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60" r:id="rId2"/>
    <p:sldId id="517" r:id="rId3"/>
    <p:sldId id="520" r:id="rId4"/>
    <p:sldId id="518" r:id="rId5"/>
    <p:sldId id="584" r:id="rId6"/>
    <p:sldId id="519" r:id="rId7"/>
    <p:sldId id="585" r:id="rId8"/>
    <p:sldId id="568" r:id="rId9"/>
    <p:sldId id="526" r:id="rId10"/>
    <p:sldId id="574" r:id="rId11"/>
    <p:sldId id="530" r:id="rId12"/>
    <p:sldId id="576" r:id="rId13"/>
    <p:sldId id="553" r:id="rId14"/>
    <p:sldId id="554" r:id="rId15"/>
    <p:sldId id="586" r:id="rId16"/>
    <p:sldId id="558" r:id="rId17"/>
    <p:sldId id="539" r:id="rId18"/>
    <p:sldId id="567" r:id="rId19"/>
    <p:sldId id="578" r:id="rId20"/>
    <p:sldId id="575" r:id="rId21"/>
    <p:sldId id="544" r:id="rId22"/>
    <p:sldId id="546" r:id="rId23"/>
    <p:sldId id="547" r:id="rId24"/>
    <p:sldId id="548" r:id="rId25"/>
    <p:sldId id="549" r:id="rId26"/>
    <p:sldId id="522" r:id="rId27"/>
    <p:sldId id="521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E1F3"/>
    <a:srgbClr val="EAF2FA"/>
    <a:srgbClr val="7ABC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64" autoAdjust="0"/>
    <p:restoredTop sz="93860" autoAdjust="0"/>
  </p:normalViewPr>
  <p:slideViewPr>
    <p:cSldViewPr snapToGrid="0">
      <p:cViewPr varScale="1">
        <p:scale>
          <a:sx n="59" d="100"/>
          <a:sy n="59" d="100"/>
        </p:scale>
        <p:origin x="1914" y="2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192151-102F-4F65-A237-DD9555EECD44}" type="datetimeFigureOut">
              <a:rPr lang="en-US" smtClean="0"/>
              <a:t>10/9/2015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A38A62-5644-4B44-9418-0CE9E79A5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48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Objectness</a:t>
            </a:r>
            <a:r>
              <a:rPr lang="en-US" dirty="0" smtClean="0"/>
              <a:t> use RGB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38A62-5644-4B44-9418-0CE9E79A592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436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24482"/>
            <a:ext cx="7772400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6263002"/>
            <a:ext cx="9143999" cy="0"/>
          </a:xfrm>
          <a:prstGeom prst="line">
            <a:avLst/>
          </a:prstGeom>
          <a:ln w="12700">
            <a:solidFill>
              <a:srgbClr val="0B2A5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302" y="6307910"/>
            <a:ext cx="1813637" cy="525862"/>
          </a:xfrm>
          <a:prstGeom prst="rect">
            <a:avLst/>
          </a:prstGeom>
        </p:spPr>
      </p:pic>
      <p:cxnSp>
        <p:nvCxnSpPr>
          <p:cNvPr id="18" name="Straight Connector 15"/>
          <p:cNvCxnSpPr/>
          <p:nvPr/>
        </p:nvCxnSpPr>
        <p:spPr>
          <a:xfrm>
            <a:off x="0" y="6281307"/>
            <a:ext cx="9143999" cy="0"/>
          </a:xfrm>
          <a:prstGeom prst="line">
            <a:avLst/>
          </a:prstGeom>
          <a:ln w="6350">
            <a:solidFill>
              <a:srgbClr val="0B2A5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Date Placeholder 3"/>
          <p:cNvSpPr>
            <a:spLocks noGrp="1"/>
          </p:cNvSpPr>
          <p:nvPr>
            <p:ph type="dt" sz="half" idx="10"/>
          </p:nvPr>
        </p:nvSpPr>
        <p:spPr>
          <a:xfrm>
            <a:off x="4061305" y="6413520"/>
            <a:ext cx="1201632" cy="338554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>
              <a:defRPr sz="1600"/>
            </a:lvl1pPr>
          </a:lstStyle>
          <a:p>
            <a:fld id="{27F39D61-03EA-4BE7-BA9B-2ADA712EAF74}" type="datetime1">
              <a:rPr lang="en-GB" smtClean="0"/>
              <a:pPr/>
              <a:t>09/10/2015</a:t>
            </a:fld>
            <a:endParaRPr lang="en-GB" dirty="0"/>
          </a:p>
        </p:txBody>
      </p:sp>
      <p:pic>
        <p:nvPicPr>
          <p:cNvPr id="1026" name="Picture 2" descr="new logo horizontal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0" y="6330093"/>
            <a:ext cx="2058991" cy="514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32216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4" name="Straight Connector 15"/>
          <p:cNvCxnSpPr/>
          <p:nvPr userDrawn="1"/>
        </p:nvCxnSpPr>
        <p:spPr>
          <a:xfrm>
            <a:off x="0" y="6456433"/>
            <a:ext cx="9143999" cy="0"/>
          </a:xfrm>
          <a:prstGeom prst="line">
            <a:avLst/>
          </a:prstGeom>
          <a:ln w="12700">
            <a:solidFill>
              <a:srgbClr val="0B2A5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5"/>
          <p:cNvCxnSpPr/>
          <p:nvPr userDrawn="1"/>
        </p:nvCxnSpPr>
        <p:spPr>
          <a:xfrm>
            <a:off x="0" y="6474738"/>
            <a:ext cx="9143999" cy="0"/>
          </a:xfrm>
          <a:prstGeom prst="line">
            <a:avLst/>
          </a:prstGeom>
          <a:ln w="6350">
            <a:solidFill>
              <a:srgbClr val="0B2A5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Datumsplatzhalter 19"/>
          <p:cNvSpPr>
            <a:spLocks noGrp="1"/>
          </p:cNvSpPr>
          <p:nvPr>
            <p:ph type="dt" sz="half" idx="10"/>
          </p:nvPr>
        </p:nvSpPr>
        <p:spPr>
          <a:xfrm>
            <a:off x="1445846" y="6482891"/>
            <a:ext cx="1232388" cy="338554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>
              <a:defRPr sz="1600"/>
            </a:lvl1pPr>
          </a:lstStyle>
          <a:p>
            <a:fld id="{455F5C88-B43F-491A-B8BF-C78CFA50E78D}" type="datetime1">
              <a:rPr lang="en-GB" smtClean="0"/>
              <a:pPr/>
              <a:t>09/10/2015</a:t>
            </a:fld>
            <a:endParaRPr lang="en-GB" dirty="0"/>
          </a:p>
        </p:txBody>
      </p:sp>
      <p:sp>
        <p:nvSpPr>
          <p:cNvPr id="17" name="Fußzeilenplatzhalter 20"/>
          <p:cNvSpPr>
            <a:spLocks noGrp="1"/>
          </p:cNvSpPr>
          <p:nvPr>
            <p:ph type="ftr" sz="quarter" idx="11"/>
          </p:nvPr>
        </p:nvSpPr>
        <p:spPr>
          <a:xfrm>
            <a:off x="3036765" y="6487639"/>
            <a:ext cx="3086100" cy="338554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>
              <a:defRPr sz="1600" baseline="0"/>
            </a:lvl1pPr>
          </a:lstStyle>
          <a:p>
            <a:r>
              <a:rPr lang="en-GB" dirty="0" smtClean="0"/>
              <a:t>Lecture : Topic</a:t>
            </a:r>
            <a:endParaRPr lang="en-GB" dirty="0"/>
          </a:p>
        </p:txBody>
      </p:sp>
      <p:sp>
        <p:nvSpPr>
          <p:cNvPr id="18" name="Foliennummernplatzhalter 21"/>
          <p:cNvSpPr>
            <a:spLocks noGrp="1"/>
          </p:cNvSpPr>
          <p:nvPr>
            <p:ph type="sldNum" sz="quarter" idx="12"/>
          </p:nvPr>
        </p:nvSpPr>
        <p:spPr>
          <a:xfrm>
            <a:off x="6457950" y="6482891"/>
            <a:ext cx="2057400" cy="338554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>
              <a:defRPr sz="1600"/>
            </a:lvl1pPr>
          </a:lstStyle>
          <a:p>
            <a:fld id="{CB229BF0-CFB1-45E0-BBBA-D142A26A82E5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1" name="Grafik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35" y="6521656"/>
            <a:ext cx="1159933" cy="28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499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4" name="Straight Connector 15"/>
          <p:cNvCxnSpPr/>
          <p:nvPr userDrawn="1"/>
        </p:nvCxnSpPr>
        <p:spPr>
          <a:xfrm>
            <a:off x="0" y="6456433"/>
            <a:ext cx="9143999" cy="0"/>
          </a:xfrm>
          <a:prstGeom prst="line">
            <a:avLst/>
          </a:prstGeom>
          <a:ln w="12700">
            <a:solidFill>
              <a:srgbClr val="0B2A5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5"/>
          <p:cNvCxnSpPr/>
          <p:nvPr userDrawn="1"/>
        </p:nvCxnSpPr>
        <p:spPr>
          <a:xfrm>
            <a:off x="0" y="6474738"/>
            <a:ext cx="9143999" cy="0"/>
          </a:xfrm>
          <a:prstGeom prst="line">
            <a:avLst/>
          </a:prstGeom>
          <a:ln w="6350">
            <a:solidFill>
              <a:srgbClr val="0B2A5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Datumsplatzhalter 19"/>
          <p:cNvSpPr>
            <a:spLocks noGrp="1"/>
          </p:cNvSpPr>
          <p:nvPr>
            <p:ph type="dt" sz="half" idx="10"/>
          </p:nvPr>
        </p:nvSpPr>
        <p:spPr>
          <a:xfrm>
            <a:off x="1445846" y="6482891"/>
            <a:ext cx="1232388" cy="338554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>
              <a:defRPr sz="1600"/>
            </a:lvl1pPr>
          </a:lstStyle>
          <a:p>
            <a:fld id="{455F5C88-B43F-491A-B8BF-C78CFA50E78D}" type="datetime1">
              <a:rPr lang="en-GB" smtClean="0"/>
              <a:pPr/>
              <a:t>09/10/2015</a:t>
            </a:fld>
            <a:endParaRPr lang="en-GB" dirty="0"/>
          </a:p>
        </p:txBody>
      </p:sp>
      <p:sp>
        <p:nvSpPr>
          <p:cNvPr id="17" name="Fußzeilenplatzhalter 20"/>
          <p:cNvSpPr>
            <a:spLocks noGrp="1"/>
          </p:cNvSpPr>
          <p:nvPr>
            <p:ph type="ftr" sz="quarter" idx="11"/>
          </p:nvPr>
        </p:nvSpPr>
        <p:spPr>
          <a:xfrm>
            <a:off x="3036765" y="6487639"/>
            <a:ext cx="3086100" cy="338554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>
              <a:defRPr sz="1600" baseline="0"/>
            </a:lvl1pPr>
          </a:lstStyle>
          <a:p>
            <a:r>
              <a:rPr lang="en-GB" dirty="0" smtClean="0"/>
              <a:t>Lecture : Topic</a:t>
            </a:r>
            <a:endParaRPr lang="en-GB" dirty="0"/>
          </a:p>
        </p:txBody>
      </p:sp>
      <p:sp>
        <p:nvSpPr>
          <p:cNvPr id="18" name="Foliennummernplatzhalter 21"/>
          <p:cNvSpPr>
            <a:spLocks noGrp="1"/>
          </p:cNvSpPr>
          <p:nvPr>
            <p:ph type="sldNum" sz="quarter" idx="12"/>
          </p:nvPr>
        </p:nvSpPr>
        <p:spPr>
          <a:xfrm>
            <a:off x="6457950" y="6482891"/>
            <a:ext cx="2057400" cy="338554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>
              <a:defRPr sz="1600"/>
            </a:lvl1pPr>
          </a:lstStyle>
          <a:p>
            <a:fld id="{CB229BF0-CFB1-45E0-BBBA-D142A26A82E5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1" name="Grafik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35" y="6521656"/>
            <a:ext cx="1159933" cy="28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5641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4738"/>
            <a:ext cx="7886700" cy="70595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0" y="0"/>
            <a:ext cx="9137651" cy="524933"/>
          </a:xfrm>
          <a:prstGeom prst="rect">
            <a:avLst/>
          </a:prstGeom>
          <a:solidFill>
            <a:srgbClr val="CDD4E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chemeClr val="tx1"/>
                </a:solidFill>
                <a:effectLst/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cxnSp>
        <p:nvCxnSpPr>
          <p:cNvPr id="14" name="Straight Connector 15"/>
          <p:cNvCxnSpPr/>
          <p:nvPr/>
        </p:nvCxnSpPr>
        <p:spPr>
          <a:xfrm>
            <a:off x="0" y="528464"/>
            <a:ext cx="9143999" cy="0"/>
          </a:xfrm>
          <a:prstGeom prst="line">
            <a:avLst/>
          </a:prstGeom>
          <a:ln w="12700">
            <a:solidFill>
              <a:srgbClr val="0B2A5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5"/>
          <p:cNvCxnSpPr/>
          <p:nvPr userDrawn="1"/>
        </p:nvCxnSpPr>
        <p:spPr>
          <a:xfrm>
            <a:off x="0" y="6456433"/>
            <a:ext cx="9143999" cy="0"/>
          </a:xfrm>
          <a:prstGeom prst="line">
            <a:avLst/>
          </a:prstGeom>
          <a:ln w="12700">
            <a:solidFill>
              <a:srgbClr val="0B2A5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0" y="6474738"/>
            <a:ext cx="9143999" cy="0"/>
          </a:xfrm>
          <a:prstGeom prst="line">
            <a:avLst/>
          </a:prstGeom>
          <a:ln w="6350">
            <a:solidFill>
              <a:srgbClr val="0B2A5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Datumsplatzhalter 19"/>
          <p:cNvSpPr>
            <a:spLocks noGrp="1"/>
          </p:cNvSpPr>
          <p:nvPr>
            <p:ph type="dt" sz="half" idx="10"/>
          </p:nvPr>
        </p:nvSpPr>
        <p:spPr>
          <a:xfrm>
            <a:off x="1445846" y="6482891"/>
            <a:ext cx="1232388" cy="338554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>
              <a:defRPr sz="1600"/>
            </a:lvl1pPr>
          </a:lstStyle>
          <a:p>
            <a:fld id="{455F5C88-B43F-491A-B8BF-C78CFA50E78D}" type="datetime1">
              <a:rPr lang="en-GB" smtClean="0"/>
              <a:pPr/>
              <a:t>09/10/2015</a:t>
            </a:fld>
            <a:endParaRPr lang="en-GB" dirty="0"/>
          </a:p>
        </p:txBody>
      </p:sp>
      <p:sp>
        <p:nvSpPr>
          <p:cNvPr id="18" name="Fußzeilenplatzhalter 20"/>
          <p:cNvSpPr>
            <a:spLocks noGrp="1"/>
          </p:cNvSpPr>
          <p:nvPr>
            <p:ph type="ftr" sz="quarter" idx="11"/>
          </p:nvPr>
        </p:nvSpPr>
        <p:spPr>
          <a:xfrm>
            <a:off x="3036765" y="6487639"/>
            <a:ext cx="3086100" cy="338554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>
              <a:defRPr sz="1600" baseline="0"/>
            </a:lvl1pPr>
          </a:lstStyle>
          <a:p>
            <a:r>
              <a:rPr lang="en-GB" dirty="0" smtClean="0"/>
              <a:t>Lecture : Topic</a:t>
            </a:r>
            <a:endParaRPr lang="en-GB" dirty="0"/>
          </a:p>
        </p:txBody>
      </p:sp>
      <p:sp>
        <p:nvSpPr>
          <p:cNvPr id="19" name="Foliennummernplatzhalter 21"/>
          <p:cNvSpPr>
            <a:spLocks noGrp="1"/>
          </p:cNvSpPr>
          <p:nvPr>
            <p:ph type="sldNum" sz="quarter" idx="12"/>
          </p:nvPr>
        </p:nvSpPr>
        <p:spPr>
          <a:xfrm>
            <a:off x="6457950" y="6482891"/>
            <a:ext cx="2057400" cy="338554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>
              <a:defRPr sz="1600"/>
            </a:lvl1pPr>
          </a:lstStyle>
          <a:p>
            <a:fld id="{CB229BF0-CFB1-45E0-BBBA-D142A26A82E5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2" name="Grafik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35" y="6521656"/>
            <a:ext cx="1159933" cy="28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2682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3" name="Straight Connector 15"/>
          <p:cNvCxnSpPr/>
          <p:nvPr userDrawn="1"/>
        </p:nvCxnSpPr>
        <p:spPr>
          <a:xfrm>
            <a:off x="0" y="6456433"/>
            <a:ext cx="9143999" cy="0"/>
          </a:xfrm>
          <a:prstGeom prst="line">
            <a:avLst/>
          </a:prstGeom>
          <a:ln w="12700">
            <a:solidFill>
              <a:srgbClr val="0B2A5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5"/>
          <p:cNvCxnSpPr/>
          <p:nvPr userDrawn="1"/>
        </p:nvCxnSpPr>
        <p:spPr>
          <a:xfrm>
            <a:off x="0" y="6474738"/>
            <a:ext cx="9143999" cy="0"/>
          </a:xfrm>
          <a:prstGeom prst="line">
            <a:avLst/>
          </a:prstGeom>
          <a:ln w="6350">
            <a:solidFill>
              <a:srgbClr val="0B2A5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Datumsplatzhalter 19"/>
          <p:cNvSpPr>
            <a:spLocks noGrp="1"/>
          </p:cNvSpPr>
          <p:nvPr>
            <p:ph type="dt" sz="half" idx="10"/>
          </p:nvPr>
        </p:nvSpPr>
        <p:spPr>
          <a:xfrm>
            <a:off x="1445846" y="6482891"/>
            <a:ext cx="1232388" cy="338554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>
              <a:defRPr sz="1600"/>
            </a:lvl1pPr>
          </a:lstStyle>
          <a:p>
            <a:fld id="{455F5C88-B43F-491A-B8BF-C78CFA50E78D}" type="datetime1">
              <a:rPr lang="en-GB" smtClean="0"/>
              <a:pPr/>
              <a:t>09/10/2015</a:t>
            </a:fld>
            <a:endParaRPr lang="en-GB" dirty="0"/>
          </a:p>
        </p:txBody>
      </p:sp>
      <p:sp>
        <p:nvSpPr>
          <p:cNvPr id="16" name="Fußzeilenplatzhalter 20"/>
          <p:cNvSpPr>
            <a:spLocks noGrp="1"/>
          </p:cNvSpPr>
          <p:nvPr>
            <p:ph type="ftr" sz="quarter" idx="11"/>
          </p:nvPr>
        </p:nvSpPr>
        <p:spPr>
          <a:xfrm>
            <a:off x="3036765" y="6487639"/>
            <a:ext cx="3086100" cy="338554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>
              <a:defRPr sz="1600" baseline="0"/>
            </a:lvl1pPr>
          </a:lstStyle>
          <a:p>
            <a:r>
              <a:rPr lang="en-GB" dirty="0" smtClean="0"/>
              <a:t>Lecture : Topic</a:t>
            </a:r>
            <a:endParaRPr lang="en-GB" dirty="0"/>
          </a:p>
        </p:txBody>
      </p:sp>
      <p:sp>
        <p:nvSpPr>
          <p:cNvPr id="17" name="Foliennummernplatzhalter 21"/>
          <p:cNvSpPr>
            <a:spLocks noGrp="1"/>
          </p:cNvSpPr>
          <p:nvPr>
            <p:ph type="sldNum" sz="quarter" idx="12"/>
          </p:nvPr>
        </p:nvSpPr>
        <p:spPr>
          <a:xfrm>
            <a:off x="6457950" y="6482891"/>
            <a:ext cx="2057400" cy="338554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>
              <a:defRPr sz="1600"/>
            </a:lvl1pPr>
          </a:lstStyle>
          <a:p>
            <a:fld id="{CB229BF0-CFB1-45E0-BBBA-D142A26A82E5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0" name="Grafik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35" y="6521656"/>
            <a:ext cx="1159933" cy="28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476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" y="0"/>
            <a:ext cx="9137651" cy="524933"/>
          </a:xfrm>
          <a:solidFill>
            <a:srgbClr val="CDD4E2"/>
          </a:solidFill>
          <a:ln>
            <a:noFill/>
          </a:ln>
        </p:spPr>
        <p:txBody>
          <a:bodyPr>
            <a:noAutofit/>
          </a:bodyPr>
          <a:lstStyle>
            <a:lvl1pPr>
              <a:defRPr sz="3200" b="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485" y="703385"/>
            <a:ext cx="8673447" cy="5646614"/>
          </a:xfrm>
          <a:ln>
            <a:noFill/>
          </a:ln>
        </p:spPr>
        <p:txBody>
          <a:bodyPr/>
          <a:lstStyle>
            <a:lvl1pPr>
              <a:defRPr sz="2400"/>
            </a:lvl1pPr>
            <a:lvl2pPr>
              <a:defRPr sz="2400"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6456433"/>
            <a:ext cx="9143999" cy="0"/>
          </a:xfrm>
          <a:prstGeom prst="line">
            <a:avLst/>
          </a:prstGeom>
          <a:ln w="12700">
            <a:solidFill>
              <a:srgbClr val="0B2A5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5"/>
          <p:cNvCxnSpPr/>
          <p:nvPr/>
        </p:nvCxnSpPr>
        <p:spPr>
          <a:xfrm>
            <a:off x="0" y="6474738"/>
            <a:ext cx="9143999" cy="0"/>
          </a:xfrm>
          <a:prstGeom prst="line">
            <a:avLst/>
          </a:prstGeom>
          <a:ln w="6350">
            <a:solidFill>
              <a:srgbClr val="0B2A5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Datumsplatzhalter 19"/>
          <p:cNvSpPr>
            <a:spLocks noGrp="1"/>
          </p:cNvSpPr>
          <p:nvPr>
            <p:ph type="dt" sz="half" idx="10"/>
          </p:nvPr>
        </p:nvSpPr>
        <p:spPr>
          <a:xfrm>
            <a:off x="1445846" y="6491358"/>
            <a:ext cx="1232388" cy="338554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>
              <a:defRPr sz="1600"/>
            </a:lvl1pPr>
          </a:lstStyle>
          <a:p>
            <a:fld id="{455F5C88-B43F-491A-B8BF-C78CFA50E78D}" type="datetime1">
              <a:rPr lang="en-GB" smtClean="0"/>
              <a:pPr/>
              <a:t>09/10/2015</a:t>
            </a:fld>
            <a:endParaRPr lang="en-GB" dirty="0"/>
          </a:p>
        </p:txBody>
      </p:sp>
      <p:sp>
        <p:nvSpPr>
          <p:cNvPr id="21" name="Fußzeilenplatzhalter 20"/>
          <p:cNvSpPr>
            <a:spLocks noGrp="1"/>
          </p:cNvSpPr>
          <p:nvPr>
            <p:ph type="ftr" sz="quarter" idx="11"/>
          </p:nvPr>
        </p:nvSpPr>
        <p:spPr>
          <a:xfrm>
            <a:off x="2760134" y="6523422"/>
            <a:ext cx="5748866" cy="276999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>
              <a:defRPr sz="1200" baseline="0"/>
            </a:lvl1pPr>
          </a:lstStyle>
          <a:p>
            <a:pPr algn="ctr"/>
            <a:r>
              <a:rPr lang="en-US" dirty="0" smtClean="0"/>
              <a:t>Object Proposals Estimation in Single Depth Images Using Compact 3D Shape Manifolds</a:t>
            </a:r>
            <a:endParaRPr lang="en-GB" dirty="0"/>
          </a:p>
        </p:txBody>
      </p:sp>
      <p:sp>
        <p:nvSpPr>
          <p:cNvPr id="22" name="Foliennummernplatzhalter 21"/>
          <p:cNvSpPr>
            <a:spLocks noGrp="1"/>
          </p:cNvSpPr>
          <p:nvPr>
            <p:ph type="sldNum" sz="quarter" idx="12"/>
          </p:nvPr>
        </p:nvSpPr>
        <p:spPr>
          <a:xfrm>
            <a:off x="8509000" y="6490781"/>
            <a:ext cx="524932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algn="r">
              <a:defRPr sz="1600"/>
            </a:lvl1pPr>
          </a:lstStyle>
          <a:p>
            <a:fld id="{CB229BF0-CFB1-45E0-BBBA-D142A26A82E5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4" name="Straight Connector 15"/>
          <p:cNvCxnSpPr/>
          <p:nvPr/>
        </p:nvCxnSpPr>
        <p:spPr>
          <a:xfrm>
            <a:off x="1" y="528465"/>
            <a:ext cx="9143999" cy="0"/>
          </a:xfrm>
          <a:prstGeom prst="line">
            <a:avLst/>
          </a:prstGeom>
          <a:ln w="12700">
            <a:solidFill>
              <a:srgbClr val="0B2A5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35" y="6521656"/>
            <a:ext cx="1159933" cy="28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6193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37651" cy="524933"/>
          </a:xfrm>
          <a:solidFill>
            <a:srgbClr val="CDD4E2"/>
          </a:solidFill>
        </p:spPr>
        <p:txBody>
          <a:bodyPr>
            <a:noAutofit/>
          </a:bodyPr>
          <a:lstStyle>
            <a:lvl1pPr>
              <a:defRPr sz="3200" b="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485" y="651932"/>
            <a:ext cx="8673447" cy="5698067"/>
          </a:xfrm>
          <a:ln>
            <a:solidFill>
              <a:srgbClr val="FFFFFF"/>
            </a:solidFill>
          </a:ln>
        </p:spPr>
        <p:txBody>
          <a:bodyPr/>
          <a:lstStyle>
            <a:lvl1pPr>
              <a:defRPr sz="2400"/>
            </a:lvl1pPr>
            <a:lvl2pPr>
              <a:defRPr sz="2400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1" name="Straight Connector 15"/>
          <p:cNvCxnSpPr/>
          <p:nvPr/>
        </p:nvCxnSpPr>
        <p:spPr>
          <a:xfrm>
            <a:off x="0" y="528464"/>
            <a:ext cx="9143999" cy="0"/>
          </a:xfrm>
          <a:prstGeom prst="line">
            <a:avLst/>
          </a:prstGeom>
          <a:ln w="12700">
            <a:solidFill>
              <a:srgbClr val="0B2A5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5"/>
          <p:cNvCxnSpPr/>
          <p:nvPr userDrawn="1"/>
        </p:nvCxnSpPr>
        <p:spPr>
          <a:xfrm>
            <a:off x="0" y="6456433"/>
            <a:ext cx="9143999" cy="0"/>
          </a:xfrm>
          <a:prstGeom prst="line">
            <a:avLst/>
          </a:prstGeom>
          <a:ln w="12700">
            <a:solidFill>
              <a:srgbClr val="0B2A5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5"/>
          <p:cNvCxnSpPr/>
          <p:nvPr userDrawn="1"/>
        </p:nvCxnSpPr>
        <p:spPr>
          <a:xfrm>
            <a:off x="0" y="6474738"/>
            <a:ext cx="9143999" cy="0"/>
          </a:xfrm>
          <a:prstGeom prst="line">
            <a:avLst/>
          </a:prstGeom>
          <a:ln w="6350">
            <a:solidFill>
              <a:srgbClr val="0B2A5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Datumsplatzhalter 19"/>
          <p:cNvSpPr>
            <a:spLocks noGrp="1"/>
          </p:cNvSpPr>
          <p:nvPr>
            <p:ph type="dt" sz="half" idx="10"/>
          </p:nvPr>
        </p:nvSpPr>
        <p:spPr>
          <a:xfrm>
            <a:off x="1445846" y="6482891"/>
            <a:ext cx="1232388" cy="338554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>
              <a:defRPr sz="1600"/>
            </a:lvl1pPr>
          </a:lstStyle>
          <a:p>
            <a:fld id="{455F5C88-B43F-491A-B8BF-C78CFA50E78D}" type="datetime1">
              <a:rPr lang="en-GB" smtClean="0"/>
              <a:pPr/>
              <a:t>09/10/2015</a:t>
            </a:fld>
            <a:endParaRPr lang="en-GB" dirty="0"/>
          </a:p>
        </p:txBody>
      </p:sp>
      <p:sp>
        <p:nvSpPr>
          <p:cNvPr id="18" name="Fußzeilenplatzhalter 20"/>
          <p:cNvSpPr>
            <a:spLocks noGrp="1"/>
          </p:cNvSpPr>
          <p:nvPr>
            <p:ph type="ftr" sz="quarter" idx="11"/>
          </p:nvPr>
        </p:nvSpPr>
        <p:spPr>
          <a:xfrm>
            <a:off x="3036765" y="6487639"/>
            <a:ext cx="3086100" cy="338554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>
              <a:defRPr sz="1600" baseline="0"/>
            </a:lvl1pPr>
          </a:lstStyle>
          <a:p>
            <a:r>
              <a:rPr lang="en-GB" dirty="0" smtClean="0"/>
              <a:t>Lecture : Topic</a:t>
            </a:r>
            <a:endParaRPr lang="en-GB" dirty="0"/>
          </a:p>
        </p:txBody>
      </p:sp>
      <p:sp>
        <p:nvSpPr>
          <p:cNvPr id="19" name="Foliennummernplatzhalter 21"/>
          <p:cNvSpPr>
            <a:spLocks noGrp="1"/>
          </p:cNvSpPr>
          <p:nvPr>
            <p:ph type="sldNum" sz="quarter" idx="12"/>
          </p:nvPr>
        </p:nvSpPr>
        <p:spPr>
          <a:xfrm>
            <a:off x="6457950" y="6482891"/>
            <a:ext cx="2057400" cy="338554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>
              <a:defRPr sz="1600"/>
            </a:lvl1pPr>
          </a:lstStyle>
          <a:p>
            <a:fld id="{CB229BF0-CFB1-45E0-BBBA-D142A26A82E5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3" name="Grafik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35" y="6521656"/>
            <a:ext cx="1159933" cy="28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729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485" y="651932"/>
            <a:ext cx="8673447" cy="5698067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37651" cy="524933"/>
          </a:xfrm>
          <a:solidFill>
            <a:srgbClr val="CDD4E2"/>
          </a:solidFill>
        </p:spPr>
        <p:txBody>
          <a:bodyPr>
            <a:noAutofit/>
          </a:bodyPr>
          <a:lstStyle>
            <a:lvl1pPr>
              <a:defRPr sz="3200" b="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cxnSp>
        <p:nvCxnSpPr>
          <p:cNvPr id="12" name="Straight Connector 15"/>
          <p:cNvCxnSpPr/>
          <p:nvPr/>
        </p:nvCxnSpPr>
        <p:spPr>
          <a:xfrm>
            <a:off x="0" y="528464"/>
            <a:ext cx="9143999" cy="0"/>
          </a:xfrm>
          <a:prstGeom prst="line">
            <a:avLst/>
          </a:prstGeom>
          <a:ln w="12700">
            <a:solidFill>
              <a:srgbClr val="0B2A5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5"/>
          <p:cNvCxnSpPr/>
          <p:nvPr userDrawn="1"/>
        </p:nvCxnSpPr>
        <p:spPr>
          <a:xfrm>
            <a:off x="0" y="6456433"/>
            <a:ext cx="9143999" cy="0"/>
          </a:xfrm>
          <a:prstGeom prst="line">
            <a:avLst/>
          </a:prstGeom>
          <a:ln w="12700">
            <a:solidFill>
              <a:srgbClr val="0B2A5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5"/>
          <p:cNvCxnSpPr/>
          <p:nvPr userDrawn="1"/>
        </p:nvCxnSpPr>
        <p:spPr>
          <a:xfrm>
            <a:off x="0" y="6474738"/>
            <a:ext cx="9143999" cy="0"/>
          </a:xfrm>
          <a:prstGeom prst="line">
            <a:avLst/>
          </a:prstGeom>
          <a:ln w="6350">
            <a:solidFill>
              <a:srgbClr val="0B2A5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Datumsplatzhalter 19"/>
          <p:cNvSpPr>
            <a:spLocks noGrp="1"/>
          </p:cNvSpPr>
          <p:nvPr>
            <p:ph type="dt" sz="half" idx="10"/>
          </p:nvPr>
        </p:nvSpPr>
        <p:spPr>
          <a:xfrm>
            <a:off x="1445846" y="6482891"/>
            <a:ext cx="1232388" cy="338554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>
              <a:defRPr sz="1600"/>
            </a:lvl1pPr>
          </a:lstStyle>
          <a:p>
            <a:fld id="{455F5C88-B43F-491A-B8BF-C78CFA50E78D}" type="datetime1">
              <a:rPr lang="en-GB" smtClean="0"/>
              <a:pPr/>
              <a:t>09/10/2015</a:t>
            </a:fld>
            <a:endParaRPr lang="en-GB" dirty="0"/>
          </a:p>
        </p:txBody>
      </p:sp>
      <p:sp>
        <p:nvSpPr>
          <p:cNvPr id="16" name="Fußzeilenplatzhalter 20"/>
          <p:cNvSpPr>
            <a:spLocks noGrp="1"/>
          </p:cNvSpPr>
          <p:nvPr>
            <p:ph type="ftr" sz="quarter" idx="11"/>
          </p:nvPr>
        </p:nvSpPr>
        <p:spPr>
          <a:xfrm>
            <a:off x="3036765" y="6487639"/>
            <a:ext cx="3086100" cy="338554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>
              <a:defRPr sz="1600" baseline="0"/>
            </a:lvl1pPr>
          </a:lstStyle>
          <a:p>
            <a:r>
              <a:rPr lang="en-GB" dirty="0" smtClean="0"/>
              <a:t>Lecture : Topic</a:t>
            </a:r>
            <a:endParaRPr lang="en-GB" dirty="0"/>
          </a:p>
        </p:txBody>
      </p:sp>
      <p:sp>
        <p:nvSpPr>
          <p:cNvPr id="17" name="Foliennummernplatzhalter 21"/>
          <p:cNvSpPr>
            <a:spLocks noGrp="1"/>
          </p:cNvSpPr>
          <p:nvPr>
            <p:ph type="sldNum" sz="quarter" idx="12"/>
          </p:nvPr>
        </p:nvSpPr>
        <p:spPr>
          <a:xfrm>
            <a:off x="6457950" y="6482891"/>
            <a:ext cx="2057400" cy="338554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>
              <a:defRPr sz="1600"/>
            </a:lvl1pPr>
          </a:lstStyle>
          <a:p>
            <a:fld id="{CB229BF0-CFB1-45E0-BBBA-D142A26A82E5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3" name="Grafik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35" y="6521656"/>
            <a:ext cx="1159933" cy="28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500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0" y="0"/>
            <a:ext cx="9137651" cy="524933"/>
          </a:xfrm>
          <a:prstGeom prst="rect">
            <a:avLst/>
          </a:prstGeom>
          <a:solidFill>
            <a:srgbClr val="CDD4E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chemeClr val="tx1"/>
                </a:solidFill>
                <a:effectLst/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cxnSp>
        <p:nvCxnSpPr>
          <p:cNvPr id="14" name="Straight Connector 15"/>
          <p:cNvCxnSpPr/>
          <p:nvPr/>
        </p:nvCxnSpPr>
        <p:spPr>
          <a:xfrm>
            <a:off x="0" y="528464"/>
            <a:ext cx="9143999" cy="0"/>
          </a:xfrm>
          <a:prstGeom prst="line">
            <a:avLst/>
          </a:prstGeom>
          <a:ln w="12700">
            <a:solidFill>
              <a:srgbClr val="0B2A5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5"/>
          <p:cNvCxnSpPr/>
          <p:nvPr userDrawn="1"/>
        </p:nvCxnSpPr>
        <p:spPr>
          <a:xfrm>
            <a:off x="0" y="6456433"/>
            <a:ext cx="9143999" cy="0"/>
          </a:xfrm>
          <a:prstGeom prst="line">
            <a:avLst/>
          </a:prstGeom>
          <a:ln w="12700">
            <a:solidFill>
              <a:srgbClr val="0B2A5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0" y="6474738"/>
            <a:ext cx="9143999" cy="0"/>
          </a:xfrm>
          <a:prstGeom prst="line">
            <a:avLst/>
          </a:prstGeom>
          <a:ln w="6350">
            <a:solidFill>
              <a:srgbClr val="0B2A5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Datumsplatzhalter 19"/>
          <p:cNvSpPr>
            <a:spLocks noGrp="1"/>
          </p:cNvSpPr>
          <p:nvPr>
            <p:ph type="dt" sz="half" idx="10"/>
          </p:nvPr>
        </p:nvSpPr>
        <p:spPr>
          <a:xfrm>
            <a:off x="1445846" y="6482891"/>
            <a:ext cx="1232388" cy="338554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>
              <a:defRPr sz="1600"/>
            </a:lvl1pPr>
          </a:lstStyle>
          <a:p>
            <a:fld id="{455F5C88-B43F-491A-B8BF-C78CFA50E78D}" type="datetime1">
              <a:rPr lang="en-GB" smtClean="0"/>
              <a:pPr/>
              <a:t>09/10/2015</a:t>
            </a:fld>
            <a:endParaRPr lang="en-GB" dirty="0"/>
          </a:p>
        </p:txBody>
      </p:sp>
      <p:sp>
        <p:nvSpPr>
          <p:cNvPr id="18" name="Fußzeilenplatzhalter 20"/>
          <p:cNvSpPr>
            <a:spLocks noGrp="1"/>
          </p:cNvSpPr>
          <p:nvPr>
            <p:ph type="ftr" sz="quarter" idx="11"/>
          </p:nvPr>
        </p:nvSpPr>
        <p:spPr>
          <a:xfrm>
            <a:off x="3036765" y="6487639"/>
            <a:ext cx="3086100" cy="338554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>
              <a:defRPr sz="1600" baseline="0"/>
            </a:lvl1pPr>
          </a:lstStyle>
          <a:p>
            <a:r>
              <a:rPr lang="en-GB" dirty="0" smtClean="0"/>
              <a:t>Lecture : Topic</a:t>
            </a:r>
            <a:endParaRPr lang="en-GB" dirty="0"/>
          </a:p>
        </p:txBody>
      </p:sp>
      <p:sp>
        <p:nvSpPr>
          <p:cNvPr id="19" name="Foliennummernplatzhalter 21"/>
          <p:cNvSpPr>
            <a:spLocks noGrp="1"/>
          </p:cNvSpPr>
          <p:nvPr>
            <p:ph type="sldNum" sz="quarter" idx="12"/>
          </p:nvPr>
        </p:nvSpPr>
        <p:spPr>
          <a:xfrm>
            <a:off x="6457950" y="6482891"/>
            <a:ext cx="2057400" cy="338554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>
              <a:defRPr sz="1600"/>
            </a:lvl1pPr>
          </a:lstStyle>
          <a:p>
            <a:fld id="{CB229BF0-CFB1-45E0-BBBA-D142A26A82E5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2" name="Grafik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35" y="6521656"/>
            <a:ext cx="1159933" cy="28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980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734646"/>
            <a:ext cx="7886700" cy="95604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0" y="0"/>
            <a:ext cx="9137651" cy="524933"/>
          </a:xfrm>
          <a:prstGeom prst="rect">
            <a:avLst/>
          </a:prstGeom>
          <a:solidFill>
            <a:srgbClr val="CDD4E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chemeClr val="tx1"/>
                </a:solidFill>
                <a:effectLst/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cxnSp>
        <p:nvCxnSpPr>
          <p:cNvPr id="15" name="Straight Connector 15"/>
          <p:cNvCxnSpPr/>
          <p:nvPr/>
        </p:nvCxnSpPr>
        <p:spPr>
          <a:xfrm>
            <a:off x="0" y="528464"/>
            <a:ext cx="9143999" cy="0"/>
          </a:xfrm>
          <a:prstGeom prst="line">
            <a:avLst/>
          </a:prstGeom>
          <a:ln w="12700">
            <a:solidFill>
              <a:srgbClr val="0B2A5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0" y="6456433"/>
            <a:ext cx="9143999" cy="0"/>
          </a:xfrm>
          <a:prstGeom prst="line">
            <a:avLst/>
          </a:prstGeom>
          <a:ln w="12700">
            <a:solidFill>
              <a:srgbClr val="0B2A5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5"/>
          <p:cNvCxnSpPr/>
          <p:nvPr userDrawn="1"/>
        </p:nvCxnSpPr>
        <p:spPr>
          <a:xfrm>
            <a:off x="0" y="6474738"/>
            <a:ext cx="9143999" cy="0"/>
          </a:xfrm>
          <a:prstGeom prst="line">
            <a:avLst/>
          </a:prstGeom>
          <a:ln w="6350">
            <a:solidFill>
              <a:srgbClr val="0B2A5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Datumsplatzhalter 19"/>
          <p:cNvSpPr>
            <a:spLocks noGrp="1"/>
          </p:cNvSpPr>
          <p:nvPr>
            <p:ph type="dt" sz="half" idx="10"/>
          </p:nvPr>
        </p:nvSpPr>
        <p:spPr>
          <a:xfrm>
            <a:off x="1445846" y="6482891"/>
            <a:ext cx="1232388" cy="338554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>
              <a:defRPr sz="1600"/>
            </a:lvl1pPr>
          </a:lstStyle>
          <a:p>
            <a:fld id="{455F5C88-B43F-491A-B8BF-C78CFA50E78D}" type="datetime1">
              <a:rPr lang="en-GB" smtClean="0"/>
              <a:pPr/>
              <a:t>09/10/2015</a:t>
            </a:fld>
            <a:endParaRPr lang="en-GB" dirty="0"/>
          </a:p>
        </p:txBody>
      </p:sp>
      <p:sp>
        <p:nvSpPr>
          <p:cNvPr id="19" name="Fußzeilenplatzhalter 20"/>
          <p:cNvSpPr>
            <a:spLocks noGrp="1"/>
          </p:cNvSpPr>
          <p:nvPr>
            <p:ph type="ftr" sz="quarter" idx="11"/>
          </p:nvPr>
        </p:nvSpPr>
        <p:spPr>
          <a:xfrm>
            <a:off x="3036765" y="6487639"/>
            <a:ext cx="3086100" cy="338554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>
              <a:defRPr sz="1600" baseline="0"/>
            </a:lvl1pPr>
          </a:lstStyle>
          <a:p>
            <a:r>
              <a:rPr lang="en-GB" dirty="0" smtClean="0"/>
              <a:t>Lecture : Topic</a:t>
            </a:r>
            <a:endParaRPr lang="en-GB" dirty="0"/>
          </a:p>
        </p:txBody>
      </p:sp>
      <p:sp>
        <p:nvSpPr>
          <p:cNvPr id="20" name="Foliennummernplatzhalter 21"/>
          <p:cNvSpPr>
            <a:spLocks noGrp="1"/>
          </p:cNvSpPr>
          <p:nvPr>
            <p:ph type="sldNum" sz="quarter" idx="12"/>
          </p:nvPr>
        </p:nvSpPr>
        <p:spPr>
          <a:xfrm>
            <a:off x="6457950" y="6482891"/>
            <a:ext cx="2057400" cy="338554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>
              <a:defRPr sz="1600"/>
            </a:lvl1pPr>
          </a:lstStyle>
          <a:p>
            <a:fld id="{CB229BF0-CFB1-45E0-BBBA-D142A26A82E5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3" name="Grafik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35" y="6521656"/>
            <a:ext cx="1159933" cy="28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197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047262"/>
            <a:ext cx="7886700" cy="6434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0" y="0"/>
            <a:ext cx="9137651" cy="524933"/>
          </a:xfrm>
          <a:prstGeom prst="rect">
            <a:avLst/>
          </a:prstGeom>
          <a:solidFill>
            <a:srgbClr val="CDD4E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chemeClr val="tx1"/>
                </a:solidFill>
                <a:effectLst/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cxnSp>
        <p:nvCxnSpPr>
          <p:cNvPr id="17" name="Straight Connector 15"/>
          <p:cNvCxnSpPr/>
          <p:nvPr/>
        </p:nvCxnSpPr>
        <p:spPr>
          <a:xfrm>
            <a:off x="0" y="528464"/>
            <a:ext cx="9143999" cy="0"/>
          </a:xfrm>
          <a:prstGeom prst="line">
            <a:avLst/>
          </a:prstGeom>
          <a:ln w="12700">
            <a:solidFill>
              <a:srgbClr val="0B2A5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5"/>
          <p:cNvCxnSpPr/>
          <p:nvPr userDrawn="1"/>
        </p:nvCxnSpPr>
        <p:spPr>
          <a:xfrm>
            <a:off x="0" y="6456433"/>
            <a:ext cx="9143999" cy="0"/>
          </a:xfrm>
          <a:prstGeom prst="line">
            <a:avLst/>
          </a:prstGeom>
          <a:ln w="12700">
            <a:solidFill>
              <a:srgbClr val="0B2A5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5"/>
          <p:cNvCxnSpPr/>
          <p:nvPr userDrawn="1"/>
        </p:nvCxnSpPr>
        <p:spPr>
          <a:xfrm>
            <a:off x="0" y="6474738"/>
            <a:ext cx="9143999" cy="0"/>
          </a:xfrm>
          <a:prstGeom prst="line">
            <a:avLst/>
          </a:prstGeom>
          <a:ln w="6350">
            <a:solidFill>
              <a:srgbClr val="0B2A5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Datumsplatzhalter 19"/>
          <p:cNvSpPr>
            <a:spLocks noGrp="1"/>
          </p:cNvSpPr>
          <p:nvPr>
            <p:ph type="dt" sz="half" idx="10"/>
          </p:nvPr>
        </p:nvSpPr>
        <p:spPr>
          <a:xfrm>
            <a:off x="1445846" y="6482891"/>
            <a:ext cx="1232388" cy="338554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>
              <a:defRPr sz="1600"/>
            </a:lvl1pPr>
          </a:lstStyle>
          <a:p>
            <a:fld id="{455F5C88-B43F-491A-B8BF-C78CFA50E78D}" type="datetime1">
              <a:rPr lang="en-GB" smtClean="0"/>
              <a:pPr/>
              <a:t>09/10/2015</a:t>
            </a:fld>
            <a:endParaRPr lang="en-GB" dirty="0"/>
          </a:p>
        </p:txBody>
      </p:sp>
      <p:sp>
        <p:nvSpPr>
          <p:cNvPr id="21" name="Fußzeilenplatzhalter 20"/>
          <p:cNvSpPr>
            <a:spLocks noGrp="1"/>
          </p:cNvSpPr>
          <p:nvPr>
            <p:ph type="ftr" sz="quarter" idx="11"/>
          </p:nvPr>
        </p:nvSpPr>
        <p:spPr>
          <a:xfrm>
            <a:off x="3036765" y="6487639"/>
            <a:ext cx="3086100" cy="338554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>
              <a:defRPr sz="1600" baseline="0"/>
            </a:lvl1pPr>
          </a:lstStyle>
          <a:p>
            <a:r>
              <a:rPr lang="en-GB" dirty="0" smtClean="0"/>
              <a:t>Lecture : Topic</a:t>
            </a:r>
            <a:endParaRPr lang="en-GB" dirty="0"/>
          </a:p>
        </p:txBody>
      </p:sp>
      <p:sp>
        <p:nvSpPr>
          <p:cNvPr id="22" name="Foliennummernplatzhalter 21"/>
          <p:cNvSpPr>
            <a:spLocks noGrp="1"/>
          </p:cNvSpPr>
          <p:nvPr>
            <p:ph type="sldNum" sz="quarter" idx="12"/>
          </p:nvPr>
        </p:nvSpPr>
        <p:spPr>
          <a:xfrm>
            <a:off x="6457950" y="6482891"/>
            <a:ext cx="2057400" cy="338554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>
              <a:defRPr sz="1600"/>
            </a:lvl1pPr>
          </a:lstStyle>
          <a:p>
            <a:fld id="{CB229BF0-CFB1-45E0-BBBA-D142A26A82E5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5" name="Grafik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35" y="6521656"/>
            <a:ext cx="1159933" cy="28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370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203569"/>
            <a:ext cx="7886700" cy="48712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0" y="0"/>
            <a:ext cx="9137651" cy="524933"/>
          </a:xfrm>
          <a:prstGeom prst="rect">
            <a:avLst/>
          </a:prstGeom>
          <a:solidFill>
            <a:srgbClr val="CDD4E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chemeClr val="tx1"/>
                </a:solidFill>
                <a:effectLst/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cxnSp>
        <p:nvCxnSpPr>
          <p:cNvPr id="13" name="Straight Connector 15"/>
          <p:cNvCxnSpPr/>
          <p:nvPr/>
        </p:nvCxnSpPr>
        <p:spPr>
          <a:xfrm>
            <a:off x="0" y="528464"/>
            <a:ext cx="9143999" cy="0"/>
          </a:xfrm>
          <a:prstGeom prst="line">
            <a:avLst/>
          </a:prstGeom>
          <a:ln w="12700">
            <a:solidFill>
              <a:srgbClr val="0B2A5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5"/>
          <p:cNvCxnSpPr/>
          <p:nvPr userDrawn="1"/>
        </p:nvCxnSpPr>
        <p:spPr>
          <a:xfrm>
            <a:off x="0" y="6456433"/>
            <a:ext cx="9143999" cy="0"/>
          </a:xfrm>
          <a:prstGeom prst="line">
            <a:avLst/>
          </a:prstGeom>
          <a:ln w="12700">
            <a:solidFill>
              <a:srgbClr val="0B2A5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5"/>
          <p:cNvCxnSpPr/>
          <p:nvPr userDrawn="1"/>
        </p:nvCxnSpPr>
        <p:spPr>
          <a:xfrm>
            <a:off x="0" y="6474738"/>
            <a:ext cx="9143999" cy="0"/>
          </a:xfrm>
          <a:prstGeom prst="line">
            <a:avLst/>
          </a:prstGeom>
          <a:ln w="6350">
            <a:solidFill>
              <a:srgbClr val="0B2A5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Datumsplatzhalter 19"/>
          <p:cNvSpPr>
            <a:spLocks noGrp="1"/>
          </p:cNvSpPr>
          <p:nvPr>
            <p:ph type="dt" sz="half" idx="10"/>
          </p:nvPr>
        </p:nvSpPr>
        <p:spPr>
          <a:xfrm>
            <a:off x="1445846" y="6482891"/>
            <a:ext cx="1232388" cy="338554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>
              <a:defRPr sz="1600"/>
            </a:lvl1pPr>
          </a:lstStyle>
          <a:p>
            <a:fld id="{455F5C88-B43F-491A-B8BF-C78CFA50E78D}" type="datetime1">
              <a:rPr lang="en-GB" smtClean="0"/>
              <a:pPr/>
              <a:t>09/10/2015</a:t>
            </a:fld>
            <a:endParaRPr lang="en-GB" dirty="0"/>
          </a:p>
        </p:txBody>
      </p:sp>
      <p:sp>
        <p:nvSpPr>
          <p:cNvPr id="17" name="Fußzeilenplatzhalter 20"/>
          <p:cNvSpPr>
            <a:spLocks noGrp="1"/>
          </p:cNvSpPr>
          <p:nvPr>
            <p:ph type="ftr" sz="quarter" idx="11"/>
          </p:nvPr>
        </p:nvSpPr>
        <p:spPr>
          <a:xfrm>
            <a:off x="3036765" y="6487639"/>
            <a:ext cx="3086100" cy="338554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>
              <a:defRPr sz="1600" baseline="0"/>
            </a:lvl1pPr>
          </a:lstStyle>
          <a:p>
            <a:r>
              <a:rPr lang="en-GB" dirty="0" smtClean="0"/>
              <a:t>Lecture : Topic</a:t>
            </a:r>
            <a:endParaRPr lang="en-GB" dirty="0"/>
          </a:p>
        </p:txBody>
      </p:sp>
      <p:sp>
        <p:nvSpPr>
          <p:cNvPr id="18" name="Foliennummernplatzhalter 21"/>
          <p:cNvSpPr>
            <a:spLocks noGrp="1"/>
          </p:cNvSpPr>
          <p:nvPr>
            <p:ph type="sldNum" sz="quarter" idx="12"/>
          </p:nvPr>
        </p:nvSpPr>
        <p:spPr>
          <a:xfrm>
            <a:off x="6457950" y="6482891"/>
            <a:ext cx="2057400" cy="338554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>
              <a:defRPr sz="1600"/>
            </a:lvl1pPr>
          </a:lstStyle>
          <a:p>
            <a:fld id="{CB229BF0-CFB1-45E0-BBBA-D142A26A82E5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1" name="Grafik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35" y="6521656"/>
            <a:ext cx="1159933" cy="28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768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/>
        </p:nvSpPr>
        <p:spPr>
          <a:xfrm>
            <a:off x="0" y="0"/>
            <a:ext cx="9137651" cy="524933"/>
          </a:xfrm>
          <a:prstGeom prst="rect">
            <a:avLst/>
          </a:prstGeom>
          <a:solidFill>
            <a:srgbClr val="CDD4E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chemeClr val="tx1"/>
                </a:solidFill>
                <a:effectLst/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cxnSp>
        <p:nvCxnSpPr>
          <p:cNvPr id="19" name="Straight Connector 15"/>
          <p:cNvCxnSpPr/>
          <p:nvPr/>
        </p:nvCxnSpPr>
        <p:spPr>
          <a:xfrm>
            <a:off x="0" y="528464"/>
            <a:ext cx="9143999" cy="0"/>
          </a:xfrm>
          <a:prstGeom prst="line">
            <a:avLst/>
          </a:prstGeom>
          <a:ln w="12700">
            <a:solidFill>
              <a:srgbClr val="0B2A5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5"/>
          <p:cNvCxnSpPr/>
          <p:nvPr userDrawn="1"/>
        </p:nvCxnSpPr>
        <p:spPr>
          <a:xfrm>
            <a:off x="0" y="6456433"/>
            <a:ext cx="9143999" cy="0"/>
          </a:xfrm>
          <a:prstGeom prst="line">
            <a:avLst/>
          </a:prstGeom>
          <a:ln w="12700">
            <a:solidFill>
              <a:srgbClr val="0B2A5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5"/>
          <p:cNvCxnSpPr/>
          <p:nvPr userDrawn="1"/>
        </p:nvCxnSpPr>
        <p:spPr>
          <a:xfrm>
            <a:off x="0" y="6474738"/>
            <a:ext cx="9143999" cy="0"/>
          </a:xfrm>
          <a:prstGeom prst="line">
            <a:avLst/>
          </a:prstGeom>
          <a:ln w="6350">
            <a:solidFill>
              <a:srgbClr val="0B2A5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Datumsplatzhalter 19"/>
          <p:cNvSpPr>
            <a:spLocks noGrp="1"/>
          </p:cNvSpPr>
          <p:nvPr>
            <p:ph type="dt" sz="half" idx="10"/>
          </p:nvPr>
        </p:nvSpPr>
        <p:spPr>
          <a:xfrm>
            <a:off x="1445846" y="6482891"/>
            <a:ext cx="1232388" cy="338554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>
              <a:defRPr sz="1600"/>
            </a:lvl1pPr>
          </a:lstStyle>
          <a:p>
            <a:fld id="{455F5C88-B43F-491A-B8BF-C78CFA50E78D}" type="datetime1">
              <a:rPr lang="en-GB" smtClean="0"/>
              <a:pPr/>
              <a:t>09/10/2015</a:t>
            </a:fld>
            <a:endParaRPr lang="en-GB" dirty="0"/>
          </a:p>
        </p:txBody>
      </p:sp>
      <p:sp>
        <p:nvSpPr>
          <p:cNvPr id="14" name="Fußzeilenplatzhalter 20"/>
          <p:cNvSpPr>
            <a:spLocks noGrp="1"/>
          </p:cNvSpPr>
          <p:nvPr>
            <p:ph type="ftr" sz="quarter" idx="11"/>
          </p:nvPr>
        </p:nvSpPr>
        <p:spPr>
          <a:xfrm>
            <a:off x="3036765" y="6487639"/>
            <a:ext cx="3086100" cy="338554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>
              <a:defRPr sz="1600" baseline="0"/>
            </a:lvl1pPr>
          </a:lstStyle>
          <a:p>
            <a:r>
              <a:rPr lang="en-GB" dirty="0" smtClean="0"/>
              <a:t>Lecture : Topic</a:t>
            </a:r>
            <a:endParaRPr lang="en-GB" dirty="0"/>
          </a:p>
        </p:txBody>
      </p:sp>
      <p:sp>
        <p:nvSpPr>
          <p:cNvPr id="15" name="Foliennummernplatzhalter 21"/>
          <p:cNvSpPr>
            <a:spLocks noGrp="1"/>
          </p:cNvSpPr>
          <p:nvPr>
            <p:ph type="sldNum" sz="quarter" idx="12"/>
          </p:nvPr>
        </p:nvSpPr>
        <p:spPr>
          <a:xfrm>
            <a:off x="6457950" y="6482891"/>
            <a:ext cx="2057400" cy="338554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>
              <a:defRPr sz="1600"/>
            </a:lvl1pPr>
          </a:lstStyle>
          <a:p>
            <a:fld id="{CB229BF0-CFB1-45E0-BBBA-D142A26A82E5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0" name="Grafik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35" y="6521656"/>
            <a:ext cx="1159933" cy="28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203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78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73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chemeClr val="tx1"/>
          </a:solidFill>
          <a:effectLst/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9.pn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11" Type="http://schemas.openxmlformats.org/officeDocument/2006/relationships/image" Target="../media/image44.jpeg"/><Relationship Id="rId5" Type="http://schemas.openxmlformats.org/officeDocument/2006/relationships/image" Target="../media/image38.jpeg"/><Relationship Id="rId10" Type="http://schemas.openxmlformats.org/officeDocument/2006/relationships/image" Target="../media/image43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18" Type="http://schemas.openxmlformats.org/officeDocument/2006/relationships/image" Target="../media/image61.png"/><Relationship Id="rId26" Type="http://schemas.openxmlformats.org/officeDocument/2006/relationships/image" Target="../media/image69.png"/><Relationship Id="rId3" Type="http://schemas.openxmlformats.org/officeDocument/2006/relationships/image" Target="../media/image46.png"/><Relationship Id="rId21" Type="http://schemas.openxmlformats.org/officeDocument/2006/relationships/image" Target="../media/image64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17" Type="http://schemas.openxmlformats.org/officeDocument/2006/relationships/image" Target="../media/image60.png"/><Relationship Id="rId25" Type="http://schemas.openxmlformats.org/officeDocument/2006/relationships/image" Target="../media/image68.png"/><Relationship Id="rId2" Type="http://schemas.openxmlformats.org/officeDocument/2006/relationships/image" Target="../media/image45.png"/><Relationship Id="rId16" Type="http://schemas.openxmlformats.org/officeDocument/2006/relationships/image" Target="../media/image59.png"/><Relationship Id="rId20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24" Type="http://schemas.openxmlformats.org/officeDocument/2006/relationships/image" Target="../media/image67.pn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23" Type="http://schemas.openxmlformats.org/officeDocument/2006/relationships/image" Target="../media/image66.png"/><Relationship Id="rId10" Type="http://schemas.openxmlformats.org/officeDocument/2006/relationships/image" Target="../media/image53.png"/><Relationship Id="rId19" Type="http://schemas.openxmlformats.org/officeDocument/2006/relationships/image" Target="../media/image62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Relationship Id="rId22" Type="http://schemas.openxmlformats.org/officeDocument/2006/relationships/image" Target="../media/image6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1.png"/><Relationship Id="rId18" Type="http://schemas.openxmlformats.org/officeDocument/2006/relationships/image" Target="../media/image87.png"/><Relationship Id="rId26" Type="http://schemas.openxmlformats.org/officeDocument/2006/relationships/image" Target="../media/image92.png"/><Relationship Id="rId3" Type="http://schemas.openxmlformats.org/officeDocument/2006/relationships/image" Target="../media/image730.png"/><Relationship Id="rId21" Type="http://schemas.openxmlformats.org/officeDocument/2006/relationships/image" Target="../media/image88.png"/><Relationship Id="rId7" Type="http://schemas.openxmlformats.org/officeDocument/2006/relationships/image" Target="../media/image75.png"/><Relationship Id="rId12" Type="http://schemas.openxmlformats.org/officeDocument/2006/relationships/image" Target="../media/image79.png"/><Relationship Id="rId17" Type="http://schemas.openxmlformats.org/officeDocument/2006/relationships/image" Target="../media/image85.png"/><Relationship Id="rId25" Type="http://schemas.openxmlformats.org/officeDocument/2006/relationships/image" Target="../media/image831.png"/><Relationship Id="rId2" Type="http://schemas.openxmlformats.org/officeDocument/2006/relationships/image" Target="../media/image70.png"/><Relationship Id="rId16" Type="http://schemas.openxmlformats.org/officeDocument/2006/relationships/image" Target="../media/image84.png"/><Relationship Id="rId20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11" Type="http://schemas.openxmlformats.org/officeDocument/2006/relationships/image" Target="../media/image80.png"/><Relationship Id="rId24" Type="http://schemas.openxmlformats.org/officeDocument/2006/relationships/image" Target="../media/image91.png"/><Relationship Id="rId5" Type="http://schemas.microsoft.com/office/2007/relationships/hdphoto" Target="../media/hdphoto2.wdp"/><Relationship Id="rId15" Type="http://schemas.openxmlformats.org/officeDocument/2006/relationships/image" Target="../media/image83.png"/><Relationship Id="rId23" Type="http://schemas.openxmlformats.org/officeDocument/2006/relationships/image" Target="../media/image90.png"/><Relationship Id="rId28" Type="http://schemas.openxmlformats.org/officeDocument/2006/relationships/image" Target="../media/image93.png"/><Relationship Id="rId10" Type="http://schemas.openxmlformats.org/officeDocument/2006/relationships/image" Target="../media/image78.png"/><Relationship Id="rId19" Type="http://schemas.openxmlformats.org/officeDocument/2006/relationships/image" Target="../media/image821.png"/><Relationship Id="rId4" Type="http://schemas.openxmlformats.org/officeDocument/2006/relationships/image" Target="../media/image73.png"/><Relationship Id="rId9" Type="http://schemas.openxmlformats.org/officeDocument/2006/relationships/image" Target="../media/image76.png"/><Relationship Id="rId14" Type="http://schemas.openxmlformats.org/officeDocument/2006/relationships/image" Target="../media/image82.png"/><Relationship Id="rId22" Type="http://schemas.openxmlformats.org/officeDocument/2006/relationships/image" Target="../media/image89.png"/><Relationship Id="rId27" Type="http://schemas.openxmlformats.org/officeDocument/2006/relationships/image" Target="../media/image1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0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5173" y="1202196"/>
            <a:ext cx="8933896" cy="2387600"/>
          </a:xfrm>
        </p:spPr>
        <p:txBody>
          <a:bodyPr>
            <a:noAutofit/>
          </a:bodyPr>
          <a:lstStyle/>
          <a:p>
            <a:r>
              <a:rPr lang="en-US" sz="3900" dirty="0"/>
              <a:t>Object </a:t>
            </a:r>
            <a:r>
              <a:rPr lang="en-US" sz="3900" dirty="0" smtClean="0"/>
              <a:t>Proposal </a:t>
            </a:r>
            <a:r>
              <a:rPr lang="en-US" sz="3900" dirty="0"/>
              <a:t>Estimation in </a:t>
            </a:r>
            <a:r>
              <a:rPr lang="en-US" sz="3900" dirty="0" smtClean="0"/>
              <a:t>Depth </a:t>
            </a:r>
            <a:r>
              <a:rPr lang="en-US" sz="3900" dirty="0"/>
              <a:t>Images </a:t>
            </a:r>
            <a:r>
              <a:rPr lang="en-US" sz="3900" dirty="0" smtClean="0"/>
              <a:t>using </a:t>
            </a:r>
            <a:r>
              <a:rPr lang="en-US" sz="3900" dirty="0"/>
              <a:t>Compact 3D Shape Manifolds</a:t>
            </a:r>
            <a:endParaRPr lang="en-GB" sz="39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39D61-03EA-4BE7-BA9B-2ADA712EAF74}" type="datetime1">
              <a:rPr lang="en-GB" smtClean="0"/>
              <a:pPr/>
              <a:t>09/10/2015</a:t>
            </a:fld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229" y="5199320"/>
            <a:ext cx="1049297" cy="100454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92424" y="3674180"/>
            <a:ext cx="741543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/>
              <a:t>Shuai Zheng, Victor Prisacariu, Melinos </a:t>
            </a:r>
            <a:r>
              <a:rPr lang="en-US" sz="2200" dirty="0" err="1"/>
              <a:t>Averkiou</a:t>
            </a:r>
            <a:r>
              <a:rPr lang="en-US" sz="2200" dirty="0"/>
              <a:t>, Ming-Ming Cheng, Niloy Mitra, Jamie Shotton, Philip Torr, </a:t>
            </a:r>
            <a:r>
              <a:rPr lang="en-US" sz="2200" u="sng" dirty="0"/>
              <a:t>Carsten </a:t>
            </a:r>
            <a:r>
              <a:rPr lang="en-US" sz="2200" u="sng" dirty="0" smtClean="0"/>
              <a:t>Rother</a:t>
            </a:r>
            <a:endParaRPr lang="en-US" sz="2200" u="sng" dirty="0"/>
          </a:p>
        </p:txBody>
      </p:sp>
      <p:pic>
        <p:nvPicPr>
          <p:cNvPr id="9" name="Picture 4" descr="http://www.ee.ucl.ac.uk/~mflanaga/ucl_logo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1" t="49651" r="8045" b="-1"/>
          <a:stretch/>
        </p:blipFill>
        <p:spPr bwMode="auto">
          <a:xfrm>
            <a:off x="4913633" y="-5363"/>
            <a:ext cx="1828800" cy="57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://upload.wikimedia.org/wikipedia/en/archive/b/b3/20110309193628!Microsoft_Research_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667" y="-5363"/>
            <a:ext cx="2071230" cy="57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s://upload.wikimedia.org/wikipedia/en/thumb/2/2f/University_of_Oxford.svg/1280px-University_of_Oxford.sv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63"/>
            <a:ext cx="2226089" cy="683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ttp://studyinchina.universiablogs.net/files/nanka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758" y="0"/>
            <a:ext cx="1884641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3703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30"/>
          <p:cNvSpPr/>
          <p:nvPr/>
        </p:nvSpPr>
        <p:spPr>
          <a:xfrm>
            <a:off x="170122" y="2437610"/>
            <a:ext cx="5337543" cy="23559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approach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F5C88-B43F-491A-B8BF-C78CFA50E78D}" type="datetime1">
              <a:rPr lang="en-GB" smtClean="0"/>
              <a:pPr/>
              <a:t>09/10/2015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29BF0-CFB1-45E0-BBBA-D142A26A82E5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8" name="Right Arrow 7"/>
          <p:cNvSpPr/>
          <p:nvPr/>
        </p:nvSpPr>
        <p:spPr>
          <a:xfrm>
            <a:off x="2615994" y="2921928"/>
            <a:ext cx="607729" cy="931975"/>
          </a:xfrm>
          <a:prstGeom prst="rightArrow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139948" y="3902001"/>
            <a:ext cx="145833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BING </a:t>
            </a:r>
            <a:r>
              <a:rPr lang="en-US" dirty="0" smtClean="0"/>
              <a:t>(0,0009sec)</a:t>
            </a:r>
            <a:endParaRPr lang="en-US" dirty="0"/>
          </a:p>
        </p:txBody>
      </p:sp>
      <p:sp>
        <p:nvSpPr>
          <p:cNvPr id="13" name="Right Arrow 12"/>
          <p:cNvSpPr/>
          <p:nvPr/>
        </p:nvSpPr>
        <p:spPr>
          <a:xfrm>
            <a:off x="5640740" y="2921928"/>
            <a:ext cx="607729" cy="931975"/>
          </a:xfrm>
          <a:prstGeom prst="rightArrow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274057" y="3900141"/>
            <a:ext cx="145833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CNN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dirty="0" smtClean="0"/>
              <a:t>(0.88sec)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499849" y="4080589"/>
            <a:ext cx="180853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1000 proposals</a:t>
            </a:r>
            <a:br>
              <a:rPr lang="en-US" sz="2000" dirty="0" smtClean="0"/>
            </a:br>
            <a:r>
              <a:rPr lang="en-US" dirty="0" smtClean="0"/>
              <a:t>(few shown)</a:t>
            </a:r>
            <a:endParaRPr lang="en-US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256" y="2598618"/>
            <a:ext cx="2042464" cy="155008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79" y="2599097"/>
            <a:ext cx="2041200" cy="154912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704012" y="4085624"/>
            <a:ext cx="180853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100 proposals</a:t>
            </a:r>
            <a:br>
              <a:rPr lang="en-US" sz="2000" dirty="0" smtClean="0"/>
            </a:br>
            <a:r>
              <a:rPr lang="en-US" dirty="0" smtClean="0"/>
              <a:t>(few shown)</a:t>
            </a:r>
            <a:endParaRPr lang="en-US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/>
          <a:srcRect l="52982" t="29753" r="37710" b="58004"/>
          <a:stretch/>
        </p:blipFill>
        <p:spPr>
          <a:xfrm>
            <a:off x="6493712" y="2597341"/>
            <a:ext cx="2097398" cy="1551646"/>
          </a:xfrm>
          <a:prstGeom prst="rect">
            <a:avLst/>
          </a:prstGeom>
        </p:spPr>
      </p:pic>
      <p:sp>
        <p:nvSpPr>
          <p:cNvPr id="45" name="Rounded Rectangle 44"/>
          <p:cNvSpPr/>
          <p:nvPr/>
        </p:nvSpPr>
        <p:spPr>
          <a:xfrm>
            <a:off x="2052223" y="684931"/>
            <a:ext cx="4584474" cy="15213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2204299" y="690418"/>
            <a:ext cx="2375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Positive </a:t>
            </a:r>
            <a:r>
              <a:rPr lang="en-US" dirty="0"/>
              <a:t>examples</a:t>
            </a:r>
            <a:br>
              <a:rPr lang="en-US" dirty="0"/>
            </a:br>
            <a:r>
              <a:rPr lang="en-US" dirty="0" smtClean="0"/>
              <a:t>(&gt; </a:t>
            </a:r>
            <a:r>
              <a:rPr lang="en-US" dirty="0"/>
              <a:t>50% </a:t>
            </a:r>
            <a:r>
              <a:rPr lang="en-US" dirty="0" err="1" smtClean="0"/>
              <a:t>IoU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2215478" y="1392035"/>
            <a:ext cx="2375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Negative </a:t>
            </a:r>
            <a:r>
              <a:rPr lang="en-US" dirty="0"/>
              <a:t>examples</a:t>
            </a:r>
            <a:br>
              <a:rPr lang="en-US" dirty="0"/>
            </a:br>
            <a:r>
              <a:rPr lang="en-US" dirty="0"/>
              <a:t>(&lt; 50% </a:t>
            </a:r>
            <a:r>
              <a:rPr lang="en-US" dirty="0" err="1" smtClean="0"/>
              <a:t>IoU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466" y="1573669"/>
            <a:ext cx="837194" cy="50039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597" y="1493480"/>
            <a:ext cx="392926" cy="63536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748" y="1493480"/>
            <a:ext cx="858606" cy="63536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379" y="742175"/>
            <a:ext cx="572126" cy="673898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91" t="55711" r="15844" b="6190"/>
          <a:stretch/>
        </p:blipFill>
        <p:spPr>
          <a:xfrm>
            <a:off x="4871959" y="739762"/>
            <a:ext cx="463314" cy="67981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97" t="44419" r="3728" b="28403"/>
          <a:stretch/>
        </p:blipFill>
        <p:spPr>
          <a:xfrm>
            <a:off x="5488379" y="726859"/>
            <a:ext cx="721033" cy="693182"/>
          </a:xfrm>
          <a:prstGeom prst="rect">
            <a:avLst/>
          </a:prstGeom>
        </p:spPr>
      </p:pic>
      <p:sp>
        <p:nvSpPr>
          <p:cNvPr id="2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9892" y="6490781"/>
            <a:ext cx="5748866" cy="338554"/>
          </a:xfrm>
        </p:spPr>
        <p:txBody>
          <a:bodyPr/>
          <a:lstStyle/>
          <a:p>
            <a:pPr algn="ctr"/>
            <a:r>
              <a:rPr lang="en-US" sz="1600" dirty="0" smtClean="0"/>
              <a:t>Object Proposals using Compact 3D Shape Manifolds</a:t>
            </a:r>
            <a:endParaRPr lang="en-GB" sz="1600" dirty="0"/>
          </a:p>
        </p:txBody>
      </p:sp>
      <p:sp>
        <p:nvSpPr>
          <p:cNvPr id="25" name="Rounded Rectangle 24"/>
          <p:cNvSpPr/>
          <p:nvPr/>
        </p:nvSpPr>
        <p:spPr>
          <a:xfrm>
            <a:off x="2055767" y="5011685"/>
            <a:ext cx="4584474" cy="12954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2195677" y="5271276"/>
            <a:ext cx="42786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Contribution 1: This two-stage pipeline </a:t>
            </a:r>
            <a:endParaRPr lang="en-US" sz="2000" dirty="0"/>
          </a:p>
        </p:txBody>
      </p:sp>
      <p:sp>
        <p:nvSpPr>
          <p:cNvPr id="33" name="TextBox 32"/>
          <p:cNvSpPr txBox="1"/>
          <p:nvPr/>
        </p:nvSpPr>
        <p:spPr>
          <a:xfrm>
            <a:off x="2195677" y="5700820"/>
            <a:ext cx="46516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Contribution 2: Training Data generation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816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 Training Data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F5C88-B43F-491A-B8BF-C78CFA50E78D}" type="datetime1">
              <a:rPr lang="en-GB" smtClean="0"/>
              <a:pPr/>
              <a:t>09/10/2015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29BF0-CFB1-45E0-BBBA-D142A26A82E5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1877775" y="5920744"/>
            <a:ext cx="74656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495 NYU V2 Training Images</a:t>
            </a:r>
            <a:r>
              <a:rPr lang="en-US" sz="2000" dirty="0"/>
              <a:t> </a:t>
            </a:r>
            <a:r>
              <a:rPr lang="en-US" sz="2000" dirty="0" smtClean="0"/>
              <a:t>(404 NYU V2 Test images) </a:t>
            </a:r>
            <a:endParaRPr lang="en-US" sz="2000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1191825"/>
              </p:ext>
            </p:extLst>
          </p:nvPr>
        </p:nvGraphicFramePr>
        <p:xfrm>
          <a:off x="5465440" y="651003"/>
          <a:ext cx="3625374" cy="2479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0458"/>
                <a:gridCol w="173491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Dataset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Detection Rate</a:t>
                      </a:r>
                      <a:r>
                        <a:rPr lang="en-US" baseline="0" dirty="0" smtClean="0"/>
                        <a:t>  </a:t>
                      </a:r>
                      <a:br>
                        <a:rPr lang="en-US" baseline="0" dirty="0" smtClean="0"/>
                      </a:br>
                      <a:r>
                        <a:rPr lang="en-US" sz="1700" baseline="0" dirty="0" smtClean="0"/>
                        <a:t>(1000 proposals)</a:t>
                      </a:r>
                      <a:endParaRPr lang="en-US" sz="17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NYU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85.6 %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5465441" y="3130043"/>
            <a:ext cx="36253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Detection Rate (Recall): How many true rectangles are covered by a proposal?</a:t>
            </a:r>
            <a:br>
              <a:rPr lang="en-US" sz="1600" dirty="0" smtClean="0"/>
            </a:br>
            <a:r>
              <a:rPr lang="en-US" sz="1600" dirty="0" smtClean="0"/>
              <a:t>(Inlier: </a:t>
            </a:r>
            <a:r>
              <a:rPr lang="en-US" sz="1600" dirty="0" err="1" smtClean="0"/>
              <a:t>IoU</a:t>
            </a:r>
            <a:r>
              <a:rPr lang="en-US" sz="1600" dirty="0" smtClean="0"/>
              <a:t> &gt; 50%) 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6"/>
          <a:stretch/>
        </p:blipFill>
        <p:spPr>
          <a:xfrm>
            <a:off x="196850" y="662810"/>
            <a:ext cx="1751781" cy="129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047" y="662810"/>
            <a:ext cx="1746782" cy="129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47" y="2346260"/>
            <a:ext cx="1746782" cy="1296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859" y="2378792"/>
            <a:ext cx="1746782" cy="1296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47" y="4107928"/>
            <a:ext cx="1746782" cy="1296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002" y="4107928"/>
            <a:ext cx="1746782" cy="1296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483457" y="1906017"/>
            <a:ext cx="19225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</a:t>
            </a:r>
            <a:r>
              <a:rPr lang="en-US" sz="2000" dirty="0" smtClean="0"/>
              <a:t>athroom</a:t>
            </a:r>
            <a:endParaRPr lang="en-US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1519911" y="3583664"/>
            <a:ext cx="19225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</a:t>
            </a:r>
            <a:r>
              <a:rPr lang="en-US" sz="2000" dirty="0" smtClean="0"/>
              <a:t>lassroom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1481811" y="5406441"/>
            <a:ext cx="19225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Dining room</a:t>
            </a:r>
            <a:endParaRPr lang="en-US" sz="200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0"/>
          <a:stretch/>
        </p:blipFill>
        <p:spPr>
          <a:xfrm>
            <a:off x="4072287" y="4107928"/>
            <a:ext cx="1224143" cy="1296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2"/>
          <a:stretch/>
        </p:blipFill>
        <p:spPr>
          <a:xfrm>
            <a:off x="5409030" y="4107928"/>
            <a:ext cx="1241052" cy="1296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020"/>
          <a:stretch/>
        </p:blipFill>
        <p:spPr>
          <a:xfrm>
            <a:off x="6819031" y="4107928"/>
            <a:ext cx="1117599" cy="1296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552"/>
          <a:stretch/>
        </p:blipFill>
        <p:spPr>
          <a:xfrm>
            <a:off x="7999989" y="4107928"/>
            <a:ext cx="1090825" cy="1296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649286" y="5406441"/>
            <a:ext cx="19225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Livingroom</a:t>
            </a:r>
            <a:endParaRPr lang="en-US" sz="2000" dirty="0"/>
          </a:p>
        </p:txBody>
      </p:sp>
      <p:sp>
        <p:nvSpPr>
          <p:cNvPr id="26" name="TextBox 25"/>
          <p:cNvSpPr txBox="1"/>
          <p:nvPr/>
        </p:nvSpPr>
        <p:spPr>
          <a:xfrm>
            <a:off x="7254497" y="5406441"/>
            <a:ext cx="19225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Office</a:t>
            </a:r>
            <a:endParaRPr lang="en-US" sz="2000" dirty="0"/>
          </a:p>
        </p:txBody>
      </p:sp>
      <p:sp>
        <p:nvSpPr>
          <p:cNvPr id="2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9892" y="6490781"/>
            <a:ext cx="5748866" cy="338554"/>
          </a:xfrm>
        </p:spPr>
        <p:txBody>
          <a:bodyPr/>
          <a:lstStyle/>
          <a:p>
            <a:pPr algn="ctr"/>
            <a:r>
              <a:rPr lang="en-US" sz="1600" dirty="0" smtClean="0"/>
              <a:t>Object Proposals using Compact 3D Shape Manifolds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179961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Google 3D Warehouse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F5C88-B43F-491A-B8BF-C78CFA50E78D}" type="datetime1">
              <a:rPr lang="en-GB" smtClean="0"/>
              <a:pPr/>
              <a:t>09/10/2015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29BF0-CFB1-45E0-BBBA-D142A26A82E5}" type="slidenum">
              <a:rPr lang="en-GB" smtClean="0"/>
              <a:pPr/>
              <a:t>12</a:t>
            </a:fld>
            <a:endParaRPr lang="en-GB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47847" y="627018"/>
            <a:ext cx="5279065" cy="5207688"/>
            <a:chOff x="-6692174" y="-22888976"/>
            <a:chExt cx="31476002" cy="31050421"/>
          </a:xfrm>
        </p:grpSpPr>
        <p:pic>
          <p:nvPicPr>
            <p:cNvPr id="8" name="Picture 7"/>
            <p:cNvPicPr>
              <a:picLocks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88499" y="-10532895"/>
              <a:ext cx="5861304" cy="586130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88500" y="2300141"/>
              <a:ext cx="5861304" cy="586130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692174" y="2300141"/>
              <a:ext cx="5861304" cy="5861304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88500" y="-16811967"/>
              <a:ext cx="5861304" cy="5861304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5174" y="-16811967"/>
              <a:ext cx="5861304" cy="5861304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692174" y="-16811967"/>
              <a:ext cx="5861304" cy="5861304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5176" y="-10532895"/>
              <a:ext cx="5861304" cy="586130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5174" y="-4116377"/>
              <a:ext cx="5861304" cy="5861304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88500" y="-4116377"/>
              <a:ext cx="5861304" cy="5861304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692174" y="-4116377"/>
              <a:ext cx="5861304" cy="586130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692174" y="-10532895"/>
              <a:ext cx="5861304" cy="585714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5174" y="2300141"/>
              <a:ext cx="5861304" cy="5861304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226" y="-22888976"/>
              <a:ext cx="5656298" cy="5861304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692174" y="-22888976"/>
              <a:ext cx="5857143" cy="5857143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22524" y="-22888976"/>
              <a:ext cx="5861304" cy="5861304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85606" y="-22888976"/>
              <a:ext cx="5861304" cy="5861304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8687" y="-22888976"/>
              <a:ext cx="5861304" cy="5861304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22524" y="2300141"/>
              <a:ext cx="5861304" cy="5861304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22524" y="-4116377"/>
              <a:ext cx="5861304" cy="5861304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22524" y="-10532895"/>
              <a:ext cx="5861304" cy="5861304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22524" y="-16811967"/>
              <a:ext cx="5861304" cy="5861304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18848" y="2300141"/>
              <a:ext cx="5861304" cy="5861304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18848" y="-4116377"/>
              <a:ext cx="5861304" cy="5861304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18851" y="-10532895"/>
              <a:ext cx="5861304" cy="5861304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18848" y="-16811967"/>
              <a:ext cx="5861304" cy="5861304"/>
            </a:xfrm>
            <a:prstGeom prst="rect">
              <a:avLst/>
            </a:prstGeom>
          </p:spPr>
        </p:pic>
      </p:grpSp>
      <p:sp>
        <p:nvSpPr>
          <p:cNvPr id="33" name="Rectangle 32"/>
          <p:cNvSpPr/>
          <p:nvPr/>
        </p:nvSpPr>
        <p:spPr>
          <a:xfrm>
            <a:off x="377455" y="5905595"/>
            <a:ext cx="53109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37,400 Synthetic Images (</a:t>
            </a:r>
            <a:r>
              <a:rPr lang="en-US" dirty="0" smtClean="0"/>
              <a:t>374 </a:t>
            </a:r>
            <a:r>
              <a:rPr lang="en-US" dirty="0"/>
              <a:t>Warehouse </a:t>
            </a:r>
            <a:r>
              <a:rPr lang="en-US" dirty="0" smtClean="0"/>
              <a:t>Chairs) </a:t>
            </a:r>
            <a:endParaRPr lang="en-US" dirty="0"/>
          </a:p>
        </p:txBody>
      </p:sp>
      <p:graphicFrame>
        <p:nvGraphicFramePr>
          <p:cNvPr id="34" name="Tab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3649323"/>
              </p:ext>
            </p:extLst>
          </p:nvPr>
        </p:nvGraphicFramePr>
        <p:xfrm>
          <a:off x="5465440" y="651003"/>
          <a:ext cx="3625374" cy="2479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0458"/>
                <a:gridCol w="173491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Dataset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Detection Rate</a:t>
                      </a:r>
                      <a:r>
                        <a:rPr lang="en-US" baseline="0" dirty="0" smtClean="0"/>
                        <a:t>  </a:t>
                      </a:r>
                      <a:br>
                        <a:rPr lang="en-US" baseline="0" dirty="0" smtClean="0"/>
                      </a:br>
                      <a:r>
                        <a:rPr lang="en-US" sz="1700" baseline="0" dirty="0" smtClean="0"/>
                        <a:t>(1000 proposals)</a:t>
                      </a:r>
                      <a:endParaRPr lang="en-US" sz="17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NYU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85.6 %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Warehouse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Low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number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NYU+Warehouse</a:t>
                      </a:r>
                      <a:endParaRPr lang="en-US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87.8 %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5465441" y="3130043"/>
            <a:ext cx="36253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Detection Rate (Recall): How many true rectangles are covered by a proposal?</a:t>
            </a:r>
            <a:br>
              <a:rPr lang="en-US" sz="1600" dirty="0" smtClean="0"/>
            </a:br>
            <a:r>
              <a:rPr lang="en-US" sz="1600" dirty="0" smtClean="0"/>
              <a:t>(Inlier: </a:t>
            </a:r>
            <a:r>
              <a:rPr lang="en-US" sz="1600" dirty="0" err="1" smtClean="0"/>
              <a:t>IoU</a:t>
            </a:r>
            <a:r>
              <a:rPr lang="en-US" sz="1600" dirty="0" smtClean="0"/>
              <a:t> &gt; 50%) </a:t>
            </a:r>
            <a:endParaRPr lang="en-US" sz="1600" dirty="0"/>
          </a:p>
        </p:txBody>
      </p:sp>
      <p:sp>
        <p:nvSpPr>
          <p:cNvPr id="36" name="TextBox 35"/>
          <p:cNvSpPr txBox="1"/>
          <p:nvPr/>
        </p:nvSpPr>
        <p:spPr>
          <a:xfrm>
            <a:off x="4087163" y="4131008"/>
            <a:ext cx="4806577" cy="16312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u="sng" dirty="0" smtClean="0"/>
              <a:t>Conclusions:</a:t>
            </a:r>
          </a:p>
          <a:p>
            <a:pPr marL="342900" indent="-342900">
              <a:buAutoNum type="arabicParenR"/>
            </a:pPr>
            <a:r>
              <a:rPr lang="en-US" sz="2000" dirty="0" smtClean="0"/>
              <a:t>Data distribution of NYU and Warehouse do not coincide</a:t>
            </a:r>
          </a:p>
          <a:p>
            <a:pPr marL="342900" indent="-342900">
              <a:buAutoNum type="arabicParenR"/>
            </a:pPr>
            <a:r>
              <a:rPr lang="en-US" sz="2000" dirty="0"/>
              <a:t>C</a:t>
            </a:r>
            <a:r>
              <a:rPr lang="en-US" sz="2000" dirty="0" smtClean="0"/>
              <a:t>an we massage the Warehouse data to make it work better? </a:t>
            </a:r>
            <a:endParaRPr lang="en-US" sz="2000" dirty="0"/>
          </a:p>
        </p:txBody>
      </p:sp>
      <p:sp>
        <p:nvSpPr>
          <p:cNvPr id="37" name="Rectangle 36"/>
          <p:cNvSpPr/>
          <p:nvPr/>
        </p:nvSpPr>
        <p:spPr>
          <a:xfrm>
            <a:off x="5524500" y="1695450"/>
            <a:ext cx="1352550" cy="292100"/>
          </a:xfrm>
          <a:prstGeom prst="rect">
            <a:avLst/>
          </a:prstGeom>
          <a:solidFill>
            <a:srgbClr val="EAF2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7418916" y="1667426"/>
            <a:ext cx="1352550" cy="292100"/>
          </a:xfrm>
          <a:prstGeom prst="rect">
            <a:avLst/>
          </a:prstGeom>
          <a:solidFill>
            <a:srgbClr val="EAF2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7418916" y="2048025"/>
            <a:ext cx="1352550" cy="292100"/>
          </a:xfrm>
          <a:prstGeom prst="rect">
            <a:avLst/>
          </a:prstGeom>
          <a:solidFill>
            <a:srgbClr val="CDE1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5542490" y="2048025"/>
            <a:ext cx="1639359" cy="292100"/>
          </a:xfrm>
          <a:prstGeom prst="rect">
            <a:avLst/>
          </a:prstGeom>
          <a:solidFill>
            <a:srgbClr val="CDE1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9892" y="6490781"/>
            <a:ext cx="5748866" cy="338554"/>
          </a:xfrm>
        </p:spPr>
        <p:txBody>
          <a:bodyPr/>
          <a:lstStyle/>
          <a:p>
            <a:pPr algn="ctr"/>
            <a:r>
              <a:rPr lang="en-US" sz="1600" dirty="0" smtClean="0"/>
              <a:t>Object Proposals using Compact 3D Shape Manifolds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752182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Idea 1: </a:t>
            </a:r>
            <a:r>
              <a:rPr lang="en-US" dirty="0" err="1" smtClean="0"/>
              <a:t>Shapesynth</a:t>
            </a:r>
            <a:r>
              <a:rPr lang="en-US" dirty="0" smtClean="0"/>
              <a:t> </a:t>
            </a:r>
            <a:r>
              <a:rPr lang="en-US" sz="1700" dirty="0"/>
              <a:t>[</a:t>
            </a:r>
            <a:r>
              <a:rPr lang="en-US" sz="1700" dirty="0" err="1"/>
              <a:t>Averkiou</a:t>
            </a:r>
            <a:r>
              <a:rPr lang="en-US" sz="1700" dirty="0"/>
              <a:t>, </a:t>
            </a:r>
            <a:r>
              <a:rPr lang="en-US" sz="1700" dirty="0" smtClean="0"/>
              <a:t>Kim, </a:t>
            </a:r>
            <a:r>
              <a:rPr lang="en-US" sz="1700" dirty="0"/>
              <a:t>Zheng, Mitra, </a:t>
            </a:r>
            <a:r>
              <a:rPr lang="en-US" sz="1700" dirty="0" smtClean="0"/>
              <a:t>Computer Graphics Forum </a:t>
            </a:r>
            <a:r>
              <a:rPr lang="en-US" sz="1700" dirty="0"/>
              <a:t>2014]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F5C88-B43F-491A-B8BF-C78CFA50E78D}" type="datetime1">
              <a:rPr lang="en-GB" smtClean="0"/>
              <a:pPr/>
              <a:t>09/10/2015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29BF0-CFB1-45E0-BBBA-D142A26A82E5}" type="slidenum">
              <a:rPr lang="en-GB" smtClean="0"/>
              <a:pPr/>
              <a:t>13</a:t>
            </a:fld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93" t="19587" r="56162" b="12842"/>
          <a:stretch/>
        </p:blipFill>
        <p:spPr>
          <a:xfrm>
            <a:off x="2484961" y="3733514"/>
            <a:ext cx="1493874" cy="21500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9292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374 Warehouse Chairs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" t="19643" r="81623" b="11681"/>
          <a:stretch/>
        </p:blipFill>
        <p:spPr>
          <a:xfrm>
            <a:off x="193432" y="3747830"/>
            <a:ext cx="1509824" cy="2125147"/>
          </a:xfrm>
          <a:prstGeom prst="rect">
            <a:avLst/>
          </a:prstGeom>
        </p:spPr>
      </p:pic>
      <p:sp>
        <p:nvSpPr>
          <p:cNvPr id="13" name="Right Arrow 12"/>
          <p:cNvSpPr/>
          <p:nvPr/>
        </p:nvSpPr>
        <p:spPr>
          <a:xfrm>
            <a:off x="1827785" y="4502579"/>
            <a:ext cx="596438" cy="712691"/>
          </a:xfrm>
          <a:prstGeom prst="rightArrow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378635" y="5925345"/>
            <a:ext cx="2177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3D </a:t>
            </a:r>
            <a:r>
              <a:rPr lang="en-US" dirty="0" err="1" smtClean="0"/>
              <a:t>Bbox</a:t>
            </a:r>
            <a:r>
              <a:rPr lang="en-US" dirty="0" smtClean="0"/>
              <a:t> Templates </a:t>
            </a:r>
            <a:endParaRPr lang="en-US" dirty="0"/>
          </a:p>
        </p:txBody>
      </p:sp>
      <p:sp>
        <p:nvSpPr>
          <p:cNvPr id="15" name="Right Arrow 14"/>
          <p:cNvSpPr/>
          <p:nvPr/>
        </p:nvSpPr>
        <p:spPr>
          <a:xfrm>
            <a:off x="4063897" y="4510048"/>
            <a:ext cx="619744" cy="712691"/>
          </a:xfrm>
          <a:prstGeom prst="rightArrow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083751" y="4493727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>Filter</a:t>
            </a:r>
            <a:endParaRPr lang="en-US" sz="14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19522" t="21120" r="52424" b="50232"/>
          <a:stretch/>
        </p:blipFill>
        <p:spPr>
          <a:xfrm>
            <a:off x="4749813" y="4241426"/>
            <a:ext cx="1868275" cy="137562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846680" y="5620050"/>
            <a:ext cx="1671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2D Embedding </a:t>
            </a:r>
            <a:br>
              <a:rPr lang="en-US" dirty="0" smtClean="0"/>
            </a:br>
            <a:r>
              <a:rPr lang="en-US" dirty="0" smtClean="0"/>
              <a:t>(MDS)</a:t>
            </a:r>
            <a:endParaRPr lang="en-US" dirty="0"/>
          </a:p>
        </p:txBody>
      </p:sp>
      <p:sp>
        <p:nvSpPr>
          <p:cNvPr id="23" name="Right Arrow 22"/>
          <p:cNvSpPr/>
          <p:nvPr/>
        </p:nvSpPr>
        <p:spPr>
          <a:xfrm>
            <a:off x="6843356" y="4502579"/>
            <a:ext cx="813163" cy="712691"/>
          </a:xfrm>
          <a:prstGeom prst="rightArrow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6810245" y="4678393"/>
            <a:ext cx="9116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manual</a:t>
            </a:r>
            <a:endParaRPr lang="en-US" sz="1600" dirty="0"/>
          </a:p>
        </p:txBody>
      </p:sp>
      <p:sp>
        <p:nvSpPr>
          <p:cNvPr id="24" name="TextBox 23"/>
          <p:cNvSpPr txBox="1"/>
          <p:nvPr/>
        </p:nvSpPr>
        <p:spPr>
          <a:xfrm>
            <a:off x="6518159" y="5640513"/>
            <a:ext cx="2515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~150 synthetic chairs</a:t>
            </a:r>
          </a:p>
          <a:p>
            <a:pPr algn="ctr"/>
            <a:r>
              <a:rPr lang="en-US" dirty="0" smtClean="0"/>
              <a:t>(37,400 images)</a:t>
            </a:r>
            <a:endParaRPr lang="en-US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/>
          <a:srcRect l="47968" t="23840" r="17033" b="64266"/>
          <a:stretch/>
        </p:blipFill>
        <p:spPr>
          <a:xfrm>
            <a:off x="0" y="651003"/>
            <a:ext cx="5364133" cy="1025397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7656519" y="4248226"/>
            <a:ext cx="1136209" cy="1403333"/>
            <a:chOff x="7656519" y="4248226"/>
            <a:chExt cx="1136209" cy="1403333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3"/>
            <a:srcRect l="49257" t="24412" r="46570" b="65556"/>
            <a:stretch/>
          </p:blipFill>
          <p:spPr>
            <a:xfrm>
              <a:off x="7754969" y="4248226"/>
              <a:ext cx="1037759" cy="1403333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7656519" y="4343400"/>
              <a:ext cx="376379" cy="4119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9949758"/>
              </p:ext>
            </p:extLst>
          </p:nvPr>
        </p:nvGraphicFramePr>
        <p:xfrm>
          <a:off x="5465440" y="651003"/>
          <a:ext cx="3625374" cy="2479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0458"/>
                <a:gridCol w="173491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Dataset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Detection Rate</a:t>
                      </a:r>
                      <a:r>
                        <a:rPr lang="en-US" baseline="0" dirty="0" smtClean="0"/>
                        <a:t>  </a:t>
                      </a:r>
                      <a:br>
                        <a:rPr lang="en-US" baseline="0" dirty="0" smtClean="0"/>
                      </a:br>
                      <a:r>
                        <a:rPr lang="en-US" sz="1700" baseline="0" dirty="0" smtClean="0"/>
                        <a:t>(1000 proposals)</a:t>
                      </a:r>
                      <a:endParaRPr lang="en-US" sz="17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NYU 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85.6 %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Warehouse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Low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number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NYU+Warehouse</a:t>
                      </a:r>
                      <a:endParaRPr lang="en-US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87.8 %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NYU+ShapeSynth</a:t>
                      </a:r>
                      <a:endParaRPr lang="en-US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88.5 %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5465441" y="3130043"/>
            <a:ext cx="36253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Detection Rate (Recall): How many true rectangles are covered by a proposal?</a:t>
            </a:r>
            <a:br>
              <a:rPr lang="en-US" sz="1600" dirty="0" smtClean="0"/>
            </a:br>
            <a:r>
              <a:rPr lang="en-US" sz="1600" dirty="0" smtClean="0"/>
              <a:t>(Inlier: </a:t>
            </a:r>
            <a:r>
              <a:rPr lang="en-US" sz="1600" dirty="0" err="1" smtClean="0"/>
              <a:t>IoU</a:t>
            </a:r>
            <a:r>
              <a:rPr lang="en-US" sz="1600" dirty="0" smtClean="0"/>
              <a:t> &gt; 50%) </a:t>
            </a:r>
            <a:endParaRPr lang="en-US" sz="1600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3"/>
          <a:srcRect l="65416" t="26123" r="31282" b="68321"/>
          <a:stretch/>
        </p:blipFill>
        <p:spPr>
          <a:xfrm>
            <a:off x="2788019" y="1912977"/>
            <a:ext cx="1879768" cy="1778713"/>
          </a:xfrm>
          <a:prstGeom prst="ellipse">
            <a:avLst/>
          </a:prstGeom>
          <a:ln w="63500" cap="rnd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3" name="Oval 32"/>
          <p:cNvSpPr/>
          <p:nvPr/>
        </p:nvSpPr>
        <p:spPr>
          <a:xfrm>
            <a:off x="2788019" y="964162"/>
            <a:ext cx="264744" cy="270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/>
          <p:cNvCxnSpPr>
            <a:stCxn id="33" idx="2"/>
            <a:endCxn id="32" idx="2"/>
          </p:cNvCxnSpPr>
          <p:nvPr/>
        </p:nvCxnSpPr>
        <p:spPr>
          <a:xfrm>
            <a:off x="2788019" y="1099585"/>
            <a:ext cx="0" cy="1702749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3052763" y="1099585"/>
            <a:ext cx="1347787" cy="1041797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5545761" y="2422913"/>
            <a:ext cx="1738389" cy="264076"/>
          </a:xfrm>
          <a:prstGeom prst="rect">
            <a:avLst/>
          </a:prstGeom>
          <a:solidFill>
            <a:srgbClr val="EAF2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7440178" y="2394889"/>
            <a:ext cx="1352550" cy="292100"/>
          </a:xfrm>
          <a:prstGeom prst="rect">
            <a:avLst/>
          </a:prstGeom>
          <a:solidFill>
            <a:srgbClr val="EAF2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9892" y="6490781"/>
            <a:ext cx="5748866" cy="338554"/>
          </a:xfrm>
        </p:spPr>
        <p:txBody>
          <a:bodyPr/>
          <a:lstStyle/>
          <a:p>
            <a:pPr algn="ctr"/>
            <a:r>
              <a:rPr lang="en-US" sz="1600" dirty="0" smtClean="0"/>
              <a:t>Object Proposals using Compact 3D Shape Manifolds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565448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40" grpId="0" animBg="1"/>
      <p:bldP spid="4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Idea 2: Gaussian </a:t>
            </a:r>
            <a:r>
              <a:rPr lang="en-US" sz="2800" dirty="0"/>
              <a:t>Process Latent Variable Model </a:t>
            </a:r>
            <a:r>
              <a:rPr lang="en-US" sz="1700" dirty="0"/>
              <a:t>[Lawrence JLMR 2005</a:t>
            </a:r>
            <a:r>
              <a:rPr lang="en-US" sz="1700" dirty="0" smtClean="0"/>
              <a:t>]</a:t>
            </a:r>
            <a:endParaRPr lang="en-US" sz="17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F5C88-B43F-491A-B8BF-C78CFA50E78D}" type="datetime1">
              <a:rPr lang="en-GB" smtClean="0"/>
              <a:pPr/>
              <a:t>09/10/2015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29BF0-CFB1-45E0-BBBA-D142A26A82E5}" type="slidenum">
              <a:rPr lang="en-GB" smtClean="0"/>
              <a:pPr/>
              <a:t>14</a:t>
            </a:fld>
            <a:endParaRPr lang="en-GB" dirty="0"/>
          </a:p>
        </p:txBody>
      </p:sp>
      <p:pic>
        <p:nvPicPr>
          <p:cNvPr id="12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08" t="15413" r="21990"/>
          <a:stretch/>
        </p:blipFill>
        <p:spPr>
          <a:xfrm>
            <a:off x="3032007" y="3933971"/>
            <a:ext cx="2642252" cy="2251698"/>
          </a:xfrm>
        </p:spPr>
      </p:pic>
      <p:sp>
        <p:nvSpPr>
          <p:cNvPr id="13" name="TextBox 12"/>
          <p:cNvSpPr txBox="1"/>
          <p:nvPr/>
        </p:nvSpPr>
        <p:spPr>
          <a:xfrm>
            <a:off x="2796331" y="5976463"/>
            <a:ext cx="3175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Low Dimensional Latent Space</a:t>
            </a:r>
            <a:endParaRPr lang="en-US" dirty="0"/>
          </a:p>
        </p:txBody>
      </p:sp>
      <p:pic>
        <p:nvPicPr>
          <p:cNvPr id="15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05" t="15413" r="3517" b="11388"/>
          <a:stretch/>
        </p:blipFill>
        <p:spPr>
          <a:xfrm>
            <a:off x="6491143" y="3732814"/>
            <a:ext cx="1648490" cy="2177708"/>
          </a:xfrm>
          <a:prstGeom prst="rect">
            <a:avLst/>
          </a:prstGeom>
          <a:ln>
            <a:noFill/>
          </a:ln>
        </p:spPr>
      </p:pic>
      <p:sp>
        <p:nvSpPr>
          <p:cNvPr id="16" name="Right Arrow 15"/>
          <p:cNvSpPr/>
          <p:nvPr/>
        </p:nvSpPr>
        <p:spPr>
          <a:xfrm>
            <a:off x="5975886" y="4503628"/>
            <a:ext cx="473148" cy="892137"/>
          </a:xfrm>
          <a:prstGeom prst="rightArrow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" t="19643" r="81623" b="11681"/>
          <a:stretch/>
        </p:blipFill>
        <p:spPr>
          <a:xfrm>
            <a:off x="193432" y="3747830"/>
            <a:ext cx="1509824" cy="2125147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>
            <a:off x="2258366" y="4503628"/>
            <a:ext cx="473148" cy="892137"/>
          </a:xfrm>
          <a:prstGeom prst="rightArrow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6194727" y="5798591"/>
            <a:ext cx="2614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~150 Synthetic </a:t>
            </a:r>
            <a:r>
              <a:rPr lang="en-US" dirty="0"/>
              <a:t>chairs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 smtClean="0"/>
              <a:t>37,400 images)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0" y="59292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374 Warehouse Chairs</a:t>
            </a:r>
            <a:endParaRPr lang="en-US" dirty="0"/>
          </a:p>
        </p:txBody>
      </p:sp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558818"/>
              </p:ext>
            </p:extLst>
          </p:nvPr>
        </p:nvGraphicFramePr>
        <p:xfrm>
          <a:off x="5465440" y="651003"/>
          <a:ext cx="3625374" cy="2479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0458"/>
                <a:gridCol w="173491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Dataset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Detection Rate</a:t>
                      </a:r>
                      <a:r>
                        <a:rPr lang="en-US" baseline="0" dirty="0" smtClean="0"/>
                        <a:t>  </a:t>
                      </a:r>
                      <a:br>
                        <a:rPr lang="en-US" baseline="0" dirty="0" smtClean="0"/>
                      </a:br>
                      <a:r>
                        <a:rPr lang="en-US" sz="1700" baseline="0" dirty="0" smtClean="0"/>
                        <a:t>(1000 proposals)</a:t>
                      </a:r>
                      <a:endParaRPr lang="en-US" sz="17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NYU 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85.6 %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Warehouse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Low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number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NYU+Warehouse</a:t>
                      </a:r>
                      <a:endParaRPr lang="en-US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87.8 %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NYU+ShapeSynth</a:t>
                      </a:r>
                      <a:endParaRPr lang="en-US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88.5 %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NYU+GPLVM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89.7 %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5465441" y="3130043"/>
            <a:ext cx="36253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Detection Rate (Recall): How many true rectangles are covered by a proposal?</a:t>
            </a:r>
            <a:br>
              <a:rPr lang="en-US" sz="1600" dirty="0" smtClean="0"/>
            </a:br>
            <a:r>
              <a:rPr lang="en-US" sz="1600" dirty="0" smtClean="0"/>
              <a:t>(Inlier: </a:t>
            </a:r>
            <a:r>
              <a:rPr lang="en-US" sz="1600" dirty="0" err="1" smtClean="0"/>
              <a:t>IoU</a:t>
            </a:r>
            <a:r>
              <a:rPr lang="en-US" sz="1600" dirty="0" smtClean="0"/>
              <a:t> &gt; 50%) </a:t>
            </a:r>
            <a:endParaRPr lang="en-US" sz="1600" dirty="0"/>
          </a:p>
        </p:txBody>
      </p:sp>
      <p:sp>
        <p:nvSpPr>
          <p:cNvPr id="23" name="Rectangle 22"/>
          <p:cNvSpPr/>
          <p:nvPr/>
        </p:nvSpPr>
        <p:spPr>
          <a:xfrm>
            <a:off x="7387717" y="2809029"/>
            <a:ext cx="1352550" cy="292100"/>
          </a:xfrm>
          <a:prstGeom prst="rect">
            <a:avLst/>
          </a:prstGeom>
          <a:solidFill>
            <a:srgbClr val="CDE1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5511291" y="2809029"/>
            <a:ext cx="1639359" cy="292100"/>
          </a:xfrm>
          <a:prstGeom prst="rect">
            <a:avLst/>
          </a:prstGeom>
          <a:solidFill>
            <a:srgbClr val="CDE1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9892" y="6490781"/>
            <a:ext cx="5748866" cy="338554"/>
          </a:xfrm>
        </p:spPr>
        <p:txBody>
          <a:bodyPr/>
          <a:lstStyle/>
          <a:p>
            <a:pPr algn="ctr"/>
            <a:r>
              <a:rPr lang="en-US" sz="1600" dirty="0" smtClean="0"/>
              <a:t>Object Proposals using Compact 3D Shape Manifolds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888940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does it work?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F5C88-B43F-491A-B8BF-C78CFA50E78D}" type="datetime1">
              <a:rPr lang="en-GB" smtClean="0"/>
              <a:pPr/>
              <a:t>09/10/2015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29BF0-CFB1-45E0-BBBA-D142A26A82E5}" type="slidenum">
              <a:rPr lang="en-GB" smtClean="0"/>
              <a:pPr/>
              <a:t>15</a:t>
            </a:fld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" t="19643" r="81623" b="11681"/>
          <a:stretch/>
        </p:blipFill>
        <p:spPr>
          <a:xfrm>
            <a:off x="321023" y="717551"/>
            <a:ext cx="1509824" cy="21251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62176" y="2806552"/>
                <a:ext cx="32004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= 374 </m:t>
                    </m:r>
                  </m:oMath>
                </a14:m>
                <a:r>
                  <a:rPr lang="en-US" dirty="0" smtClean="0"/>
                  <a:t>Warehouse Chairs</a:t>
                </a:r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76" y="2806552"/>
                <a:ext cx="3200400" cy="369332"/>
              </a:xfrm>
              <a:prstGeom prst="rect">
                <a:avLst/>
              </a:prstGeom>
              <a:blipFill rotWithShape="0">
                <a:blip r:embed="rId3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ight Arrow 10"/>
          <p:cNvSpPr/>
          <p:nvPr/>
        </p:nvSpPr>
        <p:spPr>
          <a:xfrm>
            <a:off x="1947729" y="1308544"/>
            <a:ext cx="812405" cy="892137"/>
          </a:xfrm>
          <a:prstGeom prst="rightArrow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035447" y="1569946"/>
            <a:ext cx="770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ICP</a:t>
            </a:r>
            <a:endParaRPr lang="en-US" dirty="0"/>
          </a:p>
        </p:txBody>
      </p:sp>
      <p:grpSp>
        <p:nvGrpSpPr>
          <p:cNvPr id="32" name="Group 31"/>
          <p:cNvGrpSpPr/>
          <p:nvPr/>
        </p:nvGrpSpPr>
        <p:grpSpPr>
          <a:xfrm>
            <a:off x="3057553" y="1034481"/>
            <a:ext cx="913703" cy="1490045"/>
            <a:chOff x="3177527" y="950759"/>
            <a:chExt cx="913703" cy="149004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6531" b="66234" l="9350" r="1754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34" t="19643" r="81623" b="34159"/>
            <a:stretch/>
          </p:blipFill>
          <p:spPr>
            <a:xfrm>
              <a:off x="3177527" y="950759"/>
              <a:ext cx="808659" cy="1429554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0037" b="53618" l="0" r="962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9" t="19643" r="89203" b="42899"/>
            <a:stretch/>
          </p:blipFill>
          <p:spPr>
            <a:xfrm>
              <a:off x="3223701" y="1281699"/>
              <a:ext cx="867529" cy="1159105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6345" b="89425" l="813" r="1653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9" t="53238" r="90270" b="11681"/>
            <a:stretch/>
          </p:blipFill>
          <p:spPr>
            <a:xfrm>
              <a:off x="3193300" y="1252785"/>
              <a:ext cx="777111" cy="1085560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2648587" y="2426143"/>
            <a:ext cx="1542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Aligned Chairs</a:t>
            </a:r>
            <a:endParaRPr lang="en-US" dirty="0"/>
          </a:p>
        </p:txBody>
      </p:sp>
      <p:sp>
        <p:nvSpPr>
          <p:cNvPr id="17" name="Right Arrow 16"/>
          <p:cNvSpPr/>
          <p:nvPr/>
        </p:nvSpPr>
        <p:spPr>
          <a:xfrm>
            <a:off x="4190760" y="1349711"/>
            <a:ext cx="812405" cy="892137"/>
          </a:xfrm>
          <a:prstGeom prst="rightArrow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4732405" y="2465249"/>
                <a:ext cx="314248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256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Volume</m:t>
                    </m:r>
                  </m:oMath>
                </a14:m>
                <a:r>
                  <a:rPr lang="en-US" dirty="0" smtClean="0"/>
                  <a:t> (Signed </a:t>
                </a:r>
                <a:br>
                  <a:rPr lang="en-US" dirty="0" smtClean="0"/>
                </a:br>
                <a:r>
                  <a:rPr lang="en-US" dirty="0" smtClean="0"/>
                  <a:t>Distance Function for </a:t>
                </a:r>
                <a:br>
                  <a:rPr lang="en-US" dirty="0" smtClean="0"/>
                </a:br>
                <a:r>
                  <a:rPr lang="en-US" dirty="0" smtClean="0"/>
                  <a:t>each chair) </a:t>
                </a:r>
                <a:endParaRPr lang="en-US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405" y="2465249"/>
                <a:ext cx="3142489" cy="923330"/>
              </a:xfrm>
              <a:prstGeom prst="rect">
                <a:avLst/>
              </a:prstGeom>
              <a:blipFill rotWithShape="0">
                <a:blip r:embed="rId8"/>
                <a:stretch>
                  <a:fillRect l="-1550" t="-3289"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ight Arrow 22"/>
          <p:cNvSpPr/>
          <p:nvPr/>
        </p:nvSpPr>
        <p:spPr>
          <a:xfrm>
            <a:off x="6810080" y="1352403"/>
            <a:ext cx="812405" cy="892137"/>
          </a:xfrm>
          <a:prstGeom prst="rightArrow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6897798" y="1613805"/>
            <a:ext cx="770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DCT</a:t>
            </a:r>
            <a:endParaRPr lang="en-US" dirty="0"/>
          </a:p>
        </p:txBody>
      </p:sp>
      <p:pic>
        <p:nvPicPr>
          <p:cNvPr id="26" name="Content Placeholder 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32" t="16003" r="52007" b="3997"/>
          <a:stretch/>
        </p:blipFill>
        <p:spPr>
          <a:xfrm>
            <a:off x="5187030" y="1171700"/>
            <a:ext cx="1382034" cy="1327408"/>
          </a:xfrm>
          <a:prstGeom prst="rect">
            <a:avLst/>
          </a:prstGeom>
        </p:spPr>
      </p:pic>
      <p:pic>
        <p:nvPicPr>
          <p:cNvPr id="27" name="Content Placeholder 6"/>
          <p:cNvPicPr>
            <a:picLocks noChangeAspect="1"/>
          </p:cNvPicPr>
          <p:nvPr/>
        </p:nvPicPr>
        <p:blipFill rotWithShape="1">
          <a:blip r:embed="rId10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29" t="3347" r="31303" b="84289"/>
          <a:stretch/>
        </p:blipFill>
        <p:spPr>
          <a:xfrm>
            <a:off x="5434454" y="0"/>
            <a:ext cx="887185" cy="1180637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7220851" y="2483386"/>
                <a:ext cx="1844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64,000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r>
                  <a:rPr lang="de-DE" dirty="0" smtClean="0"/>
                  <a:t/>
                </a:r>
                <a:br>
                  <a:rPr lang="de-DE" dirty="0" smtClean="0"/>
                </a:br>
                <a:r>
                  <a:rPr lang="en-US" dirty="0" smtClean="0"/>
                  <a:t>vector</a:t>
                </a:r>
                <a:endParaRPr lang="en-US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0851" y="2483386"/>
                <a:ext cx="1844429" cy="646331"/>
              </a:xfrm>
              <a:prstGeom prst="rect">
                <a:avLst/>
              </a:prstGeom>
              <a:blipFill rotWithShape="0">
                <a:blip r:embed="rId11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ight Arrow 28"/>
          <p:cNvSpPr/>
          <p:nvPr/>
        </p:nvSpPr>
        <p:spPr>
          <a:xfrm flipH="1">
            <a:off x="6826464" y="324605"/>
            <a:ext cx="812405" cy="892137"/>
          </a:xfrm>
          <a:prstGeom prst="rightArrow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6968771" y="565247"/>
            <a:ext cx="770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IDCT</a:t>
            </a:r>
            <a:endParaRPr lang="en-US" dirty="0"/>
          </a:p>
        </p:txBody>
      </p:sp>
      <p:graphicFrame>
        <p:nvGraphicFramePr>
          <p:cNvPr id="31" name="Table 30"/>
          <p:cNvGraphicFramePr>
            <a:graphicFrameLocks noGrp="1"/>
          </p:cNvGraphicFramePr>
          <p:nvPr>
            <p:extLst/>
          </p:nvPr>
        </p:nvGraphicFramePr>
        <p:xfrm>
          <a:off x="8195995" y="559883"/>
          <a:ext cx="243359" cy="190601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43359"/>
              </a:tblGrid>
              <a:tr h="272288"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288"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288"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288"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288"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288"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288"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34" name="Tab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2420176"/>
              </p:ext>
            </p:extLst>
          </p:nvPr>
        </p:nvGraphicFramePr>
        <p:xfrm>
          <a:off x="321023" y="3265505"/>
          <a:ext cx="243359" cy="190601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43359"/>
              </a:tblGrid>
              <a:tr h="272288"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288"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288"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288"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288"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288"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288"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965988" y="5235703"/>
                <a:ext cx="26449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b="1" i="1" smtClean="0">
                          <a:latin typeface="Cambria Math" panose="02040503050406030204" pitchFamily="18" charset="0"/>
                        </a:rPr>
                        <m:t>𝒀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988" y="5235703"/>
                <a:ext cx="264495" cy="369332"/>
              </a:xfrm>
              <a:prstGeom prst="rect">
                <a:avLst/>
              </a:prstGeom>
              <a:blipFill rotWithShape="0">
                <a:blip r:embed="rId12"/>
                <a:stretch>
                  <a:fillRect l="-25000" r="-27273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Right Arrow 35"/>
          <p:cNvSpPr/>
          <p:nvPr/>
        </p:nvSpPr>
        <p:spPr>
          <a:xfrm>
            <a:off x="2341067" y="3762774"/>
            <a:ext cx="975028" cy="823820"/>
          </a:xfrm>
          <a:prstGeom prst="rightArrow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1634095" y="4566245"/>
            <a:ext cx="2441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GPLVM</a:t>
            </a:r>
            <a:br>
              <a:rPr lang="en-US" dirty="0" smtClean="0"/>
            </a:br>
            <a:r>
              <a:rPr lang="en-US" dirty="0" smtClean="0"/>
              <a:t>Embedding</a:t>
            </a:r>
            <a:endParaRPr lang="en-US" dirty="0"/>
          </a:p>
        </p:txBody>
      </p:sp>
      <p:graphicFrame>
        <p:nvGraphicFramePr>
          <p:cNvPr id="38" name="Table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6084482"/>
              </p:ext>
            </p:extLst>
          </p:nvPr>
        </p:nvGraphicFramePr>
        <p:xfrm>
          <a:off x="3736151" y="3767172"/>
          <a:ext cx="243359" cy="81246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43359"/>
              </a:tblGrid>
              <a:tr h="270822"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822"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822"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39" name="Table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7775962"/>
              </p:ext>
            </p:extLst>
          </p:nvPr>
        </p:nvGraphicFramePr>
        <p:xfrm>
          <a:off x="677262" y="3265505"/>
          <a:ext cx="243359" cy="190601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43359"/>
              </a:tblGrid>
              <a:tr h="272288"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288"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288"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288"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288"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288"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288"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40" name="Table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9774640"/>
              </p:ext>
            </p:extLst>
          </p:nvPr>
        </p:nvGraphicFramePr>
        <p:xfrm>
          <a:off x="1542068" y="3265505"/>
          <a:ext cx="243359" cy="190601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43359"/>
              </a:tblGrid>
              <a:tr h="272288"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288"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288"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288"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288"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288"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288"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3" name="Oval 42"/>
          <p:cNvSpPr/>
          <p:nvPr/>
        </p:nvSpPr>
        <p:spPr>
          <a:xfrm>
            <a:off x="1005012" y="4170666"/>
            <a:ext cx="95693" cy="9569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1158350" y="4170666"/>
            <a:ext cx="95693" cy="9569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1314137" y="4170666"/>
            <a:ext cx="95693" cy="9569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202958" y="5131934"/>
                <a:ext cx="47314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958" y="5131934"/>
                <a:ext cx="473149" cy="307777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579709" y="5131934"/>
                <a:ext cx="47314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709" y="5131934"/>
                <a:ext cx="473149" cy="307777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1445846" y="5131934"/>
                <a:ext cx="47314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5846" y="5131934"/>
                <a:ext cx="473149" cy="307777"/>
              </a:xfrm>
              <a:prstGeom prst="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Oval 49"/>
          <p:cNvSpPr/>
          <p:nvPr/>
        </p:nvSpPr>
        <p:spPr>
          <a:xfrm>
            <a:off x="4487112" y="4147016"/>
            <a:ext cx="95693" cy="9569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4640450" y="4147016"/>
            <a:ext cx="95693" cy="9569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4796237" y="4147016"/>
            <a:ext cx="95693" cy="9569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3" name="Table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0865447"/>
              </p:ext>
            </p:extLst>
          </p:nvPr>
        </p:nvGraphicFramePr>
        <p:xfrm>
          <a:off x="5004354" y="3762774"/>
          <a:ext cx="243359" cy="816864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43359"/>
              </a:tblGrid>
              <a:tr h="272288"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288"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288"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/>
              <p:cNvSpPr txBox="1"/>
              <p:nvPr/>
            </p:nvSpPr>
            <p:spPr>
              <a:xfrm>
                <a:off x="4374678" y="4699260"/>
                <a:ext cx="28212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b="1" i="1" smtClean="0">
                          <a:latin typeface="Cambria Math" panose="02040503050406030204" pitchFamily="18" charset="0"/>
                        </a:rPr>
                        <m:t>𝑿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54" name="Text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4678" y="4699260"/>
                <a:ext cx="282129" cy="369332"/>
              </a:xfrm>
              <a:prstGeom prst="rect">
                <a:avLst/>
              </a:prstGeom>
              <a:blipFill rotWithShape="0">
                <a:blip r:embed="rId16"/>
                <a:stretch>
                  <a:fillRect l="-26087" r="-26087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Rectangle 54"/>
          <p:cNvSpPr/>
          <p:nvPr/>
        </p:nvSpPr>
        <p:spPr>
          <a:xfrm>
            <a:off x="3796217" y="5048220"/>
            <a:ext cx="13817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Latent Space</a:t>
            </a:r>
          </a:p>
        </p:txBody>
      </p:sp>
      <p:graphicFrame>
        <p:nvGraphicFramePr>
          <p:cNvPr id="56" name="Table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1372134"/>
              </p:ext>
            </p:extLst>
          </p:nvPr>
        </p:nvGraphicFramePr>
        <p:xfrm>
          <a:off x="4108192" y="3767172"/>
          <a:ext cx="243359" cy="81246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43359"/>
              </a:tblGrid>
              <a:tr h="270822"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822"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822"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7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08" t="15413" r="21990"/>
          <a:stretch/>
        </p:blipFill>
        <p:spPr>
          <a:xfrm>
            <a:off x="6282305" y="3620173"/>
            <a:ext cx="1685951" cy="1436748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/>
              <p:cNvSpPr txBox="1"/>
              <p:nvPr/>
            </p:nvSpPr>
            <p:spPr>
              <a:xfrm>
                <a:off x="5628118" y="4969156"/>
                <a:ext cx="3490978" cy="134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 smtClean="0"/>
                  <a:t>2D Projection of 5D </a:t>
                </a:r>
                <a14:m>
                  <m:oMath xmlns:m="http://schemas.openxmlformats.org/officeDocument/2006/math">
                    <m:r>
                      <a:rPr lang="de-DE" sz="2000" b="1" i="1">
                        <a:latin typeface="Cambria Math" panose="02040503050406030204" pitchFamily="18" charset="0"/>
                      </a:rPr>
                      <m:t>𝑿</m:t>
                    </m:r>
                  </m:oMath>
                </a14:m>
                <a:endParaRPr lang="en-US" sz="2000" dirty="0" smtClean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de-DE" sz="2000" dirty="0" err="1" smtClean="0"/>
                  <a:t>For</a:t>
                </a:r>
                <a:r>
                  <a:rPr lang="de-DE" sz="2000" dirty="0" smtClean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20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de-DE" sz="20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de-DE" sz="2000">
                        <a:latin typeface="Cambria Math" panose="02040503050406030204" pitchFamily="18" charset="0"/>
                      </a:rPr>
                      <m:t>derive</m:t>
                    </m:r>
                    <m:r>
                      <a:rPr lang="de-DE" sz="200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de-DE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2000" b="1" i="1"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  <m:sub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de-DE" sz="2000" i="1">
                        <a:latin typeface="Cambria Math" panose="02040503050406030204" pitchFamily="18" charset="0"/>
                      </a:rPr>
                      <m:t>, </m:t>
                    </m:r>
                    <m:sSubSup>
                      <m:sSubSupPr>
                        <m:ctrlPr>
                          <a:rPr lang="de-DE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sz="2000" dirty="0" smtClean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 smtClean="0"/>
                  <a:t>Sample low variance shapes </a:t>
                </a:r>
                <a:endParaRPr lang="en-US" sz="2000" dirty="0"/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8118" y="4969156"/>
                <a:ext cx="3490978" cy="1340110"/>
              </a:xfrm>
              <a:prstGeom prst="rect">
                <a:avLst/>
              </a:prstGeom>
              <a:blipFill rotWithShape="0">
                <a:blip r:embed="rId18"/>
                <a:stretch>
                  <a:fillRect l="-1571" t="-2273" r="-13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Oval 60"/>
          <p:cNvSpPr/>
          <p:nvPr/>
        </p:nvSpPr>
        <p:spPr>
          <a:xfrm>
            <a:off x="7141946" y="4015821"/>
            <a:ext cx="95693" cy="9569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7294346" y="4168221"/>
            <a:ext cx="95693" cy="9569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7356369" y="4006963"/>
            <a:ext cx="95693" cy="9569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7476873" y="4159363"/>
            <a:ext cx="95693" cy="9569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7049799" y="4146958"/>
            <a:ext cx="95693" cy="9569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6622725" y="4671496"/>
            <a:ext cx="95693" cy="9569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6796389" y="4074301"/>
            <a:ext cx="95693" cy="9569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6449059" y="4386185"/>
            <a:ext cx="95693" cy="9569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7508769" y="3967977"/>
            <a:ext cx="95693" cy="9569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7251817" y="3843932"/>
            <a:ext cx="95693" cy="9569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/>
              <p:cNvSpPr txBox="1"/>
              <p:nvPr/>
            </p:nvSpPr>
            <p:spPr>
              <a:xfrm>
                <a:off x="6778152" y="3808304"/>
                <a:ext cx="179609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2" name="TextBox 7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8152" y="3808304"/>
                <a:ext cx="179609" cy="276999"/>
              </a:xfrm>
              <a:prstGeom prst="rect">
                <a:avLst/>
              </a:prstGeom>
              <a:blipFill rotWithShape="0">
                <a:blip r:embed="rId19"/>
                <a:stretch>
                  <a:fillRect l="-34483" r="-44828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0" name="Rectangle 79"/>
          <p:cNvSpPr/>
          <p:nvPr/>
        </p:nvSpPr>
        <p:spPr>
          <a:xfrm>
            <a:off x="5582093" y="3570094"/>
            <a:ext cx="3483187" cy="24904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/>
              <p:cNvSpPr txBox="1"/>
              <p:nvPr/>
            </p:nvSpPr>
            <p:spPr>
              <a:xfrm rot="16200000">
                <a:off x="-767077" y="4179456"/>
                <a:ext cx="1844429" cy="3693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=64,000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r>
                  <a:rPr lang="de-DE" dirty="0" smtClean="0"/>
                  <a:t/>
                </a:r>
                <a:br>
                  <a:rPr lang="de-DE" dirty="0" smtClean="0"/>
                </a:br>
                <a:endParaRPr lang="en-US" dirty="0"/>
              </a:p>
            </p:txBody>
          </p:sp>
        </mc:Choice>
        <mc:Fallback xmlns="">
          <p:sp>
            <p:nvSpPr>
              <p:cNvPr id="81" name="TextBox 8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767077" y="4179456"/>
                <a:ext cx="1844429" cy="369397"/>
              </a:xfrm>
              <a:prstGeom prst="rect">
                <a:avLst/>
              </a:prstGeom>
              <a:blipFill rotWithShape="0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/>
              <p:cNvSpPr txBox="1"/>
              <p:nvPr/>
            </p:nvSpPr>
            <p:spPr>
              <a:xfrm>
                <a:off x="3628235" y="4554829"/>
                <a:ext cx="47314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82" name="TextBox 8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8235" y="4554829"/>
                <a:ext cx="473149" cy="307777"/>
              </a:xfrm>
              <a:prstGeom prst="rect">
                <a:avLst/>
              </a:prstGeom>
              <a:blipFill rotWithShape="0"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/>
              <p:cNvSpPr txBox="1"/>
              <p:nvPr/>
            </p:nvSpPr>
            <p:spPr>
              <a:xfrm>
                <a:off x="4004986" y="4554829"/>
                <a:ext cx="47314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83" name="TextBox 8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4986" y="4554829"/>
                <a:ext cx="473149" cy="307777"/>
              </a:xfrm>
              <a:prstGeom prst="rect">
                <a:avLst/>
              </a:prstGeom>
              <a:blipFill rotWithShape="0"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Box 83"/>
              <p:cNvSpPr txBox="1"/>
              <p:nvPr/>
            </p:nvSpPr>
            <p:spPr>
              <a:xfrm>
                <a:off x="4871123" y="4554829"/>
                <a:ext cx="47314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84" name="TextBox 8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1123" y="4554829"/>
                <a:ext cx="473149" cy="307777"/>
              </a:xfrm>
              <a:prstGeom prst="rect">
                <a:avLst/>
              </a:prstGeom>
              <a:blipFill rotWithShape="0"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Box 84"/>
              <p:cNvSpPr txBox="1"/>
              <p:nvPr/>
            </p:nvSpPr>
            <p:spPr>
              <a:xfrm rot="16200000">
                <a:off x="2671010" y="4227428"/>
                <a:ext cx="1844429" cy="3693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=5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r>
                  <a:rPr lang="de-DE" dirty="0" smtClean="0"/>
                  <a:t/>
                </a:r>
                <a:br>
                  <a:rPr lang="de-DE" dirty="0" smtClean="0"/>
                </a:br>
                <a:endParaRPr lang="en-US" dirty="0"/>
              </a:p>
            </p:txBody>
          </p:sp>
        </mc:Choice>
        <mc:Fallback xmlns="">
          <p:sp>
            <p:nvSpPr>
              <p:cNvPr id="85" name="TextBox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2671010" y="4227428"/>
                <a:ext cx="1844429" cy="369397"/>
              </a:xfrm>
              <a:prstGeom prst="rect">
                <a:avLst/>
              </a:prstGeom>
              <a:blipFill rotWithShape="0"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9892" y="6490781"/>
            <a:ext cx="5748866" cy="338554"/>
          </a:xfrm>
        </p:spPr>
        <p:txBody>
          <a:bodyPr/>
          <a:lstStyle/>
          <a:p>
            <a:pPr algn="ctr"/>
            <a:r>
              <a:rPr lang="en-US" sz="1600" dirty="0" smtClean="0"/>
              <a:t>Object Proposals using Compact 3D Shape Manifolds</a:t>
            </a:r>
            <a:endParaRPr lang="en-GB" sz="1600" dirty="0"/>
          </a:p>
        </p:txBody>
      </p:sp>
      <p:grpSp>
        <p:nvGrpSpPr>
          <p:cNvPr id="7" name="Group 6"/>
          <p:cNvGrpSpPr/>
          <p:nvPr/>
        </p:nvGrpSpPr>
        <p:grpSpPr>
          <a:xfrm>
            <a:off x="393707" y="5543264"/>
            <a:ext cx="5092872" cy="854958"/>
            <a:chOff x="393707" y="5543264"/>
            <a:chExt cx="5092872" cy="854958"/>
          </a:xfrm>
        </p:grpSpPr>
        <p:grpSp>
          <p:nvGrpSpPr>
            <p:cNvPr id="75" name="Group 74"/>
            <p:cNvGrpSpPr/>
            <p:nvPr/>
          </p:nvGrpSpPr>
          <p:grpSpPr>
            <a:xfrm>
              <a:off x="2271468" y="5543264"/>
              <a:ext cx="3215111" cy="834955"/>
              <a:chOff x="5900516" y="3455679"/>
              <a:chExt cx="3352454" cy="834955"/>
            </a:xfrm>
          </p:grpSpPr>
          <p:grpSp>
            <p:nvGrpSpPr>
              <p:cNvPr id="76" name="Group 75"/>
              <p:cNvGrpSpPr/>
              <p:nvPr/>
            </p:nvGrpSpPr>
            <p:grpSpPr>
              <a:xfrm>
                <a:off x="5900516" y="3618462"/>
                <a:ext cx="3352454" cy="672172"/>
                <a:chOff x="4762135" y="5410316"/>
                <a:chExt cx="3352454" cy="672172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9" name="TextBox 78"/>
                    <p:cNvSpPr txBox="1"/>
                    <p:nvPr/>
                  </p:nvSpPr>
                  <p:spPr>
                    <a:xfrm>
                      <a:off x="4762135" y="5410316"/>
                      <a:ext cx="3352454" cy="672172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1" i="1" smtClean="0">
                                    <a:latin typeface="Cambria Math" panose="02040503050406030204" pitchFamily="18" charset="0"/>
                                  </a:rPr>
                                  <m:t>𝒀</m:t>
                                </m:r>
                              </m:e>
                              <m:e>
                                <m:r>
                                  <a:rPr lang="de-DE" b="1" i="1" smtClean="0">
                                    <a:latin typeface="Cambria Math" panose="02040503050406030204" pitchFamily="18" charset="0"/>
                                  </a:rPr>
                                  <m:t>𝑿</m:t>
                                </m:r>
                              </m:e>
                            </m:d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nary>
                              <m:naryPr>
                                <m:chr m:val="∏"/>
                                <m:supHide m:val="on"/>
                                <m:ctrlP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=1</m:t>
                                </m:r>
                              </m:sub>
                              <m:sup/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     (</m:t>
                                </m:r>
                                <m:sSubSup>
                                  <m:sSubSupPr>
                                    <m:ctrlPr>
                                      <a:rPr lang="de-DE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b="1" i="1" smtClean="0">
                                        <a:latin typeface="Cambria Math" panose="02040503050406030204" pitchFamily="18" charset="0"/>
                                      </a:rPr>
                                      <m:t>𝒚</m:t>
                                    </m:r>
                                  </m:e>
                                  <m:sub>
                                    <m:r>
                                      <a:rPr lang="de-DE" b="1" i="1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sub>
                                  <m:sup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bSup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r>
                                  <a:rPr lang="de-DE" b="1" i="1" smtClean="0"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de-DE" b="1" i="1" smtClean="0">
                                    <a:latin typeface="Cambria Math" panose="02040503050406030204" pitchFamily="18" charset="0"/>
                                  </a:rPr>
                                  <m:t>𝑲</m:t>
                                </m:r>
                                <m:d>
                                  <m:d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1" i="1" smtClean="0">
                                        <a:latin typeface="Cambria Math" panose="02040503050406030204" pitchFamily="18" charset="0"/>
                                      </a:rPr>
                                      <m:t>𝑿</m:t>
                                    </m:r>
                                  </m:e>
                                </m:d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nary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79" name="TextBox 78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762135" y="5410316"/>
                      <a:ext cx="3352454" cy="672172"/>
                    </a:xfrm>
                    <a:prstGeom prst="rect">
                      <a:avLst/>
                    </a:prstGeom>
                    <a:blipFill rotWithShape="0">
                      <a:blip r:embed="rId2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pic>
              <p:nvPicPr>
                <p:cNvPr id="86" name="Picture 85"/>
                <p:cNvPicPr>
                  <a:picLocks noChangeAspect="1"/>
                </p:cNvPicPr>
                <p:nvPr/>
              </p:nvPicPr>
              <p:blipFill rotWithShape="1">
                <a:blip r:embed="rId26"/>
                <a:srcRect l="70157" t="28202" r="27498" b="67406"/>
                <a:stretch/>
              </p:blipFill>
              <p:spPr>
                <a:xfrm>
                  <a:off x="6258732" y="5555310"/>
                  <a:ext cx="327338" cy="344707"/>
                </a:xfrm>
                <a:prstGeom prst="rect">
                  <a:avLst/>
                </a:prstGeom>
              </p:spPr>
            </p:pic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7" name="Rectangle 76"/>
                  <p:cNvSpPr/>
                  <p:nvPr/>
                </p:nvSpPr>
                <p:spPr>
                  <a:xfrm>
                    <a:off x="7029670" y="3455679"/>
                    <a:ext cx="381386" cy="30777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oMath>
                      </m:oMathPara>
                    </a14:m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77" name="Rectangle 7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29670" y="3455679"/>
                    <a:ext cx="381386" cy="307777"/>
                  </a:xfrm>
                  <a:prstGeom prst="rect">
                    <a:avLst/>
                  </a:prstGeom>
                  <a:blipFill rotWithShape="0">
                    <a:blip r:embed="rId2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Rectangle 2"/>
                <p:cNvSpPr/>
                <p:nvPr/>
              </p:nvSpPr>
              <p:spPr>
                <a:xfrm>
                  <a:off x="409811" y="5816621"/>
                  <a:ext cx="1822102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 smtClean="0"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𝑾</m:t>
                        </m:r>
                        <m:sSub>
                          <m:sSub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 smtClean="0">
                                <a:latin typeface="Cambria Math" panose="02040503050406030204" pitchFamily="18" charset="0"/>
                              </a:rPr>
                              <m:t>𝝁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" name="Rectangle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9811" y="5816621"/>
                  <a:ext cx="1822102" cy="369332"/>
                </a:xfrm>
                <a:prstGeom prst="rect">
                  <a:avLst/>
                </a:prstGeom>
                <a:blipFill rotWithShape="0">
                  <a:blip r:embed="rId28"/>
                  <a:stretch>
                    <a:fillRect b="-65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Rectangle 4"/>
            <p:cNvSpPr/>
            <p:nvPr/>
          </p:nvSpPr>
          <p:spPr>
            <a:xfrm>
              <a:off x="393707" y="5573381"/>
              <a:ext cx="5092872" cy="82484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80402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6" grpId="0"/>
      <p:bldP spid="17" grpId="0" animBg="1"/>
      <p:bldP spid="22" grpId="0"/>
      <p:bldP spid="23" grpId="0" animBg="1"/>
      <p:bldP spid="24" grpId="0"/>
      <p:bldP spid="28" grpId="0"/>
      <p:bldP spid="29" grpId="0" animBg="1"/>
      <p:bldP spid="30" grpId="0"/>
      <p:bldP spid="35" grpId="0"/>
      <p:bldP spid="36" grpId="0" animBg="1"/>
      <p:bldP spid="37" grpId="0"/>
      <p:bldP spid="43" grpId="0" animBg="1"/>
      <p:bldP spid="44" grpId="0" animBg="1"/>
      <p:bldP spid="45" grpId="0" animBg="1"/>
      <p:bldP spid="47" grpId="0"/>
      <p:bldP spid="48" grpId="0"/>
      <p:bldP spid="49" grpId="0"/>
      <p:bldP spid="50" grpId="0" animBg="1"/>
      <p:bldP spid="51" grpId="0" animBg="1"/>
      <p:bldP spid="52" grpId="0" animBg="1"/>
      <p:bldP spid="54" grpId="0"/>
      <p:bldP spid="55" grpId="0"/>
      <p:bldP spid="59" grpId="0"/>
      <p:bldP spid="61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/>
      <p:bldP spid="80" grpId="0" animBg="1"/>
      <p:bldP spid="81" grpId="0"/>
      <p:bldP spid="82" grpId="0"/>
      <p:bldP spid="83" grpId="0"/>
      <p:bldP spid="84" grpId="0"/>
      <p:bldP spid="8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GPLVM – Fine Tuning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F5C88-B43F-491A-B8BF-C78CFA50E78D}" type="datetime1">
              <a:rPr lang="en-GB" smtClean="0"/>
              <a:pPr/>
              <a:t>09/10/2015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29BF0-CFB1-45E0-BBBA-D142A26A82E5}" type="slidenum">
              <a:rPr lang="en-GB" smtClean="0"/>
              <a:pPr/>
              <a:t>16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713274" y="4441447"/>
                <a:ext cx="339196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/>
                  <a:t>GPLVM Dimension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=5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274" y="4441447"/>
                <a:ext cx="3391969" cy="461665"/>
              </a:xfrm>
              <a:prstGeom prst="rect">
                <a:avLst/>
              </a:prstGeom>
              <a:blipFill rotWithShape="0">
                <a:blip r:embed="rId2"/>
                <a:stretch>
                  <a:fillRect l="-2698"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608535"/>
              </p:ext>
            </p:extLst>
          </p:nvPr>
        </p:nvGraphicFramePr>
        <p:xfrm>
          <a:off x="380222" y="2300606"/>
          <a:ext cx="4058074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6838"/>
                <a:gridCol w="169123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Number sampled </a:t>
                      </a:r>
                      <a:br>
                        <a:rPr lang="en-US" baseline="0" dirty="0" smtClean="0"/>
                      </a:br>
                      <a:r>
                        <a:rPr lang="en-US" baseline="0" dirty="0" smtClean="0"/>
                        <a:t>3D Models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Detection Rate</a:t>
                      </a:r>
                      <a:r>
                        <a:rPr lang="en-US" baseline="0" dirty="0" smtClean="0"/>
                        <a:t>  </a:t>
                      </a:r>
                      <a:br>
                        <a:rPr lang="en-US" baseline="0" dirty="0" smtClean="0"/>
                      </a:br>
                      <a:r>
                        <a:rPr lang="en-US" sz="1700" baseline="0" dirty="0" smtClean="0"/>
                        <a:t>(1000 proposals)</a:t>
                      </a:r>
                      <a:endParaRPr lang="en-US" sz="17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100</a:t>
                      </a:r>
                      <a:endParaRPr lang="en-US" sz="1800" dirty="0"/>
                    </a:p>
                  </a:txBody>
                  <a:tcPr marL="77875" marR="77875" marT="38937" marB="38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87.8 %</a:t>
                      </a:r>
                      <a:endParaRPr lang="en-US" sz="1800" dirty="0"/>
                    </a:p>
                  </a:txBody>
                  <a:tcPr marL="77875" marR="77875" marT="38937" marB="38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150</a:t>
                      </a:r>
                      <a:endParaRPr lang="en-US" sz="1800" dirty="0"/>
                    </a:p>
                  </a:txBody>
                  <a:tcPr marL="77875" marR="77875" marT="38937" marB="38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u="sng" dirty="0" smtClean="0"/>
                        <a:t>89.7</a:t>
                      </a:r>
                      <a:r>
                        <a:rPr lang="en-US" sz="1800" b="1" u="none" dirty="0" smtClean="0"/>
                        <a:t> %</a:t>
                      </a:r>
                      <a:endParaRPr lang="en-US" sz="1800" b="1" u="none" dirty="0"/>
                    </a:p>
                  </a:txBody>
                  <a:tcPr marL="77875" marR="77875" marT="38937" marB="38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200</a:t>
                      </a:r>
                      <a:endParaRPr lang="en-US" sz="1800" dirty="0"/>
                    </a:p>
                  </a:txBody>
                  <a:tcPr marL="77875" marR="77875" marT="38937" marB="38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89.2 %</a:t>
                      </a:r>
                      <a:endParaRPr lang="en-US" sz="1800" dirty="0"/>
                    </a:p>
                  </a:txBody>
                  <a:tcPr marL="77875" marR="77875" marT="38937" marB="38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374</a:t>
                      </a:r>
                      <a:endParaRPr lang="en-US" sz="1800" dirty="0"/>
                    </a:p>
                  </a:txBody>
                  <a:tcPr marL="77875" marR="77875" marT="38937" marB="38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88.4 %</a:t>
                      </a:r>
                      <a:endParaRPr lang="en-US" sz="1800" dirty="0"/>
                    </a:p>
                  </a:txBody>
                  <a:tcPr marL="77875" marR="77875" marT="38937" marB="38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e 1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62019999"/>
                  </p:ext>
                </p:extLst>
              </p:nvPr>
            </p:nvGraphicFramePr>
            <p:xfrm>
              <a:off x="4813999" y="2087594"/>
              <a:ext cx="4058074" cy="24790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366838"/>
                    <a:gridCol w="1691236"/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GPLVM Dimensions </a:t>
                          </a:r>
                          <a14:m>
                            <m:oMath xmlns:m="http://schemas.openxmlformats.org/officeDocument/2006/math">
                              <m: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oMath>
                          </a14:m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Detection Rate</a:t>
                          </a:r>
                          <a:r>
                            <a:rPr lang="en-US" baseline="0" dirty="0" smtClean="0"/>
                            <a:t>  </a:t>
                          </a:r>
                          <a:br>
                            <a:rPr lang="en-US" baseline="0" dirty="0" smtClean="0"/>
                          </a:br>
                          <a:r>
                            <a:rPr lang="en-US" sz="1700" baseline="0" dirty="0" smtClean="0"/>
                            <a:t>(1000 proposals)</a:t>
                          </a:r>
                          <a:endParaRPr lang="en-US" sz="17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3</a:t>
                          </a:r>
                          <a:endParaRPr lang="en-US" sz="1800" dirty="0"/>
                        </a:p>
                      </a:txBody>
                      <a:tcPr marL="77875" marR="77875" marT="38937" marB="38937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88.0 %</a:t>
                          </a:r>
                          <a:endParaRPr lang="en-US" sz="1800" dirty="0"/>
                        </a:p>
                      </a:txBody>
                      <a:tcPr marL="77875" marR="77875" marT="38937" marB="38937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4</a:t>
                          </a:r>
                          <a:endParaRPr lang="en-US" sz="1800" dirty="0"/>
                        </a:p>
                      </a:txBody>
                      <a:tcPr marL="77875" marR="77875" marT="38937" marB="38937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89.6 %</a:t>
                          </a:r>
                          <a:endParaRPr lang="en-US" sz="1800" dirty="0"/>
                        </a:p>
                      </a:txBody>
                      <a:tcPr marL="77875" marR="77875" marT="38937" marB="38937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5</a:t>
                          </a:r>
                          <a:endParaRPr lang="en-US" sz="1800" dirty="0"/>
                        </a:p>
                      </a:txBody>
                      <a:tcPr marL="77875" marR="77875" marT="38937" marB="38937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1" u="sng" dirty="0" smtClean="0"/>
                            <a:t>89.7</a:t>
                          </a:r>
                          <a:r>
                            <a:rPr lang="en-US" sz="1800" b="1" u="none" dirty="0" smtClean="0"/>
                            <a:t> %</a:t>
                          </a:r>
                          <a:endParaRPr lang="en-US" sz="1800" b="1" u="none" dirty="0"/>
                        </a:p>
                      </a:txBody>
                      <a:tcPr marL="77875" marR="77875" marT="38937" marB="38937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6</a:t>
                          </a:r>
                          <a:endParaRPr lang="en-US" sz="1800" dirty="0"/>
                        </a:p>
                      </a:txBody>
                      <a:tcPr marL="77875" marR="77875" marT="38937" marB="38937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89.3 %</a:t>
                          </a:r>
                          <a:endParaRPr lang="en-US" sz="1800" dirty="0"/>
                        </a:p>
                      </a:txBody>
                      <a:tcPr marL="77875" marR="77875" marT="38937" marB="38937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7</a:t>
                          </a:r>
                          <a:endParaRPr lang="en-US" sz="1800" dirty="0"/>
                        </a:p>
                      </a:txBody>
                      <a:tcPr marL="77875" marR="77875" marT="38937" marB="38937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89.2 %</a:t>
                          </a:r>
                          <a:endParaRPr lang="en-US" sz="1800" dirty="0"/>
                        </a:p>
                      </a:txBody>
                      <a:tcPr marL="77875" marR="77875" marT="38937" marB="38937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e 1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62019999"/>
                  </p:ext>
                </p:extLst>
              </p:nvPr>
            </p:nvGraphicFramePr>
            <p:xfrm>
              <a:off x="4813999" y="2087594"/>
              <a:ext cx="4058074" cy="24790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366838"/>
                    <a:gridCol w="1691236"/>
                  </a:tblGrid>
                  <a:tr h="624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257" t="-4854" r="-71979" b="-3087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Detection Rate</a:t>
                          </a:r>
                          <a:r>
                            <a:rPr lang="en-US" baseline="0" dirty="0" smtClean="0"/>
                            <a:t>  </a:t>
                          </a:r>
                          <a:br>
                            <a:rPr lang="en-US" baseline="0" dirty="0" smtClean="0"/>
                          </a:br>
                          <a:r>
                            <a:rPr lang="en-US" sz="1700" baseline="0" dirty="0" smtClean="0"/>
                            <a:t>(1000 proposals)</a:t>
                          </a:r>
                          <a:endParaRPr lang="en-US" sz="17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3</a:t>
                          </a:r>
                          <a:endParaRPr lang="en-US" sz="1800" dirty="0"/>
                        </a:p>
                      </a:txBody>
                      <a:tcPr marL="77875" marR="77875" marT="38937" marB="38937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88.0 %</a:t>
                          </a:r>
                          <a:endParaRPr lang="en-US" sz="1800" dirty="0"/>
                        </a:p>
                      </a:txBody>
                      <a:tcPr marL="77875" marR="77875" marT="38937" marB="38937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4</a:t>
                          </a:r>
                          <a:endParaRPr lang="en-US" sz="1800" dirty="0"/>
                        </a:p>
                      </a:txBody>
                      <a:tcPr marL="77875" marR="77875" marT="38937" marB="38937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89.6 %</a:t>
                          </a:r>
                          <a:endParaRPr lang="en-US" sz="1800" dirty="0"/>
                        </a:p>
                      </a:txBody>
                      <a:tcPr marL="77875" marR="77875" marT="38937" marB="38937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5</a:t>
                          </a:r>
                          <a:endParaRPr lang="en-US" sz="1800" dirty="0"/>
                        </a:p>
                      </a:txBody>
                      <a:tcPr marL="77875" marR="77875" marT="38937" marB="38937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1" u="sng" dirty="0" smtClean="0"/>
                            <a:t>89.7</a:t>
                          </a:r>
                          <a:r>
                            <a:rPr lang="en-US" sz="1800" b="1" u="none" dirty="0" smtClean="0"/>
                            <a:t> %</a:t>
                          </a:r>
                          <a:endParaRPr lang="en-US" sz="1800" b="1" u="none" dirty="0"/>
                        </a:p>
                      </a:txBody>
                      <a:tcPr marL="77875" marR="77875" marT="38937" marB="38937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6</a:t>
                          </a:r>
                          <a:endParaRPr lang="en-US" sz="1800" dirty="0"/>
                        </a:p>
                      </a:txBody>
                      <a:tcPr marL="77875" marR="77875" marT="38937" marB="38937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89.3 %</a:t>
                          </a:r>
                          <a:endParaRPr lang="en-US" sz="1800" dirty="0"/>
                        </a:p>
                      </a:txBody>
                      <a:tcPr marL="77875" marR="77875" marT="38937" marB="38937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7</a:t>
                          </a:r>
                          <a:endParaRPr lang="en-US" sz="1800" dirty="0"/>
                        </a:p>
                      </a:txBody>
                      <a:tcPr marL="77875" marR="77875" marT="38937" marB="38937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89.2 %</a:t>
                          </a:r>
                          <a:endParaRPr lang="en-US" sz="1800" dirty="0"/>
                        </a:p>
                      </a:txBody>
                      <a:tcPr marL="77875" marR="77875" marT="38937" marB="38937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12" name="TextBox 11"/>
          <p:cNvSpPr txBox="1"/>
          <p:nvPr/>
        </p:nvSpPr>
        <p:spPr>
          <a:xfrm>
            <a:off x="5855807" y="4566634"/>
            <a:ext cx="3391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150 3D Models</a:t>
            </a:r>
            <a:endParaRPr lang="en-US" sz="2400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9892" y="6490781"/>
            <a:ext cx="5748866" cy="338554"/>
          </a:xfrm>
        </p:spPr>
        <p:txBody>
          <a:bodyPr/>
          <a:lstStyle/>
          <a:p>
            <a:pPr algn="ctr"/>
            <a:r>
              <a:rPr lang="en-US" sz="1600" dirty="0" smtClean="0"/>
              <a:t>Object Proposals using Compact 3D Shape Manifolds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477175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GPLVM Manifolds: Chairs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F5C88-B43F-491A-B8BF-C78CFA50E78D}" type="datetime1">
              <a:rPr lang="en-GB" smtClean="0"/>
              <a:pPr/>
              <a:t>09/10/2015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29BF0-CFB1-45E0-BBBA-D142A26A82E5}" type="slidenum">
              <a:rPr lang="en-GB" smtClean="0"/>
              <a:pPr/>
              <a:t>17</a:t>
            </a:fld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66" b="50902"/>
          <a:stretch/>
        </p:blipFill>
        <p:spPr>
          <a:xfrm>
            <a:off x="236414" y="659023"/>
            <a:ext cx="3651251" cy="2751359"/>
          </a:xfrm>
          <a:prstGeom prst="rect">
            <a:avLst/>
          </a:prstGeom>
        </p:spPr>
      </p:pic>
      <p:pic>
        <p:nvPicPr>
          <p:cNvPr id="8" name="Content Placeholder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10" t="3111" r="29999" b="83528"/>
          <a:stretch/>
        </p:blipFill>
        <p:spPr>
          <a:xfrm>
            <a:off x="494072" y="4396198"/>
            <a:ext cx="6628983" cy="1017569"/>
          </a:xfrm>
          <a:prstGeom prst="rect">
            <a:avLst/>
          </a:prstGeom>
          <a:ln>
            <a:noFill/>
          </a:ln>
        </p:spPr>
      </p:pic>
      <p:pic>
        <p:nvPicPr>
          <p:cNvPr id="9" name="Content Placeholder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10" t="19331" r="39839" b="67493"/>
          <a:stretch/>
        </p:blipFill>
        <p:spPr>
          <a:xfrm>
            <a:off x="4106610" y="1047129"/>
            <a:ext cx="4846204" cy="972913"/>
          </a:xfrm>
          <a:prstGeom prst="rect">
            <a:avLst/>
          </a:prstGeom>
          <a:ln>
            <a:noFill/>
          </a:ln>
        </p:spPr>
      </p:pic>
      <p:pic>
        <p:nvPicPr>
          <p:cNvPr id="10" name="Content Placeholder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10" t="35127" r="39839" b="50902"/>
          <a:stretch/>
        </p:blipFill>
        <p:spPr>
          <a:xfrm>
            <a:off x="4106610" y="2562819"/>
            <a:ext cx="4896965" cy="1042511"/>
          </a:xfrm>
          <a:prstGeom prst="rect">
            <a:avLst/>
          </a:prstGeom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106610" y="659023"/>
            <a:ext cx="3232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New Chairs (low variance)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057625" y="2191832"/>
            <a:ext cx="3232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New Chairs (high variance)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16830" y="3912005"/>
            <a:ext cx="43680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/>
              <a:t>Reconstruct Training Shapes</a:t>
            </a:r>
            <a:endParaRPr lang="en-US" sz="2000" u="sng" dirty="0"/>
          </a:p>
        </p:txBody>
      </p:sp>
      <p:sp>
        <p:nvSpPr>
          <p:cNvPr id="16" name="TextBox 15"/>
          <p:cNvSpPr txBox="1"/>
          <p:nvPr/>
        </p:nvSpPr>
        <p:spPr>
          <a:xfrm>
            <a:off x="116830" y="5407114"/>
            <a:ext cx="2131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7ABC32"/>
                </a:solidFill>
              </a:rPr>
              <a:t>Warehouse</a:t>
            </a:r>
            <a:endParaRPr lang="en-US" b="1" dirty="0">
              <a:solidFill>
                <a:srgbClr val="7ABC32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35018" y="5413767"/>
            <a:ext cx="2131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GPLVM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9892" y="6490781"/>
            <a:ext cx="5748866" cy="338554"/>
          </a:xfrm>
        </p:spPr>
        <p:txBody>
          <a:bodyPr/>
          <a:lstStyle/>
          <a:p>
            <a:pPr algn="ctr"/>
            <a:r>
              <a:rPr lang="en-US" sz="1600" dirty="0" smtClean="0"/>
              <a:t>Object Proposals using Compact 3D Shape Manifolds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415766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83" t="86668" r="57233" b="55"/>
          <a:stretch/>
        </p:blipFill>
        <p:spPr>
          <a:xfrm>
            <a:off x="4106609" y="2555872"/>
            <a:ext cx="2065591" cy="993375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GPLVM Manifolds: Toilets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F5C88-B43F-491A-B8BF-C78CFA50E78D}" type="datetime1">
              <a:rPr lang="en-GB" smtClean="0"/>
              <a:pPr/>
              <a:t>09/10/2015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29BF0-CFB1-45E0-BBBA-D142A26A82E5}" type="slidenum">
              <a:rPr lang="en-GB" smtClean="0"/>
              <a:pPr/>
              <a:t>18</a:t>
            </a:fld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66" b="50902"/>
          <a:stretch/>
        </p:blipFill>
        <p:spPr>
          <a:xfrm>
            <a:off x="236414" y="659023"/>
            <a:ext cx="3651251" cy="27513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06610" y="659023"/>
            <a:ext cx="3232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New Toilets (low variance)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057625" y="2191832"/>
            <a:ext cx="3232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New Toilets (high variance)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16830" y="3912005"/>
            <a:ext cx="43680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/>
              <a:t>Reconstruct Training Shapes</a:t>
            </a:r>
            <a:endParaRPr lang="en-US" sz="2000" u="sng" dirty="0"/>
          </a:p>
        </p:txBody>
      </p:sp>
      <p:pic>
        <p:nvPicPr>
          <p:cNvPr id="13" name="Content Placeholder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92" r="69904"/>
          <a:stretch/>
        </p:blipFill>
        <p:spPr>
          <a:xfrm>
            <a:off x="241547" y="659023"/>
            <a:ext cx="3646117" cy="2749938"/>
          </a:xfrm>
          <a:prstGeom prst="rect">
            <a:avLst/>
          </a:prstGeom>
          <a:ln>
            <a:noFill/>
          </a:ln>
        </p:spPr>
      </p:pic>
      <p:pic>
        <p:nvPicPr>
          <p:cNvPr id="16" name="Content Placeholder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16" t="70518" r="44633" b="16205"/>
          <a:stretch/>
        </p:blipFill>
        <p:spPr>
          <a:xfrm>
            <a:off x="4106609" y="1040617"/>
            <a:ext cx="4128434" cy="993375"/>
          </a:xfrm>
          <a:prstGeom prst="rect">
            <a:avLst/>
          </a:prstGeom>
          <a:ln>
            <a:noFill/>
          </a:ln>
        </p:spPr>
      </p:pic>
      <p:grpSp>
        <p:nvGrpSpPr>
          <p:cNvPr id="18" name="Group 17"/>
          <p:cNvGrpSpPr/>
          <p:nvPr/>
        </p:nvGrpSpPr>
        <p:grpSpPr>
          <a:xfrm>
            <a:off x="493655" y="4300144"/>
            <a:ext cx="8085406" cy="944653"/>
            <a:chOff x="185311" y="4242390"/>
            <a:chExt cx="8085406" cy="944653"/>
          </a:xfrm>
        </p:grpSpPr>
        <p:pic>
          <p:nvPicPr>
            <p:cNvPr id="14" name="Content Placeholder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01" t="54118" r="14750" b="32872"/>
            <a:stretch/>
          </p:blipFill>
          <p:spPr>
            <a:xfrm>
              <a:off x="185311" y="4313978"/>
              <a:ext cx="8085406" cy="873065"/>
            </a:xfrm>
            <a:prstGeom prst="rect">
              <a:avLst/>
            </a:prstGeom>
            <a:ln>
              <a:noFill/>
            </a:ln>
          </p:spPr>
        </p:pic>
        <p:sp>
          <p:nvSpPr>
            <p:cNvPr id="17" name="Rectangle 16"/>
            <p:cNvSpPr/>
            <p:nvPr/>
          </p:nvSpPr>
          <p:spPr>
            <a:xfrm>
              <a:off x="185311" y="4242390"/>
              <a:ext cx="7975177" cy="82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16830" y="5244797"/>
            <a:ext cx="2131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7ABC32"/>
                </a:solidFill>
              </a:rPr>
              <a:t>Warehouse</a:t>
            </a:r>
            <a:endParaRPr lang="en-US" b="1" dirty="0">
              <a:solidFill>
                <a:srgbClr val="7ABC32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340335" y="5259593"/>
            <a:ext cx="2131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GPLVM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9892" y="6490781"/>
            <a:ext cx="5748866" cy="338554"/>
          </a:xfrm>
        </p:spPr>
        <p:txBody>
          <a:bodyPr/>
          <a:lstStyle/>
          <a:p>
            <a:pPr algn="ctr"/>
            <a:r>
              <a:rPr lang="en-US" sz="1600" dirty="0" smtClean="0"/>
              <a:t>Object Proposals using Compact 3D Shape Manifolds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437919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F5C88-B43F-491A-B8BF-C78CFA50E78D}" type="datetime1">
              <a:rPr lang="en-GB" smtClean="0"/>
              <a:pPr/>
              <a:t>09/10/2015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29BF0-CFB1-45E0-BBBA-D142A26A82E5}" type="slidenum">
              <a:rPr lang="en-GB" smtClean="0"/>
              <a:pPr/>
              <a:t>19</a:t>
            </a:fld>
            <a:endParaRPr lang="en-GB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6954853"/>
              </p:ext>
            </p:extLst>
          </p:nvPr>
        </p:nvGraphicFramePr>
        <p:xfrm>
          <a:off x="344159" y="1429901"/>
          <a:ext cx="8427307" cy="37543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71724"/>
                <a:gridCol w="1726768"/>
                <a:gridCol w="1228815"/>
              </a:tblGrid>
              <a:tr h="764107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Method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Detection Rate</a:t>
                      </a:r>
                      <a:r>
                        <a:rPr lang="en-US" sz="1800" baseline="0" dirty="0" smtClean="0"/>
                        <a:t>  </a:t>
                      </a:r>
                      <a:br>
                        <a:rPr lang="en-US" sz="1800" baseline="0" dirty="0" smtClean="0"/>
                      </a:br>
                      <a:r>
                        <a:rPr lang="en-US" sz="1600" baseline="0" dirty="0" smtClean="0"/>
                        <a:t>(1000 proposals)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seconds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929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/>
                        <a:t>Ours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u="sng" dirty="0" smtClean="0"/>
                        <a:t>89.7 %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u="sng" dirty="0" smtClean="0"/>
                        <a:t>0.0009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929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/>
                        <a:t>Selective Search </a:t>
                      </a:r>
                      <a:r>
                        <a:rPr lang="en-US" sz="1800" dirty="0" smtClean="0"/>
                        <a:t>(no</a:t>
                      </a:r>
                      <a:r>
                        <a:rPr lang="en-US" sz="1800" baseline="0" dirty="0" smtClean="0"/>
                        <a:t> training)</a:t>
                      </a:r>
                      <a:r>
                        <a:rPr lang="en-US" sz="2000" dirty="0" smtClean="0"/>
                        <a:t/>
                      </a:r>
                      <a:br>
                        <a:rPr lang="en-US" sz="2000" dirty="0" smtClean="0"/>
                      </a:br>
                      <a:r>
                        <a:rPr lang="en-US" sz="1800" dirty="0" smtClean="0"/>
                        <a:t>[</a:t>
                      </a:r>
                      <a:r>
                        <a:rPr lang="en-US" sz="1800" dirty="0" err="1" smtClean="0"/>
                        <a:t>Uijlings</a:t>
                      </a:r>
                      <a:r>
                        <a:rPr lang="en-US" sz="1800" dirty="0" smtClean="0"/>
                        <a:t>, van</a:t>
                      </a:r>
                      <a:r>
                        <a:rPr lang="en-US" sz="1800" baseline="0" dirty="0" smtClean="0"/>
                        <a:t> de Sande, </a:t>
                      </a:r>
                      <a:r>
                        <a:rPr lang="en-US" sz="1800" baseline="0" dirty="0" err="1" smtClean="0"/>
                        <a:t>Gevers</a:t>
                      </a:r>
                      <a:r>
                        <a:rPr lang="en-US" sz="1800" baseline="0" dirty="0" smtClean="0"/>
                        <a:t>, </a:t>
                      </a:r>
                      <a:r>
                        <a:rPr lang="en-US" sz="1800" baseline="0" dirty="0" err="1" smtClean="0"/>
                        <a:t>Smeulders</a:t>
                      </a:r>
                      <a:r>
                        <a:rPr lang="en-US" sz="1800" baseline="0" dirty="0" smtClean="0"/>
                        <a:t> IJCV 2013]</a:t>
                      </a:r>
                      <a:endParaRPr lang="en-US" sz="180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85.9 %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2.6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929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/>
                        <a:t>Cascade</a:t>
                      </a:r>
                      <a:r>
                        <a:rPr lang="en-US" sz="2000" b="1" baseline="0" dirty="0" smtClean="0"/>
                        <a:t> SVM  </a:t>
                      </a:r>
                      <a:r>
                        <a:rPr lang="en-US" sz="1800" baseline="0" dirty="0" smtClean="0"/>
                        <a:t>(trained on NYU)</a:t>
                      </a:r>
                      <a:endParaRPr lang="en-US" sz="2000" baseline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[Zhang, </a:t>
                      </a:r>
                      <a:r>
                        <a:rPr lang="en-US" sz="1800" dirty="0" err="1" smtClean="0"/>
                        <a:t>Warell</a:t>
                      </a:r>
                      <a:r>
                        <a:rPr lang="en-US" sz="1800" dirty="0" smtClean="0"/>
                        <a:t>, Torr </a:t>
                      </a:r>
                      <a:r>
                        <a:rPr lang="en-US" sz="1800" baseline="0" dirty="0" smtClean="0"/>
                        <a:t>IJCV 2013]</a:t>
                      </a:r>
                      <a:endParaRPr lang="en-US" sz="180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84.5 %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1.2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929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err="1" smtClean="0"/>
                        <a:t>Objectness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1800" baseline="0" dirty="0" smtClean="0"/>
                        <a:t>(trained on NYU RGB)</a:t>
                      </a:r>
                      <a:endParaRPr lang="en-US" sz="2000" baseline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[</a:t>
                      </a:r>
                      <a:r>
                        <a:rPr lang="en-US" sz="1800" dirty="0" err="1" smtClean="0"/>
                        <a:t>Alexe</a:t>
                      </a:r>
                      <a:r>
                        <a:rPr lang="en-US" sz="1800" dirty="0" smtClean="0"/>
                        <a:t>,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Deselaers</a:t>
                      </a:r>
                      <a:r>
                        <a:rPr lang="en-US" sz="1800" baseline="0" dirty="0" smtClean="0"/>
                        <a:t>, Ferrari PAMI 2012]</a:t>
                      </a:r>
                      <a:endParaRPr lang="en-US" sz="180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83.0 %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2.1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929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/>
                        <a:t>Random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u="none" dirty="0" smtClean="0"/>
                        <a:t>42.0 %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u="none" dirty="0" smtClean="0"/>
                        <a:t>N/A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8" name="Straight Connector 7"/>
          <p:cNvCxnSpPr/>
          <p:nvPr/>
        </p:nvCxnSpPr>
        <p:spPr>
          <a:xfrm flipV="1">
            <a:off x="340242" y="2658140"/>
            <a:ext cx="8436935" cy="2126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9892" y="6490781"/>
            <a:ext cx="5748866" cy="338554"/>
          </a:xfrm>
        </p:spPr>
        <p:txBody>
          <a:bodyPr/>
          <a:lstStyle/>
          <a:p>
            <a:pPr algn="ctr"/>
            <a:r>
              <a:rPr lang="en-US" sz="1600" dirty="0" smtClean="0"/>
              <a:t>Object Proposals using Compact 3D Shape Manifolds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785448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F5C88-B43F-491A-B8BF-C78CFA50E78D}" type="datetime1">
              <a:rPr lang="en-GB" smtClean="0"/>
              <a:pPr/>
              <a:t>09/10/2015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9892" y="6490781"/>
            <a:ext cx="5748866" cy="338554"/>
          </a:xfrm>
        </p:spPr>
        <p:txBody>
          <a:bodyPr/>
          <a:lstStyle/>
          <a:p>
            <a:pPr algn="ctr"/>
            <a:r>
              <a:rPr lang="en-US" sz="1600" dirty="0" smtClean="0"/>
              <a:t>Object Proposals using Compact 3D Shape Manifolds</a:t>
            </a:r>
            <a:endParaRPr lang="en-GB" sz="1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29BF0-CFB1-45E0-BBBA-D142A26A82E5}" type="slidenum">
              <a:rPr lang="en-GB" smtClean="0"/>
              <a:pPr/>
              <a:t>2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52713" t="29276" r="37639" b="57685"/>
          <a:stretch/>
        </p:blipFill>
        <p:spPr>
          <a:xfrm>
            <a:off x="5188939" y="1885908"/>
            <a:ext cx="2880000" cy="218938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30079" y="4107936"/>
            <a:ext cx="2275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Depth image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5013767" y="4049455"/>
            <a:ext cx="32962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100 proposal windows for chairs (few shown)</a:t>
            </a:r>
            <a:endParaRPr lang="en-US" sz="2400" dirty="0"/>
          </a:p>
        </p:txBody>
      </p:sp>
      <p:sp>
        <p:nvSpPr>
          <p:cNvPr id="13" name="Right Arrow 12"/>
          <p:cNvSpPr/>
          <p:nvPr/>
        </p:nvSpPr>
        <p:spPr>
          <a:xfrm>
            <a:off x="4131153" y="2414417"/>
            <a:ext cx="707065" cy="1132367"/>
          </a:xfrm>
          <a:prstGeom prst="rightArrow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492518" y="5084846"/>
            <a:ext cx="6374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smtClean="0"/>
              <a:t>Four Classes:</a:t>
            </a:r>
            <a:r>
              <a:rPr lang="en-US" sz="2400" dirty="0" smtClean="0"/>
              <a:t> Chair, Sofa, Toilet, Monitor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432" y="1889581"/>
            <a:ext cx="2880000" cy="21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21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30"/>
          <p:cNvSpPr/>
          <p:nvPr/>
        </p:nvSpPr>
        <p:spPr>
          <a:xfrm>
            <a:off x="170122" y="2437610"/>
            <a:ext cx="8692116" cy="23559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approach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F5C88-B43F-491A-B8BF-C78CFA50E78D}" type="datetime1">
              <a:rPr lang="en-GB" smtClean="0"/>
              <a:pPr/>
              <a:t>09/10/2015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29BF0-CFB1-45E0-BBBA-D142A26A82E5}" type="slidenum">
              <a:rPr lang="en-GB" smtClean="0"/>
              <a:pPr/>
              <a:t>20</a:t>
            </a:fld>
            <a:endParaRPr lang="en-GB" dirty="0"/>
          </a:p>
        </p:txBody>
      </p:sp>
      <p:sp>
        <p:nvSpPr>
          <p:cNvPr id="8" name="Right Arrow 7"/>
          <p:cNvSpPr/>
          <p:nvPr/>
        </p:nvSpPr>
        <p:spPr>
          <a:xfrm>
            <a:off x="2615994" y="2921928"/>
            <a:ext cx="607729" cy="931975"/>
          </a:xfrm>
          <a:prstGeom prst="rightArrow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139948" y="3902001"/>
            <a:ext cx="145833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BING </a:t>
            </a:r>
            <a:r>
              <a:rPr lang="en-US" dirty="0" smtClean="0"/>
              <a:t>(0,0009sec)</a:t>
            </a:r>
            <a:endParaRPr lang="en-US" dirty="0"/>
          </a:p>
        </p:txBody>
      </p:sp>
      <p:sp>
        <p:nvSpPr>
          <p:cNvPr id="13" name="Right Arrow 12"/>
          <p:cNvSpPr/>
          <p:nvPr/>
        </p:nvSpPr>
        <p:spPr>
          <a:xfrm>
            <a:off x="5640740" y="2921928"/>
            <a:ext cx="607729" cy="931975"/>
          </a:xfrm>
          <a:prstGeom prst="rightArrow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178363" y="3900141"/>
            <a:ext cx="145833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CNN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dirty="0" smtClean="0"/>
              <a:t>(0.88sec)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499849" y="4080589"/>
            <a:ext cx="180853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1000 proposals</a:t>
            </a:r>
            <a:br>
              <a:rPr lang="en-US" sz="2000" dirty="0" smtClean="0"/>
            </a:br>
            <a:r>
              <a:rPr lang="en-US" dirty="0" smtClean="0"/>
              <a:t>(few shown)</a:t>
            </a:r>
            <a:endParaRPr lang="en-US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256" y="2598618"/>
            <a:ext cx="2042464" cy="155008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79" y="2599097"/>
            <a:ext cx="2041200" cy="154912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704012" y="4085624"/>
            <a:ext cx="180853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100 proposals</a:t>
            </a:r>
            <a:br>
              <a:rPr lang="en-US" sz="2000" dirty="0" smtClean="0"/>
            </a:br>
            <a:r>
              <a:rPr lang="en-US" dirty="0" smtClean="0"/>
              <a:t>(few shown)</a:t>
            </a:r>
            <a:endParaRPr lang="en-US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/>
          <a:srcRect l="52982" t="29753" r="37710" b="58004"/>
          <a:stretch/>
        </p:blipFill>
        <p:spPr>
          <a:xfrm>
            <a:off x="6493712" y="2597341"/>
            <a:ext cx="2097398" cy="1551646"/>
          </a:xfrm>
          <a:prstGeom prst="rect">
            <a:avLst/>
          </a:prstGeom>
        </p:spPr>
      </p:pic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9892" y="6490781"/>
            <a:ext cx="5748866" cy="338554"/>
          </a:xfrm>
        </p:spPr>
        <p:txBody>
          <a:bodyPr/>
          <a:lstStyle/>
          <a:p>
            <a:pPr algn="ctr"/>
            <a:r>
              <a:rPr lang="en-US" sz="1600" dirty="0" smtClean="0"/>
              <a:t>Object Proposals using Compact 3D Shape Manifolds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587460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– Full Pipeline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F5C88-B43F-491A-B8BF-C78CFA50E78D}" type="datetime1">
              <a:rPr lang="en-GB" smtClean="0"/>
              <a:pPr/>
              <a:t>09/10/2015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29BF0-CFB1-45E0-BBBA-D142A26A82E5}" type="slidenum">
              <a:rPr lang="en-GB" smtClean="0"/>
              <a:pPr/>
              <a:t>21</a:t>
            </a:fld>
            <a:endParaRPr lang="en-GB" dirty="0"/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9" t="4158" b="4343"/>
          <a:stretch/>
        </p:blipFill>
        <p:spPr>
          <a:xfrm>
            <a:off x="574158" y="1169581"/>
            <a:ext cx="6076799" cy="4667693"/>
          </a:xfrm>
        </p:spPr>
      </p:pic>
      <p:sp>
        <p:nvSpPr>
          <p:cNvPr id="8" name="TextBox 7"/>
          <p:cNvSpPr txBox="1"/>
          <p:nvPr/>
        </p:nvSpPr>
        <p:spPr>
          <a:xfrm>
            <a:off x="6376980" y="1370776"/>
            <a:ext cx="1055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82.9%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376980" y="2708423"/>
            <a:ext cx="1055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56.3 %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376980" y="2494843"/>
            <a:ext cx="105524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59.2 %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363354" y="4310085"/>
            <a:ext cx="2931120" cy="11656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Up-Down Arrow 10"/>
          <p:cNvSpPr/>
          <p:nvPr/>
        </p:nvSpPr>
        <p:spPr>
          <a:xfrm>
            <a:off x="7214191" y="1573619"/>
            <a:ext cx="408567" cy="1319470"/>
          </a:xfrm>
          <a:prstGeom prst="upDown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533238" y="1845717"/>
            <a:ext cx="1650001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26.6 %</a:t>
            </a:r>
            <a:br>
              <a:rPr lang="en-US" sz="2000" dirty="0" smtClean="0"/>
            </a:br>
            <a:r>
              <a:rPr lang="en-US" sz="2000" dirty="0" smtClean="0"/>
              <a:t>Improvement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2510471" y="5764206"/>
            <a:ext cx="2757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Number of Proposals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-571271" y="3142507"/>
            <a:ext cx="18907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Detection Rate</a:t>
            </a:r>
            <a:endParaRPr lang="en-US" sz="2000" dirty="0"/>
          </a:p>
        </p:txBody>
      </p:sp>
      <p:sp>
        <p:nvSpPr>
          <p:cNvPr id="15" name="Rectangle 14"/>
          <p:cNvSpPr/>
          <p:nvPr/>
        </p:nvSpPr>
        <p:spPr>
          <a:xfrm>
            <a:off x="3593871" y="3461761"/>
            <a:ext cx="222580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/>
              <a:t>Selective Search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1600" dirty="0"/>
              <a:t>[</a:t>
            </a:r>
            <a:r>
              <a:rPr lang="en-US" sz="1600" dirty="0" err="1" smtClean="0"/>
              <a:t>Uijlings</a:t>
            </a:r>
            <a:r>
              <a:rPr lang="en-US" sz="1600" dirty="0" smtClean="0"/>
              <a:t> et al. IJCV 2013]</a:t>
            </a:r>
            <a:endParaRPr lang="en-US" dirty="0"/>
          </a:p>
          <a:p>
            <a:endParaRPr lang="en-US" sz="2000" dirty="0"/>
          </a:p>
        </p:txBody>
      </p:sp>
      <p:sp>
        <p:nvSpPr>
          <p:cNvPr id="16" name="Rectangle 15"/>
          <p:cNvSpPr/>
          <p:nvPr/>
        </p:nvSpPr>
        <p:spPr>
          <a:xfrm>
            <a:off x="2062040" y="1815871"/>
            <a:ext cx="6864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Ours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621392" y="2617058"/>
            <a:ext cx="17083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92D050"/>
                </a:solidFill>
              </a:rPr>
              <a:t>Ours w/o CNN</a:t>
            </a:r>
            <a:endParaRPr lang="en-US" sz="2000" dirty="0">
              <a:solidFill>
                <a:srgbClr val="92D050"/>
              </a:solidFill>
            </a:endParaRP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9892" y="6490781"/>
            <a:ext cx="5748866" cy="338554"/>
          </a:xfrm>
        </p:spPr>
        <p:txBody>
          <a:bodyPr/>
          <a:lstStyle/>
          <a:p>
            <a:pPr algn="ctr"/>
            <a:r>
              <a:rPr lang="en-US" sz="1600" dirty="0" smtClean="0"/>
              <a:t>Object Proposals using Compact 3D Shape Manifolds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30593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Chair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F5C88-B43F-491A-B8BF-C78CFA50E78D}" type="datetime1">
              <a:rPr lang="en-GB" smtClean="0"/>
              <a:pPr/>
              <a:t>09/10/2015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29BF0-CFB1-45E0-BBBA-D142A26A82E5}" type="slidenum">
              <a:rPr lang="en-GB" smtClean="0"/>
              <a:pPr/>
              <a:t>22</a:t>
            </a:fld>
            <a:endParaRPr lang="en-GB" dirty="0"/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252" y="577032"/>
            <a:ext cx="5757843" cy="5830164"/>
          </a:xfrm>
        </p:spPr>
      </p:pic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9892" y="6490781"/>
            <a:ext cx="5748866" cy="338554"/>
          </a:xfrm>
        </p:spPr>
        <p:txBody>
          <a:bodyPr/>
          <a:lstStyle/>
          <a:p>
            <a:pPr algn="ctr"/>
            <a:r>
              <a:rPr lang="en-US" sz="1600" dirty="0" smtClean="0"/>
              <a:t>Object Proposals using Compact 3D Shape Manifolds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02461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Toilet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F5C88-B43F-491A-B8BF-C78CFA50E78D}" type="datetime1">
              <a:rPr lang="en-GB" smtClean="0"/>
              <a:pPr/>
              <a:t>09/10/2015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29BF0-CFB1-45E0-BBBA-D142A26A82E5}" type="slidenum">
              <a:rPr lang="en-GB" smtClean="0"/>
              <a:pPr/>
              <a:t>23</a:t>
            </a:fld>
            <a:endParaRPr lang="en-GB" dirty="0"/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715" y="614114"/>
            <a:ext cx="5704114" cy="5775760"/>
          </a:xfrm>
        </p:spPr>
      </p:pic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9892" y="6490781"/>
            <a:ext cx="5748866" cy="338554"/>
          </a:xfrm>
        </p:spPr>
        <p:txBody>
          <a:bodyPr/>
          <a:lstStyle/>
          <a:p>
            <a:pPr algn="ctr"/>
            <a:r>
              <a:rPr lang="en-US" sz="1600" dirty="0" smtClean="0"/>
              <a:t>Object Proposals using Compact 3D Shape Manifolds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754122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Result: Sofa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F5C88-B43F-491A-B8BF-C78CFA50E78D}" type="datetime1">
              <a:rPr lang="en-GB" smtClean="0"/>
              <a:pPr/>
              <a:t>09/10/2015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29BF0-CFB1-45E0-BBBA-D142A26A82E5}" type="slidenum">
              <a:rPr lang="en-GB" smtClean="0"/>
              <a:pPr/>
              <a:t>24</a:t>
            </a:fld>
            <a:endParaRPr lang="en-GB" dirty="0"/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314" y="640818"/>
            <a:ext cx="5704115" cy="5775761"/>
          </a:xfrm>
        </p:spPr>
      </p:pic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9892" y="6490781"/>
            <a:ext cx="5748866" cy="338554"/>
          </a:xfrm>
        </p:spPr>
        <p:txBody>
          <a:bodyPr/>
          <a:lstStyle/>
          <a:p>
            <a:pPr algn="ctr"/>
            <a:r>
              <a:rPr lang="en-US" sz="1600" dirty="0" smtClean="0"/>
              <a:t>Object Proposals using Compact 3D Shape Manifolds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07678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 Monitor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F5C88-B43F-491A-B8BF-C78CFA50E78D}" type="datetime1">
              <a:rPr lang="en-GB" smtClean="0"/>
              <a:pPr/>
              <a:t>09/10/2015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29BF0-CFB1-45E0-BBBA-D142A26A82E5}" type="slidenum">
              <a:rPr lang="en-GB" smtClean="0"/>
              <a:pPr/>
              <a:t>25</a:t>
            </a:fld>
            <a:endParaRPr lang="en-GB" dirty="0"/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900" y="596730"/>
            <a:ext cx="5689071" cy="5760527"/>
          </a:xfrm>
        </p:spPr>
      </p:pic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9892" y="6490781"/>
            <a:ext cx="5748866" cy="338554"/>
          </a:xfrm>
        </p:spPr>
        <p:txBody>
          <a:bodyPr/>
          <a:lstStyle/>
          <a:p>
            <a:pPr algn="ctr"/>
            <a:r>
              <a:rPr lang="en-US" sz="1600" dirty="0" smtClean="0"/>
              <a:t>Object Proposals using Compact 3D Shape Manifolds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095041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Take-Home Messages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485" y="1059575"/>
            <a:ext cx="8017971" cy="2853206"/>
          </a:xfrm>
        </p:spPr>
        <p:txBody>
          <a:bodyPr>
            <a:normAutofit/>
          </a:bodyPr>
          <a:lstStyle/>
          <a:p>
            <a:pPr algn="just"/>
            <a:r>
              <a:rPr lang="en-US" dirty="0" smtClean="0"/>
              <a:t>Our 2-Stage pipeline (BING, CNN) gives state-of-the-art results for object proposal generation</a:t>
            </a:r>
            <a:endParaRPr lang="en-US" dirty="0"/>
          </a:p>
          <a:p>
            <a:pPr algn="just"/>
            <a:endParaRPr lang="en-US" dirty="0" smtClean="0"/>
          </a:p>
          <a:p>
            <a:pPr algn="just"/>
            <a:r>
              <a:rPr lang="en-US" dirty="0" smtClean="0"/>
              <a:t>GPLVM is useful for training with 3D shape collections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F5C88-B43F-491A-B8BF-C78CFA50E78D}" type="datetime1">
              <a:rPr lang="en-GB" smtClean="0"/>
              <a:pPr/>
              <a:t>09/10/2015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29BF0-CFB1-45E0-BBBA-D142A26A82E5}" type="slidenum">
              <a:rPr lang="en-GB" smtClean="0"/>
              <a:pPr/>
              <a:t>26</a:t>
            </a:fld>
            <a:endParaRPr lang="en-GB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9892" y="6490781"/>
            <a:ext cx="5748866" cy="338554"/>
          </a:xfrm>
        </p:spPr>
        <p:txBody>
          <a:bodyPr/>
          <a:lstStyle/>
          <a:p>
            <a:pPr algn="ctr"/>
            <a:r>
              <a:rPr lang="en-US" sz="1600" dirty="0" smtClean="0"/>
              <a:t>Object Proposals using Compact 3D Shape Manifolds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088396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Advertisement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485" y="639317"/>
            <a:ext cx="8673447" cy="5646614"/>
          </a:xfrm>
        </p:spPr>
        <p:txBody>
          <a:bodyPr/>
          <a:lstStyle/>
          <a:p>
            <a:r>
              <a:rPr lang="en-US" dirty="0" smtClean="0"/>
              <a:t>Learning Analysis-by-Synthesis </a:t>
            </a:r>
            <a:r>
              <a:rPr lang="en-US" sz="2000" dirty="0" smtClean="0"/>
              <a:t>(Nectar Track Thursday 15-17)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800" dirty="0" smtClean="0"/>
              <a:t>                               </a:t>
            </a:r>
            <a:r>
              <a:rPr lang="en-US" sz="2000" dirty="0" smtClean="0"/>
              <a:t>      </a:t>
            </a:r>
            <a:r>
              <a:rPr lang="en-US" dirty="0" smtClean="0"/>
              <a:t>                      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sz="1800" dirty="0" smtClean="0"/>
          </a:p>
          <a:p>
            <a:r>
              <a:rPr lang="en-US" dirty="0" smtClean="0"/>
              <a:t>Join our 6D Object Pose Estimation Challenge at ICCV 2015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F5C88-B43F-491A-B8BF-C78CFA50E78D}" type="datetime1">
              <a:rPr lang="en-GB" smtClean="0"/>
              <a:pPr/>
              <a:t>09/10/2015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29BF0-CFB1-45E0-BBBA-D142A26A82E5}" type="slidenum">
              <a:rPr lang="en-GB" smtClean="0"/>
              <a:pPr/>
              <a:t>27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0837" t="53891" r="14514" b="19068"/>
          <a:stretch/>
        </p:blipFill>
        <p:spPr>
          <a:xfrm>
            <a:off x="59970" y="4485484"/>
            <a:ext cx="9030408" cy="184002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90290" y="940835"/>
            <a:ext cx="20879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[Krull et al</a:t>
            </a:r>
            <a:r>
              <a:rPr lang="en-US" sz="1600" dirty="0" smtClean="0"/>
              <a:t>. ICCV 2015] </a:t>
            </a:r>
            <a:endParaRPr lang="en-US" sz="1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37434" t="15933" r="58769" b="77124"/>
          <a:stretch/>
        </p:blipFill>
        <p:spPr>
          <a:xfrm>
            <a:off x="1199126" y="2590393"/>
            <a:ext cx="1127660" cy="111641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37546" t="57168" r="58492" b="35889"/>
          <a:stretch/>
        </p:blipFill>
        <p:spPr>
          <a:xfrm>
            <a:off x="1201479" y="1394821"/>
            <a:ext cx="1132368" cy="1116419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1" name="Right Arrow 10"/>
          <p:cNvSpPr/>
          <p:nvPr/>
        </p:nvSpPr>
        <p:spPr>
          <a:xfrm>
            <a:off x="2560772" y="2065171"/>
            <a:ext cx="473148" cy="892137"/>
          </a:xfrm>
          <a:prstGeom prst="rightArrow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4067287" y="2065171"/>
            <a:ext cx="473148" cy="892137"/>
          </a:xfrm>
          <a:prstGeom prst="rightArrow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180490" y="2253796"/>
            <a:ext cx="7457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CNN</a:t>
            </a: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4792880" y="2253796"/>
            <a:ext cx="10380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Energy</a:t>
            </a:r>
            <a:endParaRPr lang="en-US" sz="2400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9892" y="6490781"/>
            <a:ext cx="5748866" cy="338554"/>
          </a:xfrm>
        </p:spPr>
        <p:txBody>
          <a:bodyPr/>
          <a:lstStyle/>
          <a:p>
            <a:pPr algn="ctr"/>
            <a:r>
              <a:rPr lang="en-US" sz="1600" dirty="0" smtClean="0"/>
              <a:t>Object Proposals using Compact 3D Shape Manifolds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727948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F5C88-B43F-491A-B8BF-C78CFA50E78D}" type="datetime1">
              <a:rPr lang="en-GB" smtClean="0"/>
              <a:pPr/>
              <a:t>09/10/2015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29BF0-CFB1-45E0-BBBA-D142A26A82E5}" type="slidenum">
              <a:rPr lang="en-GB" smtClean="0"/>
              <a:pPr/>
              <a:t>3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52713" t="29276" r="37639" b="57685"/>
          <a:stretch/>
        </p:blipFill>
        <p:spPr>
          <a:xfrm>
            <a:off x="279426" y="2131716"/>
            <a:ext cx="2880000" cy="2189387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 rot="19641353">
            <a:off x="3343175" y="1838666"/>
            <a:ext cx="707065" cy="1132367"/>
          </a:xfrm>
          <a:prstGeom prst="rightArrow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 rot="1958647" flipV="1">
            <a:off x="3375838" y="3582832"/>
            <a:ext cx="707065" cy="1132367"/>
          </a:xfrm>
          <a:prstGeom prst="rightArrow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688528" y="2696118"/>
            <a:ext cx="2368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latin typeface="+mj-lt"/>
              </a:rPr>
              <a:t>Dr. Hicks, Oxford University</a:t>
            </a:r>
            <a:br>
              <a:rPr lang="en-US" sz="1400" dirty="0" smtClean="0">
                <a:latin typeface="+mj-lt"/>
              </a:rPr>
            </a:br>
            <a:r>
              <a:rPr lang="en-US" sz="1400" dirty="0" smtClean="0">
                <a:latin typeface="+mj-lt"/>
              </a:rPr>
              <a:t>(</a:t>
            </a:r>
            <a:r>
              <a:rPr lang="en-US" sz="1400" b="1" dirty="0">
                <a:latin typeface="+mj-lt"/>
              </a:rPr>
              <a:t>A</a:t>
            </a:r>
            <a:r>
              <a:rPr lang="en-US" sz="1400" b="1" dirty="0" smtClean="0">
                <a:latin typeface="+mj-lt"/>
              </a:rPr>
              <a:t>id for partially sighted)</a:t>
            </a:r>
            <a:endParaRPr lang="en-US" sz="1400" b="1" dirty="0">
              <a:latin typeface="+mj-lt"/>
            </a:endParaRPr>
          </a:p>
        </p:txBody>
      </p:sp>
      <p:pic>
        <p:nvPicPr>
          <p:cNvPr id="11" name="Picture 2" descr="smart glasses prototype"/>
          <p:cNvPicPr>
            <a:picLocks noChangeAspect="1" noChangeArrowheads="1"/>
          </p:cNvPicPr>
          <p:nvPr/>
        </p:nvPicPr>
        <p:blipFill rotWithShape="1">
          <a:blip r:embed="rId3">
            <a:lum bright="1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16"/>
          <a:stretch/>
        </p:blipFill>
        <p:spPr bwMode="auto">
          <a:xfrm>
            <a:off x="6771502" y="991012"/>
            <a:ext cx="2202373" cy="1713572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05986" y="4260101"/>
            <a:ext cx="3227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100 Chair Proposals</a:t>
            </a:r>
            <a:br>
              <a:rPr lang="en-US" sz="2400" dirty="0" smtClean="0"/>
            </a:br>
            <a:r>
              <a:rPr lang="en-US" sz="2400" dirty="0" smtClean="0"/>
              <a:t>(few shown)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4689908" y="2704584"/>
            <a:ext cx="2275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Heat map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4449637" y="5112436"/>
            <a:ext cx="2275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Chair detection</a:t>
            </a:r>
            <a:endParaRPr lang="en-US" sz="2400" dirty="0"/>
          </a:p>
        </p:txBody>
      </p:sp>
      <p:pic>
        <p:nvPicPr>
          <p:cNvPr id="19" name="Content Placeholder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0" t="6657" r="50685" b="50977"/>
          <a:stretch/>
        </p:blipFill>
        <p:spPr>
          <a:xfrm>
            <a:off x="4336238" y="3529771"/>
            <a:ext cx="2279039" cy="1582665"/>
          </a:xfrm>
          <a:prstGeom prst="rect">
            <a:avLst/>
          </a:prstGeom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5634567" y="4105869"/>
            <a:ext cx="907255" cy="9649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806" y="997628"/>
            <a:ext cx="2249340" cy="1707088"/>
          </a:xfrm>
          <a:prstGeom prst="rect">
            <a:avLst/>
          </a:prstGeom>
        </p:spPr>
      </p:pic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9892" y="6490781"/>
            <a:ext cx="5748866" cy="338554"/>
          </a:xfrm>
        </p:spPr>
        <p:txBody>
          <a:bodyPr/>
          <a:lstStyle/>
          <a:p>
            <a:pPr algn="ctr"/>
            <a:r>
              <a:rPr lang="en-US" sz="1600" dirty="0" smtClean="0"/>
              <a:t>Object Proposals using Compact 3D Shape Manifolds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788155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F5C88-B43F-491A-B8BF-C78CFA50E78D}" type="datetime1">
              <a:rPr lang="en-GB" smtClean="0"/>
              <a:pPr/>
              <a:t>09/10/2015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29BF0-CFB1-45E0-BBBA-D142A26A82E5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349" y="524933"/>
            <a:ext cx="9137651" cy="4351338"/>
          </a:xfrm>
        </p:spPr>
        <p:txBody>
          <a:bodyPr/>
          <a:lstStyle/>
          <a:p>
            <a:pPr marL="0" indent="0">
              <a:buNone/>
            </a:pPr>
            <a:endParaRPr lang="en-US" sz="3600" dirty="0" smtClean="0"/>
          </a:p>
          <a:p>
            <a:pPr lvl="1"/>
            <a:r>
              <a:rPr lang="en-US" dirty="0" smtClean="0"/>
              <a:t>Chairs (Sofas, etc</a:t>
            </a:r>
            <a:r>
              <a:rPr lang="en-US" dirty="0"/>
              <a:t>.</a:t>
            </a:r>
            <a:r>
              <a:rPr lang="en-US" dirty="0" smtClean="0"/>
              <a:t>) have </a:t>
            </a:r>
            <a:r>
              <a:rPr lang="en-US" dirty="0"/>
              <a:t>very different shape and </a:t>
            </a:r>
            <a:r>
              <a:rPr lang="en-US" dirty="0" smtClean="0"/>
              <a:t>appearance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Collecting and annotating enough real data is expensive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741297" y="1762870"/>
            <a:ext cx="8161107" cy="1275201"/>
            <a:chOff x="742959" y="2509699"/>
            <a:chExt cx="8161107" cy="1275201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"/>
            <a:srcRect l="43642" t="64847" r="43812" b="12986"/>
            <a:stretch/>
          </p:blipFill>
          <p:spPr>
            <a:xfrm>
              <a:off x="7711503" y="2509701"/>
              <a:ext cx="1192563" cy="1275199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/>
            <a:srcRect l="35445" t="40589" r="54010" b="38202"/>
            <a:stretch/>
          </p:blipFill>
          <p:spPr>
            <a:xfrm>
              <a:off x="1800330" y="2509701"/>
              <a:ext cx="1127110" cy="1275199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038" t="37831" r="31300" b="21735"/>
            <a:stretch/>
          </p:blipFill>
          <p:spPr>
            <a:xfrm>
              <a:off x="742959" y="2509701"/>
              <a:ext cx="977436" cy="1275199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5"/>
            <a:srcRect l="3415" t="45276" r="88021" b="31973"/>
            <a:stretch/>
          </p:blipFill>
          <p:spPr>
            <a:xfrm>
              <a:off x="6777631" y="2509701"/>
              <a:ext cx="851339" cy="1272173"/>
            </a:xfrm>
            <a:prstGeom prst="rect">
              <a:avLst/>
            </a:prstGeom>
          </p:spPr>
        </p:pic>
        <p:grpSp>
          <p:nvGrpSpPr>
            <p:cNvPr id="18" name="Group 17"/>
            <p:cNvGrpSpPr/>
            <p:nvPr/>
          </p:nvGrpSpPr>
          <p:grpSpPr>
            <a:xfrm>
              <a:off x="5920460" y="2509701"/>
              <a:ext cx="802484" cy="1272173"/>
              <a:chOff x="6665137" y="2588528"/>
              <a:chExt cx="802484" cy="1272173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6"/>
              <a:srcRect l="31766" t="44205" r="60351" b="33477"/>
              <a:stretch/>
            </p:blipFill>
            <p:spPr>
              <a:xfrm>
                <a:off x="6668815" y="2588528"/>
                <a:ext cx="798806" cy="1272173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6"/>
              <a:srcRect l="33483" t="45075" r="65687" b="50039"/>
              <a:stretch/>
            </p:blipFill>
            <p:spPr>
              <a:xfrm>
                <a:off x="6668815" y="2588528"/>
                <a:ext cx="84083" cy="278525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6"/>
              <a:srcRect l="33483" t="45075" r="65687" b="50039"/>
              <a:stretch/>
            </p:blipFill>
            <p:spPr>
              <a:xfrm>
                <a:off x="6665137" y="3300522"/>
                <a:ext cx="45719" cy="278525"/>
              </a:xfrm>
              <a:prstGeom prst="rect">
                <a:avLst/>
              </a:prstGeom>
            </p:spPr>
          </p:pic>
        </p:grp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7"/>
            <a:srcRect l="26951" t="28182" r="57884" b="50396"/>
            <a:stretch/>
          </p:blipFill>
          <p:spPr>
            <a:xfrm>
              <a:off x="4215628" y="2509700"/>
              <a:ext cx="1601019" cy="1272173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8"/>
            <a:srcRect l="4205" t="33603" r="86015" b="45722"/>
            <a:stretch/>
          </p:blipFill>
          <p:spPr>
            <a:xfrm>
              <a:off x="3041912" y="2509699"/>
              <a:ext cx="1069903" cy="1272173"/>
            </a:xfrm>
            <a:prstGeom prst="rect">
              <a:avLst/>
            </a:prstGeom>
          </p:spPr>
        </p:pic>
      </p:grpSp>
      <p:sp>
        <p:nvSpPr>
          <p:cNvPr id="2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9892" y="6490781"/>
            <a:ext cx="5748866" cy="338554"/>
          </a:xfrm>
        </p:spPr>
        <p:txBody>
          <a:bodyPr/>
          <a:lstStyle/>
          <a:p>
            <a:pPr algn="ctr"/>
            <a:r>
              <a:rPr lang="en-US" sz="1600" dirty="0" smtClean="0"/>
              <a:t>Object Proposals using Compact 3D Shape Manifolds</a:t>
            </a:r>
            <a:endParaRPr lang="en-GB" sz="1600" dirty="0"/>
          </a:p>
        </p:txBody>
      </p:sp>
      <p:sp>
        <p:nvSpPr>
          <p:cNvPr id="3" name="Rectangle 2"/>
          <p:cNvSpPr/>
          <p:nvPr/>
        </p:nvSpPr>
        <p:spPr>
          <a:xfrm>
            <a:off x="4136065" y="1685260"/>
            <a:ext cx="1706526" cy="1169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825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Related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150" y="700870"/>
            <a:ext cx="9123757" cy="5646614"/>
          </a:xfrm>
        </p:spPr>
        <p:txBody>
          <a:bodyPr>
            <a:normAutofit/>
          </a:bodyPr>
          <a:lstStyle/>
          <a:p>
            <a:r>
              <a:rPr lang="en-US" dirty="0" smtClean="0"/>
              <a:t>Proposal Generation </a:t>
            </a:r>
          </a:p>
          <a:p>
            <a:pPr lvl="1"/>
            <a:r>
              <a:rPr lang="en-US" dirty="0"/>
              <a:t>Not </a:t>
            </a:r>
            <a:r>
              <a:rPr lang="en-US" dirty="0" smtClean="0"/>
              <a:t>class-specific</a:t>
            </a:r>
            <a:br>
              <a:rPr lang="en-US" dirty="0" smtClean="0"/>
            </a:br>
            <a:r>
              <a:rPr lang="en-US" dirty="0" smtClean="0"/>
              <a:t>e.g. </a:t>
            </a:r>
            <a:r>
              <a:rPr lang="en-US" dirty="0" err="1"/>
              <a:t>Objectness</a:t>
            </a:r>
            <a:r>
              <a:rPr lang="en-US" dirty="0"/>
              <a:t> </a:t>
            </a:r>
            <a:r>
              <a:rPr lang="en-US" sz="1800" dirty="0"/>
              <a:t>[</a:t>
            </a:r>
            <a:r>
              <a:rPr lang="en-US" sz="1800" dirty="0" err="1"/>
              <a:t>Alexe</a:t>
            </a:r>
            <a:r>
              <a:rPr lang="en-US" sz="1800" dirty="0"/>
              <a:t>, </a:t>
            </a:r>
            <a:r>
              <a:rPr lang="en-US" sz="1800" dirty="0" err="1"/>
              <a:t>Deselaers</a:t>
            </a:r>
            <a:r>
              <a:rPr lang="en-US" sz="1800" dirty="0"/>
              <a:t>, Ferrari PAMI </a:t>
            </a:r>
            <a:r>
              <a:rPr lang="en-US" sz="1800" dirty="0" smtClean="0"/>
              <a:t>12],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      Selective Search </a:t>
            </a:r>
            <a:r>
              <a:rPr lang="en-US" sz="1800" dirty="0" smtClean="0"/>
              <a:t>[</a:t>
            </a:r>
            <a:r>
              <a:rPr lang="en-US" sz="1800" dirty="0" err="1" smtClean="0"/>
              <a:t>Uijlings</a:t>
            </a:r>
            <a:r>
              <a:rPr lang="en-US" sz="1800" dirty="0"/>
              <a:t>, van de Sande, </a:t>
            </a:r>
            <a:r>
              <a:rPr lang="en-US" sz="1800" dirty="0" err="1"/>
              <a:t>Gevers</a:t>
            </a:r>
            <a:r>
              <a:rPr lang="en-US" sz="1800" dirty="0"/>
              <a:t>, </a:t>
            </a:r>
            <a:r>
              <a:rPr lang="en-US" sz="1800" dirty="0" err="1"/>
              <a:t>Smeulders</a:t>
            </a:r>
            <a:r>
              <a:rPr lang="en-US" sz="1800" dirty="0"/>
              <a:t> IJCV </a:t>
            </a:r>
            <a:r>
              <a:rPr lang="en-US" sz="1800" dirty="0" smtClean="0"/>
              <a:t>13],    </a:t>
            </a:r>
          </a:p>
          <a:p>
            <a:pPr lvl="1"/>
            <a:r>
              <a:rPr lang="en-US" dirty="0" smtClean="0"/>
              <a:t>Class specific</a:t>
            </a:r>
            <a:br>
              <a:rPr lang="en-US" dirty="0" smtClean="0"/>
            </a:br>
            <a:r>
              <a:rPr lang="en-US" dirty="0" smtClean="0"/>
              <a:t>e.g. Cascade SVM </a:t>
            </a:r>
            <a:r>
              <a:rPr lang="en-US" sz="1800" dirty="0" smtClean="0"/>
              <a:t>[Zhang</a:t>
            </a:r>
            <a:r>
              <a:rPr lang="en-US" sz="1800" dirty="0"/>
              <a:t>, </a:t>
            </a:r>
            <a:r>
              <a:rPr lang="en-US" sz="1800" dirty="0" err="1"/>
              <a:t>Warell</a:t>
            </a:r>
            <a:r>
              <a:rPr lang="en-US" sz="1800" dirty="0"/>
              <a:t>, Torr </a:t>
            </a:r>
            <a:r>
              <a:rPr lang="en-US" sz="1800" dirty="0" smtClean="0"/>
              <a:t>CVPR 13], [Cheng, Zhang, Lin, Torr, CVPR 14]</a:t>
            </a:r>
            <a:endParaRPr lang="en-GB" sz="1800" dirty="0"/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fontAlgn="base"/>
            <a:r>
              <a:rPr lang="en-US" dirty="0" smtClean="0"/>
              <a:t>Utilizing 3D Database for Training</a:t>
            </a:r>
          </a:p>
          <a:p>
            <a:pPr lvl="1" fontAlgn="base"/>
            <a:r>
              <a:rPr lang="en-US" dirty="0" smtClean="0"/>
              <a:t>Seeing </a:t>
            </a:r>
            <a:r>
              <a:rPr lang="en-US" dirty="0"/>
              <a:t>3D chairs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800" dirty="0" smtClean="0"/>
              <a:t>[</a:t>
            </a:r>
            <a:r>
              <a:rPr lang="en-US" sz="1800" dirty="0" err="1" smtClean="0"/>
              <a:t>Aubry</a:t>
            </a:r>
            <a:r>
              <a:rPr lang="en-US" sz="1800" dirty="0" smtClean="0"/>
              <a:t>, </a:t>
            </a:r>
            <a:r>
              <a:rPr lang="en-US" sz="1800" dirty="0" err="1" smtClean="0"/>
              <a:t>Maturana</a:t>
            </a:r>
            <a:r>
              <a:rPr lang="en-US" sz="1800" dirty="0" smtClean="0"/>
              <a:t>, </a:t>
            </a:r>
            <a:r>
              <a:rPr lang="en-US" sz="1800" dirty="0" err="1" smtClean="0"/>
              <a:t>Efros</a:t>
            </a:r>
            <a:r>
              <a:rPr lang="en-US" sz="1800" dirty="0" smtClean="0"/>
              <a:t>, Russel, </a:t>
            </a:r>
            <a:r>
              <a:rPr lang="en-US" sz="1800" dirty="0" err="1" smtClean="0"/>
              <a:t>Sivic</a:t>
            </a:r>
            <a:r>
              <a:rPr lang="en-US" sz="1800" dirty="0" smtClean="0"/>
              <a:t>, CVPR 14]</a:t>
            </a:r>
          </a:p>
          <a:p>
            <a:pPr lvl="1" fontAlgn="base"/>
            <a:r>
              <a:rPr lang="en-US" dirty="0"/>
              <a:t>Sliding </a:t>
            </a:r>
            <a:r>
              <a:rPr lang="en-US" dirty="0" smtClean="0"/>
              <a:t>Shapes </a:t>
            </a:r>
            <a:r>
              <a:rPr lang="en-US" sz="1800" dirty="0" smtClean="0"/>
              <a:t>[Song, Xiao, ECCV 2014]</a:t>
            </a:r>
          </a:p>
          <a:p>
            <a:pPr marL="457200" lvl="1" indent="0" fontAlgn="base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F5C88-B43F-491A-B8BF-C78CFA50E78D}" type="datetime1">
              <a:rPr lang="en-GB" smtClean="0"/>
              <a:pPr/>
              <a:t>09/10/2015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29BF0-CFB1-45E0-BBBA-D142A26A82E5}" type="slidenum">
              <a:rPr lang="en-GB" smtClean="0"/>
              <a:pPr/>
              <a:t>5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6118" t="20039" r="29264" b="29071"/>
          <a:stretch/>
        </p:blipFill>
        <p:spPr>
          <a:xfrm>
            <a:off x="5684342" y="3433214"/>
            <a:ext cx="3252324" cy="2086583"/>
          </a:xfrm>
          <a:prstGeom prst="rect">
            <a:avLst/>
          </a:prstGeom>
        </p:spPr>
      </p:pic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9892" y="6490781"/>
            <a:ext cx="5748866" cy="338554"/>
          </a:xfrm>
        </p:spPr>
        <p:txBody>
          <a:bodyPr/>
          <a:lstStyle/>
          <a:p>
            <a:pPr algn="ctr"/>
            <a:r>
              <a:rPr lang="en-US" sz="1600" dirty="0" smtClean="0"/>
              <a:t>Object Proposals using Compact 3D Shape Manifolds</a:t>
            </a:r>
            <a:endParaRPr lang="en-GB" sz="1600" dirty="0"/>
          </a:p>
        </p:txBody>
      </p:sp>
      <p:sp>
        <p:nvSpPr>
          <p:cNvPr id="5" name="Rectangle 4"/>
          <p:cNvSpPr/>
          <p:nvPr/>
        </p:nvSpPr>
        <p:spPr>
          <a:xfrm>
            <a:off x="6119991" y="5663094"/>
            <a:ext cx="25159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Google 3D Warehouse</a:t>
            </a:r>
          </a:p>
        </p:txBody>
      </p:sp>
    </p:spTree>
    <p:extLst>
      <p:ext uri="{BB962C8B-B14F-4D97-AF65-F5344CB8AC3E}">
        <p14:creationId xmlns:p14="http://schemas.microsoft.com/office/powerpoint/2010/main" val="1068635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ounded Rectangle 29"/>
          <p:cNvSpPr/>
          <p:nvPr/>
        </p:nvSpPr>
        <p:spPr>
          <a:xfrm>
            <a:off x="2055767" y="5011685"/>
            <a:ext cx="4584474" cy="12954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170122" y="2437610"/>
            <a:ext cx="8692116" cy="23559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2052223" y="684931"/>
            <a:ext cx="4584474" cy="15213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approach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F5C88-B43F-491A-B8BF-C78CFA50E78D}" type="datetime1">
              <a:rPr lang="en-GB" smtClean="0"/>
              <a:pPr/>
              <a:t>09/10/2015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29BF0-CFB1-45E0-BBBA-D142A26A82E5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8" name="Right Arrow 7"/>
          <p:cNvSpPr/>
          <p:nvPr/>
        </p:nvSpPr>
        <p:spPr>
          <a:xfrm>
            <a:off x="2615994" y="2921928"/>
            <a:ext cx="607729" cy="931975"/>
          </a:xfrm>
          <a:prstGeom prst="rightArrow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195677" y="5271276"/>
            <a:ext cx="42786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Contribution 1: This two-stage pipeline 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2195677" y="5700820"/>
            <a:ext cx="44215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Contribution 2: Training Data generation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2139948" y="3902001"/>
            <a:ext cx="145833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BING </a:t>
            </a:r>
            <a:r>
              <a:rPr lang="en-US" dirty="0" smtClean="0"/>
              <a:t>(0,0009sec)</a:t>
            </a:r>
            <a:endParaRPr lang="en-US" dirty="0"/>
          </a:p>
        </p:txBody>
      </p:sp>
      <p:sp>
        <p:nvSpPr>
          <p:cNvPr id="13" name="Right Arrow 12"/>
          <p:cNvSpPr/>
          <p:nvPr/>
        </p:nvSpPr>
        <p:spPr>
          <a:xfrm>
            <a:off x="5640740" y="2921928"/>
            <a:ext cx="607729" cy="931975"/>
          </a:xfrm>
          <a:prstGeom prst="rightArrow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52982" t="29753" r="37710" b="58004"/>
          <a:stretch/>
        </p:blipFill>
        <p:spPr>
          <a:xfrm>
            <a:off x="6493712" y="2597341"/>
            <a:ext cx="2097398" cy="155164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178363" y="3900141"/>
            <a:ext cx="145833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CNN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dirty="0" smtClean="0"/>
              <a:t>(0.88sec)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499849" y="4080589"/>
            <a:ext cx="180853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1000 proposals</a:t>
            </a:r>
            <a:br>
              <a:rPr lang="en-US" sz="2000" dirty="0" smtClean="0"/>
            </a:br>
            <a:r>
              <a:rPr lang="en-US" dirty="0" smtClean="0"/>
              <a:t>(few shown)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204299" y="690418"/>
            <a:ext cx="2375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Positive </a:t>
            </a:r>
            <a:r>
              <a:rPr lang="en-US" dirty="0"/>
              <a:t>examples</a:t>
            </a:r>
            <a:br>
              <a:rPr lang="en-US" dirty="0"/>
            </a:br>
            <a:r>
              <a:rPr lang="en-US" dirty="0" smtClean="0"/>
              <a:t>(&gt; </a:t>
            </a:r>
            <a:r>
              <a:rPr lang="en-US" dirty="0"/>
              <a:t>50% </a:t>
            </a:r>
            <a:r>
              <a:rPr lang="en-US" dirty="0" err="1" smtClean="0"/>
              <a:t>IoU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215478" y="1392035"/>
            <a:ext cx="2375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Negative </a:t>
            </a:r>
            <a:r>
              <a:rPr lang="en-US" dirty="0"/>
              <a:t>examples</a:t>
            </a:r>
            <a:br>
              <a:rPr lang="en-US" dirty="0"/>
            </a:br>
            <a:r>
              <a:rPr lang="en-US" dirty="0"/>
              <a:t>(&lt; 50% </a:t>
            </a:r>
            <a:r>
              <a:rPr lang="en-US" dirty="0" err="1" smtClean="0"/>
              <a:t>IoU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256" y="2598618"/>
            <a:ext cx="2042464" cy="155008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79" y="2599097"/>
            <a:ext cx="2041200" cy="154912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704012" y="4085624"/>
            <a:ext cx="180853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100 proposals</a:t>
            </a:r>
            <a:br>
              <a:rPr lang="en-US" sz="2000" dirty="0" smtClean="0"/>
            </a:br>
            <a:r>
              <a:rPr lang="en-US" dirty="0" smtClean="0"/>
              <a:t>(few shown)</a:t>
            </a:r>
            <a:endParaRPr lang="en-US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466" y="1573669"/>
            <a:ext cx="837194" cy="50039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597" y="1493480"/>
            <a:ext cx="392926" cy="63536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748" y="1493480"/>
            <a:ext cx="858606" cy="63536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379" y="742175"/>
            <a:ext cx="572126" cy="67389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91" t="55711" r="15844" b="6190"/>
          <a:stretch/>
        </p:blipFill>
        <p:spPr>
          <a:xfrm>
            <a:off x="4871959" y="739762"/>
            <a:ext cx="463314" cy="67981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97" t="44419" r="3728" b="28403"/>
          <a:stretch/>
        </p:blipFill>
        <p:spPr>
          <a:xfrm>
            <a:off x="5488379" y="726859"/>
            <a:ext cx="721033" cy="693182"/>
          </a:xfrm>
          <a:prstGeom prst="rect">
            <a:avLst/>
          </a:prstGeom>
        </p:spPr>
      </p:pic>
      <p:sp>
        <p:nvSpPr>
          <p:cNvPr id="3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9892" y="6490781"/>
            <a:ext cx="5748866" cy="338554"/>
          </a:xfrm>
        </p:spPr>
        <p:txBody>
          <a:bodyPr/>
          <a:lstStyle/>
          <a:p>
            <a:pPr algn="ctr"/>
            <a:r>
              <a:rPr lang="en-US" sz="1600" dirty="0" smtClean="0"/>
              <a:t>Object Proposals using Compact 3D Shape Manifolds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16185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9" grpId="0" animBg="1"/>
      <p:bldP spid="10" grpId="0"/>
      <p:bldP spid="11" grpId="0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ounded Rectangle 29"/>
          <p:cNvSpPr/>
          <p:nvPr/>
        </p:nvSpPr>
        <p:spPr>
          <a:xfrm>
            <a:off x="2055767" y="5011685"/>
            <a:ext cx="4584474" cy="12954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170122" y="2437610"/>
            <a:ext cx="8692116" cy="23559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2052223" y="684931"/>
            <a:ext cx="4584474" cy="15213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approach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F5C88-B43F-491A-B8BF-C78CFA50E78D}" type="datetime1">
              <a:rPr lang="en-GB" smtClean="0"/>
              <a:pPr/>
              <a:t>09/10/2015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29BF0-CFB1-45E0-BBBA-D142A26A82E5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8" name="Right Arrow 7"/>
          <p:cNvSpPr/>
          <p:nvPr/>
        </p:nvSpPr>
        <p:spPr>
          <a:xfrm>
            <a:off x="2615994" y="2921928"/>
            <a:ext cx="607729" cy="931975"/>
          </a:xfrm>
          <a:prstGeom prst="rightArrow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195677" y="5271276"/>
            <a:ext cx="42786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Contribution 1: This two-stage pipeline 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95677" y="5700820"/>
            <a:ext cx="44215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Contribution 2: Training Data generation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2139948" y="3902001"/>
            <a:ext cx="145833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BING </a:t>
            </a:r>
            <a:r>
              <a:rPr lang="en-US" dirty="0" smtClean="0"/>
              <a:t>(0,0009sec)</a:t>
            </a:r>
            <a:endParaRPr lang="en-US" dirty="0"/>
          </a:p>
        </p:txBody>
      </p:sp>
      <p:sp>
        <p:nvSpPr>
          <p:cNvPr id="13" name="Right Arrow 12"/>
          <p:cNvSpPr/>
          <p:nvPr/>
        </p:nvSpPr>
        <p:spPr>
          <a:xfrm>
            <a:off x="5640740" y="2921928"/>
            <a:ext cx="607729" cy="931975"/>
          </a:xfrm>
          <a:prstGeom prst="rightArrow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52982" t="29753" r="37710" b="58004"/>
          <a:stretch/>
        </p:blipFill>
        <p:spPr>
          <a:xfrm>
            <a:off x="6493712" y="2597341"/>
            <a:ext cx="2097398" cy="155164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178363" y="3900141"/>
            <a:ext cx="145833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CNN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dirty="0" smtClean="0"/>
              <a:t>(0.88sec)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499849" y="4080589"/>
            <a:ext cx="180853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1000 proposals</a:t>
            </a:r>
            <a:br>
              <a:rPr lang="en-US" sz="2000" dirty="0" smtClean="0"/>
            </a:br>
            <a:r>
              <a:rPr lang="en-US" dirty="0" smtClean="0"/>
              <a:t>(few shown)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204299" y="690418"/>
            <a:ext cx="2375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Positive </a:t>
            </a:r>
            <a:r>
              <a:rPr lang="en-US" dirty="0"/>
              <a:t>examples</a:t>
            </a:r>
            <a:br>
              <a:rPr lang="en-US" dirty="0"/>
            </a:br>
            <a:r>
              <a:rPr lang="en-US" dirty="0" smtClean="0"/>
              <a:t>(&gt; </a:t>
            </a:r>
            <a:r>
              <a:rPr lang="en-US" dirty="0"/>
              <a:t>50% </a:t>
            </a:r>
            <a:r>
              <a:rPr lang="en-US" dirty="0" err="1" smtClean="0"/>
              <a:t>IoU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215478" y="1392035"/>
            <a:ext cx="2375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Negative </a:t>
            </a:r>
            <a:r>
              <a:rPr lang="en-US" dirty="0"/>
              <a:t>examples</a:t>
            </a:r>
            <a:br>
              <a:rPr lang="en-US" dirty="0"/>
            </a:br>
            <a:r>
              <a:rPr lang="en-US" dirty="0"/>
              <a:t>(&lt; 50% </a:t>
            </a:r>
            <a:r>
              <a:rPr lang="en-US" dirty="0" err="1" smtClean="0"/>
              <a:t>IoU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256" y="2598618"/>
            <a:ext cx="2042464" cy="155008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79" y="2599097"/>
            <a:ext cx="2041200" cy="154912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704012" y="4085624"/>
            <a:ext cx="180853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100 proposals</a:t>
            </a:r>
            <a:br>
              <a:rPr lang="en-US" sz="2000" dirty="0" smtClean="0"/>
            </a:br>
            <a:r>
              <a:rPr lang="en-US" dirty="0" smtClean="0"/>
              <a:t>(few shown)</a:t>
            </a:r>
            <a:endParaRPr lang="en-US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466" y="1573669"/>
            <a:ext cx="837194" cy="50039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597" y="1493480"/>
            <a:ext cx="392926" cy="63536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748" y="1493480"/>
            <a:ext cx="858606" cy="63536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379" y="742175"/>
            <a:ext cx="572126" cy="67389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91" t="55711" r="15844" b="6190"/>
          <a:stretch/>
        </p:blipFill>
        <p:spPr>
          <a:xfrm>
            <a:off x="4871959" y="739762"/>
            <a:ext cx="463314" cy="67981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97" t="44419" r="3728" b="28403"/>
          <a:stretch/>
        </p:blipFill>
        <p:spPr>
          <a:xfrm>
            <a:off x="5488379" y="726859"/>
            <a:ext cx="721033" cy="693182"/>
          </a:xfrm>
          <a:prstGeom prst="rect">
            <a:avLst/>
          </a:prstGeom>
        </p:spPr>
      </p:pic>
      <p:sp>
        <p:nvSpPr>
          <p:cNvPr id="3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9892" y="6490781"/>
            <a:ext cx="5748866" cy="338554"/>
          </a:xfrm>
        </p:spPr>
        <p:txBody>
          <a:bodyPr/>
          <a:lstStyle/>
          <a:p>
            <a:pPr algn="ctr"/>
            <a:r>
              <a:rPr lang="en-US" sz="1600" dirty="0" smtClean="0"/>
              <a:t>Object Proposals using Compact 3D Shape Manifolds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760700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Stage</a:t>
            </a:r>
            <a:r>
              <a:rPr lang="en-US" dirty="0" smtClean="0"/>
              <a:t>: BING </a:t>
            </a:r>
            <a:r>
              <a:rPr lang="en-US" sz="2000" dirty="0" smtClean="0"/>
              <a:t>[Cheng, Zhang, Lin, Torr, CVPR 14]</a:t>
            </a:r>
            <a:endParaRPr lang="en-US" sz="2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F5C88-B43F-491A-B8BF-C78CFA50E78D}" type="datetime1">
              <a:rPr lang="en-GB" smtClean="0"/>
              <a:pPr/>
              <a:t>09/10/2015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29BF0-CFB1-45E0-BBBA-D142A26A82E5}" type="slidenum">
              <a:rPr lang="en-GB" smtClean="0"/>
              <a:pPr/>
              <a:t>8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249624" y="671179"/>
                <a:ext cx="8745520" cy="38164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2200" u="sng" dirty="0" err="1" smtClean="0"/>
                  <a:t>Binarized</a:t>
                </a:r>
                <a:r>
                  <a:rPr lang="en-GB" sz="2200" u="sng" dirty="0"/>
                  <a:t> </a:t>
                </a:r>
                <a:r>
                  <a:rPr lang="en-GB" sz="2200" u="sng" dirty="0" smtClean="0"/>
                  <a:t>Normalized </a:t>
                </a:r>
                <a:r>
                  <a:rPr lang="en-GB" sz="2200" u="sng" dirty="0"/>
                  <a:t>Gradients for </a:t>
                </a:r>
                <a:r>
                  <a:rPr lang="en-GB" sz="2200" u="sng" dirty="0" err="1"/>
                  <a:t>Objectness</a:t>
                </a:r>
                <a:r>
                  <a:rPr lang="en-GB" sz="2200" u="sng" dirty="0"/>
                  <a:t> Estimation at </a:t>
                </a:r>
                <a:r>
                  <a:rPr lang="en-GB" sz="2200" u="sng" dirty="0" smtClean="0"/>
                  <a:t>300fps:</a:t>
                </a:r>
              </a:p>
              <a:p>
                <a:endParaRPr lang="en-GB" sz="2200" dirty="0"/>
              </a:p>
              <a:p>
                <a:pPr marL="342900" indent="-342900">
                  <a:buAutoNum type="arabicPeriod"/>
                </a:pPr>
                <a:r>
                  <a:rPr lang="en-GB" sz="2200" dirty="0" smtClean="0"/>
                  <a:t>Extract </a:t>
                </a:r>
                <a14:m>
                  <m:oMath xmlns:m="http://schemas.openxmlformats.org/officeDocument/2006/math">
                    <m:r>
                      <a:rPr lang="en-GB" sz="2200" i="1" dirty="0" smtClean="0">
                        <a:latin typeface="Cambria Math" panose="02040503050406030204" pitchFamily="18" charset="0"/>
                      </a:rPr>
                      <m:t>~7</m:t>
                    </m:r>
                    <m:r>
                      <a:rPr lang="en-GB" sz="2200" i="1" dirty="0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GB" sz="22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200" dirty="0" smtClean="0"/>
                  <a:t>rectangles from </a:t>
                </a:r>
                <a14:m>
                  <m:oMath xmlns:m="http://schemas.openxmlformats.org/officeDocument/2006/math">
                    <m:r>
                      <a:rPr lang="en-GB" sz="2200" i="1" dirty="0" smtClean="0">
                        <a:latin typeface="Cambria Math" panose="02040503050406030204" pitchFamily="18" charset="0"/>
                      </a:rPr>
                      <m:t>0.3</m:t>
                    </m:r>
                    <m:r>
                      <a:rPr lang="en-GB" sz="2200" i="1" dirty="0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GB" sz="2200" dirty="0" smtClean="0"/>
                  <a:t> Pixel Image </a:t>
                </a:r>
                <a:br>
                  <a:rPr lang="en-GB" sz="2200" dirty="0" smtClean="0"/>
                </a:br>
                <a:r>
                  <a:rPr lang="en-GB" sz="2200" dirty="0" smtClean="0"/>
                  <a:t>(quantized position</a:t>
                </a:r>
                <a14:m>
                  <m:oMath xmlns:m="http://schemas.openxmlformats.org/officeDocument/2006/math">
                    <m:r>
                      <a:rPr lang="de-DE" sz="2200" b="0" i="1" smtClean="0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2200" dirty="0" smtClean="0"/>
                  <a:t>scale</a:t>
                </a:r>
                <a14:m>
                  <m:oMath xmlns:m="http://schemas.openxmlformats.org/officeDocument/2006/math">
                    <m:r>
                      <a:rPr lang="de-DE" sz="2200" b="0" i="1" smtClean="0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2200" dirty="0" smtClean="0"/>
                  <a:t>aspect ratio)</a:t>
                </a:r>
                <a:br>
                  <a:rPr lang="en-GB" sz="2200" dirty="0" smtClean="0"/>
                </a:br>
                <a:endParaRPr lang="en-GB" sz="2200" dirty="0" smtClean="0"/>
              </a:p>
              <a:p>
                <a:pPr marL="342900" indent="-342900">
                  <a:buAutoNum type="arabicPeriod"/>
                </a:pPr>
                <a:r>
                  <a:rPr lang="en-GB" sz="2200" dirty="0" smtClean="0"/>
                  <a:t>Resize to </a:t>
                </a:r>
                <a14:m>
                  <m:oMath xmlns:m="http://schemas.openxmlformats.org/officeDocument/2006/math">
                    <m:r>
                      <a:rPr lang="en-GB" sz="2200" i="1" dirty="0" smtClean="0">
                        <a:latin typeface="Cambria Math" panose="02040503050406030204" pitchFamily="18" charset="0"/>
                      </a:rPr>
                      <m:t>8</m:t>
                    </m:r>
                    <m:r>
                      <a:rPr lang="de-DE" sz="2200" b="0" i="1" dirty="0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GB" sz="2200" i="1" dirty="0" smtClean="0">
                        <a:latin typeface="Cambria Math" panose="02040503050406030204" pitchFamily="18" charset="0"/>
                      </a:rPr>
                      <m:t>8</m:t>
                    </m:r>
                  </m:oMath>
                </a14:m>
                <a:r>
                  <a:rPr lang="en-GB" sz="2200" dirty="0" smtClean="0"/>
                  <a:t> pixel and </a:t>
                </a:r>
                <a:br>
                  <a:rPr lang="en-GB" sz="2200" dirty="0" smtClean="0"/>
                </a:br>
                <a:r>
                  <a:rPr lang="en-GB" sz="2200" dirty="0" smtClean="0"/>
                  <a:t>compute normalized gradient</a:t>
                </a:r>
              </a:p>
              <a:p>
                <a:pPr marL="342900" indent="-342900">
                  <a:buAutoNum type="arabicPeriod"/>
                </a:pPr>
                <a:endParaRPr lang="en-GB" sz="2200" dirty="0"/>
              </a:p>
              <a:p>
                <a:pPr marL="342900" indent="-342900">
                  <a:buAutoNum type="arabicPeriod"/>
                </a:pPr>
                <a:r>
                  <a:rPr lang="en-GB" sz="2200" dirty="0" smtClean="0"/>
                  <a:t>Classify with 2-Stage Linear SVM</a:t>
                </a:r>
                <a:br>
                  <a:rPr lang="en-GB" sz="2200" dirty="0" smtClean="0"/>
                </a:br>
                <a:endParaRPr lang="en-GB" sz="2200" dirty="0"/>
              </a:p>
              <a:p>
                <a:pPr marL="342900" indent="-342900">
                  <a:buAutoNum type="arabicPeriod"/>
                </a:pPr>
                <a:r>
                  <a:rPr lang="en-GB" sz="2200" dirty="0" smtClean="0"/>
                  <a:t>Test-time: 1000 proposals using SVM score</a:t>
                </a:r>
                <a:endParaRPr lang="en-US" sz="220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624" y="671179"/>
                <a:ext cx="8745520" cy="3816429"/>
              </a:xfrm>
              <a:prstGeom prst="rect">
                <a:avLst/>
              </a:prstGeom>
              <a:blipFill rotWithShape="0">
                <a:blip r:embed="rId2"/>
                <a:stretch>
                  <a:fillRect l="-976" t="-1118" b="-23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829" y="4861468"/>
            <a:ext cx="1153719" cy="115371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72505" t="29110" r="23163" b="63276"/>
          <a:stretch/>
        </p:blipFill>
        <p:spPr>
          <a:xfrm>
            <a:off x="6996407" y="2927313"/>
            <a:ext cx="1212566" cy="119879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6598031" y="1240835"/>
            <a:ext cx="2009318" cy="1490784"/>
            <a:chOff x="6598031" y="1240835"/>
            <a:chExt cx="2009318" cy="149078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8031" y="1240835"/>
              <a:ext cx="2009318" cy="1490784"/>
            </a:xfrm>
            <a:prstGeom prst="rect">
              <a:avLst/>
            </a:prstGeom>
            <a:ln w="38100" cap="sq">
              <a:noFill/>
              <a:prstDash val="solid"/>
              <a:miter lim="800000"/>
            </a:ln>
            <a:effectLst/>
          </p:spPr>
        </p:pic>
        <p:sp>
          <p:nvSpPr>
            <p:cNvPr id="16" name="Rectangle 15"/>
            <p:cNvSpPr/>
            <p:nvPr/>
          </p:nvSpPr>
          <p:spPr>
            <a:xfrm>
              <a:off x="6890191" y="1479496"/>
              <a:ext cx="318977" cy="597599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449675" y="1479497"/>
              <a:ext cx="397446" cy="34208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651693" y="2045104"/>
              <a:ext cx="626046" cy="584883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8087628" y="1501507"/>
              <a:ext cx="126316" cy="24598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/>
          <p:cNvSpPr/>
          <p:nvPr/>
        </p:nvSpPr>
        <p:spPr>
          <a:xfrm>
            <a:off x="6633192" y="6003053"/>
            <a:ext cx="19389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0" dirty="0" err="1" smtClean="0"/>
              <a:t>Chair</a:t>
            </a:r>
            <a:r>
              <a:rPr lang="de-DE" b="0" dirty="0" smtClean="0"/>
              <a:t> SVM </a:t>
            </a:r>
            <a:r>
              <a:rPr lang="de-DE" b="0" dirty="0" err="1" smtClean="0"/>
              <a:t>weights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6510500" y="4082665"/>
                <a:ext cx="2184381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de-DE" b="0" dirty="0" err="1" smtClean="0"/>
                  <a:t>Normalized</a:t>
                </a:r>
                <a:r>
                  <a:rPr lang="de-DE" b="0" dirty="0" smtClean="0"/>
                  <a:t> Gradient </a:t>
                </a:r>
                <a:br>
                  <a:rPr lang="de-DE" b="0" dirty="0" smtClean="0"/>
                </a:br>
                <a:r>
                  <a:rPr lang="de-DE" b="0" dirty="0" smtClean="0"/>
                  <a:t>(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8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8</m:t>
                    </m:r>
                  </m:oMath>
                </a14:m>
                <a:r>
                  <a:rPr lang="de-DE" b="0" dirty="0" smtClean="0"/>
                  <a:t> </a:t>
                </a:r>
                <a:r>
                  <a:rPr lang="de-DE" b="0" dirty="0" err="1" smtClean="0"/>
                  <a:t>window</a:t>
                </a:r>
                <a:r>
                  <a:rPr lang="de-DE" b="0" dirty="0" smtClean="0"/>
                  <a:t>)</a:t>
                </a:r>
                <a:endParaRPr lang="en-US" dirty="0"/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0500" y="4082665"/>
                <a:ext cx="2184381" cy="646331"/>
              </a:xfrm>
              <a:prstGeom prst="rect">
                <a:avLst/>
              </a:prstGeom>
              <a:blipFill rotWithShape="0">
                <a:blip r:embed="rId6"/>
                <a:stretch>
                  <a:fillRect l="-1955" t="-5660" r="-1955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9892" y="6490781"/>
            <a:ext cx="5748866" cy="338554"/>
          </a:xfrm>
        </p:spPr>
        <p:txBody>
          <a:bodyPr/>
          <a:lstStyle/>
          <a:p>
            <a:pPr algn="ctr"/>
            <a:r>
              <a:rPr lang="en-US" sz="1600" dirty="0" smtClean="0"/>
              <a:t>Object Proposals using Compact 3D Shape Manifolds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171001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Second Stage: CNN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F5C88-B43F-491A-B8BF-C78CFA50E78D}" type="datetime1">
              <a:rPr lang="en-GB" smtClean="0"/>
              <a:pPr/>
              <a:t>09/10/2015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29BF0-CFB1-45E0-BBBA-D142A26A82E5}" type="slidenum">
              <a:rPr lang="en-GB" smtClean="0"/>
              <a:pPr/>
              <a:t>9</a:t>
            </a:fld>
            <a:endParaRPr lang="en-GB" dirty="0"/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3" r="12284"/>
          <a:stretch/>
        </p:blipFill>
        <p:spPr>
          <a:xfrm>
            <a:off x="1345019" y="740251"/>
            <a:ext cx="6124353" cy="1304634"/>
          </a:xfrm>
          <a:prstGeom prst="rect">
            <a:avLst/>
          </a:prstGeom>
          <a:ln>
            <a:noFill/>
          </a:ln>
        </p:spPr>
      </p:pic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3" r="12363"/>
          <a:stretch/>
        </p:blipFill>
        <p:spPr>
          <a:xfrm>
            <a:off x="1345019" y="2445614"/>
            <a:ext cx="6124352" cy="1304634"/>
          </a:xfrm>
          <a:prstGeom prst="rect">
            <a:avLst/>
          </a:prstGeom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2288804" y="2036373"/>
            <a:ext cx="48697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CNN (Network in Network) </a:t>
            </a:r>
            <a:r>
              <a:rPr lang="en-US" sz="1600" dirty="0" smtClean="0"/>
              <a:t>[Lin</a:t>
            </a:r>
            <a:r>
              <a:rPr lang="en-US" sz="1600" dirty="0"/>
              <a:t>, Chen, Yan ICLR 2013]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7543949" y="1130369"/>
            <a:ext cx="240906" cy="572611"/>
          </a:xfrm>
          <a:prstGeom prst="rightArrow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163185" y="3718851"/>
            <a:ext cx="45773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Re-train for Chair Proposals</a:t>
            </a:r>
            <a:endParaRPr lang="en-US" sz="1600" dirty="0"/>
          </a:p>
        </p:txBody>
      </p:sp>
      <p:pic>
        <p:nvPicPr>
          <p:cNvPr id="12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2" r="16886"/>
          <a:stretch/>
        </p:blipFill>
        <p:spPr>
          <a:xfrm>
            <a:off x="1345019" y="4197139"/>
            <a:ext cx="5730948" cy="1304634"/>
          </a:xfrm>
          <a:prstGeom prst="rect">
            <a:avLst/>
          </a:prstGeom>
          <a:ln>
            <a:noFill/>
          </a:ln>
        </p:spPr>
      </p:pic>
      <p:sp>
        <p:nvSpPr>
          <p:cNvPr id="13" name="Rectangle 12"/>
          <p:cNvSpPr/>
          <p:nvPr/>
        </p:nvSpPr>
        <p:spPr>
          <a:xfrm>
            <a:off x="3345908" y="5469762"/>
            <a:ext cx="45773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Train new Linear SVM</a:t>
            </a:r>
            <a:endParaRPr lang="en-US" sz="1600" dirty="0"/>
          </a:p>
        </p:txBody>
      </p:sp>
      <p:sp>
        <p:nvSpPr>
          <p:cNvPr id="14" name="Right Arrow 13"/>
          <p:cNvSpPr/>
          <p:nvPr/>
        </p:nvSpPr>
        <p:spPr>
          <a:xfrm>
            <a:off x="7153201" y="4592847"/>
            <a:ext cx="240906" cy="572611"/>
          </a:xfrm>
          <a:prstGeom prst="rightArrow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7547443" y="2881029"/>
            <a:ext cx="240906" cy="572611"/>
          </a:xfrm>
          <a:prstGeom prst="rightArrow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7452143" y="4274628"/>
            <a:ext cx="456806" cy="11794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>
            <a:off x="8022811" y="4610281"/>
            <a:ext cx="240906" cy="572611"/>
          </a:xfrm>
          <a:prstGeom prst="rightArrow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7820352" y="2874181"/>
            <a:ext cx="10647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{chair, </a:t>
            </a:r>
            <a:br>
              <a:rPr lang="en-US" sz="1600" dirty="0" smtClean="0"/>
            </a:br>
            <a:r>
              <a:rPr lang="en-US" sz="1600" dirty="0" smtClean="0"/>
              <a:t>no chair}</a:t>
            </a:r>
            <a:endParaRPr lang="en-US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7776442" y="1156894"/>
            <a:ext cx="3046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{dog, </a:t>
            </a:r>
            <a:r>
              <a:rPr lang="en-US" sz="1600" dirty="0" err="1" smtClean="0"/>
              <a:t>frog,ship</a:t>
            </a:r>
            <a:r>
              <a:rPr lang="en-US" sz="1600" dirty="0" smtClean="0"/>
              <a:t>,</a:t>
            </a:r>
            <a:br>
              <a:rPr lang="en-US" sz="1600" dirty="0" smtClean="0"/>
            </a:br>
            <a:r>
              <a:rPr lang="en-US" sz="1600" dirty="0" err="1" smtClean="0"/>
              <a:t>bird,truck</a:t>
            </a:r>
            <a:r>
              <a:rPr lang="en-US" sz="1600" dirty="0" smtClean="0"/>
              <a:t>,…}</a:t>
            </a:r>
            <a:endParaRPr lang="en-US" sz="160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/>
          <a:srcRect l="43184" t="51107" r="54060" b="43817"/>
          <a:stretch/>
        </p:blipFill>
        <p:spPr>
          <a:xfrm>
            <a:off x="191386" y="1031373"/>
            <a:ext cx="685800" cy="710296"/>
          </a:xfrm>
          <a:prstGeom prst="rect">
            <a:avLst/>
          </a:prstGeom>
        </p:spPr>
      </p:pic>
      <p:sp>
        <p:nvSpPr>
          <p:cNvPr id="22" name="Right Arrow 21"/>
          <p:cNvSpPr/>
          <p:nvPr/>
        </p:nvSpPr>
        <p:spPr>
          <a:xfrm>
            <a:off x="990649" y="1130369"/>
            <a:ext cx="240906" cy="572611"/>
          </a:xfrm>
          <a:prstGeom prst="rightArrow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8289904" y="4557068"/>
            <a:ext cx="9816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{chair, </a:t>
            </a:r>
            <a:br>
              <a:rPr lang="en-US" sz="1600" dirty="0" smtClean="0"/>
            </a:br>
            <a:r>
              <a:rPr lang="en-US" sz="1600" dirty="0" smtClean="0"/>
              <a:t>no chair}</a:t>
            </a:r>
            <a:endParaRPr lang="en-US" sz="1600" dirty="0"/>
          </a:p>
        </p:txBody>
      </p:sp>
      <p:sp>
        <p:nvSpPr>
          <p:cNvPr id="24" name="TextBox 23"/>
          <p:cNvSpPr txBox="1"/>
          <p:nvPr/>
        </p:nvSpPr>
        <p:spPr>
          <a:xfrm rot="16200000">
            <a:off x="7163693" y="4681330"/>
            <a:ext cx="10682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Linear SVM</a:t>
            </a:r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25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1" r="88908"/>
          <a:stretch/>
        </p:blipFill>
        <p:spPr>
          <a:xfrm>
            <a:off x="75457" y="2445614"/>
            <a:ext cx="799263" cy="1304634"/>
          </a:xfrm>
          <a:prstGeom prst="rect">
            <a:avLst/>
          </a:prstGeom>
          <a:ln>
            <a:noFill/>
          </a:ln>
        </p:spPr>
      </p:pic>
      <p:sp>
        <p:nvSpPr>
          <p:cNvPr id="26" name="Right Arrow 25"/>
          <p:cNvSpPr/>
          <p:nvPr/>
        </p:nvSpPr>
        <p:spPr>
          <a:xfrm>
            <a:off x="990649" y="2811625"/>
            <a:ext cx="240906" cy="572611"/>
          </a:xfrm>
          <a:prstGeom prst="rightArrow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1" r="88908"/>
          <a:stretch/>
        </p:blipFill>
        <p:spPr>
          <a:xfrm>
            <a:off x="75457" y="4226836"/>
            <a:ext cx="799263" cy="1304634"/>
          </a:xfrm>
          <a:prstGeom prst="rect">
            <a:avLst/>
          </a:prstGeom>
          <a:ln>
            <a:noFill/>
          </a:ln>
        </p:spPr>
      </p:pic>
      <p:sp>
        <p:nvSpPr>
          <p:cNvPr id="28" name="Right Arrow 27"/>
          <p:cNvSpPr/>
          <p:nvPr/>
        </p:nvSpPr>
        <p:spPr>
          <a:xfrm>
            <a:off x="990649" y="4592847"/>
            <a:ext cx="240906" cy="572611"/>
          </a:xfrm>
          <a:prstGeom prst="rightArrow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874886" y="5883097"/>
            <a:ext cx="69099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Test Time: Use SVM score to take best 100 out of 1000 proposals </a:t>
            </a:r>
            <a:endParaRPr lang="en-US" sz="2000" dirty="0"/>
          </a:p>
        </p:txBody>
      </p:sp>
      <p:sp>
        <p:nvSpPr>
          <p:cNvPr id="3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9892" y="6490781"/>
            <a:ext cx="5748866" cy="338554"/>
          </a:xfrm>
        </p:spPr>
        <p:txBody>
          <a:bodyPr/>
          <a:lstStyle/>
          <a:p>
            <a:pPr algn="ctr"/>
            <a:r>
              <a:rPr lang="en-US" sz="1600" dirty="0" smtClean="0"/>
              <a:t>Object Proposals using Compact 3D Shape Manifolds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450881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 animBg="1"/>
      <p:bldP spid="15" grpId="0" animBg="1"/>
      <p:bldP spid="17" grpId="0" animBg="1"/>
      <p:bldP spid="18" grpId="0" animBg="1"/>
      <p:bldP spid="19" grpId="0"/>
      <p:bldP spid="23" grpId="0"/>
      <p:bldP spid="24" grpId="0"/>
      <p:bldP spid="26" grpId="0" animBg="1"/>
      <p:bldP spid="28" grpId="0" animBg="1"/>
      <p:bldP spid="29" grpId="0"/>
    </p:bldLst>
  </p:timing>
</p:sld>
</file>

<file path=ppt/theme/theme1.xml><?xml version="1.0" encoding="utf-8"?>
<a:theme xmlns:a="http://schemas.openxmlformats.org/drawingml/2006/main" name="cvld_Design">
  <a:themeElements>
    <a:clrScheme name="TUD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" id="{EA903153-B766-4F47-A27E-34C0B4E79FB3}" vid="{93CB89AD-129C-406F-8CDD-A33D0A09AE1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cvld_template</Template>
  <TotalTime>13374</TotalTime>
  <Words>1003</Words>
  <Application>Microsoft Office PowerPoint</Application>
  <PresentationFormat>On-screen Show (4:3)</PresentationFormat>
  <Paragraphs>339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Cambria Math</vt:lpstr>
      <vt:lpstr>cvld_Design</vt:lpstr>
      <vt:lpstr>Object Proposal Estimation in Depth Images using Compact 3D Shape Manifolds</vt:lpstr>
      <vt:lpstr>Goal</vt:lpstr>
      <vt:lpstr>Motivation</vt:lpstr>
      <vt:lpstr>Challenges</vt:lpstr>
      <vt:lpstr>Related Work</vt:lpstr>
      <vt:lpstr>Our approach</vt:lpstr>
      <vt:lpstr>Our approach</vt:lpstr>
      <vt:lpstr>First Stage: BING [Cheng, Zhang, Lin, Torr, CVPR 14]</vt:lpstr>
      <vt:lpstr>Second Stage: CNN</vt:lpstr>
      <vt:lpstr>Our approach</vt:lpstr>
      <vt:lpstr>Real Training Data</vt:lpstr>
      <vt:lpstr>Google 3D Warehouse</vt:lpstr>
      <vt:lpstr>Idea 1: Shapesynth [Averkiou, Kim, Zheng, Mitra, Computer Graphics Forum 2014] </vt:lpstr>
      <vt:lpstr>Idea 2: Gaussian Process Latent Variable Model [Lawrence JLMR 2005]</vt:lpstr>
      <vt:lpstr>How does it work?</vt:lpstr>
      <vt:lpstr>GPLVM – Fine Tuning</vt:lpstr>
      <vt:lpstr>GPLVM Manifolds: Chairs</vt:lpstr>
      <vt:lpstr>GPLVM Manifolds: Toilets</vt:lpstr>
      <vt:lpstr>Comparison</vt:lpstr>
      <vt:lpstr>Our approach</vt:lpstr>
      <vt:lpstr>Comparison – Full Pipeline</vt:lpstr>
      <vt:lpstr>Results: Chair</vt:lpstr>
      <vt:lpstr>Results: Toilet</vt:lpstr>
      <vt:lpstr>Result: Sofa</vt:lpstr>
      <vt:lpstr>Result Monitor</vt:lpstr>
      <vt:lpstr>Take-Home Messages</vt:lpstr>
      <vt:lpstr>Advertisement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cvld</dc:creator>
  <cp:lastModifiedBy>carrot</cp:lastModifiedBy>
  <cp:revision>325</cp:revision>
  <dcterms:created xsi:type="dcterms:W3CDTF">2013-11-29T11:00:07Z</dcterms:created>
  <dcterms:modified xsi:type="dcterms:W3CDTF">2015-10-09T11:00:52Z</dcterms:modified>
</cp:coreProperties>
</file>