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5.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0" r:id="rId1"/>
  </p:sldMasterIdLst>
  <p:notesMasterIdLst>
    <p:notesMasterId r:id="rId76"/>
  </p:notesMasterIdLst>
  <p:sldIdLst>
    <p:sldId id="332" r:id="rId2"/>
    <p:sldId id="475" r:id="rId3"/>
    <p:sldId id="482" r:id="rId4"/>
    <p:sldId id="465" r:id="rId5"/>
    <p:sldId id="467" r:id="rId6"/>
    <p:sldId id="468" r:id="rId7"/>
    <p:sldId id="470" r:id="rId8"/>
    <p:sldId id="476" r:id="rId9"/>
    <p:sldId id="372" r:id="rId10"/>
    <p:sldId id="401" r:id="rId11"/>
    <p:sldId id="402" r:id="rId12"/>
    <p:sldId id="373" r:id="rId13"/>
    <p:sldId id="374" r:id="rId14"/>
    <p:sldId id="376" r:id="rId15"/>
    <p:sldId id="378" r:id="rId16"/>
    <p:sldId id="379" r:id="rId17"/>
    <p:sldId id="382" r:id="rId18"/>
    <p:sldId id="384" r:id="rId19"/>
    <p:sldId id="386" r:id="rId20"/>
    <p:sldId id="380" r:id="rId21"/>
    <p:sldId id="381" r:id="rId22"/>
    <p:sldId id="383" r:id="rId23"/>
    <p:sldId id="387" r:id="rId24"/>
    <p:sldId id="391" r:id="rId25"/>
    <p:sldId id="392" r:id="rId26"/>
    <p:sldId id="388" r:id="rId27"/>
    <p:sldId id="424" r:id="rId28"/>
    <p:sldId id="423" r:id="rId29"/>
    <p:sldId id="425" r:id="rId30"/>
    <p:sldId id="427" r:id="rId31"/>
    <p:sldId id="428" r:id="rId32"/>
    <p:sldId id="429" r:id="rId33"/>
    <p:sldId id="430" r:id="rId34"/>
    <p:sldId id="431" r:id="rId35"/>
    <p:sldId id="432" r:id="rId36"/>
    <p:sldId id="434" r:id="rId37"/>
    <p:sldId id="365" r:id="rId38"/>
    <p:sldId id="396" r:id="rId39"/>
    <p:sldId id="397" r:id="rId40"/>
    <p:sldId id="398" r:id="rId41"/>
    <p:sldId id="403" r:id="rId42"/>
    <p:sldId id="404" r:id="rId43"/>
    <p:sldId id="406" r:id="rId44"/>
    <p:sldId id="407" r:id="rId45"/>
    <p:sldId id="408" r:id="rId46"/>
    <p:sldId id="409" r:id="rId47"/>
    <p:sldId id="410" r:id="rId48"/>
    <p:sldId id="412" r:id="rId49"/>
    <p:sldId id="413" r:id="rId50"/>
    <p:sldId id="421" r:id="rId51"/>
    <p:sldId id="415" r:id="rId52"/>
    <p:sldId id="416" r:id="rId53"/>
    <p:sldId id="466" r:id="rId54"/>
    <p:sldId id="477" r:id="rId55"/>
    <p:sldId id="417" r:id="rId56"/>
    <p:sldId id="436" r:id="rId57"/>
    <p:sldId id="452" r:id="rId58"/>
    <p:sldId id="438" r:id="rId59"/>
    <p:sldId id="420" r:id="rId60"/>
    <p:sldId id="437" r:id="rId61"/>
    <p:sldId id="451" r:id="rId62"/>
    <p:sldId id="480" r:id="rId63"/>
    <p:sldId id="439" r:id="rId64"/>
    <p:sldId id="450" r:id="rId65"/>
    <p:sldId id="478" r:id="rId66"/>
    <p:sldId id="443" r:id="rId67"/>
    <p:sldId id="445" r:id="rId68"/>
    <p:sldId id="447" r:id="rId69"/>
    <p:sldId id="479" r:id="rId70"/>
    <p:sldId id="446" r:id="rId71"/>
    <p:sldId id="448" r:id="rId72"/>
    <p:sldId id="449" r:id="rId73"/>
    <p:sldId id="360" r:id="rId74"/>
    <p:sldId id="481"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C3E6"/>
    <a:srgbClr val="FFB3B3"/>
    <a:srgbClr val="93BCD1"/>
    <a:srgbClr val="94B9D8"/>
    <a:srgbClr val="51A7F9"/>
    <a:srgbClr val="FFF2CC"/>
    <a:srgbClr val="4852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C2D171-D1F1-9C47-BBC9-1454FC017A03}" v="24" dt="2024-04-22T08:01:25.157"/>
    <p1510:client id="{FA0599D3-791A-D048-A340-D6529E966D95}" v="22" dt="2024-04-21T12:26:31.6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75648" autoAdjust="0"/>
  </p:normalViewPr>
  <p:slideViewPr>
    <p:cSldViewPr snapToGrid="0">
      <p:cViewPr varScale="1">
        <p:scale>
          <a:sx n="73" d="100"/>
          <a:sy n="73" d="100"/>
        </p:scale>
        <p:origin x="461"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04T16:20:43.414"/>
    </inkml:context>
    <inkml:brush xml:id="br0">
      <inkml:brushProperty name="width" value="0.05" units="cm"/>
      <inkml:brushProperty name="height" value="0.05" units="cm"/>
      <inkml:brushProperty name="color" value="#E71224"/>
    </inkml:brush>
  </inkml:definitions>
  <inkml:trace contextRef="#ctx0" brushRef="#br0">801 363 24575,'0'-22'0,"0"0"0,-2 0 0,0 1 0,-1-1 0,-2 1 0,-8-27 0,9 38 0,0 0 0,-1 1 0,0 0 0,-1 0 0,0 0 0,0 1 0,-1 0 0,0 0 0,0 0 0,-1 1 0,0 0 0,0 1 0,0 0 0,-1 0 0,-11-5 0,7 3 0,0 1 0,0 0 0,-1 1 0,1 1 0,-1 0 0,-1 1 0,1 1 0,0 0 0,-1 0 0,-16 1 0,-7 2 0,1 2 0,-1 1 0,1 2 0,-68 18 0,91-19 0,0 1 0,0 0 0,0 1 0,0 0 0,1 1 0,0 1 0,1 0 0,0 1 0,0 0 0,1 1 0,0 0 0,0 1 0,1 0 0,1 0 0,-9 14 0,13-14 0,0-1 0,1 1 0,0 0 0,1 0 0,0 0 0,0 1 0,1-1 0,0 22 0,1 11 0,6 45 0,0-12 0,-4-66 0,1-1 0,0-1 0,0 1 0,1 0 0,0-1 0,1 1 0,0-1 0,1 0 0,0 0 0,0 0 0,1-1 0,0 0 0,13 14 0,9 7 0,1-2 0,34 25 0,-49-40 0,0-2 0,1 0 0,0-1 0,1 0 0,0-1 0,0-1 0,20 6 0,-26-10 0,-1-1 0,0-1 0,1 1 0,-1-2 0,1 1 0,-1-1 0,1 0 0,-1-1 0,1-1 0,-1 1 0,1-1 0,-1-1 0,0 0 0,17-7 0,-1-3-227,-1-1-1,-1-2 1,-1 0-1,0-1 1,33-34-1,-35 30-6598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04T16:20:46.889"/>
    </inkml:context>
    <inkml:brush xml:id="br0">
      <inkml:brushProperty name="width" value="0.05" units="cm"/>
      <inkml:brushProperty name="height" value="0.05" units="cm"/>
      <inkml:brushProperty name="color" value="#E71224"/>
    </inkml:brush>
  </inkml:definitions>
  <inkml:trace contextRef="#ctx0" brushRef="#br0">49 1 24575,'0'8'0,"0"11"0,0 6 0,-4 3 0,-2 5 0,1 1 0,1-2 0,1-1 0,1 1 0,1 0 0,0-1 0,-3 1 0,-1 0 0,0-1 0,2-2 0,0-3 0,1 0 0,1-5-8191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04T16:20:48.068"/>
    </inkml:context>
    <inkml:brush xml:id="br0">
      <inkml:brushProperty name="width" value="0.05" units="cm"/>
      <inkml:brushProperty name="height" value="0.05" units="cm"/>
      <inkml:brushProperty name="color" value="#E71224"/>
    </inkml:brush>
  </inkml:definitions>
  <inkml:trace contextRef="#ctx0" brushRef="#br0">0 1 24575,'3'29'0,"0"1"0,2-1 0,9 35 0,-6-31 0,-4-19 0,0 1 0,1-1 0,0 0 0,2 0 0,-1 0 0,2-1 0,0 0 0,0-1 0,1 0 0,0 0 0,1 0 0,14 11 0,-21-22 0,0 1 0,0-1 0,0 1 0,0-1 0,0 0 0,0 0 0,1-1 0,-1 1 0,0-1 0,1 1 0,-1-1 0,0 0 0,1 0 0,-1-1 0,0 1 0,1-1 0,-1 1 0,0-1 0,0 0 0,1 0 0,-1-1 0,0 1 0,0-1 0,5-2 0,9-7 0,1-1 0,30-28 0,-18 15 0,6 2-227,0 1-1,2 1 1,0 3-1,2 1 1,58-17-1,-68 23-6598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04T16:20:43.414"/>
    </inkml:context>
    <inkml:brush xml:id="br0">
      <inkml:brushProperty name="width" value="0.05" units="cm"/>
      <inkml:brushProperty name="height" value="0.05" units="cm"/>
      <inkml:brushProperty name="color" value="#E71224"/>
    </inkml:brush>
  </inkml:definitions>
  <inkml:trace contextRef="#ctx0" brushRef="#br0">801 363 24575,'0'-22'0,"0"0"0,-2 0 0,0 1 0,-1-1 0,-2 1 0,-8-27 0,9 38 0,0 0 0,-1 1 0,0 0 0,-1 0 0,0 0 0,0 1 0,-1 0 0,0 0 0,0 0 0,-1 1 0,0 0 0,0 1 0,0 0 0,-1 0 0,-11-5 0,7 3 0,0 1 0,0 0 0,-1 1 0,1 1 0,-1 0 0,-1 1 0,1 1 0,0 0 0,-1 0 0,-16 1 0,-7 2 0,1 2 0,-1 1 0,1 2 0,-68 18 0,91-19 0,0 1 0,0 0 0,0 1 0,0 0 0,1 1 0,0 1 0,1 0 0,0 1 0,0 0 0,1 1 0,0 0 0,0 1 0,1 0 0,1 0 0,-9 14 0,13-14 0,0-1 0,1 1 0,0 0 0,1 0 0,0 0 0,0 1 0,1-1 0,0 22 0,1 11 0,6 45 0,0-12 0,-4-66 0,1-1 0,0-1 0,0 1 0,1 0 0,0-1 0,1 1 0,0-1 0,1 0 0,0 0 0,0 0 0,1-1 0,0 0 0,13 14 0,9 7 0,1-2 0,34 25 0,-49-40 0,0-2 0,1 0 0,0-1 0,1 0 0,0-1 0,0-1 0,20 6 0,-26-10 0,-1-1 0,0-1 0,1 1 0,-1-2 0,1 1 0,-1-1 0,1 0 0,-1-1 0,1-1 0,-1 1 0,1-1 0,-1-1 0,0 0 0,17-7 0,-1-3-227,-1-1-1,-1-2 1,-1 0-1,0-1 1,33-34-1,-35 30-6598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04T16:20:46.889"/>
    </inkml:context>
    <inkml:brush xml:id="br0">
      <inkml:brushProperty name="width" value="0.05" units="cm"/>
      <inkml:brushProperty name="height" value="0.05" units="cm"/>
      <inkml:brushProperty name="color" value="#E71224"/>
    </inkml:brush>
  </inkml:definitions>
  <inkml:trace contextRef="#ctx0" brushRef="#br0">49 1 24575,'0'8'0,"0"11"0,0 6 0,-4 3 0,-2 5 0,1 1 0,1-2 0,1-1 0,1 1 0,1 0 0,0-1 0,-3 1 0,-1 0 0,0-1 0,2-2 0,0-3 0,1 0 0,1-5-8191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04T16:20:48.068"/>
    </inkml:context>
    <inkml:brush xml:id="br0">
      <inkml:brushProperty name="width" value="0.05" units="cm"/>
      <inkml:brushProperty name="height" value="0.05" units="cm"/>
      <inkml:brushProperty name="color" value="#E71224"/>
    </inkml:brush>
  </inkml:definitions>
  <inkml:trace contextRef="#ctx0" brushRef="#br0">0 1 24575,'3'29'0,"0"1"0,2-1 0,9 35 0,-6-31 0,-4-19 0,0 1 0,1-1 0,0 0 0,2 0 0,-1 0 0,2-1 0,0 0 0,0-1 0,1 0 0,0 0 0,1 0 0,14 11 0,-21-22 0,0 1 0,0-1 0,0 1 0,0-1 0,0 0 0,0 0 0,1-1 0,-1 1 0,0-1 0,1 1 0,-1-1 0,0 0 0,1 0 0,-1-1 0,0 1 0,1-1 0,-1 1 0,0-1 0,0 0 0,1 0 0,-1-1 0,0 1 0,0-1 0,5-2 0,9-7 0,1-1 0,30-28 0,-18 15 0,6 2-227,0 1-1,2 1 1,0 3-1,2 1 1,58-17-1,-68 23-6598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BBDE1-EA07-EC45-9BDC-DAC29EFF5741}"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E20AA-1C0C-4D48-A0FA-AF74EB7AF0EC}" type="slidenum">
              <a:rPr lang="en-US" smtClean="0"/>
              <a:t>‹#›</a:t>
            </a:fld>
            <a:endParaRPr lang="en-US"/>
          </a:p>
        </p:txBody>
      </p:sp>
    </p:spTree>
    <p:extLst>
      <p:ext uri="{BB962C8B-B14F-4D97-AF65-F5344CB8AC3E}">
        <p14:creationId xmlns:p14="http://schemas.microsoft.com/office/powerpoint/2010/main" val="501760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 name="Google Shape;4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Welcome to the second part</a:t>
            </a:r>
          </a:p>
        </p:txBody>
      </p:sp>
      <p:sp>
        <p:nvSpPr>
          <p:cNvPr id="46" name="Google Shape;4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4E20AA-1C0C-4D48-A0FA-AF74EB7AF0EC}" type="slidenum">
              <a:rPr lang="en-US" smtClean="0"/>
              <a:t>13</a:t>
            </a:fld>
            <a:endParaRPr lang="en-US"/>
          </a:p>
        </p:txBody>
      </p:sp>
    </p:spTree>
    <p:extLst>
      <p:ext uri="{BB962C8B-B14F-4D97-AF65-F5344CB8AC3E}">
        <p14:creationId xmlns:p14="http://schemas.microsoft.com/office/powerpoint/2010/main" val="1275047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53AE0-7A30-5996-0F33-650A3E1DA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7E269-ED83-BEE2-AA93-DBD00BE850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77488B-9422-E06C-0312-309B88A0E0F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79FE5EB-C3CB-1F54-FFCD-77A7F2B19C20}"/>
              </a:ext>
            </a:extLst>
          </p:cNvPr>
          <p:cNvSpPr>
            <a:spLocks noGrp="1"/>
          </p:cNvSpPr>
          <p:nvPr>
            <p:ph type="sldNum" sz="quarter" idx="5"/>
          </p:nvPr>
        </p:nvSpPr>
        <p:spPr/>
        <p:txBody>
          <a:bodyPr/>
          <a:lstStyle/>
          <a:p>
            <a:fld id="{D94E20AA-1C0C-4D48-A0FA-AF74EB7AF0EC}" type="slidenum">
              <a:rPr lang="en-US" smtClean="0"/>
              <a:t>14</a:t>
            </a:fld>
            <a:endParaRPr lang="en-US"/>
          </a:p>
        </p:txBody>
      </p:sp>
    </p:spTree>
    <p:extLst>
      <p:ext uri="{BB962C8B-B14F-4D97-AF65-F5344CB8AC3E}">
        <p14:creationId xmlns:p14="http://schemas.microsoft.com/office/powerpoint/2010/main" val="492959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2FE60-0E7E-E968-2D5E-C93FEE9A55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584AE-5FFB-792C-503A-B6C69737DB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A809A9-F371-4B07-513C-6FA5D91E54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Nudge the trajectory in a direction that improves the classifier’s assessment of the image</a:t>
            </a:r>
          </a:p>
          <a:p>
            <a:endParaRPr lang="en-GB" dirty="0"/>
          </a:p>
        </p:txBody>
      </p:sp>
      <p:sp>
        <p:nvSpPr>
          <p:cNvPr id="4" name="Slide Number Placeholder 3">
            <a:extLst>
              <a:ext uri="{FF2B5EF4-FFF2-40B4-BE49-F238E27FC236}">
                <a16:creationId xmlns:a16="http://schemas.microsoft.com/office/drawing/2014/main" id="{D22240CF-3CAD-A7BE-1A19-8A8B5EB06D1E}"/>
              </a:ext>
            </a:extLst>
          </p:cNvPr>
          <p:cNvSpPr>
            <a:spLocks noGrp="1"/>
          </p:cNvSpPr>
          <p:nvPr>
            <p:ph type="sldNum" sz="quarter" idx="5"/>
          </p:nvPr>
        </p:nvSpPr>
        <p:spPr/>
        <p:txBody>
          <a:bodyPr/>
          <a:lstStyle/>
          <a:p>
            <a:fld id="{D94E20AA-1C0C-4D48-A0FA-AF74EB7AF0EC}" type="slidenum">
              <a:rPr lang="en-US" smtClean="0"/>
              <a:t>15</a:t>
            </a:fld>
            <a:endParaRPr lang="en-US"/>
          </a:p>
        </p:txBody>
      </p:sp>
    </p:spTree>
    <p:extLst>
      <p:ext uri="{BB962C8B-B14F-4D97-AF65-F5344CB8AC3E}">
        <p14:creationId xmlns:p14="http://schemas.microsoft.com/office/powerpoint/2010/main" val="4218616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2AE8A-963C-7052-5B6D-DDE073A6A4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979BA-5FF5-B1A5-7E7E-D3B825280B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47C55-C3BB-398F-53E1-C84CE3CFCD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Nudge the trajectory in a direction that improves the classifier’s assessment of the image</a:t>
            </a:r>
          </a:p>
          <a:p>
            <a:endParaRPr lang="en-GB" dirty="0"/>
          </a:p>
        </p:txBody>
      </p:sp>
      <p:sp>
        <p:nvSpPr>
          <p:cNvPr id="4" name="Slide Number Placeholder 3">
            <a:extLst>
              <a:ext uri="{FF2B5EF4-FFF2-40B4-BE49-F238E27FC236}">
                <a16:creationId xmlns:a16="http://schemas.microsoft.com/office/drawing/2014/main" id="{D0C8B5B5-C891-2FCA-4437-288424DC3920}"/>
              </a:ext>
            </a:extLst>
          </p:cNvPr>
          <p:cNvSpPr>
            <a:spLocks noGrp="1"/>
          </p:cNvSpPr>
          <p:nvPr>
            <p:ph type="sldNum" sz="quarter" idx="5"/>
          </p:nvPr>
        </p:nvSpPr>
        <p:spPr/>
        <p:txBody>
          <a:bodyPr/>
          <a:lstStyle/>
          <a:p>
            <a:fld id="{D94E20AA-1C0C-4D48-A0FA-AF74EB7AF0EC}" type="slidenum">
              <a:rPr lang="en-US" smtClean="0"/>
              <a:t>16</a:t>
            </a:fld>
            <a:endParaRPr lang="en-US"/>
          </a:p>
        </p:txBody>
      </p:sp>
    </p:spTree>
    <p:extLst>
      <p:ext uri="{BB962C8B-B14F-4D97-AF65-F5344CB8AC3E}">
        <p14:creationId xmlns:p14="http://schemas.microsoft.com/office/powerpoint/2010/main" val="1556214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564FE-7524-2415-F1F9-742212E7C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2235B-5AE3-2953-7823-B593036D14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767E4-E199-5FD4-F305-4099692B0E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Nudge the trajectory in a direction that improves the classifier’s assessment of the image</a:t>
            </a:r>
          </a:p>
          <a:p>
            <a:endParaRPr lang="en-GB" dirty="0"/>
          </a:p>
        </p:txBody>
      </p:sp>
      <p:sp>
        <p:nvSpPr>
          <p:cNvPr id="4" name="Slide Number Placeholder 3">
            <a:extLst>
              <a:ext uri="{FF2B5EF4-FFF2-40B4-BE49-F238E27FC236}">
                <a16:creationId xmlns:a16="http://schemas.microsoft.com/office/drawing/2014/main" id="{2D886ACA-3EE1-0036-26A9-EA96A22F2DE5}"/>
              </a:ext>
            </a:extLst>
          </p:cNvPr>
          <p:cNvSpPr>
            <a:spLocks noGrp="1"/>
          </p:cNvSpPr>
          <p:nvPr>
            <p:ph type="sldNum" sz="quarter" idx="5"/>
          </p:nvPr>
        </p:nvSpPr>
        <p:spPr/>
        <p:txBody>
          <a:bodyPr/>
          <a:lstStyle/>
          <a:p>
            <a:fld id="{D94E20AA-1C0C-4D48-A0FA-AF74EB7AF0EC}" type="slidenum">
              <a:rPr lang="en-US" smtClean="0"/>
              <a:t>18</a:t>
            </a:fld>
            <a:endParaRPr lang="en-US"/>
          </a:p>
        </p:txBody>
      </p:sp>
    </p:spTree>
    <p:extLst>
      <p:ext uri="{BB962C8B-B14F-4D97-AF65-F5344CB8AC3E}">
        <p14:creationId xmlns:p14="http://schemas.microsoft.com/office/powerpoint/2010/main" val="1700620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9BFA1-9AC5-9AE4-BD9B-702E79F336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CB8BA-5329-3B1A-02F7-F7BA126A7F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F54B37-3CC0-6AD0-5240-5BA41F529F0F}"/>
              </a:ext>
            </a:extLst>
          </p:cNvPr>
          <p:cNvSpPr>
            <a:spLocks noGrp="1"/>
          </p:cNvSpPr>
          <p:nvPr>
            <p:ph type="body" idx="1"/>
          </p:nvPr>
        </p:nvSpPr>
        <p:spPr/>
        <p:txBody>
          <a:bodyPr/>
          <a:lstStyle/>
          <a:p>
            <a:r>
              <a:rPr lang="en-GB" dirty="0"/>
              <a:t>Biasing:</a:t>
            </a:r>
          </a:p>
          <a:p>
            <a:r>
              <a:rPr lang="en-GB" dirty="0"/>
              <a:t>- Saturation</a:t>
            </a:r>
          </a:p>
          <a:p>
            <a:r>
              <a:rPr lang="en-GB" dirty="0"/>
              <a:t>- Lower variety</a:t>
            </a:r>
          </a:p>
        </p:txBody>
      </p:sp>
      <p:sp>
        <p:nvSpPr>
          <p:cNvPr id="4" name="Slide Number Placeholder 3">
            <a:extLst>
              <a:ext uri="{FF2B5EF4-FFF2-40B4-BE49-F238E27FC236}">
                <a16:creationId xmlns:a16="http://schemas.microsoft.com/office/drawing/2014/main" id="{CF97D571-95A2-0FB7-73A0-3979413613FA}"/>
              </a:ext>
            </a:extLst>
          </p:cNvPr>
          <p:cNvSpPr>
            <a:spLocks noGrp="1"/>
          </p:cNvSpPr>
          <p:nvPr>
            <p:ph type="sldNum" sz="quarter" idx="5"/>
          </p:nvPr>
        </p:nvSpPr>
        <p:spPr/>
        <p:txBody>
          <a:bodyPr/>
          <a:lstStyle/>
          <a:p>
            <a:fld id="{D94E20AA-1C0C-4D48-A0FA-AF74EB7AF0EC}" type="slidenum">
              <a:rPr lang="en-US" smtClean="0"/>
              <a:t>19</a:t>
            </a:fld>
            <a:endParaRPr lang="en-US"/>
          </a:p>
        </p:txBody>
      </p:sp>
    </p:spTree>
    <p:extLst>
      <p:ext uri="{BB962C8B-B14F-4D97-AF65-F5344CB8AC3E}">
        <p14:creationId xmlns:p14="http://schemas.microsoft.com/office/powerpoint/2010/main" val="2095809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A7677-83D9-43DA-7135-A86A35268C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E1B7A2-76B1-1309-F324-05BF535DCC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FE242A-76CB-3BC1-5020-454A674A71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Nudge the trajectory in a direction that improves the classifier’s assessment of the image</a:t>
            </a:r>
          </a:p>
          <a:p>
            <a:r>
              <a:rPr lang="en-GB" dirty="0"/>
              <a:t>Classifier was trained with noisy data</a:t>
            </a:r>
          </a:p>
        </p:txBody>
      </p:sp>
      <p:sp>
        <p:nvSpPr>
          <p:cNvPr id="4" name="Slide Number Placeholder 3">
            <a:extLst>
              <a:ext uri="{FF2B5EF4-FFF2-40B4-BE49-F238E27FC236}">
                <a16:creationId xmlns:a16="http://schemas.microsoft.com/office/drawing/2014/main" id="{196722E8-AEE0-AEA4-B19A-7E845EA2F9FA}"/>
              </a:ext>
            </a:extLst>
          </p:cNvPr>
          <p:cNvSpPr>
            <a:spLocks noGrp="1"/>
          </p:cNvSpPr>
          <p:nvPr>
            <p:ph type="sldNum" sz="quarter" idx="5"/>
          </p:nvPr>
        </p:nvSpPr>
        <p:spPr/>
        <p:txBody>
          <a:bodyPr/>
          <a:lstStyle/>
          <a:p>
            <a:fld id="{D94E20AA-1C0C-4D48-A0FA-AF74EB7AF0EC}" type="slidenum">
              <a:rPr lang="en-US" smtClean="0"/>
              <a:t>20</a:t>
            </a:fld>
            <a:endParaRPr lang="en-US"/>
          </a:p>
        </p:txBody>
      </p:sp>
    </p:spTree>
    <p:extLst>
      <p:ext uri="{BB962C8B-B14F-4D97-AF65-F5344CB8AC3E}">
        <p14:creationId xmlns:p14="http://schemas.microsoft.com/office/powerpoint/2010/main" val="3645539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D9AF0-5942-4E6D-96B9-41DC2E3D60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22883-4A76-767C-27DE-E2B651DD62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BF0B2C-EFA8-E293-6E4A-9B22A407BA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Nudge the trajectory in a direction that improves the classifier’s assessment of the image</a:t>
            </a:r>
          </a:p>
          <a:p>
            <a:r>
              <a:rPr lang="en-GB" dirty="0"/>
              <a:t>Classifier was trained with noisy data</a:t>
            </a:r>
          </a:p>
        </p:txBody>
      </p:sp>
      <p:sp>
        <p:nvSpPr>
          <p:cNvPr id="4" name="Slide Number Placeholder 3">
            <a:extLst>
              <a:ext uri="{FF2B5EF4-FFF2-40B4-BE49-F238E27FC236}">
                <a16:creationId xmlns:a16="http://schemas.microsoft.com/office/drawing/2014/main" id="{93D71132-3C38-1F33-DAE0-CA73DC31C871}"/>
              </a:ext>
            </a:extLst>
          </p:cNvPr>
          <p:cNvSpPr>
            <a:spLocks noGrp="1"/>
          </p:cNvSpPr>
          <p:nvPr>
            <p:ph type="sldNum" sz="quarter" idx="5"/>
          </p:nvPr>
        </p:nvSpPr>
        <p:spPr/>
        <p:txBody>
          <a:bodyPr/>
          <a:lstStyle/>
          <a:p>
            <a:fld id="{D94E20AA-1C0C-4D48-A0FA-AF74EB7AF0EC}" type="slidenum">
              <a:rPr lang="en-US" smtClean="0"/>
              <a:t>21</a:t>
            </a:fld>
            <a:endParaRPr lang="en-US"/>
          </a:p>
        </p:txBody>
      </p:sp>
    </p:spTree>
    <p:extLst>
      <p:ext uri="{BB962C8B-B14F-4D97-AF65-F5344CB8AC3E}">
        <p14:creationId xmlns:p14="http://schemas.microsoft.com/office/powerpoint/2010/main" val="3013813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Biasing:</a:t>
            </a:r>
          </a:p>
          <a:p>
            <a:r>
              <a:rPr lang="en-GB" dirty="0"/>
              <a:t>- Saturation</a:t>
            </a:r>
          </a:p>
          <a:p>
            <a:r>
              <a:rPr lang="en-GB" dirty="0"/>
              <a:t>- Lower variety</a:t>
            </a:r>
          </a:p>
        </p:txBody>
      </p:sp>
      <p:sp>
        <p:nvSpPr>
          <p:cNvPr id="4" name="Slide Number Placeholder 3"/>
          <p:cNvSpPr>
            <a:spLocks noGrp="1"/>
          </p:cNvSpPr>
          <p:nvPr>
            <p:ph type="sldNum" sz="quarter" idx="5"/>
          </p:nvPr>
        </p:nvSpPr>
        <p:spPr/>
        <p:txBody>
          <a:bodyPr/>
          <a:lstStyle/>
          <a:p>
            <a:fld id="{D94E20AA-1C0C-4D48-A0FA-AF74EB7AF0EC}" type="slidenum">
              <a:rPr lang="en-US" smtClean="0"/>
              <a:t>22</a:t>
            </a:fld>
            <a:endParaRPr lang="en-US"/>
          </a:p>
        </p:txBody>
      </p:sp>
    </p:spTree>
    <p:extLst>
      <p:ext uri="{BB962C8B-B14F-4D97-AF65-F5344CB8AC3E}">
        <p14:creationId xmlns:p14="http://schemas.microsoft.com/office/powerpoint/2010/main" val="1436280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3E7CF-4DF2-7B1F-B397-C7F9F54EB9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3A635-0A0C-82C4-B39D-697FEEB2A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67B9D9-45E4-9EA9-5D5F-DB50C44D7EF8}"/>
              </a:ext>
            </a:extLst>
          </p:cNvPr>
          <p:cNvSpPr>
            <a:spLocks noGrp="1"/>
          </p:cNvSpPr>
          <p:nvPr>
            <p:ph type="body" idx="1"/>
          </p:nvPr>
        </p:nvSpPr>
        <p:spPr/>
        <p:txBody>
          <a:bodyPr/>
          <a:lstStyle/>
          <a:p>
            <a:r>
              <a:rPr lang="en-GB" dirty="0"/>
              <a:t>CFG Tends to be more realistic</a:t>
            </a:r>
          </a:p>
          <a:p>
            <a:r>
              <a:rPr lang="en-GB" dirty="0"/>
              <a:t>and experiments from the GLIDE authors also show that CFG generalizes to a larger range of prompts.</a:t>
            </a:r>
          </a:p>
          <a:p>
            <a:r>
              <a:rPr lang="en-GB" dirty="0"/>
              <a:t>CFG is standard in current models.</a:t>
            </a:r>
          </a:p>
        </p:txBody>
      </p:sp>
      <p:sp>
        <p:nvSpPr>
          <p:cNvPr id="4" name="Slide Number Placeholder 3">
            <a:extLst>
              <a:ext uri="{FF2B5EF4-FFF2-40B4-BE49-F238E27FC236}">
                <a16:creationId xmlns:a16="http://schemas.microsoft.com/office/drawing/2014/main" id="{50BA28D5-92DE-C1C7-A2ED-523DF13583DE}"/>
              </a:ext>
            </a:extLst>
          </p:cNvPr>
          <p:cNvSpPr>
            <a:spLocks noGrp="1"/>
          </p:cNvSpPr>
          <p:nvPr>
            <p:ph type="sldNum" sz="quarter" idx="5"/>
          </p:nvPr>
        </p:nvSpPr>
        <p:spPr/>
        <p:txBody>
          <a:bodyPr/>
          <a:lstStyle/>
          <a:p>
            <a:fld id="{D94E20AA-1C0C-4D48-A0FA-AF74EB7AF0EC}" type="slidenum">
              <a:rPr lang="en-US" smtClean="0"/>
              <a:t>23</a:t>
            </a:fld>
            <a:endParaRPr lang="en-US"/>
          </a:p>
        </p:txBody>
      </p:sp>
    </p:spTree>
    <p:extLst>
      <p:ext uri="{BB962C8B-B14F-4D97-AF65-F5344CB8AC3E}">
        <p14:creationId xmlns:p14="http://schemas.microsoft.com/office/powerpoint/2010/main" val="2593721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EF6FF-7E89-F486-EF0D-E563128A56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8F4517-F96D-982B-80E0-079D4043E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FB699-D840-C0B7-E018-2792C2BAE547}"/>
              </a:ext>
            </a:extLst>
          </p:cNvPr>
          <p:cNvSpPr>
            <a:spLocks noGrp="1"/>
          </p:cNvSpPr>
          <p:nvPr>
            <p:ph type="body" idx="1"/>
          </p:nvPr>
        </p:nvSpPr>
        <p:spPr/>
        <p:txBody>
          <a:bodyPr/>
          <a:lstStyle/>
          <a:p>
            <a:r>
              <a:rPr lang="en-US" dirty="0"/>
              <a:t>So far, we have seen the basic ideas behind a diffusion model, how the basic architecture works, and how it is trained and evaluated.</a:t>
            </a:r>
          </a:p>
          <a:p>
            <a:endParaRPr lang="en-US" dirty="0"/>
          </a:p>
          <a:p>
            <a:r>
              <a:rPr lang="en-US" dirty="0"/>
              <a:t>The type of control we have over the generated output is a text prompt. A text prompt can be quite general, but it only determines the generated output very loosely.</a:t>
            </a:r>
          </a:p>
          <a:p>
            <a:endParaRPr lang="en-US" dirty="0"/>
          </a:p>
          <a:p>
            <a:r>
              <a:rPr lang="en-US" dirty="0"/>
              <a:t>More control over the output enables many useful types of applications.</a:t>
            </a:r>
          </a:p>
          <a:p>
            <a:endParaRPr lang="en-US" dirty="0"/>
          </a:p>
          <a:p>
            <a:r>
              <a:rPr lang="en-US" dirty="0"/>
              <a:t>You have probably seen many very nice applications online or here at </a:t>
            </a:r>
            <a:r>
              <a:rPr lang="en-US" dirty="0" err="1"/>
              <a:t>Siggraph</a:t>
            </a:r>
            <a:r>
              <a:rPr lang="en-US" dirty="0"/>
              <a:t> that require more control over the output.</a:t>
            </a:r>
          </a:p>
          <a:p>
            <a:endParaRPr lang="en-US" dirty="0"/>
          </a:p>
          <a:p>
            <a:r>
              <a:rPr lang="en-US" dirty="0"/>
              <a:t>For example, a simple type of additional control is increasing or decreasing the amount of text adherence</a:t>
            </a:r>
            <a:br>
              <a:rPr lang="en-US" dirty="0"/>
            </a:br>
            <a:endParaRPr lang="en-US" dirty="0"/>
          </a:p>
        </p:txBody>
      </p:sp>
      <p:sp>
        <p:nvSpPr>
          <p:cNvPr id="4" name="Slide Number Placeholder 3">
            <a:extLst>
              <a:ext uri="{FF2B5EF4-FFF2-40B4-BE49-F238E27FC236}">
                <a16:creationId xmlns:a16="http://schemas.microsoft.com/office/drawing/2014/main" id="{15EAB4E9-6EB5-68BF-A8C0-0F94E80010F3}"/>
              </a:ext>
            </a:extLst>
          </p:cNvPr>
          <p:cNvSpPr>
            <a:spLocks noGrp="1"/>
          </p:cNvSpPr>
          <p:nvPr>
            <p:ph type="sldNum" sz="quarter" idx="5"/>
          </p:nvPr>
        </p:nvSpPr>
        <p:spPr/>
        <p:txBody>
          <a:bodyPr/>
          <a:lstStyle/>
          <a:p>
            <a:fld id="{D94E20AA-1C0C-4D48-A0FA-AF74EB7AF0EC}" type="slidenum">
              <a:rPr lang="en-US" smtClean="0"/>
              <a:t>4</a:t>
            </a:fld>
            <a:endParaRPr lang="en-US"/>
          </a:p>
        </p:txBody>
      </p:sp>
    </p:spTree>
    <p:extLst>
      <p:ext uri="{BB962C8B-B14F-4D97-AF65-F5344CB8AC3E}">
        <p14:creationId xmlns:p14="http://schemas.microsoft.com/office/powerpoint/2010/main" val="791703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86D0D-7B07-EF0B-07E6-F0D2A8E5B2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350FBE-6ED8-C0AA-776B-D074AEA9D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0E6971-F0E4-9EE5-9C50-D8B6153E68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Nudge the trajectory in a direction that improves the classifier’s assessment of the image</a:t>
            </a:r>
          </a:p>
          <a:p>
            <a:r>
              <a:rPr lang="en-GB" dirty="0"/>
              <a:t>Classifier was trained with noisy data</a:t>
            </a:r>
          </a:p>
        </p:txBody>
      </p:sp>
      <p:sp>
        <p:nvSpPr>
          <p:cNvPr id="4" name="Slide Number Placeholder 3">
            <a:extLst>
              <a:ext uri="{FF2B5EF4-FFF2-40B4-BE49-F238E27FC236}">
                <a16:creationId xmlns:a16="http://schemas.microsoft.com/office/drawing/2014/main" id="{D37E43AA-3466-8387-77D1-1C89682908F4}"/>
              </a:ext>
            </a:extLst>
          </p:cNvPr>
          <p:cNvSpPr>
            <a:spLocks noGrp="1"/>
          </p:cNvSpPr>
          <p:nvPr>
            <p:ph type="sldNum" sz="quarter" idx="5"/>
          </p:nvPr>
        </p:nvSpPr>
        <p:spPr/>
        <p:txBody>
          <a:bodyPr/>
          <a:lstStyle/>
          <a:p>
            <a:fld id="{D94E20AA-1C0C-4D48-A0FA-AF74EB7AF0EC}" type="slidenum">
              <a:rPr lang="en-US" smtClean="0"/>
              <a:t>24</a:t>
            </a:fld>
            <a:endParaRPr lang="en-US"/>
          </a:p>
        </p:txBody>
      </p:sp>
    </p:spTree>
    <p:extLst>
      <p:ext uri="{BB962C8B-B14F-4D97-AF65-F5344CB8AC3E}">
        <p14:creationId xmlns:p14="http://schemas.microsoft.com/office/powerpoint/2010/main" val="1644002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C2006-C8DD-FF85-A342-F6D81F7339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C3860-D62E-6BC0-5905-2CFCF341A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005176-7350-2F79-2457-45F50D04CC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Nudge the trajectory in a direction that improves the classifier’s assessment of the image</a:t>
            </a:r>
          </a:p>
          <a:p>
            <a:r>
              <a:rPr lang="en-GB" dirty="0"/>
              <a:t>Classifier was trained with noisy data</a:t>
            </a:r>
          </a:p>
        </p:txBody>
      </p:sp>
      <p:sp>
        <p:nvSpPr>
          <p:cNvPr id="4" name="Slide Number Placeholder 3">
            <a:extLst>
              <a:ext uri="{FF2B5EF4-FFF2-40B4-BE49-F238E27FC236}">
                <a16:creationId xmlns:a16="http://schemas.microsoft.com/office/drawing/2014/main" id="{8C265615-647C-9F9A-C273-3F9F8D4055B3}"/>
              </a:ext>
            </a:extLst>
          </p:cNvPr>
          <p:cNvSpPr>
            <a:spLocks noGrp="1"/>
          </p:cNvSpPr>
          <p:nvPr>
            <p:ph type="sldNum" sz="quarter" idx="5"/>
          </p:nvPr>
        </p:nvSpPr>
        <p:spPr/>
        <p:txBody>
          <a:bodyPr/>
          <a:lstStyle/>
          <a:p>
            <a:fld id="{D94E20AA-1C0C-4D48-A0FA-AF74EB7AF0EC}" type="slidenum">
              <a:rPr lang="en-US" smtClean="0"/>
              <a:t>25</a:t>
            </a:fld>
            <a:endParaRPr lang="en-US"/>
          </a:p>
        </p:txBody>
      </p:sp>
    </p:spTree>
    <p:extLst>
      <p:ext uri="{BB962C8B-B14F-4D97-AF65-F5344CB8AC3E}">
        <p14:creationId xmlns:p14="http://schemas.microsoft.com/office/powerpoint/2010/main" val="924834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4E20AA-1C0C-4D48-A0FA-AF74EB7AF0EC}" type="slidenum">
              <a:rPr lang="en-US" smtClean="0"/>
              <a:t>26</a:t>
            </a:fld>
            <a:endParaRPr lang="en-US"/>
          </a:p>
        </p:txBody>
      </p:sp>
    </p:spTree>
    <p:extLst>
      <p:ext uri="{BB962C8B-B14F-4D97-AF65-F5344CB8AC3E}">
        <p14:creationId xmlns:p14="http://schemas.microsoft.com/office/powerpoint/2010/main" val="1458230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hear more about this, especially for attention features, in the next part of the course.</a:t>
            </a:r>
            <a:endParaRPr lang="en-GB" dirty="0"/>
          </a:p>
        </p:txBody>
      </p:sp>
      <p:sp>
        <p:nvSpPr>
          <p:cNvPr id="4" name="Slide Number Placeholder 3"/>
          <p:cNvSpPr>
            <a:spLocks noGrp="1"/>
          </p:cNvSpPr>
          <p:nvPr>
            <p:ph type="sldNum" sz="quarter" idx="5"/>
          </p:nvPr>
        </p:nvSpPr>
        <p:spPr/>
        <p:txBody>
          <a:bodyPr/>
          <a:lstStyle/>
          <a:p>
            <a:fld id="{D94E20AA-1C0C-4D48-A0FA-AF74EB7AF0EC}" type="slidenum">
              <a:rPr lang="en-US" smtClean="0"/>
              <a:t>29</a:t>
            </a:fld>
            <a:endParaRPr lang="en-US"/>
          </a:p>
        </p:txBody>
      </p:sp>
    </p:spTree>
    <p:extLst>
      <p:ext uri="{BB962C8B-B14F-4D97-AF65-F5344CB8AC3E}">
        <p14:creationId xmlns:p14="http://schemas.microsoft.com/office/powerpoint/2010/main" val="1567098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9F9EE-29A9-41EA-9F37-849E93D4C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DFE21-B2C8-F579-6C7B-19AF14FB4E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72B39-4482-CD71-87E8-FBDD8BDC7422}"/>
              </a:ext>
            </a:extLst>
          </p:cNvPr>
          <p:cNvSpPr>
            <a:spLocks noGrp="1"/>
          </p:cNvSpPr>
          <p:nvPr>
            <p:ph type="body" idx="1"/>
          </p:nvPr>
        </p:nvSpPr>
        <p:spPr/>
        <p:txBody>
          <a:bodyPr/>
          <a:lstStyle/>
          <a:p>
            <a:r>
              <a:rPr lang="en-US" dirty="0"/>
              <a:t>And here are some examples of moving attention maps and intermediate features to change the object layout in the image. The edit control is quite effective in specifying the 2D location of the objects, although their 3D pose can not be accurately specified yet, and identity preservation is reasonable, but does show some differences to the original objects.</a:t>
            </a:r>
          </a:p>
          <a:p>
            <a:endParaRPr lang="en-US" dirty="0"/>
          </a:p>
        </p:txBody>
      </p:sp>
      <p:sp>
        <p:nvSpPr>
          <p:cNvPr id="4" name="Slide Number Placeholder 3">
            <a:extLst>
              <a:ext uri="{FF2B5EF4-FFF2-40B4-BE49-F238E27FC236}">
                <a16:creationId xmlns:a16="http://schemas.microsoft.com/office/drawing/2014/main" id="{164EF0DF-E34C-BBA7-D9DE-96D0D73F2D00}"/>
              </a:ext>
            </a:extLst>
          </p:cNvPr>
          <p:cNvSpPr>
            <a:spLocks noGrp="1"/>
          </p:cNvSpPr>
          <p:nvPr>
            <p:ph type="sldNum" sz="quarter" idx="5"/>
          </p:nvPr>
        </p:nvSpPr>
        <p:spPr/>
        <p:txBody>
          <a:bodyPr/>
          <a:lstStyle/>
          <a:p>
            <a:fld id="{D94E20AA-1C0C-4D48-A0FA-AF74EB7AF0EC}" type="slidenum">
              <a:rPr lang="en-US" smtClean="0"/>
              <a:t>33</a:t>
            </a:fld>
            <a:endParaRPr lang="en-US"/>
          </a:p>
        </p:txBody>
      </p:sp>
    </p:spTree>
    <p:extLst>
      <p:ext uri="{BB962C8B-B14F-4D97-AF65-F5344CB8AC3E}">
        <p14:creationId xmlns:p14="http://schemas.microsoft.com/office/powerpoint/2010/main" val="340992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09185-502D-02D5-4681-D84537039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E50A02-5866-453E-50B5-EC0CFD9953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5719B-ED91-2C08-5241-BCCEBA9E5D51}"/>
              </a:ext>
            </a:extLst>
          </p:cNvPr>
          <p:cNvSpPr>
            <a:spLocks noGrp="1"/>
          </p:cNvSpPr>
          <p:nvPr>
            <p:ph type="body" idx="1"/>
          </p:nvPr>
        </p:nvSpPr>
        <p:spPr/>
        <p:txBody>
          <a:bodyPr/>
          <a:lstStyle/>
          <a:p>
            <a:r>
              <a:rPr lang="en-US" dirty="0"/>
              <a:t>A similar approach can also be used to achieve more accurate control over the 3D pose of objects.</a:t>
            </a:r>
          </a:p>
          <a:p>
            <a:endParaRPr lang="en-US" dirty="0"/>
          </a:p>
          <a:p>
            <a:r>
              <a:rPr lang="en-US" dirty="0"/>
              <a:t>Instead of simply moving the content of attention maps and intermediate features, they can be 3D-transformed by projecting them 3D depth surfaces, and transforming these surfaces in 3D, before re-projecting the now 3d-transformed features back to the image.</a:t>
            </a:r>
          </a:p>
        </p:txBody>
      </p:sp>
      <p:sp>
        <p:nvSpPr>
          <p:cNvPr id="4" name="Slide Number Placeholder 3">
            <a:extLst>
              <a:ext uri="{FF2B5EF4-FFF2-40B4-BE49-F238E27FC236}">
                <a16:creationId xmlns:a16="http://schemas.microsoft.com/office/drawing/2014/main" id="{5309FE95-F73D-474A-C9D1-908DCB313E39}"/>
              </a:ext>
            </a:extLst>
          </p:cNvPr>
          <p:cNvSpPr>
            <a:spLocks noGrp="1"/>
          </p:cNvSpPr>
          <p:nvPr>
            <p:ph type="sldNum" sz="quarter" idx="5"/>
          </p:nvPr>
        </p:nvSpPr>
        <p:spPr/>
        <p:txBody>
          <a:bodyPr/>
          <a:lstStyle/>
          <a:p>
            <a:fld id="{D94E20AA-1C0C-4D48-A0FA-AF74EB7AF0EC}" type="slidenum">
              <a:rPr lang="en-US" smtClean="0"/>
              <a:t>34</a:t>
            </a:fld>
            <a:endParaRPr lang="en-US"/>
          </a:p>
        </p:txBody>
      </p:sp>
    </p:spTree>
    <p:extLst>
      <p:ext uri="{BB962C8B-B14F-4D97-AF65-F5344CB8AC3E}">
        <p14:creationId xmlns:p14="http://schemas.microsoft.com/office/powerpoint/2010/main" val="3275267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1D744-D14F-6899-6518-CBAB23B044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D4178A-671F-DB7E-346A-8B0CAE46C3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78380A-036C-0EEF-03F6-93CD4929F2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898A0B-BE39-B176-E614-4D05A20B9E57}"/>
              </a:ext>
            </a:extLst>
          </p:cNvPr>
          <p:cNvSpPr>
            <a:spLocks noGrp="1"/>
          </p:cNvSpPr>
          <p:nvPr>
            <p:ph type="sldNum" sz="quarter" idx="5"/>
          </p:nvPr>
        </p:nvSpPr>
        <p:spPr/>
        <p:txBody>
          <a:bodyPr/>
          <a:lstStyle/>
          <a:p>
            <a:fld id="{D94E20AA-1C0C-4D48-A0FA-AF74EB7AF0EC}" type="slidenum">
              <a:rPr lang="en-US" smtClean="0"/>
              <a:t>35</a:t>
            </a:fld>
            <a:endParaRPr lang="en-US"/>
          </a:p>
        </p:txBody>
      </p:sp>
    </p:spTree>
    <p:extLst>
      <p:ext uri="{BB962C8B-B14F-4D97-AF65-F5344CB8AC3E}">
        <p14:creationId xmlns:p14="http://schemas.microsoft.com/office/powerpoint/2010/main" val="3198489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EB2ED-8EE3-8619-738F-BA8EDC7D3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99CC86-3532-A75A-8363-4B72677DE9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D543CE-5800-CF2F-53C4-E9D21D3A26C6}"/>
              </a:ext>
            </a:extLst>
          </p:cNvPr>
          <p:cNvSpPr>
            <a:spLocks noGrp="1"/>
          </p:cNvSpPr>
          <p:nvPr>
            <p:ph type="body" idx="1"/>
          </p:nvPr>
        </p:nvSpPr>
        <p:spPr/>
        <p:txBody>
          <a:bodyPr/>
          <a:lstStyle/>
          <a:p>
            <a:r>
              <a:rPr lang="en-US" dirty="0"/>
              <a:t>This results in more accurate control over the 3D pose of objects, as you can see here.</a:t>
            </a:r>
            <a:br>
              <a:rPr lang="en-US" dirty="0"/>
            </a:br>
            <a:br>
              <a:rPr lang="en-US" dirty="0"/>
            </a:br>
            <a:r>
              <a:rPr lang="en-US" dirty="0"/>
              <a:t>Lighting changes</a:t>
            </a:r>
          </a:p>
        </p:txBody>
      </p:sp>
      <p:sp>
        <p:nvSpPr>
          <p:cNvPr id="4" name="Slide Number Placeholder 3">
            <a:extLst>
              <a:ext uri="{FF2B5EF4-FFF2-40B4-BE49-F238E27FC236}">
                <a16:creationId xmlns:a16="http://schemas.microsoft.com/office/drawing/2014/main" id="{74C230A7-06E5-ECF3-E763-774AF9167721}"/>
              </a:ext>
            </a:extLst>
          </p:cNvPr>
          <p:cNvSpPr>
            <a:spLocks noGrp="1"/>
          </p:cNvSpPr>
          <p:nvPr>
            <p:ph type="sldNum" sz="quarter" idx="5"/>
          </p:nvPr>
        </p:nvSpPr>
        <p:spPr/>
        <p:txBody>
          <a:bodyPr/>
          <a:lstStyle/>
          <a:p>
            <a:fld id="{D94E20AA-1C0C-4D48-A0FA-AF74EB7AF0EC}" type="slidenum">
              <a:rPr lang="en-US" smtClean="0"/>
              <a:t>36</a:t>
            </a:fld>
            <a:endParaRPr lang="en-US"/>
          </a:p>
        </p:txBody>
      </p:sp>
    </p:spTree>
    <p:extLst>
      <p:ext uri="{BB962C8B-B14F-4D97-AF65-F5344CB8AC3E}">
        <p14:creationId xmlns:p14="http://schemas.microsoft.com/office/powerpoint/2010/main" val="4096804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4E20AA-1C0C-4D48-A0FA-AF74EB7AF0EC}" type="slidenum">
              <a:rPr lang="en-US" smtClean="0"/>
              <a:t>37</a:t>
            </a:fld>
            <a:endParaRPr lang="en-US"/>
          </a:p>
        </p:txBody>
      </p:sp>
    </p:spTree>
    <p:extLst>
      <p:ext uri="{BB962C8B-B14F-4D97-AF65-F5344CB8AC3E}">
        <p14:creationId xmlns:p14="http://schemas.microsoft.com/office/powerpoint/2010/main" val="597889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4E20AA-1C0C-4D48-A0FA-AF74EB7AF0EC}" type="slidenum">
              <a:rPr lang="en-US" smtClean="0"/>
              <a:t>39</a:t>
            </a:fld>
            <a:endParaRPr lang="en-US"/>
          </a:p>
        </p:txBody>
      </p:sp>
    </p:spTree>
    <p:extLst>
      <p:ext uri="{BB962C8B-B14F-4D97-AF65-F5344CB8AC3E}">
        <p14:creationId xmlns:p14="http://schemas.microsoft.com/office/powerpoint/2010/main" val="930998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A9DEF-69D1-88E4-036A-5FAF681BD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32A01E-9261-6BD5-D864-DB65EDE98B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E5556E-9A72-F790-880B-F5793BABF15C}"/>
              </a:ext>
            </a:extLst>
          </p:cNvPr>
          <p:cNvSpPr>
            <a:spLocks noGrp="1"/>
          </p:cNvSpPr>
          <p:nvPr>
            <p:ph type="body" idx="1"/>
          </p:nvPr>
        </p:nvSpPr>
        <p:spPr/>
        <p:txBody>
          <a:bodyPr/>
          <a:lstStyle/>
          <a:p>
            <a:r>
              <a:rPr lang="en-US" dirty="0"/>
              <a:t>Generating an image with a given style, or even stylizing a given photograph</a:t>
            </a:r>
          </a:p>
          <a:p>
            <a:endParaRPr lang="en-US" dirty="0"/>
          </a:p>
          <a:p>
            <a:r>
              <a:rPr lang="en-US" dirty="0"/>
              <a:t>Moving objects around in images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FF44220-7846-BA71-5F32-2CA940F7B10D}"/>
              </a:ext>
            </a:extLst>
          </p:cNvPr>
          <p:cNvSpPr>
            <a:spLocks noGrp="1"/>
          </p:cNvSpPr>
          <p:nvPr>
            <p:ph type="sldNum" sz="quarter" idx="5"/>
          </p:nvPr>
        </p:nvSpPr>
        <p:spPr/>
        <p:txBody>
          <a:bodyPr/>
          <a:lstStyle/>
          <a:p>
            <a:fld id="{D94E20AA-1C0C-4D48-A0FA-AF74EB7AF0EC}" type="slidenum">
              <a:rPr lang="en-US" smtClean="0"/>
              <a:t>5</a:t>
            </a:fld>
            <a:endParaRPr lang="en-US"/>
          </a:p>
        </p:txBody>
      </p:sp>
    </p:spTree>
    <p:extLst>
      <p:ext uri="{BB962C8B-B14F-4D97-AF65-F5344CB8AC3E}">
        <p14:creationId xmlns:p14="http://schemas.microsoft.com/office/powerpoint/2010/main" val="280317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5AACD-C29B-7F9F-BD68-626BC0A76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2FBB2-5695-F55A-D921-10A13247EC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0CC835-045F-77A3-8D86-9729E18912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Nudge the trajectory in a direction that improves the classifier’s assessment of the image</a:t>
            </a:r>
          </a:p>
          <a:p>
            <a:endParaRPr lang="en-GB" dirty="0"/>
          </a:p>
        </p:txBody>
      </p:sp>
      <p:sp>
        <p:nvSpPr>
          <p:cNvPr id="4" name="Slide Number Placeholder 3">
            <a:extLst>
              <a:ext uri="{FF2B5EF4-FFF2-40B4-BE49-F238E27FC236}">
                <a16:creationId xmlns:a16="http://schemas.microsoft.com/office/drawing/2014/main" id="{58B656D2-645C-0355-EA67-7A57ED08D329}"/>
              </a:ext>
            </a:extLst>
          </p:cNvPr>
          <p:cNvSpPr>
            <a:spLocks noGrp="1"/>
          </p:cNvSpPr>
          <p:nvPr>
            <p:ph type="sldNum" sz="quarter" idx="5"/>
          </p:nvPr>
        </p:nvSpPr>
        <p:spPr/>
        <p:txBody>
          <a:bodyPr/>
          <a:lstStyle/>
          <a:p>
            <a:fld id="{D94E20AA-1C0C-4D48-A0FA-AF74EB7AF0EC}" type="slidenum">
              <a:rPr lang="en-US" smtClean="0"/>
              <a:t>40</a:t>
            </a:fld>
            <a:endParaRPr lang="en-US"/>
          </a:p>
        </p:txBody>
      </p:sp>
    </p:spTree>
    <p:extLst>
      <p:ext uri="{BB962C8B-B14F-4D97-AF65-F5344CB8AC3E}">
        <p14:creationId xmlns:p14="http://schemas.microsoft.com/office/powerpoint/2010/main" val="2672964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62E86-19C5-0051-0825-FE8BF6ECEB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FC0D5-EC49-3703-3328-DA2ACF0DB5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EBFAB-F3E2-FBD8-DE66-5E278195AA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Nudge the trajectory in a direction that improves the classifier’s assessment of the image</a:t>
            </a:r>
          </a:p>
          <a:p>
            <a:endParaRPr lang="en-GB" dirty="0"/>
          </a:p>
        </p:txBody>
      </p:sp>
      <p:sp>
        <p:nvSpPr>
          <p:cNvPr id="4" name="Slide Number Placeholder 3">
            <a:extLst>
              <a:ext uri="{FF2B5EF4-FFF2-40B4-BE49-F238E27FC236}">
                <a16:creationId xmlns:a16="http://schemas.microsoft.com/office/drawing/2014/main" id="{E7650B23-D17B-C36F-5148-79D1C3732FCD}"/>
              </a:ext>
            </a:extLst>
          </p:cNvPr>
          <p:cNvSpPr>
            <a:spLocks noGrp="1"/>
          </p:cNvSpPr>
          <p:nvPr>
            <p:ph type="sldNum" sz="quarter" idx="5"/>
          </p:nvPr>
        </p:nvSpPr>
        <p:spPr/>
        <p:txBody>
          <a:bodyPr/>
          <a:lstStyle/>
          <a:p>
            <a:fld id="{D94E20AA-1C0C-4D48-A0FA-AF74EB7AF0EC}" type="slidenum">
              <a:rPr lang="en-US" smtClean="0"/>
              <a:t>41</a:t>
            </a:fld>
            <a:endParaRPr lang="en-US"/>
          </a:p>
        </p:txBody>
      </p:sp>
    </p:spTree>
    <p:extLst>
      <p:ext uri="{BB962C8B-B14F-4D97-AF65-F5344CB8AC3E}">
        <p14:creationId xmlns:p14="http://schemas.microsoft.com/office/powerpoint/2010/main" val="38418736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5EB4F-52CA-C082-465E-90B4ECEDF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6770F6-9835-FAF4-39DB-A1212C45A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A7CF29-00D7-C897-1213-C13273D9D8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CFG amplifies the accumulated error</a:t>
            </a:r>
          </a:p>
        </p:txBody>
      </p:sp>
      <p:sp>
        <p:nvSpPr>
          <p:cNvPr id="4" name="Slide Number Placeholder 3">
            <a:extLst>
              <a:ext uri="{FF2B5EF4-FFF2-40B4-BE49-F238E27FC236}">
                <a16:creationId xmlns:a16="http://schemas.microsoft.com/office/drawing/2014/main" id="{590FEB0F-7B95-64B9-48C3-C0476A37716D}"/>
              </a:ext>
            </a:extLst>
          </p:cNvPr>
          <p:cNvSpPr>
            <a:spLocks noGrp="1"/>
          </p:cNvSpPr>
          <p:nvPr>
            <p:ph type="sldNum" sz="quarter" idx="5"/>
          </p:nvPr>
        </p:nvSpPr>
        <p:spPr/>
        <p:txBody>
          <a:bodyPr/>
          <a:lstStyle/>
          <a:p>
            <a:fld id="{D94E20AA-1C0C-4D48-A0FA-AF74EB7AF0EC}" type="slidenum">
              <a:rPr lang="en-US" smtClean="0"/>
              <a:t>42</a:t>
            </a:fld>
            <a:endParaRPr lang="en-US"/>
          </a:p>
        </p:txBody>
      </p:sp>
    </p:spTree>
    <p:extLst>
      <p:ext uri="{BB962C8B-B14F-4D97-AF65-F5344CB8AC3E}">
        <p14:creationId xmlns:p14="http://schemas.microsoft.com/office/powerpoint/2010/main" val="862936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991EE-0365-5977-EA90-EE14BE37C2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6F4E88-EA61-07BA-A480-7C073BF33F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AEB8C9-2D6E-BDCA-9883-1A832B3829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CFG amplifies the accumulated error</a:t>
            </a:r>
          </a:p>
        </p:txBody>
      </p:sp>
      <p:sp>
        <p:nvSpPr>
          <p:cNvPr id="4" name="Slide Number Placeholder 3">
            <a:extLst>
              <a:ext uri="{FF2B5EF4-FFF2-40B4-BE49-F238E27FC236}">
                <a16:creationId xmlns:a16="http://schemas.microsoft.com/office/drawing/2014/main" id="{E24105EB-8D45-E4D0-06B7-C3D2E42F1E5F}"/>
              </a:ext>
            </a:extLst>
          </p:cNvPr>
          <p:cNvSpPr>
            <a:spLocks noGrp="1"/>
          </p:cNvSpPr>
          <p:nvPr>
            <p:ph type="sldNum" sz="quarter" idx="5"/>
          </p:nvPr>
        </p:nvSpPr>
        <p:spPr/>
        <p:txBody>
          <a:bodyPr/>
          <a:lstStyle/>
          <a:p>
            <a:fld id="{D94E20AA-1C0C-4D48-A0FA-AF74EB7AF0EC}" type="slidenum">
              <a:rPr lang="en-US" smtClean="0"/>
              <a:t>43</a:t>
            </a:fld>
            <a:endParaRPr lang="en-US"/>
          </a:p>
        </p:txBody>
      </p:sp>
    </p:spTree>
    <p:extLst>
      <p:ext uri="{BB962C8B-B14F-4D97-AF65-F5344CB8AC3E}">
        <p14:creationId xmlns:p14="http://schemas.microsoft.com/office/powerpoint/2010/main" val="1748569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FE618-17CB-E9D1-6533-FC833EA631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15EBE-B785-59DC-D354-5D1119358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2E6AF0-1596-87C0-94C0-9CAA9A98561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CFG amplifies the accumulated error</a:t>
            </a:r>
          </a:p>
        </p:txBody>
      </p:sp>
      <p:sp>
        <p:nvSpPr>
          <p:cNvPr id="4" name="Slide Number Placeholder 3">
            <a:extLst>
              <a:ext uri="{FF2B5EF4-FFF2-40B4-BE49-F238E27FC236}">
                <a16:creationId xmlns:a16="http://schemas.microsoft.com/office/drawing/2014/main" id="{3FCC2295-3FA1-C9C6-F368-EA8C85069067}"/>
              </a:ext>
            </a:extLst>
          </p:cNvPr>
          <p:cNvSpPr>
            <a:spLocks noGrp="1"/>
          </p:cNvSpPr>
          <p:nvPr>
            <p:ph type="sldNum" sz="quarter" idx="5"/>
          </p:nvPr>
        </p:nvSpPr>
        <p:spPr/>
        <p:txBody>
          <a:bodyPr/>
          <a:lstStyle/>
          <a:p>
            <a:fld id="{D94E20AA-1C0C-4D48-A0FA-AF74EB7AF0EC}" type="slidenum">
              <a:rPr lang="en-US" smtClean="0"/>
              <a:t>44</a:t>
            </a:fld>
            <a:endParaRPr lang="en-US"/>
          </a:p>
        </p:txBody>
      </p:sp>
    </p:spTree>
    <p:extLst>
      <p:ext uri="{BB962C8B-B14F-4D97-AF65-F5344CB8AC3E}">
        <p14:creationId xmlns:p14="http://schemas.microsoft.com/office/powerpoint/2010/main" val="3262065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E993D-D3C2-39F3-622A-DD0CA5CEF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E31FE-3DA9-55F7-C988-063B75EB0B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FD2AE-B1F5-9528-CF83-D2654EB82B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CFG amplifies the accumulated error</a:t>
            </a:r>
          </a:p>
        </p:txBody>
      </p:sp>
      <p:sp>
        <p:nvSpPr>
          <p:cNvPr id="4" name="Slide Number Placeholder 3">
            <a:extLst>
              <a:ext uri="{FF2B5EF4-FFF2-40B4-BE49-F238E27FC236}">
                <a16:creationId xmlns:a16="http://schemas.microsoft.com/office/drawing/2014/main" id="{CAF4F60D-951F-B379-CC0A-583B4B7CEF8D}"/>
              </a:ext>
            </a:extLst>
          </p:cNvPr>
          <p:cNvSpPr>
            <a:spLocks noGrp="1"/>
          </p:cNvSpPr>
          <p:nvPr>
            <p:ph type="sldNum" sz="quarter" idx="5"/>
          </p:nvPr>
        </p:nvSpPr>
        <p:spPr/>
        <p:txBody>
          <a:bodyPr/>
          <a:lstStyle/>
          <a:p>
            <a:fld id="{D94E20AA-1C0C-4D48-A0FA-AF74EB7AF0EC}" type="slidenum">
              <a:rPr lang="en-US" smtClean="0"/>
              <a:t>45</a:t>
            </a:fld>
            <a:endParaRPr lang="en-US"/>
          </a:p>
        </p:txBody>
      </p:sp>
    </p:spTree>
    <p:extLst>
      <p:ext uri="{BB962C8B-B14F-4D97-AF65-F5344CB8AC3E}">
        <p14:creationId xmlns:p14="http://schemas.microsoft.com/office/powerpoint/2010/main" val="3037061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8C9FB-2EE1-572D-78EA-5081044EF6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334A6-F4D9-ADD5-FAF3-AA519A44E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AFC9AA-5953-43FF-5693-545121147B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Earlier steps define the coarse layout, while later steps generate fine details</a:t>
            </a:r>
          </a:p>
        </p:txBody>
      </p:sp>
      <p:sp>
        <p:nvSpPr>
          <p:cNvPr id="4" name="Slide Number Placeholder 3">
            <a:extLst>
              <a:ext uri="{FF2B5EF4-FFF2-40B4-BE49-F238E27FC236}">
                <a16:creationId xmlns:a16="http://schemas.microsoft.com/office/drawing/2014/main" id="{52CC2BC1-5CAE-AAEB-076D-AF0BA9017E41}"/>
              </a:ext>
            </a:extLst>
          </p:cNvPr>
          <p:cNvSpPr>
            <a:spLocks noGrp="1"/>
          </p:cNvSpPr>
          <p:nvPr>
            <p:ph type="sldNum" sz="quarter" idx="5"/>
          </p:nvPr>
        </p:nvSpPr>
        <p:spPr/>
        <p:txBody>
          <a:bodyPr/>
          <a:lstStyle/>
          <a:p>
            <a:fld id="{D94E20AA-1C0C-4D48-A0FA-AF74EB7AF0EC}" type="slidenum">
              <a:rPr lang="en-US" smtClean="0"/>
              <a:t>48</a:t>
            </a:fld>
            <a:endParaRPr lang="en-US"/>
          </a:p>
        </p:txBody>
      </p:sp>
    </p:spTree>
    <p:extLst>
      <p:ext uri="{BB962C8B-B14F-4D97-AF65-F5344CB8AC3E}">
        <p14:creationId xmlns:p14="http://schemas.microsoft.com/office/powerpoint/2010/main" val="776174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9273E-3580-4942-EB05-D5936C751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38319F-FC31-8235-24E2-07EA904D54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BDA0D6-E9CD-A1B7-8A04-4C9DB26C50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Nudge the trajectory in a direction that improves the classifier’s assessment of the image</a:t>
            </a:r>
          </a:p>
          <a:p>
            <a:endParaRPr lang="en-GB" dirty="0"/>
          </a:p>
        </p:txBody>
      </p:sp>
      <p:sp>
        <p:nvSpPr>
          <p:cNvPr id="4" name="Slide Number Placeholder 3">
            <a:extLst>
              <a:ext uri="{FF2B5EF4-FFF2-40B4-BE49-F238E27FC236}">
                <a16:creationId xmlns:a16="http://schemas.microsoft.com/office/drawing/2014/main" id="{437ABD01-BA51-CA66-3B4F-89B9391F9053}"/>
              </a:ext>
            </a:extLst>
          </p:cNvPr>
          <p:cNvSpPr>
            <a:spLocks noGrp="1"/>
          </p:cNvSpPr>
          <p:nvPr>
            <p:ph type="sldNum" sz="quarter" idx="5"/>
          </p:nvPr>
        </p:nvSpPr>
        <p:spPr/>
        <p:txBody>
          <a:bodyPr/>
          <a:lstStyle/>
          <a:p>
            <a:fld id="{D94E20AA-1C0C-4D48-A0FA-AF74EB7AF0EC}" type="slidenum">
              <a:rPr lang="en-US" smtClean="0"/>
              <a:t>49</a:t>
            </a:fld>
            <a:endParaRPr lang="en-US"/>
          </a:p>
        </p:txBody>
      </p:sp>
    </p:spTree>
    <p:extLst>
      <p:ext uri="{BB962C8B-B14F-4D97-AF65-F5344CB8AC3E}">
        <p14:creationId xmlns:p14="http://schemas.microsoft.com/office/powerpoint/2010/main" val="19397829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C4D0A-6E6B-3061-9713-1260729C1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059A4-AFC2-1A4B-90A6-E4F4ECA44B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AAD98-651D-2A3C-C06E-692882A353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Nudge the trajectory in a direction that improves the classifier’s assessment of the image</a:t>
            </a:r>
          </a:p>
          <a:p>
            <a:endParaRPr lang="en-GB" dirty="0"/>
          </a:p>
        </p:txBody>
      </p:sp>
      <p:sp>
        <p:nvSpPr>
          <p:cNvPr id="4" name="Slide Number Placeholder 3">
            <a:extLst>
              <a:ext uri="{FF2B5EF4-FFF2-40B4-BE49-F238E27FC236}">
                <a16:creationId xmlns:a16="http://schemas.microsoft.com/office/drawing/2014/main" id="{95B6651B-8F0A-5A20-3C9A-9752FEF037D1}"/>
              </a:ext>
            </a:extLst>
          </p:cNvPr>
          <p:cNvSpPr>
            <a:spLocks noGrp="1"/>
          </p:cNvSpPr>
          <p:nvPr>
            <p:ph type="sldNum" sz="quarter" idx="5"/>
          </p:nvPr>
        </p:nvSpPr>
        <p:spPr/>
        <p:txBody>
          <a:bodyPr/>
          <a:lstStyle/>
          <a:p>
            <a:fld id="{D94E20AA-1C0C-4D48-A0FA-AF74EB7AF0EC}" type="slidenum">
              <a:rPr lang="en-US" smtClean="0"/>
              <a:t>50</a:t>
            </a:fld>
            <a:endParaRPr lang="en-US"/>
          </a:p>
        </p:txBody>
      </p:sp>
    </p:spTree>
    <p:extLst>
      <p:ext uri="{BB962C8B-B14F-4D97-AF65-F5344CB8AC3E}">
        <p14:creationId xmlns:p14="http://schemas.microsoft.com/office/powerpoint/2010/main" val="27525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50C62-B8E9-AFF5-C2D7-205CBD3A0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3516B9-FB6C-51D6-862B-C6DD72D32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F79C7F-0393-172B-0E4F-518EC6EA5A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Nudge the trajectory in a direction that improves the classifier’s assessment of the image</a:t>
            </a:r>
          </a:p>
          <a:p>
            <a:endParaRPr lang="en-GB" dirty="0"/>
          </a:p>
        </p:txBody>
      </p:sp>
      <p:sp>
        <p:nvSpPr>
          <p:cNvPr id="4" name="Slide Number Placeholder 3">
            <a:extLst>
              <a:ext uri="{FF2B5EF4-FFF2-40B4-BE49-F238E27FC236}">
                <a16:creationId xmlns:a16="http://schemas.microsoft.com/office/drawing/2014/main" id="{34865014-5B2E-823F-B387-3AE300B5A802}"/>
              </a:ext>
            </a:extLst>
          </p:cNvPr>
          <p:cNvSpPr>
            <a:spLocks noGrp="1"/>
          </p:cNvSpPr>
          <p:nvPr>
            <p:ph type="sldNum" sz="quarter" idx="5"/>
          </p:nvPr>
        </p:nvSpPr>
        <p:spPr/>
        <p:txBody>
          <a:bodyPr/>
          <a:lstStyle/>
          <a:p>
            <a:fld id="{D94E20AA-1C0C-4D48-A0FA-AF74EB7AF0EC}" type="slidenum">
              <a:rPr lang="en-US" smtClean="0"/>
              <a:t>52</a:t>
            </a:fld>
            <a:endParaRPr lang="en-US"/>
          </a:p>
        </p:txBody>
      </p:sp>
    </p:spTree>
    <p:extLst>
      <p:ext uri="{BB962C8B-B14F-4D97-AF65-F5344CB8AC3E}">
        <p14:creationId xmlns:p14="http://schemas.microsoft.com/office/powerpoint/2010/main" val="3145866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9930A-8417-AC32-7983-4BD8AB0B5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3D37C2-03DA-96BF-121B-C69CE0546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81EC68-A614-423D-2ABC-6E5240C658FB}"/>
              </a:ext>
            </a:extLst>
          </p:cNvPr>
          <p:cNvSpPr>
            <a:spLocks noGrp="1"/>
          </p:cNvSpPr>
          <p:nvPr>
            <p:ph type="body" idx="1"/>
          </p:nvPr>
        </p:nvSpPr>
        <p:spPr/>
        <p:txBody>
          <a:bodyPr/>
          <a:lstStyle/>
          <a:p>
            <a:r>
              <a:rPr lang="en-US" dirty="0"/>
              <a:t>Making the generation process follow various types of control signals, such as </a:t>
            </a:r>
            <a:r>
              <a:rPr lang="en-US" dirty="0" err="1"/>
              <a:t>normals</a:t>
            </a:r>
            <a:r>
              <a:rPr lang="en-US" dirty="0"/>
              <a:t>, sketches, skeletons, etc.</a:t>
            </a:r>
          </a:p>
          <a:p>
            <a:endParaRPr lang="en-US" dirty="0"/>
          </a:p>
        </p:txBody>
      </p:sp>
      <p:sp>
        <p:nvSpPr>
          <p:cNvPr id="4" name="Slide Number Placeholder 3">
            <a:extLst>
              <a:ext uri="{FF2B5EF4-FFF2-40B4-BE49-F238E27FC236}">
                <a16:creationId xmlns:a16="http://schemas.microsoft.com/office/drawing/2014/main" id="{573BA62A-DE66-BFFD-13D7-5CB8D7E51255}"/>
              </a:ext>
            </a:extLst>
          </p:cNvPr>
          <p:cNvSpPr>
            <a:spLocks noGrp="1"/>
          </p:cNvSpPr>
          <p:nvPr>
            <p:ph type="sldNum" sz="quarter" idx="5"/>
          </p:nvPr>
        </p:nvSpPr>
        <p:spPr/>
        <p:txBody>
          <a:bodyPr/>
          <a:lstStyle/>
          <a:p>
            <a:fld id="{D94E20AA-1C0C-4D48-A0FA-AF74EB7AF0EC}" type="slidenum">
              <a:rPr lang="en-US" smtClean="0"/>
              <a:t>6</a:t>
            </a:fld>
            <a:endParaRPr lang="en-US"/>
          </a:p>
        </p:txBody>
      </p:sp>
    </p:spTree>
    <p:extLst>
      <p:ext uri="{BB962C8B-B14F-4D97-AF65-F5344CB8AC3E}">
        <p14:creationId xmlns:p14="http://schemas.microsoft.com/office/powerpoint/2010/main" val="27326223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76052-09D5-65D5-4EA4-18D60DF75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7543EE-1B44-0B89-7E42-66C5378D96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02893A-4BFF-0611-623C-C05476CDBF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part of the course, I will present different techniques to guide a diffusion model and achieve more control over its output, in order to enable some of these applications.</a:t>
            </a:r>
            <a:endParaRPr lang="en-GB" dirty="0"/>
          </a:p>
          <a:p>
            <a:endParaRPr lang="en-GB" dirty="0"/>
          </a:p>
        </p:txBody>
      </p:sp>
      <p:sp>
        <p:nvSpPr>
          <p:cNvPr id="4" name="Slide Number Placeholder 3">
            <a:extLst>
              <a:ext uri="{FF2B5EF4-FFF2-40B4-BE49-F238E27FC236}">
                <a16:creationId xmlns:a16="http://schemas.microsoft.com/office/drawing/2014/main" id="{7F0A3A7F-226B-5803-DF84-FD11F6979954}"/>
              </a:ext>
            </a:extLst>
          </p:cNvPr>
          <p:cNvSpPr>
            <a:spLocks noGrp="1"/>
          </p:cNvSpPr>
          <p:nvPr>
            <p:ph type="sldNum" sz="quarter" idx="5"/>
          </p:nvPr>
        </p:nvSpPr>
        <p:spPr/>
        <p:txBody>
          <a:bodyPr/>
          <a:lstStyle/>
          <a:p>
            <a:fld id="{D94E20AA-1C0C-4D48-A0FA-AF74EB7AF0EC}" type="slidenum">
              <a:rPr lang="en-US" smtClean="0"/>
              <a:t>54</a:t>
            </a:fld>
            <a:endParaRPr lang="en-US"/>
          </a:p>
        </p:txBody>
      </p:sp>
    </p:spTree>
    <p:extLst>
      <p:ext uri="{BB962C8B-B14F-4D97-AF65-F5344CB8AC3E}">
        <p14:creationId xmlns:p14="http://schemas.microsoft.com/office/powerpoint/2010/main" val="12489728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4E20AA-1C0C-4D48-A0FA-AF74EB7AF0EC}" type="slidenum">
              <a:rPr lang="en-US" smtClean="0"/>
              <a:t>56</a:t>
            </a:fld>
            <a:endParaRPr lang="en-US"/>
          </a:p>
        </p:txBody>
      </p:sp>
    </p:spTree>
    <p:extLst>
      <p:ext uri="{BB962C8B-B14F-4D97-AF65-F5344CB8AC3E}">
        <p14:creationId xmlns:p14="http://schemas.microsoft.com/office/powerpoint/2010/main" val="23553636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4E20AA-1C0C-4D48-A0FA-AF74EB7AF0EC}" type="slidenum">
              <a:rPr lang="en-US" smtClean="0"/>
              <a:t>57</a:t>
            </a:fld>
            <a:endParaRPr lang="en-US"/>
          </a:p>
        </p:txBody>
      </p:sp>
    </p:spTree>
    <p:extLst>
      <p:ext uri="{BB962C8B-B14F-4D97-AF65-F5344CB8AC3E}">
        <p14:creationId xmlns:p14="http://schemas.microsoft.com/office/powerpoint/2010/main" val="4240173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Loose Control</a:t>
            </a:r>
            <a:endParaRPr lang="en-GB" dirty="0"/>
          </a:p>
        </p:txBody>
      </p:sp>
      <p:sp>
        <p:nvSpPr>
          <p:cNvPr id="4" name="Slide Number Placeholder 3"/>
          <p:cNvSpPr>
            <a:spLocks noGrp="1"/>
          </p:cNvSpPr>
          <p:nvPr>
            <p:ph type="sldNum" sz="quarter" idx="5"/>
          </p:nvPr>
        </p:nvSpPr>
        <p:spPr/>
        <p:txBody>
          <a:bodyPr/>
          <a:lstStyle/>
          <a:p>
            <a:fld id="{D94E20AA-1C0C-4D48-A0FA-AF74EB7AF0EC}" type="slidenum">
              <a:rPr lang="en-US" smtClean="0"/>
              <a:t>58</a:t>
            </a:fld>
            <a:endParaRPr lang="en-US"/>
          </a:p>
        </p:txBody>
      </p:sp>
    </p:spTree>
    <p:extLst>
      <p:ext uri="{BB962C8B-B14F-4D97-AF65-F5344CB8AC3E}">
        <p14:creationId xmlns:p14="http://schemas.microsoft.com/office/powerpoint/2010/main" val="10901032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will cover two well-known adapter architectures</a:t>
            </a:r>
          </a:p>
        </p:txBody>
      </p:sp>
      <p:sp>
        <p:nvSpPr>
          <p:cNvPr id="4" name="Slide Number Placeholder 3"/>
          <p:cNvSpPr>
            <a:spLocks noGrp="1"/>
          </p:cNvSpPr>
          <p:nvPr>
            <p:ph type="sldNum" sz="quarter" idx="5"/>
          </p:nvPr>
        </p:nvSpPr>
        <p:spPr/>
        <p:txBody>
          <a:bodyPr/>
          <a:lstStyle/>
          <a:p>
            <a:fld id="{D94E20AA-1C0C-4D48-A0FA-AF74EB7AF0EC}" type="slidenum">
              <a:rPr lang="en-US" smtClean="0"/>
              <a:t>59</a:t>
            </a:fld>
            <a:endParaRPr lang="en-US"/>
          </a:p>
        </p:txBody>
      </p:sp>
    </p:spTree>
    <p:extLst>
      <p:ext uri="{BB962C8B-B14F-4D97-AF65-F5344CB8AC3E}">
        <p14:creationId xmlns:p14="http://schemas.microsoft.com/office/powerpoint/2010/main" val="16972128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Trainable Copy</a:t>
            </a:r>
          </a:p>
        </p:txBody>
      </p:sp>
      <p:sp>
        <p:nvSpPr>
          <p:cNvPr id="4" name="Slide Number Placeholder 3"/>
          <p:cNvSpPr>
            <a:spLocks noGrp="1"/>
          </p:cNvSpPr>
          <p:nvPr>
            <p:ph type="sldNum" sz="quarter" idx="5"/>
          </p:nvPr>
        </p:nvSpPr>
        <p:spPr/>
        <p:txBody>
          <a:bodyPr/>
          <a:lstStyle/>
          <a:p>
            <a:fld id="{D94E20AA-1C0C-4D48-A0FA-AF74EB7AF0EC}" type="slidenum">
              <a:rPr lang="en-US" smtClean="0"/>
              <a:t>60</a:t>
            </a:fld>
            <a:endParaRPr lang="en-US"/>
          </a:p>
        </p:txBody>
      </p:sp>
    </p:spTree>
    <p:extLst>
      <p:ext uri="{BB962C8B-B14F-4D97-AF65-F5344CB8AC3E}">
        <p14:creationId xmlns:p14="http://schemas.microsoft.com/office/powerpoint/2010/main" val="19059136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56114-7DE0-573F-701B-417F4F620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F19671-00A8-3821-41FE-DCAF44543B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936445-7DFE-8A0B-5E9E-82591FAA0F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part of the course, I will present different techniques to guide a diffusion model and achieve more control over its output, in order to enable some of these applications.</a:t>
            </a:r>
            <a:endParaRPr lang="en-GB" dirty="0"/>
          </a:p>
          <a:p>
            <a:endParaRPr lang="en-GB" dirty="0"/>
          </a:p>
        </p:txBody>
      </p:sp>
      <p:sp>
        <p:nvSpPr>
          <p:cNvPr id="4" name="Slide Number Placeholder 3">
            <a:extLst>
              <a:ext uri="{FF2B5EF4-FFF2-40B4-BE49-F238E27FC236}">
                <a16:creationId xmlns:a16="http://schemas.microsoft.com/office/drawing/2014/main" id="{584AF4A5-7EE0-D451-914D-12E70B6891DE}"/>
              </a:ext>
            </a:extLst>
          </p:cNvPr>
          <p:cNvSpPr>
            <a:spLocks noGrp="1"/>
          </p:cNvSpPr>
          <p:nvPr>
            <p:ph type="sldNum" sz="quarter" idx="5"/>
          </p:nvPr>
        </p:nvSpPr>
        <p:spPr/>
        <p:txBody>
          <a:bodyPr/>
          <a:lstStyle/>
          <a:p>
            <a:fld id="{D94E20AA-1C0C-4D48-A0FA-AF74EB7AF0EC}" type="slidenum">
              <a:rPr lang="en-US" smtClean="0"/>
              <a:t>65</a:t>
            </a:fld>
            <a:endParaRPr lang="en-US"/>
          </a:p>
        </p:txBody>
      </p:sp>
    </p:spTree>
    <p:extLst>
      <p:ext uri="{BB962C8B-B14F-4D97-AF65-F5344CB8AC3E}">
        <p14:creationId xmlns:p14="http://schemas.microsoft.com/office/powerpoint/2010/main" val="26815235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89844-51EF-8B5F-D740-335AE2916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B3E98-F53A-FF57-041F-7B1A7B3EB0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7602F7-6446-19E4-9CBF-E1DDDAB6AD65}"/>
              </a:ext>
            </a:extLst>
          </p:cNvPr>
          <p:cNvSpPr>
            <a:spLocks noGrp="1"/>
          </p:cNvSpPr>
          <p:nvPr>
            <p:ph type="body" idx="1"/>
          </p:nvPr>
        </p:nvSpPr>
        <p:spPr/>
        <p:txBody>
          <a:bodyPr/>
          <a:lstStyle/>
          <a:p>
            <a:r>
              <a:rPr lang="en-GB" dirty="0"/>
              <a:t>MLLMs are another option to edit images or videos.</a:t>
            </a:r>
          </a:p>
          <a:p>
            <a:endParaRPr lang="en-GB" dirty="0"/>
          </a:p>
          <a:p>
            <a:r>
              <a:rPr lang="en-GB" dirty="0"/>
              <a:t>One example enabled by integrating diffusion into MLLMs is multi-round editing …</a:t>
            </a:r>
          </a:p>
          <a:p>
            <a:endParaRPr lang="en-GB" dirty="0"/>
          </a:p>
          <a:p>
            <a:endParaRPr lang="en-GB" dirty="0"/>
          </a:p>
        </p:txBody>
      </p:sp>
      <p:sp>
        <p:nvSpPr>
          <p:cNvPr id="4" name="Slide Number Placeholder 3">
            <a:extLst>
              <a:ext uri="{FF2B5EF4-FFF2-40B4-BE49-F238E27FC236}">
                <a16:creationId xmlns:a16="http://schemas.microsoft.com/office/drawing/2014/main" id="{063E7F9F-1444-16A9-F644-EF137F8CC70E}"/>
              </a:ext>
            </a:extLst>
          </p:cNvPr>
          <p:cNvSpPr>
            <a:spLocks noGrp="1"/>
          </p:cNvSpPr>
          <p:nvPr>
            <p:ph type="sldNum" sz="quarter" idx="5"/>
          </p:nvPr>
        </p:nvSpPr>
        <p:spPr/>
        <p:txBody>
          <a:bodyPr/>
          <a:lstStyle/>
          <a:p>
            <a:fld id="{D94E20AA-1C0C-4D48-A0FA-AF74EB7AF0EC}" type="slidenum">
              <a:rPr lang="en-US" smtClean="0"/>
              <a:t>66</a:t>
            </a:fld>
            <a:endParaRPr lang="en-US"/>
          </a:p>
        </p:txBody>
      </p:sp>
    </p:spTree>
    <p:extLst>
      <p:ext uri="{BB962C8B-B14F-4D97-AF65-F5344CB8AC3E}">
        <p14:creationId xmlns:p14="http://schemas.microsoft.com/office/powerpoint/2010/main" val="2015425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we generate these mixed tokens?</a:t>
            </a:r>
          </a:p>
        </p:txBody>
      </p:sp>
      <p:sp>
        <p:nvSpPr>
          <p:cNvPr id="4" name="Slide Number Placeholder 3"/>
          <p:cNvSpPr>
            <a:spLocks noGrp="1"/>
          </p:cNvSpPr>
          <p:nvPr>
            <p:ph type="sldNum" sz="quarter" idx="5"/>
          </p:nvPr>
        </p:nvSpPr>
        <p:spPr/>
        <p:txBody>
          <a:bodyPr/>
          <a:lstStyle/>
          <a:p>
            <a:fld id="{D94E20AA-1C0C-4D48-A0FA-AF74EB7AF0EC}" type="slidenum">
              <a:rPr lang="en-US" smtClean="0"/>
              <a:t>67</a:t>
            </a:fld>
            <a:endParaRPr lang="en-US"/>
          </a:p>
        </p:txBody>
      </p:sp>
    </p:spTree>
    <p:extLst>
      <p:ext uri="{BB962C8B-B14F-4D97-AF65-F5344CB8AC3E}">
        <p14:creationId xmlns:p14="http://schemas.microsoft.com/office/powerpoint/2010/main" val="33015338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can be generated autoregressively as tokens, but that usually comes with lower quality.</a:t>
            </a:r>
          </a:p>
          <a:p>
            <a:endParaRPr lang="en-GB" dirty="0"/>
          </a:p>
          <a:p>
            <a:r>
              <a:rPr lang="en-GB" dirty="0"/>
              <a:t>Instead, several methods propose to combine autoregressive token generation with diffusion.</a:t>
            </a:r>
          </a:p>
          <a:p>
            <a:endParaRPr lang="en-GB" dirty="0"/>
          </a:p>
        </p:txBody>
      </p:sp>
      <p:sp>
        <p:nvSpPr>
          <p:cNvPr id="4" name="Slide Number Placeholder 3"/>
          <p:cNvSpPr>
            <a:spLocks noGrp="1"/>
          </p:cNvSpPr>
          <p:nvPr>
            <p:ph type="sldNum" sz="quarter" idx="5"/>
          </p:nvPr>
        </p:nvSpPr>
        <p:spPr/>
        <p:txBody>
          <a:bodyPr/>
          <a:lstStyle/>
          <a:p>
            <a:fld id="{D94E20AA-1C0C-4D48-A0FA-AF74EB7AF0EC}" type="slidenum">
              <a:rPr lang="en-US" smtClean="0"/>
              <a:t>68</a:t>
            </a:fld>
            <a:endParaRPr lang="en-US"/>
          </a:p>
        </p:txBody>
      </p:sp>
    </p:spTree>
    <p:extLst>
      <p:ext uri="{BB962C8B-B14F-4D97-AF65-F5344CB8AC3E}">
        <p14:creationId xmlns:p14="http://schemas.microsoft.com/office/powerpoint/2010/main" val="1654010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even multi-round editing sessions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may have complex instructions requiring good prior knowledge</a:t>
            </a:r>
            <a:endParaRPr lang="en-GB" dirty="0"/>
          </a:p>
          <a:p>
            <a:endParaRPr lang="en-GB" dirty="0"/>
          </a:p>
        </p:txBody>
      </p:sp>
      <p:sp>
        <p:nvSpPr>
          <p:cNvPr id="4" name="Slide Number Placeholder 3"/>
          <p:cNvSpPr>
            <a:spLocks noGrp="1"/>
          </p:cNvSpPr>
          <p:nvPr>
            <p:ph type="sldNum" sz="quarter" idx="5"/>
          </p:nvPr>
        </p:nvSpPr>
        <p:spPr/>
        <p:txBody>
          <a:bodyPr/>
          <a:lstStyle/>
          <a:p>
            <a:fld id="{D94E20AA-1C0C-4D48-A0FA-AF74EB7AF0EC}" type="slidenum">
              <a:rPr lang="en-US" smtClean="0"/>
              <a:t>7</a:t>
            </a:fld>
            <a:endParaRPr lang="en-US"/>
          </a:p>
        </p:txBody>
      </p:sp>
    </p:spTree>
    <p:extLst>
      <p:ext uri="{BB962C8B-B14F-4D97-AF65-F5344CB8AC3E}">
        <p14:creationId xmlns:p14="http://schemas.microsoft.com/office/powerpoint/2010/main" val="29841346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4E20AA-1C0C-4D48-A0FA-AF74EB7AF0EC}" type="slidenum">
              <a:rPr lang="en-US" smtClean="0"/>
              <a:t>69</a:t>
            </a:fld>
            <a:endParaRPr lang="en-US"/>
          </a:p>
        </p:txBody>
      </p:sp>
    </p:spTree>
    <p:extLst>
      <p:ext uri="{BB962C8B-B14F-4D97-AF65-F5344CB8AC3E}">
        <p14:creationId xmlns:p14="http://schemas.microsoft.com/office/powerpoint/2010/main" val="16531296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4E20AA-1C0C-4D48-A0FA-AF74EB7AF0EC}" type="slidenum">
              <a:rPr lang="en-US" smtClean="0"/>
              <a:t>70</a:t>
            </a:fld>
            <a:endParaRPr lang="en-US"/>
          </a:p>
        </p:txBody>
      </p:sp>
    </p:spTree>
    <p:extLst>
      <p:ext uri="{BB962C8B-B14F-4D97-AF65-F5344CB8AC3E}">
        <p14:creationId xmlns:p14="http://schemas.microsoft.com/office/powerpoint/2010/main" val="28143002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94E20AA-1C0C-4D48-A0FA-AF74EB7AF0EC}" type="slidenum">
              <a:rPr lang="en-US" smtClean="0"/>
              <a:t>72</a:t>
            </a:fld>
            <a:endParaRPr lang="en-US"/>
          </a:p>
        </p:txBody>
      </p:sp>
    </p:spTree>
    <p:extLst>
      <p:ext uri="{BB962C8B-B14F-4D97-AF65-F5344CB8AC3E}">
        <p14:creationId xmlns:p14="http://schemas.microsoft.com/office/powerpoint/2010/main" val="166085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E8A72-9138-3125-8391-0818C392E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A3B2E-20C4-B47B-C317-3F41BDAB89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DFFE7E-BA11-DF95-A948-B9237AA524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part of the course, I will present different techniques to guide a diffusion model and achieve more control over its output, in order to enable some of these applications.</a:t>
            </a:r>
            <a:endParaRPr lang="en-GB" dirty="0"/>
          </a:p>
          <a:p>
            <a:endParaRPr lang="en-GB" dirty="0"/>
          </a:p>
        </p:txBody>
      </p:sp>
      <p:sp>
        <p:nvSpPr>
          <p:cNvPr id="4" name="Slide Number Placeholder 3">
            <a:extLst>
              <a:ext uri="{FF2B5EF4-FFF2-40B4-BE49-F238E27FC236}">
                <a16:creationId xmlns:a16="http://schemas.microsoft.com/office/drawing/2014/main" id="{071FFD48-F7FC-5EDD-193C-B6EF0EDCFA7C}"/>
              </a:ext>
            </a:extLst>
          </p:cNvPr>
          <p:cNvSpPr>
            <a:spLocks noGrp="1"/>
          </p:cNvSpPr>
          <p:nvPr>
            <p:ph type="sldNum" sz="quarter" idx="5"/>
          </p:nvPr>
        </p:nvSpPr>
        <p:spPr/>
        <p:txBody>
          <a:bodyPr/>
          <a:lstStyle/>
          <a:p>
            <a:fld id="{D94E20AA-1C0C-4D48-A0FA-AF74EB7AF0EC}" type="slidenum">
              <a:rPr lang="en-US" smtClean="0"/>
              <a:t>8</a:t>
            </a:fld>
            <a:endParaRPr lang="en-US"/>
          </a:p>
        </p:txBody>
      </p:sp>
    </p:spTree>
    <p:extLst>
      <p:ext uri="{BB962C8B-B14F-4D97-AF65-F5344CB8AC3E}">
        <p14:creationId xmlns:p14="http://schemas.microsoft.com/office/powerpoint/2010/main" val="1832948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diagram is a bit of a simplification, since the interpolation between </a:t>
            </a:r>
            <a:r>
              <a:rPr lang="en-GB" dirty="0" err="1"/>
              <a:t>x_T</a:t>
            </a:r>
            <a:r>
              <a:rPr lang="en-GB" dirty="0"/>
              <a:t> and x_0 to get x_T-1 shown here does not need to be linear.</a:t>
            </a:r>
          </a:p>
          <a:p>
            <a:r>
              <a:rPr lang="en-GB" dirty="0"/>
              <a:t>Also DDIM, for DDPM we would additionally add some random perturbation to each sampled </a:t>
            </a:r>
            <a:r>
              <a:rPr lang="en-GB" dirty="0" err="1"/>
              <a:t>x_t</a:t>
            </a:r>
            <a:endParaRPr lang="en-GB" dirty="0"/>
          </a:p>
        </p:txBody>
      </p:sp>
      <p:sp>
        <p:nvSpPr>
          <p:cNvPr id="4" name="Slide Number Placeholder 3"/>
          <p:cNvSpPr>
            <a:spLocks noGrp="1"/>
          </p:cNvSpPr>
          <p:nvPr>
            <p:ph type="sldNum" sz="quarter" idx="5"/>
          </p:nvPr>
        </p:nvSpPr>
        <p:spPr/>
        <p:txBody>
          <a:bodyPr/>
          <a:lstStyle/>
          <a:p>
            <a:fld id="{D94E20AA-1C0C-4D48-A0FA-AF74EB7AF0EC}" type="slidenum">
              <a:rPr lang="en-US" smtClean="0"/>
              <a:t>9</a:t>
            </a:fld>
            <a:endParaRPr lang="en-US"/>
          </a:p>
        </p:txBody>
      </p:sp>
    </p:spTree>
    <p:extLst>
      <p:ext uri="{BB962C8B-B14F-4D97-AF65-F5344CB8AC3E}">
        <p14:creationId xmlns:p14="http://schemas.microsoft.com/office/powerpoint/2010/main" val="3102365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1BFE5-E230-8EDA-33D7-A5936082D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5D397-1796-1976-0AD7-072D83164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63EF4-AF6E-9C39-7661-3AE3D238D138}"/>
              </a:ext>
            </a:extLst>
          </p:cNvPr>
          <p:cNvSpPr>
            <a:spLocks noGrp="1"/>
          </p:cNvSpPr>
          <p:nvPr>
            <p:ph type="body" idx="1"/>
          </p:nvPr>
        </p:nvSpPr>
        <p:spPr/>
        <p:txBody>
          <a:bodyPr/>
          <a:lstStyle/>
          <a:p>
            <a:r>
              <a:rPr lang="en-GB" dirty="0"/>
              <a:t>For DDPM we would additionally add some random perturbation to each sampled </a:t>
            </a:r>
            <a:r>
              <a:rPr lang="en-GB" dirty="0" err="1"/>
              <a:t>x_t</a:t>
            </a:r>
            <a:endParaRPr lang="en-GB" dirty="0"/>
          </a:p>
          <a:p>
            <a:r>
              <a:rPr lang="en-GB" dirty="0"/>
              <a:t>But lets focus on DDIM here for simplicity. The same guidance techniques I will discuss here can be used for DDPM as well.</a:t>
            </a:r>
          </a:p>
        </p:txBody>
      </p:sp>
      <p:sp>
        <p:nvSpPr>
          <p:cNvPr id="4" name="Slide Number Placeholder 3">
            <a:extLst>
              <a:ext uri="{FF2B5EF4-FFF2-40B4-BE49-F238E27FC236}">
                <a16:creationId xmlns:a16="http://schemas.microsoft.com/office/drawing/2014/main" id="{FC9518FC-44A6-1062-2B6A-B0D4DA704828}"/>
              </a:ext>
            </a:extLst>
          </p:cNvPr>
          <p:cNvSpPr>
            <a:spLocks noGrp="1"/>
          </p:cNvSpPr>
          <p:nvPr>
            <p:ph type="sldNum" sz="quarter" idx="5"/>
          </p:nvPr>
        </p:nvSpPr>
        <p:spPr/>
        <p:txBody>
          <a:bodyPr/>
          <a:lstStyle/>
          <a:p>
            <a:fld id="{D94E20AA-1C0C-4D48-A0FA-AF74EB7AF0EC}" type="slidenum">
              <a:rPr lang="en-US" smtClean="0"/>
              <a:t>10</a:t>
            </a:fld>
            <a:endParaRPr lang="en-US"/>
          </a:p>
        </p:txBody>
      </p:sp>
    </p:spTree>
    <p:extLst>
      <p:ext uri="{BB962C8B-B14F-4D97-AF65-F5344CB8AC3E}">
        <p14:creationId xmlns:p14="http://schemas.microsoft.com/office/powerpoint/2010/main" val="2411154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E7964-FF5B-DC9C-B8E4-C57B1B8FC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5FC7B-80FB-4380-C813-49AEE0DD18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46377-155B-F284-D722-C43496082FC8}"/>
              </a:ext>
            </a:extLst>
          </p:cNvPr>
          <p:cNvSpPr>
            <a:spLocks noGrp="1"/>
          </p:cNvSpPr>
          <p:nvPr>
            <p:ph type="body" idx="1"/>
          </p:nvPr>
        </p:nvSpPr>
        <p:spPr/>
        <p:txBody>
          <a:bodyPr/>
          <a:lstStyle/>
          <a:p>
            <a:r>
              <a:rPr lang="en-GB" dirty="0"/>
              <a:t>This diagram is a bit of a simplification, since the interpolation between </a:t>
            </a:r>
            <a:r>
              <a:rPr lang="en-GB" dirty="0" err="1"/>
              <a:t>x_T</a:t>
            </a:r>
            <a:r>
              <a:rPr lang="en-GB" dirty="0"/>
              <a:t> and x_0 to get x_T-1 shown here does not need to be linear.</a:t>
            </a:r>
          </a:p>
          <a:p>
            <a:r>
              <a:rPr lang="en-GB" dirty="0"/>
              <a:t>Also DDIM, for DDPM we would additionally add some random perturbation to each sampled </a:t>
            </a:r>
            <a:r>
              <a:rPr lang="en-GB" dirty="0" err="1"/>
              <a:t>x_t</a:t>
            </a:r>
            <a:endParaRPr lang="en-GB" dirty="0"/>
          </a:p>
        </p:txBody>
      </p:sp>
      <p:sp>
        <p:nvSpPr>
          <p:cNvPr id="4" name="Slide Number Placeholder 3">
            <a:extLst>
              <a:ext uri="{FF2B5EF4-FFF2-40B4-BE49-F238E27FC236}">
                <a16:creationId xmlns:a16="http://schemas.microsoft.com/office/drawing/2014/main" id="{BCDFDAB7-F652-E173-3D1F-DDF51BA5C789}"/>
              </a:ext>
            </a:extLst>
          </p:cNvPr>
          <p:cNvSpPr>
            <a:spLocks noGrp="1"/>
          </p:cNvSpPr>
          <p:nvPr>
            <p:ph type="sldNum" sz="quarter" idx="5"/>
          </p:nvPr>
        </p:nvSpPr>
        <p:spPr/>
        <p:txBody>
          <a:bodyPr/>
          <a:lstStyle/>
          <a:p>
            <a:fld id="{D94E20AA-1C0C-4D48-A0FA-AF74EB7AF0EC}" type="slidenum">
              <a:rPr lang="en-US" smtClean="0"/>
              <a:t>11</a:t>
            </a:fld>
            <a:endParaRPr lang="en-US"/>
          </a:p>
        </p:txBody>
      </p:sp>
    </p:spTree>
    <p:extLst>
      <p:ext uri="{BB962C8B-B14F-4D97-AF65-F5344CB8AC3E}">
        <p14:creationId xmlns:p14="http://schemas.microsoft.com/office/powerpoint/2010/main" val="3258527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C035-7BD0-3720-BF4B-1E599AF689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AFA3A9-2EAD-3C36-5E08-3C00E559B3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23065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D63C7-0629-259D-53E2-0E4FDB8B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AA1201-6CE0-4A8C-B1DF-7D88552F6C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6B387-7E6A-A380-24A5-3A4A5635C4C7}"/>
              </a:ext>
            </a:extLst>
          </p:cNvPr>
          <p:cNvSpPr>
            <a:spLocks noGrp="1"/>
          </p:cNvSpPr>
          <p:nvPr>
            <p:ph type="dt" sz="half" idx="10"/>
          </p:nvPr>
        </p:nvSpPr>
        <p:spPr>
          <a:xfrm>
            <a:off x="838200" y="6356350"/>
            <a:ext cx="2743200" cy="365125"/>
          </a:xfrm>
          <a:prstGeom prst="rect">
            <a:avLst/>
          </a:prstGeom>
        </p:spPr>
        <p:txBody>
          <a:bodyPr/>
          <a:lstStyle/>
          <a:p>
            <a:r>
              <a:rPr lang="en-US" dirty="0"/>
              <a:t>SIGGRAPH 2025 Course</a:t>
            </a:r>
          </a:p>
        </p:txBody>
      </p:sp>
      <p:sp>
        <p:nvSpPr>
          <p:cNvPr id="5" name="Footer Placeholder 4">
            <a:extLst>
              <a:ext uri="{FF2B5EF4-FFF2-40B4-BE49-F238E27FC236}">
                <a16:creationId xmlns:a16="http://schemas.microsoft.com/office/drawing/2014/main" id="{E53DA4B8-EA4C-535A-B7F4-572251DCC712}"/>
              </a:ext>
            </a:extLst>
          </p:cNvPr>
          <p:cNvSpPr>
            <a:spLocks noGrp="1"/>
          </p:cNvSpPr>
          <p:nvPr>
            <p:ph type="ftr" sz="quarter" idx="11"/>
          </p:nvPr>
        </p:nvSpPr>
        <p:spPr>
          <a:xfrm>
            <a:off x="4038600" y="6356350"/>
            <a:ext cx="4114800" cy="365125"/>
          </a:xfrm>
          <a:prstGeom prst="rect">
            <a:avLst/>
          </a:prstGeom>
        </p:spPr>
        <p:txBody>
          <a:bodyPr/>
          <a:lstStyle/>
          <a:p>
            <a:r>
              <a:rPr lang="en-US" dirty="0"/>
              <a:t>Guided and Controllable Generation</a:t>
            </a:r>
          </a:p>
        </p:txBody>
      </p:sp>
      <p:sp>
        <p:nvSpPr>
          <p:cNvPr id="6" name="Slide Number Placeholder 5">
            <a:extLst>
              <a:ext uri="{FF2B5EF4-FFF2-40B4-BE49-F238E27FC236}">
                <a16:creationId xmlns:a16="http://schemas.microsoft.com/office/drawing/2014/main" id="{18ED85BC-CF46-B776-108E-9CCB600B11C7}"/>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25211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2AF903-C87C-8692-CF51-D4E869CCC0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EF1D4-D3B8-B746-8249-4287363061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ED3F98-F460-4830-42D0-05FD8839C6A2}"/>
              </a:ext>
            </a:extLst>
          </p:cNvPr>
          <p:cNvSpPr>
            <a:spLocks noGrp="1"/>
          </p:cNvSpPr>
          <p:nvPr>
            <p:ph type="dt" sz="half" idx="10"/>
          </p:nvPr>
        </p:nvSpPr>
        <p:spPr>
          <a:xfrm>
            <a:off x="838200" y="6356350"/>
            <a:ext cx="2743200" cy="365125"/>
          </a:xfrm>
          <a:prstGeom prst="rect">
            <a:avLst/>
          </a:prstGeom>
        </p:spPr>
        <p:txBody>
          <a:bodyPr/>
          <a:lstStyle/>
          <a:p>
            <a:r>
              <a:rPr lang="en-US" dirty="0"/>
              <a:t>SIGGRAPH 2025 Course</a:t>
            </a:r>
          </a:p>
        </p:txBody>
      </p:sp>
      <p:sp>
        <p:nvSpPr>
          <p:cNvPr id="5" name="Footer Placeholder 4">
            <a:extLst>
              <a:ext uri="{FF2B5EF4-FFF2-40B4-BE49-F238E27FC236}">
                <a16:creationId xmlns:a16="http://schemas.microsoft.com/office/drawing/2014/main" id="{5DB7799E-AC7F-B500-AA42-8C01CFB268EC}"/>
              </a:ext>
            </a:extLst>
          </p:cNvPr>
          <p:cNvSpPr>
            <a:spLocks noGrp="1"/>
          </p:cNvSpPr>
          <p:nvPr>
            <p:ph type="ftr" sz="quarter" idx="11"/>
          </p:nvPr>
        </p:nvSpPr>
        <p:spPr>
          <a:xfrm>
            <a:off x="4038600" y="6356350"/>
            <a:ext cx="4114800" cy="365125"/>
          </a:xfrm>
          <a:prstGeom prst="rect">
            <a:avLst/>
          </a:prstGeom>
        </p:spPr>
        <p:txBody>
          <a:bodyPr/>
          <a:lstStyle/>
          <a:p>
            <a:r>
              <a:rPr lang="en-US" dirty="0"/>
              <a:t>Guided and Controllable Generation</a:t>
            </a:r>
          </a:p>
        </p:txBody>
      </p:sp>
      <p:sp>
        <p:nvSpPr>
          <p:cNvPr id="6" name="Slide Number Placeholder 5">
            <a:extLst>
              <a:ext uri="{FF2B5EF4-FFF2-40B4-BE49-F238E27FC236}">
                <a16:creationId xmlns:a16="http://schemas.microsoft.com/office/drawing/2014/main" id="{9D064AE2-9F22-EEFE-0EC4-EE19223235AA}"/>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6376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eg_style">
    <p:spTree>
      <p:nvGrpSpPr>
        <p:cNvPr id="1" name=""/>
        <p:cNvGrpSpPr/>
        <p:nvPr/>
      </p:nvGrpSpPr>
      <p:grpSpPr>
        <a:xfrm>
          <a:off x="0" y="0"/>
          <a:ext cx="0" cy="0"/>
          <a:chOff x="0" y="0"/>
          <a:chExt cx="0" cy="0"/>
        </a:xfrm>
      </p:grpSpPr>
      <p:sp>
        <p:nvSpPr>
          <p:cNvPr id="169" name="Title Text"/>
          <p:cNvSpPr txBox="1">
            <a:spLocks noGrp="1"/>
          </p:cNvSpPr>
          <p:nvPr>
            <p:ph type="title"/>
          </p:nvPr>
        </p:nvSpPr>
        <p:spPr>
          <a:xfrm>
            <a:off x="295382" y="218624"/>
            <a:ext cx="11571588" cy="892627"/>
          </a:xfrm>
          <a:prstGeom prst="rect">
            <a:avLst/>
          </a:prstGeom>
        </p:spPr>
        <p:txBody>
          <a:bodyPr lIns="137160" tIns="137160" rIns="137160" bIns="137160" anchor="ctr">
            <a:normAutofit/>
          </a:bodyPr>
          <a:lstStyle>
            <a:lvl1pPr marL="32246" marR="32246" defTabSz="714375">
              <a:lnSpc>
                <a:spcPct val="100000"/>
              </a:lnSpc>
              <a:defRPr sz="3600" b="1" i="0" spc="0">
                <a:solidFill>
                  <a:srgbClr val="51A7F9"/>
                </a:solidFill>
                <a:uFill>
                  <a:solidFill>
                    <a:srgbClr val="000000"/>
                  </a:solidFill>
                </a:uFill>
                <a:latin typeface="Adobe Clean ExtraBold" panose="020B0503020404020204" pitchFamily="34" charset="0"/>
                <a:ea typeface="Adobe Clean ExtraBold" panose="020B0503020404020204" pitchFamily="34" charset="0"/>
                <a:cs typeface="Adobe Clean ExtraBold" panose="020B0503020404020204" pitchFamily="34" charset="0"/>
                <a:sym typeface="Adobe Clean Black"/>
              </a:defRPr>
            </a:lvl1pPr>
          </a:lstStyle>
          <a:p>
            <a:r>
              <a:rPr dirty="0"/>
              <a:t>Title Text</a:t>
            </a:r>
          </a:p>
        </p:txBody>
      </p:sp>
      <p:sp>
        <p:nvSpPr>
          <p:cNvPr id="170" name="Body Level One…"/>
          <p:cNvSpPr txBox="1">
            <a:spLocks noGrp="1"/>
          </p:cNvSpPr>
          <p:nvPr>
            <p:ph type="body" idx="1"/>
          </p:nvPr>
        </p:nvSpPr>
        <p:spPr>
          <a:xfrm>
            <a:off x="295383" y="1202512"/>
            <a:ext cx="11601235" cy="5159727"/>
          </a:xfrm>
          <a:prstGeom prst="rect">
            <a:avLst/>
          </a:prstGeom>
        </p:spPr>
        <p:txBody>
          <a:bodyPr lIns="137160" tIns="137160" rIns="137160" bIns="137160"/>
          <a:lstStyle>
            <a:lvl1pPr marL="333829" marR="32246" indent="-333829" defTabSz="714375">
              <a:lnSpc>
                <a:spcPct val="110000"/>
              </a:lnSpc>
              <a:spcBef>
                <a:spcPts val="1100"/>
              </a:spcBef>
              <a:buClr>
                <a:srgbClr val="000000"/>
              </a:buClr>
              <a:buSzPct val="100000"/>
              <a:defRPr sz="2300" b="0" i="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1pPr>
            <a:lvl2pPr marL="660248" marR="32246" indent="-343877" defTabSz="714375">
              <a:lnSpc>
                <a:spcPct val="110000"/>
              </a:lnSpc>
              <a:spcBef>
                <a:spcPts val="450"/>
              </a:spcBef>
              <a:buClr>
                <a:srgbClr val="000000"/>
              </a:buClr>
              <a:buSzPct val="100000"/>
              <a:buChar char="–"/>
              <a:defRPr sz="2200" b="0" i="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2pPr>
            <a:lvl3pPr marL="920314" marR="32246" indent="-285173" defTabSz="714375">
              <a:lnSpc>
                <a:spcPct val="110000"/>
              </a:lnSpc>
              <a:spcBef>
                <a:spcPts val="450"/>
              </a:spcBef>
              <a:buClr>
                <a:srgbClr val="000000"/>
              </a:buClr>
              <a:buSzPct val="100000"/>
              <a:defRPr sz="1900" b="0" i="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3pPr>
            <a:lvl4pPr marL="1229078" marR="32246" indent="-275167" defTabSz="714375">
              <a:lnSpc>
                <a:spcPct val="110000"/>
              </a:lnSpc>
              <a:spcBef>
                <a:spcPts val="450"/>
              </a:spcBef>
              <a:buClr>
                <a:srgbClr val="000000"/>
              </a:buClr>
              <a:buSzPct val="100000"/>
              <a:buChar char="–"/>
              <a:defRPr sz="1500" b="0" i="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4pPr>
            <a:lvl5pPr marL="1547848" marR="32246" indent="-275167" defTabSz="714375">
              <a:lnSpc>
                <a:spcPct val="110000"/>
              </a:lnSpc>
              <a:spcBef>
                <a:spcPts val="450"/>
              </a:spcBef>
              <a:buClr>
                <a:srgbClr val="000000"/>
              </a:buClr>
              <a:buSzPct val="100000"/>
              <a:buChar char="»"/>
              <a:defRPr sz="1500" b="0" i="0">
                <a:solidFill>
                  <a:srgbClr val="000000"/>
                </a:solidFill>
                <a:uFill>
                  <a:solidFill>
                    <a:srgbClr val="000000"/>
                  </a:solidFill>
                </a:uFill>
                <a:latin typeface="Adobe Clean" panose="020B0503020404020204" pitchFamily="34" charset="0"/>
                <a:ea typeface="Adobe Clean" panose="020B0503020404020204" pitchFamily="34" charset="0"/>
                <a:cs typeface="Adobe Clean" panose="020B0503020404020204" pitchFamily="34" charset="0"/>
                <a:sym typeface="Adobe Clean"/>
              </a:defRPr>
            </a:lvl5pPr>
          </a:lstStyle>
          <a:p>
            <a:r>
              <a:t>Body Level One</a:t>
            </a:r>
          </a:p>
          <a:p>
            <a:pPr lvl="1"/>
            <a:r>
              <a:t>Body Level Two</a:t>
            </a:r>
          </a:p>
          <a:p>
            <a:pPr lvl="2"/>
            <a:r>
              <a:t>Body Level Three</a:t>
            </a:r>
          </a:p>
          <a:p>
            <a:pPr lvl="3"/>
            <a:r>
              <a:t>Body Level Four</a:t>
            </a:r>
          </a:p>
          <a:p>
            <a:pPr lvl="4"/>
            <a:r>
              <a:t>Body Level Five</a:t>
            </a:r>
          </a:p>
        </p:txBody>
      </p:sp>
      <p:sp>
        <p:nvSpPr>
          <p:cNvPr id="14" name="Date Placeholder 13">
            <a:extLst>
              <a:ext uri="{FF2B5EF4-FFF2-40B4-BE49-F238E27FC236}">
                <a16:creationId xmlns:a16="http://schemas.microsoft.com/office/drawing/2014/main" id="{75D29196-E588-A61E-A9CC-7505D1098A90}"/>
              </a:ext>
            </a:extLst>
          </p:cNvPr>
          <p:cNvSpPr>
            <a:spLocks noGrp="1"/>
          </p:cNvSpPr>
          <p:nvPr>
            <p:ph type="dt" sz="half" idx="10"/>
          </p:nvPr>
        </p:nvSpPr>
        <p:spPr>
          <a:xfrm>
            <a:off x="279852" y="6356350"/>
            <a:ext cx="2743200" cy="365125"/>
          </a:xfrm>
          <a:prstGeom prst="rect">
            <a:avLst/>
          </a:prstGeom>
        </p:spPr>
        <p:txBody>
          <a:bodyPr/>
          <a:lstStyle/>
          <a:p>
            <a:r>
              <a:rPr lang="en-US" dirty="0"/>
              <a:t>SIGGRAPH 2025 Course</a:t>
            </a:r>
          </a:p>
        </p:txBody>
      </p:sp>
      <p:sp>
        <p:nvSpPr>
          <p:cNvPr id="15" name="Footer Placeholder 14">
            <a:extLst>
              <a:ext uri="{FF2B5EF4-FFF2-40B4-BE49-F238E27FC236}">
                <a16:creationId xmlns:a16="http://schemas.microsoft.com/office/drawing/2014/main" id="{317CEF0E-B4FA-DC8F-D836-CB9CDDC83187}"/>
              </a:ext>
            </a:extLst>
          </p:cNvPr>
          <p:cNvSpPr>
            <a:spLocks noGrp="1"/>
          </p:cNvSpPr>
          <p:nvPr>
            <p:ph type="ftr" sz="quarter" idx="11"/>
          </p:nvPr>
        </p:nvSpPr>
        <p:spPr>
          <a:xfrm>
            <a:off x="3868668" y="6356350"/>
            <a:ext cx="4114800" cy="365125"/>
          </a:xfrm>
          <a:prstGeom prst="rect">
            <a:avLst/>
          </a:prstGeom>
        </p:spPr>
        <p:txBody>
          <a:bodyPr/>
          <a:lstStyle/>
          <a:p>
            <a:r>
              <a:rPr lang="en-US" dirty="0"/>
              <a:t>Guided and Controllable Generation</a:t>
            </a:r>
          </a:p>
        </p:txBody>
      </p:sp>
      <p:sp>
        <p:nvSpPr>
          <p:cNvPr id="16" name="Slide Number Placeholder 15">
            <a:extLst>
              <a:ext uri="{FF2B5EF4-FFF2-40B4-BE49-F238E27FC236}">
                <a16:creationId xmlns:a16="http://schemas.microsoft.com/office/drawing/2014/main" id="{71FD1454-F615-F467-5220-DEF1158B41DE}"/>
              </a:ext>
            </a:extLst>
          </p:cNvPr>
          <p:cNvSpPr>
            <a:spLocks noGrp="1"/>
          </p:cNvSpPr>
          <p:nvPr>
            <p:ph type="sldNum" sz="quarter" idx="12"/>
          </p:nvPr>
        </p:nvSpPr>
        <p:spPr>
          <a:xfrm>
            <a:off x="8410669" y="6356350"/>
            <a:ext cx="3497433" cy="365125"/>
          </a:xfrm>
          <a:prstGeom prst="rect">
            <a:avLst/>
          </a:prstGeom>
        </p:spPr>
        <p:txBody>
          <a:bodyPr/>
          <a:lstStyle/>
          <a:p>
            <a:r>
              <a:rPr lang="en-US" dirty="0"/>
              <a:t>Diffusion-Based Image and Video Generation</a:t>
            </a:r>
          </a:p>
        </p:txBody>
      </p:sp>
    </p:spTree>
    <p:extLst>
      <p:ext uri="{BB962C8B-B14F-4D97-AF65-F5344CB8AC3E}">
        <p14:creationId xmlns:p14="http://schemas.microsoft.com/office/powerpoint/2010/main" val="7677352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CEA44-A975-0F05-5949-29936BF9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4E1F73-7883-4B2B-A17D-E4F582971F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91F80-6A39-DD45-5D8D-0DA5D108F26D}"/>
              </a:ext>
            </a:extLst>
          </p:cNvPr>
          <p:cNvSpPr>
            <a:spLocks noGrp="1"/>
          </p:cNvSpPr>
          <p:nvPr>
            <p:ph type="dt" sz="half" idx="10"/>
          </p:nvPr>
        </p:nvSpPr>
        <p:spPr>
          <a:xfrm>
            <a:off x="838200" y="6356350"/>
            <a:ext cx="2743200" cy="365125"/>
          </a:xfrm>
          <a:prstGeom prst="rect">
            <a:avLst/>
          </a:prstGeom>
        </p:spPr>
        <p:txBody>
          <a:bodyPr/>
          <a:lstStyle/>
          <a:p>
            <a:r>
              <a:rPr lang="en-US" dirty="0"/>
              <a:t>SIGGRAPH 2025 Course</a:t>
            </a:r>
          </a:p>
        </p:txBody>
      </p:sp>
      <p:sp>
        <p:nvSpPr>
          <p:cNvPr id="5" name="Footer Placeholder 4">
            <a:extLst>
              <a:ext uri="{FF2B5EF4-FFF2-40B4-BE49-F238E27FC236}">
                <a16:creationId xmlns:a16="http://schemas.microsoft.com/office/drawing/2014/main" id="{CF2F66A3-2291-6E67-113A-30C69FE38DAC}"/>
              </a:ext>
            </a:extLst>
          </p:cNvPr>
          <p:cNvSpPr>
            <a:spLocks noGrp="1"/>
          </p:cNvSpPr>
          <p:nvPr>
            <p:ph type="ftr" sz="quarter" idx="11"/>
          </p:nvPr>
        </p:nvSpPr>
        <p:spPr>
          <a:xfrm>
            <a:off x="4038600" y="6356350"/>
            <a:ext cx="4114800" cy="365125"/>
          </a:xfrm>
          <a:prstGeom prst="rect">
            <a:avLst/>
          </a:prstGeom>
        </p:spPr>
        <p:txBody>
          <a:bodyPr/>
          <a:lstStyle>
            <a:lvl1pPr>
              <a:defRPr/>
            </a:lvl1pPr>
          </a:lstStyle>
          <a:p>
            <a:r>
              <a:rPr lang="en-US" dirty="0"/>
              <a:t>Guided and Controllable Generation</a:t>
            </a:r>
          </a:p>
        </p:txBody>
      </p:sp>
      <p:sp>
        <p:nvSpPr>
          <p:cNvPr id="6" name="Slide Number Placeholder 5">
            <a:extLst>
              <a:ext uri="{FF2B5EF4-FFF2-40B4-BE49-F238E27FC236}">
                <a16:creationId xmlns:a16="http://schemas.microsoft.com/office/drawing/2014/main" id="{0DFC8C6F-E4F5-D582-4E31-481EE83D0CB2}"/>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4831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A8059-61C5-6DE3-BF88-AE829DE88A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1CCAA-1EA9-4818-9704-25E331A679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55ABC4-53EB-C884-07C5-E106131558A3}"/>
              </a:ext>
            </a:extLst>
          </p:cNvPr>
          <p:cNvSpPr>
            <a:spLocks noGrp="1"/>
          </p:cNvSpPr>
          <p:nvPr>
            <p:ph type="dt" sz="half" idx="10"/>
          </p:nvPr>
        </p:nvSpPr>
        <p:spPr>
          <a:xfrm>
            <a:off x="838200" y="6356350"/>
            <a:ext cx="2743200" cy="365125"/>
          </a:xfrm>
          <a:prstGeom prst="rect">
            <a:avLst/>
          </a:prstGeom>
        </p:spPr>
        <p:txBody>
          <a:bodyPr/>
          <a:lstStyle/>
          <a:p>
            <a:r>
              <a:rPr lang="en-US" dirty="0"/>
              <a:t>SIGGRAPH 2025 Course</a:t>
            </a:r>
          </a:p>
        </p:txBody>
      </p:sp>
      <p:sp>
        <p:nvSpPr>
          <p:cNvPr id="5" name="Footer Placeholder 4">
            <a:extLst>
              <a:ext uri="{FF2B5EF4-FFF2-40B4-BE49-F238E27FC236}">
                <a16:creationId xmlns:a16="http://schemas.microsoft.com/office/drawing/2014/main" id="{42243921-D8BB-F787-0ACF-94BF02E6B0BF}"/>
              </a:ext>
            </a:extLst>
          </p:cNvPr>
          <p:cNvSpPr>
            <a:spLocks noGrp="1"/>
          </p:cNvSpPr>
          <p:nvPr>
            <p:ph type="ftr" sz="quarter" idx="11"/>
          </p:nvPr>
        </p:nvSpPr>
        <p:spPr>
          <a:xfrm>
            <a:off x="4038600" y="6356350"/>
            <a:ext cx="4114800" cy="365125"/>
          </a:xfrm>
          <a:prstGeom prst="rect">
            <a:avLst/>
          </a:prstGeom>
        </p:spPr>
        <p:txBody>
          <a:bodyPr/>
          <a:lstStyle/>
          <a:p>
            <a:r>
              <a:rPr lang="en-US" dirty="0"/>
              <a:t>Guided and Controllable Generation</a:t>
            </a:r>
          </a:p>
        </p:txBody>
      </p:sp>
      <p:sp>
        <p:nvSpPr>
          <p:cNvPr id="6" name="Slide Number Placeholder 5">
            <a:extLst>
              <a:ext uri="{FF2B5EF4-FFF2-40B4-BE49-F238E27FC236}">
                <a16:creationId xmlns:a16="http://schemas.microsoft.com/office/drawing/2014/main" id="{F2BA4306-B02D-78F5-CE94-1B589FB04F4A}"/>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72832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D0682-1F47-CE7A-9CD4-8A5C09AE67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0BA75-11EF-C76F-B432-C04FA4F132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4865A-3B75-7530-F1E7-501380CF04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70344F-ED11-BD8B-99B9-96D3625D063D}"/>
              </a:ext>
            </a:extLst>
          </p:cNvPr>
          <p:cNvSpPr>
            <a:spLocks noGrp="1"/>
          </p:cNvSpPr>
          <p:nvPr>
            <p:ph type="dt" sz="half" idx="10"/>
          </p:nvPr>
        </p:nvSpPr>
        <p:spPr>
          <a:xfrm>
            <a:off x="838200" y="6356350"/>
            <a:ext cx="2743200" cy="365125"/>
          </a:xfrm>
          <a:prstGeom prst="rect">
            <a:avLst/>
          </a:prstGeom>
        </p:spPr>
        <p:txBody>
          <a:bodyPr/>
          <a:lstStyle/>
          <a:p>
            <a:r>
              <a:rPr lang="en-US" dirty="0"/>
              <a:t>SIGGRAPH 2025 Course</a:t>
            </a:r>
          </a:p>
        </p:txBody>
      </p:sp>
      <p:sp>
        <p:nvSpPr>
          <p:cNvPr id="6" name="Footer Placeholder 5">
            <a:extLst>
              <a:ext uri="{FF2B5EF4-FFF2-40B4-BE49-F238E27FC236}">
                <a16:creationId xmlns:a16="http://schemas.microsoft.com/office/drawing/2014/main" id="{282CBE02-D673-DF06-0BF3-E6285FDB6EB4}"/>
              </a:ext>
            </a:extLst>
          </p:cNvPr>
          <p:cNvSpPr>
            <a:spLocks noGrp="1"/>
          </p:cNvSpPr>
          <p:nvPr>
            <p:ph type="ftr" sz="quarter" idx="11"/>
          </p:nvPr>
        </p:nvSpPr>
        <p:spPr>
          <a:xfrm>
            <a:off x="4038600" y="6356350"/>
            <a:ext cx="4114800" cy="365125"/>
          </a:xfrm>
          <a:prstGeom prst="rect">
            <a:avLst/>
          </a:prstGeom>
        </p:spPr>
        <p:txBody>
          <a:bodyPr/>
          <a:lstStyle/>
          <a:p>
            <a:r>
              <a:rPr lang="en-US" dirty="0"/>
              <a:t>Guided and Controllable Generation</a:t>
            </a:r>
          </a:p>
        </p:txBody>
      </p:sp>
      <p:sp>
        <p:nvSpPr>
          <p:cNvPr id="7" name="Slide Number Placeholder 6">
            <a:extLst>
              <a:ext uri="{FF2B5EF4-FFF2-40B4-BE49-F238E27FC236}">
                <a16:creationId xmlns:a16="http://schemas.microsoft.com/office/drawing/2014/main" id="{B45B6247-ABF6-3D15-218C-750A061D0E8A}"/>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02209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10707-FAD4-B5E0-E27A-C972AE00F8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8AC1C-5382-6C0B-1723-40238BBF38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19575-9863-9822-FA5D-C8DA53919A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10F815-7A1B-3FB8-528B-1AF8D2C580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22D8E8-21D8-878F-2948-A96A9EFDA4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B217B9-8DB5-8686-A010-32D0AE763406}"/>
              </a:ext>
            </a:extLst>
          </p:cNvPr>
          <p:cNvSpPr>
            <a:spLocks noGrp="1"/>
          </p:cNvSpPr>
          <p:nvPr>
            <p:ph type="dt" sz="half" idx="10"/>
          </p:nvPr>
        </p:nvSpPr>
        <p:spPr>
          <a:xfrm>
            <a:off x="838200" y="6356350"/>
            <a:ext cx="2743200" cy="365125"/>
          </a:xfrm>
          <a:prstGeom prst="rect">
            <a:avLst/>
          </a:prstGeom>
        </p:spPr>
        <p:txBody>
          <a:bodyPr/>
          <a:lstStyle/>
          <a:p>
            <a:r>
              <a:rPr lang="en-US" dirty="0"/>
              <a:t>SIGGRAPH 2025 Course</a:t>
            </a:r>
          </a:p>
        </p:txBody>
      </p:sp>
      <p:sp>
        <p:nvSpPr>
          <p:cNvPr id="8" name="Footer Placeholder 7">
            <a:extLst>
              <a:ext uri="{FF2B5EF4-FFF2-40B4-BE49-F238E27FC236}">
                <a16:creationId xmlns:a16="http://schemas.microsoft.com/office/drawing/2014/main" id="{A7C2B962-ECCA-0447-EC6F-C821351F4B4D}"/>
              </a:ext>
            </a:extLst>
          </p:cNvPr>
          <p:cNvSpPr>
            <a:spLocks noGrp="1"/>
          </p:cNvSpPr>
          <p:nvPr>
            <p:ph type="ftr" sz="quarter" idx="11"/>
          </p:nvPr>
        </p:nvSpPr>
        <p:spPr>
          <a:xfrm>
            <a:off x="4038600" y="6356350"/>
            <a:ext cx="4114800" cy="365125"/>
          </a:xfrm>
          <a:prstGeom prst="rect">
            <a:avLst/>
          </a:prstGeom>
        </p:spPr>
        <p:txBody>
          <a:bodyPr/>
          <a:lstStyle/>
          <a:p>
            <a:r>
              <a:rPr lang="en-US" dirty="0"/>
              <a:t>Guided and Controllable Generation</a:t>
            </a:r>
          </a:p>
        </p:txBody>
      </p:sp>
      <p:sp>
        <p:nvSpPr>
          <p:cNvPr id="9" name="Slide Number Placeholder 8">
            <a:extLst>
              <a:ext uri="{FF2B5EF4-FFF2-40B4-BE49-F238E27FC236}">
                <a16:creationId xmlns:a16="http://schemas.microsoft.com/office/drawing/2014/main" id="{C8EA2BD0-744A-1334-8143-1BECC3E689CA}"/>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99014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D2630-3926-1BDB-3F89-7B47084B2A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BB3241-5000-F6AD-A2B7-A27EE7BD8C02}"/>
              </a:ext>
            </a:extLst>
          </p:cNvPr>
          <p:cNvSpPr>
            <a:spLocks noGrp="1"/>
          </p:cNvSpPr>
          <p:nvPr>
            <p:ph type="dt" sz="half" idx="10"/>
          </p:nvPr>
        </p:nvSpPr>
        <p:spPr>
          <a:xfrm>
            <a:off x="838200" y="6356350"/>
            <a:ext cx="2743200" cy="365125"/>
          </a:xfrm>
          <a:prstGeom prst="rect">
            <a:avLst/>
          </a:prstGeom>
        </p:spPr>
        <p:txBody>
          <a:bodyPr/>
          <a:lstStyle/>
          <a:p>
            <a:r>
              <a:rPr lang="en-US" dirty="0"/>
              <a:t>SIGGRAPH 2025 Course</a:t>
            </a:r>
          </a:p>
        </p:txBody>
      </p:sp>
      <p:sp>
        <p:nvSpPr>
          <p:cNvPr id="4" name="Footer Placeholder 3">
            <a:extLst>
              <a:ext uri="{FF2B5EF4-FFF2-40B4-BE49-F238E27FC236}">
                <a16:creationId xmlns:a16="http://schemas.microsoft.com/office/drawing/2014/main" id="{27636176-2430-8272-1A32-7A9E7566BAAC}"/>
              </a:ext>
            </a:extLst>
          </p:cNvPr>
          <p:cNvSpPr>
            <a:spLocks noGrp="1"/>
          </p:cNvSpPr>
          <p:nvPr>
            <p:ph type="ftr" sz="quarter" idx="11"/>
          </p:nvPr>
        </p:nvSpPr>
        <p:spPr>
          <a:xfrm>
            <a:off x="4038600" y="6356350"/>
            <a:ext cx="4114800" cy="365125"/>
          </a:xfrm>
          <a:prstGeom prst="rect">
            <a:avLst/>
          </a:prstGeom>
        </p:spPr>
        <p:txBody>
          <a:bodyPr/>
          <a:lstStyle/>
          <a:p>
            <a:r>
              <a:rPr lang="en-US" dirty="0"/>
              <a:t>Guided and Controllable Generation</a:t>
            </a:r>
          </a:p>
        </p:txBody>
      </p:sp>
      <p:sp>
        <p:nvSpPr>
          <p:cNvPr id="5" name="Slide Number Placeholder 4">
            <a:extLst>
              <a:ext uri="{FF2B5EF4-FFF2-40B4-BE49-F238E27FC236}">
                <a16:creationId xmlns:a16="http://schemas.microsoft.com/office/drawing/2014/main" id="{7C3E759F-E453-9A53-B48C-886984CD8756}"/>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34782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EA7722-3614-3727-B2FB-AAFA3E2FD9BB}"/>
              </a:ext>
            </a:extLst>
          </p:cNvPr>
          <p:cNvSpPr>
            <a:spLocks noGrp="1"/>
          </p:cNvSpPr>
          <p:nvPr>
            <p:ph type="dt" sz="half" idx="10"/>
          </p:nvPr>
        </p:nvSpPr>
        <p:spPr>
          <a:xfrm>
            <a:off x="838200" y="6356350"/>
            <a:ext cx="2743200" cy="365125"/>
          </a:xfrm>
          <a:prstGeom prst="rect">
            <a:avLst/>
          </a:prstGeom>
        </p:spPr>
        <p:txBody>
          <a:bodyPr/>
          <a:lstStyle/>
          <a:p>
            <a:r>
              <a:rPr lang="en-US" dirty="0"/>
              <a:t>SIGGRAPH 2025 Course</a:t>
            </a:r>
          </a:p>
        </p:txBody>
      </p:sp>
      <p:sp>
        <p:nvSpPr>
          <p:cNvPr id="3" name="Footer Placeholder 2">
            <a:extLst>
              <a:ext uri="{FF2B5EF4-FFF2-40B4-BE49-F238E27FC236}">
                <a16:creationId xmlns:a16="http://schemas.microsoft.com/office/drawing/2014/main" id="{7B37C8D8-B4D6-F145-632F-759A5A27CCB0}"/>
              </a:ext>
            </a:extLst>
          </p:cNvPr>
          <p:cNvSpPr>
            <a:spLocks noGrp="1"/>
          </p:cNvSpPr>
          <p:nvPr>
            <p:ph type="ftr" sz="quarter" idx="11"/>
          </p:nvPr>
        </p:nvSpPr>
        <p:spPr>
          <a:xfrm>
            <a:off x="4038600" y="6356350"/>
            <a:ext cx="4114800" cy="365125"/>
          </a:xfrm>
          <a:prstGeom prst="rect">
            <a:avLst/>
          </a:prstGeom>
        </p:spPr>
        <p:txBody>
          <a:bodyPr/>
          <a:lstStyle/>
          <a:p>
            <a:r>
              <a:rPr lang="en-US" dirty="0"/>
              <a:t>Guided and Controllable Generation</a:t>
            </a:r>
          </a:p>
        </p:txBody>
      </p:sp>
      <p:sp>
        <p:nvSpPr>
          <p:cNvPr id="4" name="Slide Number Placeholder 3">
            <a:extLst>
              <a:ext uri="{FF2B5EF4-FFF2-40B4-BE49-F238E27FC236}">
                <a16:creationId xmlns:a16="http://schemas.microsoft.com/office/drawing/2014/main" id="{6A755AE7-1DBC-FC2C-0DC7-2C89012116FD}"/>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09931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254A9-FD29-6044-9F98-84B6FAF9E1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C5522C-119E-4841-84CD-5F8C1307A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3670E6-5E73-5788-27A8-266F69004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2B96A7-1F5C-0353-2527-05D22DCC4444}"/>
              </a:ext>
            </a:extLst>
          </p:cNvPr>
          <p:cNvSpPr>
            <a:spLocks noGrp="1"/>
          </p:cNvSpPr>
          <p:nvPr>
            <p:ph type="dt" sz="half" idx="10"/>
          </p:nvPr>
        </p:nvSpPr>
        <p:spPr>
          <a:xfrm>
            <a:off x="838200" y="6356350"/>
            <a:ext cx="2743200" cy="365125"/>
          </a:xfrm>
          <a:prstGeom prst="rect">
            <a:avLst/>
          </a:prstGeom>
        </p:spPr>
        <p:txBody>
          <a:bodyPr/>
          <a:lstStyle/>
          <a:p>
            <a:r>
              <a:rPr lang="en-US" dirty="0"/>
              <a:t>SIGGRAPH 2025 Course</a:t>
            </a:r>
          </a:p>
        </p:txBody>
      </p:sp>
      <p:sp>
        <p:nvSpPr>
          <p:cNvPr id="6" name="Footer Placeholder 5">
            <a:extLst>
              <a:ext uri="{FF2B5EF4-FFF2-40B4-BE49-F238E27FC236}">
                <a16:creationId xmlns:a16="http://schemas.microsoft.com/office/drawing/2014/main" id="{F6DC68A4-964A-0A3A-B2EF-81B6572F1146}"/>
              </a:ext>
            </a:extLst>
          </p:cNvPr>
          <p:cNvSpPr>
            <a:spLocks noGrp="1"/>
          </p:cNvSpPr>
          <p:nvPr>
            <p:ph type="ftr" sz="quarter" idx="11"/>
          </p:nvPr>
        </p:nvSpPr>
        <p:spPr>
          <a:xfrm>
            <a:off x="4038600" y="6356350"/>
            <a:ext cx="4114800" cy="365125"/>
          </a:xfrm>
          <a:prstGeom prst="rect">
            <a:avLst/>
          </a:prstGeom>
        </p:spPr>
        <p:txBody>
          <a:bodyPr/>
          <a:lstStyle/>
          <a:p>
            <a:r>
              <a:rPr lang="en-US" dirty="0"/>
              <a:t>Guided and Controllable Generation</a:t>
            </a:r>
          </a:p>
        </p:txBody>
      </p:sp>
      <p:sp>
        <p:nvSpPr>
          <p:cNvPr id="7" name="Slide Number Placeholder 6">
            <a:extLst>
              <a:ext uri="{FF2B5EF4-FFF2-40B4-BE49-F238E27FC236}">
                <a16:creationId xmlns:a16="http://schemas.microsoft.com/office/drawing/2014/main" id="{DDA90FAA-5B67-3F4E-F3CE-E345B5524A3D}"/>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01515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C133E-7217-CF80-B420-6776EC35E0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137844-ED93-A6BC-6B06-CD194241A7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A51446-8ADC-1528-E971-1E68B3A5B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ECAD54-8751-2D07-60CA-B00A9E9EB9DA}"/>
              </a:ext>
            </a:extLst>
          </p:cNvPr>
          <p:cNvSpPr>
            <a:spLocks noGrp="1"/>
          </p:cNvSpPr>
          <p:nvPr>
            <p:ph type="dt" sz="half" idx="10"/>
          </p:nvPr>
        </p:nvSpPr>
        <p:spPr>
          <a:xfrm>
            <a:off x="838200" y="6356350"/>
            <a:ext cx="2743200" cy="365125"/>
          </a:xfrm>
          <a:prstGeom prst="rect">
            <a:avLst/>
          </a:prstGeom>
        </p:spPr>
        <p:txBody>
          <a:bodyPr/>
          <a:lstStyle/>
          <a:p>
            <a:r>
              <a:rPr lang="en-US" dirty="0"/>
              <a:t>SIGGRAPH 2025 Course</a:t>
            </a:r>
          </a:p>
        </p:txBody>
      </p:sp>
      <p:sp>
        <p:nvSpPr>
          <p:cNvPr id="6" name="Footer Placeholder 5">
            <a:extLst>
              <a:ext uri="{FF2B5EF4-FFF2-40B4-BE49-F238E27FC236}">
                <a16:creationId xmlns:a16="http://schemas.microsoft.com/office/drawing/2014/main" id="{9C2621CE-998F-BCB8-5C2E-C8C4C5F5BFD9}"/>
              </a:ext>
            </a:extLst>
          </p:cNvPr>
          <p:cNvSpPr>
            <a:spLocks noGrp="1"/>
          </p:cNvSpPr>
          <p:nvPr>
            <p:ph type="ftr" sz="quarter" idx="11"/>
          </p:nvPr>
        </p:nvSpPr>
        <p:spPr>
          <a:xfrm>
            <a:off x="4038600" y="6356350"/>
            <a:ext cx="4114800" cy="365125"/>
          </a:xfrm>
          <a:prstGeom prst="rect">
            <a:avLst/>
          </a:prstGeom>
        </p:spPr>
        <p:txBody>
          <a:bodyPr/>
          <a:lstStyle/>
          <a:p>
            <a:r>
              <a:rPr lang="en-US" dirty="0"/>
              <a:t>Guided and Controllable Generation</a:t>
            </a:r>
          </a:p>
        </p:txBody>
      </p:sp>
      <p:sp>
        <p:nvSpPr>
          <p:cNvPr id="7" name="Slide Number Placeholder 6">
            <a:extLst>
              <a:ext uri="{FF2B5EF4-FFF2-40B4-BE49-F238E27FC236}">
                <a16:creationId xmlns:a16="http://schemas.microsoft.com/office/drawing/2014/main" id="{6CCCA9B4-7B2E-1D58-D1ED-74A8343C0AF4}"/>
              </a:ext>
            </a:extLst>
          </p:cNvPr>
          <p:cNvSpPr>
            <a:spLocks noGrp="1"/>
          </p:cNvSpPr>
          <p:nvPr>
            <p:ph type="sldNum" sz="quarter" idx="12"/>
          </p:nvPr>
        </p:nvSpPr>
        <p:spPr>
          <a:xfrm>
            <a:off x="8439993" y="6356350"/>
            <a:ext cx="2913807"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586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99642D-95AC-99B0-25C2-E2576556A0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0B0286-5F19-579C-1464-CF7C7D5B63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E3533E-1C84-32FE-2275-04531FE6FA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Ubuntu" panose="020B0504030602030204" pitchFamily="34" charset="0"/>
              </a:defRPr>
            </a:lvl1pPr>
          </a:lstStyle>
          <a:p>
            <a:r>
              <a:rPr lang="en-US" dirty="0"/>
              <a:t>SIGGRAPH 2025 Course</a:t>
            </a:r>
          </a:p>
        </p:txBody>
      </p:sp>
      <p:sp>
        <p:nvSpPr>
          <p:cNvPr id="5" name="Footer Placeholder 4">
            <a:extLst>
              <a:ext uri="{FF2B5EF4-FFF2-40B4-BE49-F238E27FC236}">
                <a16:creationId xmlns:a16="http://schemas.microsoft.com/office/drawing/2014/main" id="{F6FA22AF-68AB-7012-B206-380A2B715B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buntu" panose="020B0504030602030204" pitchFamily="34" charset="0"/>
              </a:defRPr>
            </a:lvl1pPr>
          </a:lstStyle>
          <a:p>
            <a:r>
              <a:rPr lang="en-US" dirty="0"/>
              <a:t>Guided and Controllable Generation</a:t>
            </a:r>
          </a:p>
        </p:txBody>
      </p:sp>
      <p:sp>
        <p:nvSpPr>
          <p:cNvPr id="6" name="Slide Number Placeholder 5">
            <a:extLst>
              <a:ext uri="{FF2B5EF4-FFF2-40B4-BE49-F238E27FC236}">
                <a16:creationId xmlns:a16="http://schemas.microsoft.com/office/drawing/2014/main" id="{7D0B5F29-D15A-92D1-AEB2-45277EFA4BF2}"/>
              </a:ext>
            </a:extLst>
          </p:cNvPr>
          <p:cNvSpPr>
            <a:spLocks noGrp="1"/>
          </p:cNvSpPr>
          <p:nvPr>
            <p:ph type="sldNum" sz="quarter" idx="4"/>
          </p:nvPr>
        </p:nvSpPr>
        <p:spPr>
          <a:xfrm>
            <a:off x="7912730" y="6356350"/>
            <a:ext cx="3441072" cy="365125"/>
          </a:xfrm>
          <a:prstGeom prst="rect">
            <a:avLst/>
          </a:prstGeom>
        </p:spPr>
        <p:txBody>
          <a:bodyPr vert="horz" lIns="91440" tIns="45720" rIns="91440" bIns="45720" rtlCol="0" anchor="ctr"/>
          <a:lstStyle>
            <a:lvl1pPr algn="r">
              <a:defRPr sz="1200">
                <a:solidFill>
                  <a:schemeClr val="tx1">
                    <a:tint val="75000"/>
                  </a:schemeClr>
                </a:solidFill>
                <a:latin typeface="Ubuntu" panose="020B0504030602030204" pitchFamily="34" charset="0"/>
              </a:defRPr>
            </a:lvl1pPr>
          </a:lstStyle>
          <a:p>
            <a:r>
              <a:rPr lang="en-US" dirty="0"/>
              <a:t>Diffusion-Based Image and Video Generation</a:t>
            </a:r>
          </a:p>
        </p:txBody>
      </p:sp>
    </p:spTree>
    <p:extLst>
      <p:ext uri="{BB962C8B-B14F-4D97-AF65-F5344CB8AC3E}">
        <p14:creationId xmlns:p14="http://schemas.microsoft.com/office/powerpoint/2010/main" val="23224420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Lst>
  <p:hf hdr="0"/>
  <p:txStyles>
    <p:title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110.png"/><Relationship Id="rId3" Type="http://schemas.openxmlformats.org/officeDocument/2006/relationships/image" Target="../media/image611.png"/><Relationship Id="rId7" Type="http://schemas.openxmlformats.org/officeDocument/2006/relationships/image" Target="../media/image1010.png"/><Relationship Id="rId12" Type="http://schemas.openxmlformats.org/officeDocument/2006/relationships/image" Target="../media/image151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49.png"/><Relationship Id="rId11" Type="http://schemas.openxmlformats.org/officeDocument/2006/relationships/image" Target="../media/image24.png"/><Relationship Id="rId5" Type="http://schemas.openxmlformats.org/officeDocument/2006/relationships/image" Target="../media/image87.png"/><Relationship Id="rId10" Type="http://schemas.openxmlformats.org/officeDocument/2006/relationships/image" Target="../media/image1310.png"/><Relationship Id="rId4" Type="http://schemas.openxmlformats.org/officeDocument/2006/relationships/image" Target="../media/image712.png"/><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1110.png"/><Relationship Id="rId3" Type="http://schemas.openxmlformats.org/officeDocument/2006/relationships/image" Target="../media/image611.png"/><Relationship Id="rId7" Type="http://schemas.openxmlformats.org/officeDocument/2006/relationships/image" Target="../media/image101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910.png"/><Relationship Id="rId11" Type="http://schemas.openxmlformats.org/officeDocument/2006/relationships/image" Target="../media/image24.png"/><Relationship Id="rId5" Type="http://schemas.openxmlformats.org/officeDocument/2006/relationships/image" Target="../media/image87.png"/><Relationship Id="rId10" Type="http://schemas.openxmlformats.org/officeDocument/2006/relationships/image" Target="../media/image1310.png"/><Relationship Id="rId4" Type="http://schemas.openxmlformats.org/officeDocument/2006/relationships/image" Target="../media/image712.png"/><Relationship Id="rId9"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1110.png"/><Relationship Id="rId3" Type="http://schemas.openxmlformats.org/officeDocument/2006/relationships/image" Target="../media/image153.png"/><Relationship Id="rId7" Type="http://schemas.openxmlformats.org/officeDocument/2006/relationships/image" Target="../media/image1310.png"/><Relationship Id="rId2" Type="http://schemas.openxmlformats.org/officeDocument/2006/relationships/image" Target="../media/image611.png"/><Relationship Id="rId1" Type="http://schemas.openxmlformats.org/officeDocument/2006/relationships/slideLayout" Target="../slideLayouts/slideLayout12.xml"/><Relationship Id="rId6" Type="http://schemas.openxmlformats.org/officeDocument/2006/relationships/image" Target="../media/image170.png"/><Relationship Id="rId5" Type="http://schemas.openxmlformats.org/officeDocument/2006/relationships/image" Target="../media/image910.png"/><Relationship Id="rId10" Type="http://schemas.openxmlformats.org/officeDocument/2006/relationships/image" Target="../media/image24.png"/><Relationship Id="rId4" Type="http://schemas.openxmlformats.org/officeDocument/2006/relationships/image" Target="../media/image162.png"/><Relationship Id="rId9" Type="http://schemas.openxmlformats.org/officeDocument/2006/relationships/image" Target="../media/image1010.png"/></Relationships>
</file>

<file path=ppt/slides/_rels/slide13.xml.rels><?xml version="1.0" encoding="UTF-8" standalone="yes"?>
<Relationships xmlns="http://schemas.openxmlformats.org/package/2006/relationships"><Relationship Id="rId3" Type="http://schemas.openxmlformats.org/officeDocument/2006/relationships/image" Target="../media/image611.png"/><Relationship Id="rId7" Type="http://schemas.openxmlformats.org/officeDocument/2006/relationships/image" Target="../media/image11.jpeg"/><Relationship Id="rId12"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0.png"/><Relationship Id="rId11" Type="http://schemas.openxmlformats.org/officeDocument/2006/relationships/image" Target="../media/image1010.png"/><Relationship Id="rId5" Type="http://schemas.openxmlformats.org/officeDocument/2006/relationships/image" Target="../media/image170.png"/><Relationship Id="rId10" Type="http://schemas.openxmlformats.org/officeDocument/2006/relationships/image" Target="../media/image1110.png"/><Relationship Id="rId4" Type="http://schemas.openxmlformats.org/officeDocument/2006/relationships/image" Target="../media/image910.png"/><Relationship Id="rId9" Type="http://schemas.openxmlformats.org/officeDocument/2006/relationships/image" Target="../media/image13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010.png"/><Relationship Id="rId5" Type="http://schemas.openxmlformats.org/officeDocument/2006/relationships/image" Target="../media/image1110.png"/><Relationship Id="rId4" Type="http://schemas.openxmlformats.org/officeDocument/2006/relationships/image" Target="../media/image1310.png"/></Relationships>
</file>

<file path=ppt/slides/_rels/slide15.xml.rels><?xml version="1.0" encoding="UTF-8" standalone="yes"?>
<Relationships xmlns="http://schemas.openxmlformats.org/package/2006/relationships"><Relationship Id="rId8" Type="http://schemas.openxmlformats.org/officeDocument/2006/relationships/image" Target="../media/image1310.png"/><Relationship Id="rId13" Type="http://schemas.openxmlformats.org/officeDocument/2006/relationships/image" Target="../media/image210.png"/><Relationship Id="rId3" Type="http://schemas.openxmlformats.org/officeDocument/2006/relationships/image" Target="../media/image611.png"/><Relationship Id="rId12" Type="http://schemas.openxmlformats.org/officeDocument/2006/relationships/image" Target="../media/image20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1.jpeg"/><Relationship Id="rId11" Type="http://schemas.openxmlformats.org/officeDocument/2006/relationships/image" Target="../media/image25.png"/><Relationship Id="rId5" Type="http://schemas.openxmlformats.org/officeDocument/2006/relationships/image" Target="../media/image180.png"/><Relationship Id="rId10" Type="http://schemas.openxmlformats.org/officeDocument/2006/relationships/image" Target="../media/image1010.png"/><Relationship Id="rId4" Type="http://schemas.openxmlformats.org/officeDocument/2006/relationships/image" Target="../media/image25.png"/><Relationship Id="rId9" Type="http://schemas.openxmlformats.org/officeDocument/2006/relationships/image" Target="../media/image1110.png"/></Relationships>
</file>

<file path=ppt/slides/_rels/slide16.xml.rels><?xml version="1.0" encoding="UTF-8" standalone="yes"?>
<Relationships xmlns="http://schemas.openxmlformats.org/package/2006/relationships"><Relationship Id="rId8" Type="http://schemas.openxmlformats.org/officeDocument/2006/relationships/image" Target="../media/image1310.png"/><Relationship Id="rId13" Type="http://schemas.openxmlformats.org/officeDocument/2006/relationships/image" Target="../media/image12.jpeg"/><Relationship Id="rId3" Type="http://schemas.openxmlformats.org/officeDocument/2006/relationships/image" Target="../media/image611.png"/><Relationship Id="rId12" Type="http://schemas.openxmlformats.org/officeDocument/2006/relationships/image" Target="../media/image20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1.jpeg"/><Relationship Id="rId11" Type="http://schemas.openxmlformats.org/officeDocument/2006/relationships/image" Target="../media/image25.png"/><Relationship Id="rId5" Type="http://schemas.openxmlformats.org/officeDocument/2006/relationships/image" Target="../media/image220.png"/><Relationship Id="rId10" Type="http://schemas.openxmlformats.org/officeDocument/2006/relationships/image" Target="../media/image1010.png"/><Relationship Id="rId4" Type="http://schemas.openxmlformats.org/officeDocument/2006/relationships/image" Target="../media/image25.png"/><Relationship Id="rId9" Type="http://schemas.openxmlformats.org/officeDocument/2006/relationships/image" Target="../media/image1110.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1310.png"/><Relationship Id="rId13" Type="http://schemas.openxmlformats.org/officeDocument/2006/relationships/image" Target="../media/image270.png"/><Relationship Id="rId3" Type="http://schemas.openxmlformats.org/officeDocument/2006/relationships/image" Target="../media/image611.png"/><Relationship Id="rId12" Type="http://schemas.openxmlformats.org/officeDocument/2006/relationships/image" Target="../media/image26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1.jpeg"/><Relationship Id="rId11" Type="http://schemas.openxmlformats.org/officeDocument/2006/relationships/image" Target="../media/image25.png"/><Relationship Id="rId5" Type="http://schemas.openxmlformats.org/officeDocument/2006/relationships/image" Target="../media/image180.png"/><Relationship Id="rId10" Type="http://schemas.openxmlformats.org/officeDocument/2006/relationships/image" Target="../media/image1010.png"/><Relationship Id="rId4" Type="http://schemas.openxmlformats.org/officeDocument/2006/relationships/image" Target="../media/image25.png"/><Relationship Id="rId9" Type="http://schemas.openxmlformats.org/officeDocument/2006/relationships/image" Target="../media/image1110.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11.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611.png"/><Relationship Id="rId7" Type="http://schemas.openxmlformats.org/officeDocument/2006/relationships/image" Target="../media/image1010.png"/><Relationship Id="rId12"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110.png"/><Relationship Id="rId11" Type="http://schemas.openxmlformats.org/officeDocument/2006/relationships/image" Target="../media/image34.png"/><Relationship Id="rId5" Type="http://schemas.openxmlformats.org/officeDocument/2006/relationships/image" Target="../media/image1310.png"/><Relationship Id="rId10" Type="http://schemas.openxmlformats.org/officeDocument/2006/relationships/image" Target="../media/image33.png"/><Relationship Id="rId4" Type="http://schemas.openxmlformats.org/officeDocument/2006/relationships/image" Target="../media/image25.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1310.png"/><Relationship Id="rId3" Type="http://schemas.openxmlformats.org/officeDocument/2006/relationships/image" Target="../media/image611.png"/><Relationship Id="rId7" Type="http://schemas.openxmlformats.org/officeDocument/2006/relationships/image" Target="../media/image25.png"/><Relationship Id="rId12"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1.jpeg"/><Relationship Id="rId11" Type="http://schemas.openxmlformats.org/officeDocument/2006/relationships/image" Target="../media/image12.jpeg"/><Relationship Id="rId5" Type="http://schemas.openxmlformats.org/officeDocument/2006/relationships/image" Target="../media/image220.png"/><Relationship Id="rId10" Type="http://schemas.openxmlformats.org/officeDocument/2006/relationships/image" Target="../media/image1010.png"/><Relationship Id="rId4" Type="http://schemas.openxmlformats.org/officeDocument/2006/relationships/image" Target="../media/image25.png"/><Relationship Id="rId9" Type="http://schemas.openxmlformats.org/officeDocument/2006/relationships/image" Target="../media/image1110.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29.pn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29.pn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8.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700.png"/><Relationship Id="rId7"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image" Target="../media/image730.png"/><Relationship Id="rId5" Type="http://schemas.openxmlformats.org/officeDocument/2006/relationships/image" Target="../media/image720.png"/><Relationship Id="rId4" Type="http://schemas.openxmlformats.org/officeDocument/2006/relationships/image" Target="../media/image710.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4.png"/><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7.png"/><Relationship Id="rId7" Type="http://schemas.openxmlformats.org/officeDocument/2006/relationships/image" Target="../media/image71.png"/><Relationship Id="rId2"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4.png"/><Relationship Id="rId9"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4.png"/><Relationship Id="rId7" Type="http://schemas.openxmlformats.org/officeDocument/2006/relationships/image" Target="../media/image72.png"/><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69.png"/><Relationship Id="rId11" Type="http://schemas.openxmlformats.org/officeDocument/2006/relationships/image" Target="../media/image24.png"/><Relationship Id="rId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75.png"/><Relationship Id="rId9"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7.png"/><Relationship Id="rId7" Type="http://schemas.openxmlformats.org/officeDocument/2006/relationships/image" Target="../media/image70.png"/><Relationship Id="rId12" Type="http://schemas.openxmlformats.org/officeDocument/2006/relationships/image" Target="../media/image24.png"/><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79.png"/><Relationship Id="rId11" Type="http://schemas.openxmlformats.org/officeDocument/2006/relationships/image" Target="../media/image80.png"/><Relationship Id="rId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74.png"/><Relationship Id="rId9"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87.jp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8.png"/><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image" Target="../media/image580.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80.png"/><Relationship Id="rId5" Type="http://schemas.openxmlformats.org/officeDocument/2006/relationships/image" Target="../media/image24.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600.png"/><Relationship Id="rId12"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2.xml"/><Relationship Id="rId11" Type="http://schemas.openxmlformats.org/officeDocument/2006/relationships/image" Target="../media/image86.png"/><Relationship Id="rId5" Type="http://schemas.openxmlformats.org/officeDocument/2006/relationships/image" Target="../media/image220.png"/><Relationship Id="rId10" Type="http://schemas.openxmlformats.org/officeDocument/2006/relationships/image" Target="../media/image1010.png"/><Relationship Id="rId9" Type="http://schemas.openxmlformats.org/officeDocument/2006/relationships/image" Target="../media/image1110.png"/></Relationships>
</file>

<file path=ppt/slides/_rels/slide41.xml.rels><?xml version="1.0" encoding="UTF-8" standalone="yes"?>
<Relationships xmlns="http://schemas.openxmlformats.org/package/2006/relationships"><Relationship Id="rId13" Type="http://schemas.openxmlformats.org/officeDocument/2006/relationships/image" Target="../media/image600.png"/><Relationship Id="rId3" Type="http://schemas.openxmlformats.org/officeDocument/2006/relationships/image" Target="../media/image610.png"/><Relationship Id="rId12" Type="http://schemas.openxmlformats.org/officeDocument/2006/relationships/image" Target="../media/image621.png"/><Relationship Id="rId2" Type="http://schemas.openxmlformats.org/officeDocument/2006/relationships/notesSlide" Target="../notesSlides/notesSlide31.xml"/><Relationship Id="rId1" Type="http://schemas.openxmlformats.org/officeDocument/2006/relationships/slideLayout" Target="../slideLayouts/slideLayout12.xml"/><Relationship Id="rId11" Type="http://schemas.openxmlformats.org/officeDocument/2006/relationships/image" Target="../media/image86.png"/><Relationship Id="rId5" Type="http://schemas.openxmlformats.org/officeDocument/2006/relationships/image" Target="../media/image220.png"/><Relationship Id="rId10" Type="http://schemas.openxmlformats.org/officeDocument/2006/relationships/image" Target="../media/image1010.png"/><Relationship Id="rId9" Type="http://schemas.openxmlformats.org/officeDocument/2006/relationships/image" Target="../media/image1110.png"/><Relationship Id="rId14" Type="http://schemas.openxmlformats.org/officeDocument/2006/relationships/image" Target="../media/image24.png"/></Relationships>
</file>

<file path=ppt/slides/_rels/slide42.xml.rels><?xml version="1.0" encoding="UTF-8" standalone="yes"?>
<Relationships xmlns="http://schemas.openxmlformats.org/package/2006/relationships"><Relationship Id="rId13" Type="http://schemas.openxmlformats.org/officeDocument/2006/relationships/image" Target="../media/image631.png"/><Relationship Id="rId3" Type="http://schemas.openxmlformats.org/officeDocument/2006/relationships/image" Target="../media/image610.png"/><Relationship Id="rId12" Type="http://schemas.openxmlformats.org/officeDocument/2006/relationships/image" Target="../media/image621.png"/><Relationship Id="rId2" Type="http://schemas.openxmlformats.org/officeDocument/2006/relationships/notesSlide" Target="../notesSlides/notesSlide32.xml"/><Relationship Id="rId16" Type="http://schemas.openxmlformats.org/officeDocument/2006/relationships/image" Target="../media/image24.png"/><Relationship Id="rId1" Type="http://schemas.openxmlformats.org/officeDocument/2006/relationships/slideLayout" Target="../slideLayouts/slideLayout12.xml"/><Relationship Id="rId11" Type="http://schemas.openxmlformats.org/officeDocument/2006/relationships/image" Target="../media/image86.png"/><Relationship Id="rId5" Type="http://schemas.openxmlformats.org/officeDocument/2006/relationships/image" Target="../media/image220.png"/><Relationship Id="rId15" Type="http://schemas.openxmlformats.org/officeDocument/2006/relationships/image" Target="../media/image600.png"/><Relationship Id="rId10" Type="http://schemas.openxmlformats.org/officeDocument/2006/relationships/image" Target="../media/image1010.png"/><Relationship Id="rId9" Type="http://schemas.openxmlformats.org/officeDocument/2006/relationships/image" Target="../media/image1110.png"/><Relationship Id="rId14" Type="http://schemas.openxmlformats.org/officeDocument/2006/relationships/image" Target="../media/image641.png"/></Relationships>
</file>

<file path=ppt/slides/_rels/slide43.xml.rels><?xml version="1.0" encoding="UTF-8" standalone="yes"?>
<Relationships xmlns="http://schemas.openxmlformats.org/package/2006/relationships"><Relationship Id="rId13" Type="http://schemas.openxmlformats.org/officeDocument/2006/relationships/image" Target="../media/image600.png"/><Relationship Id="rId12" Type="http://schemas.openxmlformats.org/officeDocument/2006/relationships/image" Target="../media/image651.png"/><Relationship Id="rId2" Type="http://schemas.openxmlformats.org/officeDocument/2006/relationships/notesSlide" Target="../notesSlides/notesSlide33.xml"/><Relationship Id="rId16" Type="http://schemas.openxmlformats.org/officeDocument/2006/relationships/image" Target="../media/image90.png"/><Relationship Id="rId1" Type="http://schemas.openxmlformats.org/officeDocument/2006/relationships/slideLayout" Target="../slideLayouts/slideLayout12.xml"/><Relationship Id="rId11" Type="http://schemas.openxmlformats.org/officeDocument/2006/relationships/image" Target="../media/image86.png"/><Relationship Id="rId5" Type="http://schemas.openxmlformats.org/officeDocument/2006/relationships/image" Target="../media/image220.png"/><Relationship Id="rId15" Type="http://schemas.openxmlformats.org/officeDocument/2006/relationships/image" Target="../media/image661.png"/><Relationship Id="rId10" Type="http://schemas.openxmlformats.org/officeDocument/2006/relationships/image" Target="../media/image1010.png"/><Relationship Id="rId9" Type="http://schemas.openxmlformats.org/officeDocument/2006/relationships/image" Target="../media/image1110.png"/><Relationship Id="rId14" Type="http://schemas.openxmlformats.org/officeDocument/2006/relationships/image" Target="../media/image24.png"/></Relationships>
</file>

<file path=ppt/slides/_rels/slide44.xml.rels><?xml version="1.0" encoding="UTF-8" standalone="yes"?>
<Relationships xmlns="http://schemas.openxmlformats.org/package/2006/relationships"><Relationship Id="rId13" Type="http://schemas.openxmlformats.org/officeDocument/2006/relationships/image" Target="../media/image600.png"/><Relationship Id="rId18" Type="http://schemas.openxmlformats.org/officeDocument/2006/relationships/customXml" Target="../ink/ink1.xml"/><Relationship Id="rId26" Type="http://schemas.openxmlformats.org/officeDocument/2006/relationships/image" Target="../media/image90.png"/><Relationship Id="rId21" Type="http://schemas.openxmlformats.org/officeDocument/2006/relationships/image" Target="../media/image711.png"/><Relationship Id="rId12" Type="http://schemas.openxmlformats.org/officeDocument/2006/relationships/image" Target="../media/image651.png"/><Relationship Id="rId17" Type="http://schemas.openxmlformats.org/officeDocument/2006/relationships/image" Target="../media/image690.png"/><Relationship Id="rId25" Type="http://schemas.openxmlformats.org/officeDocument/2006/relationships/image" Target="../media/image740.png"/><Relationship Id="rId2" Type="http://schemas.openxmlformats.org/officeDocument/2006/relationships/notesSlide" Target="../notesSlides/notesSlide34.xml"/><Relationship Id="rId16" Type="http://schemas.openxmlformats.org/officeDocument/2006/relationships/image" Target="../media/image681.png"/><Relationship Id="rId20" Type="http://schemas.openxmlformats.org/officeDocument/2006/relationships/customXml" Target="../ink/ink2.xml"/><Relationship Id="rId1" Type="http://schemas.openxmlformats.org/officeDocument/2006/relationships/slideLayout" Target="../slideLayouts/slideLayout12.xml"/><Relationship Id="rId11" Type="http://schemas.openxmlformats.org/officeDocument/2006/relationships/image" Target="../media/image86.png"/><Relationship Id="rId24" Type="http://schemas.openxmlformats.org/officeDocument/2006/relationships/image" Target="../media/image731.png"/><Relationship Id="rId5" Type="http://schemas.openxmlformats.org/officeDocument/2006/relationships/image" Target="../media/image220.png"/><Relationship Id="rId15" Type="http://schemas.openxmlformats.org/officeDocument/2006/relationships/image" Target="../media/image661.png"/><Relationship Id="rId23" Type="http://schemas.openxmlformats.org/officeDocument/2006/relationships/image" Target="../media/image721.png"/><Relationship Id="rId10" Type="http://schemas.openxmlformats.org/officeDocument/2006/relationships/image" Target="../media/image1010.png"/><Relationship Id="rId19" Type="http://schemas.openxmlformats.org/officeDocument/2006/relationships/image" Target="../media/image701.png"/><Relationship Id="rId9" Type="http://schemas.openxmlformats.org/officeDocument/2006/relationships/image" Target="../media/image1110.png"/><Relationship Id="rId14" Type="http://schemas.openxmlformats.org/officeDocument/2006/relationships/image" Target="../media/image24.png"/><Relationship Id="rId22" Type="http://schemas.openxmlformats.org/officeDocument/2006/relationships/customXml" Target="../ink/ink3.xml"/></Relationships>
</file>

<file path=ppt/slides/_rels/slide45.xml.rels><?xml version="1.0" encoding="UTF-8" standalone="yes"?>
<Relationships xmlns="http://schemas.openxmlformats.org/package/2006/relationships"><Relationship Id="rId13" Type="http://schemas.openxmlformats.org/officeDocument/2006/relationships/image" Target="../media/image600.png"/><Relationship Id="rId18" Type="http://schemas.openxmlformats.org/officeDocument/2006/relationships/customXml" Target="../ink/ink4.xml"/><Relationship Id="rId21" Type="http://schemas.openxmlformats.org/officeDocument/2006/relationships/image" Target="../media/image711.png"/><Relationship Id="rId12" Type="http://schemas.openxmlformats.org/officeDocument/2006/relationships/image" Target="../media/image651.png"/><Relationship Id="rId17" Type="http://schemas.openxmlformats.org/officeDocument/2006/relationships/image" Target="../media/image690.png"/><Relationship Id="rId25" Type="http://schemas.openxmlformats.org/officeDocument/2006/relationships/image" Target="../media/image88.png"/><Relationship Id="rId2" Type="http://schemas.openxmlformats.org/officeDocument/2006/relationships/notesSlide" Target="../notesSlides/notesSlide35.xml"/><Relationship Id="rId16" Type="http://schemas.openxmlformats.org/officeDocument/2006/relationships/image" Target="../media/image681.png"/><Relationship Id="rId20" Type="http://schemas.openxmlformats.org/officeDocument/2006/relationships/customXml" Target="../ink/ink5.xml"/><Relationship Id="rId1" Type="http://schemas.openxmlformats.org/officeDocument/2006/relationships/slideLayout" Target="../slideLayouts/slideLayout12.xml"/><Relationship Id="rId11" Type="http://schemas.openxmlformats.org/officeDocument/2006/relationships/image" Target="../media/image86.png"/><Relationship Id="rId24" Type="http://schemas.openxmlformats.org/officeDocument/2006/relationships/image" Target="../media/image750.png"/><Relationship Id="rId5" Type="http://schemas.openxmlformats.org/officeDocument/2006/relationships/image" Target="../media/image220.png"/><Relationship Id="rId15" Type="http://schemas.openxmlformats.org/officeDocument/2006/relationships/image" Target="../media/image90.png"/><Relationship Id="rId23" Type="http://schemas.openxmlformats.org/officeDocument/2006/relationships/image" Target="../media/image721.png"/><Relationship Id="rId10" Type="http://schemas.openxmlformats.org/officeDocument/2006/relationships/image" Target="../media/image1010.png"/><Relationship Id="rId19" Type="http://schemas.openxmlformats.org/officeDocument/2006/relationships/image" Target="../media/image701.png"/><Relationship Id="rId9" Type="http://schemas.openxmlformats.org/officeDocument/2006/relationships/image" Target="../media/image1110.png"/><Relationship Id="rId14" Type="http://schemas.openxmlformats.org/officeDocument/2006/relationships/image" Target="../media/image24.png"/><Relationship Id="rId22" Type="http://schemas.openxmlformats.org/officeDocument/2006/relationships/customXml" Target="../ink/ink6.xml"/></Relationships>
</file>

<file path=ppt/slides/_rels/slide4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2.png"/><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12"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12.xml"/><Relationship Id="rId11" Type="http://schemas.openxmlformats.org/officeDocument/2006/relationships/image" Target="../media/image600.png"/><Relationship Id="rId5" Type="http://schemas.openxmlformats.org/officeDocument/2006/relationships/image" Target="../media/image220.png"/><Relationship Id="rId10" Type="http://schemas.openxmlformats.org/officeDocument/2006/relationships/image" Target="../media/image1010.png"/><Relationship Id="rId9" Type="http://schemas.openxmlformats.org/officeDocument/2006/relationships/image" Target="../media/image1110.png"/></Relationships>
</file>

<file path=ppt/slides/_rels/slide49.xml.rels><?xml version="1.0" encoding="UTF-8" standalone="yes"?>
<Relationships xmlns="http://schemas.openxmlformats.org/package/2006/relationships"><Relationship Id="rId13" Type="http://schemas.openxmlformats.org/officeDocument/2006/relationships/image" Target="../media/image105.png"/><Relationship Id="rId12"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12.xml"/><Relationship Id="rId11" Type="http://schemas.openxmlformats.org/officeDocument/2006/relationships/image" Target="../media/image103.png"/><Relationship Id="rId5" Type="http://schemas.openxmlformats.org/officeDocument/2006/relationships/image" Target="../media/image220.png"/><Relationship Id="rId10" Type="http://schemas.openxmlformats.org/officeDocument/2006/relationships/image" Target="../media/image1010.png"/><Relationship Id="rId9" Type="http://schemas.openxmlformats.org/officeDocument/2006/relationships/image" Target="../media/image1110.png"/><Relationship Id="rId14"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9.png"/><Relationship Id="rId7" Type="http://schemas.openxmlformats.org/officeDocument/2006/relationships/image" Target="../media/image11.jpe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18.png"/><Relationship Id="rId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image" Target="../media/image20.png"/><Relationship Id="rId9" Type="http://schemas.openxmlformats.org/officeDocument/2006/relationships/image" Target="../media/image14.png"/></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9.png"/><Relationship Id="rId7"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12.png"/></Relationships>
</file>

<file path=ppt/slides/_rels/slide58.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21.png"/><Relationship Id="rId18" Type="http://schemas.openxmlformats.org/officeDocument/2006/relationships/image" Target="../media/image126.png"/><Relationship Id="rId3" Type="http://schemas.openxmlformats.org/officeDocument/2006/relationships/image" Target="../media/image19.png"/><Relationship Id="rId21" Type="http://schemas.openxmlformats.org/officeDocument/2006/relationships/image" Target="../media/image129.png"/><Relationship Id="rId7" Type="http://schemas.openxmlformats.org/officeDocument/2006/relationships/image" Target="../media/image102.png"/><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notesSlide" Target="../notesSlides/notesSlide43.xml"/><Relationship Id="rId16" Type="http://schemas.openxmlformats.org/officeDocument/2006/relationships/image" Target="../media/image124.png"/><Relationship Id="rId20" Type="http://schemas.openxmlformats.org/officeDocument/2006/relationships/image" Target="../media/image128.png"/><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1190.png"/><Relationship Id="rId5" Type="http://schemas.openxmlformats.org/officeDocument/2006/relationships/image" Target="../media/image21.png"/><Relationship Id="rId15" Type="http://schemas.openxmlformats.org/officeDocument/2006/relationships/image" Target="../media/image123.png"/><Relationship Id="rId23" Type="http://schemas.openxmlformats.org/officeDocument/2006/relationships/image" Target="../media/image131.png"/><Relationship Id="rId10" Type="http://schemas.openxmlformats.org/officeDocument/2006/relationships/image" Target="../media/image1180.png"/><Relationship Id="rId19" Type="http://schemas.openxmlformats.org/officeDocument/2006/relationships/image" Target="../media/image127.png"/><Relationship Id="rId4" Type="http://schemas.openxmlformats.org/officeDocument/2006/relationships/image" Target="../media/image20.png"/><Relationship Id="rId9" Type="http://schemas.openxmlformats.org/officeDocument/2006/relationships/image" Target="../media/image113.png"/><Relationship Id="rId14" Type="http://schemas.openxmlformats.org/officeDocument/2006/relationships/image" Target="../media/image122.png"/><Relationship Id="rId22" Type="http://schemas.openxmlformats.org/officeDocument/2006/relationships/image" Target="../media/image130.png"/></Relationships>
</file>

<file path=ppt/slides/_rels/slide5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9.png"/><Relationship Id="rId7" Type="http://schemas.openxmlformats.org/officeDocument/2006/relationships/image" Target="../media/image110.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13.png"/><Relationship Id="rId3" Type="http://schemas.openxmlformats.org/officeDocument/2006/relationships/image" Target="../media/image21.png"/><Relationship Id="rId7" Type="http://schemas.openxmlformats.org/officeDocument/2006/relationships/image" Target="../media/image134.png"/><Relationship Id="rId12"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133.png"/><Relationship Id="rId11" Type="http://schemas.openxmlformats.org/officeDocument/2006/relationships/image" Target="../media/image137.png"/><Relationship Id="rId5" Type="http://schemas.openxmlformats.org/officeDocument/2006/relationships/image" Target="../media/image24.png"/><Relationship Id="rId10" Type="http://schemas.openxmlformats.org/officeDocument/2006/relationships/image" Target="../media/image136.png"/><Relationship Id="rId4" Type="http://schemas.openxmlformats.org/officeDocument/2006/relationships/image" Target="../media/image132.png"/><Relationship Id="rId9" Type="http://schemas.openxmlformats.org/officeDocument/2006/relationships/image" Target="../media/image135.png"/></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2.xml"/><Relationship Id="rId5" Type="http://schemas.openxmlformats.org/officeDocument/2006/relationships/image" Target="../media/image117.png"/><Relationship Id="rId4" Type="http://schemas.openxmlformats.org/officeDocument/2006/relationships/image" Target="../media/image116.png"/></Relationships>
</file>

<file path=ppt/slides/_rels/slide6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19.png"/><Relationship Id="rId7" Type="http://schemas.openxmlformats.org/officeDocument/2006/relationships/image" Target="../media/image113.png"/><Relationship Id="rId12" Type="http://schemas.openxmlformats.org/officeDocument/2006/relationships/image" Target="../media/image110.png"/><Relationship Id="rId2" Type="http://schemas.openxmlformats.org/officeDocument/2006/relationships/image" Target="../media/image118.png"/><Relationship Id="rId1" Type="http://schemas.openxmlformats.org/officeDocument/2006/relationships/slideLayout" Target="../slideLayouts/slideLayout12.xml"/><Relationship Id="rId6" Type="http://schemas.openxmlformats.org/officeDocument/2006/relationships/image" Target="../media/image139.png"/><Relationship Id="rId11" Type="http://schemas.openxmlformats.org/officeDocument/2006/relationships/image" Target="../media/image143.png"/><Relationship Id="rId5" Type="http://schemas.openxmlformats.org/officeDocument/2006/relationships/image" Target="../media/image1380.png"/><Relationship Id="rId10" Type="http://schemas.openxmlformats.org/officeDocument/2006/relationships/image" Target="../media/image142.png"/><Relationship Id="rId4" Type="http://schemas.openxmlformats.org/officeDocument/2006/relationships/image" Target="../media/image24.png"/><Relationship Id="rId9" Type="http://schemas.openxmlformats.org/officeDocument/2006/relationships/image" Target="../media/image141.png"/></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2.xml"/><Relationship Id="rId5" Type="http://schemas.openxmlformats.org/officeDocument/2006/relationships/image" Target="../media/image144.png"/><Relationship Id="rId4" Type="http://schemas.openxmlformats.org/officeDocument/2006/relationships/image" Target="../media/image138.png"/></Relationships>
</file>

<file path=ppt/slides/_rels/slide6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9.png"/><Relationship Id="rId7" Type="http://schemas.openxmlformats.org/officeDocument/2006/relationships/image" Target="../media/image11.jpe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18.png"/><Relationship Id="rId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image" Target="../media/image20.png"/><Relationship Id="rId9" Type="http://schemas.openxmlformats.org/officeDocument/2006/relationships/image" Target="../media/image14.png"/></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67.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146.emf"/></Relationships>
</file>

<file path=ppt/slides/_rels/slide68.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4.png"/><Relationship Id="rId3" Type="http://schemas.openxmlformats.org/officeDocument/2006/relationships/image" Target="../media/image147.png"/><Relationship Id="rId7" Type="http://schemas.openxmlformats.org/officeDocument/2006/relationships/image" Target="../media/image167.png"/><Relationship Id="rId12" Type="http://schemas.openxmlformats.org/officeDocument/2006/relationships/image" Target="../media/image173.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166.png"/><Relationship Id="rId11" Type="http://schemas.openxmlformats.org/officeDocument/2006/relationships/image" Target="../media/image172.png"/><Relationship Id="rId5" Type="http://schemas.openxmlformats.org/officeDocument/2006/relationships/image" Target="../media/image165.png"/><Relationship Id="rId10" Type="http://schemas.openxmlformats.org/officeDocument/2006/relationships/image" Target="../media/image171.png"/><Relationship Id="rId4" Type="http://schemas.microsoft.com/office/2007/relationships/hdphoto" Target="../media/hdphoto1.wdp"/><Relationship Id="rId9" Type="http://schemas.openxmlformats.org/officeDocument/2006/relationships/image" Target="../media/image169.png"/><Relationship Id="rId14" Type="http://schemas.openxmlformats.org/officeDocument/2006/relationships/image" Target="../media/image175.png"/></Relationships>
</file>

<file path=ppt/slides/_rels/slide6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178.png"/><Relationship Id="rId4" Type="http://schemas.openxmlformats.org/officeDocument/2006/relationships/image" Target="../media/image17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149.jpeg"/><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9.png"/><Relationship Id="rId7"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18.png"/><Relationship Id="rId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image" Target="../media/image20.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110.png"/><Relationship Id="rId3" Type="http://schemas.openxmlformats.org/officeDocument/2006/relationships/image" Target="../media/image611.png"/><Relationship Id="rId7" Type="http://schemas.openxmlformats.org/officeDocument/2006/relationships/image" Target="../media/image101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910.png"/><Relationship Id="rId11"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1310.png"/><Relationship Id="rId4" Type="http://schemas.openxmlformats.org/officeDocument/2006/relationships/image" Target="../media/image712.pn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9" name="Google Shape;49;p1" descr="Adobe Logo and symbol, meaning, history, PNG, brand"/>
          <p:cNvPicPr preferRelativeResize="0"/>
          <p:nvPr/>
        </p:nvPicPr>
        <p:blipFill rotWithShape="1">
          <a:blip r:embed="rId3">
            <a:alphaModFix/>
          </a:blip>
          <a:srcRect l="6528" t="28024" r="6666" b="28517"/>
          <a:stretch/>
        </p:blipFill>
        <p:spPr>
          <a:xfrm>
            <a:off x="4812672" y="5156195"/>
            <a:ext cx="1544479" cy="434925"/>
          </a:xfrm>
          <a:prstGeom prst="rect">
            <a:avLst/>
          </a:prstGeom>
          <a:noFill/>
          <a:ln>
            <a:noFill/>
          </a:ln>
        </p:spPr>
      </p:pic>
      <p:pic>
        <p:nvPicPr>
          <p:cNvPr id="50" name="Google Shape;50;p1"/>
          <p:cNvPicPr preferRelativeResize="0"/>
          <p:nvPr/>
        </p:nvPicPr>
        <p:blipFill rotWithShape="1">
          <a:blip r:embed="rId4">
            <a:alphaModFix/>
          </a:blip>
          <a:srcRect/>
          <a:stretch/>
        </p:blipFill>
        <p:spPr>
          <a:xfrm>
            <a:off x="2983098" y="5161606"/>
            <a:ext cx="1445672" cy="424101"/>
          </a:xfrm>
          <a:prstGeom prst="rect">
            <a:avLst/>
          </a:prstGeom>
          <a:noFill/>
          <a:ln>
            <a:noFill/>
          </a:ln>
        </p:spPr>
      </p:pic>
      <p:sp>
        <p:nvSpPr>
          <p:cNvPr id="51" name="Google Shape;51;p1"/>
          <p:cNvSpPr txBox="1"/>
          <p:nvPr/>
        </p:nvSpPr>
        <p:spPr>
          <a:xfrm>
            <a:off x="1523999" y="2951465"/>
            <a:ext cx="9144000" cy="1655762"/>
          </a:xfrm>
          <a:prstGeom prst="rect">
            <a:avLst/>
          </a:prstGeom>
          <a:noFill/>
          <a:ln>
            <a:noFill/>
          </a:ln>
        </p:spPr>
        <p:txBody>
          <a:bodyPr spcFirstLastPara="1" wrap="square" lIns="91425" tIns="45700" rIns="91425" bIns="45700" anchor="t" anchorCtr="0">
            <a:normAutofit/>
          </a:bodyPr>
          <a:lstStyle/>
          <a:p>
            <a:pPr lvl="0" algn="ctr">
              <a:lnSpc>
                <a:spcPct val="150000"/>
              </a:lnSpc>
              <a:buClr>
                <a:schemeClr val="dk1"/>
              </a:buClr>
              <a:buSzPts val="2400"/>
            </a:pPr>
            <a:r>
              <a:rPr lang="en-US" sz="2400" b="0" i="0" u="none" strike="noStrike" cap="none" dirty="0">
                <a:solidFill>
                  <a:schemeClr val="dk1"/>
                </a:solidFill>
                <a:latin typeface="Calibri"/>
                <a:ea typeface="Calibri"/>
                <a:cs typeface="Calibri"/>
                <a:sym typeface="Calibri"/>
              </a:rPr>
              <a:t>Niloy J. Mitra, Or </a:t>
            </a:r>
            <a:r>
              <a:rPr lang="en-US" sz="2400" b="0" i="0" u="none" strike="noStrike" cap="none" dirty="0" err="1">
                <a:solidFill>
                  <a:schemeClr val="dk1"/>
                </a:solidFill>
                <a:latin typeface="Calibri"/>
                <a:ea typeface="Calibri"/>
                <a:cs typeface="Calibri"/>
                <a:sym typeface="Calibri"/>
              </a:rPr>
              <a:t>Patashnik</a:t>
            </a:r>
            <a:r>
              <a:rPr lang="en-US" sz="2400" dirty="0">
                <a:solidFill>
                  <a:schemeClr val="dk1"/>
                </a:solidFill>
                <a:latin typeface="Calibri"/>
                <a:ea typeface="Calibri"/>
                <a:cs typeface="Calibri"/>
                <a:sym typeface="Calibri"/>
              </a:rPr>
              <a:t>, Daniel Cohen-Or,</a:t>
            </a:r>
          </a:p>
          <a:p>
            <a:pPr lvl="0" algn="ctr">
              <a:lnSpc>
                <a:spcPct val="150000"/>
              </a:lnSpc>
              <a:buClr>
                <a:schemeClr val="dk1"/>
              </a:buClr>
              <a:buSzPts val="2400"/>
            </a:pPr>
            <a:r>
              <a:rPr lang="en-US" sz="2400" b="0" i="0" u="none" strike="noStrike" cap="none" dirty="0">
                <a:solidFill>
                  <a:schemeClr val="dk1"/>
                </a:solidFill>
                <a:latin typeface="Calibri"/>
                <a:ea typeface="Calibri"/>
                <a:cs typeface="Calibri"/>
                <a:sym typeface="Calibri"/>
              </a:rPr>
              <a:t>Paul Guerrero, Juil Koo, Minhyuk Sung </a:t>
            </a:r>
            <a:endParaRPr sz="2400" b="0" i="0" u="none" strike="noStrike" cap="none" dirty="0">
              <a:solidFill>
                <a:schemeClr val="dk1"/>
              </a:solidFill>
              <a:latin typeface="Calibri"/>
              <a:ea typeface="Calibri"/>
              <a:cs typeface="Calibri"/>
              <a:sym typeface="Calibri"/>
            </a:endParaRPr>
          </a:p>
        </p:txBody>
      </p:sp>
      <p:pic>
        <p:nvPicPr>
          <p:cNvPr id="52" name="Google Shape;52;p1" descr="Tel Aviv University - Wikipedia"/>
          <p:cNvPicPr preferRelativeResize="0"/>
          <p:nvPr/>
        </p:nvPicPr>
        <p:blipFill rotWithShape="1">
          <a:blip r:embed="rId5">
            <a:alphaModFix/>
          </a:blip>
          <a:srcRect/>
          <a:stretch/>
        </p:blipFill>
        <p:spPr>
          <a:xfrm>
            <a:off x="6631203" y="5150226"/>
            <a:ext cx="1194659" cy="509721"/>
          </a:xfrm>
          <a:prstGeom prst="rect">
            <a:avLst/>
          </a:prstGeom>
          <a:noFill/>
          <a:ln>
            <a:noFill/>
          </a:ln>
        </p:spPr>
      </p:pic>
      <p:sp>
        <p:nvSpPr>
          <p:cNvPr id="3" name="TextBox 2">
            <a:extLst>
              <a:ext uri="{FF2B5EF4-FFF2-40B4-BE49-F238E27FC236}">
                <a16:creationId xmlns:a16="http://schemas.microsoft.com/office/drawing/2014/main" id="{88A147C2-4CA9-32AF-D55D-767373381BE8}"/>
              </a:ext>
            </a:extLst>
          </p:cNvPr>
          <p:cNvSpPr txBox="1"/>
          <p:nvPr/>
        </p:nvSpPr>
        <p:spPr>
          <a:xfrm>
            <a:off x="2527016" y="5826432"/>
            <a:ext cx="7236405" cy="400110"/>
          </a:xfrm>
          <a:prstGeom prst="rect">
            <a:avLst/>
          </a:prstGeom>
          <a:noFill/>
        </p:spPr>
        <p:txBody>
          <a:bodyPr wrap="none" rtlCol="0">
            <a:spAutoFit/>
          </a:bodyPr>
          <a:lstStyle/>
          <a:p>
            <a:r>
              <a:rPr lang="en-US" sz="2000" dirty="0">
                <a:solidFill>
                  <a:schemeClr val="accent2"/>
                </a:solidFill>
              </a:rPr>
              <a:t>https://geometry.cs.ucl.ac.uk/courses/diffusion_ImageVideo_sigg25/</a:t>
            </a:r>
          </a:p>
        </p:txBody>
      </p:sp>
      <p:sp>
        <p:nvSpPr>
          <p:cNvPr id="6" name="Title 1">
            <a:extLst>
              <a:ext uri="{FF2B5EF4-FFF2-40B4-BE49-F238E27FC236}">
                <a16:creationId xmlns:a16="http://schemas.microsoft.com/office/drawing/2014/main" id="{920606B3-FF9A-E32B-2D69-B322EFF83072}"/>
              </a:ext>
            </a:extLst>
          </p:cNvPr>
          <p:cNvSpPr txBox="1">
            <a:spLocks/>
          </p:cNvSpPr>
          <p:nvPr/>
        </p:nvSpPr>
        <p:spPr>
          <a:xfrm>
            <a:off x="476420" y="226638"/>
            <a:ext cx="11239158" cy="2387600"/>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b="1" dirty="0">
                <a:effectLst>
                  <a:outerShdw blurRad="50800" dist="38100" dir="2700000" algn="tl" rotWithShape="0">
                    <a:prstClr val="black">
                      <a:alpha val="40000"/>
                    </a:prstClr>
                  </a:outerShdw>
                </a:effectLst>
              </a:rPr>
              <a:t>Diffusion Models for</a:t>
            </a:r>
            <a:br>
              <a:rPr lang="en-US" b="1" dirty="0">
                <a:effectLst>
                  <a:outerShdw blurRad="50800" dist="38100" dir="2700000" algn="tl" rotWithShape="0">
                    <a:prstClr val="black">
                      <a:alpha val="40000"/>
                    </a:prstClr>
                  </a:outerShdw>
                </a:effectLst>
              </a:rPr>
            </a:br>
            <a:r>
              <a:rPr lang="en-US" b="1" dirty="0">
                <a:effectLst>
                  <a:outerShdw blurRad="50800" dist="38100" dir="2700000" algn="tl" rotWithShape="0">
                    <a:prstClr val="black">
                      <a:alpha val="40000"/>
                    </a:prstClr>
                  </a:outerShdw>
                </a:effectLst>
              </a:rPr>
              <a:t>Visual Computing</a:t>
            </a:r>
          </a:p>
        </p:txBody>
      </p:sp>
      <p:sp>
        <p:nvSpPr>
          <p:cNvPr id="7" name="TextBox 6">
            <a:extLst>
              <a:ext uri="{FF2B5EF4-FFF2-40B4-BE49-F238E27FC236}">
                <a16:creationId xmlns:a16="http://schemas.microsoft.com/office/drawing/2014/main" id="{DB040DAE-A2BA-9326-9278-3EFFB15D4414}"/>
              </a:ext>
            </a:extLst>
          </p:cNvPr>
          <p:cNvSpPr txBox="1"/>
          <p:nvPr/>
        </p:nvSpPr>
        <p:spPr>
          <a:xfrm>
            <a:off x="180391" y="4324826"/>
            <a:ext cx="11831216" cy="634020"/>
          </a:xfrm>
          <a:prstGeom prst="rect">
            <a:avLst/>
          </a:prstGeom>
          <a:noFill/>
        </p:spPr>
        <p:txBody>
          <a:bodyPr wrap="square" rtlCol="0">
            <a:spAutoFit/>
          </a:bodyPr>
          <a:lstStyle/>
          <a:p>
            <a:pPr algn="ctr">
              <a:lnSpc>
                <a:spcPct val="80000"/>
              </a:lnSpc>
            </a:pPr>
            <a:r>
              <a:rPr lang="en-US" sz="4400" b="1" spc="-150" dirty="0">
                <a:latin typeface="Ubuntu" panose="020B0504030602030204" pitchFamily="34" charset="0"/>
              </a:rPr>
              <a:t>Part 2: Guidance and Controlled Generation</a:t>
            </a:r>
          </a:p>
        </p:txBody>
      </p:sp>
      <p:sp>
        <p:nvSpPr>
          <p:cNvPr id="4" name="Date Placeholder 3">
            <a:extLst>
              <a:ext uri="{FF2B5EF4-FFF2-40B4-BE49-F238E27FC236}">
                <a16:creationId xmlns:a16="http://schemas.microsoft.com/office/drawing/2014/main" id="{57F1042F-5417-2984-62DF-230F01C84246}"/>
              </a:ext>
            </a:extLst>
          </p:cNvPr>
          <p:cNvSpPr>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GB" dirty="0"/>
              <a:t>SIGGRAPH 2025 Course</a:t>
            </a:r>
          </a:p>
        </p:txBody>
      </p:sp>
      <p:sp>
        <p:nvSpPr>
          <p:cNvPr id="5" name="Footer Placeholder 4">
            <a:extLst>
              <a:ext uri="{FF2B5EF4-FFF2-40B4-BE49-F238E27FC236}">
                <a16:creationId xmlns:a16="http://schemas.microsoft.com/office/drawing/2014/main" id="{87C946F2-0E28-B380-8703-21AD9EE03990}"/>
              </a:ext>
            </a:extLst>
          </p:cNvPr>
          <p:cNvSpPr>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GB" dirty="0"/>
              <a:t>Guided and Controllable Generation</a:t>
            </a:r>
          </a:p>
        </p:txBody>
      </p:sp>
      <p:sp>
        <p:nvSpPr>
          <p:cNvPr id="8" name="Slide Number Placeholder 7">
            <a:extLst>
              <a:ext uri="{FF2B5EF4-FFF2-40B4-BE49-F238E27FC236}">
                <a16:creationId xmlns:a16="http://schemas.microsoft.com/office/drawing/2014/main" id="{AE255025-A4B3-B781-16A5-429C58FCE29A}"/>
              </a:ext>
            </a:extLst>
          </p:cNvPr>
          <p:cNvSpPr>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1</a:t>
            </a:fld>
            <a:endParaRPr lang="en-US" dirty="0"/>
          </a:p>
        </p:txBody>
      </p:sp>
      <p:pic>
        <p:nvPicPr>
          <p:cNvPr id="1026" name="Picture 2">
            <a:extLst>
              <a:ext uri="{FF2B5EF4-FFF2-40B4-BE49-F238E27FC236}">
                <a16:creationId xmlns:a16="http://schemas.microsoft.com/office/drawing/2014/main" id="{2E39B6DD-D781-1857-9AB3-B5497735A6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9443" y="5158787"/>
            <a:ext cx="1623469" cy="5378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qr code on a white background&#10;&#10;AI-generated content may be incorrect.">
            <a:extLst>
              <a:ext uri="{FF2B5EF4-FFF2-40B4-BE49-F238E27FC236}">
                <a16:creationId xmlns:a16="http://schemas.microsoft.com/office/drawing/2014/main" id="{B4C43FA3-4BBE-6B29-55F9-6563E50204B8}"/>
              </a:ext>
            </a:extLst>
          </p:cNvPr>
          <p:cNvPicPr>
            <a:picLocks noChangeAspect="1"/>
          </p:cNvPicPr>
          <p:nvPr/>
        </p:nvPicPr>
        <p:blipFill>
          <a:blip r:embed="rId7"/>
          <a:stretch>
            <a:fillRect/>
          </a:stretch>
        </p:blipFill>
        <p:spPr>
          <a:xfrm>
            <a:off x="9487474" y="2130733"/>
            <a:ext cx="2002615" cy="2002615"/>
          </a:xfrm>
          <a:prstGeom prst="rect">
            <a:avLst/>
          </a:prstGeom>
        </p:spPr>
      </p:pic>
      <p:pic>
        <p:nvPicPr>
          <p:cNvPr id="2" name="Picture 2" descr="Siggraph 2025">
            <a:extLst>
              <a:ext uri="{FF2B5EF4-FFF2-40B4-BE49-F238E27FC236}">
                <a16:creationId xmlns:a16="http://schemas.microsoft.com/office/drawing/2014/main" id="{FF40B348-3023-B664-D714-2C91AB5D67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5647" y="5092297"/>
            <a:ext cx="1484703" cy="6255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D9303-6CE8-7971-0535-539860A45B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811E40-4154-DF3A-C9F3-4EA5797440D6}"/>
              </a:ext>
            </a:extLst>
          </p:cNvPr>
          <p:cNvSpPr>
            <a:spLocks noGrp="1"/>
          </p:cNvSpPr>
          <p:nvPr>
            <p:ph type="title"/>
          </p:nvPr>
        </p:nvSpPr>
        <p:spPr/>
        <p:txBody>
          <a:bodyPr>
            <a:normAutofit/>
          </a:bodyPr>
          <a:lstStyle/>
          <a:p>
            <a:r>
              <a:rPr lang="en-GB" dirty="0"/>
              <a:t>Trajectory Guidance</a:t>
            </a:r>
          </a:p>
        </p:txBody>
      </p:sp>
      <p:sp>
        <p:nvSpPr>
          <p:cNvPr id="4" name="Date Placeholder 3">
            <a:extLst>
              <a:ext uri="{FF2B5EF4-FFF2-40B4-BE49-F238E27FC236}">
                <a16:creationId xmlns:a16="http://schemas.microsoft.com/office/drawing/2014/main" id="{759063C1-23CE-16B4-C91E-2490A08A85DA}"/>
              </a:ext>
            </a:extLst>
          </p:cNvPr>
          <p:cNvSpPr>
            <a:spLocks noGrp="1"/>
          </p:cNvSpPr>
          <p:nvPr>
            <p:ph type="dt" sz="half" idx="10"/>
          </p:nvPr>
        </p:nvSpPr>
        <p:spPr/>
        <p:txBody>
          <a:bodyPr/>
          <a:lstStyle/>
          <a:p>
            <a:r>
              <a:rPr lang="en-US" dirty="0"/>
              <a:t>SIGGRAPH 2025 Course</a:t>
            </a:r>
          </a:p>
        </p:txBody>
      </p:sp>
      <p:sp>
        <p:nvSpPr>
          <p:cNvPr id="5" name="Footer Placeholder 4">
            <a:extLst>
              <a:ext uri="{FF2B5EF4-FFF2-40B4-BE49-F238E27FC236}">
                <a16:creationId xmlns:a16="http://schemas.microsoft.com/office/drawing/2014/main" id="{91202F3F-B124-D267-131D-1594CB9AE9EA}"/>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8A86890C-06FF-CBE1-D026-8C6ABC875ACD}"/>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7FF4A47F-29E0-B098-F477-15F4AB73192F}"/>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021D1F78-0D00-B700-BE23-B4E1AC1038D3}"/>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A4CB5643-2EAE-6AA6-A5A0-E542536CEF4F}"/>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7F683346-2886-0E99-9F7A-423B81743C5D}"/>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C2B158D1-FF92-F9AE-6DFC-9462D48E41F8}"/>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A897F9BB-75FE-9763-63B4-0EB56D3FB390}"/>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9B367DC-54F9-A0A2-E1E4-07F97593F77C}"/>
                  </a:ext>
                </a:extLst>
              </p:cNvPr>
              <p:cNvSpPr txBox="1"/>
              <p:nvPr/>
            </p:nvSpPr>
            <p:spPr>
              <a:xfrm>
                <a:off x="2292102" y="283648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22" name="TextBox 21">
                <a:extLst>
                  <a:ext uri="{FF2B5EF4-FFF2-40B4-BE49-F238E27FC236}">
                    <a16:creationId xmlns:a16="http://schemas.microsoft.com/office/drawing/2014/main" id="{E1D1A9D0-DB34-75C5-4F8E-D19BE7E68AFE}"/>
                  </a:ext>
                </a:extLst>
              </p:cNvPr>
              <p:cNvSpPr txBox="1">
                <a:spLocks noRot="1" noChangeAspect="1" noMove="1" noResize="1" noEditPoints="1" noAdjustHandles="1" noChangeArrowheads="1" noChangeShapeType="1" noTextEdit="1"/>
              </p:cNvSpPr>
              <p:nvPr/>
            </p:nvSpPr>
            <p:spPr>
              <a:xfrm>
                <a:off x="2292102" y="2836488"/>
                <a:ext cx="288897" cy="369332"/>
              </a:xfrm>
              <a:prstGeom prst="rect">
                <a:avLst/>
              </a:prstGeom>
              <a:blipFill>
                <a:blip r:embed="rId3"/>
                <a:stretch>
                  <a:fillRect r="-31915"/>
                </a:stretch>
              </a:blipFill>
            </p:spPr>
            <p:txBody>
              <a:bodyPr/>
              <a:lstStyle/>
              <a:p>
                <a:r>
                  <a:rPr lang="en-GB">
                    <a:noFill/>
                  </a:rPr>
                  <a:t> </a:t>
                </a:r>
              </a:p>
            </p:txBody>
          </p:sp>
        </mc:Fallback>
      </mc:AlternateContent>
      <p:sp>
        <p:nvSpPr>
          <p:cNvPr id="23" name="Oval 22">
            <a:extLst>
              <a:ext uri="{FF2B5EF4-FFF2-40B4-BE49-F238E27FC236}">
                <a16:creationId xmlns:a16="http://schemas.microsoft.com/office/drawing/2014/main" id="{691631EF-547F-1687-8AA2-03E5DE20D093}"/>
              </a:ext>
            </a:extLst>
          </p:cNvPr>
          <p:cNvSpPr/>
          <p:nvPr/>
        </p:nvSpPr>
        <p:spPr>
          <a:xfrm>
            <a:off x="2352575"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82967472-5A0C-4622-B6C7-4CE259A06365}"/>
              </a:ext>
            </a:extLst>
          </p:cNvPr>
          <p:cNvCxnSpPr>
            <a:cxnSpLocks/>
            <a:endCxn id="30" idx="0"/>
          </p:cNvCxnSpPr>
          <p:nvPr/>
        </p:nvCxnSpPr>
        <p:spPr>
          <a:xfrm>
            <a:off x="2470150" y="3260718"/>
            <a:ext cx="5561122" cy="917230"/>
          </a:xfrm>
          <a:prstGeom prst="straightConnector1">
            <a:avLst/>
          </a:prstGeom>
          <a:ln w="28575">
            <a:solidFill>
              <a:schemeClr val="tx1"/>
            </a:solidFill>
            <a:prstDash val="sysDash"/>
            <a:headEnd type="triangle" w="lg" len="lg"/>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AD4DD20-C932-C6B8-836F-027E7247965B}"/>
                  </a:ext>
                </a:extLst>
              </p:cNvPr>
              <p:cNvSpPr txBox="1"/>
              <p:nvPr/>
            </p:nvSpPr>
            <p:spPr>
              <a:xfrm>
                <a:off x="7835642" y="4177948"/>
                <a:ext cx="39125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𝑥</m:t>
                          </m:r>
                        </m:e>
                        <m:sub>
                          <m:r>
                            <a:rPr lang="en-US" i="1" dirty="0">
                              <a:latin typeface="Cambria Math" panose="02040503050406030204" pitchFamily="18" charset="0"/>
                            </a:rPr>
                            <m:t>0</m:t>
                          </m:r>
                        </m:sub>
                        <m:sup>
                          <m:r>
                            <a:rPr lang="en-US" i="1" dirty="0">
                              <a:latin typeface="Cambria Math" panose="02040503050406030204" pitchFamily="18" charset="0"/>
                            </a:rPr>
                            <m:t>′</m:t>
                          </m:r>
                        </m:sup>
                      </m:sSubSup>
                    </m:oMath>
                  </m:oMathPara>
                </a14:m>
                <a:endParaRPr lang="en-GB" dirty="0"/>
              </a:p>
            </p:txBody>
          </p:sp>
        </mc:Choice>
        <mc:Fallback xmlns="">
          <p:sp>
            <p:nvSpPr>
              <p:cNvPr id="30" name="TextBox 29">
                <a:extLst>
                  <a:ext uri="{FF2B5EF4-FFF2-40B4-BE49-F238E27FC236}">
                    <a16:creationId xmlns:a16="http://schemas.microsoft.com/office/drawing/2014/main" id="{215F0D58-CD3C-B592-BDFC-05B0A8FDF2A0}"/>
                  </a:ext>
                </a:extLst>
              </p:cNvPr>
              <p:cNvSpPr txBox="1">
                <a:spLocks noRot="1" noChangeAspect="1" noMove="1" noResize="1" noEditPoints="1" noAdjustHandles="1" noChangeArrowheads="1" noChangeShapeType="1" noTextEdit="1"/>
              </p:cNvSpPr>
              <p:nvPr/>
            </p:nvSpPr>
            <p:spPr>
              <a:xfrm>
                <a:off x="7835642" y="4177948"/>
                <a:ext cx="391259" cy="369332"/>
              </a:xfrm>
              <a:prstGeom prst="rect">
                <a:avLst/>
              </a:prstGeom>
              <a:blipFill>
                <a:blip r:embed="rId4"/>
                <a:stretch>
                  <a:fillRect b="-1639"/>
                </a:stretch>
              </a:blipFill>
            </p:spPr>
            <p:txBody>
              <a:bodyPr/>
              <a:lstStyle/>
              <a:p>
                <a:r>
                  <a:rPr lang="en-GB">
                    <a:noFill/>
                  </a:rPr>
                  <a:t> </a:t>
                </a:r>
              </a:p>
            </p:txBody>
          </p:sp>
        </mc:Fallback>
      </mc:AlternateContent>
      <p:sp>
        <p:nvSpPr>
          <p:cNvPr id="31" name="Oval 30">
            <a:extLst>
              <a:ext uri="{FF2B5EF4-FFF2-40B4-BE49-F238E27FC236}">
                <a16:creationId xmlns:a16="http://schemas.microsoft.com/office/drawing/2014/main" id="{E44A1564-AE03-0E19-E61F-EA03D5088A7F}"/>
              </a:ext>
            </a:extLst>
          </p:cNvPr>
          <p:cNvSpPr/>
          <p:nvPr/>
        </p:nvSpPr>
        <p:spPr>
          <a:xfrm>
            <a:off x="7983468" y="4141712"/>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67B01B5-FDD9-9F69-8AD6-350E60456DDC}"/>
                  </a:ext>
                </a:extLst>
              </p:cNvPr>
              <p:cNvSpPr txBox="1"/>
              <p:nvPr/>
            </p:nvSpPr>
            <p:spPr>
              <a:xfrm>
                <a:off x="4864066" y="3260718"/>
                <a:ext cx="106200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𝜖</m:t>
                          </m:r>
                        </m:e>
                        <m:sub>
                          <m:r>
                            <a:rPr lang="en-US" b="0" i="1" dirty="0" smtClean="0">
                              <a:latin typeface="Cambria Math" panose="02040503050406030204" pitchFamily="18" charset="0"/>
                              <a:ea typeface="Cambria Math" panose="02040503050406030204" pitchFamily="18" charset="0"/>
                            </a:rPr>
                            <m:t>𝜃</m:t>
                          </m:r>
                        </m:sub>
                      </m:sSub>
                      <m:r>
                        <a:rPr lang="en-US" b="0" i="1" dirty="0" smtClean="0">
                          <a:latin typeface="Cambria Math" panose="02040503050406030204" pitchFamily="18" charset="0"/>
                          <a:ea typeface="Cambria Math" panose="02040503050406030204" pitchFamily="18" charset="0"/>
                        </a:rPr>
                        <m:t>(</m:t>
                      </m:r>
                      <m:sSub>
                        <m:sSubPr>
                          <m:ctrlPr>
                            <a:rPr lang="en-US" b="0"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𝑥</m:t>
                          </m:r>
                        </m:e>
                        <m:sub>
                          <m:r>
                            <a:rPr lang="en-US" b="0" i="1" dirty="0" smtClean="0">
                              <a:latin typeface="Cambria Math" panose="02040503050406030204" pitchFamily="18" charset="0"/>
                              <a:ea typeface="Cambria Math" panose="02040503050406030204" pitchFamily="18" charset="0"/>
                            </a:rPr>
                            <m:t>𝑇</m:t>
                          </m:r>
                        </m:sub>
                      </m:sSub>
                      <m:r>
                        <a:rPr lang="en-US" b="0" i="1" dirty="0" smtClean="0">
                          <a:latin typeface="Cambria Math" panose="02040503050406030204" pitchFamily="18" charset="0"/>
                          <a:ea typeface="Cambria Math" panose="02040503050406030204" pitchFamily="18" charset="0"/>
                        </a:rPr>
                        <m:t>, </m:t>
                      </m:r>
                      <m:r>
                        <a:rPr lang="en-US" b="0" i="1" dirty="0" smtClean="0">
                          <a:latin typeface="Cambria Math" panose="02040503050406030204" pitchFamily="18" charset="0"/>
                          <a:ea typeface="Cambria Math" panose="02040503050406030204" pitchFamily="18" charset="0"/>
                        </a:rPr>
                        <m:t>𝑇</m:t>
                      </m:r>
                      <m:r>
                        <a:rPr lang="en-GB" b="0" i="1" dirty="0" smtClean="0">
                          <a:latin typeface="Cambria Math" panose="02040503050406030204" pitchFamily="18" charset="0"/>
                          <a:ea typeface="Cambria Math" panose="02040503050406030204" pitchFamily="18" charset="0"/>
                        </a:rPr>
                        <m:t>, </m:t>
                      </m:r>
                      <m:r>
                        <a:rPr lang="en-GB" b="0" i="1" dirty="0" smtClean="0">
                          <a:latin typeface="Cambria Math" panose="02040503050406030204" pitchFamily="18" charset="0"/>
                          <a:ea typeface="Cambria Math" panose="02040503050406030204" pitchFamily="18" charset="0"/>
                        </a:rPr>
                        <m:t>𝑐</m:t>
                      </m:r>
                      <m:r>
                        <a:rPr lang="en-US" b="0" i="1" dirty="0"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3" name="TextBox 32">
                <a:extLst>
                  <a:ext uri="{FF2B5EF4-FFF2-40B4-BE49-F238E27FC236}">
                    <a16:creationId xmlns:a16="http://schemas.microsoft.com/office/drawing/2014/main" id="{BDAF8B71-8C96-2AB6-7946-2E5F0A5F0613}"/>
                  </a:ext>
                </a:extLst>
              </p:cNvPr>
              <p:cNvSpPr txBox="1">
                <a:spLocks noRot="1" noChangeAspect="1" noMove="1" noResize="1" noEditPoints="1" noAdjustHandles="1" noChangeArrowheads="1" noChangeShapeType="1" noTextEdit="1"/>
              </p:cNvSpPr>
              <p:nvPr/>
            </p:nvSpPr>
            <p:spPr>
              <a:xfrm>
                <a:off x="4864066" y="3260718"/>
                <a:ext cx="1062002" cy="369332"/>
              </a:xfrm>
              <a:prstGeom prst="rect">
                <a:avLst/>
              </a:prstGeom>
              <a:blipFill>
                <a:blip r:embed="rId5"/>
                <a:stretch>
                  <a:fillRect r="-21839"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641F18C9-0F45-978E-A791-AD0D4FE46BD4}"/>
                  </a:ext>
                </a:extLst>
              </p:cNvPr>
              <p:cNvSpPr txBox="1"/>
              <p:nvPr/>
            </p:nvSpPr>
            <p:spPr>
              <a:xfrm>
                <a:off x="3496892" y="2787449"/>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𝑇</m:t>
                          </m:r>
                          <m:r>
                            <a:rPr lang="en-GB" b="0" i="1" dirty="0" smtClean="0">
                              <a:latin typeface="Cambria Math" panose="02040503050406030204" pitchFamily="18" charset="0"/>
                            </a:rPr>
                            <m:t>−1</m:t>
                          </m:r>
                        </m:sub>
                      </m:sSub>
                    </m:oMath>
                  </m:oMathPara>
                </a14:m>
                <a:endParaRPr lang="en-GB" dirty="0"/>
              </a:p>
            </p:txBody>
          </p:sp>
        </mc:Choice>
        <mc:Fallback xmlns="">
          <p:sp>
            <p:nvSpPr>
              <p:cNvPr id="37" name="TextBox 36">
                <a:extLst>
                  <a:ext uri="{FF2B5EF4-FFF2-40B4-BE49-F238E27FC236}">
                    <a16:creationId xmlns:a16="http://schemas.microsoft.com/office/drawing/2014/main" id="{641F18C9-0F45-978E-A791-AD0D4FE46BD4}"/>
                  </a:ext>
                </a:extLst>
              </p:cNvPr>
              <p:cNvSpPr txBox="1">
                <a:spLocks noRot="1" noChangeAspect="1" noMove="1" noResize="1" noEditPoints="1" noAdjustHandles="1" noChangeArrowheads="1" noChangeShapeType="1" noTextEdit="1"/>
              </p:cNvSpPr>
              <p:nvPr/>
            </p:nvSpPr>
            <p:spPr>
              <a:xfrm>
                <a:off x="3496892" y="2787449"/>
                <a:ext cx="288897" cy="369332"/>
              </a:xfrm>
              <a:prstGeom prst="rect">
                <a:avLst/>
              </a:prstGeom>
              <a:blipFill>
                <a:blip r:embed="rId6"/>
                <a:stretch>
                  <a:fillRect r="-110638"/>
                </a:stretch>
              </a:blipFill>
            </p:spPr>
            <p:txBody>
              <a:bodyPr/>
              <a:lstStyle/>
              <a:p>
                <a:r>
                  <a:rPr lang="en-GB">
                    <a:noFill/>
                  </a:rPr>
                  <a:t> </a:t>
                </a:r>
              </a:p>
            </p:txBody>
          </p:sp>
        </mc:Fallback>
      </mc:AlternateContent>
      <p:sp>
        <p:nvSpPr>
          <p:cNvPr id="38" name="Oval 37">
            <a:extLst>
              <a:ext uri="{FF2B5EF4-FFF2-40B4-BE49-F238E27FC236}">
                <a16:creationId xmlns:a16="http://schemas.microsoft.com/office/drawing/2014/main" id="{2167C4FD-21BC-C156-1B3B-F85E8DD83F5C}"/>
              </a:ext>
            </a:extLst>
          </p:cNvPr>
          <p:cNvSpPr/>
          <p:nvPr/>
        </p:nvSpPr>
        <p:spPr>
          <a:xfrm>
            <a:off x="3381274" y="337236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51E6C72-E716-E3FF-3D5F-5EC7D69E117B}"/>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39" name="TextBox 38">
                <a:extLst>
                  <a:ext uri="{FF2B5EF4-FFF2-40B4-BE49-F238E27FC236}">
                    <a16:creationId xmlns:a16="http://schemas.microsoft.com/office/drawing/2014/main" id="{751C8015-9C24-ADAA-ED5E-7CC7A937B8DF}"/>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7"/>
                <a:stretch>
                  <a:fillRect l="-3041" t="-4717" r="-2027" b="-84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DA82054-2BFD-0E1C-7450-5F0F85D36BD0}"/>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40" name="TextBox 39">
                <a:extLst>
                  <a:ext uri="{FF2B5EF4-FFF2-40B4-BE49-F238E27FC236}">
                    <a16:creationId xmlns:a16="http://schemas.microsoft.com/office/drawing/2014/main" id="{F35CF66A-7276-F10C-C385-8C8504E0F850}"/>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8"/>
                <a:stretch>
                  <a:fillRect l="-2837" t="-4717" r="-2482" b="-4717"/>
                </a:stretch>
              </a:blipFill>
            </p:spPr>
            <p:txBody>
              <a:bodyPr/>
              <a:lstStyle/>
              <a:p>
                <a:r>
                  <a:rPr lang="en-GB">
                    <a:noFill/>
                  </a:rPr>
                  <a:t> </a:t>
                </a:r>
              </a:p>
            </p:txBody>
          </p:sp>
        </mc:Fallback>
      </mc:AlternateContent>
      <p:pic>
        <p:nvPicPr>
          <p:cNvPr id="1026" name="Picture 2">
            <a:extLst>
              <a:ext uri="{FF2B5EF4-FFF2-40B4-BE49-F238E27FC236}">
                <a16:creationId xmlns:a16="http://schemas.microsoft.com/office/drawing/2014/main" id="{16AE5B8B-19D7-1E9D-8676-662275C5C64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5567" t="74652" r="50066"/>
          <a:stretch>
            <a:fillRect/>
          </a:stretch>
        </p:blipFill>
        <p:spPr bwMode="auto">
          <a:xfrm>
            <a:off x="7102760" y="4534585"/>
            <a:ext cx="880708" cy="9172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B2C3F85-FBDE-6C6D-0A5A-EAA2403D218B}"/>
                  </a:ext>
                </a:extLst>
              </p:cNvPr>
              <p:cNvSpPr txBox="1"/>
              <p:nvPr/>
            </p:nvSpPr>
            <p:spPr>
              <a:xfrm>
                <a:off x="2808824" y="1114256"/>
                <a:ext cx="5336717" cy="369332"/>
              </a:xfrm>
              <a:prstGeom prst="rect">
                <a:avLst/>
              </a:prstGeom>
              <a:noFill/>
            </p:spPr>
            <p:txBody>
              <a:bodyPr wrap="none" rtlCol="0">
                <a:spAutoFit/>
              </a:bodyPr>
              <a:lstStyle/>
              <a:p>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 = </m:t>
                    </m:r>
                  </m:oMath>
                </a14:m>
                <a:r>
                  <a:rPr lang="en-US" i="1" dirty="0"/>
                  <a:t>“A stained glass window of a panda eating bamboo.”</a:t>
                </a:r>
                <a:endParaRPr lang="en-GB" dirty="0"/>
              </a:p>
            </p:txBody>
          </p:sp>
        </mc:Choice>
        <mc:Fallback xmlns="">
          <p:sp>
            <p:nvSpPr>
              <p:cNvPr id="42" name="TextBox 41">
                <a:extLst>
                  <a:ext uri="{FF2B5EF4-FFF2-40B4-BE49-F238E27FC236}">
                    <a16:creationId xmlns:a16="http://schemas.microsoft.com/office/drawing/2014/main" id="{CC05967B-4F02-0D38-4463-2F6BE9FB6D30}"/>
                  </a:ext>
                </a:extLst>
              </p:cNvPr>
              <p:cNvSpPr txBox="1">
                <a:spLocks noRot="1" noChangeAspect="1" noMove="1" noResize="1" noEditPoints="1" noAdjustHandles="1" noChangeArrowheads="1" noChangeShapeType="1" noTextEdit="1"/>
              </p:cNvSpPr>
              <p:nvPr/>
            </p:nvSpPr>
            <p:spPr>
              <a:xfrm>
                <a:off x="2808824" y="1114256"/>
                <a:ext cx="5336717" cy="369332"/>
              </a:xfrm>
              <a:prstGeom prst="rect">
                <a:avLst/>
              </a:prstGeom>
              <a:blipFill>
                <a:blip r:embed="rId10"/>
                <a:stretch>
                  <a:fillRect t="-10000" r="-229" b="-26667"/>
                </a:stretch>
              </a:blipFill>
            </p:spPr>
            <p:txBody>
              <a:bodyPr/>
              <a:lstStyle/>
              <a:p>
                <a:r>
                  <a:rPr lang="en-GB">
                    <a:noFill/>
                  </a:rPr>
                  <a:t> </a:t>
                </a:r>
              </a:p>
            </p:txBody>
          </p:sp>
        </mc:Fallback>
      </mc:AlternateContent>
      <p:pic>
        <p:nvPicPr>
          <p:cNvPr id="44" name="Picture 43">
            <a:extLst>
              <a:ext uri="{FF2B5EF4-FFF2-40B4-BE49-F238E27FC236}">
                <a16:creationId xmlns:a16="http://schemas.microsoft.com/office/drawing/2014/main" id="{ADE963B0-135E-E54A-4E6E-2AB1B4C3B38D}"/>
              </a:ext>
            </a:extLst>
          </p:cNvPr>
          <p:cNvPicPr>
            <a:picLocks noChangeAspect="1"/>
          </p:cNvPicPr>
          <p:nvPr/>
        </p:nvPicPr>
        <p:blipFill>
          <a:blip r:embed="rId11"/>
          <a:stretch>
            <a:fillRect/>
          </a:stretch>
        </p:blipFill>
        <p:spPr>
          <a:xfrm>
            <a:off x="2431277" y="1986851"/>
            <a:ext cx="932830" cy="917230"/>
          </a:xfrm>
          <a:prstGeom prst="rect">
            <a:avLst/>
          </a:prstGeom>
        </p:spPr>
      </p:pic>
      <p:sp>
        <p:nvSpPr>
          <p:cNvPr id="46" name="TextBox 45">
            <a:extLst>
              <a:ext uri="{FF2B5EF4-FFF2-40B4-BE49-F238E27FC236}">
                <a16:creationId xmlns:a16="http://schemas.microsoft.com/office/drawing/2014/main" id="{C1CFDFCD-BDD3-5C43-4617-0BD4EAC2D3A6}"/>
              </a:ext>
            </a:extLst>
          </p:cNvPr>
          <p:cNvSpPr txBox="1"/>
          <p:nvPr/>
        </p:nvSpPr>
        <p:spPr>
          <a:xfrm>
            <a:off x="279852" y="6131150"/>
            <a:ext cx="11177840" cy="292388"/>
          </a:xfrm>
          <a:prstGeom prst="rect">
            <a:avLst/>
          </a:prstGeom>
          <a:noFill/>
        </p:spPr>
        <p:txBody>
          <a:bodyPr wrap="square">
            <a:spAutoFit/>
          </a:bodyPr>
          <a:lstStyle/>
          <a:p>
            <a:r>
              <a:rPr lang="en-GB" sz="1300" dirty="0">
                <a:solidFill>
                  <a:schemeClr val="bg1">
                    <a:lumMod val="65000"/>
                  </a:schemeClr>
                </a:solidFill>
              </a:rPr>
              <a:t>Panda Images from: </a:t>
            </a:r>
            <a:r>
              <a:rPr lang="en-US" sz="1300" i="1" dirty="0">
                <a:solidFill>
                  <a:schemeClr val="bg1">
                    <a:lumMod val="65000"/>
                  </a:schemeClr>
                </a:solidFill>
              </a:rPr>
              <a:t>GLIDE: Towards Photorealistic Image Generation and Editing with Text-Guided Diffusion Models</a:t>
            </a:r>
            <a:r>
              <a:rPr lang="en-GB" sz="1300" dirty="0">
                <a:solidFill>
                  <a:schemeClr val="bg1">
                    <a:lumMod val="65000"/>
                  </a:schemeClr>
                </a:solidFill>
              </a:rPr>
              <a:t>, Nichol et al., ICML 2022</a:t>
            </a:r>
          </a:p>
        </p:txBody>
      </p:sp>
      <p:sp>
        <p:nvSpPr>
          <p:cNvPr id="3" name="Oval 2">
            <a:extLst>
              <a:ext uri="{FF2B5EF4-FFF2-40B4-BE49-F238E27FC236}">
                <a16:creationId xmlns:a16="http://schemas.microsoft.com/office/drawing/2014/main" id="{430875EE-3BFD-CF23-6346-AC288016620E}"/>
              </a:ext>
            </a:extLst>
          </p:cNvPr>
          <p:cNvSpPr/>
          <p:nvPr/>
        </p:nvSpPr>
        <p:spPr>
          <a:xfrm>
            <a:off x="3518739" y="313405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DC905C26-4E85-C003-8235-38F73472EB3F}"/>
              </a:ext>
            </a:extLst>
          </p:cNvPr>
          <p:cNvCxnSpPr>
            <a:cxnSpLocks/>
          </p:cNvCxnSpPr>
          <p:nvPr/>
        </p:nvCxnSpPr>
        <p:spPr>
          <a:xfrm flipV="1">
            <a:off x="3432120" y="3205820"/>
            <a:ext cx="124269" cy="169079"/>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DA547B3-C4D0-EED7-9EB1-3ABCE5B200CB}"/>
                  </a:ext>
                </a:extLst>
              </p:cNvPr>
              <p:cNvSpPr txBox="1"/>
              <p:nvPr/>
            </p:nvSpPr>
            <p:spPr>
              <a:xfrm>
                <a:off x="3620234" y="3134050"/>
                <a:ext cx="9304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solidFill>
                                <a:srgbClr val="C00000"/>
                              </a:solidFill>
                              <a:latin typeface="Cambria Math" panose="02040503050406030204" pitchFamily="18" charset="0"/>
                              <a:ea typeface="Cambria Math" panose="02040503050406030204" pitchFamily="18" charset="0"/>
                            </a:rPr>
                          </m:ctrlPr>
                        </m:sSubPr>
                        <m:e>
                          <m:r>
                            <a:rPr lang="en-GB" i="1">
                              <a:solidFill>
                                <a:srgbClr val="C00000"/>
                              </a:solidFill>
                              <a:latin typeface="Cambria Math" panose="02040503050406030204" pitchFamily="18" charset="0"/>
                              <a:ea typeface="Cambria Math" panose="02040503050406030204" pitchFamily="18" charset="0"/>
                            </a:rPr>
                            <m:t>𝜎</m:t>
                          </m:r>
                        </m:e>
                        <m:sub>
                          <m:r>
                            <a:rPr lang="en-GB" b="0" i="1" smtClean="0">
                              <a:solidFill>
                                <a:srgbClr val="C00000"/>
                              </a:solidFill>
                              <a:latin typeface="Cambria Math" panose="02040503050406030204" pitchFamily="18" charset="0"/>
                              <a:ea typeface="Cambria Math" panose="02040503050406030204" pitchFamily="18" charset="0"/>
                            </a:rPr>
                            <m:t>𝑡</m:t>
                          </m:r>
                        </m:sub>
                      </m:sSub>
                      <m:r>
                        <a:rPr lang="en-GB" b="0" i="1" smtClean="0">
                          <a:solidFill>
                            <a:srgbClr val="C00000"/>
                          </a:solidFill>
                          <a:latin typeface="Cambria Math" panose="02040503050406030204" pitchFamily="18" charset="0"/>
                          <a:ea typeface="Cambria Math" panose="02040503050406030204" pitchFamily="18" charset="0"/>
                        </a:rPr>
                        <m:t>𝑁</m:t>
                      </m:r>
                      <m:r>
                        <a:rPr lang="en-GB" b="0" i="1" smtClean="0">
                          <a:solidFill>
                            <a:srgbClr val="C00000"/>
                          </a:solidFill>
                          <a:latin typeface="Cambria Math" panose="02040503050406030204" pitchFamily="18" charset="0"/>
                          <a:ea typeface="Cambria Math" panose="02040503050406030204" pitchFamily="18" charset="0"/>
                        </a:rPr>
                        <m:t>(0,1)</m:t>
                      </m:r>
                    </m:oMath>
                  </m:oMathPara>
                </a14:m>
                <a:endParaRPr lang="en-GB" dirty="0">
                  <a:solidFill>
                    <a:srgbClr val="C00000"/>
                  </a:solidFill>
                </a:endParaRPr>
              </a:p>
            </p:txBody>
          </p:sp>
        </mc:Choice>
        <mc:Fallback xmlns="">
          <p:sp>
            <p:nvSpPr>
              <p:cNvPr id="11" name="TextBox 10">
                <a:extLst>
                  <a:ext uri="{FF2B5EF4-FFF2-40B4-BE49-F238E27FC236}">
                    <a16:creationId xmlns:a16="http://schemas.microsoft.com/office/drawing/2014/main" id="{2DA547B3-C4D0-EED7-9EB1-3ABCE5B200CB}"/>
                  </a:ext>
                </a:extLst>
              </p:cNvPr>
              <p:cNvSpPr txBox="1">
                <a:spLocks noRot="1" noChangeAspect="1" noMove="1" noResize="1" noEditPoints="1" noAdjustHandles="1" noChangeArrowheads="1" noChangeShapeType="1" noTextEdit="1"/>
              </p:cNvSpPr>
              <p:nvPr/>
            </p:nvSpPr>
            <p:spPr>
              <a:xfrm>
                <a:off x="3620234" y="3134050"/>
                <a:ext cx="930448" cy="276999"/>
              </a:xfrm>
              <a:prstGeom prst="rect">
                <a:avLst/>
              </a:prstGeom>
              <a:blipFill>
                <a:blip r:embed="rId12"/>
                <a:stretch>
                  <a:fillRect l="-3268" r="-9150" b="-34783"/>
                </a:stretch>
              </a:blipFill>
            </p:spPr>
            <p:txBody>
              <a:bodyPr/>
              <a:lstStyle/>
              <a:p>
                <a:r>
                  <a:rPr lang="en-GB">
                    <a:noFill/>
                  </a:rPr>
                  <a:t> </a:t>
                </a:r>
              </a:p>
            </p:txBody>
          </p:sp>
        </mc:Fallback>
      </mc:AlternateContent>
    </p:spTree>
    <p:extLst>
      <p:ext uri="{BB962C8B-B14F-4D97-AF65-F5344CB8AC3E}">
        <p14:creationId xmlns:p14="http://schemas.microsoft.com/office/powerpoint/2010/main" val="262821615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D1543-D5A2-4DC1-8240-1070952FDE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2EA85A-0EA8-6C68-8E8E-657B6E5EB33F}"/>
              </a:ext>
            </a:extLst>
          </p:cNvPr>
          <p:cNvSpPr>
            <a:spLocks noGrp="1"/>
          </p:cNvSpPr>
          <p:nvPr>
            <p:ph type="title"/>
          </p:nvPr>
        </p:nvSpPr>
        <p:spPr/>
        <p:txBody>
          <a:bodyPr>
            <a:normAutofit/>
          </a:bodyPr>
          <a:lstStyle/>
          <a:p>
            <a:r>
              <a:rPr lang="en-GB" dirty="0"/>
              <a:t>Trajectory Guidance</a:t>
            </a:r>
          </a:p>
        </p:txBody>
      </p:sp>
      <p:sp>
        <p:nvSpPr>
          <p:cNvPr id="4" name="Date Placeholder 3">
            <a:extLst>
              <a:ext uri="{FF2B5EF4-FFF2-40B4-BE49-F238E27FC236}">
                <a16:creationId xmlns:a16="http://schemas.microsoft.com/office/drawing/2014/main" id="{7F5E777A-E21C-BE79-8E22-0DEABA251F62}"/>
              </a:ext>
            </a:extLst>
          </p:cNvPr>
          <p:cNvSpPr>
            <a:spLocks noGrp="1"/>
          </p:cNvSpPr>
          <p:nvPr>
            <p:ph type="dt" sz="half" idx="10"/>
          </p:nvPr>
        </p:nvSpPr>
        <p:spPr/>
        <p:txBody>
          <a:bodyPr/>
          <a:lstStyle/>
          <a:p>
            <a:r>
              <a:rPr lang="en-US" dirty="0"/>
              <a:t>SIGGRAPH 2025 Course</a:t>
            </a:r>
          </a:p>
        </p:txBody>
      </p:sp>
      <p:sp>
        <p:nvSpPr>
          <p:cNvPr id="5" name="Footer Placeholder 4">
            <a:extLst>
              <a:ext uri="{FF2B5EF4-FFF2-40B4-BE49-F238E27FC236}">
                <a16:creationId xmlns:a16="http://schemas.microsoft.com/office/drawing/2014/main" id="{66603192-78AE-2AEA-A5CD-A18007FB3230}"/>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B0250CA8-37F5-5EEB-50F4-240B7195B0D6}"/>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31B68088-E0B4-2815-F2C5-10F9536E844F}"/>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0FCBC90C-0413-B520-BC36-297E558F505A}"/>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787A88E3-E082-3A97-01AB-AA43ED88406A}"/>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B9C0AB88-93C3-FC39-03FF-B562CD4A25B3}"/>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C27B3F2B-C6CD-DDA2-1CA9-76131B170BEF}"/>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079A8010-7095-D5A2-FCDC-F8E27E8AB1B4}"/>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C2E0FBC-B187-E07C-175D-0F36690482FD}"/>
                  </a:ext>
                </a:extLst>
              </p:cNvPr>
              <p:cNvSpPr txBox="1"/>
              <p:nvPr/>
            </p:nvSpPr>
            <p:spPr>
              <a:xfrm>
                <a:off x="2292102" y="283648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22" name="TextBox 21">
                <a:extLst>
                  <a:ext uri="{FF2B5EF4-FFF2-40B4-BE49-F238E27FC236}">
                    <a16:creationId xmlns:a16="http://schemas.microsoft.com/office/drawing/2014/main" id="{E1D1A9D0-DB34-75C5-4F8E-D19BE7E68AFE}"/>
                  </a:ext>
                </a:extLst>
              </p:cNvPr>
              <p:cNvSpPr txBox="1">
                <a:spLocks noRot="1" noChangeAspect="1" noMove="1" noResize="1" noEditPoints="1" noAdjustHandles="1" noChangeArrowheads="1" noChangeShapeType="1" noTextEdit="1"/>
              </p:cNvSpPr>
              <p:nvPr/>
            </p:nvSpPr>
            <p:spPr>
              <a:xfrm>
                <a:off x="2292102" y="2836488"/>
                <a:ext cx="288897" cy="369332"/>
              </a:xfrm>
              <a:prstGeom prst="rect">
                <a:avLst/>
              </a:prstGeom>
              <a:blipFill>
                <a:blip r:embed="rId3"/>
                <a:stretch>
                  <a:fillRect r="-31915"/>
                </a:stretch>
              </a:blipFill>
            </p:spPr>
            <p:txBody>
              <a:bodyPr/>
              <a:lstStyle/>
              <a:p>
                <a:r>
                  <a:rPr lang="en-GB">
                    <a:noFill/>
                  </a:rPr>
                  <a:t> </a:t>
                </a:r>
              </a:p>
            </p:txBody>
          </p:sp>
        </mc:Fallback>
      </mc:AlternateContent>
      <p:sp>
        <p:nvSpPr>
          <p:cNvPr id="23" name="Oval 22">
            <a:extLst>
              <a:ext uri="{FF2B5EF4-FFF2-40B4-BE49-F238E27FC236}">
                <a16:creationId xmlns:a16="http://schemas.microsoft.com/office/drawing/2014/main" id="{78CD8F2E-E524-FDBC-0252-A8D415E4DCF4}"/>
              </a:ext>
            </a:extLst>
          </p:cNvPr>
          <p:cNvSpPr/>
          <p:nvPr/>
        </p:nvSpPr>
        <p:spPr>
          <a:xfrm>
            <a:off x="2352575"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BC95895F-F310-7FBB-B037-A70DDD8AD0D0}"/>
              </a:ext>
            </a:extLst>
          </p:cNvPr>
          <p:cNvCxnSpPr>
            <a:cxnSpLocks/>
            <a:endCxn id="30" idx="0"/>
          </p:cNvCxnSpPr>
          <p:nvPr/>
        </p:nvCxnSpPr>
        <p:spPr>
          <a:xfrm>
            <a:off x="2470150" y="3260718"/>
            <a:ext cx="5561122" cy="917230"/>
          </a:xfrm>
          <a:prstGeom prst="straightConnector1">
            <a:avLst/>
          </a:prstGeom>
          <a:ln w="28575">
            <a:solidFill>
              <a:schemeClr val="tx1"/>
            </a:solidFill>
            <a:prstDash val="sysDash"/>
            <a:headEnd type="triangle" w="lg" len="lg"/>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DF55DFEC-AFA1-3861-0A48-D65D9D53AF1F}"/>
                  </a:ext>
                </a:extLst>
              </p:cNvPr>
              <p:cNvSpPr txBox="1"/>
              <p:nvPr/>
            </p:nvSpPr>
            <p:spPr>
              <a:xfrm>
                <a:off x="7835642" y="4177948"/>
                <a:ext cx="39125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𝑥</m:t>
                          </m:r>
                        </m:e>
                        <m:sub>
                          <m:r>
                            <a:rPr lang="en-US" i="1" dirty="0">
                              <a:latin typeface="Cambria Math" panose="02040503050406030204" pitchFamily="18" charset="0"/>
                            </a:rPr>
                            <m:t>0</m:t>
                          </m:r>
                        </m:sub>
                        <m:sup>
                          <m:r>
                            <a:rPr lang="en-US" i="1" dirty="0">
                              <a:latin typeface="Cambria Math" panose="02040503050406030204" pitchFamily="18" charset="0"/>
                            </a:rPr>
                            <m:t>′</m:t>
                          </m:r>
                        </m:sup>
                      </m:sSubSup>
                    </m:oMath>
                  </m:oMathPara>
                </a14:m>
                <a:endParaRPr lang="en-GB" dirty="0"/>
              </a:p>
            </p:txBody>
          </p:sp>
        </mc:Choice>
        <mc:Fallback xmlns="">
          <p:sp>
            <p:nvSpPr>
              <p:cNvPr id="30" name="TextBox 29">
                <a:extLst>
                  <a:ext uri="{FF2B5EF4-FFF2-40B4-BE49-F238E27FC236}">
                    <a16:creationId xmlns:a16="http://schemas.microsoft.com/office/drawing/2014/main" id="{215F0D58-CD3C-B592-BDFC-05B0A8FDF2A0}"/>
                  </a:ext>
                </a:extLst>
              </p:cNvPr>
              <p:cNvSpPr txBox="1">
                <a:spLocks noRot="1" noChangeAspect="1" noMove="1" noResize="1" noEditPoints="1" noAdjustHandles="1" noChangeArrowheads="1" noChangeShapeType="1" noTextEdit="1"/>
              </p:cNvSpPr>
              <p:nvPr/>
            </p:nvSpPr>
            <p:spPr>
              <a:xfrm>
                <a:off x="7835642" y="4177948"/>
                <a:ext cx="391259" cy="369332"/>
              </a:xfrm>
              <a:prstGeom prst="rect">
                <a:avLst/>
              </a:prstGeom>
              <a:blipFill>
                <a:blip r:embed="rId4"/>
                <a:stretch>
                  <a:fillRect b="-1639"/>
                </a:stretch>
              </a:blipFill>
            </p:spPr>
            <p:txBody>
              <a:bodyPr/>
              <a:lstStyle/>
              <a:p>
                <a:r>
                  <a:rPr lang="en-GB">
                    <a:noFill/>
                  </a:rPr>
                  <a:t> </a:t>
                </a:r>
              </a:p>
            </p:txBody>
          </p:sp>
        </mc:Fallback>
      </mc:AlternateContent>
      <p:sp>
        <p:nvSpPr>
          <p:cNvPr id="31" name="Oval 30">
            <a:extLst>
              <a:ext uri="{FF2B5EF4-FFF2-40B4-BE49-F238E27FC236}">
                <a16:creationId xmlns:a16="http://schemas.microsoft.com/office/drawing/2014/main" id="{BFBAD641-D8CD-D446-9E09-4388C5BCAE81}"/>
              </a:ext>
            </a:extLst>
          </p:cNvPr>
          <p:cNvSpPr/>
          <p:nvPr/>
        </p:nvSpPr>
        <p:spPr>
          <a:xfrm>
            <a:off x="7983468" y="4141712"/>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CDB3BDF-A8D5-3F6E-9477-8DCFAD05D29C}"/>
                  </a:ext>
                </a:extLst>
              </p:cNvPr>
              <p:cNvSpPr txBox="1"/>
              <p:nvPr/>
            </p:nvSpPr>
            <p:spPr>
              <a:xfrm>
                <a:off x="4864066" y="3260718"/>
                <a:ext cx="106200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𝜖</m:t>
                          </m:r>
                        </m:e>
                        <m:sub>
                          <m:r>
                            <a:rPr lang="en-US" b="0" i="1" dirty="0" smtClean="0">
                              <a:latin typeface="Cambria Math" panose="02040503050406030204" pitchFamily="18" charset="0"/>
                              <a:ea typeface="Cambria Math" panose="02040503050406030204" pitchFamily="18" charset="0"/>
                            </a:rPr>
                            <m:t>𝜃</m:t>
                          </m:r>
                        </m:sub>
                      </m:sSub>
                      <m:r>
                        <a:rPr lang="en-US" b="0" i="1" dirty="0" smtClean="0">
                          <a:latin typeface="Cambria Math" panose="02040503050406030204" pitchFamily="18" charset="0"/>
                          <a:ea typeface="Cambria Math" panose="02040503050406030204" pitchFamily="18" charset="0"/>
                        </a:rPr>
                        <m:t>(</m:t>
                      </m:r>
                      <m:sSub>
                        <m:sSubPr>
                          <m:ctrlPr>
                            <a:rPr lang="en-US" b="0"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𝑥</m:t>
                          </m:r>
                        </m:e>
                        <m:sub>
                          <m:r>
                            <a:rPr lang="en-US" b="0" i="1" dirty="0" smtClean="0">
                              <a:latin typeface="Cambria Math" panose="02040503050406030204" pitchFamily="18" charset="0"/>
                              <a:ea typeface="Cambria Math" panose="02040503050406030204" pitchFamily="18" charset="0"/>
                            </a:rPr>
                            <m:t>𝑇</m:t>
                          </m:r>
                        </m:sub>
                      </m:sSub>
                      <m:r>
                        <a:rPr lang="en-US" b="0" i="1" dirty="0" smtClean="0">
                          <a:latin typeface="Cambria Math" panose="02040503050406030204" pitchFamily="18" charset="0"/>
                          <a:ea typeface="Cambria Math" panose="02040503050406030204" pitchFamily="18" charset="0"/>
                        </a:rPr>
                        <m:t>, </m:t>
                      </m:r>
                      <m:r>
                        <a:rPr lang="en-US" b="0" i="1" dirty="0" smtClean="0">
                          <a:latin typeface="Cambria Math" panose="02040503050406030204" pitchFamily="18" charset="0"/>
                          <a:ea typeface="Cambria Math" panose="02040503050406030204" pitchFamily="18" charset="0"/>
                        </a:rPr>
                        <m:t>𝑇</m:t>
                      </m:r>
                      <m:r>
                        <a:rPr lang="en-GB" b="0" i="1" dirty="0" smtClean="0">
                          <a:latin typeface="Cambria Math" panose="02040503050406030204" pitchFamily="18" charset="0"/>
                          <a:ea typeface="Cambria Math" panose="02040503050406030204" pitchFamily="18" charset="0"/>
                        </a:rPr>
                        <m:t>, </m:t>
                      </m:r>
                      <m:r>
                        <a:rPr lang="en-GB" b="0" i="1" dirty="0" smtClean="0">
                          <a:latin typeface="Cambria Math" panose="02040503050406030204" pitchFamily="18" charset="0"/>
                          <a:ea typeface="Cambria Math" panose="02040503050406030204" pitchFamily="18" charset="0"/>
                        </a:rPr>
                        <m:t>𝑐</m:t>
                      </m:r>
                      <m:r>
                        <a:rPr lang="en-US" b="0" i="1" dirty="0"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3" name="TextBox 32">
                <a:extLst>
                  <a:ext uri="{FF2B5EF4-FFF2-40B4-BE49-F238E27FC236}">
                    <a16:creationId xmlns:a16="http://schemas.microsoft.com/office/drawing/2014/main" id="{BDAF8B71-8C96-2AB6-7946-2E5F0A5F0613}"/>
                  </a:ext>
                </a:extLst>
              </p:cNvPr>
              <p:cNvSpPr txBox="1">
                <a:spLocks noRot="1" noChangeAspect="1" noMove="1" noResize="1" noEditPoints="1" noAdjustHandles="1" noChangeArrowheads="1" noChangeShapeType="1" noTextEdit="1"/>
              </p:cNvSpPr>
              <p:nvPr/>
            </p:nvSpPr>
            <p:spPr>
              <a:xfrm>
                <a:off x="4864066" y="3260718"/>
                <a:ext cx="1062002" cy="369332"/>
              </a:xfrm>
              <a:prstGeom prst="rect">
                <a:avLst/>
              </a:prstGeom>
              <a:blipFill>
                <a:blip r:embed="rId5"/>
                <a:stretch>
                  <a:fillRect r="-21839"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0C3C0BA3-882F-D8D3-BCE3-B1C947C21B5C}"/>
                  </a:ext>
                </a:extLst>
              </p:cNvPr>
              <p:cNvSpPr txBox="1"/>
              <p:nvPr/>
            </p:nvSpPr>
            <p:spPr>
              <a:xfrm>
                <a:off x="3320801" y="3003036"/>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𝑇</m:t>
                          </m:r>
                          <m:r>
                            <a:rPr lang="en-GB" b="0" i="1" dirty="0" smtClean="0">
                              <a:latin typeface="Cambria Math" panose="02040503050406030204" pitchFamily="18" charset="0"/>
                            </a:rPr>
                            <m:t>−1</m:t>
                          </m:r>
                        </m:sub>
                      </m:sSub>
                    </m:oMath>
                  </m:oMathPara>
                </a14:m>
                <a:endParaRPr lang="en-GB" dirty="0"/>
              </a:p>
            </p:txBody>
          </p:sp>
        </mc:Choice>
        <mc:Fallback xmlns="">
          <p:sp>
            <p:nvSpPr>
              <p:cNvPr id="37" name="TextBox 36">
                <a:extLst>
                  <a:ext uri="{FF2B5EF4-FFF2-40B4-BE49-F238E27FC236}">
                    <a16:creationId xmlns:a16="http://schemas.microsoft.com/office/drawing/2014/main" id="{7F5AE264-9B7B-4A42-1582-C106A84B0D0E}"/>
                  </a:ext>
                </a:extLst>
              </p:cNvPr>
              <p:cNvSpPr txBox="1">
                <a:spLocks noRot="1" noChangeAspect="1" noMove="1" noResize="1" noEditPoints="1" noAdjustHandles="1" noChangeArrowheads="1" noChangeShapeType="1" noTextEdit="1"/>
              </p:cNvSpPr>
              <p:nvPr/>
            </p:nvSpPr>
            <p:spPr>
              <a:xfrm>
                <a:off x="3320801" y="3003036"/>
                <a:ext cx="288897" cy="369332"/>
              </a:xfrm>
              <a:prstGeom prst="rect">
                <a:avLst/>
              </a:prstGeom>
              <a:blipFill>
                <a:blip r:embed="rId6"/>
                <a:stretch>
                  <a:fillRect r="-110638"/>
                </a:stretch>
              </a:blipFill>
            </p:spPr>
            <p:txBody>
              <a:bodyPr/>
              <a:lstStyle/>
              <a:p>
                <a:r>
                  <a:rPr lang="en-GB">
                    <a:noFill/>
                  </a:rPr>
                  <a:t> </a:t>
                </a:r>
              </a:p>
            </p:txBody>
          </p:sp>
        </mc:Fallback>
      </mc:AlternateContent>
      <p:sp>
        <p:nvSpPr>
          <p:cNvPr id="38" name="Oval 37">
            <a:extLst>
              <a:ext uri="{FF2B5EF4-FFF2-40B4-BE49-F238E27FC236}">
                <a16:creationId xmlns:a16="http://schemas.microsoft.com/office/drawing/2014/main" id="{6E314158-A945-2DEF-9673-C0F681BF49CA}"/>
              </a:ext>
            </a:extLst>
          </p:cNvPr>
          <p:cNvSpPr/>
          <p:nvPr/>
        </p:nvSpPr>
        <p:spPr>
          <a:xfrm>
            <a:off x="3381274" y="337236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5E2C560-7F2C-978F-AF42-35BFCC856484}"/>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39" name="TextBox 38">
                <a:extLst>
                  <a:ext uri="{FF2B5EF4-FFF2-40B4-BE49-F238E27FC236}">
                    <a16:creationId xmlns:a16="http://schemas.microsoft.com/office/drawing/2014/main" id="{751C8015-9C24-ADAA-ED5E-7CC7A937B8DF}"/>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7"/>
                <a:stretch>
                  <a:fillRect l="-3041" t="-4717" r="-2027" b="-84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7BAA122A-DCC8-E7B0-9901-EE8846F5B0F4}"/>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40" name="TextBox 39">
                <a:extLst>
                  <a:ext uri="{FF2B5EF4-FFF2-40B4-BE49-F238E27FC236}">
                    <a16:creationId xmlns:a16="http://schemas.microsoft.com/office/drawing/2014/main" id="{F35CF66A-7276-F10C-C385-8C8504E0F850}"/>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8"/>
                <a:stretch>
                  <a:fillRect l="-2837" t="-4717" r="-2482" b="-4717"/>
                </a:stretch>
              </a:blipFill>
            </p:spPr>
            <p:txBody>
              <a:bodyPr/>
              <a:lstStyle/>
              <a:p>
                <a:r>
                  <a:rPr lang="en-GB">
                    <a:noFill/>
                  </a:rPr>
                  <a:t> </a:t>
                </a:r>
              </a:p>
            </p:txBody>
          </p:sp>
        </mc:Fallback>
      </mc:AlternateContent>
      <p:pic>
        <p:nvPicPr>
          <p:cNvPr id="1026" name="Picture 2">
            <a:extLst>
              <a:ext uri="{FF2B5EF4-FFF2-40B4-BE49-F238E27FC236}">
                <a16:creationId xmlns:a16="http://schemas.microsoft.com/office/drawing/2014/main" id="{F6DA395D-26C8-AA72-27A8-D00EF3CA628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5567" t="74652" r="50066"/>
          <a:stretch>
            <a:fillRect/>
          </a:stretch>
        </p:blipFill>
        <p:spPr bwMode="auto">
          <a:xfrm>
            <a:off x="7102760" y="4534585"/>
            <a:ext cx="880708" cy="9172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1B112AF2-7CC7-21DD-A279-5741CB3A09B6}"/>
                  </a:ext>
                </a:extLst>
              </p:cNvPr>
              <p:cNvSpPr txBox="1"/>
              <p:nvPr/>
            </p:nvSpPr>
            <p:spPr>
              <a:xfrm>
                <a:off x="2808824" y="1114256"/>
                <a:ext cx="5336717" cy="369332"/>
              </a:xfrm>
              <a:prstGeom prst="rect">
                <a:avLst/>
              </a:prstGeom>
              <a:noFill/>
            </p:spPr>
            <p:txBody>
              <a:bodyPr wrap="none" rtlCol="0">
                <a:spAutoFit/>
              </a:bodyPr>
              <a:lstStyle/>
              <a:p>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 = </m:t>
                    </m:r>
                  </m:oMath>
                </a14:m>
                <a:r>
                  <a:rPr lang="en-US" i="1" dirty="0"/>
                  <a:t>“A stained glass window of a panda eating bamboo.”</a:t>
                </a:r>
                <a:endParaRPr lang="en-GB" dirty="0"/>
              </a:p>
            </p:txBody>
          </p:sp>
        </mc:Choice>
        <mc:Fallback xmlns="">
          <p:sp>
            <p:nvSpPr>
              <p:cNvPr id="42" name="TextBox 41">
                <a:extLst>
                  <a:ext uri="{FF2B5EF4-FFF2-40B4-BE49-F238E27FC236}">
                    <a16:creationId xmlns:a16="http://schemas.microsoft.com/office/drawing/2014/main" id="{CC05967B-4F02-0D38-4463-2F6BE9FB6D30}"/>
                  </a:ext>
                </a:extLst>
              </p:cNvPr>
              <p:cNvSpPr txBox="1">
                <a:spLocks noRot="1" noChangeAspect="1" noMove="1" noResize="1" noEditPoints="1" noAdjustHandles="1" noChangeArrowheads="1" noChangeShapeType="1" noTextEdit="1"/>
              </p:cNvSpPr>
              <p:nvPr/>
            </p:nvSpPr>
            <p:spPr>
              <a:xfrm>
                <a:off x="2808824" y="1114256"/>
                <a:ext cx="5336717" cy="369332"/>
              </a:xfrm>
              <a:prstGeom prst="rect">
                <a:avLst/>
              </a:prstGeom>
              <a:blipFill>
                <a:blip r:embed="rId10"/>
                <a:stretch>
                  <a:fillRect t="-10000" r="-229" b="-26667"/>
                </a:stretch>
              </a:blipFill>
            </p:spPr>
            <p:txBody>
              <a:bodyPr/>
              <a:lstStyle/>
              <a:p>
                <a:r>
                  <a:rPr lang="en-GB">
                    <a:noFill/>
                  </a:rPr>
                  <a:t> </a:t>
                </a:r>
              </a:p>
            </p:txBody>
          </p:sp>
        </mc:Fallback>
      </mc:AlternateContent>
      <p:pic>
        <p:nvPicPr>
          <p:cNvPr id="44" name="Picture 43">
            <a:extLst>
              <a:ext uri="{FF2B5EF4-FFF2-40B4-BE49-F238E27FC236}">
                <a16:creationId xmlns:a16="http://schemas.microsoft.com/office/drawing/2014/main" id="{28B7F6ED-AD7F-10CC-B068-60138A54FFE0}"/>
              </a:ext>
            </a:extLst>
          </p:cNvPr>
          <p:cNvPicPr>
            <a:picLocks noChangeAspect="1"/>
          </p:cNvPicPr>
          <p:nvPr/>
        </p:nvPicPr>
        <p:blipFill>
          <a:blip r:embed="rId11"/>
          <a:stretch>
            <a:fillRect/>
          </a:stretch>
        </p:blipFill>
        <p:spPr>
          <a:xfrm>
            <a:off x="2431277" y="1986851"/>
            <a:ext cx="932830" cy="917230"/>
          </a:xfrm>
          <a:prstGeom prst="rect">
            <a:avLst/>
          </a:prstGeom>
        </p:spPr>
      </p:pic>
      <p:sp>
        <p:nvSpPr>
          <p:cNvPr id="46" name="TextBox 45">
            <a:extLst>
              <a:ext uri="{FF2B5EF4-FFF2-40B4-BE49-F238E27FC236}">
                <a16:creationId xmlns:a16="http://schemas.microsoft.com/office/drawing/2014/main" id="{17246BC4-07D3-FC63-548D-538248D4F7A1}"/>
              </a:ext>
            </a:extLst>
          </p:cNvPr>
          <p:cNvSpPr txBox="1"/>
          <p:nvPr/>
        </p:nvSpPr>
        <p:spPr>
          <a:xfrm>
            <a:off x="279852" y="6131150"/>
            <a:ext cx="11177840" cy="292388"/>
          </a:xfrm>
          <a:prstGeom prst="rect">
            <a:avLst/>
          </a:prstGeom>
          <a:noFill/>
        </p:spPr>
        <p:txBody>
          <a:bodyPr wrap="square">
            <a:spAutoFit/>
          </a:bodyPr>
          <a:lstStyle/>
          <a:p>
            <a:r>
              <a:rPr lang="en-GB" sz="1300" dirty="0">
                <a:solidFill>
                  <a:schemeClr val="bg1">
                    <a:lumMod val="65000"/>
                  </a:schemeClr>
                </a:solidFill>
              </a:rPr>
              <a:t>Panda Images from: </a:t>
            </a:r>
            <a:r>
              <a:rPr lang="en-US" sz="1300" i="1" dirty="0">
                <a:solidFill>
                  <a:schemeClr val="bg1">
                    <a:lumMod val="65000"/>
                  </a:schemeClr>
                </a:solidFill>
              </a:rPr>
              <a:t>GLIDE: Towards Photorealistic Image Generation and Editing with Text-Guided Diffusion Models</a:t>
            </a:r>
            <a:r>
              <a:rPr lang="en-GB" sz="1300" dirty="0">
                <a:solidFill>
                  <a:schemeClr val="bg1">
                    <a:lumMod val="65000"/>
                  </a:schemeClr>
                </a:solidFill>
              </a:rPr>
              <a:t>, Nichol et al., ICML 2022</a:t>
            </a:r>
          </a:p>
        </p:txBody>
      </p:sp>
    </p:spTree>
    <p:extLst>
      <p:ext uri="{BB962C8B-B14F-4D97-AF65-F5344CB8AC3E}">
        <p14:creationId xmlns:p14="http://schemas.microsoft.com/office/powerpoint/2010/main" val="132927159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E4094-475F-68A2-ACAA-7374E8744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84C7F7-51DE-9B6A-EE94-5C02D0EB272C}"/>
              </a:ext>
            </a:extLst>
          </p:cNvPr>
          <p:cNvSpPr>
            <a:spLocks noGrp="1"/>
          </p:cNvSpPr>
          <p:nvPr>
            <p:ph type="title"/>
          </p:nvPr>
        </p:nvSpPr>
        <p:spPr/>
        <p:txBody>
          <a:bodyPr>
            <a:normAutofit/>
          </a:bodyPr>
          <a:lstStyle/>
          <a:p>
            <a:r>
              <a:rPr lang="en-GB" dirty="0"/>
              <a:t>Trajectory Guidance</a:t>
            </a:r>
          </a:p>
        </p:txBody>
      </p:sp>
      <p:sp>
        <p:nvSpPr>
          <p:cNvPr id="4" name="Date Placeholder 3">
            <a:extLst>
              <a:ext uri="{FF2B5EF4-FFF2-40B4-BE49-F238E27FC236}">
                <a16:creationId xmlns:a16="http://schemas.microsoft.com/office/drawing/2014/main" id="{729E23C1-7F93-40F9-C39A-28B25DBC3E3E}"/>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23998F38-C60E-A03D-1E1E-E0A1E01A9583}"/>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E314BF1E-8EB0-EBA5-4883-E2CA9B3DB0D1}"/>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02C023A2-034E-A710-8BC5-AA7912607357}"/>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D3F01DBF-1014-0A0A-C11C-91E0218C96CC}"/>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88961AA0-7900-7229-C14D-F68F7A028752}"/>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19E2E564-4A12-DCCD-FFAC-21290DD7AFEB}"/>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29A9E352-148B-BF07-D3F7-9D087A2705DE}"/>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7AC55A6D-56F8-C6FE-61D1-E30DB1E25945}"/>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FC30C41-9782-BFF7-3ECA-B8108E43D3DD}"/>
                  </a:ext>
                </a:extLst>
              </p:cNvPr>
              <p:cNvSpPr txBox="1"/>
              <p:nvPr/>
            </p:nvSpPr>
            <p:spPr>
              <a:xfrm>
                <a:off x="2292102" y="283648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22" name="TextBox 21">
                <a:extLst>
                  <a:ext uri="{FF2B5EF4-FFF2-40B4-BE49-F238E27FC236}">
                    <a16:creationId xmlns:a16="http://schemas.microsoft.com/office/drawing/2014/main" id="{3FC30C41-9782-BFF7-3ECA-B8108E43D3DD}"/>
                  </a:ext>
                </a:extLst>
              </p:cNvPr>
              <p:cNvSpPr txBox="1">
                <a:spLocks noRot="1" noChangeAspect="1" noMove="1" noResize="1" noEditPoints="1" noAdjustHandles="1" noChangeArrowheads="1" noChangeShapeType="1" noTextEdit="1"/>
              </p:cNvSpPr>
              <p:nvPr/>
            </p:nvSpPr>
            <p:spPr>
              <a:xfrm>
                <a:off x="2292102" y="2836488"/>
                <a:ext cx="288897" cy="369332"/>
              </a:xfrm>
              <a:prstGeom prst="rect">
                <a:avLst/>
              </a:prstGeom>
              <a:blipFill>
                <a:blip r:embed="rId2"/>
                <a:stretch>
                  <a:fillRect r="-31915"/>
                </a:stretch>
              </a:blipFill>
            </p:spPr>
            <p:txBody>
              <a:bodyPr/>
              <a:lstStyle/>
              <a:p>
                <a:r>
                  <a:rPr lang="en-GB">
                    <a:noFill/>
                  </a:rPr>
                  <a:t> </a:t>
                </a:r>
              </a:p>
            </p:txBody>
          </p:sp>
        </mc:Fallback>
      </mc:AlternateContent>
      <p:sp>
        <p:nvSpPr>
          <p:cNvPr id="23" name="Oval 22">
            <a:extLst>
              <a:ext uri="{FF2B5EF4-FFF2-40B4-BE49-F238E27FC236}">
                <a16:creationId xmlns:a16="http://schemas.microsoft.com/office/drawing/2014/main" id="{9092D216-A48E-BEAA-115B-D0F3AD781B24}"/>
              </a:ext>
            </a:extLst>
          </p:cNvPr>
          <p:cNvSpPr/>
          <p:nvPr/>
        </p:nvSpPr>
        <p:spPr>
          <a:xfrm>
            <a:off x="2352575"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6C734AEB-11A4-65DC-F98C-4ABACFFBC296}"/>
              </a:ext>
            </a:extLst>
          </p:cNvPr>
          <p:cNvCxnSpPr>
            <a:cxnSpLocks/>
            <a:endCxn id="31" idx="2"/>
          </p:cNvCxnSpPr>
          <p:nvPr/>
        </p:nvCxnSpPr>
        <p:spPr>
          <a:xfrm>
            <a:off x="2443709" y="3390242"/>
            <a:ext cx="5538285" cy="133130"/>
          </a:xfrm>
          <a:prstGeom prst="straightConnector1">
            <a:avLst/>
          </a:prstGeom>
          <a:ln w="28575">
            <a:solidFill>
              <a:schemeClr val="tx1"/>
            </a:solidFill>
            <a:prstDash val="sysDash"/>
            <a:headEnd type="triangle" w="lg" len="lg"/>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3D0BADF-452A-DF6D-09B8-F529F955A01B}"/>
                  </a:ext>
                </a:extLst>
              </p:cNvPr>
              <p:cNvSpPr txBox="1"/>
              <p:nvPr/>
            </p:nvSpPr>
            <p:spPr>
              <a:xfrm>
                <a:off x="7834168" y="3514041"/>
                <a:ext cx="39125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𝑥</m:t>
                          </m:r>
                        </m:e>
                        <m:sub>
                          <m:r>
                            <a:rPr lang="en-US" i="1" dirty="0">
                              <a:latin typeface="Cambria Math" panose="02040503050406030204" pitchFamily="18" charset="0"/>
                            </a:rPr>
                            <m:t>0</m:t>
                          </m:r>
                        </m:sub>
                        <m:sup>
                          <m:r>
                            <a:rPr lang="en-US" i="1" dirty="0">
                              <a:latin typeface="Cambria Math" panose="02040503050406030204" pitchFamily="18" charset="0"/>
                            </a:rPr>
                            <m:t>′</m:t>
                          </m:r>
                        </m:sup>
                      </m:sSubSup>
                    </m:oMath>
                  </m:oMathPara>
                </a14:m>
                <a:endParaRPr lang="en-GB" dirty="0"/>
              </a:p>
            </p:txBody>
          </p:sp>
        </mc:Choice>
        <mc:Fallback xmlns="">
          <p:sp>
            <p:nvSpPr>
              <p:cNvPr id="30" name="TextBox 29">
                <a:extLst>
                  <a:ext uri="{FF2B5EF4-FFF2-40B4-BE49-F238E27FC236}">
                    <a16:creationId xmlns:a16="http://schemas.microsoft.com/office/drawing/2014/main" id="{83D0BADF-452A-DF6D-09B8-F529F955A01B}"/>
                  </a:ext>
                </a:extLst>
              </p:cNvPr>
              <p:cNvSpPr txBox="1">
                <a:spLocks noRot="1" noChangeAspect="1" noMove="1" noResize="1" noEditPoints="1" noAdjustHandles="1" noChangeArrowheads="1" noChangeShapeType="1" noTextEdit="1"/>
              </p:cNvSpPr>
              <p:nvPr/>
            </p:nvSpPr>
            <p:spPr>
              <a:xfrm>
                <a:off x="7834168" y="3514041"/>
                <a:ext cx="391259" cy="369332"/>
              </a:xfrm>
              <a:prstGeom prst="rect">
                <a:avLst/>
              </a:prstGeom>
              <a:blipFill>
                <a:blip r:embed="rId3"/>
                <a:stretch>
                  <a:fillRect b="-1639"/>
                </a:stretch>
              </a:blipFill>
            </p:spPr>
            <p:txBody>
              <a:bodyPr/>
              <a:lstStyle/>
              <a:p>
                <a:r>
                  <a:rPr lang="en-GB">
                    <a:noFill/>
                  </a:rPr>
                  <a:t> </a:t>
                </a:r>
              </a:p>
            </p:txBody>
          </p:sp>
        </mc:Fallback>
      </mc:AlternateContent>
      <p:sp>
        <p:nvSpPr>
          <p:cNvPr id="31" name="Oval 30">
            <a:extLst>
              <a:ext uri="{FF2B5EF4-FFF2-40B4-BE49-F238E27FC236}">
                <a16:creationId xmlns:a16="http://schemas.microsoft.com/office/drawing/2014/main" id="{AA06D9A1-D269-0320-2DF7-AD71D1261CAE}"/>
              </a:ext>
            </a:extLst>
          </p:cNvPr>
          <p:cNvSpPr/>
          <p:nvPr/>
        </p:nvSpPr>
        <p:spPr>
          <a:xfrm>
            <a:off x="7981994" y="3477805"/>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38F4002-A2CF-93C8-1EAA-4BC4350D3E84}"/>
                  </a:ext>
                </a:extLst>
              </p:cNvPr>
              <p:cNvSpPr txBox="1"/>
              <p:nvPr/>
            </p:nvSpPr>
            <p:spPr>
              <a:xfrm>
                <a:off x="4636648" y="3477805"/>
                <a:ext cx="243006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𝜖</m:t>
                          </m:r>
                        </m:e>
                        <m:sub>
                          <m:r>
                            <a:rPr lang="en-US" b="0" i="1" dirty="0" smtClean="0">
                              <a:latin typeface="Cambria Math" panose="02040503050406030204" pitchFamily="18" charset="0"/>
                              <a:ea typeface="Cambria Math" panose="02040503050406030204" pitchFamily="18" charset="0"/>
                            </a:rPr>
                            <m:t>𝜃</m:t>
                          </m:r>
                        </m:sub>
                      </m:sSub>
                      <m:r>
                        <a:rPr lang="en-US" b="0" i="1" dirty="0" smtClean="0">
                          <a:latin typeface="Cambria Math" panose="02040503050406030204" pitchFamily="18" charset="0"/>
                          <a:ea typeface="Cambria Math" panose="02040503050406030204" pitchFamily="18" charset="0"/>
                        </a:rPr>
                        <m:t>(</m:t>
                      </m:r>
                      <m:sSub>
                        <m:sSubPr>
                          <m:ctrlPr>
                            <a:rPr lang="en-US" b="0"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𝑥</m:t>
                          </m:r>
                        </m:e>
                        <m:sub>
                          <m:r>
                            <a:rPr lang="en-GB" b="0" i="1" dirty="0" smtClean="0">
                              <a:latin typeface="Cambria Math" panose="02040503050406030204" pitchFamily="18" charset="0"/>
                              <a:ea typeface="Cambria Math" panose="02040503050406030204" pitchFamily="18" charset="0"/>
                            </a:rPr>
                            <m:t>𝑇</m:t>
                          </m:r>
                          <m:r>
                            <a:rPr lang="en-GB" b="0" i="1" dirty="0" smtClean="0">
                              <a:latin typeface="Cambria Math" panose="02040503050406030204" pitchFamily="18" charset="0"/>
                              <a:ea typeface="Cambria Math" panose="02040503050406030204" pitchFamily="18" charset="0"/>
                            </a:rPr>
                            <m:t>−1</m:t>
                          </m:r>
                        </m:sub>
                      </m:sSub>
                      <m:r>
                        <a:rPr lang="en-US" b="0" i="1" dirty="0" smtClean="0">
                          <a:latin typeface="Cambria Math" panose="02040503050406030204" pitchFamily="18" charset="0"/>
                          <a:ea typeface="Cambria Math" panose="02040503050406030204" pitchFamily="18" charset="0"/>
                        </a:rPr>
                        <m:t>, </m:t>
                      </m:r>
                      <m:r>
                        <a:rPr lang="en-GB" b="0" i="1" dirty="0" smtClean="0">
                          <a:latin typeface="Cambria Math" panose="02040503050406030204" pitchFamily="18" charset="0"/>
                          <a:ea typeface="Cambria Math" panose="02040503050406030204" pitchFamily="18" charset="0"/>
                        </a:rPr>
                        <m:t>𝑇</m:t>
                      </m:r>
                      <m:r>
                        <a:rPr lang="en-GB" b="0" i="1" dirty="0" smtClean="0">
                          <a:latin typeface="Cambria Math" panose="02040503050406030204" pitchFamily="18" charset="0"/>
                          <a:ea typeface="Cambria Math" panose="02040503050406030204" pitchFamily="18" charset="0"/>
                        </a:rPr>
                        <m:t>−1,</m:t>
                      </m:r>
                      <m:r>
                        <a:rPr lang="en-GB" b="0" i="1" dirty="0" smtClean="0">
                          <a:latin typeface="Cambria Math" panose="02040503050406030204" pitchFamily="18" charset="0"/>
                          <a:ea typeface="Cambria Math" panose="02040503050406030204" pitchFamily="18" charset="0"/>
                        </a:rPr>
                        <m:t>𝑐</m:t>
                      </m:r>
                      <m:r>
                        <a:rPr lang="en-US" b="0" i="1" dirty="0" smtClean="0">
                          <a:latin typeface="Cambria Math" panose="02040503050406030204" pitchFamily="18" charset="0"/>
                          <a:ea typeface="Cambria Math" panose="02040503050406030204" pitchFamily="18" charset="0"/>
                        </a:rPr>
                        <m:t>)</m:t>
                      </m:r>
                    </m:oMath>
                  </m:oMathPara>
                </a14:m>
                <a:endParaRPr lang="en-GB" dirty="0"/>
              </a:p>
            </p:txBody>
          </p:sp>
        </mc:Choice>
        <mc:Fallback xmlns="">
          <p:sp>
            <p:nvSpPr>
              <p:cNvPr id="33" name="TextBox 32">
                <a:extLst>
                  <a:ext uri="{FF2B5EF4-FFF2-40B4-BE49-F238E27FC236}">
                    <a16:creationId xmlns:a16="http://schemas.microsoft.com/office/drawing/2014/main" id="{D38F4002-A2CF-93C8-1EAA-4BC4350D3E84}"/>
                  </a:ext>
                </a:extLst>
              </p:cNvPr>
              <p:cNvSpPr txBox="1">
                <a:spLocks noRot="1" noChangeAspect="1" noMove="1" noResize="1" noEditPoints="1" noAdjustHandles="1" noChangeArrowheads="1" noChangeShapeType="1" noTextEdit="1"/>
              </p:cNvSpPr>
              <p:nvPr/>
            </p:nvSpPr>
            <p:spPr>
              <a:xfrm>
                <a:off x="4636648" y="3477805"/>
                <a:ext cx="2430062" cy="369332"/>
              </a:xfrm>
              <a:prstGeom prst="rect">
                <a:avLst/>
              </a:prstGeom>
              <a:blipFill>
                <a:blip r:embed="rId4"/>
                <a:stretch>
                  <a:fillRect b="-15000"/>
                </a:stretch>
              </a:blipFill>
            </p:spPr>
            <p:txBody>
              <a:bodyPr/>
              <a:lstStyle/>
              <a:p>
                <a:r>
                  <a:rPr lang="en-GB">
                    <a:noFill/>
                  </a:rPr>
                  <a:t> </a:t>
                </a:r>
              </a:p>
            </p:txBody>
          </p:sp>
        </mc:Fallback>
      </mc:AlternateContent>
      <p:sp>
        <p:nvSpPr>
          <p:cNvPr id="38" name="Oval 37">
            <a:extLst>
              <a:ext uri="{FF2B5EF4-FFF2-40B4-BE49-F238E27FC236}">
                <a16:creationId xmlns:a16="http://schemas.microsoft.com/office/drawing/2014/main" id="{F5308BE0-A109-A7CF-B3BE-0A7410E2EB43}"/>
              </a:ext>
            </a:extLst>
          </p:cNvPr>
          <p:cNvSpPr/>
          <p:nvPr/>
        </p:nvSpPr>
        <p:spPr>
          <a:xfrm>
            <a:off x="3381274" y="337236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7E25624D-209F-9BAB-ACCA-123AC9268F1D}"/>
              </a:ext>
            </a:extLst>
          </p:cNvPr>
          <p:cNvCxnSpPr>
            <a:cxnSpLocks/>
            <a:endCxn id="38" idx="2"/>
          </p:cNvCxnSpPr>
          <p:nvPr/>
        </p:nvCxnSpPr>
        <p:spPr>
          <a:xfrm>
            <a:off x="2443709" y="3257219"/>
            <a:ext cx="937565" cy="1607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3E9147A-E748-0BB2-A4D6-21A595193287}"/>
                  </a:ext>
                </a:extLst>
              </p:cNvPr>
              <p:cNvSpPr txBox="1"/>
              <p:nvPr/>
            </p:nvSpPr>
            <p:spPr>
              <a:xfrm>
                <a:off x="3320801" y="3003036"/>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𝑇</m:t>
                          </m:r>
                          <m:r>
                            <a:rPr lang="en-GB" b="0" i="1" dirty="0" smtClean="0">
                              <a:latin typeface="Cambria Math" panose="02040503050406030204" pitchFamily="18" charset="0"/>
                            </a:rPr>
                            <m:t>−1</m:t>
                          </m:r>
                        </m:sub>
                      </m:sSub>
                    </m:oMath>
                  </m:oMathPara>
                </a14:m>
                <a:endParaRPr lang="en-GB" dirty="0"/>
              </a:p>
            </p:txBody>
          </p:sp>
        </mc:Choice>
        <mc:Fallback xmlns="">
          <p:sp>
            <p:nvSpPr>
              <p:cNvPr id="24" name="TextBox 23">
                <a:extLst>
                  <a:ext uri="{FF2B5EF4-FFF2-40B4-BE49-F238E27FC236}">
                    <a16:creationId xmlns:a16="http://schemas.microsoft.com/office/drawing/2014/main" id="{63E9147A-E748-0BB2-A4D6-21A595193287}"/>
                  </a:ext>
                </a:extLst>
              </p:cNvPr>
              <p:cNvSpPr txBox="1">
                <a:spLocks noRot="1" noChangeAspect="1" noMove="1" noResize="1" noEditPoints="1" noAdjustHandles="1" noChangeArrowheads="1" noChangeShapeType="1" noTextEdit="1"/>
              </p:cNvSpPr>
              <p:nvPr/>
            </p:nvSpPr>
            <p:spPr>
              <a:xfrm>
                <a:off x="3320801" y="3003036"/>
                <a:ext cx="288897" cy="369332"/>
              </a:xfrm>
              <a:prstGeom prst="rect">
                <a:avLst/>
              </a:prstGeom>
              <a:blipFill>
                <a:blip r:embed="rId5"/>
                <a:stretch>
                  <a:fillRect r="-1106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FD6134C-2CE3-446B-9845-ED06181326D5}"/>
                  </a:ext>
                </a:extLst>
              </p:cNvPr>
              <p:cNvSpPr txBox="1"/>
              <p:nvPr/>
            </p:nvSpPr>
            <p:spPr>
              <a:xfrm>
                <a:off x="4101905" y="3025175"/>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𝑇</m:t>
                          </m:r>
                          <m:r>
                            <a:rPr lang="en-GB" b="0" i="1" dirty="0" smtClean="0">
                              <a:latin typeface="Cambria Math" panose="02040503050406030204" pitchFamily="18" charset="0"/>
                            </a:rPr>
                            <m:t>−2</m:t>
                          </m:r>
                        </m:sub>
                      </m:sSub>
                    </m:oMath>
                  </m:oMathPara>
                </a14:m>
                <a:endParaRPr lang="en-GB" dirty="0"/>
              </a:p>
            </p:txBody>
          </p:sp>
        </mc:Choice>
        <mc:Fallback xmlns="">
          <p:sp>
            <p:nvSpPr>
              <p:cNvPr id="26" name="TextBox 25">
                <a:extLst>
                  <a:ext uri="{FF2B5EF4-FFF2-40B4-BE49-F238E27FC236}">
                    <a16:creationId xmlns:a16="http://schemas.microsoft.com/office/drawing/2014/main" id="{5FD6134C-2CE3-446B-9845-ED06181326D5}"/>
                  </a:ext>
                </a:extLst>
              </p:cNvPr>
              <p:cNvSpPr txBox="1">
                <a:spLocks noRot="1" noChangeAspect="1" noMove="1" noResize="1" noEditPoints="1" noAdjustHandles="1" noChangeArrowheads="1" noChangeShapeType="1" noTextEdit="1"/>
              </p:cNvSpPr>
              <p:nvPr/>
            </p:nvSpPr>
            <p:spPr>
              <a:xfrm>
                <a:off x="4101905" y="3025175"/>
                <a:ext cx="288897" cy="369332"/>
              </a:xfrm>
              <a:prstGeom prst="rect">
                <a:avLst/>
              </a:prstGeom>
              <a:blipFill>
                <a:blip r:embed="rId6"/>
                <a:stretch>
                  <a:fillRect r="-110638"/>
                </a:stretch>
              </a:blipFill>
            </p:spPr>
            <p:txBody>
              <a:bodyPr/>
              <a:lstStyle/>
              <a:p>
                <a:r>
                  <a:rPr lang="en-GB">
                    <a:noFill/>
                  </a:rPr>
                  <a:t> </a:t>
                </a:r>
              </a:p>
            </p:txBody>
          </p:sp>
        </mc:Fallback>
      </mc:AlternateContent>
      <p:sp>
        <p:nvSpPr>
          <p:cNvPr id="27" name="Oval 26">
            <a:extLst>
              <a:ext uri="{FF2B5EF4-FFF2-40B4-BE49-F238E27FC236}">
                <a16:creationId xmlns:a16="http://schemas.microsoft.com/office/drawing/2014/main" id="{E72A9C59-2DED-85A2-B7E5-187A46237747}"/>
              </a:ext>
            </a:extLst>
          </p:cNvPr>
          <p:cNvSpPr/>
          <p:nvPr/>
        </p:nvSpPr>
        <p:spPr>
          <a:xfrm>
            <a:off x="4219535" y="3388032"/>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5DBBA8B-5B58-5EE0-B1BE-E47AC1B971AF}"/>
                  </a:ext>
                </a:extLst>
              </p:cNvPr>
              <p:cNvSpPr txBox="1"/>
              <p:nvPr/>
            </p:nvSpPr>
            <p:spPr>
              <a:xfrm>
                <a:off x="2808824" y="1114256"/>
                <a:ext cx="5336717" cy="369332"/>
              </a:xfrm>
              <a:prstGeom prst="rect">
                <a:avLst/>
              </a:prstGeom>
              <a:noFill/>
            </p:spPr>
            <p:txBody>
              <a:bodyPr wrap="none" rtlCol="0">
                <a:spAutoFit/>
              </a:bodyPr>
              <a:lstStyle/>
              <a:p>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 = </m:t>
                    </m:r>
                  </m:oMath>
                </a14:m>
                <a:r>
                  <a:rPr lang="en-US" i="1" dirty="0"/>
                  <a:t>“A stained glass window of a panda eating bamboo.”</a:t>
                </a:r>
                <a:endParaRPr lang="en-GB" dirty="0"/>
              </a:p>
            </p:txBody>
          </p:sp>
        </mc:Choice>
        <mc:Fallback xmlns="">
          <p:sp>
            <p:nvSpPr>
              <p:cNvPr id="39" name="TextBox 38">
                <a:extLst>
                  <a:ext uri="{FF2B5EF4-FFF2-40B4-BE49-F238E27FC236}">
                    <a16:creationId xmlns:a16="http://schemas.microsoft.com/office/drawing/2014/main" id="{E5DBBA8B-5B58-5EE0-B1BE-E47AC1B971AF}"/>
                  </a:ext>
                </a:extLst>
              </p:cNvPr>
              <p:cNvSpPr txBox="1">
                <a:spLocks noRot="1" noChangeAspect="1" noMove="1" noResize="1" noEditPoints="1" noAdjustHandles="1" noChangeArrowheads="1" noChangeShapeType="1" noTextEdit="1"/>
              </p:cNvSpPr>
              <p:nvPr/>
            </p:nvSpPr>
            <p:spPr>
              <a:xfrm>
                <a:off x="2808824" y="1114256"/>
                <a:ext cx="5336717" cy="369332"/>
              </a:xfrm>
              <a:prstGeom prst="rect">
                <a:avLst/>
              </a:prstGeom>
              <a:blipFill>
                <a:blip r:embed="rId7"/>
                <a:stretch>
                  <a:fillRect t="-10000" r="-229"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92C4478-CBB6-F4D0-BFD6-370A1050A41A}"/>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40" name="TextBox 39">
                <a:extLst>
                  <a:ext uri="{FF2B5EF4-FFF2-40B4-BE49-F238E27FC236}">
                    <a16:creationId xmlns:a16="http://schemas.microsoft.com/office/drawing/2014/main" id="{C92C4478-CBB6-F4D0-BFD6-370A1050A41A}"/>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8"/>
                <a:stretch>
                  <a:fillRect l="-2837" t="-4717" r="-2482" b="-4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B0E4CAA5-063B-59CE-BAD2-34C72548F949}"/>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41" name="TextBox 40">
                <a:extLst>
                  <a:ext uri="{FF2B5EF4-FFF2-40B4-BE49-F238E27FC236}">
                    <a16:creationId xmlns:a16="http://schemas.microsoft.com/office/drawing/2014/main" id="{B0E4CAA5-063B-59CE-BAD2-34C72548F949}"/>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9"/>
                <a:stretch>
                  <a:fillRect l="-3041" t="-4717" r="-2027" b="-8491"/>
                </a:stretch>
              </a:blipFill>
            </p:spPr>
            <p:txBody>
              <a:bodyPr/>
              <a:lstStyle/>
              <a:p>
                <a:r>
                  <a:rPr lang="en-GB">
                    <a:noFill/>
                  </a:rPr>
                  <a:t> </a:t>
                </a:r>
              </a:p>
            </p:txBody>
          </p:sp>
        </mc:Fallback>
      </mc:AlternateContent>
      <p:sp>
        <p:nvSpPr>
          <p:cNvPr id="42" name="TextBox 41">
            <a:extLst>
              <a:ext uri="{FF2B5EF4-FFF2-40B4-BE49-F238E27FC236}">
                <a16:creationId xmlns:a16="http://schemas.microsoft.com/office/drawing/2014/main" id="{650F7FE2-5565-08AA-F78E-6C5EA418073C}"/>
              </a:ext>
            </a:extLst>
          </p:cNvPr>
          <p:cNvSpPr txBox="1"/>
          <p:nvPr/>
        </p:nvSpPr>
        <p:spPr>
          <a:xfrm>
            <a:off x="279852" y="6131150"/>
            <a:ext cx="11177840" cy="292388"/>
          </a:xfrm>
          <a:prstGeom prst="rect">
            <a:avLst/>
          </a:prstGeom>
          <a:noFill/>
        </p:spPr>
        <p:txBody>
          <a:bodyPr wrap="square">
            <a:spAutoFit/>
          </a:bodyPr>
          <a:lstStyle/>
          <a:p>
            <a:r>
              <a:rPr lang="en-GB" sz="1300" dirty="0">
                <a:solidFill>
                  <a:schemeClr val="bg1">
                    <a:lumMod val="65000"/>
                  </a:schemeClr>
                </a:solidFill>
              </a:rPr>
              <a:t>Panda Images from: </a:t>
            </a:r>
            <a:r>
              <a:rPr lang="en-US" sz="1300" i="1" dirty="0">
                <a:solidFill>
                  <a:schemeClr val="bg1">
                    <a:lumMod val="65000"/>
                  </a:schemeClr>
                </a:solidFill>
              </a:rPr>
              <a:t>GLIDE: Towards Photorealistic Image Generation and Editing with Text-Guided Diffusion Models</a:t>
            </a:r>
            <a:r>
              <a:rPr lang="en-GB" sz="1300" dirty="0">
                <a:solidFill>
                  <a:schemeClr val="bg1">
                    <a:lumMod val="65000"/>
                  </a:schemeClr>
                </a:solidFill>
              </a:rPr>
              <a:t>, Nichol et al., ICML 2022</a:t>
            </a:r>
          </a:p>
        </p:txBody>
      </p:sp>
      <p:pic>
        <p:nvPicPr>
          <p:cNvPr id="3" name="Picture 2">
            <a:extLst>
              <a:ext uri="{FF2B5EF4-FFF2-40B4-BE49-F238E27FC236}">
                <a16:creationId xmlns:a16="http://schemas.microsoft.com/office/drawing/2014/main" id="{8BD5B532-84BD-4D86-52C2-C5CFC2304DB4}"/>
              </a:ext>
            </a:extLst>
          </p:cNvPr>
          <p:cNvPicPr>
            <a:picLocks noChangeAspect="1"/>
          </p:cNvPicPr>
          <p:nvPr/>
        </p:nvPicPr>
        <p:blipFill>
          <a:blip r:embed="rId10"/>
          <a:stretch>
            <a:fillRect/>
          </a:stretch>
        </p:blipFill>
        <p:spPr>
          <a:xfrm>
            <a:off x="2431277" y="1986851"/>
            <a:ext cx="932830" cy="917230"/>
          </a:xfrm>
          <a:prstGeom prst="rect">
            <a:avLst/>
          </a:prstGeom>
        </p:spPr>
      </p:pic>
    </p:spTree>
    <p:extLst>
      <p:ext uri="{BB962C8B-B14F-4D97-AF65-F5344CB8AC3E}">
        <p14:creationId xmlns:p14="http://schemas.microsoft.com/office/powerpoint/2010/main" val="9097483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3" grpId="0"/>
      <p:bldP spid="26"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E145D-C10B-1469-1FDE-1122B53C7A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C2AC12-D788-0F67-88A0-29F707C4AD1D}"/>
              </a:ext>
            </a:extLst>
          </p:cNvPr>
          <p:cNvSpPr>
            <a:spLocks noGrp="1"/>
          </p:cNvSpPr>
          <p:nvPr>
            <p:ph type="title"/>
          </p:nvPr>
        </p:nvSpPr>
        <p:spPr/>
        <p:txBody>
          <a:bodyPr>
            <a:normAutofit/>
          </a:bodyPr>
          <a:lstStyle/>
          <a:p>
            <a:r>
              <a:rPr lang="en-GB" dirty="0"/>
              <a:t>Trajectory Guidance</a:t>
            </a:r>
          </a:p>
        </p:txBody>
      </p:sp>
      <p:sp>
        <p:nvSpPr>
          <p:cNvPr id="4" name="Date Placeholder 3">
            <a:extLst>
              <a:ext uri="{FF2B5EF4-FFF2-40B4-BE49-F238E27FC236}">
                <a16:creationId xmlns:a16="http://schemas.microsoft.com/office/drawing/2014/main" id="{7620846C-FF14-ED46-2685-B280E0CF80D8}"/>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5D98D8F1-C261-43D0-3837-B9935142AE5B}"/>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29B259BD-1C47-70C1-D97C-EAE987BB478E}"/>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ABDB9F70-5EEA-61AA-F93A-0FA756001A8E}"/>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8DCB28BF-2DCA-12A8-3377-D298D3153131}"/>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122B092D-D15C-D78E-C303-F7F9F026319A}"/>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509475A1-B15F-93C1-0FC4-9C78A28FF9A8}"/>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F1E54BC8-32C4-EFB8-A186-2B2B8C25846C}"/>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04A098CB-CFF6-375D-FF59-27CDC189124B}"/>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BB32D2E-38F1-7117-B29C-E0D1F2F47A62}"/>
                  </a:ext>
                </a:extLst>
              </p:cNvPr>
              <p:cNvSpPr txBox="1"/>
              <p:nvPr/>
            </p:nvSpPr>
            <p:spPr>
              <a:xfrm>
                <a:off x="2292102" y="283648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22" name="TextBox 21">
                <a:extLst>
                  <a:ext uri="{FF2B5EF4-FFF2-40B4-BE49-F238E27FC236}">
                    <a16:creationId xmlns:a16="http://schemas.microsoft.com/office/drawing/2014/main" id="{9BB32D2E-38F1-7117-B29C-E0D1F2F47A62}"/>
                  </a:ext>
                </a:extLst>
              </p:cNvPr>
              <p:cNvSpPr txBox="1">
                <a:spLocks noRot="1" noChangeAspect="1" noMove="1" noResize="1" noEditPoints="1" noAdjustHandles="1" noChangeArrowheads="1" noChangeShapeType="1" noTextEdit="1"/>
              </p:cNvSpPr>
              <p:nvPr/>
            </p:nvSpPr>
            <p:spPr>
              <a:xfrm>
                <a:off x="2292102" y="2836488"/>
                <a:ext cx="288897" cy="369332"/>
              </a:xfrm>
              <a:prstGeom prst="rect">
                <a:avLst/>
              </a:prstGeom>
              <a:blipFill>
                <a:blip r:embed="rId3"/>
                <a:stretch>
                  <a:fillRect r="-31915"/>
                </a:stretch>
              </a:blipFill>
            </p:spPr>
            <p:txBody>
              <a:bodyPr/>
              <a:lstStyle/>
              <a:p>
                <a:r>
                  <a:rPr lang="en-GB">
                    <a:noFill/>
                  </a:rPr>
                  <a:t> </a:t>
                </a:r>
              </a:p>
            </p:txBody>
          </p:sp>
        </mc:Fallback>
      </mc:AlternateContent>
      <p:sp>
        <p:nvSpPr>
          <p:cNvPr id="23" name="Oval 22">
            <a:extLst>
              <a:ext uri="{FF2B5EF4-FFF2-40B4-BE49-F238E27FC236}">
                <a16:creationId xmlns:a16="http://schemas.microsoft.com/office/drawing/2014/main" id="{9ECAED42-1029-D6A9-A674-A879B34D29DE}"/>
              </a:ext>
            </a:extLst>
          </p:cNvPr>
          <p:cNvSpPr/>
          <p:nvPr/>
        </p:nvSpPr>
        <p:spPr>
          <a:xfrm>
            <a:off x="2352575"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9731840D-E733-5B6E-A9C7-F123830FDD84}"/>
              </a:ext>
            </a:extLst>
          </p:cNvPr>
          <p:cNvSpPr/>
          <p:nvPr/>
        </p:nvSpPr>
        <p:spPr>
          <a:xfrm>
            <a:off x="3381274" y="337236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82D35396-876A-CCF9-2A42-8CB6D8CE731B}"/>
              </a:ext>
            </a:extLst>
          </p:cNvPr>
          <p:cNvCxnSpPr>
            <a:cxnSpLocks/>
            <a:stCxn id="23" idx="6"/>
            <a:endCxn id="38" idx="2"/>
          </p:cNvCxnSpPr>
          <p:nvPr/>
        </p:nvCxnSpPr>
        <p:spPr>
          <a:xfrm>
            <a:off x="2443709" y="3251387"/>
            <a:ext cx="937565" cy="166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C912FFB-2F7F-0B89-3745-D560A3F9EE1C}"/>
                  </a:ext>
                </a:extLst>
              </p:cNvPr>
              <p:cNvSpPr txBox="1"/>
              <p:nvPr/>
            </p:nvSpPr>
            <p:spPr>
              <a:xfrm>
                <a:off x="3320801" y="3003036"/>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𝑇</m:t>
                          </m:r>
                          <m:r>
                            <a:rPr lang="en-GB" b="0" i="1" dirty="0" smtClean="0">
                              <a:latin typeface="Cambria Math" panose="02040503050406030204" pitchFamily="18" charset="0"/>
                            </a:rPr>
                            <m:t>−1</m:t>
                          </m:r>
                        </m:sub>
                      </m:sSub>
                    </m:oMath>
                  </m:oMathPara>
                </a14:m>
                <a:endParaRPr lang="en-GB" dirty="0"/>
              </a:p>
            </p:txBody>
          </p:sp>
        </mc:Choice>
        <mc:Fallback xmlns="">
          <p:sp>
            <p:nvSpPr>
              <p:cNvPr id="24" name="TextBox 23">
                <a:extLst>
                  <a:ext uri="{FF2B5EF4-FFF2-40B4-BE49-F238E27FC236}">
                    <a16:creationId xmlns:a16="http://schemas.microsoft.com/office/drawing/2014/main" id="{3C912FFB-2F7F-0B89-3745-D560A3F9EE1C}"/>
                  </a:ext>
                </a:extLst>
              </p:cNvPr>
              <p:cNvSpPr txBox="1">
                <a:spLocks noRot="1" noChangeAspect="1" noMove="1" noResize="1" noEditPoints="1" noAdjustHandles="1" noChangeArrowheads="1" noChangeShapeType="1" noTextEdit="1"/>
              </p:cNvSpPr>
              <p:nvPr/>
            </p:nvSpPr>
            <p:spPr>
              <a:xfrm>
                <a:off x="3320801" y="3003036"/>
                <a:ext cx="288897" cy="369332"/>
              </a:xfrm>
              <a:prstGeom prst="rect">
                <a:avLst/>
              </a:prstGeom>
              <a:blipFill>
                <a:blip r:embed="rId4"/>
                <a:stretch>
                  <a:fillRect r="-11063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CCDB1AC-564F-1746-0B4A-B09E599A5AC0}"/>
                  </a:ext>
                </a:extLst>
              </p:cNvPr>
              <p:cNvSpPr txBox="1"/>
              <p:nvPr/>
            </p:nvSpPr>
            <p:spPr>
              <a:xfrm>
                <a:off x="4101905" y="3025175"/>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𝑇</m:t>
                          </m:r>
                          <m:r>
                            <a:rPr lang="en-GB" b="0" i="1" dirty="0" smtClean="0">
                              <a:latin typeface="Cambria Math" panose="02040503050406030204" pitchFamily="18" charset="0"/>
                            </a:rPr>
                            <m:t>−2</m:t>
                          </m:r>
                        </m:sub>
                      </m:sSub>
                    </m:oMath>
                  </m:oMathPara>
                </a14:m>
                <a:endParaRPr lang="en-GB" dirty="0"/>
              </a:p>
            </p:txBody>
          </p:sp>
        </mc:Choice>
        <mc:Fallback xmlns="">
          <p:sp>
            <p:nvSpPr>
              <p:cNvPr id="26" name="TextBox 25">
                <a:extLst>
                  <a:ext uri="{FF2B5EF4-FFF2-40B4-BE49-F238E27FC236}">
                    <a16:creationId xmlns:a16="http://schemas.microsoft.com/office/drawing/2014/main" id="{3CCDB1AC-564F-1746-0B4A-B09E599A5AC0}"/>
                  </a:ext>
                </a:extLst>
              </p:cNvPr>
              <p:cNvSpPr txBox="1">
                <a:spLocks noRot="1" noChangeAspect="1" noMove="1" noResize="1" noEditPoints="1" noAdjustHandles="1" noChangeArrowheads="1" noChangeShapeType="1" noTextEdit="1"/>
              </p:cNvSpPr>
              <p:nvPr/>
            </p:nvSpPr>
            <p:spPr>
              <a:xfrm>
                <a:off x="4101905" y="3025175"/>
                <a:ext cx="288897" cy="369332"/>
              </a:xfrm>
              <a:prstGeom prst="rect">
                <a:avLst/>
              </a:prstGeom>
              <a:blipFill>
                <a:blip r:embed="rId5"/>
                <a:stretch>
                  <a:fillRect r="-110638"/>
                </a:stretch>
              </a:blipFill>
            </p:spPr>
            <p:txBody>
              <a:bodyPr/>
              <a:lstStyle/>
              <a:p>
                <a:r>
                  <a:rPr lang="en-GB">
                    <a:noFill/>
                  </a:rPr>
                  <a:t> </a:t>
                </a:r>
              </a:p>
            </p:txBody>
          </p:sp>
        </mc:Fallback>
      </mc:AlternateContent>
      <p:sp>
        <p:nvSpPr>
          <p:cNvPr id="27" name="Oval 26">
            <a:extLst>
              <a:ext uri="{FF2B5EF4-FFF2-40B4-BE49-F238E27FC236}">
                <a16:creationId xmlns:a16="http://schemas.microsoft.com/office/drawing/2014/main" id="{9D82F0AE-59B1-75E0-48C2-845E2B02FEA9}"/>
              </a:ext>
            </a:extLst>
          </p:cNvPr>
          <p:cNvSpPr/>
          <p:nvPr/>
        </p:nvSpPr>
        <p:spPr>
          <a:xfrm>
            <a:off x="4219535" y="3388032"/>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Connector 2">
            <a:extLst>
              <a:ext uri="{FF2B5EF4-FFF2-40B4-BE49-F238E27FC236}">
                <a16:creationId xmlns:a16="http://schemas.microsoft.com/office/drawing/2014/main" id="{6331EBEE-0EE1-F553-127F-8C212FB43F01}"/>
              </a:ext>
            </a:extLst>
          </p:cNvPr>
          <p:cNvCxnSpPr>
            <a:cxnSpLocks/>
            <a:endCxn id="27" idx="2"/>
          </p:cNvCxnSpPr>
          <p:nvPr/>
        </p:nvCxnSpPr>
        <p:spPr>
          <a:xfrm>
            <a:off x="3448050" y="3419475"/>
            <a:ext cx="771485" cy="141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B5C1C8C-0EBB-8735-06F5-4C13C7F2F5F2}"/>
              </a:ext>
            </a:extLst>
          </p:cNvPr>
          <p:cNvCxnSpPr>
            <a:cxnSpLocks/>
          </p:cNvCxnSpPr>
          <p:nvPr/>
        </p:nvCxnSpPr>
        <p:spPr>
          <a:xfrm flipV="1">
            <a:off x="4249431" y="3372368"/>
            <a:ext cx="717231" cy="612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FAA19476-8EFF-6583-F8AB-0D818F2FEC60}"/>
              </a:ext>
            </a:extLst>
          </p:cNvPr>
          <p:cNvSpPr/>
          <p:nvPr/>
        </p:nvSpPr>
        <p:spPr>
          <a:xfrm>
            <a:off x="4935244" y="3328014"/>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6D613BDA-0DD9-42C2-DC37-0FECE8F8AE77}"/>
              </a:ext>
            </a:extLst>
          </p:cNvPr>
          <p:cNvCxnSpPr>
            <a:cxnSpLocks/>
          </p:cNvCxnSpPr>
          <p:nvPr/>
        </p:nvCxnSpPr>
        <p:spPr>
          <a:xfrm flipV="1">
            <a:off x="5015377" y="3251387"/>
            <a:ext cx="635576" cy="10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6FFF0F67-8F35-9B5E-5F30-96FB264E0E9C}"/>
              </a:ext>
            </a:extLst>
          </p:cNvPr>
          <p:cNvSpPr/>
          <p:nvPr/>
        </p:nvSpPr>
        <p:spPr>
          <a:xfrm>
            <a:off x="5639952"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a:extLst>
              <a:ext uri="{FF2B5EF4-FFF2-40B4-BE49-F238E27FC236}">
                <a16:creationId xmlns:a16="http://schemas.microsoft.com/office/drawing/2014/main" id="{E2262631-3810-27C5-C846-C797F0DC941F}"/>
              </a:ext>
            </a:extLst>
          </p:cNvPr>
          <p:cNvCxnSpPr>
            <a:cxnSpLocks/>
          </p:cNvCxnSpPr>
          <p:nvPr/>
        </p:nvCxnSpPr>
        <p:spPr>
          <a:xfrm flipV="1">
            <a:off x="5706956" y="3132909"/>
            <a:ext cx="635576" cy="10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F17BCB1-5BB0-AEE6-1D15-A4D711255BD2}"/>
              </a:ext>
            </a:extLst>
          </p:cNvPr>
          <p:cNvSpPr/>
          <p:nvPr/>
        </p:nvSpPr>
        <p:spPr>
          <a:xfrm>
            <a:off x="6327592" y="3078449"/>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a:extLst>
              <a:ext uri="{FF2B5EF4-FFF2-40B4-BE49-F238E27FC236}">
                <a16:creationId xmlns:a16="http://schemas.microsoft.com/office/drawing/2014/main" id="{1AA8B7DD-9A18-84E1-A9E8-248C7F1A6039}"/>
              </a:ext>
            </a:extLst>
          </p:cNvPr>
          <p:cNvCxnSpPr>
            <a:cxnSpLocks/>
          </p:cNvCxnSpPr>
          <p:nvPr/>
        </p:nvCxnSpPr>
        <p:spPr>
          <a:xfrm flipV="1">
            <a:off x="6403786" y="3005205"/>
            <a:ext cx="635576" cy="10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92056A51-AEA9-7F72-B8D6-B4C9D100A13D}"/>
              </a:ext>
            </a:extLst>
          </p:cNvPr>
          <p:cNvSpPr/>
          <p:nvPr/>
        </p:nvSpPr>
        <p:spPr>
          <a:xfrm>
            <a:off x="7024422" y="2950745"/>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a:extLst>
              <a:ext uri="{FF2B5EF4-FFF2-40B4-BE49-F238E27FC236}">
                <a16:creationId xmlns:a16="http://schemas.microsoft.com/office/drawing/2014/main" id="{9B6F55BC-7903-5D17-C14D-BFC694F256ED}"/>
              </a:ext>
            </a:extLst>
          </p:cNvPr>
          <p:cNvCxnSpPr>
            <a:cxnSpLocks/>
          </p:cNvCxnSpPr>
          <p:nvPr/>
        </p:nvCxnSpPr>
        <p:spPr>
          <a:xfrm flipV="1">
            <a:off x="7099528" y="2877834"/>
            <a:ext cx="635576" cy="10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7906D137-604A-7ECF-7D39-B7279B9BF847}"/>
              </a:ext>
            </a:extLst>
          </p:cNvPr>
          <p:cNvSpPr/>
          <p:nvPr/>
        </p:nvSpPr>
        <p:spPr>
          <a:xfrm>
            <a:off x="7720164" y="2823374"/>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a:extLst>
              <a:ext uri="{FF2B5EF4-FFF2-40B4-BE49-F238E27FC236}">
                <a16:creationId xmlns:a16="http://schemas.microsoft.com/office/drawing/2014/main" id="{0A5B343C-6050-DAD6-9D54-AB797D430066}"/>
              </a:ext>
            </a:extLst>
          </p:cNvPr>
          <p:cNvCxnSpPr>
            <a:cxnSpLocks/>
          </p:cNvCxnSpPr>
          <p:nvPr/>
        </p:nvCxnSpPr>
        <p:spPr>
          <a:xfrm flipV="1">
            <a:off x="7775093" y="2746348"/>
            <a:ext cx="635576" cy="10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FDAE2CC8-60BD-2308-DE81-1F77A4C8F087}"/>
              </a:ext>
            </a:extLst>
          </p:cNvPr>
          <p:cNvSpPr/>
          <p:nvPr/>
        </p:nvSpPr>
        <p:spPr>
          <a:xfrm>
            <a:off x="8395729" y="269188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a:extLst>
              <a:ext uri="{FF2B5EF4-FFF2-40B4-BE49-F238E27FC236}">
                <a16:creationId xmlns:a16="http://schemas.microsoft.com/office/drawing/2014/main" id="{9F6C77DA-64CD-A87E-4521-A300E1E2D260}"/>
              </a:ext>
            </a:extLst>
          </p:cNvPr>
          <p:cNvCxnSpPr>
            <a:cxnSpLocks/>
          </p:cNvCxnSpPr>
          <p:nvPr/>
        </p:nvCxnSpPr>
        <p:spPr>
          <a:xfrm flipV="1">
            <a:off x="8417439" y="2627871"/>
            <a:ext cx="635576" cy="10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E1A94151-72AF-EF5F-17B1-8114A2B4BE1C}"/>
              </a:ext>
            </a:extLst>
          </p:cNvPr>
          <p:cNvSpPr/>
          <p:nvPr/>
        </p:nvSpPr>
        <p:spPr>
          <a:xfrm>
            <a:off x="9038075" y="25734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A0FBC28-5200-320F-EEB4-6F882FA4AA8D}"/>
                  </a:ext>
                </a:extLst>
              </p:cNvPr>
              <p:cNvSpPr txBox="1"/>
              <p:nvPr/>
            </p:nvSpPr>
            <p:spPr>
              <a:xfrm>
                <a:off x="8937572" y="2231309"/>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0</m:t>
                          </m:r>
                        </m:sub>
                      </m:sSub>
                    </m:oMath>
                  </m:oMathPara>
                </a14:m>
                <a:endParaRPr lang="en-GB" dirty="0"/>
              </a:p>
            </p:txBody>
          </p:sp>
        </mc:Choice>
        <mc:Fallback xmlns="">
          <p:sp>
            <p:nvSpPr>
              <p:cNvPr id="52" name="TextBox 51">
                <a:extLst>
                  <a:ext uri="{FF2B5EF4-FFF2-40B4-BE49-F238E27FC236}">
                    <a16:creationId xmlns:a16="http://schemas.microsoft.com/office/drawing/2014/main" id="{CA0FBC28-5200-320F-EEB4-6F882FA4AA8D}"/>
                  </a:ext>
                </a:extLst>
              </p:cNvPr>
              <p:cNvSpPr txBox="1">
                <a:spLocks noRot="1" noChangeAspect="1" noMove="1" noResize="1" noEditPoints="1" noAdjustHandles="1" noChangeArrowheads="1" noChangeShapeType="1" noTextEdit="1"/>
              </p:cNvSpPr>
              <p:nvPr/>
            </p:nvSpPr>
            <p:spPr>
              <a:xfrm>
                <a:off x="8937572" y="2231309"/>
                <a:ext cx="288897" cy="369332"/>
              </a:xfrm>
              <a:prstGeom prst="rect">
                <a:avLst/>
              </a:prstGeom>
              <a:blipFill>
                <a:blip r:embed="rId6"/>
                <a:stretch>
                  <a:fillRect r="-25000"/>
                </a:stretch>
              </a:blipFill>
            </p:spPr>
            <p:txBody>
              <a:bodyPr/>
              <a:lstStyle/>
              <a:p>
                <a:r>
                  <a:rPr lang="en-GB">
                    <a:noFill/>
                  </a:rPr>
                  <a:t> </a:t>
                </a:r>
              </a:p>
            </p:txBody>
          </p:sp>
        </mc:Fallback>
      </mc:AlternateContent>
      <p:pic>
        <p:nvPicPr>
          <p:cNvPr id="54" name="Picture 2">
            <a:extLst>
              <a:ext uri="{FF2B5EF4-FFF2-40B4-BE49-F238E27FC236}">
                <a16:creationId xmlns:a16="http://schemas.microsoft.com/office/drawing/2014/main" id="{5069628F-0DE6-2401-529F-E6942143DA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4371" b="74881"/>
          <a:stretch>
            <a:fillRect/>
          </a:stretch>
        </p:blipFill>
        <p:spPr bwMode="auto">
          <a:xfrm>
            <a:off x="9082020" y="1405500"/>
            <a:ext cx="921824" cy="9045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7A36258D-19DA-F29C-830F-854B6856D186}"/>
                  </a:ext>
                </a:extLst>
              </p:cNvPr>
              <p:cNvSpPr txBox="1"/>
              <p:nvPr/>
            </p:nvSpPr>
            <p:spPr>
              <a:xfrm>
                <a:off x="2808824" y="1114256"/>
                <a:ext cx="5336717" cy="369332"/>
              </a:xfrm>
              <a:prstGeom prst="rect">
                <a:avLst/>
              </a:prstGeom>
              <a:noFill/>
            </p:spPr>
            <p:txBody>
              <a:bodyPr wrap="none" rtlCol="0">
                <a:spAutoFit/>
              </a:bodyPr>
              <a:lstStyle/>
              <a:p>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 = </m:t>
                    </m:r>
                  </m:oMath>
                </a14:m>
                <a:r>
                  <a:rPr lang="en-US" i="1" dirty="0"/>
                  <a:t>“A stained glass window of a panda eating bamboo.”</a:t>
                </a:r>
                <a:endParaRPr lang="en-GB" dirty="0"/>
              </a:p>
            </p:txBody>
          </p:sp>
        </mc:Choice>
        <mc:Fallback xmlns="">
          <p:sp>
            <p:nvSpPr>
              <p:cNvPr id="66" name="TextBox 65">
                <a:extLst>
                  <a:ext uri="{FF2B5EF4-FFF2-40B4-BE49-F238E27FC236}">
                    <a16:creationId xmlns:a16="http://schemas.microsoft.com/office/drawing/2014/main" id="{7A36258D-19DA-F29C-830F-854B6856D186}"/>
                  </a:ext>
                </a:extLst>
              </p:cNvPr>
              <p:cNvSpPr txBox="1">
                <a:spLocks noRot="1" noChangeAspect="1" noMove="1" noResize="1" noEditPoints="1" noAdjustHandles="1" noChangeArrowheads="1" noChangeShapeType="1" noTextEdit="1"/>
              </p:cNvSpPr>
              <p:nvPr/>
            </p:nvSpPr>
            <p:spPr>
              <a:xfrm>
                <a:off x="2808824" y="1114256"/>
                <a:ext cx="5336717" cy="369332"/>
              </a:xfrm>
              <a:prstGeom prst="rect">
                <a:avLst/>
              </a:prstGeom>
              <a:blipFill>
                <a:blip r:embed="rId9"/>
                <a:stretch>
                  <a:fillRect t="-10000" r="-229"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33D58FD-4735-2CD7-C2FB-06EDB2CE5DE4}"/>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67" name="TextBox 66">
                <a:extLst>
                  <a:ext uri="{FF2B5EF4-FFF2-40B4-BE49-F238E27FC236}">
                    <a16:creationId xmlns:a16="http://schemas.microsoft.com/office/drawing/2014/main" id="{533D58FD-4735-2CD7-C2FB-06EDB2CE5DE4}"/>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10"/>
                <a:stretch>
                  <a:fillRect l="-2837" t="-4717" r="-2482" b="-4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0ED91E02-1A7F-A483-8671-1DD784D43EEA}"/>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68" name="TextBox 67">
                <a:extLst>
                  <a:ext uri="{FF2B5EF4-FFF2-40B4-BE49-F238E27FC236}">
                    <a16:creationId xmlns:a16="http://schemas.microsoft.com/office/drawing/2014/main" id="{0ED91E02-1A7F-A483-8671-1DD784D43EEA}"/>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11"/>
                <a:stretch>
                  <a:fillRect l="-3041" t="-4717" r="-2027" b="-8491"/>
                </a:stretch>
              </a:blipFill>
            </p:spPr>
            <p:txBody>
              <a:bodyPr/>
              <a:lstStyle/>
              <a:p>
                <a:r>
                  <a:rPr lang="en-GB">
                    <a:noFill/>
                  </a:rPr>
                  <a:t> </a:t>
                </a:r>
              </a:p>
            </p:txBody>
          </p:sp>
        </mc:Fallback>
      </mc:AlternateContent>
      <p:sp>
        <p:nvSpPr>
          <p:cNvPr id="69" name="TextBox 68">
            <a:extLst>
              <a:ext uri="{FF2B5EF4-FFF2-40B4-BE49-F238E27FC236}">
                <a16:creationId xmlns:a16="http://schemas.microsoft.com/office/drawing/2014/main" id="{564A76A3-2D1A-1E9E-6695-005BB76D4A48}"/>
              </a:ext>
            </a:extLst>
          </p:cNvPr>
          <p:cNvSpPr txBox="1"/>
          <p:nvPr/>
        </p:nvSpPr>
        <p:spPr>
          <a:xfrm>
            <a:off x="279852" y="6131150"/>
            <a:ext cx="11177840" cy="292388"/>
          </a:xfrm>
          <a:prstGeom prst="rect">
            <a:avLst/>
          </a:prstGeom>
          <a:noFill/>
        </p:spPr>
        <p:txBody>
          <a:bodyPr wrap="square">
            <a:spAutoFit/>
          </a:bodyPr>
          <a:lstStyle/>
          <a:p>
            <a:r>
              <a:rPr lang="en-GB" sz="1300" dirty="0">
                <a:solidFill>
                  <a:schemeClr val="bg1">
                    <a:lumMod val="65000"/>
                  </a:schemeClr>
                </a:solidFill>
              </a:rPr>
              <a:t>Panda Images from: </a:t>
            </a:r>
            <a:r>
              <a:rPr lang="en-US" sz="1300" i="1" dirty="0">
                <a:solidFill>
                  <a:schemeClr val="bg1">
                    <a:lumMod val="65000"/>
                  </a:schemeClr>
                </a:solidFill>
              </a:rPr>
              <a:t>GLIDE: Towards Photorealistic Image Generation and Editing with Text-Guided Diffusion Models</a:t>
            </a:r>
            <a:r>
              <a:rPr lang="en-GB" sz="1300" dirty="0">
                <a:solidFill>
                  <a:schemeClr val="bg1">
                    <a:lumMod val="65000"/>
                  </a:schemeClr>
                </a:solidFill>
              </a:rPr>
              <a:t>, Nichol et al., ICML 2022</a:t>
            </a:r>
          </a:p>
        </p:txBody>
      </p:sp>
      <p:pic>
        <p:nvPicPr>
          <p:cNvPr id="7" name="Picture 6">
            <a:extLst>
              <a:ext uri="{FF2B5EF4-FFF2-40B4-BE49-F238E27FC236}">
                <a16:creationId xmlns:a16="http://schemas.microsoft.com/office/drawing/2014/main" id="{B229AD42-D2DD-6C32-F725-8C0C03D88939}"/>
              </a:ext>
            </a:extLst>
          </p:cNvPr>
          <p:cNvPicPr>
            <a:picLocks noChangeAspect="1"/>
          </p:cNvPicPr>
          <p:nvPr/>
        </p:nvPicPr>
        <p:blipFill>
          <a:blip r:embed="rId12"/>
          <a:stretch>
            <a:fillRect/>
          </a:stretch>
        </p:blipFill>
        <p:spPr>
          <a:xfrm>
            <a:off x="2431277" y="1986851"/>
            <a:ext cx="932830" cy="917230"/>
          </a:xfrm>
          <a:prstGeom prst="rect">
            <a:avLst/>
          </a:prstGeom>
        </p:spPr>
      </p:pic>
    </p:spTree>
    <p:extLst>
      <p:ext uri="{BB962C8B-B14F-4D97-AF65-F5344CB8AC3E}">
        <p14:creationId xmlns:p14="http://schemas.microsoft.com/office/powerpoint/2010/main" val="1452210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0" grpId="0" animBg="1"/>
      <p:bldP spid="42" grpId="0" animBg="1"/>
      <p:bldP spid="45" grpId="0" animBg="1"/>
      <p:bldP spid="47" grpId="0" animBg="1"/>
      <p:bldP spid="49" grpId="0" animBg="1"/>
      <p:bldP spid="51" grpId="0" animBg="1"/>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46997-2CB2-7575-0FF6-A76F87E7CC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5672C5-3A3D-00A9-86F7-5D2D1897DFD3}"/>
              </a:ext>
            </a:extLst>
          </p:cNvPr>
          <p:cNvSpPr>
            <a:spLocks noGrp="1"/>
          </p:cNvSpPr>
          <p:nvPr>
            <p:ph type="title"/>
          </p:nvPr>
        </p:nvSpPr>
        <p:spPr/>
        <p:txBody>
          <a:bodyPr>
            <a:normAutofit/>
          </a:bodyPr>
          <a:lstStyle/>
          <a:p>
            <a:r>
              <a:rPr lang="en-GB" dirty="0"/>
              <a:t>Trajectory Guidance</a:t>
            </a:r>
          </a:p>
        </p:txBody>
      </p:sp>
      <p:sp>
        <p:nvSpPr>
          <p:cNvPr id="4" name="Date Placeholder 3">
            <a:extLst>
              <a:ext uri="{FF2B5EF4-FFF2-40B4-BE49-F238E27FC236}">
                <a16:creationId xmlns:a16="http://schemas.microsoft.com/office/drawing/2014/main" id="{F57253CC-39FE-5FCC-E6B5-804F84EFD5C4}"/>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F5F95E16-F8E1-B0A4-2799-21018C76FFDF}"/>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E2F4C0CF-4DE5-0A6E-BADD-DDD38EE90001}"/>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9CB0082B-DCBE-3F58-599A-151CAD1B85F0}"/>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5FD0FFDC-FB08-6F1E-0C8C-BABB7318047F}"/>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59B42122-509F-4A74-765B-50C88D768FA1}"/>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57C1DC9E-25C8-4393-1577-723F364135B3}"/>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43BCB23F-34E1-1E86-CCF8-DE03EC68C6FA}"/>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7F5D9CF7-ABFE-8D43-FA55-99D6C95E701E}"/>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Oval 22">
            <a:extLst>
              <a:ext uri="{FF2B5EF4-FFF2-40B4-BE49-F238E27FC236}">
                <a16:creationId xmlns:a16="http://schemas.microsoft.com/office/drawing/2014/main" id="{DF262A29-7D50-5AEE-A786-F86145414079}"/>
              </a:ext>
            </a:extLst>
          </p:cNvPr>
          <p:cNvSpPr/>
          <p:nvPr/>
        </p:nvSpPr>
        <p:spPr>
          <a:xfrm>
            <a:off x="2352575"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DB25CD61-6915-1B62-04A8-48E11326B3CF}"/>
              </a:ext>
            </a:extLst>
          </p:cNvPr>
          <p:cNvSpPr/>
          <p:nvPr/>
        </p:nvSpPr>
        <p:spPr>
          <a:xfrm>
            <a:off x="9038075" y="25734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4" name="Picture 2">
            <a:extLst>
              <a:ext uri="{FF2B5EF4-FFF2-40B4-BE49-F238E27FC236}">
                <a16:creationId xmlns:a16="http://schemas.microsoft.com/office/drawing/2014/main" id="{CF1DE59A-0DC9-6A1A-40BE-7BCE12BD40E3}"/>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b="25765"/>
          <a:stretch>
            <a:fillRect/>
          </a:stretch>
        </p:blipFill>
        <p:spPr bwMode="auto">
          <a:xfrm>
            <a:off x="3388834" y="1627791"/>
            <a:ext cx="4001056" cy="2973623"/>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725D9FCE-2231-2DD4-8F7C-6AF44353E091}"/>
              </a:ext>
            </a:extLst>
          </p:cNvPr>
          <p:cNvSpPr/>
          <p:nvPr/>
        </p:nvSpPr>
        <p:spPr>
          <a:xfrm>
            <a:off x="2172041" y="333786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2349E39-0C5C-AA31-F408-0810D59113CF}"/>
              </a:ext>
            </a:extLst>
          </p:cNvPr>
          <p:cNvSpPr/>
          <p:nvPr/>
        </p:nvSpPr>
        <p:spPr>
          <a:xfrm>
            <a:off x="2217608" y="2994362"/>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078A26DA-7B8A-4DFF-A0C4-9EB3419281BE}"/>
              </a:ext>
            </a:extLst>
          </p:cNvPr>
          <p:cNvSpPr/>
          <p:nvPr/>
        </p:nvSpPr>
        <p:spPr>
          <a:xfrm>
            <a:off x="1935319" y="309636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6562C46-9696-2C8C-DC0A-872A8301CA4E}"/>
              </a:ext>
            </a:extLst>
          </p:cNvPr>
          <p:cNvSpPr/>
          <p:nvPr/>
        </p:nvSpPr>
        <p:spPr>
          <a:xfrm>
            <a:off x="8672315" y="2864632"/>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85B2D17D-C114-1D4B-5A98-9A9D3C11A3E9}"/>
              </a:ext>
            </a:extLst>
          </p:cNvPr>
          <p:cNvSpPr/>
          <p:nvPr/>
        </p:nvSpPr>
        <p:spPr>
          <a:xfrm>
            <a:off x="9083642" y="311468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29500051-F51D-14B3-F6B5-06BA9D6828FE}"/>
              </a:ext>
            </a:extLst>
          </p:cNvPr>
          <p:cNvSpPr/>
          <p:nvPr/>
        </p:nvSpPr>
        <p:spPr>
          <a:xfrm>
            <a:off x="8887796" y="3716235"/>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E7E56942-A3B7-5143-2882-6C2E1A002291}"/>
                  </a:ext>
                </a:extLst>
              </p:cNvPr>
              <p:cNvSpPr txBox="1"/>
              <p:nvPr/>
            </p:nvSpPr>
            <p:spPr>
              <a:xfrm>
                <a:off x="2808824" y="1114256"/>
                <a:ext cx="5336717" cy="369332"/>
              </a:xfrm>
              <a:prstGeom prst="rect">
                <a:avLst/>
              </a:prstGeom>
              <a:noFill/>
            </p:spPr>
            <p:txBody>
              <a:bodyPr wrap="none" rtlCol="0">
                <a:spAutoFit/>
              </a:bodyPr>
              <a:lstStyle/>
              <a:p>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 = </m:t>
                    </m:r>
                  </m:oMath>
                </a14:m>
                <a:r>
                  <a:rPr lang="en-US" i="1" dirty="0"/>
                  <a:t>“A stained glass window of a panda eating bamboo.”</a:t>
                </a:r>
                <a:endParaRPr lang="en-GB" dirty="0"/>
              </a:p>
            </p:txBody>
          </p:sp>
        </mc:Choice>
        <mc:Fallback xmlns="">
          <p:sp>
            <p:nvSpPr>
              <p:cNvPr id="30" name="TextBox 29">
                <a:extLst>
                  <a:ext uri="{FF2B5EF4-FFF2-40B4-BE49-F238E27FC236}">
                    <a16:creationId xmlns:a16="http://schemas.microsoft.com/office/drawing/2014/main" id="{E7E56942-A3B7-5143-2882-6C2E1A002291}"/>
                  </a:ext>
                </a:extLst>
              </p:cNvPr>
              <p:cNvSpPr txBox="1">
                <a:spLocks noRot="1" noChangeAspect="1" noMove="1" noResize="1" noEditPoints="1" noAdjustHandles="1" noChangeArrowheads="1" noChangeShapeType="1" noTextEdit="1"/>
              </p:cNvSpPr>
              <p:nvPr/>
            </p:nvSpPr>
            <p:spPr>
              <a:xfrm>
                <a:off x="2808824" y="1114256"/>
                <a:ext cx="5336717" cy="369332"/>
              </a:xfrm>
              <a:prstGeom prst="rect">
                <a:avLst/>
              </a:prstGeom>
              <a:blipFill>
                <a:blip r:embed="rId4"/>
                <a:stretch>
                  <a:fillRect t="-10000" r="-229"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61F9EA7-033B-1C83-4E4F-43B402845464}"/>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31" name="TextBox 30">
                <a:extLst>
                  <a:ext uri="{FF2B5EF4-FFF2-40B4-BE49-F238E27FC236}">
                    <a16:creationId xmlns:a16="http://schemas.microsoft.com/office/drawing/2014/main" id="{B61F9EA7-033B-1C83-4E4F-43B402845464}"/>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5"/>
                <a:stretch>
                  <a:fillRect l="-2837" t="-4717" r="-2482" b="-4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1427C87B-784E-AADA-707D-19C267F42E0D}"/>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32" name="TextBox 31">
                <a:extLst>
                  <a:ext uri="{FF2B5EF4-FFF2-40B4-BE49-F238E27FC236}">
                    <a16:creationId xmlns:a16="http://schemas.microsoft.com/office/drawing/2014/main" id="{1427C87B-784E-AADA-707D-19C267F42E0D}"/>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6"/>
                <a:stretch>
                  <a:fillRect l="-3041" t="-4717" r="-2027" b="-8491"/>
                </a:stretch>
              </a:blipFill>
            </p:spPr>
            <p:txBody>
              <a:bodyPr/>
              <a:lstStyle/>
              <a:p>
                <a:r>
                  <a:rPr lang="en-GB">
                    <a:noFill/>
                  </a:rPr>
                  <a:t> </a:t>
                </a:r>
              </a:p>
            </p:txBody>
          </p:sp>
        </mc:Fallback>
      </mc:AlternateContent>
      <p:sp>
        <p:nvSpPr>
          <p:cNvPr id="33" name="TextBox 32">
            <a:extLst>
              <a:ext uri="{FF2B5EF4-FFF2-40B4-BE49-F238E27FC236}">
                <a16:creationId xmlns:a16="http://schemas.microsoft.com/office/drawing/2014/main" id="{8453DF4C-29A6-F8F3-F70F-805BE684CF0C}"/>
              </a:ext>
            </a:extLst>
          </p:cNvPr>
          <p:cNvSpPr txBox="1"/>
          <p:nvPr/>
        </p:nvSpPr>
        <p:spPr>
          <a:xfrm>
            <a:off x="279852" y="6131150"/>
            <a:ext cx="11177840" cy="292388"/>
          </a:xfrm>
          <a:prstGeom prst="rect">
            <a:avLst/>
          </a:prstGeom>
          <a:noFill/>
        </p:spPr>
        <p:txBody>
          <a:bodyPr wrap="square">
            <a:spAutoFit/>
          </a:bodyPr>
          <a:lstStyle/>
          <a:p>
            <a:r>
              <a:rPr lang="en-GB" sz="1300" dirty="0">
                <a:solidFill>
                  <a:schemeClr val="bg1">
                    <a:lumMod val="65000"/>
                  </a:schemeClr>
                </a:solidFill>
              </a:rPr>
              <a:t>Panda Images from: </a:t>
            </a:r>
            <a:r>
              <a:rPr lang="en-US" sz="1300" i="1" dirty="0">
                <a:solidFill>
                  <a:schemeClr val="bg1">
                    <a:lumMod val="65000"/>
                  </a:schemeClr>
                </a:solidFill>
              </a:rPr>
              <a:t>GLIDE: Towards Photorealistic Image Generation and Editing with Text-Guided Diffusion Models</a:t>
            </a:r>
            <a:r>
              <a:rPr lang="en-GB" sz="1300" dirty="0">
                <a:solidFill>
                  <a:schemeClr val="bg1">
                    <a:lumMod val="65000"/>
                  </a:schemeClr>
                </a:solidFill>
              </a:rPr>
              <a:t>, Nichol et al., ICML 2022</a:t>
            </a:r>
          </a:p>
        </p:txBody>
      </p:sp>
    </p:spTree>
    <p:extLst>
      <p:ext uri="{BB962C8B-B14F-4D97-AF65-F5344CB8AC3E}">
        <p14:creationId xmlns:p14="http://schemas.microsoft.com/office/powerpoint/2010/main" val="214580214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AFC513F-EFC5-6F7C-AE28-9A42B5F6D4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192D97-7DDE-5CBE-17AF-245783C26431}"/>
              </a:ext>
            </a:extLst>
          </p:cNvPr>
          <p:cNvSpPr>
            <a:spLocks noGrp="1"/>
          </p:cNvSpPr>
          <p:nvPr>
            <p:ph type="title"/>
          </p:nvPr>
        </p:nvSpPr>
        <p:spPr/>
        <p:txBody>
          <a:bodyPr>
            <a:normAutofit/>
          </a:bodyPr>
          <a:lstStyle/>
          <a:p>
            <a:r>
              <a:rPr lang="en-GB" dirty="0"/>
              <a:t>Trajectory Guidance: Classifier Guidance</a:t>
            </a:r>
          </a:p>
        </p:txBody>
      </p:sp>
      <p:sp>
        <p:nvSpPr>
          <p:cNvPr id="4" name="Date Placeholder 3">
            <a:extLst>
              <a:ext uri="{FF2B5EF4-FFF2-40B4-BE49-F238E27FC236}">
                <a16:creationId xmlns:a16="http://schemas.microsoft.com/office/drawing/2014/main" id="{B6024A2D-9D7F-6DCE-74E8-56CF3FC44F11}"/>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29C036A5-1022-5900-4498-80B798C37E28}"/>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FDD5F7CA-8C0C-0437-CEC9-01D5AB3C54B6}"/>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DF267433-98E6-2D40-F592-72F4C45B100D}"/>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496D4473-F21D-4D3B-3F77-222BA664F00C}"/>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4AA11159-0645-60C0-1476-A058AAF7C69A}"/>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135037CC-D782-4076-4BA2-323262229585}"/>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3C248724-DB78-6374-B481-7C7B27AF7568}"/>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33EB69BC-8ADB-9621-46BE-74AD75394F1D}"/>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37932B2-F8D6-2897-48FB-C34D5D1103C7}"/>
                  </a:ext>
                </a:extLst>
              </p:cNvPr>
              <p:cNvSpPr txBox="1"/>
              <p:nvPr/>
            </p:nvSpPr>
            <p:spPr>
              <a:xfrm>
                <a:off x="2292102" y="283648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22" name="TextBox 21">
                <a:extLst>
                  <a:ext uri="{FF2B5EF4-FFF2-40B4-BE49-F238E27FC236}">
                    <a16:creationId xmlns:a16="http://schemas.microsoft.com/office/drawing/2014/main" id="{237932B2-F8D6-2897-48FB-C34D5D1103C7}"/>
                  </a:ext>
                </a:extLst>
              </p:cNvPr>
              <p:cNvSpPr txBox="1">
                <a:spLocks noRot="1" noChangeAspect="1" noMove="1" noResize="1" noEditPoints="1" noAdjustHandles="1" noChangeArrowheads="1" noChangeShapeType="1" noTextEdit="1"/>
              </p:cNvSpPr>
              <p:nvPr/>
            </p:nvSpPr>
            <p:spPr>
              <a:xfrm>
                <a:off x="2292102" y="2836488"/>
                <a:ext cx="288897" cy="369332"/>
              </a:xfrm>
              <a:prstGeom prst="rect">
                <a:avLst/>
              </a:prstGeom>
              <a:blipFill>
                <a:blip r:embed="rId3"/>
                <a:stretch>
                  <a:fillRect r="-31915"/>
                </a:stretch>
              </a:blipFill>
            </p:spPr>
            <p:txBody>
              <a:bodyPr/>
              <a:lstStyle/>
              <a:p>
                <a:r>
                  <a:rPr lang="en-GB">
                    <a:noFill/>
                  </a:rPr>
                  <a:t> </a:t>
                </a:r>
              </a:p>
            </p:txBody>
          </p:sp>
        </mc:Fallback>
      </mc:AlternateContent>
      <p:sp>
        <p:nvSpPr>
          <p:cNvPr id="23" name="Oval 22">
            <a:extLst>
              <a:ext uri="{FF2B5EF4-FFF2-40B4-BE49-F238E27FC236}">
                <a16:creationId xmlns:a16="http://schemas.microsoft.com/office/drawing/2014/main" id="{F67EAFFE-85C8-4183-F3D7-2686C60E6014}"/>
              </a:ext>
            </a:extLst>
          </p:cNvPr>
          <p:cNvSpPr/>
          <p:nvPr/>
        </p:nvSpPr>
        <p:spPr>
          <a:xfrm>
            <a:off x="2352575"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9E031E06-0649-1EC4-8BF6-8CFDCA45A262}"/>
              </a:ext>
            </a:extLst>
          </p:cNvPr>
          <p:cNvSpPr/>
          <p:nvPr/>
        </p:nvSpPr>
        <p:spPr>
          <a:xfrm>
            <a:off x="3381274" y="337236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B77C1A51-B3E4-98A9-BD55-F676D252DEA7}"/>
              </a:ext>
            </a:extLst>
          </p:cNvPr>
          <p:cNvCxnSpPr>
            <a:cxnSpLocks/>
            <a:stCxn id="23" idx="6"/>
            <a:endCxn id="38" idx="2"/>
          </p:cNvCxnSpPr>
          <p:nvPr/>
        </p:nvCxnSpPr>
        <p:spPr>
          <a:xfrm>
            <a:off x="2443709" y="3251387"/>
            <a:ext cx="937565" cy="166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1096B48-3E50-468B-9BA8-1657B9FC3FD0}"/>
                  </a:ext>
                </a:extLst>
              </p:cNvPr>
              <p:cNvSpPr txBox="1"/>
              <p:nvPr/>
            </p:nvSpPr>
            <p:spPr>
              <a:xfrm>
                <a:off x="3271061" y="3047573"/>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𝑡</m:t>
                          </m:r>
                        </m:sub>
                      </m:sSub>
                    </m:oMath>
                  </m:oMathPara>
                </a14:m>
                <a:endParaRPr lang="en-GB" dirty="0"/>
              </a:p>
            </p:txBody>
          </p:sp>
        </mc:Choice>
        <mc:Fallback xmlns="">
          <p:sp>
            <p:nvSpPr>
              <p:cNvPr id="26" name="TextBox 25">
                <a:extLst>
                  <a:ext uri="{FF2B5EF4-FFF2-40B4-BE49-F238E27FC236}">
                    <a16:creationId xmlns:a16="http://schemas.microsoft.com/office/drawing/2014/main" id="{71096B48-3E50-468B-9BA8-1657B9FC3FD0}"/>
                  </a:ext>
                </a:extLst>
              </p:cNvPr>
              <p:cNvSpPr txBox="1">
                <a:spLocks noRot="1" noChangeAspect="1" noMove="1" noResize="1" noEditPoints="1" noAdjustHandles="1" noChangeArrowheads="1" noChangeShapeType="1" noTextEdit="1"/>
              </p:cNvSpPr>
              <p:nvPr/>
            </p:nvSpPr>
            <p:spPr>
              <a:xfrm>
                <a:off x="3271061" y="3047573"/>
                <a:ext cx="288897" cy="369332"/>
              </a:xfrm>
              <a:prstGeom prst="rect">
                <a:avLst/>
              </a:prstGeom>
              <a:blipFill>
                <a:blip r:embed="rId4"/>
                <a:stretch>
                  <a:fillRect r="-17021"/>
                </a:stretch>
              </a:blipFill>
            </p:spPr>
            <p:txBody>
              <a:bodyPr/>
              <a:lstStyle/>
              <a:p>
                <a:r>
                  <a:rPr lang="en-GB">
                    <a:noFill/>
                  </a:rPr>
                  <a:t> </a:t>
                </a:r>
              </a:p>
            </p:txBody>
          </p:sp>
        </mc:Fallback>
      </mc:AlternateContent>
      <p:sp>
        <p:nvSpPr>
          <p:cNvPr id="27" name="Oval 26">
            <a:extLst>
              <a:ext uri="{FF2B5EF4-FFF2-40B4-BE49-F238E27FC236}">
                <a16:creationId xmlns:a16="http://schemas.microsoft.com/office/drawing/2014/main" id="{F4D26CB8-2B6E-9083-032B-71F7B5940943}"/>
              </a:ext>
            </a:extLst>
          </p:cNvPr>
          <p:cNvSpPr/>
          <p:nvPr/>
        </p:nvSpPr>
        <p:spPr>
          <a:xfrm>
            <a:off x="4219535" y="3388032"/>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Connector 2">
            <a:extLst>
              <a:ext uri="{FF2B5EF4-FFF2-40B4-BE49-F238E27FC236}">
                <a16:creationId xmlns:a16="http://schemas.microsoft.com/office/drawing/2014/main" id="{129D7EB3-A8F1-1B2D-B98C-7C1E2448B878}"/>
              </a:ext>
            </a:extLst>
          </p:cNvPr>
          <p:cNvCxnSpPr>
            <a:cxnSpLocks/>
            <a:endCxn id="27" idx="2"/>
          </p:cNvCxnSpPr>
          <p:nvPr/>
        </p:nvCxnSpPr>
        <p:spPr>
          <a:xfrm>
            <a:off x="3448050" y="3419475"/>
            <a:ext cx="771485" cy="141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264212E-7C7F-37AA-CDFB-E7773DB8A76D}"/>
              </a:ext>
            </a:extLst>
          </p:cNvPr>
          <p:cNvCxnSpPr>
            <a:cxnSpLocks/>
          </p:cNvCxnSpPr>
          <p:nvPr/>
        </p:nvCxnSpPr>
        <p:spPr>
          <a:xfrm flipV="1">
            <a:off x="4249431" y="3372368"/>
            <a:ext cx="717231" cy="612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29BF789B-2BF2-B0F7-DBF3-B25D6BF1E456}"/>
              </a:ext>
            </a:extLst>
          </p:cNvPr>
          <p:cNvSpPr/>
          <p:nvPr/>
        </p:nvSpPr>
        <p:spPr>
          <a:xfrm>
            <a:off x="4935244" y="3328014"/>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D0A65370-E22E-F257-7F50-0EBFDF0C4223}"/>
              </a:ext>
            </a:extLst>
          </p:cNvPr>
          <p:cNvCxnSpPr>
            <a:cxnSpLocks/>
          </p:cNvCxnSpPr>
          <p:nvPr/>
        </p:nvCxnSpPr>
        <p:spPr>
          <a:xfrm flipV="1">
            <a:off x="5015377" y="3251387"/>
            <a:ext cx="635576" cy="10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473A26E0-2530-A824-2713-4EB854CDEBC9}"/>
              </a:ext>
            </a:extLst>
          </p:cNvPr>
          <p:cNvSpPr/>
          <p:nvPr/>
        </p:nvSpPr>
        <p:spPr>
          <a:xfrm>
            <a:off x="5639952"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a:extLst>
              <a:ext uri="{FF2B5EF4-FFF2-40B4-BE49-F238E27FC236}">
                <a16:creationId xmlns:a16="http://schemas.microsoft.com/office/drawing/2014/main" id="{3C85F425-00EF-4572-5404-1BFC875CD45F}"/>
              </a:ext>
            </a:extLst>
          </p:cNvPr>
          <p:cNvCxnSpPr>
            <a:cxnSpLocks/>
          </p:cNvCxnSpPr>
          <p:nvPr/>
        </p:nvCxnSpPr>
        <p:spPr>
          <a:xfrm flipV="1">
            <a:off x="5706956" y="3132909"/>
            <a:ext cx="635576" cy="10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CD79EDD-C8A2-7FFA-F1E0-E03A084E13E9}"/>
              </a:ext>
            </a:extLst>
          </p:cNvPr>
          <p:cNvSpPr/>
          <p:nvPr/>
        </p:nvSpPr>
        <p:spPr>
          <a:xfrm>
            <a:off x="6327592" y="3078449"/>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a:extLst>
              <a:ext uri="{FF2B5EF4-FFF2-40B4-BE49-F238E27FC236}">
                <a16:creationId xmlns:a16="http://schemas.microsoft.com/office/drawing/2014/main" id="{B19A248C-16F7-97B4-1FB2-F4577DAD0067}"/>
              </a:ext>
            </a:extLst>
          </p:cNvPr>
          <p:cNvCxnSpPr>
            <a:cxnSpLocks/>
          </p:cNvCxnSpPr>
          <p:nvPr/>
        </p:nvCxnSpPr>
        <p:spPr>
          <a:xfrm flipV="1">
            <a:off x="6403786" y="3005205"/>
            <a:ext cx="635576" cy="10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8CB6D572-0501-3737-8A09-99A3768FE35B}"/>
              </a:ext>
            </a:extLst>
          </p:cNvPr>
          <p:cNvSpPr/>
          <p:nvPr/>
        </p:nvSpPr>
        <p:spPr>
          <a:xfrm>
            <a:off x="7024422" y="2950745"/>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a:extLst>
              <a:ext uri="{FF2B5EF4-FFF2-40B4-BE49-F238E27FC236}">
                <a16:creationId xmlns:a16="http://schemas.microsoft.com/office/drawing/2014/main" id="{9CF1CC20-2972-83C1-B480-8B0AC85DA7F3}"/>
              </a:ext>
            </a:extLst>
          </p:cNvPr>
          <p:cNvCxnSpPr>
            <a:cxnSpLocks/>
          </p:cNvCxnSpPr>
          <p:nvPr/>
        </p:nvCxnSpPr>
        <p:spPr>
          <a:xfrm flipV="1">
            <a:off x="7099528" y="2877834"/>
            <a:ext cx="635576" cy="10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EE576976-99F5-7022-6838-C77E9402AD79}"/>
              </a:ext>
            </a:extLst>
          </p:cNvPr>
          <p:cNvSpPr/>
          <p:nvPr/>
        </p:nvSpPr>
        <p:spPr>
          <a:xfrm>
            <a:off x="7720164" y="2823374"/>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a:extLst>
              <a:ext uri="{FF2B5EF4-FFF2-40B4-BE49-F238E27FC236}">
                <a16:creationId xmlns:a16="http://schemas.microsoft.com/office/drawing/2014/main" id="{7A050BA9-F87D-4652-C4AB-62BE37DD62F9}"/>
              </a:ext>
            </a:extLst>
          </p:cNvPr>
          <p:cNvCxnSpPr>
            <a:cxnSpLocks/>
          </p:cNvCxnSpPr>
          <p:nvPr/>
        </p:nvCxnSpPr>
        <p:spPr>
          <a:xfrm flipV="1">
            <a:off x="7775093" y="2746348"/>
            <a:ext cx="635576" cy="10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3D6CEE4A-FDE8-6352-65EB-BD5CBDF61321}"/>
              </a:ext>
            </a:extLst>
          </p:cNvPr>
          <p:cNvSpPr/>
          <p:nvPr/>
        </p:nvSpPr>
        <p:spPr>
          <a:xfrm>
            <a:off x="8395729" y="269188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a:extLst>
              <a:ext uri="{FF2B5EF4-FFF2-40B4-BE49-F238E27FC236}">
                <a16:creationId xmlns:a16="http://schemas.microsoft.com/office/drawing/2014/main" id="{37B06EFA-6810-21E4-1827-7C9017715B79}"/>
              </a:ext>
            </a:extLst>
          </p:cNvPr>
          <p:cNvCxnSpPr>
            <a:cxnSpLocks/>
          </p:cNvCxnSpPr>
          <p:nvPr/>
        </p:nvCxnSpPr>
        <p:spPr>
          <a:xfrm flipV="1">
            <a:off x="8417439" y="2627871"/>
            <a:ext cx="635576" cy="10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A288272F-D208-BD0F-7F74-04316BE4497A}"/>
              </a:ext>
            </a:extLst>
          </p:cNvPr>
          <p:cNvSpPr/>
          <p:nvPr/>
        </p:nvSpPr>
        <p:spPr>
          <a:xfrm>
            <a:off x="9038075" y="25734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3F066D9-7FF0-86FA-7F03-68EA539E6DC8}"/>
                  </a:ext>
                </a:extLst>
              </p:cNvPr>
              <p:cNvSpPr txBox="1"/>
              <p:nvPr/>
            </p:nvSpPr>
            <p:spPr>
              <a:xfrm>
                <a:off x="8937572" y="2231309"/>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0</m:t>
                          </m:r>
                        </m:sub>
                      </m:sSub>
                    </m:oMath>
                  </m:oMathPara>
                </a14:m>
                <a:endParaRPr lang="en-GB" dirty="0"/>
              </a:p>
            </p:txBody>
          </p:sp>
        </mc:Choice>
        <mc:Fallback xmlns="">
          <p:sp>
            <p:nvSpPr>
              <p:cNvPr id="52" name="TextBox 51">
                <a:extLst>
                  <a:ext uri="{FF2B5EF4-FFF2-40B4-BE49-F238E27FC236}">
                    <a16:creationId xmlns:a16="http://schemas.microsoft.com/office/drawing/2014/main" id="{23F066D9-7FF0-86FA-7F03-68EA539E6DC8}"/>
                  </a:ext>
                </a:extLst>
              </p:cNvPr>
              <p:cNvSpPr txBox="1">
                <a:spLocks noRot="1" noChangeAspect="1" noMove="1" noResize="1" noEditPoints="1" noAdjustHandles="1" noChangeArrowheads="1" noChangeShapeType="1" noTextEdit="1"/>
              </p:cNvSpPr>
              <p:nvPr/>
            </p:nvSpPr>
            <p:spPr>
              <a:xfrm>
                <a:off x="8937572" y="2231309"/>
                <a:ext cx="288897" cy="369332"/>
              </a:xfrm>
              <a:prstGeom prst="rect">
                <a:avLst/>
              </a:prstGeom>
              <a:blipFill>
                <a:blip r:embed="rId5"/>
                <a:stretch>
                  <a:fillRect r="-25000"/>
                </a:stretch>
              </a:blipFill>
            </p:spPr>
            <p:txBody>
              <a:bodyPr/>
              <a:lstStyle/>
              <a:p>
                <a:r>
                  <a:rPr lang="en-GB">
                    <a:noFill/>
                  </a:rPr>
                  <a:t> </a:t>
                </a:r>
              </a:p>
            </p:txBody>
          </p:sp>
        </mc:Fallback>
      </mc:AlternateContent>
      <p:pic>
        <p:nvPicPr>
          <p:cNvPr id="54" name="Picture 2">
            <a:extLst>
              <a:ext uri="{FF2B5EF4-FFF2-40B4-BE49-F238E27FC236}">
                <a16:creationId xmlns:a16="http://schemas.microsoft.com/office/drawing/2014/main" id="{A434C84F-BBDD-F3E1-689B-3BB7C30FB2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371" b="74881"/>
          <a:stretch>
            <a:fillRect/>
          </a:stretch>
        </p:blipFill>
        <p:spPr bwMode="auto">
          <a:xfrm>
            <a:off x="9082020" y="1405500"/>
            <a:ext cx="921824" cy="9045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51A3DE8E-FAEF-AA67-1539-28C07B272A51}"/>
                  </a:ext>
                </a:extLst>
              </p:cNvPr>
              <p:cNvSpPr txBox="1"/>
              <p:nvPr/>
            </p:nvSpPr>
            <p:spPr>
              <a:xfrm>
                <a:off x="2808824" y="1114256"/>
                <a:ext cx="5336717" cy="369332"/>
              </a:xfrm>
              <a:prstGeom prst="rect">
                <a:avLst/>
              </a:prstGeom>
              <a:noFill/>
            </p:spPr>
            <p:txBody>
              <a:bodyPr wrap="none" rtlCol="0">
                <a:spAutoFit/>
              </a:bodyPr>
              <a:lstStyle/>
              <a:p>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 = </m:t>
                    </m:r>
                  </m:oMath>
                </a14:m>
                <a:r>
                  <a:rPr lang="en-US" i="1" dirty="0"/>
                  <a:t>“A stained glass window of a panda eating bamboo.”</a:t>
                </a:r>
                <a:endParaRPr lang="en-GB" dirty="0"/>
              </a:p>
            </p:txBody>
          </p:sp>
        </mc:Choice>
        <mc:Fallback xmlns="">
          <p:sp>
            <p:nvSpPr>
              <p:cNvPr id="66" name="TextBox 65">
                <a:extLst>
                  <a:ext uri="{FF2B5EF4-FFF2-40B4-BE49-F238E27FC236}">
                    <a16:creationId xmlns:a16="http://schemas.microsoft.com/office/drawing/2014/main" id="{51A3DE8E-FAEF-AA67-1539-28C07B272A51}"/>
                  </a:ext>
                </a:extLst>
              </p:cNvPr>
              <p:cNvSpPr txBox="1">
                <a:spLocks noRot="1" noChangeAspect="1" noMove="1" noResize="1" noEditPoints="1" noAdjustHandles="1" noChangeArrowheads="1" noChangeShapeType="1" noTextEdit="1"/>
              </p:cNvSpPr>
              <p:nvPr/>
            </p:nvSpPr>
            <p:spPr>
              <a:xfrm>
                <a:off x="2808824" y="1114256"/>
                <a:ext cx="5336717" cy="369332"/>
              </a:xfrm>
              <a:prstGeom prst="rect">
                <a:avLst/>
              </a:prstGeom>
              <a:blipFill>
                <a:blip r:embed="rId8"/>
                <a:stretch>
                  <a:fillRect t="-10000" r="-229"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ABF0246-DD66-0E03-9A73-101320D1C305}"/>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67" name="TextBox 66">
                <a:extLst>
                  <a:ext uri="{FF2B5EF4-FFF2-40B4-BE49-F238E27FC236}">
                    <a16:creationId xmlns:a16="http://schemas.microsoft.com/office/drawing/2014/main" id="{5ABF0246-DD66-0E03-9A73-101320D1C305}"/>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9"/>
                <a:stretch>
                  <a:fillRect l="-2837" t="-4717" r="-2482" b="-4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760FE0DF-A2CC-EF20-20E3-DC1226447747}"/>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68" name="TextBox 67">
                <a:extLst>
                  <a:ext uri="{FF2B5EF4-FFF2-40B4-BE49-F238E27FC236}">
                    <a16:creationId xmlns:a16="http://schemas.microsoft.com/office/drawing/2014/main" id="{760FE0DF-A2CC-EF20-20E3-DC1226447747}"/>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10"/>
                <a:stretch>
                  <a:fillRect l="-3041" t="-4717" r="-2027" b="-8491"/>
                </a:stretch>
              </a:blipFill>
            </p:spPr>
            <p:txBody>
              <a:bodyPr/>
              <a:lstStyle/>
              <a:p>
                <a:r>
                  <a:rPr lang="en-GB">
                    <a:noFill/>
                  </a:rPr>
                  <a:t> </a:t>
                </a:r>
              </a:p>
            </p:txBody>
          </p:sp>
        </mc:Fallback>
      </mc:AlternateContent>
      <p:grpSp>
        <p:nvGrpSpPr>
          <p:cNvPr id="7" name="Group 6">
            <a:extLst>
              <a:ext uri="{FF2B5EF4-FFF2-40B4-BE49-F238E27FC236}">
                <a16:creationId xmlns:a16="http://schemas.microsoft.com/office/drawing/2014/main" id="{3BB3C185-E0E6-940B-D98B-F238991561FC}"/>
              </a:ext>
            </a:extLst>
          </p:cNvPr>
          <p:cNvGrpSpPr/>
          <p:nvPr/>
        </p:nvGrpSpPr>
        <p:grpSpPr>
          <a:xfrm>
            <a:off x="3499226" y="2195382"/>
            <a:ext cx="880708" cy="926156"/>
            <a:chOff x="6073677" y="2533792"/>
            <a:chExt cx="880708" cy="926156"/>
          </a:xfrm>
        </p:grpSpPr>
        <p:pic>
          <p:nvPicPr>
            <p:cNvPr id="8" name="Picture 2">
              <a:extLst>
                <a:ext uri="{FF2B5EF4-FFF2-40B4-BE49-F238E27FC236}">
                  <a16:creationId xmlns:a16="http://schemas.microsoft.com/office/drawing/2014/main" id="{3FB37F81-6D34-FC85-4D1B-97AD2AAA26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567" t="74652" r="50066"/>
            <a:stretch>
              <a:fillRect/>
            </a:stretch>
          </p:blipFill>
          <p:spPr bwMode="auto">
            <a:xfrm>
              <a:off x="6073677" y="2533792"/>
              <a:ext cx="880708" cy="9172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767AF28-B9B5-43BC-A0FF-D2BD7368A618}"/>
                </a:ext>
              </a:extLst>
            </p:cNvPr>
            <p:cNvPicPr>
              <a:picLocks noChangeAspect="1"/>
            </p:cNvPicPr>
            <p:nvPr/>
          </p:nvPicPr>
          <p:blipFill>
            <a:blip r:embed="rId11">
              <a:alphaModFix amt="80000"/>
            </a:blip>
            <a:stretch>
              <a:fillRect/>
            </a:stretch>
          </p:blipFill>
          <p:spPr>
            <a:xfrm>
              <a:off x="6073677" y="2533792"/>
              <a:ext cx="880707" cy="926156"/>
            </a:xfrm>
            <a:prstGeom prst="rect">
              <a:avLst/>
            </a:prstGeom>
          </p:spPr>
        </p:pic>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8721E65-ED4F-845C-3CE1-962B45FAA6FB}"/>
                  </a:ext>
                </a:extLst>
              </p:cNvPr>
              <p:cNvSpPr txBox="1"/>
              <p:nvPr/>
            </p:nvSpPr>
            <p:spPr>
              <a:xfrm>
                <a:off x="4415411" y="2138989"/>
                <a:ext cx="1928670" cy="671081"/>
              </a:xfrm>
              <a:prstGeom prst="rect">
                <a:avLst/>
              </a:prstGeom>
              <a:noFill/>
            </p:spPr>
            <p:txBody>
              <a:bodyPr wrap="none" rtlCol="0">
                <a:spAutoFit/>
              </a:bodyPr>
              <a:lstStyle/>
              <a:p>
                <a:r>
                  <a:rPr lang="en-GB" i="1" dirty="0"/>
                  <a:t>Is this a panda?</a:t>
                </a:r>
              </a:p>
              <a:p>
                <a:r>
                  <a:rPr lang="en-US" dirty="0"/>
                  <a:t>classifier</a:t>
                </a:r>
                <a14:m>
                  <m:oMath xmlns:m="http://schemas.openxmlformats.org/officeDocument/2006/math">
                    <m:r>
                      <a:rPr lang="en-GB" b="0" i="0" smtClean="0">
                        <a:latin typeface="Cambria Math" panose="02040503050406030204" pitchFamily="18" charset="0"/>
                      </a:rPr>
                      <m:t> </m:t>
                    </m:r>
                    <m:sSub>
                      <m:sSubPr>
                        <m:ctrlPr>
                          <a:rPr lang="en-GB" i="1" smtClean="0">
                            <a:latin typeface="Cambria Math" panose="02040503050406030204" pitchFamily="18" charset="0"/>
                          </a:rPr>
                        </m:ctrlPr>
                      </m:sSubPr>
                      <m:e>
                        <m:r>
                          <a:rPr lang="en-GB" i="1">
                            <a:latin typeface="Cambria Math" panose="02040503050406030204" pitchFamily="18" charset="0"/>
                          </a:rPr>
                          <m:t>𝑝</m:t>
                        </m:r>
                      </m:e>
                      <m:sub>
                        <m:r>
                          <a:rPr lang="en-GB" i="1" smtClean="0">
                            <a:latin typeface="Cambria Math" panose="02040503050406030204" pitchFamily="18" charset="0"/>
                            <a:ea typeface="Cambria Math" panose="02040503050406030204" pitchFamily="18" charset="0"/>
                          </a:rPr>
                          <m:t>𝜙</m:t>
                        </m:r>
                      </m:sub>
                    </m:sSub>
                    <m:d>
                      <m:dPr>
                        <m:endChr m:val="|"/>
                        <m:ctrlPr>
                          <a:rPr lang="en-GB" b="0" i="1" smtClean="0">
                            <a:latin typeface="Cambria Math" panose="02040503050406030204" pitchFamily="18" charset="0"/>
                          </a:rPr>
                        </m:ctrlPr>
                      </m:dPr>
                      <m:e>
                        <m:r>
                          <a:rPr lang="en-GB" b="0" i="1" smtClean="0">
                            <a:latin typeface="Cambria Math" panose="02040503050406030204" pitchFamily="18" charset="0"/>
                          </a:rPr>
                          <m:t>𝑐</m:t>
                        </m:r>
                        <m:r>
                          <a:rPr lang="en-GB" b="0" i="1" smtClean="0">
                            <a:latin typeface="Cambria Math" panose="02040503050406030204" pitchFamily="18" charset="0"/>
                          </a:rPr>
                          <m:t> </m:t>
                        </m:r>
                      </m:e>
                    </m:d>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𝑡</m:t>
                        </m:r>
                      </m:sub>
                    </m:sSub>
                    <m:r>
                      <a:rPr lang="en-GB" b="0" i="1" smtClean="0">
                        <a:latin typeface="Cambria Math" panose="02040503050406030204" pitchFamily="18" charset="0"/>
                      </a:rPr>
                      <m:t>)</m:t>
                    </m:r>
                  </m:oMath>
                </a14:m>
                <a:endParaRPr lang="en-GB" i="1" dirty="0"/>
              </a:p>
            </p:txBody>
          </p:sp>
        </mc:Choice>
        <mc:Fallback xmlns="">
          <p:sp>
            <p:nvSpPr>
              <p:cNvPr id="12" name="TextBox 11">
                <a:extLst>
                  <a:ext uri="{FF2B5EF4-FFF2-40B4-BE49-F238E27FC236}">
                    <a16:creationId xmlns:a16="http://schemas.microsoft.com/office/drawing/2014/main" id="{C8721E65-ED4F-845C-3CE1-962B45FAA6FB}"/>
                  </a:ext>
                </a:extLst>
              </p:cNvPr>
              <p:cNvSpPr txBox="1">
                <a:spLocks noRot="1" noChangeAspect="1" noMove="1" noResize="1" noEditPoints="1" noAdjustHandles="1" noChangeArrowheads="1" noChangeShapeType="1" noTextEdit="1"/>
              </p:cNvSpPr>
              <p:nvPr/>
            </p:nvSpPr>
            <p:spPr>
              <a:xfrm>
                <a:off x="4415411" y="2138989"/>
                <a:ext cx="1928670" cy="671081"/>
              </a:xfrm>
              <a:prstGeom prst="rect">
                <a:avLst/>
              </a:prstGeom>
              <a:blipFill>
                <a:blip r:embed="rId12"/>
                <a:stretch>
                  <a:fillRect l="-2524" t="-5455" r="-631"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A6B8C3F-0585-F744-AA2D-79B831B16757}"/>
                  </a:ext>
                </a:extLst>
              </p:cNvPr>
              <p:cNvSpPr txBox="1"/>
              <p:nvPr/>
            </p:nvSpPr>
            <p:spPr>
              <a:xfrm>
                <a:off x="3407367" y="3484013"/>
                <a:ext cx="2278152" cy="4042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solidFill>
                                <a:srgbClr val="C00000"/>
                              </a:solidFill>
                              <a:latin typeface="Cambria Math" panose="02040503050406030204" pitchFamily="18" charset="0"/>
                              <a:ea typeface="Cambria Math" panose="02040503050406030204" pitchFamily="18" charset="0"/>
                            </a:rPr>
                          </m:ctrlPr>
                        </m:sSubPr>
                        <m:e>
                          <m:r>
                            <a:rPr lang="en-GB" b="0" i="1" dirty="0" smtClean="0">
                              <a:solidFill>
                                <a:srgbClr val="C00000"/>
                              </a:solidFill>
                              <a:latin typeface="Cambria Math" panose="02040503050406030204" pitchFamily="18" charset="0"/>
                              <a:ea typeface="Cambria Math" panose="02040503050406030204" pitchFamily="18" charset="0"/>
                            </a:rPr>
                            <m:t>𝑠</m:t>
                          </m:r>
                        </m:e>
                        <m:sub>
                          <m:r>
                            <a:rPr lang="en-GB" b="0" i="1" dirty="0" smtClean="0">
                              <a:solidFill>
                                <a:srgbClr val="C00000"/>
                              </a:solidFill>
                              <a:latin typeface="Cambria Math" panose="02040503050406030204" pitchFamily="18" charset="0"/>
                              <a:ea typeface="Cambria Math" panose="02040503050406030204" pitchFamily="18" charset="0"/>
                            </a:rPr>
                            <m:t>𝑡</m:t>
                          </m:r>
                        </m:sub>
                      </m:sSub>
                      <m:r>
                        <a:rPr lang="en-US" b="0" i="1" dirty="0" smtClean="0">
                          <a:solidFill>
                            <a:srgbClr val="C00000"/>
                          </a:solidFill>
                          <a:latin typeface="Cambria Math" panose="02040503050406030204" pitchFamily="18" charset="0"/>
                          <a:ea typeface="Cambria Math" panose="02040503050406030204" pitchFamily="18" charset="0"/>
                        </a:rPr>
                        <m:t> </m:t>
                      </m:r>
                      <m:sSub>
                        <m:sSubPr>
                          <m:ctrlPr>
                            <a:rPr lang="en-GB" b="0" i="1" dirty="0" smtClean="0">
                              <a:solidFill>
                                <a:srgbClr val="C00000"/>
                              </a:solidFill>
                              <a:latin typeface="Cambria Math" panose="02040503050406030204" pitchFamily="18" charset="0"/>
                              <a:ea typeface="Cambria Math" panose="02040503050406030204" pitchFamily="18" charset="0"/>
                            </a:rPr>
                          </m:ctrlPr>
                        </m:sSubPr>
                        <m:e>
                          <m:r>
                            <m:rPr>
                              <m:sty m:val="p"/>
                            </m:rPr>
                            <a:rPr lang="en-GB" i="1" dirty="0">
                              <a:solidFill>
                                <a:srgbClr val="C00000"/>
                              </a:solidFill>
                              <a:latin typeface="Cambria Math" panose="02040503050406030204" pitchFamily="18" charset="0"/>
                              <a:ea typeface="Cambria Math" panose="02040503050406030204" pitchFamily="18" charset="0"/>
                            </a:rPr>
                            <m:t>∇</m:t>
                          </m:r>
                        </m:e>
                        <m:sub>
                          <m:sSub>
                            <m:sSubPr>
                              <m:ctrlPr>
                                <a:rPr lang="en-GB" b="0" i="1" dirty="0" smtClean="0">
                                  <a:solidFill>
                                    <a:srgbClr val="C00000"/>
                                  </a:solidFill>
                                  <a:latin typeface="Cambria Math" panose="02040503050406030204" pitchFamily="18" charset="0"/>
                                  <a:ea typeface="Cambria Math" panose="02040503050406030204" pitchFamily="18" charset="0"/>
                                </a:rPr>
                              </m:ctrlPr>
                            </m:sSubPr>
                            <m:e>
                              <m:r>
                                <a:rPr lang="en-GB" b="0" i="1" dirty="0" smtClean="0">
                                  <a:solidFill>
                                    <a:srgbClr val="C00000"/>
                                  </a:solidFill>
                                  <a:latin typeface="Cambria Math" panose="02040503050406030204" pitchFamily="18" charset="0"/>
                                  <a:ea typeface="Cambria Math" panose="02040503050406030204" pitchFamily="18" charset="0"/>
                                </a:rPr>
                                <m:t>𝑥</m:t>
                              </m:r>
                            </m:e>
                            <m:sub>
                              <m:r>
                                <a:rPr lang="en-GB" b="0" i="1" dirty="0" smtClean="0">
                                  <a:solidFill>
                                    <a:srgbClr val="C00000"/>
                                  </a:solidFill>
                                  <a:latin typeface="Cambria Math" panose="02040503050406030204" pitchFamily="18" charset="0"/>
                                  <a:ea typeface="Cambria Math" panose="02040503050406030204" pitchFamily="18" charset="0"/>
                                </a:rPr>
                                <m:t>𝑡</m:t>
                              </m:r>
                            </m:sub>
                          </m:sSub>
                        </m:sub>
                      </m:sSub>
                      <m:func>
                        <m:funcPr>
                          <m:ctrlPr>
                            <a:rPr lang="en-GB" b="0" i="1" dirty="0" smtClean="0">
                              <a:solidFill>
                                <a:srgbClr val="C00000"/>
                              </a:solidFill>
                              <a:latin typeface="Cambria Math" panose="02040503050406030204" pitchFamily="18" charset="0"/>
                              <a:ea typeface="Cambria Math" panose="02040503050406030204" pitchFamily="18" charset="0"/>
                            </a:rPr>
                          </m:ctrlPr>
                        </m:funcPr>
                        <m:fName>
                          <m:r>
                            <m:rPr>
                              <m:sty m:val="p"/>
                            </m:rPr>
                            <a:rPr lang="en-GB" b="0" i="0" dirty="0" smtClean="0">
                              <a:solidFill>
                                <a:srgbClr val="C00000"/>
                              </a:solidFill>
                              <a:latin typeface="Cambria Math" panose="02040503050406030204" pitchFamily="18" charset="0"/>
                              <a:ea typeface="Cambria Math" panose="02040503050406030204" pitchFamily="18" charset="0"/>
                            </a:rPr>
                            <m:t>log</m:t>
                          </m:r>
                        </m:fName>
                        <m:e>
                          <m:sSub>
                            <m:sSubPr>
                              <m:ctrlPr>
                                <a:rPr lang="en-GB" i="1">
                                  <a:solidFill>
                                    <a:srgbClr val="C00000"/>
                                  </a:solidFill>
                                  <a:latin typeface="Cambria Math" panose="02040503050406030204" pitchFamily="18" charset="0"/>
                                </a:rPr>
                              </m:ctrlPr>
                            </m:sSubPr>
                            <m:e>
                              <m:r>
                                <a:rPr lang="en-GB" i="1">
                                  <a:solidFill>
                                    <a:srgbClr val="C00000"/>
                                  </a:solidFill>
                                  <a:latin typeface="Cambria Math" panose="02040503050406030204" pitchFamily="18" charset="0"/>
                                </a:rPr>
                                <m:t>𝑝</m:t>
                              </m:r>
                            </m:e>
                            <m:sub>
                              <m:r>
                                <a:rPr lang="en-GB" i="1">
                                  <a:solidFill>
                                    <a:srgbClr val="C00000"/>
                                  </a:solidFill>
                                  <a:latin typeface="Cambria Math" panose="02040503050406030204" pitchFamily="18" charset="0"/>
                                  <a:ea typeface="Cambria Math" panose="02040503050406030204" pitchFamily="18" charset="0"/>
                                </a:rPr>
                                <m:t>𝜙</m:t>
                              </m:r>
                            </m:sub>
                          </m:sSub>
                          <m:d>
                            <m:dPr>
                              <m:endChr m:val="|"/>
                              <m:ctrlPr>
                                <a:rPr lang="en-GB" i="1">
                                  <a:solidFill>
                                    <a:srgbClr val="C00000"/>
                                  </a:solidFill>
                                  <a:latin typeface="Cambria Math" panose="02040503050406030204" pitchFamily="18" charset="0"/>
                                </a:rPr>
                              </m:ctrlPr>
                            </m:dPr>
                            <m:e>
                              <m:r>
                                <a:rPr lang="en-GB" i="1">
                                  <a:solidFill>
                                    <a:srgbClr val="C00000"/>
                                  </a:solidFill>
                                  <a:latin typeface="Cambria Math" panose="02040503050406030204" pitchFamily="18" charset="0"/>
                                </a:rPr>
                                <m:t>𝑐</m:t>
                              </m:r>
                              <m:r>
                                <a:rPr lang="en-GB" i="1">
                                  <a:solidFill>
                                    <a:srgbClr val="C00000"/>
                                  </a:solidFill>
                                  <a:latin typeface="Cambria Math" panose="02040503050406030204" pitchFamily="18" charset="0"/>
                                </a:rPr>
                                <m:t> </m:t>
                              </m:r>
                            </m:e>
                          </m:d>
                          <m:sSub>
                            <m:sSubPr>
                              <m:ctrlPr>
                                <a:rPr lang="en-GB" i="1">
                                  <a:solidFill>
                                    <a:srgbClr val="C00000"/>
                                  </a:solidFill>
                                  <a:latin typeface="Cambria Math" panose="02040503050406030204" pitchFamily="18" charset="0"/>
                                </a:rPr>
                              </m:ctrlPr>
                            </m:sSubPr>
                            <m:e>
                              <m:r>
                                <a:rPr lang="en-GB" i="1">
                                  <a:solidFill>
                                    <a:srgbClr val="C00000"/>
                                  </a:solidFill>
                                  <a:latin typeface="Cambria Math" panose="02040503050406030204" pitchFamily="18" charset="0"/>
                                </a:rPr>
                                <m:t>𝑥</m:t>
                              </m:r>
                            </m:e>
                            <m:sub>
                              <m:r>
                                <a:rPr lang="en-GB" b="0" i="1" smtClean="0">
                                  <a:solidFill>
                                    <a:srgbClr val="C00000"/>
                                  </a:solidFill>
                                  <a:latin typeface="Cambria Math" panose="02040503050406030204" pitchFamily="18" charset="0"/>
                                </a:rPr>
                                <m:t>𝑡</m:t>
                              </m:r>
                            </m:sub>
                          </m:sSub>
                          <m:r>
                            <a:rPr lang="en-GB" i="1">
                              <a:solidFill>
                                <a:srgbClr val="C00000"/>
                              </a:solidFill>
                              <a:latin typeface="Cambria Math" panose="02040503050406030204" pitchFamily="18" charset="0"/>
                            </a:rPr>
                            <m:t>)</m:t>
                          </m:r>
                          <m:r>
                            <m:rPr>
                              <m:nor/>
                            </m:rPr>
                            <a:rPr lang="en-GB" dirty="0">
                              <a:solidFill>
                                <a:srgbClr val="C00000"/>
                              </a:solidFill>
                            </a:rPr>
                            <m:t> </m:t>
                          </m:r>
                        </m:e>
                      </m:func>
                    </m:oMath>
                  </m:oMathPara>
                </a14:m>
                <a:endParaRPr lang="en-GB" dirty="0">
                  <a:solidFill>
                    <a:srgbClr val="C00000"/>
                  </a:solidFill>
                </a:endParaRPr>
              </a:p>
            </p:txBody>
          </p:sp>
        </mc:Choice>
        <mc:Fallback xmlns="">
          <p:sp>
            <p:nvSpPr>
              <p:cNvPr id="31" name="TextBox 30">
                <a:extLst>
                  <a:ext uri="{FF2B5EF4-FFF2-40B4-BE49-F238E27FC236}">
                    <a16:creationId xmlns:a16="http://schemas.microsoft.com/office/drawing/2014/main" id="{9A6B8C3F-0585-F744-AA2D-79B831B16757}"/>
                  </a:ext>
                </a:extLst>
              </p:cNvPr>
              <p:cNvSpPr txBox="1">
                <a:spLocks noRot="1" noChangeAspect="1" noMove="1" noResize="1" noEditPoints="1" noAdjustHandles="1" noChangeArrowheads="1" noChangeShapeType="1" noTextEdit="1"/>
              </p:cNvSpPr>
              <p:nvPr/>
            </p:nvSpPr>
            <p:spPr>
              <a:xfrm>
                <a:off x="3407367" y="3484013"/>
                <a:ext cx="2278152" cy="404213"/>
              </a:xfrm>
              <a:prstGeom prst="rect">
                <a:avLst/>
              </a:prstGeom>
              <a:blipFill>
                <a:blip r:embed="rId13"/>
                <a:stretch>
                  <a:fillRect b="-6061"/>
                </a:stretch>
              </a:blipFill>
            </p:spPr>
            <p:txBody>
              <a:bodyPr/>
              <a:lstStyle/>
              <a:p>
                <a:r>
                  <a:rPr lang="en-GB">
                    <a:noFill/>
                  </a:rPr>
                  <a:t> </a:t>
                </a:r>
              </a:p>
            </p:txBody>
          </p:sp>
        </mc:Fallback>
      </mc:AlternateContent>
      <p:sp>
        <p:nvSpPr>
          <p:cNvPr id="36" name="Oval 35">
            <a:extLst>
              <a:ext uri="{FF2B5EF4-FFF2-40B4-BE49-F238E27FC236}">
                <a16:creationId xmlns:a16="http://schemas.microsoft.com/office/drawing/2014/main" id="{A1270E81-5FFB-7304-CAB3-05214EDD1184}"/>
              </a:ext>
            </a:extLst>
          </p:cNvPr>
          <p:cNvSpPr/>
          <p:nvPr/>
        </p:nvSpPr>
        <p:spPr>
          <a:xfrm>
            <a:off x="3381274" y="3650413"/>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A6C16C69-5FA4-5F41-E19E-6B125CF2B435}"/>
              </a:ext>
            </a:extLst>
          </p:cNvPr>
          <p:cNvSpPr txBox="1"/>
          <p:nvPr/>
        </p:nvSpPr>
        <p:spPr>
          <a:xfrm>
            <a:off x="279852" y="5887310"/>
            <a:ext cx="11177840" cy="292388"/>
          </a:xfrm>
          <a:prstGeom prst="rect">
            <a:avLst/>
          </a:prstGeom>
          <a:noFill/>
        </p:spPr>
        <p:txBody>
          <a:bodyPr wrap="square">
            <a:spAutoFit/>
          </a:bodyPr>
          <a:lstStyle/>
          <a:p>
            <a:r>
              <a:rPr lang="en-GB" sz="1300" i="1" dirty="0">
                <a:solidFill>
                  <a:schemeClr val="bg1">
                    <a:lumMod val="65000"/>
                  </a:schemeClr>
                </a:solidFill>
              </a:rPr>
              <a:t>Diffusion Models Beat GANs on Image Synthesis</a:t>
            </a:r>
            <a:r>
              <a:rPr lang="en-GB" sz="1300" dirty="0">
                <a:solidFill>
                  <a:schemeClr val="bg1">
                    <a:lumMod val="65000"/>
                  </a:schemeClr>
                </a:solidFill>
              </a:rPr>
              <a:t>, Dhariwal and Nichol, </a:t>
            </a:r>
            <a:r>
              <a:rPr lang="en-GB" sz="1300" dirty="0" err="1">
                <a:solidFill>
                  <a:schemeClr val="bg1">
                    <a:lumMod val="65000"/>
                  </a:schemeClr>
                </a:solidFill>
              </a:rPr>
              <a:t>NeurIPS</a:t>
            </a:r>
            <a:r>
              <a:rPr lang="en-GB" sz="1300" dirty="0">
                <a:solidFill>
                  <a:schemeClr val="bg1">
                    <a:lumMod val="65000"/>
                  </a:schemeClr>
                </a:solidFill>
              </a:rPr>
              <a:t> 2021</a:t>
            </a:r>
          </a:p>
        </p:txBody>
      </p:sp>
      <p:cxnSp>
        <p:nvCxnSpPr>
          <p:cNvPr id="15" name="Straight Arrow Connector 14">
            <a:extLst>
              <a:ext uri="{FF2B5EF4-FFF2-40B4-BE49-F238E27FC236}">
                <a16:creationId xmlns:a16="http://schemas.microsoft.com/office/drawing/2014/main" id="{F9D0D925-4F92-4C3A-659C-CB4CCE240FA0}"/>
              </a:ext>
            </a:extLst>
          </p:cNvPr>
          <p:cNvCxnSpPr>
            <a:cxnSpLocks/>
            <a:stCxn id="38" idx="4"/>
          </p:cNvCxnSpPr>
          <p:nvPr/>
        </p:nvCxnSpPr>
        <p:spPr>
          <a:xfrm flipH="1">
            <a:off x="3425280" y="3463502"/>
            <a:ext cx="1561" cy="232478"/>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E852E6F-ACD8-AA40-20A5-8C5262099437}"/>
              </a:ext>
            </a:extLst>
          </p:cNvPr>
          <p:cNvSpPr txBox="1"/>
          <p:nvPr/>
        </p:nvSpPr>
        <p:spPr>
          <a:xfrm>
            <a:off x="279852" y="6131150"/>
            <a:ext cx="11177840" cy="292388"/>
          </a:xfrm>
          <a:prstGeom prst="rect">
            <a:avLst/>
          </a:prstGeom>
          <a:noFill/>
        </p:spPr>
        <p:txBody>
          <a:bodyPr wrap="square">
            <a:spAutoFit/>
          </a:bodyPr>
          <a:lstStyle/>
          <a:p>
            <a:r>
              <a:rPr lang="en-GB" sz="1300" dirty="0">
                <a:solidFill>
                  <a:schemeClr val="bg1">
                    <a:lumMod val="65000"/>
                  </a:schemeClr>
                </a:solidFill>
              </a:rPr>
              <a:t>Panda Images from: </a:t>
            </a:r>
            <a:r>
              <a:rPr lang="en-US" sz="1300" i="1" dirty="0">
                <a:solidFill>
                  <a:schemeClr val="bg1">
                    <a:lumMod val="65000"/>
                  </a:schemeClr>
                </a:solidFill>
              </a:rPr>
              <a:t>GLIDE: Towards Photorealistic Image Generation and Editing with Text-Guided Diffusion Models</a:t>
            </a:r>
            <a:r>
              <a:rPr lang="en-GB" sz="1300" dirty="0">
                <a:solidFill>
                  <a:schemeClr val="bg1">
                    <a:lumMod val="65000"/>
                  </a:schemeClr>
                </a:solidFill>
              </a:rPr>
              <a:t>, Nichol et al., ICML 2022</a:t>
            </a:r>
          </a:p>
        </p:txBody>
      </p:sp>
    </p:spTree>
    <p:extLst>
      <p:ext uri="{BB962C8B-B14F-4D97-AF65-F5344CB8AC3E}">
        <p14:creationId xmlns:p14="http://schemas.microsoft.com/office/powerpoint/2010/main" val="25068566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2" grpId="0"/>
      <p:bldP spid="31" grpId="0"/>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598F351-89A0-1E8A-85C4-B3B78A809B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AEC5F4-F4E8-AC80-15FB-2AF57938321F}"/>
              </a:ext>
            </a:extLst>
          </p:cNvPr>
          <p:cNvSpPr>
            <a:spLocks noGrp="1"/>
          </p:cNvSpPr>
          <p:nvPr>
            <p:ph type="title"/>
          </p:nvPr>
        </p:nvSpPr>
        <p:spPr/>
        <p:txBody>
          <a:bodyPr>
            <a:normAutofit/>
          </a:bodyPr>
          <a:lstStyle/>
          <a:p>
            <a:r>
              <a:rPr lang="en-GB" dirty="0"/>
              <a:t>Trajectory Guidance: Classifier Guidance</a:t>
            </a:r>
          </a:p>
        </p:txBody>
      </p:sp>
      <p:sp>
        <p:nvSpPr>
          <p:cNvPr id="4" name="Date Placeholder 3">
            <a:extLst>
              <a:ext uri="{FF2B5EF4-FFF2-40B4-BE49-F238E27FC236}">
                <a16:creationId xmlns:a16="http://schemas.microsoft.com/office/drawing/2014/main" id="{0E89A30A-8B86-A8C1-88FF-F112EAFB528B}"/>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8053CF54-55E5-D80F-3EF0-775DC35D89CF}"/>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3A41291C-215B-9658-6ED3-F05F089C94DD}"/>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F9A01F7C-7459-7530-D9F9-B0F0666328E3}"/>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51155D99-4DE0-685A-E9CB-3BD027C843EC}"/>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E2CC5F93-4511-BAB7-0054-B64AE8031DE6}"/>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58CEA8AD-1260-27CD-2A9A-D44CC9015E84}"/>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C129E4E9-3875-8604-C26C-36FDF3AFB836}"/>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C702338E-A6B1-4AF7-6558-257EC68CBD77}"/>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C258993-9D53-93B9-B427-663B5E7109EE}"/>
                  </a:ext>
                </a:extLst>
              </p:cNvPr>
              <p:cNvSpPr txBox="1"/>
              <p:nvPr/>
            </p:nvSpPr>
            <p:spPr>
              <a:xfrm>
                <a:off x="2292102" y="283648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22" name="TextBox 21">
                <a:extLst>
                  <a:ext uri="{FF2B5EF4-FFF2-40B4-BE49-F238E27FC236}">
                    <a16:creationId xmlns:a16="http://schemas.microsoft.com/office/drawing/2014/main" id="{AC258993-9D53-93B9-B427-663B5E7109EE}"/>
                  </a:ext>
                </a:extLst>
              </p:cNvPr>
              <p:cNvSpPr txBox="1">
                <a:spLocks noRot="1" noChangeAspect="1" noMove="1" noResize="1" noEditPoints="1" noAdjustHandles="1" noChangeArrowheads="1" noChangeShapeType="1" noTextEdit="1"/>
              </p:cNvSpPr>
              <p:nvPr/>
            </p:nvSpPr>
            <p:spPr>
              <a:xfrm>
                <a:off x="2292102" y="2836488"/>
                <a:ext cx="288897" cy="369332"/>
              </a:xfrm>
              <a:prstGeom prst="rect">
                <a:avLst/>
              </a:prstGeom>
              <a:blipFill>
                <a:blip r:embed="rId3"/>
                <a:stretch>
                  <a:fillRect r="-31915"/>
                </a:stretch>
              </a:blipFill>
            </p:spPr>
            <p:txBody>
              <a:bodyPr/>
              <a:lstStyle/>
              <a:p>
                <a:r>
                  <a:rPr lang="en-GB">
                    <a:noFill/>
                  </a:rPr>
                  <a:t> </a:t>
                </a:r>
              </a:p>
            </p:txBody>
          </p:sp>
        </mc:Fallback>
      </mc:AlternateContent>
      <p:sp>
        <p:nvSpPr>
          <p:cNvPr id="23" name="Oval 22">
            <a:extLst>
              <a:ext uri="{FF2B5EF4-FFF2-40B4-BE49-F238E27FC236}">
                <a16:creationId xmlns:a16="http://schemas.microsoft.com/office/drawing/2014/main" id="{9E0A5D89-3CC6-F6AC-A192-E3ADD0B68F92}"/>
              </a:ext>
            </a:extLst>
          </p:cNvPr>
          <p:cNvSpPr/>
          <p:nvPr/>
        </p:nvSpPr>
        <p:spPr>
          <a:xfrm>
            <a:off x="2352575"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3746C904-E9A4-5833-45B0-14F5254C0009}"/>
              </a:ext>
            </a:extLst>
          </p:cNvPr>
          <p:cNvSpPr/>
          <p:nvPr/>
        </p:nvSpPr>
        <p:spPr>
          <a:xfrm>
            <a:off x="3381274" y="337236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D990A1D1-29F0-3946-39F9-17F2DE924820}"/>
              </a:ext>
            </a:extLst>
          </p:cNvPr>
          <p:cNvCxnSpPr>
            <a:cxnSpLocks/>
            <a:stCxn id="23" idx="6"/>
            <a:endCxn id="38" idx="2"/>
          </p:cNvCxnSpPr>
          <p:nvPr/>
        </p:nvCxnSpPr>
        <p:spPr>
          <a:xfrm>
            <a:off x="2443709" y="3251387"/>
            <a:ext cx="937565" cy="16654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09C4868-F0F9-6110-AB02-F07A2B760DE2}"/>
                  </a:ext>
                </a:extLst>
              </p:cNvPr>
              <p:cNvSpPr txBox="1"/>
              <p:nvPr/>
            </p:nvSpPr>
            <p:spPr>
              <a:xfrm>
                <a:off x="3271061" y="3047573"/>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𝑡</m:t>
                          </m:r>
                        </m:sub>
                      </m:sSub>
                    </m:oMath>
                  </m:oMathPara>
                </a14:m>
                <a:endParaRPr lang="en-GB" dirty="0"/>
              </a:p>
            </p:txBody>
          </p:sp>
        </mc:Choice>
        <mc:Fallback xmlns="">
          <p:sp>
            <p:nvSpPr>
              <p:cNvPr id="26" name="TextBox 25">
                <a:extLst>
                  <a:ext uri="{FF2B5EF4-FFF2-40B4-BE49-F238E27FC236}">
                    <a16:creationId xmlns:a16="http://schemas.microsoft.com/office/drawing/2014/main" id="{F09C4868-F0F9-6110-AB02-F07A2B760DE2}"/>
                  </a:ext>
                </a:extLst>
              </p:cNvPr>
              <p:cNvSpPr txBox="1">
                <a:spLocks noRot="1" noChangeAspect="1" noMove="1" noResize="1" noEditPoints="1" noAdjustHandles="1" noChangeArrowheads="1" noChangeShapeType="1" noTextEdit="1"/>
              </p:cNvSpPr>
              <p:nvPr/>
            </p:nvSpPr>
            <p:spPr>
              <a:xfrm>
                <a:off x="3271061" y="3047573"/>
                <a:ext cx="288897" cy="369332"/>
              </a:xfrm>
              <a:prstGeom prst="rect">
                <a:avLst/>
              </a:prstGeom>
              <a:blipFill>
                <a:blip r:embed="rId4"/>
                <a:stretch>
                  <a:fillRect r="-17021"/>
                </a:stretch>
              </a:blipFill>
            </p:spPr>
            <p:txBody>
              <a:bodyPr/>
              <a:lstStyle/>
              <a:p>
                <a:r>
                  <a:rPr lang="en-GB">
                    <a:noFill/>
                  </a:rPr>
                  <a:t> </a:t>
                </a:r>
              </a:p>
            </p:txBody>
          </p:sp>
        </mc:Fallback>
      </mc:AlternateContent>
      <p:sp>
        <p:nvSpPr>
          <p:cNvPr id="27" name="Oval 26">
            <a:extLst>
              <a:ext uri="{FF2B5EF4-FFF2-40B4-BE49-F238E27FC236}">
                <a16:creationId xmlns:a16="http://schemas.microsoft.com/office/drawing/2014/main" id="{F795B2B9-AE2C-507F-AA7F-51B5472FBBE3}"/>
              </a:ext>
            </a:extLst>
          </p:cNvPr>
          <p:cNvSpPr/>
          <p:nvPr/>
        </p:nvSpPr>
        <p:spPr>
          <a:xfrm>
            <a:off x="4219535" y="3388032"/>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Connector 2">
            <a:extLst>
              <a:ext uri="{FF2B5EF4-FFF2-40B4-BE49-F238E27FC236}">
                <a16:creationId xmlns:a16="http://schemas.microsoft.com/office/drawing/2014/main" id="{D0C3C452-08FA-89CF-38EF-151CBFFA7EB8}"/>
              </a:ext>
            </a:extLst>
          </p:cNvPr>
          <p:cNvCxnSpPr>
            <a:cxnSpLocks/>
            <a:endCxn id="27" idx="2"/>
          </p:cNvCxnSpPr>
          <p:nvPr/>
        </p:nvCxnSpPr>
        <p:spPr>
          <a:xfrm>
            <a:off x="3448050" y="3419475"/>
            <a:ext cx="771485" cy="1412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6C50FF3-36D3-1790-C3CB-468B4A84907D}"/>
              </a:ext>
            </a:extLst>
          </p:cNvPr>
          <p:cNvCxnSpPr>
            <a:cxnSpLocks/>
          </p:cNvCxnSpPr>
          <p:nvPr/>
        </p:nvCxnSpPr>
        <p:spPr>
          <a:xfrm flipV="1">
            <a:off x="4249431" y="3372368"/>
            <a:ext cx="717231" cy="6123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8E8F62C6-3B76-02C2-7A2B-E50F196A3BAE}"/>
              </a:ext>
            </a:extLst>
          </p:cNvPr>
          <p:cNvSpPr/>
          <p:nvPr/>
        </p:nvSpPr>
        <p:spPr>
          <a:xfrm>
            <a:off x="4935244" y="3328014"/>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6A09CE6A-7A50-3127-1B56-5BE1B867D918}"/>
              </a:ext>
            </a:extLst>
          </p:cNvPr>
          <p:cNvCxnSpPr>
            <a:cxnSpLocks/>
          </p:cNvCxnSpPr>
          <p:nvPr/>
        </p:nvCxnSpPr>
        <p:spPr>
          <a:xfrm flipV="1">
            <a:off x="5015377" y="3251387"/>
            <a:ext cx="635576" cy="10958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5C6703C2-DC47-DED6-F8F5-71AAB2296DC5}"/>
              </a:ext>
            </a:extLst>
          </p:cNvPr>
          <p:cNvSpPr/>
          <p:nvPr/>
        </p:nvSpPr>
        <p:spPr>
          <a:xfrm>
            <a:off x="5639952"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a:extLst>
              <a:ext uri="{FF2B5EF4-FFF2-40B4-BE49-F238E27FC236}">
                <a16:creationId xmlns:a16="http://schemas.microsoft.com/office/drawing/2014/main" id="{AB6EDACA-612E-6FCF-EA84-86CD94A5139D}"/>
              </a:ext>
            </a:extLst>
          </p:cNvPr>
          <p:cNvCxnSpPr>
            <a:cxnSpLocks/>
          </p:cNvCxnSpPr>
          <p:nvPr/>
        </p:nvCxnSpPr>
        <p:spPr>
          <a:xfrm flipV="1">
            <a:off x="5706956" y="3132909"/>
            <a:ext cx="635576" cy="10958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8D303B5E-89E3-1CCD-16CF-DD6FCCFB59A3}"/>
              </a:ext>
            </a:extLst>
          </p:cNvPr>
          <p:cNvSpPr/>
          <p:nvPr/>
        </p:nvSpPr>
        <p:spPr>
          <a:xfrm>
            <a:off x="6327592" y="3078449"/>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a:extLst>
              <a:ext uri="{FF2B5EF4-FFF2-40B4-BE49-F238E27FC236}">
                <a16:creationId xmlns:a16="http://schemas.microsoft.com/office/drawing/2014/main" id="{4CFC35E1-AF0B-9F91-980B-6D320DBB4987}"/>
              </a:ext>
            </a:extLst>
          </p:cNvPr>
          <p:cNvCxnSpPr>
            <a:cxnSpLocks/>
          </p:cNvCxnSpPr>
          <p:nvPr/>
        </p:nvCxnSpPr>
        <p:spPr>
          <a:xfrm flipV="1">
            <a:off x="6403786" y="3005205"/>
            <a:ext cx="635576" cy="10958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778EF7D9-E4CD-E921-AE06-BEEFF90BFBAD}"/>
              </a:ext>
            </a:extLst>
          </p:cNvPr>
          <p:cNvSpPr/>
          <p:nvPr/>
        </p:nvSpPr>
        <p:spPr>
          <a:xfrm>
            <a:off x="7024422" y="2950745"/>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a:extLst>
              <a:ext uri="{FF2B5EF4-FFF2-40B4-BE49-F238E27FC236}">
                <a16:creationId xmlns:a16="http://schemas.microsoft.com/office/drawing/2014/main" id="{324E7A1F-1E17-73E0-B6D9-7F431E65A52F}"/>
              </a:ext>
            </a:extLst>
          </p:cNvPr>
          <p:cNvCxnSpPr>
            <a:cxnSpLocks/>
          </p:cNvCxnSpPr>
          <p:nvPr/>
        </p:nvCxnSpPr>
        <p:spPr>
          <a:xfrm flipV="1">
            <a:off x="7099528" y="2877834"/>
            <a:ext cx="635576" cy="10958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008B994F-7719-2731-9923-B01CFF9D7599}"/>
              </a:ext>
            </a:extLst>
          </p:cNvPr>
          <p:cNvSpPr/>
          <p:nvPr/>
        </p:nvSpPr>
        <p:spPr>
          <a:xfrm>
            <a:off x="7720164" y="2823374"/>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a:extLst>
              <a:ext uri="{FF2B5EF4-FFF2-40B4-BE49-F238E27FC236}">
                <a16:creationId xmlns:a16="http://schemas.microsoft.com/office/drawing/2014/main" id="{D4E832B0-B41C-361E-3092-58800D3CFCCB}"/>
              </a:ext>
            </a:extLst>
          </p:cNvPr>
          <p:cNvCxnSpPr>
            <a:cxnSpLocks/>
          </p:cNvCxnSpPr>
          <p:nvPr/>
        </p:nvCxnSpPr>
        <p:spPr>
          <a:xfrm flipV="1">
            <a:off x="7775093" y="2746348"/>
            <a:ext cx="635576" cy="10958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A86381F3-57BA-CB8D-25BB-0B2A869E199D}"/>
              </a:ext>
            </a:extLst>
          </p:cNvPr>
          <p:cNvSpPr/>
          <p:nvPr/>
        </p:nvSpPr>
        <p:spPr>
          <a:xfrm>
            <a:off x="8395729" y="269188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a:extLst>
              <a:ext uri="{FF2B5EF4-FFF2-40B4-BE49-F238E27FC236}">
                <a16:creationId xmlns:a16="http://schemas.microsoft.com/office/drawing/2014/main" id="{993A3987-901E-9DF3-A375-3EBF658BD53C}"/>
              </a:ext>
            </a:extLst>
          </p:cNvPr>
          <p:cNvCxnSpPr>
            <a:cxnSpLocks/>
          </p:cNvCxnSpPr>
          <p:nvPr/>
        </p:nvCxnSpPr>
        <p:spPr>
          <a:xfrm flipV="1">
            <a:off x="8417439" y="2627871"/>
            <a:ext cx="635576" cy="10958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DCE9E320-14EF-8575-4034-CF8945BA09B8}"/>
              </a:ext>
            </a:extLst>
          </p:cNvPr>
          <p:cNvSpPr/>
          <p:nvPr/>
        </p:nvSpPr>
        <p:spPr>
          <a:xfrm>
            <a:off x="9038075" y="25734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B87741EA-AEA3-B89C-3822-1F11FDF941F2}"/>
                  </a:ext>
                </a:extLst>
              </p:cNvPr>
              <p:cNvSpPr txBox="1"/>
              <p:nvPr/>
            </p:nvSpPr>
            <p:spPr>
              <a:xfrm>
                <a:off x="8544086" y="383447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0</m:t>
                          </m:r>
                        </m:sub>
                      </m:sSub>
                    </m:oMath>
                  </m:oMathPara>
                </a14:m>
                <a:endParaRPr lang="en-GB" dirty="0"/>
              </a:p>
            </p:txBody>
          </p:sp>
        </mc:Choice>
        <mc:Fallback xmlns="">
          <p:sp>
            <p:nvSpPr>
              <p:cNvPr id="52" name="TextBox 51">
                <a:extLst>
                  <a:ext uri="{FF2B5EF4-FFF2-40B4-BE49-F238E27FC236}">
                    <a16:creationId xmlns:a16="http://schemas.microsoft.com/office/drawing/2014/main" id="{B87741EA-AEA3-B89C-3822-1F11FDF941F2}"/>
                  </a:ext>
                </a:extLst>
              </p:cNvPr>
              <p:cNvSpPr txBox="1">
                <a:spLocks noRot="1" noChangeAspect="1" noMove="1" noResize="1" noEditPoints="1" noAdjustHandles="1" noChangeArrowheads="1" noChangeShapeType="1" noTextEdit="1"/>
              </p:cNvSpPr>
              <p:nvPr/>
            </p:nvSpPr>
            <p:spPr>
              <a:xfrm>
                <a:off x="8544086" y="3834478"/>
                <a:ext cx="288897" cy="369332"/>
              </a:xfrm>
              <a:prstGeom prst="rect">
                <a:avLst/>
              </a:prstGeom>
              <a:blipFill>
                <a:blip r:embed="rId5"/>
                <a:stretch>
                  <a:fillRect r="-27660"/>
                </a:stretch>
              </a:blipFill>
            </p:spPr>
            <p:txBody>
              <a:bodyPr/>
              <a:lstStyle/>
              <a:p>
                <a:r>
                  <a:rPr lang="en-GB">
                    <a:noFill/>
                  </a:rPr>
                  <a:t> </a:t>
                </a:r>
              </a:p>
            </p:txBody>
          </p:sp>
        </mc:Fallback>
      </mc:AlternateContent>
      <p:pic>
        <p:nvPicPr>
          <p:cNvPr id="54" name="Picture 2">
            <a:extLst>
              <a:ext uri="{FF2B5EF4-FFF2-40B4-BE49-F238E27FC236}">
                <a16:creationId xmlns:a16="http://schemas.microsoft.com/office/drawing/2014/main" id="{2F64C760-7B73-0912-EED3-3AF2D16DEC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371" b="74881"/>
          <a:stretch>
            <a:fillRect/>
          </a:stretch>
        </p:blipFill>
        <p:spPr bwMode="auto">
          <a:xfrm>
            <a:off x="9082020" y="1405500"/>
            <a:ext cx="921824" cy="9045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1D040E62-FC05-DC14-31E6-35743B93AF08}"/>
                  </a:ext>
                </a:extLst>
              </p:cNvPr>
              <p:cNvSpPr txBox="1"/>
              <p:nvPr/>
            </p:nvSpPr>
            <p:spPr>
              <a:xfrm>
                <a:off x="2808824" y="1114256"/>
                <a:ext cx="5336717" cy="369332"/>
              </a:xfrm>
              <a:prstGeom prst="rect">
                <a:avLst/>
              </a:prstGeom>
              <a:noFill/>
            </p:spPr>
            <p:txBody>
              <a:bodyPr wrap="none" rtlCol="0">
                <a:spAutoFit/>
              </a:bodyPr>
              <a:lstStyle/>
              <a:p>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 = </m:t>
                    </m:r>
                  </m:oMath>
                </a14:m>
                <a:r>
                  <a:rPr lang="en-US" i="1" dirty="0"/>
                  <a:t>“A stained glass window of a panda eating bamboo.”</a:t>
                </a:r>
                <a:endParaRPr lang="en-GB" dirty="0"/>
              </a:p>
            </p:txBody>
          </p:sp>
        </mc:Choice>
        <mc:Fallback xmlns="">
          <p:sp>
            <p:nvSpPr>
              <p:cNvPr id="66" name="TextBox 65">
                <a:extLst>
                  <a:ext uri="{FF2B5EF4-FFF2-40B4-BE49-F238E27FC236}">
                    <a16:creationId xmlns:a16="http://schemas.microsoft.com/office/drawing/2014/main" id="{1D040E62-FC05-DC14-31E6-35743B93AF08}"/>
                  </a:ext>
                </a:extLst>
              </p:cNvPr>
              <p:cNvSpPr txBox="1">
                <a:spLocks noRot="1" noChangeAspect="1" noMove="1" noResize="1" noEditPoints="1" noAdjustHandles="1" noChangeArrowheads="1" noChangeShapeType="1" noTextEdit="1"/>
              </p:cNvSpPr>
              <p:nvPr/>
            </p:nvSpPr>
            <p:spPr>
              <a:xfrm>
                <a:off x="2808824" y="1114256"/>
                <a:ext cx="5336717" cy="369332"/>
              </a:xfrm>
              <a:prstGeom prst="rect">
                <a:avLst/>
              </a:prstGeom>
              <a:blipFill>
                <a:blip r:embed="rId8"/>
                <a:stretch>
                  <a:fillRect t="-10000" r="-229"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A5589BA7-E02A-53BC-C428-B33AB53D61BA}"/>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67" name="TextBox 66">
                <a:extLst>
                  <a:ext uri="{FF2B5EF4-FFF2-40B4-BE49-F238E27FC236}">
                    <a16:creationId xmlns:a16="http://schemas.microsoft.com/office/drawing/2014/main" id="{A5589BA7-E02A-53BC-C428-B33AB53D61BA}"/>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9"/>
                <a:stretch>
                  <a:fillRect l="-2837" t="-4717" r="-2482" b="-4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3A7534B5-8E84-53FE-6F60-304C76C7572D}"/>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68" name="TextBox 67">
                <a:extLst>
                  <a:ext uri="{FF2B5EF4-FFF2-40B4-BE49-F238E27FC236}">
                    <a16:creationId xmlns:a16="http://schemas.microsoft.com/office/drawing/2014/main" id="{3A7534B5-8E84-53FE-6F60-304C76C7572D}"/>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10"/>
                <a:stretch>
                  <a:fillRect l="-3041" t="-4717" r="-2027" b="-8491"/>
                </a:stretch>
              </a:blipFill>
            </p:spPr>
            <p:txBody>
              <a:bodyPr/>
              <a:lstStyle/>
              <a:p>
                <a:r>
                  <a:rPr lang="en-GB">
                    <a:noFill/>
                  </a:rPr>
                  <a:t> </a:t>
                </a:r>
              </a:p>
            </p:txBody>
          </p:sp>
        </mc:Fallback>
      </mc:AlternateContent>
      <p:grpSp>
        <p:nvGrpSpPr>
          <p:cNvPr id="7" name="Group 6">
            <a:extLst>
              <a:ext uri="{FF2B5EF4-FFF2-40B4-BE49-F238E27FC236}">
                <a16:creationId xmlns:a16="http://schemas.microsoft.com/office/drawing/2014/main" id="{C6EC999D-95ED-ADB0-C622-BB56CFE7AC45}"/>
              </a:ext>
            </a:extLst>
          </p:cNvPr>
          <p:cNvGrpSpPr/>
          <p:nvPr/>
        </p:nvGrpSpPr>
        <p:grpSpPr>
          <a:xfrm>
            <a:off x="3499226" y="2195382"/>
            <a:ext cx="880708" cy="926156"/>
            <a:chOff x="6073677" y="2533792"/>
            <a:chExt cx="880708" cy="926156"/>
          </a:xfrm>
        </p:grpSpPr>
        <p:pic>
          <p:nvPicPr>
            <p:cNvPr id="8" name="Picture 2">
              <a:extLst>
                <a:ext uri="{FF2B5EF4-FFF2-40B4-BE49-F238E27FC236}">
                  <a16:creationId xmlns:a16="http://schemas.microsoft.com/office/drawing/2014/main" id="{771FEAA2-EDE3-EC6C-7083-6FC2B71B41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567" t="74652" r="50066"/>
            <a:stretch>
              <a:fillRect/>
            </a:stretch>
          </p:blipFill>
          <p:spPr bwMode="auto">
            <a:xfrm>
              <a:off x="6073677" y="2533792"/>
              <a:ext cx="880708" cy="9172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AC7536C-C53D-E5D3-609A-F3A80826050A}"/>
                </a:ext>
              </a:extLst>
            </p:cNvPr>
            <p:cNvPicPr>
              <a:picLocks noChangeAspect="1"/>
            </p:cNvPicPr>
            <p:nvPr/>
          </p:nvPicPr>
          <p:blipFill>
            <a:blip r:embed="rId11">
              <a:alphaModFix amt="80000"/>
            </a:blip>
            <a:stretch>
              <a:fillRect/>
            </a:stretch>
          </p:blipFill>
          <p:spPr>
            <a:xfrm>
              <a:off x="6073677" y="2533792"/>
              <a:ext cx="880707" cy="926156"/>
            </a:xfrm>
            <a:prstGeom prst="rect">
              <a:avLst/>
            </a:prstGeom>
          </p:spPr>
        </p:pic>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8FDD4F2-5D3D-AEE8-A943-DC9DC75AFDFF}"/>
                  </a:ext>
                </a:extLst>
              </p:cNvPr>
              <p:cNvSpPr txBox="1"/>
              <p:nvPr/>
            </p:nvSpPr>
            <p:spPr>
              <a:xfrm>
                <a:off x="4415411" y="2138989"/>
                <a:ext cx="1928670" cy="671081"/>
              </a:xfrm>
              <a:prstGeom prst="rect">
                <a:avLst/>
              </a:prstGeom>
              <a:noFill/>
            </p:spPr>
            <p:txBody>
              <a:bodyPr wrap="none" rtlCol="0">
                <a:spAutoFit/>
              </a:bodyPr>
              <a:lstStyle/>
              <a:p>
                <a:r>
                  <a:rPr lang="en-GB" i="1" dirty="0"/>
                  <a:t>Is this a panda?</a:t>
                </a:r>
              </a:p>
              <a:p>
                <a:r>
                  <a:rPr lang="en-US" dirty="0"/>
                  <a:t>classifier</a:t>
                </a:r>
                <a14:m>
                  <m:oMath xmlns:m="http://schemas.openxmlformats.org/officeDocument/2006/math">
                    <m:r>
                      <a:rPr lang="en-GB" b="0" i="0" smtClean="0">
                        <a:latin typeface="Cambria Math" panose="02040503050406030204" pitchFamily="18" charset="0"/>
                      </a:rPr>
                      <m:t> </m:t>
                    </m:r>
                    <m:sSub>
                      <m:sSubPr>
                        <m:ctrlPr>
                          <a:rPr lang="en-GB" i="1" smtClean="0">
                            <a:latin typeface="Cambria Math" panose="02040503050406030204" pitchFamily="18" charset="0"/>
                          </a:rPr>
                        </m:ctrlPr>
                      </m:sSubPr>
                      <m:e>
                        <m:r>
                          <a:rPr lang="en-GB" i="1">
                            <a:latin typeface="Cambria Math" panose="02040503050406030204" pitchFamily="18" charset="0"/>
                          </a:rPr>
                          <m:t>𝑝</m:t>
                        </m:r>
                      </m:e>
                      <m:sub>
                        <m:r>
                          <a:rPr lang="en-GB" i="1" smtClean="0">
                            <a:latin typeface="Cambria Math" panose="02040503050406030204" pitchFamily="18" charset="0"/>
                            <a:ea typeface="Cambria Math" panose="02040503050406030204" pitchFamily="18" charset="0"/>
                          </a:rPr>
                          <m:t>𝜙</m:t>
                        </m:r>
                      </m:sub>
                    </m:sSub>
                    <m:d>
                      <m:dPr>
                        <m:endChr m:val="|"/>
                        <m:ctrlPr>
                          <a:rPr lang="en-GB" b="0" i="1" smtClean="0">
                            <a:latin typeface="Cambria Math" panose="02040503050406030204" pitchFamily="18" charset="0"/>
                          </a:rPr>
                        </m:ctrlPr>
                      </m:dPr>
                      <m:e>
                        <m:r>
                          <a:rPr lang="en-GB" b="0" i="1" smtClean="0">
                            <a:latin typeface="Cambria Math" panose="02040503050406030204" pitchFamily="18" charset="0"/>
                          </a:rPr>
                          <m:t>𝑐</m:t>
                        </m:r>
                        <m:r>
                          <a:rPr lang="en-GB" b="0" i="1" smtClean="0">
                            <a:latin typeface="Cambria Math" panose="02040503050406030204" pitchFamily="18" charset="0"/>
                          </a:rPr>
                          <m:t> </m:t>
                        </m:r>
                      </m:e>
                    </m:d>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𝑡</m:t>
                        </m:r>
                      </m:sub>
                    </m:sSub>
                    <m:r>
                      <a:rPr lang="en-GB" b="0" i="1" smtClean="0">
                        <a:latin typeface="Cambria Math" panose="02040503050406030204" pitchFamily="18" charset="0"/>
                      </a:rPr>
                      <m:t>)</m:t>
                    </m:r>
                  </m:oMath>
                </a14:m>
                <a:endParaRPr lang="en-GB" i="1" dirty="0"/>
              </a:p>
            </p:txBody>
          </p:sp>
        </mc:Choice>
        <mc:Fallback xmlns="">
          <p:sp>
            <p:nvSpPr>
              <p:cNvPr id="12" name="TextBox 11">
                <a:extLst>
                  <a:ext uri="{FF2B5EF4-FFF2-40B4-BE49-F238E27FC236}">
                    <a16:creationId xmlns:a16="http://schemas.microsoft.com/office/drawing/2014/main" id="{E8FDD4F2-5D3D-AEE8-A943-DC9DC75AFDFF}"/>
                  </a:ext>
                </a:extLst>
              </p:cNvPr>
              <p:cNvSpPr txBox="1">
                <a:spLocks noRot="1" noChangeAspect="1" noMove="1" noResize="1" noEditPoints="1" noAdjustHandles="1" noChangeArrowheads="1" noChangeShapeType="1" noTextEdit="1"/>
              </p:cNvSpPr>
              <p:nvPr/>
            </p:nvSpPr>
            <p:spPr>
              <a:xfrm>
                <a:off x="4415411" y="2138989"/>
                <a:ext cx="1928670" cy="671081"/>
              </a:xfrm>
              <a:prstGeom prst="rect">
                <a:avLst/>
              </a:prstGeom>
              <a:blipFill>
                <a:blip r:embed="rId12"/>
                <a:stretch>
                  <a:fillRect l="-2524" t="-5455" r="-631" b="-10000"/>
                </a:stretch>
              </a:blipFill>
            </p:spPr>
            <p:txBody>
              <a:bodyPr/>
              <a:lstStyle/>
              <a:p>
                <a:r>
                  <a:rPr lang="en-GB">
                    <a:noFill/>
                  </a:rPr>
                  <a:t> </a:t>
                </a:r>
              </a:p>
            </p:txBody>
          </p:sp>
        </mc:Fallback>
      </mc:AlternateContent>
      <p:sp>
        <p:nvSpPr>
          <p:cNvPr id="36" name="Oval 35">
            <a:extLst>
              <a:ext uri="{FF2B5EF4-FFF2-40B4-BE49-F238E27FC236}">
                <a16:creationId xmlns:a16="http://schemas.microsoft.com/office/drawing/2014/main" id="{C36F17DC-9B15-57A8-8806-9EA9A97644AD}"/>
              </a:ext>
            </a:extLst>
          </p:cNvPr>
          <p:cNvSpPr/>
          <p:nvPr/>
        </p:nvSpPr>
        <p:spPr>
          <a:xfrm>
            <a:off x="3381274" y="3650413"/>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2522F78C-9C78-C644-B8A4-82F8597F04EF}"/>
              </a:ext>
            </a:extLst>
          </p:cNvPr>
          <p:cNvSpPr txBox="1"/>
          <p:nvPr/>
        </p:nvSpPr>
        <p:spPr>
          <a:xfrm>
            <a:off x="279852" y="5887310"/>
            <a:ext cx="11177840" cy="292388"/>
          </a:xfrm>
          <a:prstGeom prst="rect">
            <a:avLst/>
          </a:prstGeom>
          <a:noFill/>
        </p:spPr>
        <p:txBody>
          <a:bodyPr wrap="square">
            <a:spAutoFit/>
          </a:bodyPr>
          <a:lstStyle/>
          <a:p>
            <a:r>
              <a:rPr lang="en-GB" sz="1300" i="1" dirty="0">
                <a:solidFill>
                  <a:schemeClr val="bg1">
                    <a:lumMod val="65000"/>
                  </a:schemeClr>
                </a:solidFill>
              </a:rPr>
              <a:t>Diffusion Models Beat GANs on Image Synthesis</a:t>
            </a:r>
            <a:r>
              <a:rPr lang="en-GB" sz="1300" dirty="0">
                <a:solidFill>
                  <a:schemeClr val="bg1">
                    <a:lumMod val="65000"/>
                  </a:schemeClr>
                </a:solidFill>
              </a:rPr>
              <a:t>, Dhariwal and Nichol, </a:t>
            </a:r>
            <a:r>
              <a:rPr lang="en-GB" sz="1300" dirty="0" err="1">
                <a:solidFill>
                  <a:schemeClr val="bg1">
                    <a:lumMod val="65000"/>
                  </a:schemeClr>
                </a:solidFill>
              </a:rPr>
              <a:t>NeurIPS</a:t>
            </a:r>
            <a:r>
              <a:rPr lang="en-GB" sz="1300" dirty="0">
                <a:solidFill>
                  <a:schemeClr val="bg1">
                    <a:lumMod val="65000"/>
                  </a:schemeClr>
                </a:solidFill>
              </a:rPr>
              <a:t> 2021</a:t>
            </a:r>
          </a:p>
        </p:txBody>
      </p:sp>
      <p:cxnSp>
        <p:nvCxnSpPr>
          <p:cNvPr id="13" name="Straight Connector 12">
            <a:extLst>
              <a:ext uri="{FF2B5EF4-FFF2-40B4-BE49-F238E27FC236}">
                <a16:creationId xmlns:a16="http://schemas.microsoft.com/office/drawing/2014/main" id="{AA933397-003B-0784-34C0-3C18C062DE18}"/>
              </a:ext>
            </a:extLst>
          </p:cNvPr>
          <p:cNvCxnSpPr>
            <a:cxnSpLocks/>
            <a:endCxn id="36" idx="1"/>
          </p:cNvCxnSpPr>
          <p:nvPr/>
        </p:nvCxnSpPr>
        <p:spPr>
          <a:xfrm>
            <a:off x="2418182" y="3259247"/>
            <a:ext cx="976438" cy="4045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EB98A9EE-0A5B-2391-6928-021029436A12}"/>
              </a:ext>
            </a:extLst>
          </p:cNvPr>
          <p:cNvSpPr/>
          <p:nvPr/>
        </p:nvSpPr>
        <p:spPr>
          <a:xfrm>
            <a:off x="4158297" y="372300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6FC04E86-95F2-8C7A-7674-D631D3367931}"/>
              </a:ext>
            </a:extLst>
          </p:cNvPr>
          <p:cNvCxnSpPr>
            <a:cxnSpLocks/>
          </p:cNvCxnSpPr>
          <p:nvPr/>
        </p:nvCxnSpPr>
        <p:spPr>
          <a:xfrm>
            <a:off x="3416441" y="3677439"/>
            <a:ext cx="789164" cy="94942"/>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C63BE31A-9858-8074-B9EF-BE9281C7BF24}"/>
              </a:ext>
            </a:extLst>
          </p:cNvPr>
          <p:cNvSpPr/>
          <p:nvPr/>
        </p:nvSpPr>
        <p:spPr>
          <a:xfrm>
            <a:off x="4932575" y="3701607"/>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142B3AD2-4C0D-BBD9-C47E-24A68FF67F62}"/>
              </a:ext>
            </a:extLst>
          </p:cNvPr>
          <p:cNvCxnSpPr>
            <a:cxnSpLocks/>
          </p:cNvCxnSpPr>
          <p:nvPr/>
        </p:nvCxnSpPr>
        <p:spPr>
          <a:xfrm flipV="1">
            <a:off x="4230230" y="3756067"/>
            <a:ext cx="705014" cy="1230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40CB4C72-4329-5FD1-822F-91AF18581A96}"/>
              </a:ext>
            </a:extLst>
          </p:cNvPr>
          <p:cNvSpPr/>
          <p:nvPr/>
        </p:nvSpPr>
        <p:spPr>
          <a:xfrm>
            <a:off x="5662214" y="36838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2AFEA9F7-9203-090E-63EC-B77BD7362D0F}"/>
              </a:ext>
            </a:extLst>
          </p:cNvPr>
          <p:cNvCxnSpPr>
            <a:cxnSpLocks/>
          </p:cNvCxnSpPr>
          <p:nvPr/>
        </p:nvCxnSpPr>
        <p:spPr>
          <a:xfrm flipV="1">
            <a:off x="4959869" y="3738271"/>
            <a:ext cx="705014" cy="1230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2569E72F-5173-31BC-311D-09B00DD92BC0}"/>
              </a:ext>
            </a:extLst>
          </p:cNvPr>
          <p:cNvSpPr/>
          <p:nvPr/>
        </p:nvSpPr>
        <p:spPr>
          <a:xfrm>
            <a:off x="6378229" y="365396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0170AD8-453F-1C46-170B-B607240BBEF7}"/>
              </a:ext>
            </a:extLst>
          </p:cNvPr>
          <p:cNvCxnSpPr>
            <a:cxnSpLocks/>
          </p:cNvCxnSpPr>
          <p:nvPr/>
        </p:nvCxnSpPr>
        <p:spPr>
          <a:xfrm flipV="1">
            <a:off x="5675884" y="3708426"/>
            <a:ext cx="705014" cy="1230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70482F34-43CE-C354-54F3-A5307BFD435E}"/>
              </a:ext>
            </a:extLst>
          </p:cNvPr>
          <p:cNvSpPr/>
          <p:nvPr/>
        </p:nvSpPr>
        <p:spPr>
          <a:xfrm>
            <a:off x="7154196" y="364037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2466206C-C87A-F34A-B541-BA368053A42B}"/>
              </a:ext>
            </a:extLst>
          </p:cNvPr>
          <p:cNvCxnSpPr>
            <a:cxnSpLocks/>
          </p:cNvCxnSpPr>
          <p:nvPr/>
        </p:nvCxnSpPr>
        <p:spPr>
          <a:xfrm flipV="1">
            <a:off x="6451851" y="3694836"/>
            <a:ext cx="705014" cy="1230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31619944-5497-24AB-26E6-56C5ADA5811E}"/>
              </a:ext>
            </a:extLst>
          </p:cNvPr>
          <p:cNvSpPr/>
          <p:nvPr/>
        </p:nvSpPr>
        <p:spPr>
          <a:xfrm>
            <a:off x="7761433" y="36838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966D0FCB-E81F-6AC2-83A2-C22F51F294BF}"/>
              </a:ext>
            </a:extLst>
          </p:cNvPr>
          <p:cNvCxnSpPr>
            <a:cxnSpLocks/>
          </p:cNvCxnSpPr>
          <p:nvPr/>
        </p:nvCxnSpPr>
        <p:spPr>
          <a:xfrm>
            <a:off x="7251230" y="3691687"/>
            <a:ext cx="523863" cy="3982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DA2ED658-A492-549C-4AEB-FCD124C4D9A7}"/>
              </a:ext>
            </a:extLst>
          </p:cNvPr>
          <p:cNvSpPr/>
          <p:nvPr/>
        </p:nvSpPr>
        <p:spPr>
          <a:xfrm>
            <a:off x="8198118" y="3751189"/>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D8DA493C-17D2-9FAA-F26E-247AC41228D5}"/>
              </a:ext>
            </a:extLst>
          </p:cNvPr>
          <p:cNvCxnSpPr>
            <a:cxnSpLocks/>
          </p:cNvCxnSpPr>
          <p:nvPr/>
        </p:nvCxnSpPr>
        <p:spPr>
          <a:xfrm>
            <a:off x="7806088" y="3729378"/>
            <a:ext cx="406602" cy="5580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689E1C57-B159-A228-A432-7934A90B3062}"/>
              </a:ext>
            </a:extLst>
          </p:cNvPr>
          <p:cNvSpPr/>
          <p:nvPr/>
        </p:nvSpPr>
        <p:spPr>
          <a:xfrm>
            <a:off x="8616069" y="3820257"/>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AE4D39E4-4CCB-4756-46FE-6B77D7AF875D}"/>
              </a:ext>
            </a:extLst>
          </p:cNvPr>
          <p:cNvCxnSpPr>
            <a:cxnSpLocks/>
          </p:cNvCxnSpPr>
          <p:nvPr/>
        </p:nvCxnSpPr>
        <p:spPr>
          <a:xfrm>
            <a:off x="8224039" y="3798446"/>
            <a:ext cx="406602" cy="5580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2" name="Picture 4">
            <a:extLst>
              <a:ext uri="{FF2B5EF4-FFF2-40B4-BE49-F238E27FC236}">
                <a16:creationId xmlns:a16="http://schemas.microsoft.com/office/drawing/2014/main" id="{3153AB8C-1CC8-60BD-D146-280155E81E5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74907" b="75058"/>
          <a:stretch>
            <a:fillRect/>
          </a:stretch>
        </p:blipFill>
        <p:spPr bwMode="auto">
          <a:xfrm>
            <a:off x="8904387" y="3961716"/>
            <a:ext cx="908975" cy="90453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6B8F9160-1F97-0E97-27E8-9E13F4F907E9}"/>
              </a:ext>
            </a:extLst>
          </p:cNvPr>
          <p:cNvCxnSpPr>
            <a:cxnSpLocks/>
            <a:stCxn id="38" idx="4"/>
          </p:cNvCxnSpPr>
          <p:nvPr/>
        </p:nvCxnSpPr>
        <p:spPr>
          <a:xfrm flipH="1">
            <a:off x="3425280" y="3463502"/>
            <a:ext cx="1561" cy="232478"/>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DA792ABD-8B60-C65E-1E05-5131F95F10DC}"/>
              </a:ext>
            </a:extLst>
          </p:cNvPr>
          <p:cNvSpPr txBox="1"/>
          <p:nvPr/>
        </p:nvSpPr>
        <p:spPr>
          <a:xfrm>
            <a:off x="3909918" y="4666043"/>
            <a:ext cx="3144579" cy="923330"/>
          </a:xfrm>
          <a:prstGeom prst="rect">
            <a:avLst/>
          </a:prstGeom>
          <a:noFill/>
        </p:spPr>
        <p:txBody>
          <a:bodyPr wrap="none" rtlCol="0">
            <a:spAutoFit/>
          </a:bodyPr>
          <a:lstStyle/>
          <a:p>
            <a:r>
              <a:rPr lang="en-GB" dirty="0"/>
              <a:t>Downsides:</a:t>
            </a:r>
          </a:p>
          <a:p>
            <a:pPr marL="285750" indent="-285750">
              <a:buFont typeface="Arial" panose="020B0604020202020204" pitchFamily="34" charset="0"/>
              <a:buChar char="•"/>
            </a:pPr>
            <a:r>
              <a:rPr lang="en-GB" dirty="0"/>
              <a:t>Classifier needs to be trained</a:t>
            </a:r>
          </a:p>
          <a:p>
            <a:pPr marL="285750" indent="-285750">
              <a:buFont typeface="Arial" panose="020B0604020202020204" pitchFamily="34" charset="0"/>
              <a:buChar char="•"/>
            </a:pPr>
            <a:r>
              <a:rPr lang="en-GB" dirty="0"/>
              <a:t>Limited number of classes</a:t>
            </a:r>
          </a:p>
        </p:txBody>
      </p:sp>
      <p:sp>
        <p:nvSpPr>
          <p:cNvPr id="74" name="TextBox 73">
            <a:extLst>
              <a:ext uri="{FF2B5EF4-FFF2-40B4-BE49-F238E27FC236}">
                <a16:creationId xmlns:a16="http://schemas.microsoft.com/office/drawing/2014/main" id="{C7D2A204-BCC5-944D-60E9-1A35C5BC7D82}"/>
              </a:ext>
            </a:extLst>
          </p:cNvPr>
          <p:cNvSpPr txBox="1"/>
          <p:nvPr/>
        </p:nvSpPr>
        <p:spPr>
          <a:xfrm>
            <a:off x="279852" y="6131150"/>
            <a:ext cx="11177840" cy="292388"/>
          </a:xfrm>
          <a:prstGeom prst="rect">
            <a:avLst/>
          </a:prstGeom>
          <a:noFill/>
        </p:spPr>
        <p:txBody>
          <a:bodyPr wrap="square">
            <a:spAutoFit/>
          </a:bodyPr>
          <a:lstStyle/>
          <a:p>
            <a:r>
              <a:rPr lang="en-GB" sz="1300" dirty="0">
                <a:solidFill>
                  <a:schemeClr val="bg1">
                    <a:lumMod val="65000"/>
                  </a:schemeClr>
                </a:solidFill>
              </a:rPr>
              <a:t>Panda Images from: </a:t>
            </a:r>
            <a:r>
              <a:rPr lang="en-US" sz="1300" i="1" dirty="0">
                <a:solidFill>
                  <a:schemeClr val="bg1">
                    <a:lumMod val="65000"/>
                  </a:schemeClr>
                </a:solidFill>
              </a:rPr>
              <a:t>GLIDE: Towards Photorealistic Image Generation and Editing with Text-Guided Diffusion Models</a:t>
            </a:r>
            <a:r>
              <a:rPr lang="en-GB" sz="1300" dirty="0">
                <a:solidFill>
                  <a:schemeClr val="bg1">
                    <a:lumMod val="65000"/>
                  </a:schemeClr>
                </a:solidFill>
              </a:rPr>
              <a:t>, Nichol et al., ICML 2022</a:t>
            </a:r>
          </a:p>
        </p:txBody>
      </p:sp>
    </p:spTree>
    <p:extLst>
      <p:ext uri="{BB962C8B-B14F-4D97-AF65-F5344CB8AC3E}">
        <p14:creationId xmlns:p14="http://schemas.microsoft.com/office/powerpoint/2010/main" val="23470399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81972-B299-A09B-8C73-B5ED7FF1C0FB}"/>
              </a:ext>
            </a:extLst>
          </p:cNvPr>
          <p:cNvSpPr>
            <a:spLocks noGrp="1"/>
          </p:cNvSpPr>
          <p:nvPr>
            <p:ph type="title"/>
          </p:nvPr>
        </p:nvSpPr>
        <p:spPr/>
        <p:txBody>
          <a:bodyPr>
            <a:normAutofit/>
          </a:bodyPr>
          <a:lstStyle/>
          <a:p>
            <a:r>
              <a:rPr lang="en-GB" sz="3600" dirty="0"/>
              <a:t>Comparison: Unguided vs. Classifier Guidance</a:t>
            </a:r>
          </a:p>
        </p:txBody>
      </p:sp>
      <p:sp>
        <p:nvSpPr>
          <p:cNvPr id="4" name="Date Placeholder 3">
            <a:extLst>
              <a:ext uri="{FF2B5EF4-FFF2-40B4-BE49-F238E27FC236}">
                <a16:creationId xmlns:a16="http://schemas.microsoft.com/office/drawing/2014/main" id="{30882403-AA89-E184-6856-895DF336DFED}"/>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5D2C5AE4-8741-13DD-CD2B-A55ACDC1D4F0}"/>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FDC628BC-9DE0-3B9E-0923-307127ADC6F8}"/>
              </a:ext>
            </a:extLst>
          </p:cNvPr>
          <p:cNvSpPr>
            <a:spLocks noGrp="1"/>
          </p:cNvSpPr>
          <p:nvPr>
            <p:ph type="sldNum" sz="quarter" idx="12"/>
          </p:nvPr>
        </p:nvSpPr>
        <p:spPr/>
        <p:txBody>
          <a:bodyPr/>
          <a:lstStyle/>
          <a:p>
            <a:r>
              <a:rPr lang="en-US" dirty="0"/>
              <a:t>Diffusion-Based Image and Video Generation</a:t>
            </a:r>
          </a:p>
        </p:txBody>
      </p:sp>
      <p:pic>
        <p:nvPicPr>
          <p:cNvPr id="8" name="Picture 7">
            <a:extLst>
              <a:ext uri="{FF2B5EF4-FFF2-40B4-BE49-F238E27FC236}">
                <a16:creationId xmlns:a16="http://schemas.microsoft.com/office/drawing/2014/main" id="{E749CB34-E598-1253-270D-83731A5E1AA5}"/>
              </a:ext>
            </a:extLst>
          </p:cNvPr>
          <p:cNvPicPr>
            <a:picLocks noChangeAspect="1"/>
          </p:cNvPicPr>
          <p:nvPr/>
        </p:nvPicPr>
        <p:blipFill>
          <a:blip r:embed="rId2"/>
          <a:stretch>
            <a:fillRect/>
          </a:stretch>
        </p:blipFill>
        <p:spPr>
          <a:xfrm>
            <a:off x="418308" y="2778558"/>
            <a:ext cx="5677692" cy="2810267"/>
          </a:xfrm>
          <a:prstGeom prst="rect">
            <a:avLst/>
          </a:prstGeom>
        </p:spPr>
      </p:pic>
      <p:sp>
        <p:nvSpPr>
          <p:cNvPr id="9" name="TextBox 8">
            <a:extLst>
              <a:ext uri="{FF2B5EF4-FFF2-40B4-BE49-F238E27FC236}">
                <a16:creationId xmlns:a16="http://schemas.microsoft.com/office/drawing/2014/main" id="{6354985A-B16F-1D4E-2CCB-0C3F646E18B9}"/>
              </a:ext>
            </a:extLst>
          </p:cNvPr>
          <p:cNvSpPr txBox="1"/>
          <p:nvPr/>
        </p:nvSpPr>
        <p:spPr>
          <a:xfrm>
            <a:off x="1850583" y="1550627"/>
            <a:ext cx="2813142" cy="461665"/>
          </a:xfrm>
          <a:prstGeom prst="rect">
            <a:avLst/>
          </a:prstGeom>
          <a:noFill/>
        </p:spPr>
        <p:txBody>
          <a:bodyPr wrap="none" rtlCol="0">
            <a:spAutoFit/>
          </a:bodyPr>
          <a:lstStyle/>
          <a:p>
            <a:r>
              <a:rPr lang="en-GB" sz="2400" dirty="0"/>
              <a:t>Unconditional Model</a:t>
            </a:r>
          </a:p>
        </p:txBody>
      </p:sp>
      <p:sp>
        <p:nvSpPr>
          <p:cNvPr id="10" name="TextBox 9">
            <a:extLst>
              <a:ext uri="{FF2B5EF4-FFF2-40B4-BE49-F238E27FC236}">
                <a16:creationId xmlns:a16="http://schemas.microsoft.com/office/drawing/2014/main" id="{F69E6BC5-FF35-535B-C8DF-7AB7A6BCC2F7}"/>
              </a:ext>
            </a:extLst>
          </p:cNvPr>
          <p:cNvSpPr txBox="1"/>
          <p:nvPr/>
        </p:nvSpPr>
        <p:spPr>
          <a:xfrm>
            <a:off x="7626221" y="1595536"/>
            <a:ext cx="3155031" cy="830997"/>
          </a:xfrm>
          <a:prstGeom prst="rect">
            <a:avLst/>
          </a:prstGeom>
          <a:noFill/>
        </p:spPr>
        <p:txBody>
          <a:bodyPr wrap="none" rtlCol="0">
            <a:spAutoFit/>
          </a:bodyPr>
          <a:lstStyle/>
          <a:p>
            <a:pPr algn="ctr"/>
            <a:r>
              <a:rPr lang="en-GB" sz="2400" dirty="0"/>
              <a:t>Unconditional Model</a:t>
            </a:r>
            <a:br>
              <a:rPr lang="en-GB" sz="2400" dirty="0"/>
            </a:br>
            <a:r>
              <a:rPr lang="en-GB" sz="2400" dirty="0"/>
              <a:t>with Classifier Guidance</a:t>
            </a:r>
          </a:p>
        </p:txBody>
      </p:sp>
      <p:pic>
        <p:nvPicPr>
          <p:cNvPr id="13" name="Picture 12">
            <a:extLst>
              <a:ext uri="{FF2B5EF4-FFF2-40B4-BE49-F238E27FC236}">
                <a16:creationId xmlns:a16="http://schemas.microsoft.com/office/drawing/2014/main" id="{246A7C55-3546-B656-2798-FB56C873C15C}"/>
              </a:ext>
            </a:extLst>
          </p:cNvPr>
          <p:cNvPicPr>
            <a:picLocks noChangeAspect="1"/>
          </p:cNvPicPr>
          <p:nvPr/>
        </p:nvPicPr>
        <p:blipFill>
          <a:blip r:embed="rId3"/>
          <a:stretch>
            <a:fillRect/>
          </a:stretch>
        </p:blipFill>
        <p:spPr>
          <a:xfrm>
            <a:off x="6416338" y="2778558"/>
            <a:ext cx="5574795" cy="2810059"/>
          </a:xfrm>
          <a:prstGeom prst="rect">
            <a:avLst/>
          </a:prstGeom>
        </p:spPr>
      </p:pic>
      <p:sp>
        <p:nvSpPr>
          <p:cNvPr id="15" name="TextBox 14">
            <a:extLst>
              <a:ext uri="{FF2B5EF4-FFF2-40B4-BE49-F238E27FC236}">
                <a16:creationId xmlns:a16="http://schemas.microsoft.com/office/drawing/2014/main" id="{8A738F33-33BD-B4B1-F54A-5EBD0105B306}"/>
              </a:ext>
            </a:extLst>
          </p:cNvPr>
          <p:cNvSpPr txBox="1"/>
          <p:nvPr/>
        </p:nvSpPr>
        <p:spPr>
          <a:xfrm>
            <a:off x="6416337" y="2342126"/>
            <a:ext cx="5574795" cy="369332"/>
          </a:xfrm>
          <a:prstGeom prst="rect">
            <a:avLst/>
          </a:prstGeom>
          <a:noFill/>
        </p:spPr>
        <p:txBody>
          <a:bodyPr wrap="square">
            <a:spAutoFit/>
          </a:bodyPr>
          <a:lstStyle/>
          <a:p>
            <a:pPr algn="ctr"/>
            <a:r>
              <a:rPr lang="en-GB" dirty="0"/>
              <a:t>(class: “Pembroke Welsh corgi”)</a:t>
            </a:r>
          </a:p>
        </p:txBody>
      </p:sp>
      <p:sp>
        <p:nvSpPr>
          <p:cNvPr id="16" name="TextBox 15">
            <a:extLst>
              <a:ext uri="{FF2B5EF4-FFF2-40B4-BE49-F238E27FC236}">
                <a16:creationId xmlns:a16="http://schemas.microsoft.com/office/drawing/2014/main" id="{F3692419-EB95-DFA3-8E12-60D48D9F3AC6}"/>
              </a:ext>
            </a:extLst>
          </p:cNvPr>
          <p:cNvSpPr txBox="1"/>
          <p:nvPr/>
        </p:nvSpPr>
        <p:spPr>
          <a:xfrm>
            <a:off x="295382" y="6147625"/>
            <a:ext cx="11177840" cy="292388"/>
          </a:xfrm>
          <a:prstGeom prst="rect">
            <a:avLst/>
          </a:prstGeom>
          <a:noFill/>
        </p:spPr>
        <p:txBody>
          <a:bodyPr wrap="square">
            <a:spAutoFit/>
          </a:bodyPr>
          <a:lstStyle/>
          <a:p>
            <a:r>
              <a:rPr lang="en-GB" sz="1300" i="1" dirty="0">
                <a:solidFill>
                  <a:schemeClr val="bg1">
                    <a:lumMod val="65000"/>
                  </a:schemeClr>
                </a:solidFill>
              </a:rPr>
              <a:t>Diffusion Models Beat GANs on Image Synthesis</a:t>
            </a:r>
            <a:r>
              <a:rPr lang="en-GB" sz="1300" dirty="0">
                <a:solidFill>
                  <a:schemeClr val="bg1">
                    <a:lumMod val="65000"/>
                  </a:schemeClr>
                </a:solidFill>
              </a:rPr>
              <a:t>, Dhariwal and Nichol, </a:t>
            </a:r>
            <a:r>
              <a:rPr lang="en-GB" sz="1300" dirty="0" err="1">
                <a:solidFill>
                  <a:schemeClr val="bg1">
                    <a:lumMod val="65000"/>
                  </a:schemeClr>
                </a:solidFill>
              </a:rPr>
              <a:t>NeurIPS</a:t>
            </a:r>
            <a:r>
              <a:rPr lang="en-GB" sz="1300" dirty="0">
                <a:solidFill>
                  <a:schemeClr val="bg1">
                    <a:lumMod val="65000"/>
                  </a:schemeClr>
                </a:solidFill>
              </a:rPr>
              <a:t> 2021</a:t>
            </a:r>
          </a:p>
        </p:txBody>
      </p:sp>
    </p:spTree>
    <p:extLst>
      <p:ext uri="{BB962C8B-B14F-4D97-AF65-F5344CB8AC3E}">
        <p14:creationId xmlns:p14="http://schemas.microsoft.com/office/powerpoint/2010/main" val="100399267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AE9ED24-3F7D-F5D8-8A6B-38DF3598FE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62F907-1B3E-2430-1F8A-45FD2122A018}"/>
              </a:ext>
            </a:extLst>
          </p:cNvPr>
          <p:cNvSpPr>
            <a:spLocks noGrp="1"/>
          </p:cNvSpPr>
          <p:nvPr>
            <p:ph type="title"/>
          </p:nvPr>
        </p:nvSpPr>
        <p:spPr/>
        <p:txBody>
          <a:bodyPr>
            <a:normAutofit/>
          </a:bodyPr>
          <a:lstStyle/>
          <a:p>
            <a:r>
              <a:rPr lang="en-GB" dirty="0"/>
              <a:t>Trajectory Guidance: CLIP Guidance</a:t>
            </a:r>
          </a:p>
        </p:txBody>
      </p:sp>
      <p:sp>
        <p:nvSpPr>
          <p:cNvPr id="4" name="Date Placeholder 3">
            <a:extLst>
              <a:ext uri="{FF2B5EF4-FFF2-40B4-BE49-F238E27FC236}">
                <a16:creationId xmlns:a16="http://schemas.microsoft.com/office/drawing/2014/main" id="{3CEF5775-4992-C7F2-AB7B-65620B678C97}"/>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AA8D9CED-DC1E-FD24-0D2A-7F74BCCC4375}"/>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E214874C-ED76-5204-4A8C-FF6F9F517269}"/>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DA8EAB13-C94D-E339-C33C-DAA1AE0C53E8}"/>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32C33A70-EF7B-BC00-B21B-29880C7CD781}"/>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A73C96A4-6C54-AA86-462F-971ECD07CF19}"/>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FC529C87-B0A0-1FE9-B8E9-955AFA02FDA2}"/>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FFFD43EF-DD11-B3EE-8104-F298130CE497}"/>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2076D4BD-CC44-6464-AA22-132342DCBBD5}"/>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235C55D-4BEE-8AB9-5D77-2D660B7ADCEC}"/>
                  </a:ext>
                </a:extLst>
              </p:cNvPr>
              <p:cNvSpPr txBox="1"/>
              <p:nvPr/>
            </p:nvSpPr>
            <p:spPr>
              <a:xfrm>
                <a:off x="2292102" y="283648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22" name="TextBox 21">
                <a:extLst>
                  <a:ext uri="{FF2B5EF4-FFF2-40B4-BE49-F238E27FC236}">
                    <a16:creationId xmlns:a16="http://schemas.microsoft.com/office/drawing/2014/main" id="{B235C55D-4BEE-8AB9-5D77-2D660B7ADCEC}"/>
                  </a:ext>
                </a:extLst>
              </p:cNvPr>
              <p:cNvSpPr txBox="1">
                <a:spLocks noRot="1" noChangeAspect="1" noMove="1" noResize="1" noEditPoints="1" noAdjustHandles="1" noChangeArrowheads="1" noChangeShapeType="1" noTextEdit="1"/>
              </p:cNvSpPr>
              <p:nvPr/>
            </p:nvSpPr>
            <p:spPr>
              <a:xfrm>
                <a:off x="2292102" y="2836488"/>
                <a:ext cx="288897" cy="369332"/>
              </a:xfrm>
              <a:prstGeom prst="rect">
                <a:avLst/>
              </a:prstGeom>
              <a:blipFill>
                <a:blip r:embed="rId3"/>
                <a:stretch>
                  <a:fillRect r="-31915"/>
                </a:stretch>
              </a:blipFill>
            </p:spPr>
            <p:txBody>
              <a:bodyPr/>
              <a:lstStyle/>
              <a:p>
                <a:r>
                  <a:rPr lang="en-GB">
                    <a:noFill/>
                  </a:rPr>
                  <a:t> </a:t>
                </a:r>
              </a:p>
            </p:txBody>
          </p:sp>
        </mc:Fallback>
      </mc:AlternateContent>
      <p:sp>
        <p:nvSpPr>
          <p:cNvPr id="23" name="Oval 22">
            <a:extLst>
              <a:ext uri="{FF2B5EF4-FFF2-40B4-BE49-F238E27FC236}">
                <a16:creationId xmlns:a16="http://schemas.microsoft.com/office/drawing/2014/main" id="{0ACA8EEE-1FC2-930B-14B7-E098A9D8DA53}"/>
              </a:ext>
            </a:extLst>
          </p:cNvPr>
          <p:cNvSpPr/>
          <p:nvPr/>
        </p:nvSpPr>
        <p:spPr>
          <a:xfrm>
            <a:off x="2352575"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97BA8957-D7A3-C6CA-F377-C23288B30B0B}"/>
              </a:ext>
            </a:extLst>
          </p:cNvPr>
          <p:cNvSpPr/>
          <p:nvPr/>
        </p:nvSpPr>
        <p:spPr>
          <a:xfrm>
            <a:off x="3381274" y="337236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8FE5FE0C-4669-8834-5665-8C3CEF2EA1B1}"/>
              </a:ext>
            </a:extLst>
          </p:cNvPr>
          <p:cNvCxnSpPr>
            <a:cxnSpLocks/>
            <a:stCxn id="23" idx="6"/>
            <a:endCxn id="38" idx="2"/>
          </p:cNvCxnSpPr>
          <p:nvPr/>
        </p:nvCxnSpPr>
        <p:spPr>
          <a:xfrm>
            <a:off x="2443709" y="3251387"/>
            <a:ext cx="937565" cy="166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9728294-521A-0310-127A-1EE4490A061C}"/>
                  </a:ext>
                </a:extLst>
              </p:cNvPr>
              <p:cNvSpPr txBox="1"/>
              <p:nvPr/>
            </p:nvSpPr>
            <p:spPr>
              <a:xfrm>
                <a:off x="3271061" y="3047573"/>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𝑡</m:t>
                          </m:r>
                        </m:sub>
                      </m:sSub>
                    </m:oMath>
                  </m:oMathPara>
                </a14:m>
                <a:endParaRPr lang="en-GB" dirty="0"/>
              </a:p>
            </p:txBody>
          </p:sp>
        </mc:Choice>
        <mc:Fallback xmlns="">
          <p:sp>
            <p:nvSpPr>
              <p:cNvPr id="26" name="TextBox 25">
                <a:extLst>
                  <a:ext uri="{FF2B5EF4-FFF2-40B4-BE49-F238E27FC236}">
                    <a16:creationId xmlns:a16="http://schemas.microsoft.com/office/drawing/2014/main" id="{39728294-521A-0310-127A-1EE4490A061C}"/>
                  </a:ext>
                </a:extLst>
              </p:cNvPr>
              <p:cNvSpPr txBox="1">
                <a:spLocks noRot="1" noChangeAspect="1" noMove="1" noResize="1" noEditPoints="1" noAdjustHandles="1" noChangeArrowheads="1" noChangeShapeType="1" noTextEdit="1"/>
              </p:cNvSpPr>
              <p:nvPr/>
            </p:nvSpPr>
            <p:spPr>
              <a:xfrm>
                <a:off x="3271061" y="3047573"/>
                <a:ext cx="288897" cy="369332"/>
              </a:xfrm>
              <a:prstGeom prst="rect">
                <a:avLst/>
              </a:prstGeom>
              <a:blipFill>
                <a:blip r:embed="rId4"/>
                <a:stretch>
                  <a:fillRect r="-17021"/>
                </a:stretch>
              </a:blipFill>
            </p:spPr>
            <p:txBody>
              <a:bodyPr/>
              <a:lstStyle/>
              <a:p>
                <a:r>
                  <a:rPr lang="en-GB">
                    <a:noFill/>
                  </a:rPr>
                  <a:t> </a:t>
                </a:r>
              </a:p>
            </p:txBody>
          </p:sp>
        </mc:Fallback>
      </mc:AlternateContent>
      <p:sp>
        <p:nvSpPr>
          <p:cNvPr id="27" name="Oval 26">
            <a:extLst>
              <a:ext uri="{FF2B5EF4-FFF2-40B4-BE49-F238E27FC236}">
                <a16:creationId xmlns:a16="http://schemas.microsoft.com/office/drawing/2014/main" id="{E1D56A11-71AB-DFDA-8251-53AF3EC78343}"/>
              </a:ext>
            </a:extLst>
          </p:cNvPr>
          <p:cNvSpPr/>
          <p:nvPr/>
        </p:nvSpPr>
        <p:spPr>
          <a:xfrm>
            <a:off x="4219535" y="3388032"/>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Connector 2">
            <a:extLst>
              <a:ext uri="{FF2B5EF4-FFF2-40B4-BE49-F238E27FC236}">
                <a16:creationId xmlns:a16="http://schemas.microsoft.com/office/drawing/2014/main" id="{829C92DB-8785-49A8-84B2-4472481E2BA5}"/>
              </a:ext>
            </a:extLst>
          </p:cNvPr>
          <p:cNvCxnSpPr>
            <a:cxnSpLocks/>
            <a:endCxn id="27" idx="2"/>
          </p:cNvCxnSpPr>
          <p:nvPr/>
        </p:nvCxnSpPr>
        <p:spPr>
          <a:xfrm>
            <a:off x="3448050" y="3419475"/>
            <a:ext cx="771485" cy="141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4AA8E9A-5002-AB1B-3CB5-9A3DDD7EDE36}"/>
              </a:ext>
            </a:extLst>
          </p:cNvPr>
          <p:cNvCxnSpPr>
            <a:cxnSpLocks/>
          </p:cNvCxnSpPr>
          <p:nvPr/>
        </p:nvCxnSpPr>
        <p:spPr>
          <a:xfrm flipV="1">
            <a:off x="4249431" y="3372368"/>
            <a:ext cx="717231" cy="612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D588DAC0-5A5C-C3ED-8302-49F4F46D20FD}"/>
              </a:ext>
            </a:extLst>
          </p:cNvPr>
          <p:cNvSpPr/>
          <p:nvPr/>
        </p:nvSpPr>
        <p:spPr>
          <a:xfrm>
            <a:off x="4935244" y="3328014"/>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069CAD71-32D1-2A02-1D1E-CEA282CEFA65}"/>
              </a:ext>
            </a:extLst>
          </p:cNvPr>
          <p:cNvCxnSpPr>
            <a:cxnSpLocks/>
          </p:cNvCxnSpPr>
          <p:nvPr/>
        </p:nvCxnSpPr>
        <p:spPr>
          <a:xfrm flipV="1">
            <a:off x="5015377" y="3251387"/>
            <a:ext cx="635576" cy="10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D8DD3FCC-AEED-978D-020F-3EDB8A650751}"/>
              </a:ext>
            </a:extLst>
          </p:cNvPr>
          <p:cNvSpPr/>
          <p:nvPr/>
        </p:nvSpPr>
        <p:spPr>
          <a:xfrm>
            <a:off x="5639952"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a:extLst>
              <a:ext uri="{FF2B5EF4-FFF2-40B4-BE49-F238E27FC236}">
                <a16:creationId xmlns:a16="http://schemas.microsoft.com/office/drawing/2014/main" id="{11E2A370-3701-2FB5-F62B-50F8593F54DB}"/>
              </a:ext>
            </a:extLst>
          </p:cNvPr>
          <p:cNvCxnSpPr>
            <a:cxnSpLocks/>
          </p:cNvCxnSpPr>
          <p:nvPr/>
        </p:nvCxnSpPr>
        <p:spPr>
          <a:xfrm flipV="1">
            <a:off x="5706956" y="3132909"/>
            <a:ext cx="635576" cy="10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EE8BC2E4-FFA7-5B4D-1A38-078C904F6B72}"/>
              </a:ext>
            </a:extLst>
          </p:cNvPr>
          <p:cNvSpPr/>
          <p:nvPr/>
        </p:nvSpPr>
        <p:spPr>
          <a:xfrm>
            <a:off x="6327592" y="3078449"/>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a:extLst>
              <a:ext uri="{FF2B5EF4-FFF2-40B4-BE49-F238E27FC236}">
                <a16:creationId xmlns:a16="http://schemas.microsoft.com/office/drawing/2014/main" id="{C91F8F70-8A81-51C1-837D-96E5DED79F2D}"/>
              </a:ext>
            </a:extLst>
          </p:cNvPr>
          <p:cNvCxnSpPr>
            <a:cxnSpLocks/>
          </p:cNvCxnSpPr>
          <p:nvPr/>
        </p:nvCxnSpPr>
        <p:spPr>
          <a:xfrm flipV="1">
            <a:off x="6403786" y="3005205"/>
            <a:ext cx="635576" cy="10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D95338A9-2F82-5030-3BE8-F50BDEAD7BA6}"/>
              </a:ext>
            </a:extLst>
          </p:cNvPr>
          <p:cNvSpPr/>
          <p:nvPr/>
        </p:nvSpPr>
        <p:spPr>
          <a:xfrm>
            <a:off x="7024422" y="2950745"/>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a:extLst>
              <a:ext uri="{FF2B5EF4-FFF2-40B4-BE49-F238E27FC236}">
                <a16:creationId xmlns:a16="http://schemas.microsoft.com/office/drawing/2014/main" id="{A6044BBA-DF03-7DCF-4AF6-7327ED8CC981}"/>
              </a:ext>
            </a:extLst>
          </p:cNvPr>
          <p:cNvCxnSpPr>
            <a:cxnSpLocks/>
          </p:cNvCxnSpPr>
          <p:nvPr/>
        </p:nvCxnSpPr>
        <p:spPr>
          <a:xfrm flipV="1">
            <a:off x="7099528" y="2877834"/>
            <a:ext cx="635576" cy="10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C0767FA6-7E69-988A-BEBB-39840B872B38}"/>
              </a:ext>
            </a:extLst>
          </p:cNvPr>
          <p:cNvSpPr/>
          <p:nvPr/>
        </p:nvSpPr>
        <p:spPr>
          <a:xfrm>
            <a:off x="7720164" y="2823374"/>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a:extLst>
              <a:ext uri="{FF2B5EF4-FFF2-40B4-BE49-F238E27FC236}">
                <a16:creationId xmlns:a16="http://schemas.microsoft.com/office/drawing/2014/main" id="{5E5FDB91-6668-F1BF-44E0-BF92881CB8D2}"/>
              </a:ext>
            </a:extLst>
          </p:cNvPr>
          <p:cNvCxnSpPr>
            <a:cxnSpLocks/>
          </p:cNvCxnSpPr>
          <p:nvPr/>
        </p:nvCxnSpPr>
        <p:spPr>
          <a:xfrm flipV="1">
            <a:off x="7775093" y="2746348"/>
            <a:ext cx="635576" cy="10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67A9DC0B-8514-0231-0656-B3B89F272A1C}"/>
              </a:ext>
            </a:extLst>
          </p:cNvPr>
          <p:cNvSpPr/>
          <p:nvPr/>
        </p:nvSpPr>
        <p:spPr>
          <a:xfrm>
            <a:off x="8395729" y="269188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a:extLst>
              <a:ext uri="{FF2B5EF4-FFF2-40B4-BE49-F238E27FC236}">
                <a16:creationId xmlns:a16="http://schemas.microsoft.com/office/drawing/2014/main" id="{8FABA9AD-6E29-1292-3FB5-19CC80A989E7}"/>
              </a:ext>
            </a:extLst>
          </p:cNvPr>
          <p:cNvCxnSpPr>
            <a:cxnSpLocks/>
          </p:cNvCxnSpPr>
          <p:nvPr/>
        </p:nvCxnSpPr>
        <p:spPr>
          <a:xfrm flipV="1">
            <a:off x="8417439" y="2627871"/>
            <a:ext cx="635576" cy="1095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C5870319-DA11-9A50-31C7-32864778F147}"/>
              </a:ext>
            </a:extLst>
          </p:cNvPr>
          <p:cNvSpPr/>
          <p:nvPr/>
        </p:nvSpPr>
        <p:spPr>
          <a:xfrm>
            <a:off x="9038075" y="25734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BA9FC293-7DA9-75CA-E68F-9D6F5C0E5D33}"/>
                  </a:ext>
                </a:extLst>
              </p:cNvPr>
              <p:cNvSpPr txBox="1"/>
              <p:nvPr/>
            </p:nvSpPr>
            <p:spPr>
              <a:xfrm>
                <a:off x="8937572" y="2231309"/>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0</m:t>
                          </m:r>
                        </m:sub>
                      </m:sSub>
                    </m:oMath>
                  </m:oMathPara>
                </a14:m>
                <a:endParaRPr lang="en-GB" dirty="0"/>
              </a:p>
            </p:txBody>
          </p:sp>
        </mc:Choice>
        <mc:Fallback xmlns="">
          <p:sp>
            <p:nvSpPr>
              <p:cNvPr id="52" name="TextBox 51">
                <a:extLst>
                  <a:ext uri="{FF2B5EF4-FFF2-40B4-BE49-F238E27FC236}">
                    <a16:creationId xmlns:a16="http://schemas.microsoft.com/office/drawing/2014/main" id="{BA9FC293-7DA9-75CA-E68F-9D6F5C0E5D33}"/>
                  </a:ext>
                </a:extLst>
              </p:cNvPr>
              <p:cNvSpPr txBox="1">
                <a:spLocks noRot="1" noChangeAspect="1" noMove="1" noResize="1" noEditPoints="1" noAdjustHandles="1" noChangeArrowheads="1" noChangeShapeType="1" noTextEdit="1"/>
              </p:cNvSpPr>
              <p:nvPr/>
            </p:nvSpPr>
            <p:spPr>
              <a:xfrm>
                <a:off x="8937572" y="2231309"/>
                <a:ext cx="288897" cy="369332"/>
              </a:xfrm>
              <a:prstGeom prst="rect">
                <a:avLst/>
              </a:prstGeom>
              <a:blipFill>
                <a:blip r:embed="rId5"/>
                <a:stretch>
                  <a:fillRect r="-25000"/>
                </a:stretch>
              </a:blipFill>
            </p:spPr>
            <p:txBody>
              <a:bodyPr/>
              <a:lstStyle/>
              <a:p>
                <a:r>
                  <a:rPr lang="en-GB">
                    <a:noFill/>
                  </a:rPr>
                  <a:t> </a:t>
                </a:r>
              </a:p>
            </p:txBody>
          </p:sp>
        </mc:Fallback>
      </mc:AlternateContent>
      <p:pic>
        <p:nvPicPr>
          <p:cNvPr id="54" name="Picture 2">
            <a:extLst>
              <a:ext uri="{FF2B5EF4-FFF2-40B4-BE49-F238E27FC236}">
                <a16:creationId xmlns:a16="http://schemas.microsoft.com/office/drawing/2014/main" id="{75071CF1-7BA7-C4E7-4AC4-8CB3CA487D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371" b="74881"/>
          <a:stretch>
            <a:fillRect/>
          </a:stretch>
        </p:blipFill>
        <p:spPr bwMode="auto">
          <a:xfrm>
            <a:off x="9082020" y="1405500"/>
            <a:ext cx="921824" cy="9045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6733F10C-0DEA-0D5C-849E-527AAF235D4A}"/>
                  </a:ext>
                </a:extLst>
              </p:cNvPr>
              <p:cNvSpPr txBox="1"/>
              <p:nvPr/>
            </p:nvSpPr>
            <p:spPr>
              <a:xfrm>
                <a:off x="2808824" y="1114256"/>
                <a:ext cx="5336717" cy="369332"/>
              </a:xfrm>
              <a:prstGeom prst="rect">
                <a:avLst/>
              </a:prstGeom>
              <a:noFill/>
            </p:spPr>
            <p:txBody>
              <a:bodyPr wrap="none" rtlCol="0">
                <a:spAutoFit/>
              </a:bodyPr>
              <a:lstStyle/>
              <a:p>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 = </m:t>
                    </m:r>
                  </m:oMath>
                </a14:m>
                <a:r>
                  <a:rPr lang="en-US" i="1" dirty="0"/>
                  <a:t>“A stained glass window of a panda eating bamboo.”</a:t>
                </a:r>
                <a:endParaRPr lang="en-GB" dirty="0"/>
              </a:p>
            </p:txBody>
          </p:sp>
        </mc:Choice>
        <mc:Fallback xmlns="">
          <p:sp>
            <p:nvSpPr>
              <p:cNvPr id="66" name="TextBox 65">
                <a:extLst>
                  <a:ext uri="{FF2B5EF4-FFF2-40B4-BE49-F238E27FC236}">
                    <a16:creationId xmlns:a16="http://schemas.microsoft.com/office/drawing/2014/main" id="{6733F10C-0DEA-0D5C-849E-527AAF235D4A}"/>
                  </a:ext>
                </a:extLst>
              </p:cNvPr>
              <p:cNvSpPr txBox="1">
                <a:spLocks noRot="1" noChangeAspect="1" noMove="1" noResize="1" noEditPoints="1" noAdjustHandles="1" noChangeArrowheads="1" noChangeShapeType="1" noTextEdit="1"/>
              </p:cNvSpPr>
              <p:nvPr/>
            </p:nvSpPr>
            <p:spPr>
              <a:xfrm>
                <a:off x="2808824" y="1114256"/>
                <a:ext cx="5336717" cy="369332"/>
              </a:xfrm>
              <a:prstGeom prst="rect">
                <a:avLst/>
              </a:prstGeom>
              <a:blipFill>
                <a:blip r:embed="rId8"/>
                <a:stretch>
                  <a:fillRect t="-10000" r="-229"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3FB10926-ADB6-2736-88A6-6CF40764D592}"/>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67" name="TextBox 66">
                <a:extLst>
                  <a:ext uri="{FF2B5EF4-FFF2-40B4-BE49-F238E27FC236}">
                    <a16:creationId xmlns:a16="http://schemas.microsoft.com/office/drawing/2014/main" id="{3FB10926-ADB6-2736-88A6-6CF40764D592}"/>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9"/>
                <a:stretch>
                  <a:fillRect l="-2837" t="-4717" r="-2482" b="-4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689DC6A9-185F-5F85-854F-6723891B267C}"/>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68" name="TextBox 67">
                <a:extLst>
                  <a:ext uri="{FF2B5EF4-FFF2-40B4-BE49-F238E27FC236}">
                    <a16:creationId xmlns:a16="http://schemas.microsoft.com/office/drawing/2014/main" id="{689DC6A9-185F-5F85-854F-6723891B267C}"/>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10"/>
                <a:stretch>
                  <a:fillRect l="-3041" t="-4717" r="-2027" b="-8491"/>
                </a:stretch>
              </a:blipFill>
            </p:spPr>
            <p:txBody>
              <a:bodyPr/>
              <a:lstStyle/>
              <a:p>
                <a:r>
                  <a:rPr lang="en-GB">
                    <a:noFill/>
                  </a:rPr>
                  <a:t> </a:t>
                </a:r>
              </a:p>
            </p:txBody>
          </p:sp>
        </mc:Fallback>
      </mc:AlternateContent>
      <p:grpSp>
        <p:nvGrpSpPr>
          <p:cNvPr id="7" name="Group 6">
            <a:extLst>
              <a:ext uri="{FF2B5EF4-FFF2-40B4-BE49-F238E27FC236}">
                <a16:creationId xmlns:a16="http://schemas.microsoft.com/office/drawing/2014/main" id="{829B47CB-B11A-2B5D-781C-D24B7B4D3D45}"/>
              </a:ext>
            </a:extLst>
          </p:cNvPr>
          <p:cNvGrpSpPr/>
          <p:nvPr/>
        </p:nvGrpSpPr>
        <p:grpSpPr>
          <a:xfrm>
            <a:off x="3499226" y="2195382"/>
            <a:ext cx="880708" cy="926156"/>
            <a:chOff x="6073677" y="2533792"/>
            <a:chExt cx="880708" cy="926156"/>
          </a:xfrm>
        </p:grpSpPr>
        <p:pic>
          <p:nvPicPr>
            <p:cNvPr id="8" name="Picture 2">
              <a:extLst>
                <a:ext uri="{FF2B5EF4-FFF2-40B4-BE49-F238E27FC236}">
                  <a16:creationId xmlns:a16="http://schemas.microsoft.com/office/drawing/2014/main" id="{F5BBCF13-4E41-A3CD-FD0F-75DC9C2C26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567" t="74652" r="50066"/>
            <a:stretch>
              <a:fillRect/>
            </a:stretch>
          </p:blipFill>
          <p:spPr bwMode="auto">
            <a:xfrm>
              <a:off x="6073677" y="2533792"/>
              <a:ext cx="880708" cy="9172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301ADDA-7679-491F-A8C0-0AA22D412478}"/>
                </a:ext>
              </a:extLst>
            </p:cNvPr>
            <p:cNvPicPr>
              <a:picLocks noChangeAspect="1"/>
            </p:cNvPicPr>
            <p:nvPr/>
          </p:nvPicPr>
          <p:blipFill>
            <a:blip r:embed="rId11">
              <a:alphaModFix amt="80000"/>
            </a:blip>
            <a:stretch>
              <a:fillRect/>
            </a:stretch>
          </p:blipFill>
          <p:spPr>
            <a:xfrm>
              <a:off x="6073677" y="2533792"/>
              <a:ext cx="880707" cy="926156"/>
            </a:xfrm>
            <a:prstGeom prst="rect">
              <a:avLst/>
            </a:prstGeom>
          </p:spPr>
        </p:pic>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B4590FE-E489-D391-FB95-A932B251B27E}"/>
                  </a:ext>
                </a:extLst>
              </p:cNvPr>
              <p:cNvSpPr txBox="1"/>
              <p:nvPr/>
            </p:nvSpPr>
            <p:spPr>
              <a:xfrm>
                <a:off x="4415411" y="2138989"/>
                <a:ext cx="3445174" cy="646331"/>
              </a:xfrm>
              <a:prstGeom prst="rect">
                <a:avLst/>
              </a:prstGeom>
              <a:noFill/>
            </p:spPr>
            <p:txBody>
              <a:bodyPr wrap="none" rtlCol="0">
                <a:spAutoFit/>
              </a:bodyPr>
              <a:lstStyle/>
              <a:p>
                <a:r>
                  <a:rPr lang="en-GB" i="1" dirty="0"/>
                  <a:t>Compare CLIP encoding of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𝑡</m:t>
                        </m:r>
                      </m:sub>
                    </m:sSub>
                  </m:oMath>
                </a14:m>
                <a:r>
                  <a:rPr lang="en-GB" i="1" dirty="0"/>
                  <a:t> and </a:t>
                </a:r>
                <a14:m>
                  <m:oMath xmlns:m="http://schemas.openxmlformats.org/officeDocument/2006/math">
                    <m:r>
                      <a:rPr lang="en-GB" i="1">
                        <a:latin typeface="Cambria Math" panose="02040503050406030204" pitchFamily="18" charset="0"/>
                      </a:rPr>
                      <m:t>𝑐</m:t>
                    </m:r>
                  </m:oMath>
                </a14:m>
                <a:r>
                  <a:rPr lang="en-GB" i="1" dirty="0"/>
                  <a:t>:</a:t>
                </a:r>
              </a:p>
              <a:p>
                <a:pPr/>
                <a14:m>
                  <m:oMathPara xmlns:m="http://schemas.openxmlformats.org/officeDocument/2006/math">
                    <m:oMathParaPr>
                      <m:jc m:val="centerGroup"/>
                    </m:oMathParaPr>
                    <m:oMath xmlns:m="http://schemas.openxmlformats.org/officeDocument/2006/math">
                      <m:r>
                        <m:rPr>
                          <m:nor/>
                        </m:rPr>
                        <a:rPr lang="en-GB" b="0" i="0" smtClean="0">
                          <a:latin typeface="Cambria Math" panose="02040503050406030204" pitchFamily="18" charset="0"/>
                        </a:rPr>
                        <m:t>CLIP</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𝑡</m:t>
                              </m:r>
                            </m:sub>
                          </m:sSub>
                        </m:e>
                      </m:d>
                      <m:r>
                        <m:rPr>
                          <m:nor/>
                        </m:rPr>
                        <a:rPr lang="en-GB" b="0" i="0" smtClean="0">
                          <a:latin typeface="Cambria Math" panose="02040503050406030204" pitchFamily="18" charset="0"/>
                        </a:rPr>
                        <m:t> </m:t>
                      </m:r>
                      <m:r>
                        <a:rPr lang="en-GB" b="0" i="1" smtClean="0">
                          <a:latin typeface="Cambria Math" panose="02040503050406030204" pitchFamily="18" charset="0"/>
                          <a:ea typeface="Cambria Math" panose="02040503050406030204" pitchFamily="18" charset="0"/>
                        </a:rPr>
                        <m:t>⋅</m:t>
                      </m:r>
                      <m:r>
                        <m:rPr>
                          <m:nor/>
                        </m:rPr>
                        <a:rPr lang="en-GB" b="0" i="0" smtClean="0">
                          <a:latin typeface="Cambria Math" panose="02040503050406030204" pitchFamily="18" charset="0"/>
                        </a:rPr>
                        <m:t> </m:t>
                      </m:r>
                      <m:r>
                        <m:rPr>
                          <m:nor/>
                        </m:rPr>
                        <a:rPr lang="en-GB">
                          <a:latin typeface="Cambria Math" panose="02040503050406030204" pitchFamily="18" charset="0"/>
                        </a:rPr>
                        <m:t>CLIP</m:t>
                      </m:r>
                      <m:d>
                        <m:dPr>
                          <m:ctrlPr>
                            <a:rPr lang="en-GB" i="1">
                              <a:latin typeface="Cambria Math" panose="02040503050406030204" pitchFamily="18" charset="0"/>
                            </a:rPr>
                          </m:ctrlPr>
                        </m:dPr>
                        <m:e>
                          <m:r>
                            <a:rPr lang="en-GB" b="0" i="1" smtClean="0">
                              <a:latin typeface="Cambria Math" panose="02040503050406030204" pitchFamily="18" charset="0"/>
                            </a:rPr>
                            <m:t>𝑐</m:t>
                          </m:r>
                        </m:e>
                      </m:d>
                    </m:oMath>
                  </m:oMathPara>
                </a14:m>
                <a:endParaRPr lang="en-GB" i="1" dirty="0"/>
              </a:p>
            </p:txBody>
          </p:sp>
        </mc:Choice>
        <mc:Fallback xmlns="">
          <p:sp>
            <p:nvSpPr>
              <p:cNvPr id="12" name="TextBox 11">
                <a:extLst>
                  <a:ext uri="{FF2B5EF4-FFF2-40B4-BE49-F238E27FC236}">
                    <a16:creationId xmlns:a16="http://schemas.microsoft.com/office/drawing/2014/main" id="{AB4590FE-E489-D391-FB95-A932B251B27E}"/>
                  </a:ext>
                </a:extLst>
              </p:cNvPr>
              <p:cNvSpPr txBox="1">
                <a:spLocks noRot="1" noChangeAspect="1" noMove="1" noResize="1" noEditPoints="1" noAdjustHandles="1" noChangeArrowheads="1" noChangeShapeType="1" noTextEdit="1"/>
              </p:cNvSpPr>
              <p:nvPr/>
            </p:nvSpPr>
            <p:spPr>
              <a:xfrm>
                <a:off x="4415411" y="2138989"/>
                <a:ext cx="3445174" cy="646331"/>
              </a:xfrm>
              <a:prstGeom prst="rect">
                <a:avLst/>
              </a:prstGeom>
              <a:blipFill>
                <a:blip r:embed="rId12"/>
                <a:stretch>
                  <a:fillRect l="-1416" t="-5660" r="-7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11619D9-E5EF-16A0-5777-0B18E4CBA982}"/>
                  </a:ext>
                </a:extLst>
              </p:cNvPr>
              <p:cNvSpPr txBox="1"/>
              <p:nvPr/>
            </p:nvSpPr>
            <p:spPr>
              <a:xfrm>
                <a:off x="3407366" y="3484013"/>
                <a:ext cx="2920225" cy="4142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solidFill>
                                <a:srgbClr val="C00000"/>
                              </a:solidFill>
                              <a:latin typeface="Cambria Math" panose="02040503050406030204" pitchFamily="18" charset="0"/>
                              <a:ea typeface="Cambria Math" panose="02040503050406030204" pitchFamily="18" charset="0"/>
                            </a:rPr>
                          </m:ctrlPr>
                        </m:sSubPr>
                        <m:e>
                          <m:r>
                            <a:rPr lang="en-GB" b="0" i="1" dirty="0" smtClean="0">
                              <a:solidFill>
                                <a:srgbClr val="C00000"/>
                              </a:solidFill>
                              <a:latin typeface="Cambria Math" panose="02040503050406030204" pitchFamily="18" charset="0"/>
                              <a:ea typeface="Cambria Math" panose="02040503050406030204" pitchFamily="18" charset="0"/>
                            </a:rPr>
                            <m:t>𝑠</m:t>
                          </m:r>
                        </m:e>
                        <m:sub>
                          <m:r>
                            <a:rPr lang="en-GB" b="0" i="1" dirty="0" smtClean="0">
                              <a:solidFill>
                                <a:srgbClr val="C00000"/>
                              </a:solidFill>
                              <a:latin typeface="Cambria Math" panose="02040503050406030204" pitchFamily="18" charset="0"/>
                              <a:ea typeface="Cambria Math" panose="02040503050406030204" pitchFamily="18" charset="0"/>
                            </a:rPr>
                            <m:t>𝑡</m:t>
                          </m:r>
                        </m:sub>
                      </m:sSub>
                      <m:r>
                        <a:rPr lang="en-US" b="0" i="1" dirty="0" smtClean="0">
                          <a:solidFill>
                            <a:srgbClr val="C00000"/>
                          </a:solidFill>
                          <a:latin typeface="Cambria Math" panose="02040503050406030204" pitchFamily="18" charset="0"/>
                          <a:ea typeface="Cambria Math" panose="02040503050406030204" pitchFamily="18" charset="0"/>
                        </a:rPr>
                        <m:t> </m:t>
                      </m:r>
                      <m:sSub>
                        <m:sSubPr>
                          <m:ctrlPr>
                            <a:rPr lang="en-GB" b="0" i="1" dirty="0" smtClean="0">
                              <a:solidFill>
                                <a:srgbClr val="C00000"/>
                              </a:solidFill>
                              <a:latin typeface="Cambria Math" panose="02040503050406030204" pitchFamily="18" charset="0"/>
                              <a:ea typeface="Cambria Math" panose="02040503050406030204" pitchFamily="18" charset="0"/>
                            </a:rPr>
                          </m:ctrlPr>
                        </m:sSubPr>
                        <m:e>
                          <m:r>
                            <m:rPr>
                              <m:sty m:val="p"/>
                            </m:rPr>
                            <a:rPr lang="en-GB" i="1" dirty="0">
                              <a:solidFill>
                                <a:srgbClr val="C00000"/>
                              </a:solidFill>
                              <a:latin typeface="Cambria Math" panose="02040503050406030204" pitchFamily="18" charset="0"/>
                              <a:ea typeface="Cambria Math" panose="02040503050406030204" pitchFamily="18" charset="0"/>
                            </a:rPr>
                            <m:t>∇</m:t>
                          </m:r>
                        </m:e>
                        <m:sub>
                          <m:sSub>
                            <m:sSubPr>
                              <m:ctrlPr>
                                <a:rPr lang="en-GB" b="0" i="1" dirty="0" smtClean="0">
                                  <a:solidFill>
                                    <a:srgbClr val="C00000"/>
                                  </a:solidFill>
                                  <a:latin typeface="Cambria Math" panose="02040503050406030204" pitchFamily="18" charset="0"/>
                                  <a:ea typeface="Cambria Math" panose="02040503050406030204" pitchFamily="18" charset="0"/>
                                </a:rPr>
                              </m:ctrlPr>
                            </m:sSubPr>
                            <m:e>
                              <m:r>
                                <a:rPr lang="en-GB" b="0" i="1" dirty="0" smtClean="0">
                                  <a:solidFill>
                                    <a:srgbClr val="C00000"/>
                                  </a:solidFill>
                                  <a:latin typeface="Cambria Math" panose="02040503050406030204" pitchFamily="18" charset="0"/>
                                  <a:ea typeface="Cambria Math" panose="02040503050406030204" pitchFamily="18" charset="0"/>
                                </a:rPr>
                                <m:t>𝑥</m:t>
                              </m:r>
                            </m:e>
                            <m:sub>
                              <m:r>
                                <a:rPr lang="en-GB" b="0" i="1" dirty="0" smtClean="0">
                                  <a:solidFill>
                                    <a:srgbClr val="C00000"/>
                                  </a:solidFill>
                                  <a:latin typeface="Cambria Math" panose="02040503050406030204" pitchFamily="18" charset="0"/>
                                  <a:ea typeface="Cambria Math" panose="02040503050406030204" pitchFamily="18" charset="0"/>
                                </a:rPr>
                                <m:t>𝑡</m:t>
                              </m:r>
                            </m:sub>
                          </m:sSub>
                        </m:sub>
                      </m:sSub>
                      <m:d>
                        <m:dPr>
                          <m:ctrlPr>
                            <a:rPr lang="en-GB" b="0" i="1" dirty="0" smtClean="0">
                              <a:solidFill>
                                <a:srgbClr val="C00000"/>
                              </a:solidFill>
                              <a:latin typeface="Cambria Math" panose="02040503050406030204" pitchFamily="18" charset="0"/>
                              <a:ea typeface="Cambria Math" panose="02040503050406030204" pitchFamily="18" charset="0"/>
                            </a:rPr>
                          </m:ctrlPr>
                        </m:dPr>
                        <m:e>
                          <m:r>
                            <m:rPr>
                              <m:nor/>
                            </m:rPr>
                            <a:rPr lang="en-GB" smtClean="0">
                              <a:solidFill>
                                <a:srgbClr val="C00000"/>
                              </a:solidFill>
                              <a:latin typeface="Cambria Math" panose="02040503050406030204" pitchFamily="18" charset="0"/>
                            </a:rPr>
                            <m:t>CLIP</m:t>
                          </m:r>
                          <m:d>
                            <m:dPr>
                              <m:ctrlPr>
                                <a:rPr lang="en-GB" i="1">
                                  <a:solidFill>
                                    <a:srgbClr val="C00000"/>
                                  </a:solidFill>
                                  <a:latin typeface="Cambria Math" panose="02040503050406030204" pitchFamily="18" charset="0"/>
                                </a:rPr>
                              </m:ctrlPr>
                            </m:dPr>
                            <m:e>
                              <m:sSub>
                                <m:sSubPr>
                                  <m:ctrlPr>
                                    <a:rPr lang="en-GB" i="1">
                                      <a:solidFill>
                                        <a:srgbClr val="C00000"/>
                                      </a:solidFill>
                                      <a:latin typeface="Cambria Math" panose="02040503050406030204" pitchFamily="18" charset="0"/>
                                    </a:rPr>
                                  </m:ctrlPr>
                                </m:sSubPr>
                                <m:e>
                                  <m:r>
                                    <a:rPr lang="en-GB" i="1">
                                      <a:solidFill>
                                        <a:srgbClr val="C00000"/>
                                      </a:solidFill>
                                      <a:latin typeface="Cambria Math" panose="02040503050406030204" pitchFamily="18" charset="0"/>
                                    </a:rPr>
                                    <m:t>𝑥</m:t>
                                  </m:r>
                                </m:e>
                                <m:sub>
                                  <m:r>
                                    <a:rPr lang="en-GB" i="1">
                                      <a:solidFill>
                                        <a:srgbClr val="C00000"/>
                                      </a:solidFill>
                                      <a:latin typeface="Cambria Math" panose="02040503050406030204" pitchFamily="18" charset="0"/>
                                    </a:rPr>
                                    <m:t>𝑡</m:t>
                                  </m:r>
                                </m:sub>
                              </m:sSub>
                            </m:e>
                          </m:d>
                          <m:r>
                            <m:rPr>
                              <m:nor/>
                            </m:rPr>
                            <a:rPr lang="en-GB">
                              <a:solidFill>
                                <a:srgbClr val="C00000"/>
                              </a:solidFill>
                              <a:latin typeface="Cambria Math" panose="02040503050406030204" pitchFamily="18" charset="0"/>
                            </a:rPr>
                            <m:t> </m:t>
                          </m:r>
                          <m:r>
                            <a:rPr lang="en-GB" i="1">
                              <a:solidFill>
                                <a:srgbClr val="C00000"/>
                              </a:solidFill>
                              <a:latin typeface="Cambria Math" panose="02040503050406030204" pitchFamily="18" charset="0"/>
                              <a:ea typeface="Cambria Math" panose="02040503050406030204" pitchFamily="18" charset="0"/>
                            </a:rPr>
                            <m:t>⋅</m:t>
                          </m:r>
                          <m:r>
                            <m:rPr>
                              <m:nor/>
                            </m:rPr>
                            <a:rPr lang="en-GB">
                              <a:solidFill>
                                <a:srgbClr val="C00000"/>
                              </a:solidFill>
                              <a:latin typeface="Cambria Math" panose="02040503050406030204" pitchFamily="18" charset="0"/>
                            </a:rPr>
                            <m:t> </m:t>
                          </m:r>
                          <m:r>
                            <m:rPr>
                              <m:nor/>
                            </m:rPr>
                            <a:rPr lang="en-GB">
                              <a:solidFill>
                                <a:srgbClr val="C00000"/>
                              </a:solidFill>
                              <a:latin typeface="Cambria Math" panose="02040503050406030204" pitchFamily="18" charset="0"/>
                            </a:rPr>
                            <m:t>CLIP</m:t>
                          </m:r>
                          <m:d>
                            <m:dPr>
                              <m:ctrlPr>
                                <a:rPr lang="en-GB" i="1">
                                  <a:solidFill>
                                    <a:srgbClr val="C00000"/>
                                  </a:solidFill>
                                  <a:latin typeface="Cambria Math" panose="02040503050406030204" pitchFamily="18" charset="0"/>
                                </a:rPr>
                              </m:ctrlPr>
                            </m:dPr>
                            <m:e>
                              <m:r>
                                <a:rPr lang="en-GB" i="1">
                                  <a:solidFill>
                                    <a:srgbClr val="C00000"/>
                                  </a:solidFill>
                                  <a:latin typeface="Cambria Math" panose="02040503050406030204" pitchFamily="18" charset="0"/>
                                </a:rPr>
                                <m:t>𝑐</m:t>
                              </m:r>
                            </m:e>
                          </m:d>
                        </m:e>
                      </m:d>
                    </m:oMath>
                  </m:oMathPara>
                </a14:m>
                <a:endParaRPr lang="en-GB" dirty="0">
                  <a:solidFill>
                    <a:srgbClr val="C00000"/>
                  </a:solidFill>
                </a:endParaRPr>
              </a:p>
            </p:txBody>
          </p:sp>
        </mc:Choice>
        <mc:Fallback xmlns="">
          <p:sp>
            <p:nvSpPr>
              <p:cNvPr id="31" name="TextBox 30">
                <a:extLst>
                  <a:ext uri="{FF2B5EF4-FFF2-40B4-BE49-F238E27FC236}">
                    <a16:creationId xmlns:a16="http://schemas.microsoft.com/office/drawing/2014/main" id="{011619D9-E5EF-16A0-5777-0B18E4CBA982}"/>
                  </a:ext>
                </a:extLst>
              </p:cNvPr>
              <p:cNvSpPr txBox="1">
                <a:spLocks noRot="1" noChangeAspect="1" noMove="1" noResize="1" noEditPoints="1" noAdjustHandles="1" noChangeArrowheads="1" noChangeShapeType="1" noTextEdit="1"/>
              </p:cNvSpPr>
              <p:nvPr/>
            </p:nvSpPr>
            <p:spPr>
              <a:xfrm>
                <a:off x="3407366" y="3484013"/>
                <a:ext cx="2920225" cy="414281"/>
              </a:xfrm>
              <a:prstGeom prst="rect">
                <a:avLst/>
              </a:prstGeom>
              <a:blipFill>
                <a:blip r:embed="rId13"/>
                <a:stretch>
                  <a:fillRect b="-1493"/>
                </a:stretch>
              </a:blipFill>
            </p:spPr>
            <p:txBody>
              <a:bodyPr/>
              <a:lstStyle/>
              <a:p>
                <a:r>
                  <a:rPr lang="en-GB">
                    <a:noFill/>
                  </a:rPr>
                  <a:t> </a:t>
                </a:r>
              </a:p>
            </p:txBody>
          </p:sp>
        </mc:Fallback>
      </mc:AlternateContent>
      <p:sp>
        <p:nvSpPr>
          <p:cNvPr id="36" name="Oval 35">
            <a:extLst>
              <a:ext uri="{FF2B5EF4-FFF2-40B4-BE49-F238E27FC236}">
                <a16:creationId xmlns:a16="http://schemas.microsoft.com/office/drawing/2014/main" id="{72BC9DB7-0D41-FA81-C4EB-6C8F428095B5}"/>
              </a:ext>
            </a:extLst>
          </p:cNvPr>
          <p:cNvSpPr/>
          <p:nvPr/>
        </p:nvSpPr>
        <p:spPr>
          <a:xfrm>
            <a:off x="3381274" y="3650413"/>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09904764-926D-5E1D-4DDD-278C8D483887}"/>
              </a:ext>
            </a:extLst>
          </p:cNvPr>
          <p:cNvSpPr txBox="1"/>
          <p:nvPr/>
        </p:nvSpPr>
        <p:spPr>
          <a:xfrm>
            <a:off x="279852" y="5887310"/>
            <a:ext cx="11177840" cy="292388"/>
          </a:xfrm>
          <a:prstGeom prst="rect">
            <a:avLst/>
          </a:prstGeom>
          <a:noFill/>
        </p:spPr>
        <p:txBody>
          <a:bodyPr wrap="square">
            <a:spAutoFit/>
          </a:bodyPr>
          <a:lstStyle/>
          <a:p>
            <a:r>
              <a:rPr lang="en-US" sz="1300" i="1" dirty="0">
                <a:solidFill>
                  <a:schemeClr val="bg1">
                    <a:lumMod val="65000"/>
                  </a:schemeClr>
                </a:solidFill>
              </a:rPr>
              <a:t>GLIDE: Towards Photorealistic Image Generation and Editing with Text-Guided Diffusion Models</a:t>
            </a:r>
            <a:r>
              <a:rPr lang="en-GB" sz="1300" dirty="0">
                <a:solidFill>
                  <a:schemeClr val="bg1">
                    <a:lumMod val="65000"/>
                  </a:schemeClr>
                </a:solidFill>
              </a:rPr>
              <a:t>, Nichol et al., ICML 2022</a:t>
            </a:r>
          </a:p>
        </p:txBody>
      </p:sp>
      <p:cxnSp>
        <p:nvCxnSpPr>
          <p:cNvPr id="15" name="Straight Arrow Connector 14">
            <a:extLst>
              <a:ext uri="{FF2B5EF4-FFF2-40B4-BE49-F238E27FC236}">
                <a16:creationId xmlns:a16="http://schemas.microsoft.com/office/drawing/2014/main" id="{E488092A-4107-3717-190C-8F8FD07178AB}"/>
              </a:ext>
            </a:extLst>
          </p:cNvPr>
          <p:cNvCxnSpPr>
            <a:cxnSpLocks/>
            <a:stCxn id="38" idx="4"/>
          </p:cNvCxnSpPr>
          <p:nvPr/>
        </p:nvCxnSpPr>
        <p:spPr>
          <a:xfrm flipH="1">
            <a:off x="3425280" y="3463502"/>
            <a:ext cx="1561" cy="232478"/>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6780774-7293-832A-E80E-41AE6A4BA7DE}"/>
              </a:ext>
            </a:extLst>
          </p:cNvPr>
          <p:cNvSpPr txBox="1"/>
          <p:nvPr/>
        </p:nvSpPr>
        <p:spPr>
          <a:xfrm>
            <a:off x="279852" y="6131150"/>
            <a:ext cx="11177840" cy="292388"/>
          </a:xfrm>
          <a:prstGeom prst="rect">
            <a:avLst/>
          </a:prstGeom>
          <a:noFill/>
        </p:spPr>
        <p:txBody>
          <a:bodyPr wrap="square">
            <a:spAutoFit/>
          </a:bodyPr>
          <a:lstStyle/>
          <a:p>
            <a:r>
              <a:rPr lang="en-GB" sz="1300" dirty="0">
                <a:solidFill>
                  <a:schemeClr val="bg1">
                    <a:lumMod val="65000"/>
                  </a:schemeClr>
                </a:solidFill>
              </a:rPr>
              <a:t>Panda Images from: </a:t>
            </a:r>
            <a:r>
              <a:rPr lang="en-US" sz="1300" i="1" dirty="0">
                <a:solidFill>
                  <a:schemeClr val="bg1">
                    <a:lumMod val="65000"/>
                  </a:schemeClr>
                </a:solidFill>
              </a:rPr>
              <a:t>GLIDE: Towards Photorealistic Image Generation and Editing with Text-Guided Diffusion Models</a:t>
            </a:r>
            <a:r>
              <a:rPr lang="en-GB" sz="1300" dirty="0">
                <a:solidFill>
                  <a:schemeClr val="bg1">
                    <a:lumMod val="65000"/>
                  </a:schemeClr>
                </a:solidFill>
              </a:rPr>
              <a:t>, Nichol et al., ICML 2022</a:t>
            </a:r>
          </a:p>
        </p:txBody>
      </p:sp>
      <p:sp>
        <p:nvSpPr>
          <p:cNvPr id="13" name="TextBox 12">
            <a:extLst>
              <a:ext uri="{FF2B5EF4-FFF2-40B4-BE49-F238E27FC236}">
                <a16:creationId xmlns:a16="http://schemas.microsoft.com/office/drawing/2014/main" id="{7383C23A-C979-7455-11FD-BD6FEDBFB9EE}"/>
              </a:ext>
            </a:extLst>
          </p:cNvPr>
          <p:cNvSpPr txBox="1"/>
          <p:nvPr/>
        </p:nvSpPr>
        <p:spPr>
          <a:xfrm>
            <a:off x="3909918" y="4666043"/>
            <a:ext cx="4059958" cy="923330"/>
          </a:xfrm>
          <a:prstGeom prst="rect">
            <a:avLst/>
          </a:prstGeom>
          <a:noFill/>
        </p:spPr>
        <p:txBody>
          <a:bodyPr wrap="none" rtlCol="0">
            <a:spAutoFit/>
          </a:bodyPr>
          <a:lstStyle/>
          <a:p>
            <a:r>
              <a:rPr lang="en-GB" dirty="0"/>
              <a:t>Downsides:</a:t>
            </a:r>
          </a:p>
          <a:p>
            <a:pPr marL="285750" indent="-285750">
              <a:buFont typeface="Arial" panose="020B0604020202020204" pitchFamily="34" charset="0"/>
              <a:buChar char="•"/>
            </a:pPr>
            <a:r>
              <a:rPr lang="en-GB" dirty="0"/>
              <a:t>CLIP needs to be re-trained/fine-tuned</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3435828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2" grpId="0"/>
      <p:bldP spid="31" grpId="0"/>
      <p:bldP spid="36"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92767A7-BE01-CCE8-3DF1-3F771B210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B7E21D-970E-2454-FD55-F3F8E231E95C}"/>
              </a:ext>
            </a:extLst>
          </p:cNvPr>
          <p:cNvSpPr>
            <a:spLocks noGrp="1"/>
          </p:cNvSpPr>
          <p:nvPr>
            <p:ph type="title"/>
          </p:nvPr>
        </p:nvSpPr>
        <p:spPr/>
        <p:txBody>
          <a:bodyPr>
            <a:noAutofit/>
          </a:bodyPr>
          <a:lstStyle/>
          <a:p>
            <a:r>
              <a:rPr lang="en-GB" sz="3600" dirty="0"/>
              <a:t>Comparison: Unguided vs. CLIP Guidance</a:t>
            </a:r>
          </a:p>
        </p:txBody>
      </p:sp>
      <p:sp>
        <p:nvSpPr>
          <p:cNvPr id="4" name="Date Placeholder 3">
            <a:extLst>
              <a:ext uri="{FF2B5EF4-FFF2-40B4-BE49-F238E27FC236}">
                <a16:creationId xmlns:a16="http://schemas.microsoft.com/office/drawing/2014/main" id="{9A5E8D7F-2E4C-60A2-F52B-95745E6E4CD8}"/>
              </a:ext>
            </a:extLst>
          </p:cNvPr>
          <p:cNvSpPr>
            <a:spLocks noGrp="1"/>
          </p:cNvSpPr>
          <p:nvPr>
            <p:ph type="dt" sz="half" idx="10"/>
          </p:nvPr>
        </p:nvSpPr>
        <p:spPr/>
        <p:txBody>
          <a:bodyPr/>
          <a:lstStyle/>
          <a:p>
            <a:r>
              <a:rPr lang="en-US" dirty="0"/>
              <a:t>SIGGRAPH 2025 Course</a:t>
            </a:r>
          </a:p>
        </p:txBody>
      </p:sp>
      <p:sp>
        <p:nvSpPr>
          <p:cNvPr id="5" name="Footer Placeholder 4">
            <a:extLst>
              <a:ext uri="{FF2B5EF4-FFF2-40B4-BE49-F238E27FC236}">
                <a16:creationId xmlns:a16="http://schemas.microsoft.com/office/drawing/2014/main" id="{2A8A68CF-2BDF-983B-160C-F78C42C9EB19}"/>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840E56A7-99E2-1D39-5A75-4AC19B90589E}"/>
              </a:ext>
            </a:extLst>
          </p:cNvPr>
          <p:cNvSpPr>
            <a:spLocks noGrp="1"/>
          </p:cNvSpPr>
          <p:nvPr>
            <p:ph type="sldNum" sz="quarter" idx="12"/>
          </p:nvPr>
        </p:nvSpPr>
        <p:spPr/>
        <p:txBody>
          <a:bodyPr/>
          <a:lstStyle/>
          <a:p>
            <a:r>
              <a:rPr lang="en-US" dirty="0"/>
              <a:t>Diffusion-Based Image and Video Generation</a:t>
            </a:r>
          </a:p>
        </p:txBody>
      </p:sp>
      <p:sp>
        <p:nvSpPr>
          <p:cNvPr id="9" name="TextBox 8">
            <a:extLst>
              <a:ext uri="{FF2B5EF4-FFF2-40B4-BE49-F238E27FC236}">
                <a16:creationId xmlns:a16="http://schemas.microsoft.com/office/drawing/2014/main" id="{86485241-1D96-8577-FFBB-7BFEBFC44CA9}"/>
              </a:ext>
            </a:extLst>
          </p:cNvPr>
          <p:cNvSpPr txBox="1"/>
          <p:nvPr/>
        </p:nvSpPr>
        <p:spPr>
          <a:xfrm>
            <a:off x="535870" y="1648920"/>
            <a:ext cx="4781694" cy="461665"/>
          </a:xfrm>
          <a:prstGeom prst="rect">
            <a:avLst/>
          </a:prstGeom>
          <a:noFill/>
        </p:spPr>
        <p:txBody>
          <a:bodyPr wrap="none" rtlCol="0">
            <a:spAutoFit/>
          </a:bodyPr>
          <a:lstStyle/>
          <a:p>
            <a:r>
              <a:rPr lang="en-GB" sz="2400" dirty="0"/>
              <a:t>Conditional Model without Guidance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35110D6-3059-21CC-3FDE-225746FEF3E8}"/>
                  </a:ext>
                </a:extLst>
              </p:cNvPr>
              <p:cNvSpPr txBox="1"/>
              <p:nvPr/>
            </p:nvSpPr>
            <p:spPr>
              <a:xfrm>
                <a:off x="5984012" y="1670428"/>
                <a:ext cx="5832495" cy="461665"/>
              </a:xfrm>
              <a:prstGeom prst="rect">
                <a:avLst/>
              </a:prstGeom>
              <a:noFill/>
            </p:spPr>
            <p:txBody>
              <a:bodyPr wrap="none" rtlCol="0">
                <a:spAutoFit/>
              </a:bodyPr>
              <a:lstStyle/>
              <a:p>
                <a:pPr algn="ctr"/>
                <a:r>
                  <a:rPr lang="en-GB" sz="2400" dirty="0"/>
                  <a:t>Conditional Model with CLIP guidance (</a:t>
                </a:r>
                <a14:m>
                  <m:oMath xmlns:m="http://schemas.openxmlformats.org/officeDocument/2006/math">
                    <m:r>
                      <a:rPr lang="en-GB" sz="2400" i="1" dirty="0" smtClean="0">
                        <a:latin typeface="Cambria Math" panose="02040503050406030204" pitchFamily="18" charset="0"/>
                      </a:rPr>
                      <m:t>𝑠</m:t>
                    </m:r>
                    <m:r>
                      <a:rPr lang="en-GB" sz="2400" i="1" dirty="0" smtClean="0">
                        <a:latin typeface="Cambria Math" panose="02040503050406030204" pitchFamily="18" charset="0"/>
                      </a:rPr>
                      <m:t>=</m:t>
                    </m:r>
                  </m:oMath>
                </a14:m>
                <a:r>
                  <a:rPr lang="en-GB" sz="2400" dirty="0"/>
                  <a:t>2)</a:t>
                </a:r>
              </a:p>
            </p:txBody>
          </p:sp>
        </mc:Choice>
        <mc:Fallback xmlns="">
          <p:sp>
            <p:nvSpPr>
              <p:cNvPr id="10" name="TextBox 9">
                <a:extLst>
                  <a:ext uri="{FF2B5EF4-FFF2-40B4-BE49-F238E27FC236}">
                    <a16:creationId xmlns:a16="http://schemas.microsoft.com/office/drawing/2014/main" id="{335110D6-3059-21CC-3FDE-225746FEF3E8}"/>
                  </a:ext>
                </a:extLst>
              </p:cNvPr>
              <p:cNvSpPr txBox="1">
                <a:spLocks noRot="1" noChangeAspect="1" noMove="1" noResize="1" noEditPoints="1" noAdjustHandles="1" noChangeArrowheads="1" noChangeShapeType="1" noTextEdit="1"/>
              </p:cNvSpPr>
              <p:nvPr/>
            </p:nvSpPr>
            <p:spPr>
              <a:xfrm>
                <a:off x="5984012" y="1670428"/>
                <a:ext cx="5832495" cy="461665"/>
              </a:xfrm>
              <a:prstGeom prst="rect">
                <a:avLst/>
              </a:prstGeom>
              <a:blipFill>
                <a:blip r:embed="rId3"/>
                <a:stretch>
                  <a:fillRect l="-1151" t="-10526" r="-1151" b="-2894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8766B9F-6785-C37E-9561-B324E3B5AFC5}"/>
                  </a:ext>
                </a:extLst>
              </p:cNvPr>
              <p:cNvSpPr txBox="1"/>
              <p:nvPr/>
            </p:nvSpPr>
            <p:spPr>
              <a:xfrm>
                <a:off x="3427641" y="1151785"/>
                <a:ext cx="5336717" cy="369332"/>
              </a:xfrm>
              <a:prstGeom prst="rect">
                <a:avLst/>
              </a:prstGeom>
              <a:noFill/>
            </p:spPr>
            <p:txBody>
              <a:bodyPr wrap="none" rtlCol="0">
                <a:spAutoFit/>
              </a:bodyPr>
              <a:lstStyle/>
              <a:p>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 = </m:t>
                    </m:r>
                  </m:oMath>
                </a14:m>
                <a:r>
                  <a:rPr lang="en-US" i="1" dirty="0"/>
                  <a:t>“A stained glass window of a panda eating bamboo.”</a:t>
                </a:r>
                <a:endParaRPr lang="en-GB" dirty="0"/>
              </a:p>
            </p:txBody>
          </p:sp>
        </mc:Choice>
        <mc:Fallback xmlns="">
          <p:sp>
            <p:nvSpPr>
              <p:cNvPr id="3" name="TextBox 2">
                <a:extLst>
                  <a:ext uri="{FF2B5EF4-FFF2-40B4-BE49-F238E27FC236}">
                    <a16:creationId xmlns:a16="http://schemas.microsoft.com/office/drawing/2014/main" id="{68766B9F-6785-C37E-9561-B324E3B5AFC5}"/>
                  </a:ext>
                </a:extLst>
              </p:cNvPr>
              <p:cNvSpPr txBox="1">
                <a:spLocks noRot="1" noChangeAspect="1" noMove="1" noResize="1" noEditPoints="1" noAdjustHandles="1" noChangeArrowheads="1" noChangeShapeType="1" noTextEdit="1"/>
              </p:cNvSpPr>
              <p:nvPr/>
            </p:nvSpPr>
            <p:spPr>
              <a:xfrm>
                <a:off x="3427641" y="1151785"/>
                <a:ext cx="5336717" cy="369332"/>
              </a:xfrm>
              <a:prstGeom prst="rect">
                <a:avLst/>
              </a:prstGeom>
              <a:blipFill>
                <a:blip r:embed="rId4"/>
                <a:stretch>
                  <a:fillRect t="-9836" r="-228" b="-24590"/>
                </a:stretch>
              </a:blipFill>
            </p:spPr>
            <p:txBody>
              <a:bodyPr/>
              <a:lstStyle/>
              <a:p>
                <a:r>
                  <a:rPr lang="en-GB">
                    <a:noFill/>
                  </a:rPr>
                  <a:t> </a:t>
                </a:r>
              </a:p>
            </p:txBody>
          </p:sp>
        </mc:Fallback>
      </mc:AlternateContent>
      <p:pic>
        <p:nvPicPr>
          <p:cNvPr id="43" name="Picture 2">
            <a:extLst>
              <a:ext uri="{FF2B5EF4-FFF2-40B4-BE49-F238E27FC236}">
                <a16:creationId xmlns:a16="http://schemas.microsoft.com/office/drawing/2014/main" id="{8CE678BE-3579-C7D5-0B7C-6AF1DD464E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4975"/>
          <a:stretch>
            <a:fillRect/>
          </a:stretch>
        </p:blipFill>
        <p:spPr bwMode="auto">
          <a:xfrm>
            <a:off x="375493" y="2093083"/>
            <a:ext cx="4979395" cy="37401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6C8BC1-AECC-21AC-C9C2-F97365BDE5FE}"/>
              </a:ext>
            </a:extLst>
          </p:cNvPr>
          <p:cNvSpPr txBox="1"/>
          <p:nvPr/>
        </p:nvSpPr>
        <p:spPr>
          <a:xfrm>
            <a:off x="279852" y="6165609"/>
            <a:ext cx="11177840" cy="292388"/>
          </a:xfrm>
          <a:prstGeom prst="rect">
            <a:avLst/>
          </a:prstGeom>
          <a:noFill/>
        </p:spPr>
        <p:txBody>
          <a:bodyPr wrap="square">
            <a:spAutoFit/>
          </a:bodyPr>
          <a:lstStyle/>
          <a:p>
            <a:r>
              <a:rPr lang="en-US" sz="1300" i="1" dirty="0">
                <a:solidFill>
                  <a:schemeClr val="bg1">
                    <a:lumMod val="65000"/>
                  </a:schemeClr>
                </a:solidFill>
              </a:rPr>
              <a:t>GLIDE: Towards Photorealistic Image Generation and Editing with Text-Guided Diffusion Models</a:t>
            </a:r>
            <a:r>
              <a:rPr lang="en-GB" sz="1300" dirty="0">
                <a:solidFill>
                  <a:schemeClr val="bg1">
                    <a:lumMod val="65000"/>
                  </a:schemeClr>
                </a:solidFill>
              </a:rPr>
              <a:t>, Nichol et al., ICML 2022</a:t>
            </a:r>
          </a:p>
        </p:txBody>
      </p:sp>
      <p:pic>
        <p:nvPicPr>
          <p:cNvPr id="13" name="Picture 12">
            <a:extLst>
              <a:ext uri="{FF2B5EF4-FFF2-40B4-BE49-F238E27FC236}">
                <a16:creationId xmlns:a16="http://schemas.microsoft.com/office/drawing/2014/main" id="{7122B5FE-E644-15DB-CB76-F26C99E88A5B}"/>
              </a:ext>
            </a:extLst>
          </p:cNvPr>
          <p:cNvPicPr>
            <a:picLocks noChangeAspect="1"/>
          </p:cNvPicPr>
          <p:nvPr/>
        </p:nvPicPr>
        <p:blipFill>
          <a:blip r:embed="rId6"/>
          <a:srcRect b="25910"/>
          <a:stretch>
            <a:fillRect/>
          </a:stretch>
        </p:blipFill>
        <p:spPr>
          <a:xfrm>
            <a:off x="6381930" y="2093083"/>
            <a:ext cx="5036657" cy="3731659"/>
          </a:xfrm>
          <a:prstGeom prst="rect">
            <a:avLst/>
          </a:prstGeom>
        </p:spPr>
      </p:pic>
    </p:spTree>
    <p:extLst>
      <p:ext uri="{BB962C8B-B14F-4D97-AF65-F5344CB8AC3E}">
        <p14:creationId xmlns:p14="http://schemas.microsoft.com/office/powerpoint/2010/main" val="221118067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DB4D7-9278-9730-E648-E2984017A9E9}"/>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1CD307B-3F2A-0A52-A758-428DDED3A4BC}"/>
              </a:ext>
            </a:extLst>
          </p:cNvPr>
          <p:cNvGraphicFramePr>
            <a:graphicFrameLocks noGrp="1"/>
          </p:cNvGraphicFramePr>
          <p:nvPr>
            <p:extLst>
              <p:ext uri="{D42A27DB-BD31-4B8C-83A1-F6EECF244321}">
                <p14:modId xmlns:p14="http://schemas.microsoft.com/office/powerpoint/2010/main" val="2576506759"/>
              </p:ext>
            </p:extLst>
          </p:nvPr>
        </p:nvGraphicFramePr>
        <p:xfrm>
          <a:off x="295382" y="1376109"/>
          <a:ext cx="5519631" cy="4547976"/>
        </p:xfrm>
        <a:graphic>
          <a:graphicData uri="http://schemas.openxmlformats.org/drawingml/2006/table">
            <a:tbl>
              <a:tblPr bandRow="1">
                <a:tableStyleId>{C083E6E3-FA7D-4D7B-A595-EF9225AFEA82}</a:tableStyleId>
              </a:tblPr>
              <a:tblGrid>
                <a:gridCol w="5519631">
                  <a:extLst>
                    <a:ext uri="{9D8B030D-6E8A-4147-A177-3AD203B41FA5}">
                      <a16:colId xmlns:a16="http://schemas.microsoft.com/office/drawing/2014/main" val="1786906727"/>
                    </a:ext>
                  </a:extLst>
                </a:gridCol>
              </a:tblGrid>
              <a:tr h="64206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44494478"/>
                  </a:ext>
                </a:extLst>
              </a:tr>
              <a:tr h="650985">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45435268"/>
                  </a:ext>
                </a:extLst>
              </a:tr>
              <a:tr h="650985">
                <a:tc>
                  <a:txBody>
                    <a:bodyPr/>
                    <a:lstStyle/>
                    <a:p>
                      <a:endParaRPr lang="en-US"/>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36508819"/>
                  </a:ext>
                </a:extLst>
              </a:tr>
              <a:tr h="650985">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82918791"/>
                  </a:ext>
                </a:extLst>
              </a:tr>
              <a:tr h="650985">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50845811"/>
                  </a:ext>
                </a:extLst>
              </a:tr>
              <a:tr h="650985">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72634146"/>
                  </a:ext>
                </a:extLst>
              </a:tr>
              <a:tr h="650985">
                <a:tc>
                  <a:txBody>
                    <a:bodyPr/>
                    <a:lstStyle/>
                    <a:p>
                      <a:endParaRPr lang="en-US" dirty="0"/>
                    </a:p>
                  </a:txBody>
                  <a:tcP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03342463"/>
                  </a:ext>
                </a:extLst>
              </a:tr>
            </a:tbl>
          </a:graphicData>
        </a:graphic>
      </p:graphicFrame>
      <p:sp>
        <p:nvSpPr>
          <p:cNvPr id="2" name="Title 1">
            <a:extLst>
              <a:ext uri="{FF2B5EF4-FFF2-40B4-BE49-F238E27FC236}">
                <a16:creationId xmlns:a16="http://schemas.microsoft.com/office/drawing/2014/main" id="{0539EB5A-5271-5CC4-148D-0D2178A9F14E}"/>
              </a:ext>
            </a:extLst>
          </p:cNvPr>
          <p:cNvSpPr>
            <a:spLocks noGrp="1"/>
          </p:cNvSpPr>
          <p:nvPr>
            <p:ph type="title"/>
          </p:nvPr>
        </p:nvSpPr>
        <p:spPr/>
        <p:txBody>
          <a:bodyPr>
            <a:noAutofit/>
          </a:bodyPr>
          <a:lstStyle/>
          <a:p>
            <a:r>
              <a:rPr lang="en-US" sz="3600" dirty="0"/>
              <a:t>Presentation Schedule</a:t>
            </a:r>
          </a:p>
        </p:txBody>
      </p:sp>
      <p:sp>
        <p:nvSpPr>
          <p:cNvPr id="3" name="Content Placeholder 2">
            <a:extLst>
              <a:ext uri="{FF2B5EF4-FFF2-40B4-BE49-F238E27FC236}">
                <a16:creationId xmlns:a16="http://schemas.microsoft.com/office/drawing/2014/main" id="{0C5FADF3-6939-DA2B-EFEA-DBD5A801F26F}"/>
              </a:ext>
            </a:extLst>
          </p:cNvPr>
          <p:cNvSpPr>
            <a:spLocks noGrp="1"/>
          </p:cNvSpPr>
          <p:nvPr>
            <p:ph type="body" idx="1"/>
          </p:nvPr>
        </p:nvSpPr>
        <p:spPr/>
        <p:txBody>
          <a:bodyPr>
            <a:normAutofit/>
          </a:bodyPr>
          <a:lstStyle/>
          <a:p>
            <a:pPr marL="0" indent="0">
              <a:lnSpc>
                <a:spcPct val="150000"/>
              </a:lnSpc>
              <a:buNone/>
            </a:pPr>
            <a:r>
              <a:rPr lang="en-US" dirty="0"/>
              <a:t>Introduction to Diffusion Models</a:t>
            </a:r>
          </a:p>
          <a:p>
            <a:pPr marL="0" indent="0">
              <a:lnSpc>
                <a:spcPct val="150000"/>
              </a:lnSpc>
              <a:buNone/>
            </a:pPr>
            <a:r>
              <a:rPr lang="en-US" dirty="0">
                <a:latin typeface="+mj-lt"/>
              </a:rPr>
              <a:t>Guidance and Controlled Generation</a:t>
            </a:r>
          </a:p>
          <a:p>
            <a:pPr marL="0" indent="0">
              <a:lnSpc>
                <a:spcPct val="150000"/>
              </a:lnSpc>
              <a:buNone/>
            </a:pPr>
            <a:r>
              <a:rPr lang="en-US" dirty="0">
                <a:latin typeface="+mn-lt"/>
              </a:rPr>
              <a:t>Attention and Personalization</a:t>
            </a:r>
          </a:p>
          <a:p>
            <a:pPr marL="0" indent="0">
              <a:lnSpc>
                <a:spcPct val="150000"/>
              </a:lnSpc>
              <a:buNone/>
            </a:pPr>
            <a:r>
              <a:rPr lang="en-US" dirty="0">
                <a:solidFill>
                  <a:schemeClr val="bg2">
                    <a:lumMod val="75000"/>
                  </a:schemeClr>
                </a:solidFill>
              </a:rPr>
              <a:t>Break (15 min)</a:t>
            </a:r>
          </a:p>
          <a:p>
            <a:pPr marL="0" indent="0">
              <a:lnSpc>
                <a:spcPct val="150000"/>
              </a:lnSpc>
              <a:buNone/>
            </a:pPr>
            <a:r>
              <a:rPr lang="en-US" dirty="0">
                <a:latin typeface="+mn-lt"/>
              </a:rPr>
              <a:t>Advanced Techniques</a:t>
            </a:r>
          </a:p>
          <a:p>
            <a:pPr marL="0" indent="0">
              <a:lnSpc>
                <a:spcPct val="150000"/>
              </a:lnSpc>
              <a:buNone/>
            </a:pPr>
            <a:r>
              <a:rPr lang="en-US" dirty="0"/>
              <a:t>Video Diffusion Models</a:t>
            </a:r>
          </a:p>
          <a:p>
            <a:pPr marL="0" indent="0">
              <a:lnSpc>
                <a:spcPct val="150000"/>
              </a:lnSpc>
              <a:buNone/>
            </a:pPr>
            <a:r>
              <a:rPr lang="en-US" dirty="0"/>
              <a:t>Advanced Generative Models</a:t>
            </a:r>
          </a:p>
        </p:txBody>
      </p:sp>
      <p:sp>
        <p:nvSpPr>
          <p:cNvPr id="8" name="Date Placeholder 7">
            <a:extLst>
              <a:ext uri="{FF2B5EF4-FFF2-40B4-BE49-F238E27FC236}">
                <a16:creationId xmlns:a16="http://schemas.microsoft.com/office/drawing/2014/main" id="{F4C5D042-4CA7-AF94-F0D0-ACF25C0B0BBE}"/>
              </a:ext>
            </a:extLst>
          </p:cNvPr>
          <p:cNvSpPr>
            <a:spLocks noGrp="1"/>
          </p:cNvSpPr>
          <p:nvPr>
            <p:ph type="dt" sz="half" idx="10"/>
          </p:nvPr>
        </p:nvSpPr>
        <p:spPr/>
        <p:txBody>
          <a:bodyPr/>
          <a:lstStyle/>
          <a:p>
            <a:r>
              <a:rPr lang="en-US" dirty="0"/>
              <a:t>SIGGRAPH 2025 Course</a:t>
            </a:r>
          </a:p>
        </p:txBody>
      </p:sp>
      <p:sp>
        <p:nvSpPr>
          <p:cNvPr id="9" name="Footer Placeholder 8">
            <a:extLst>
              <a:ext uri="{FF2B5EF4-FFF2-40B4-BE49-F238E27FC236}">
                <a16:creationId xmlns:a16="http://schemas.microsoft.com/office/drawing/2014/main" id="{F12F08C4-F565-0F28-B020-4D70FCDDD34D}"/>
              </a:ext>
            </a:extLst>
          </p:cNvPr>
          <p:cNvSpPr>
            <a:spLocks noGrp="1"/>
          </p:cNvSpPr>
          <p:nvPr>
            <p:ph type="ftr" sz="quarter" idx="11"/>
          </p:nvPr>
        </p:nvSpPr>
        <p:spPr/>
        <p:txBody>
          <a:bodyPr/>
          <a:lstStyle/>
          <a:p>
            <a:r>
              <a:rPr lang="en-US" dirty="0"/>
              <a:t>Guided and Controllable Generation</a:t>
            </a:r>
          </a:p>
        </p:txBody>
      </p:sp>
      <p:sp>
        <p:nvSpPr>
          <p:cNvPr id="10" name="Slide Number Placeholder 9">
            <a:extLst>
              <a:ext uri="{FF2B5EF4-FFF2-40B4-BE49-F238E27FC236}">
                <a16:creationId xmlns:a16="http://schemas.microsoft.com/office/drawing/2014/main" id="{3B012B7A-7AA2-F088-96F5-E600F5883B78}"/>
              </a:ext>
            </a:extLst>
          </p:cNvPr>
          <p:cNvSpPr>
            <a:spLocks noGrp="1"/>
          </p:cNvSpPr>
          <p:nvPr>
            <p:ph type="sldNum" sz="quarter" idx="12"/>
          </p:nvPr>
        </p:nvSpPr>
        <p:spPr/>
        <p:txBody>
          <a:bodyPr/>
          <a:lstStyle/>
          <a:p>
            <a:r>
              <a:rPr lang="en-US" dirty="0"/>
              <a:t>Diffusion-Based Image and Video Generation</a:t>
            </a:r>
          </a:p>
        </p:txBody>
      </p:sp>
    </p:spTree>
    <p:extLst>
      <p:ext uri="{BB962C8B-B14F-4D97-AF65-F5344CB8AC3E}">
        <p14:creationId xmlns:p14="http://schemas.microsoft.com/office/powerpoint/2010/main" val="240887657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A0043-1C02-A33D-29A5-9A35D54EC514}"/>
            </a:ext>
          </a:extLst>
        </p:cNvPr>
        <p:cNvGrpSpPr/>
        <p:nvPr/>
      </p:nvGrpSpPr>
      <p:grpSpPr>
        <a:xfrm>
          <a:off x="0" y="0"/>
          <a:ext cx="0" cy="0"/>
          <a:chOff x="0" y="0"/>
          <a:chExt cx="0" cy="0"/>
        </a:xfrm>
      </p:grpSpPr>
      <p:cxnSp>
        <p:nvCxnSpPr>
          <p:cNvPr id="103" name="Straight Arrow Connector 102">
            <a:extLst>
              <a:ext uri="{FF2B5EF4-FFF2-40B4-BE49-F238E27FC236}">
                <a16:creationId xmlns:a16="http://schemas.microsoft.com/office/drawing/2014/main" id="{B190EC89-9D94-2DFD-B7BD-D1BC5472C2D0}"/>
              </a:ext>
            </a:extLst>
          </p:cNvPr>
          <p:cNvCxnSpPr>
            <a:cxnSpLocks/>
            <a:endCxn id="102" idx="4"/>
          </p:cNvCxnSpPr>
          <p:nvPr/>
        </p:nvCxnSpPr>
        <p:spPr>
          <a:xfrm flipV="1">
            <a:off x="3432036" y="3192794"/>
            <a:ext cx="52689" cy="185491"/>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43BEADE-7351-6796-260B-DCF62DD26428}"/>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21E4C131-F754-FCDE-BBF1-26D1A2D25A15}"/>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04B6C9A1-D777-35CA-AF54-2A727A323955}"/>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69" name="Straight Arrow Connector 68">
            <a:extLst>
              <a:ext uri="{FF2B5EF4-FFF2-40B4-BE49-F238E27FC236}">
                <a16:creationId xmlns:a16="http://schemas.microsoft.com/office/drawing/2014/main" id="{3B32D6DF-0C5E-8F84-C02B-2F2890B36EBF}"/>
              </a:ext>
            </a:extLst>
          </p:cNvPr>
          <p:cNvCxnSpPr>
            <a:cxnSpLocks/>
            <a:endCxn id="96" idx="6"/>
          </p:cNvCxnSpPr>
          <p:nvPr/>
        </p:nvCxnSpPr>
        <p:spPr>
          <a:xfrm>
            <a:off x="2470150" y="3260718"/>
            <a:ext cx="5376522" cy="819831"/>
          </a:xfrm>
          <a:prstGeom prst="straightConnector1">
            <a:avLst/>
          </a:prstGeom>
          <a:ln w="28575">
            <a:solidFill>
              <a:schemeClr val="tx1"/>
            </a:solidFill>
            <a:prstDash val="sysDash"/>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7F1C5C01-B8B7-5670-DC15-99C17F9F4254}"/>
              </a:ext>
            </a:extLst>
          </p:cNvPr>
          <p:cNvCxnSpPr>
            <a:cxnSpLocks/>
          </p:cNvCxnSpPr>
          <p:nvPr/>
        </p:nvCxnSpPr>
        <p:spPr>
          <a:xfrm>
            <a:off x="2470235" y="3292631"/>
            <a:ext cx="5163747" cy="2168090"/>
          </a:xfrm>
          <a:prstGeom prst="straightConnector1">
            <a:avLst/>
          </a:prstGeom>
          <a:ln w="28575">
            <a:solidFill>
              <a:srgbClr val="C00000"/>
            </a:solidFill>
            <a:prstDash val="sysDash"/>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BA7B93-6CC4-F8F8-79C8-4DFFBC55D31B}"/>
              </a:ext>
            </a:extLst>
          </p:cNvPr>
          <p:cNvSpPr>
            <a:spLocks noGrp="1"/>
          </p:cNvSpPr>
          <p:nvPr>
            <p:ph type="title"/>
          </p:nvPr>
        </p:nvSpPr>
        <p:spPr>
          <a:xfrm>
            <a:off x="295382" y="218624"/>
            <a:ext cx="11612720" cy="892627"/>
          </a:xfrm>
        </p:spPr>
        <p:txBody>
          <a:bodyPr>
            <a:noAutofit/>
          </a:bodyPr>
          <a:lstStyle/>
          <a:p>
            <a:r>
              <a:rPr lang="en-GB" sz="3600" dirty="0"/>
              <a:t>Trajectory Guidance: Classifier-Free Guidance (CFG)</a:t>
            </a:r>
          </a:p>
        </p:txBody>
      </p:sp>
      <p:sp>
        <p:nvSpPr>
          <p:cNvPr id="4" name="Date Placeholder 3">
            <a:extLst>
              <a:ext uri="{FF2B5EF4-FFF2-40B4-BE49-F238E27FC236}">
                <a16:creationId xmlns:a16="http://schemas.microsoft.com/office/drawing/2014/main" id="{689ED35F-B53F-E638-FD1B-77D717F4503C}"/>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DA8112F1-6E9C-7859-D5CB-BCDFFD03C0DD}"/>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64DCECA8-0B7A-2A64-D73F-94A746F0EF9B}"/>
              </a:ext>
            </a:extLst>
          </p:cNvPr>
          <p:cNvSpPr>
            <a:spLocks noGrp="1"/>
          </p:cNvSpPr>
          <p:nvPr>
            <p:ph type="sldNum" sz="quarter" idx="12"/>
          </p:nvPr>
        </p:nvSpPr>
        <p:spPr/>
        <p:txBody>
          <a:bodyPr/>
          <a:lstStyle/>
          <a:p>
            <a:r>
              <a:rPr lang="en-US"/>
              <a:t>Diffusion-Based Image and Video Generation</a:t>
            </a:r>
            <a:endParaRPr lang="en-US" dirty="0"/>
          </a:p>
        </p:txBody>
      </p:sp>
      <p:grpSp>
        <p:nvGrpSpPr>
          <p:cNvPr id="18" name="Group 17">
            <a:extLst>
              <a:ext uri="{FF2B5EF4-FFF2-40B4-BE49-F238E27FC236}">
                <a16:creationId xmlns:a16="http://schemas.microsoft.com/office/drawing/2014/main" id="{0C7A02DB-D0FB-1A92-1689-45CAA96ACC14}"/>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3FF05C58-AA2C-8B17-02CC-A7F0485BC3CE}"/>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5081659B-534E-E609-FEAC-1864B25E45F4}"/>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751708A-4B4E-4343-B2A0-CCAD9A0D7897}"/>
                  </a:ext>
                </a:extLst>
              </p:cNvPr>
              <p:cNvSpPr txBox="1"/>
              <p:nvPr/>
            </p:nvSpPr>
            <p:spPr>
              <a:xfrm>
                <a:off x="2292102" y="283648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22" name="TextBox 21">
                <a:extLst>
                  <a:ext uri="{FF2B5EF4-FFF2-40B4-BE49-F238E27FC236}">
                    <a16:creationId xmlns:a16="http://schemas.microsoft.com/office/drawing/2014/main" id="{1751708A-4B4E-4343-B2A0-CCAD9A0D7897}"/>
                  </a:ext>
                </a:extLst>
              </p:cNvPr>
              <p:cNvSpPr txBox="1">
                <a:spLocks noRot="1" noChangeAspect="1" noMove="1" noResize="1" noEditPoints="1" noAdjustHandles="1" noChangeArrowheads="1" noChangeShapeType="1" noTextEdit="1"/>
              </p:cNvSpPr>
              <p:nvPr/>
            </p:nvSpPr>
            <p:spPr>
              <a:xfrm>
                <a:off x="2292102" y="2836488"/>
                <a:ext cx="288897" cy="369332"/>
              </a:xfrm>
              <a:prstGeom prst="rect">
                <a:avLst/>
              </a:prstGeom>
              <a:blipFill>
                <a:blip r:embed="rId3"/>
                <a:stretch>
                  <a:fillRect r="-31915"/>
                </a:stretch>
              </a:blipFill>
            </p:spPr>
            <p:txBody>
              <a:bodyPr/>
              <a:lstStyle/>
              <a:p>
                <a:r>
                  <a:rPr lang="en-GB">
                    <a:noFill/>
                  </a:rPr>
                  <a:t> </a:t>
                </a:r>
              </a:p>
            </p:txBody>
          </p:sp>
        </mc:Fallback>
      </mc:AlternateContent>
      <p:sp>
        <p:nvSpPr>
          <p:cNvPr id="23" name="Oval 22">
            <a:extLst>
              <a:ext uri="{FF2B5EF4-FFF2-40B4-BE49-F238E27FC236}">
                <a16:creationId xmlns:a16="http://schemas.microsoft.com/office/drawing/2014/main" id="{90055655-6352-5C96-AEF3-96CBDBCBABAF}"/>
              </a:ext>
            </a:extLst>
          </p:cNvPr>
          <p:cNvSpPr/>
          <p:nvPr/>
        </p:nvSpPr>
        <p:spPr>
          <a:xfrm>
            <a:off x="2352575"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F3A9069E-B096-4346-681F-19B8ECF33F21}"/>
              </a:ext>
            </a:extLst>
          </p:cNvPr>
          <p:cNvSpPr/>
          <p:nvPr/>
        </p:nvSpPr>
        <p:spPr>
          <a:xfrm>
            <a:off x="3381274" y="337236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890CE81-43F8-8B32-D407-AE0DF1FEAA71}"/>
                  </a:ext>
                </a:extLst>
              </p:cNvPr>
              <p:cNvSpPr txBox="1"/>
              <p:nvPr/>
            </p:nvSpPr>
            <p:spPr>
              <a:xfrm>
                <a:off x="3271061" y="3047573"/>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𝑡</m:t>
                          </m:r>
                        </m:sub>
                      </m:sSub>
                    </m:oMath>
                  </m:oMathPara>
                </a14:m>
                <a:endParaRPr lang="en-GB" dirty="0"/>
              </a:p>
            </p:txBody>
          </p:sp>
        </mc:Choice>
        <mc:Fallback xmlns="">
          <p:sp>
            <p:nvSpPr>
              <p:cNvPr id="26" name="TextBox 25">
                <a:extLst>
                  <a:ext uri="{FF2B5EF4-FFF2-40B4-BE49-F238E27FC236}">
                    <a16:creationId xmlns:a16="http://schemas.microsoft.com/office/drawing/2014/main" id="{E890CE81-43F8-8B32-D407-AE0DF1FEAA71}"/>
                  </a:ext>
                </a:extLst>
              </p:cNvPr>
              <p:cNvSpPr txBox="1">
                <a:spLocks noRot="1" noChangeAspect="1" noMove="1" noResize="1" noEditPoints="1" noAdjustHandles="1" noChangeArrowheads="1" noChangeShapeType="1" noTextEdit="1"/>
              </p:cNvSpPr>
              <p:nvPr/>
            </p:nvSpPr>
            <p:spPr>
              <a:xfrm>
                <a:off x="3271061" y="3047573"/>
                <a:ext cx="288897" cy="369332"/>
              </a:xfrm>
              <a:prstGeom prst="rect">
                <a:avLst/>
              </a:prstGeom>
              <a:blipFill>
                <a:blip r:embed="rId4"/>
                <a:stretch>
                  <a:fillRect r="-1702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4DDAE7B4-97A7-ABE3-B1E3-F623935E9F11}"/>
                  </a:ext>
                </a:extLst>
              </p:cNvPr>
              <p:cNvSpPr txBox="1"/>
              <p:nvPr/>
            </p:nvSpPr>
            <p:spPr>
              <a:xfrm>
                <a:off x="2808824" y="1114256"/>
                <a:ext cx="5336717" cy="369332"/>
              </a:xfrm>
              <a:prstGeom prst="rect">
                <a:avLst/>
              </a:prstGeom>
              <a:noFill/>
            </p:spPr>
            <p:txBody>
              <a:bodyPr wrap="none" rtlCol="0">
                <a:spAutoFit/>
              </a:bodyPr>
              <a:lstStyle/>
              <a:p>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 = </m:t>
                    </m:r>
                  </m:oMath>
                </a14:m>
                <a:r>
                  <a:rPr lang="en-US" i="1" dirty="0"/>
                  <a:t>“A stained glass window of a panda eating bamboo.”</a:t>
                </a:r>
                <a:endParaRPr lang="en-GB" dirty="0"/>
              </a:p>
            </p:txBody>
          </p:sp>
        </mc:Choice>
        <mc:Fallback xmlns="">
          <p:sp>
            <p:nvSpPr>
              <p:cNvPr id="66" name="TextBox 65">
                <a:extLst>
                  <a:ext uri="{FF2B5EF4-FFF2-40B4-BE49-F238E27FC236}">
                    <a16:creationId xmlns:a16="http://schemas.microsoft.com/office/drawing/2014/main" id="{4DDAE7B4-97A7-ABE3-B1E3-F623935E9F11}"/>
                  </a:ext>
                </a:extLst>
              </p:cNvPr>
              <p:cNvSpPr txBox="1">
                <a:spLocks noRot="1" noChangeAspect="1" noMove="1" noResize="1" noEditPoints="1" noAdjustHandles="1" noChangeArrowheads="1" noChangeShapeType="1" noTextEdit="1"/>
              </p:cNvSpPr>
              <p:nvPr/>
            </p:nvSpPr>
            <p:spPr>
              <a:xfrm>
                <a:off x="2808824" y="1114256"/>
                <a:ext cx="5336717" cy="369332"/>
              </a:xfrm>
              <a:prstGeom prst="rect">
                <a:avLst/>
              </a:prstGeom>
              <a:blipFill>
                <a:blip r:embed="rId5"/>
                <a:stretch>
                  <a:fillRect t="-10000" r="-229"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4F194B2D-5678-FBE9-CFCB-3CE3F8BF6B44}"/>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67" name="TextBox 66">
                <a:extLst>
                  <a:ext uri="{FF2B5EF4-FFF2-40B4-BE49-F238E27FC236}">
                    <a16:creationId xmlns:a16="http://schemas.microsoft.com/office/drawing/2014/main" id="{4F194B2D-5678-FBE9-CFCB-3CE3F8BF6B44}"/>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6"/>
                <a:stretch>
                  <a:fillRect l="-2837" t="-4717" r="-2482" b="-4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5E350C2-7024-80AB-6C11-D7CC1CCAECD0}"/>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68" name="TextBox 67">
                <a:extLst>
                  <a:ext uri="{FF2B5EF4-FFF2-40B4-BE49-F238E27FC236}">
                    <a16:creationId xmlns:a16="http://schemas.microsoft.com/office/drawing/2014/main" id="{F5E350C2-7024-80AB-6C11-D7CC1CCAECD0}"/>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7"/>
                <a:stretch>
                  <a:fillRect l="-3041" t="-4717" r="-2027" b="-84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1185873-00B2-F3CB-73E2-C0D4092FEEEC}"/>
                  </a:ext>
                </a:extLst>
              </p:cNvPr>
              <p:cNvSpPr txBox="1"/>
              <p:nvPr/>
            </p:nvSpPr>
            <p:spPr>
              <a:xfrm>
                <a:off x="2813063" y="1627211"/>
                <a:ext cx="5019323" cy="646331"/>
              </a:xfrm>
              <a:prstGeom prst="rect">
                <a:avLst/>
              </a:prstGeom>
              <a:noFill/>
            </p:spPr>
            <p:txBody>
              <a:bodyPr wrap="none" rtlCol="0">
                <a:spAutoFit/>
              </a:bodyPr>
              <a:lstStyle/>
              <a:p>
                <a:r>
                  <a:rPr lang="en-GB" i="1" dirty="0"/>
                  <a:t>Idea: boost the </a:t>
                </a:r>
                <a:r>
                  <a:rPr lang="en-GB" i="1" dirty="0">
                    <a:solidFill>
                      <a:srgbClr val="C00000"/>
                    </a:solidFill>
                  </a:rPr>
                  <a:t>effect the condition </a:t>
                </a:r>
                <a14:m>
                  <m:oMath xmlns:m="http://schemas.openxmlformats.org/officeDocument/2006/math">
                    <m:r>
                      <a:rPr lang="en-GB" i="1" dirty="0" smtClean="0">
                        <a:solidFill>
                          <a:srgbClr val="C00000"/>
                        </a:solidFill>
                        <a:latin typeface="Cambria Math" panose="02040503050406030204" pitchFamily="18" charset="0"/>
                      </a:rPr>
                      <m:t>𝑐</m:t>
                    </m:r>
                  </m:oMath>
                </a14:m>
                <a:r>
                  <a:rPr lang="en-GB" i="1" dirty="0"/>
                  <a:t> has on each step.</a:t>
                </a:r>
              </a:p>
              <a:p>
                <a:r>
                  <a:rPr lang="en-GB" dirty="0">
                    <a:solidFill>
                      <a:srgbClr val="C00000"/>
                    </a:solidFill>
                  </a:rPr>
                  <a:t>Effect of </a:t>
                </a:r>
                <a14:m>
                  <m:oMath xmlns:m="http://schemas.openxmlformats.org/officeDocument/2006/math">
                    <m:r>
                      <a:rPr lang="en-GB" i="1" dirty="0" smtClean="0">
                        <a:solidFill>
                          <a:srgbClr val="C00000"/>
                        </a:solidFill>
                        <a:latin typeface="Cambria Math" panose="02040503050406030204" pitchFamily="18" charset="0"/>
                      </a:rPr>
                      <m:t>𝑐</m:t>
                    </m:r>
                  </m:oMath>
                </a14:m>
                <a:r>
                  <a:rPr lang="en-GB" dirty="0"/>
                  <a:t>:</a:t>
                </a:r>
                <a14:m>
                  <m:oMath xmlns:m="http://schemas.openxmlformats.org/officeDocument/2006/math">
                    <m:r>
                      <a:rPr lang="en-GB" b="0" i="0" dirty="0" smtClean="0">
                        <a:latin typeface="Cambria Math" panose="02040503050406030204" pitchFamily="18" charset="0"/>
                        <a:ea typeface="Cambria Math" panose="02040503050406030204" pitchFamily="18" charset="0"/>
                      </a:rPr>
                      <m:t> </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𝜖</m:t>
                        </m:r>
                      </m:e>
                      <m:sub>
                        <m:r>
                          <a:rPr lang="en-US" i="1" dirty="0">
                            <a:latin typeface="Cambria Math" panose="02040503050406030204" pitchFamily="18" charset="0"/>
                            <a:ea typeface="Cambria Math" panose="02040503050406030204" pitchFamily="18" charset="0"/>
                          </a:rPr>
                          <m:t>𝜃</m:t>
                        </m:r>
                      </m:sub>
                    </m:sSub>
                    <m:d>
                      <m:dPr>
                        <m:ctrlPr>
                          <a:rPr lang="en-US" i="1" dirty="0">
                            <a:latin typeface="Cambria Math" panose="02040503050406030204" pitchFamily="18" charset="0"/>
                            <a:ea typeface="Cambria Math" panose="02040503050406030204" pitchFamily="18" charset="0"/>
                          </a:rPr>
                        </m:ctrlPr>
                      </m:dPr>
                      <m:e>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𝑥</m:t>
                            </m:r>
                          </m:e>
                          <m:sub>
                            <m:r>
                              <a:rPr lang="en-GB" i="1" dirty="0">
                                <a:latin typeface="Cambria Math" panose="02040503050406030204" pitchFamily="18" charset="0"/>
                                <a:ea typeface="Cambria Math" panose="02040503050406030204" pitchFamily="18" charset="0"/>
                              </a:rPr>
                              <m:t>𝑡</m:t>
                            </m:r>
                          </m:sub>
                        </m:sSub>
                        <m:r>
                          <a:rPr lang="en-US" i="1" dirty="0">
                            <a:latin typeface="Cambria Math" panose="02040503050406030204" pitchFamily="18" charset="0"/>
                            <a:ea typeface="Cambria Math" panose="02040503050406030204" pitchFamily="18" charset="0"/>
                          </a:rPr>
                          <m:t>, </m:t>
                        </m:r>
                        <m:r>
                          <a:rPr lang="en-GB" i="1" dirty="0">
                            <a:latin typeface="Cambria Math" panose="02040503050406030204" pitchFamily="18" charset="0"/>
                            <a:ea typeface="Cambria Math" panose="02040503050406030204" pitchFamily="18" charset="0"/>
                          </a:rPr>
                          <m:t>𝑡</m:t>
                        </m:r>
                        <m:r>
                          <a:rPr lang="en-GB" i="1" dirty="0">
                            <a:latin typeface="Cambria Math" panose="02040503050406030204" pitchFamily="18" charset="0"/>
                            <a:ea typeface="Cambria Math" panose="02040503050406030204" pitchFamily="18" charset="0"/>
                          </a:rPr>
                          <m:t>, </m:t>
                        </m:r>
                        <m:r>
                          <a:rPr lang="en-GB" b="0" i="1" dirty="0" smtClean="0">
                            <a:latin typeface="Cambria Math" panose="02040503050406030204" pitchFamily="18" charset="0"/>
                            <a:ea typeface="Cambria Math" panose="02040503050406030204" pitchFamily="18" charset="0"/>
                          </a:rPr>
                          <m:t>𝑐</m:t>
                        </m:r>
                      </m:e>
                    </m:d>
                    <m:r>
                      <a:rPr lang="en-GB" b="0" i="1" dirty="0" smtClean="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𝜖</m:t>
                        </m:r>
                      </m:e>
                      <m:sub>
                        <m:r>
                          <a:rPr lang="en-US" i="1" dirty="0">
                            <a:latin typeface="Cambria Math" panose="02040503050406030204" pitchFamily="18" charset="0"/>
                            <a:ea typeface="Cambria Math" panose="02040503050406030204" pitchFamily="18" charset="0"/>
                          </a:rPr>
                          <m:t>𝜃</m:t>
                        </m:r>
                      </m:sub>
                    </m:sSub>
                    <m:r>
                      <a:rPr lang="en-US" i="1"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𝑥</m:t>
                        </m:r>
                      </m:e>
                      <m:sub>
                        <m:r>
                          <a:rPr lang="en-GB" b="0" i="1" dirty="0" smtClean="0">
                            <a:latin typeface="Cambria Math" panose="02040503050406030204" pitchFamily="18" charset="0"/>
                            <a:ea typeface="Cambria Math" panose="02040503050406030204" pitchFamily="18" charset="0"/>
                          </a:rPr>
                          <m:t>𝑡</m:t>
                        </m:r>
                      </m:sub>
                    </m:sSub>
                    <m:r>
                      <a:rPr lang="en-US" i="1" dirty="0">
                        <a:latin typeface="Cambria Math" panose="02040503050406030204" pitchFamily="18" charset="0"/>
                        <a:ea typeface="Cambria Math" panose="02040503050406030204" pitchFamily="18" charset="0"/>
                      </a:rPr>
                      <m:t>, </m:t>
                    </m:r>
                    <m:r>
                      <a:rPr lang="en-GB" b="0" i="1" dirty="0" smtClean="0">
                        <a:latin typeface="Cambria Math" panose="02040503050406030204" pitchFamily="18" charset="0"/>
                        <a:ea typeface="Cambria Math" panose="02040503050406030204" pitchFamily="18" charset="0"/>
                      </a:rPr>
                      <m:t>𝑡</m:t>
                    </m:r>
                    <m:r>
                      <a:rPr lang="en-GB" i="1" dirty="0">
                        <a:latin typeface="Cambria Math" panose="02040503050406030204" pitchFamily="18" charset="0"/>
                        <a:ea typeface="Cambria Math" panose="02040503050406030204" pitchFamily="18" charset="0"/>
                      </a:rPr>
                      <m:t>, </m:t>
                    </m:r>
                    <m:r>
                      <a:rPr lang="en-GB"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m:t>
                    </m:r>
                  </m:oMath>
                </a14:m>
                <a:r>
                  <a:rPr lang="en-GB" dirty="0"/>
                  <a:t>,  </a:t>
                </a:r>
                <a14:m>
                  <m:oMath xmlns:m="http://schemas.openxmlformats.org/officeDocument/2006/math">
                    <m:r>
                      <a:rPr lang="en-GB" i="1" dirty="0">
                        <a:latin typeface="Cambria Math" panose="02040503050406030204" pitchFamily="18" charset="0"/>
                        <a:ea typeface="Cambria Math" panose="02040503050406030204" pitchFamily="18" charset="0"/>
                      </a:rPr>
                      <m:t>∅= </m:t>
                    </m:r>
                  </m:oMath>
                </a14:m>
                <a:r>
                  <a:rPr lang="en-GB" dirty="0"/>
                  <a:t>“”</a:t>
                </a:r>
              </a:p>
            </p:txBody>
          </p:sp>
        </mc:Choice>
        <mc:Fallback xmlns="">
          <p:sp>
            <p:nvSpPr>
              <p:cNvPr id="12" name="TextBox 11">
                <a:extLst>
                  <a:ext uri="{FF2B5EF4-FFF2-40B4-BE49-F238E27FC236}">
                    <a16:creationId xmlns:a16="http://schemas.microsoft.com/office/drawing/2014/main" id="{01185873-00B2-F3CB-73E2-C0D4092FEEEC}"/>
                  </a:ext>
                </a:extLst>
              </p:cNvPr>
              <p:cNvSpPr txBox="1">
                <a:spLocks noRot="1" noChangeAspect="1" noMove="1" noResize="1" noEditPoints="1" noAdjustHandles="1" noChangeArrowheads="1" noChangeShapeType="1" noTextEdit="1"/>
              </p:cNvSpPr>
              <p:nvPr/>
            </p:nvSpPr>
            <p:spPr>
              <a:xfrm>
                <a:off x="2813063" y="1627211"/>
                <a:ext cx="5019323" cy="646331"/>
              </a:xfrm>
              <a:prstGeom prst="rect">
                <a:avLst/>
              </a:prstGeom>
              <a:blipFill>
                <a:blip r:embed="rId8"/>
                <a:stretch>
                  <a:fillRect l="-971" t="-5660" b="-14151"/>
                </a:stretch>
              </a:blipFill>
            </p:spPr>
            <p:txBody>
              <a:bodyPr/>
              <a:lstStyle/>
              <a:p>
                <a:r>
                  <a:rPr lang="en-GB">
                    <a:noFill/>
                  </a:rPr>
                  <a:t> </a:t>
                </a:r>
              </a:p>
            </p:txBody>
          </p:sp>
        </mc:Fallback>
      </mc:AlternateContent>
      <p:sp>
        <p:nvSpPr>
          <p:cNvPr id="36" name="Oval 35">
            <a:extLst>
              <a:ext uri="{FF2B5EF4-FFF2-40B4-BE49-F238E27FC236}">
                <a16:creationId xmlns:a16="http://schemas.microsoft.com/office/drawing/2014/main" id="{719C30CD-8B63-E0DB-585B-4DB9F44B9E12}"/>
              </a:ext>
            </a:extLst>
          </p:cNvPr>
          <p:cNvSpPr/>
          <p:nvPr/>
        </p:nvSpPr>
        <p:spPr>
          <a:xfrm>
            <a:off x="3312924" y="361517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FB5C0470-4341-015A-9153-5E7C65877037}"/>
              </a:ext>
            </a:extLst>
          </p:cNvPr>
          <p:cNvSpPr txBox="1"/>
          <p:nvPr/>
        </p:nvSpPr>
        <p:spPr>
          <a:xfrm>
            <a:off x="279852" y="6154152"/>
            <a:ext cx="11177840" cy="292388"/>
          </a:xfrm>
          <a:prstGeom prst="rect">
            <a:avLst/>
          </a:prstGeom>
          <a:noFill/>
        </p:spPr>
        <p:txBody>
          <a:bodyPr wrap="square">
            <a:spAutoFit/>
          </a:bodyPr>
          <a:lstStyle/>
          <a:p>
            <a:r>
              <a:rPr lang="en-GB" sz="1300" i="1" dirty="0">
                <a:solidFill>
                  <a:schemeClr val="bg1">
                    <a:lumMod val="65000"/>
                  </a:schemeClr>
                </a:solidFill>
              </a:rPr>
              <a:t>Classifier-free Diffusion Guidance</a:t>
            </a:r>
            <a:r>
              <a:rPr lang="en-GB" sz="1300" dirty="0">
                <a:solidFill>
                  <a:schemeClr val="bg1">
                    <a:lumMod val="65000"/>
                  </a:schemeClr>
                </a:solidFill>
              </a:rPr>
              <a:t>, Ho and Salimans, </a:t>
            </a:r>
            <a:r>
              <a:rPr lang="en-GB" sz="1300" dirty="0" err="1">
                <a:solidFill>
                  <a:schemeClr val="bg1">
                    <a:lumMod val="65000"/>
                  </a:schemeClr>
                </a:solidFill>
              </a:rPr>
              <a:t>NeurIPS</a:t>
            </a:r>
            <a:r>
              <a:rPr lang="en-GB" sz="1300" dirty="0">
                <a:solidFill>
                  <a:schemeClr val="bg1">
                    <a:lumMod val="65000"/>
                  </a:schemeClr>
                </a:solidFill>
              </a:rPr>
              <a:t> 2021 Workshop on Deep Generative Models</a:t>
            </a:r>
          </a:p>
        </p:txBody>
      </p:sp>
      <p:cxnSp>
        <p:nvCxnSpPr>
          <p:cNvPr id="15" name="Straight Arrow Connector 14">
            <a:extLst>
              <a:ext uri="{FF2B5EF4-FFF2-40B4-BE49-F238E27FC236}">
                <a16:creationId xmlns:a16="http://schemas.microsoft.com/office/drawing/2014/main" id="{7C137E1E-B7E9-32F9-8FAD-D614C6D07115}"/>
              </a:ext>
            </a:extLst>
          </p:cNvPr>
          <p:cNvCxnSpPr>
            <a:cxnSpLocks/>
          </p:cNvCxnSpPr>
          <p:nvPr/>
        </p:nvCxnSpPr>
        <p:spPr>
          <a:xfrm flipH="1">
            <a:off x="3373761" y="3463502"/>
            <a:ext cx="36129" cy="165022"/>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9C6A37C8-D45E-30B1-435C-E107920C891C}"/>
                  </a:ext>
                </a:extLst>
              </p:cNvPr>
              <p:cNvSpPr txBox="1"/>
              <p:nvPr/>
            </p:nvSpPr>
            <p:spPr>
              <a:xfrm>
                <a:off x="5202385" y="3801407"/>
                <a:ext cx="100628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𝜖</m:t>
                          </m:r>
                        </m:e>
                        <m:sub>
                          <m:r>
                            <a:rPr lang="en-US" i="1" dirty="0">
                              <a:latin typeface="Cambria Math" panose="02040503050406030204" pitchFamily="18" charset="0"/>
                              <a:ea typeface="Cambria Math" panose="02040503050406030204" pitchFamily="18" charset="0"/>
                            </a:rPr>
                            <m:t>𝜃</m:t>
                          </m:r>
                        </m:sub>
                      </m:sSub>
                      <m:d>
                        <m:dPr>
                          <m:ctrlPr>
                            <a:rPr lang="en-US" i="1" dirty="0">
                              <a:latin typeface="Cambria Math" panose="02040503050406030204" pitchFamily="18" charset="0"/>
                              <a:ea typeface="Cambria Math" panose="02040503050406030204" pitchFamily="18" charset="0"/>
                            </a:rPr>
                          </m:ctrlPr>
                        </m:dPr>
                        <m:e>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𝑥</m:t>
                              </m:r>
                            </m:e>
                            <m:sub>
                              <m:r>
                                <a:rPr lang="en-GB" i="1" dirty="0">
                                  <a:latin typeface="Cambria Math" panose="02040503050406030204" pitchFamily="18" charset="0"/>
                                  <a:ea typeface="Cambria Math" panose="02040503050406030204" pitchFamily="18" charset="0"/>
                                </a:rPr>
                                <m:t>𝑡</m:t>
                              </m:r>
                            </m:sub>
                          </m:sSub>
                          <m:r>
                            <a:rPr lang="en-US" i="1" dirty="0">
                              <a:latin typeface="Cambria Math" panose="02040503050406030204" pitchFamily="18" charset="0"/>
                              <a:ea typeface="Cambria Math" panose="02040503050406030204" pitchFamily="18" charset="0"/>
                            </a:rPr>
                            <m:t>, </m:t>
                          </m:r>
                          <m:r>
                            <a:rPr lang="en-GB" i="1" dirty="0">
                              <a:latin typeface="Cambria Math" panose="02040503050406030204" pitchFamily="18" charset="0"/>
                              <a:ea typeface="Cambria Math" panose="02040503050406030204" pitchFamily="18" charset="0"/>
                            </a:rPr>
                            <m:t>𝑡</m:t>
                          </m:r>
                          <m:r>
                            <a:rPr lang="en-GB" i="1" dirty="0">
                              <a:latin typeface="Cambria Math" panose="02040503050406030204" pitchFamily="18" charset="0"/>
                              <a:ea typeface="Cambria Math" panose="02040503050406030204" pitchFamily="18" charset="0"/>
                            </a:rPr>
                            <m:t>, </m:t>
                          </m:r>
                          <m:r>
                            <a:rPr lang="en-GB" b="0" i="1" dirty="0" smtClean="0">
                              <a:latin typeface="Cambria Math" panose="02040503050406030204" pitchFamily="18" charset="0"/>
                              <a:ea typeface="Cambria Math" panose="02040503050406030204" pitchFamily="18" charset="0"/>
                            </a:rPr>
                            <m:t>𝑐</m:t>
                          </m:r>
                        </m:e>
                      </m:d>
                    </m:oMath>
                  </m:oMathPara>
                </a14:m>
                <a:endParaRPr lang="en-GB" dirty="0"/>
              </a:p>
            </p:txBody>
          </p:sp>
        </mc:Choice>
        <mc:Fallback xmlns="">
          <p:sp>
            <p:nvSpPr>
              <p:cNvPr id="75" name="TextBox 74">
                <a:extLst>
                  <a:ext uri="{FF2B5EF4-FFF2-40B4-BE49-F238E27FC236}">
                    <a16:creationId xmlns:a16="http://schemas.microsoft.com/office/drawing/2014/main" id="{9C6A37C8-D45E-30B1-435C-E107920C891C}"/>
                  </a:ext>
                </a:extLst>
              </p:cNvPr>
              <p:cNvSpPr txBox="1">
                <a:spLocks noRot="1" noChangeAspect="1" noMove="1" noResize="1" noEditPoints="1" noAdjustHandles="1" noChangeArrowheads="1" noChangeShapeType="1" noTextEdit="1"/>
              </p:cNvSpPr>
              <p:nvPr/>
            </p:nvSpPr>
            <p:spPr>
              <a:xfrm>
                <a:off x="5202385" y="3801407"/>
                <a:ext cx="1006283" cy="369332"/>
              </a:xfrm>
              <a:prstGeom prst="rect">
                <a:avLst/>
              </a:prstGeom>
              <a:blipFill>
                <a:blip r:embed="rId9"/>
                <a:stretch>
                  <a:fillRect r="-7273" b="-1667"/>
                </a:stretch>
              </a:blipFill>
            </p:spPr>
            <p:txBody>
              <a:bodyPr/>
              <a:lstStyle/>
              <a:p>
                <a:r>
                  <a:rPr lang="en-GB">
                    <a:noFill/>
                  </a:rPr>
                  <a:t> </a:t>
                </a:r>
              </a:p>
            </p:txBody>
          </p:sp>
        </mc:Fallback>
      </mc:AlternateContent>
      <p:cxnSp>
        <p:nvCxnSpPr>
          <p:cNvPr id="76" name="Straight Arrow Connector 75">
            <a:extLst>
              <a:ext uri="{FF2B5EF4-FFF2-40B4-BE49-F238E27FC236}">
                <a16:creationId xmlns:a16="http://schemas.microsoft.com/office/drawing/2014/main" id="{62D1D51E-6449-A3C3-A371-06973B8427DF}"/>
              </a:ext>
            </a:extLst>
          </p:cNvPr>
          <p:cNvCxnSpPr>
            <a:cxnSpLocks/>
          </p:cNvCxnSpPr>
          <p:nvPr/>
        </p:nvCxnSpPr>
        <p:spPr>
          <a:xfrm flipV="1">
            <a:off x="2488364" y="2789576"/>
            <a:ext cx="5495104" cy="433145"/>
          </a:xfrm>
          <a:prstGeom prst="straightConnector1">
            <a:avLst/>
          </a:prstGeom>
          <a:ln w="28575">
            <a:solidFill>
              <a:schemeClr val="tx1"/>
            </a:solidFill>
            <a:prstDash val="sysDash"/>
            <a:headEnd type="triangle" w="lg" len="lg"/>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82CF90BD-F726-BE00-781B-866B20263B93}"/>
                  </a:ext>
                </a:extLst>
              </p:cNvPr>
              <p:cNvSpPr txBox="1"/>
              <p:nvPr/>
            </p:nvSpPr>
            <p:spPr>
              <a:xfrm>
                <a:off x="4968300" y="2954923"/>
                <a:ext cx="100628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𝜖</m:t>
                          </m:r>
                        </m:e>
                        <m:sub>
                          <m:r>
                            <a:rPr lang="en-US" i="1" dirty="0">
                              <a:latin typeface="Cambria Math" panose="02040503050406030204" pitchFamily="18" charset="0"/>
                              <a:ea typeface="Cambria Math" panose="02040503050406030204" pitchFamily="18" charset="0"/>
                            </a:rPr>
                            <m:t>𝜃</m:t>
                          </m:r>
                        </m:sub>
                      </m:sSub>
                      <m:d>
                        <m:dPr>
                          <m:ctrlPr>
                            <a:rPr lang="en-US" i="1" dirty="0">
                              <a:latin typeface="Cambria Math" panose="02040503050406030204" pitchFamily="18" charset="0"/>
                              <a:ea typeface="Cambria Math" panose="02040503050406030204" pitchFamily="18" charset="0"/>
                            </a:rPr>
                          </m:ctrlPr>
                        </m:dPr>
                        <m:e>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𝑥</m:t>
                              </m:r>
                            </m:e>
                            <m:sub>
                              <m:r>
                                <a:rPr lang="en-GB" i="1" dirty="0">
                                  <a:latin typeface="Cambria Math" panose="02040503050406030204" pitchFamily="18" charset="0"/>
                                  <a:ea typeface="Cambria Math" panose="02040503050406030204" pitchFamily="18" charset="0"/>
                                </a:rPr>
                                <m:t>𝑡</m:t>
                              </m:r>
                            </m:sub>
                          </m:sSub>
                          <m:r>
                            <a:rPr lang="en-US" i="1" dirty="0">
                              <a:latin typeface="Cambria Math" panose="02040503050406030204" pitchFamily="18" charset="0"/>
                              <a:ea typeface="Cambria Math" panose="02040503050406030204" pitchFamily="18" charset="0"/>
                            </a:rPr>
                            <m:t>, </m:t>
                          </m:r>
                          <m:r>
                            <a:rPr lang="en-GB" i="1" dirty="0">
                              <a:latin typeface="Cambria Math" panose="02040503050406030204" pitchFamily="18" charset="0"/>
                              <a:ea typeface="Cambria Math" panose="02040503050406030204" pitchFamily="18" charset="0"/>
                            </a:rPr>
                            <m:t>𝑡</m:t>
                          </m:r>
                          <m:r>
                            <a:rPr lang="en-GB" i="1" dirty="0">
                              <a:latin typeface="Cambria Math" panose="02040503050406030204" pitchFamily="18" charset="0"/>
                              <a:ea typeface="Cambria Math" panose="02040503050406030204" pitchFamily="18" charset="0"/>
                            </a:rPr>
                            <m:t>,∅</m:t>
                          </m:r>
                        </m:e>
                      </m:d>
                    </m:oMath>
                  </m:oMathPara>
                </a14:m>
                <a:endParaRPr lang="en-GB" dirty="0"/>
              </a:p>
            </p:txBody>
          </p:sp>
        </mc:Choice>
        <mc:Fallback xmlns="">
          <p:sp>
            <p:nvSpPr>
              <p:cNvPr id="78" name="TextBox 77">
                <a:extLst>
                  <a:ext uri="{FF2B5EF4-FFF2-40B4-BE49-F238E27FC236}">
                    <a16:creationId xmlns:a16="http://schemas.microsoft.com/office/drawing/2014/main" id="{82CF90BD-F726-BE00-781B-866B20263B93}"/>
                  </a:ext>
                </a:extLst>
              </p:cNvPr>
              <p:cNvSpPr txBox="1">
                <a:spLocks noRot="1" noChangeAspect="1" noMove="1" noResize="1" noEditPoints="1" noAdjustHandles="1" noChangeArrowheads="1" noChangeShapeType="1" noTextEdit="1"/>
              </p:cNvSpPr>
              <p:nvPr/>
            </p:nvSpPr>
            <p:spPr>
              <a:xfrm>
                <a:off x="4968300" y="2954923"/>
                <a:ext cx="1006283" cy="369332"/>
              </a:xfrm>
              <a:prstGeom prst="rect">
                <a:avLst/>
              </a:prstGeom>
              <a:blipFill>
                <a:blip r:embed="rId10"/>
                <a:stretch>
                  <a:fillRect r="-12727" b="-3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17CEDE67-0BB7-4E80-16D0-60E18DA22ED2}"/>
                  </a:ext>
                </a:extLst>
              </p:cNvPr>
              <p:cNvSpPr txBox="1"/>
              <p:nvPr/>
            </p:nvSpPr>
            <p:spPr>
              <a:xfrm>
                <a:off x="3625513" y="4814390"/>
                <a:ext cx="3291678"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C00000"/>
                              </a:solidFill>
                              <a:latin typeface="Cambria Math" panose="02040503050406030204" pitchFamily="18" charset="0"/>
                              <a:ea typeface="Cambria Math" panose="02040503050406030204" pitchFamily="18" charset="0"/>
                            </a:rPr>
                          </m:ctrlPr>
                        </m:sSubPr>
                        <m:e>
                          <m:r>
                            <a:rPr lang="en-US" i="1" dirty="0">
                              <a:solidFill>
                                <a:srgbClr val="C00000"/>
                              </a:solidFill>
                              <a:latin typeface="Cambria Math" panose="02040503050406030204" pitchFamily="18" charset="0"/>
                              <a:ea typeface="Cambria Math" panose="02040503050406030204" pitchFamily="18" charset="0"/>
                            </a:rPr>
                            <m:t>𝜖</m:t>
                          </m:r>
                        </m:e>
                        <m:sub>
                          <m:r>
                            <a:rPr lang="en-US" i="1" dirty="0">
                              <a:solidFill>
                                <a:srgbClr val="C00000"/>
                              </a:solidFill>
                              <a:latin typeface="Cambria Math" panose="02040503050406030204" pitchFamily="18" charset="0"/>
                              <a:ea typeface="Cambria Math" panose="02040503050406030204" pitchFamily="18" charset="0"/>
                            </a:rPr>
                            <m:t>𝜃</m:t>
                          </m:r>
                        </m:sub>
                      </m:sSub>
                      <m:d>
                        <m:dPr>
                          <m:ctrlPr>
                            <a:rPr lang="en-US" i="1" dirty="0">
                              <a:solidFill>
                                <a:srgbClr val="C00000"/>
                              </a:solidFill>
                              <a:latin typeface="Cambria Math" panose="02040503050406030204" pitchFamily="18" charset="0"/>
                              <a:ea typeface="Cambria Math" panose="02040503050406030204" pitchFamily="18" charset="0"/>
                            </a:rPr>
                          </m:ctrlPr>
                        </m:dPr>
                        <m:e>
                          <m:sSub>
                            <m:sSubPr>
                              <m:ctrlPr>
                                <a:rPr lang="en-US" i="1" dirty="0">
                                  <a:solidFill>
                                    <a:srgbClr val="C00000"/>
                                  </a:solidFill>
                                  <a:latin typeface="Cambria Math" panose="02040503050406030204" pitchFamily="18" charset="0"/>
                                  <a:ea typeface="Cambria Math" panose="02040503050406030204" pitchFamily="18" charset="0"/>
                                </a:rPr>
                              </m:ctrlPr>
                            </m:sSubPr>
                            <m:e>
                              <m:r>
                                <a:rPr lang="en-US" i="1" dirty="0">
                                  <a:solidFill>
                                    <a:srgbClr val="C00000"/>
                                  </a:solidFill>
                                  <a:latin typeface="Cambria Math" panose="02040503050406030204" pitchFamily="18" charset="0"/>
                                  <a:ea typeface="Cambria Math" panose="02040503050406030204" pitchFamily="18" charset="0"/>
                                </a:rPr>
                                <m:t>𝑥</m:t>
                              </m:r>
                            </m:e>
                            <m:sub>
                              <m:r>
                                <a:rPr lang="en-GB" i="1" dirty="0">
                                  <a:solidFill>
                                    <a:srgbClr val="C00000"/>
                                  </a:solidFill>
                                  <a:latin typeface="Cambria Math" panose="02040503050406030204" pitchFamily="18" charset="0"/>
                                  <a:ea typeface="Cambria Math" panose="02040503050406030204" pitchFamily="18" charset="0"/>
                                </a:rPr>
                                <m:t>𝑡</m:t>
                              </m:r>
                            </m:sub>
                          </m:sSub>
                          <m:r>
                            <a:rPr lang="en-US" i="1" dirty="0">
                              <a:solidFill>
                                <a:srgbClr val="C00000"/>
                              </a:solidFill>
                              <a:latin typeface="Cambria Math" panose="02040503050406030204" pitchFamily="18" charset="0"/>
                              <a:ea typeface="Cambria Math" panose="02040503050406030204" pitchFamily="18" charset="0"/>
                            </a:rPr>
                            <m:t>, </m:t>
                          </m:r>
                          <m:r>
                            <a:rPr lang="en-GB" i="1" dirty="0">
                              <a:solidFill>
                                <a:srgbClr val="C00000"/>
                              </a:solidFill>
                              <a:latin typeface="Cambria Math" panose="02040503050406030204" pitchFamily="18" charset="0"/>
                              <a:ea typeface="Cambria Math" panose="02040503050406030204" pitchFamily="18" charset="0"/>
                            </a:rPr>
                            <m:t>𝑡</m:t>
                          </m:r>
                          <m:r>
                            <a:rPr lang="en-GB" i="1" dirty="0">
                              <a:solidFill>
                                <a:srgbClr val="C00000"/>
                              </a:solidFill>
                              <a:latin typeface="Cambria Math" panose="02040503050406030204" pitchFamily="18" charset="0"/>
                              <a:ea typeface="Cambria Math" panose="02040503050406030204" pitchFamily="18" charset="0"/>
                            </a:rPr>
                            <m:t>,∅</m:t>
                          </m:r>
                        </m:e>
                      </m:d>
                      <m:r>
                        <a:rPr lang="en-GB" b="0" i="1" dirty="0" smtClean="0">
                          <a:solidFill>
                            <a:srgbClr val="C00000"/>
                          </a:solidFill>
                          <a:latin typeface="Cambria Math" panose="02040503050406030204" pitchFamily="18" charset="0"/>
                          <a:ea typeface="Cambria Math" panose="02040503050406030204" pitchFamily="18" charset="0"/>
                        </a:rPr>
                        <m:t>+</m:t>
                      </m:r>
                    </m:oMath>
                  </m:oMathPara>
                </a14:m>
                <a:endParaRPr lang="en-GB" b="0" i="1" dirty="0">
                  <a:solidFill>
                    <a:srgbClr val="C00000"/>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b="0" i="1" dirty="0" smtClean="0">
                          <a:solidFill>
                            <a:srgbClr val="C00000"/>
                          </a:solidFill>
                          <a:latin typeface="Cambria Math" panose="02040503050406030204" pitchFamily="18" charset="0"/>
                          <a:ea typeface="Cambria Math" panose="02040503050406030204" pitchFamily="18" charset="0"/>
                        </a:rPr>
                        <m:t>𝑠</m:t>
                      </m:r>
                      <m:r>
                        <a:rPr lang="en-GB" b="0" i="1" dirty="0" smtClean="0">
                          <a:solidFill>
                            <a:srgbClr val="C00000"/>
                          </a:solidFill>
                          <a:latin typeface="Cambria Math" panose="02040503050406030204" pitchFamily="18" charset="0"/>
                          <a:ea typeface="Cambria Math" panose="02040503050406030204" pitchFamily="18" charset="0"/>
                        </a:rPr>
                        <m:t> </m:t>
                      </m:r>
                      <m:d>
                        <m:dPr>
                          <m:ctrlPr>
                            <a:rPr lang="en-GB" b="0" i="1" dirty="0" smtClean="0">
                              <a:solidFill>
                                <a:srgbClr val="C00000"/>
                              </a:solidFill>
                              <a:latin typeface="Cambria Math" panose="02040503050406030204" pitchFamily="18" charset="0"/>
                              <a:ea typeface="Cambria Math" panose="02040503050406030204" pitchFamily="18" charset="0"/>
                            </a:rPr>
                          </m:ctrlPr>
                        </m:dPr>
                        <m:e>
                          <m:sSub>
                            <m:sSubPr>
                              <m:ctrlPr>
                                <a:rPr lang="en-US" i="1" dirty="0">
                                  <a:solidFill>
                                    <a:srgbClr val="C00000"/>
                                  </a:solidFill>
                                  <a:latin typeface="Cambria Math" panose="02040503050406030204" pitchFamily="18" charset="0"/>
                                  <a:ea typeface="Cambria Math" panose="02040503050406030204" pitchFamily="18" charset="0"/>
                                </a:rPr>
                              </m:ctrlPr>
                            </m:sSubPr>
                            <m:e>
                              <m:r>
                                <a:rPr lang="en-US" i="1" dirty="0">
                                  <a:solidFill>
                                    <a:srgbClr val="C00000"/>
                                  </a:solidFill>
                                  <a:latin typeface="Cambria Math" panose="02040503050406030204" pitchFamily="18" charset="0"/>
                                  <a:ea typeface="Cambria Math" panose="02040503050406030204" pitchFamily="18" charset="0"/>
                                </a:rPr>
                                <m:t>𝜖</m:t>
                              </m:r>
                            </m:e>
                            <m:sub>
                              <m:r>
                                <a:rPr lang="en-US" i="1" dirty="0">
                                  <a:solidFill>
                                    <a:srgbClr val="C00000"/>
                                  </a:solidFill>
                                  <a:latin typeface="Cambria Math" panose="02040503050406030204" pitchFamily="18" charset="0"/>
                                  <a:ea typeface="Cambria Math" panose="02040503050406030204" pitchFamily="18" charset="0"/>
                                </a:rPr>
                                <m:t>𝜃</m:t>
                              </m:r>
                            </m:sub>
                          </m:sSub>
                          <m:d>
                            <m:dPr>
                              <m:ctrlPr>
                                <a:rPr lang="en-US" i="1" dirty="0">
                                  <a:solidFill>
                                    <a:srgbClr val="C00000"/>
                                  </a:solidFill>
                                  <a:latin typeface="Cambria Math" panose="02040503050406030204" pitchFamily="18" charset="0"/>
                                  <a:ea typeface="Cambria Math" panose="02040503050406030204" pitchFamily="18" charset="0"/>
                                </a:rPr>
                              </m:ctrlPr>
                            </m:dPr>
                            <m:e>
                              <m:sSub>
                                <m:sSubPr>
                                  <m:ctrlPr>
                                    <a:rPr lang="en-US" i="1" dirty="0">
                                      <a:solidFill>
                                        <a:srgbClr val="C00000"/>
                                      </a:solidFill>
                                      <a:latin typeface="Cambria Math" panose="02040503050406030204" pitchFamily="18" charset="0"/>
                                      <a:ea typeface="Cambria Math" panose="02040503050406030204" pitchFamily="18" charset="0"/>
                                    </a:rPr>
                                  </m:ctrlPr>
                                </m:sSubPr>
                                <m:e>
                                  <m:r>
                                    <a:rPr lang="en-US" i="1" dirty="0">
                                      <a:solidFill>
                                        <a:srgbClr val="C00000"/>
                                      </a:solidFill>
                                      <a:latin typeface="Cambria Math" panose="02040503050406030204" pitchFamily="18" charset="0"/>
                                      <a:ea typeface="Cambria Math" panose="02040503050406030204" pitchFamily="18" charset="0"/>
                                    </a:rPr>
                                    <m:t>𝑥</m:t>
                                  </m:r>
                                </m:e>
                                <m:sub>
                                  <m:r>
                                    <a:rPr lang="en-GB" i="1" dirty="0">
                                      <a:solidFill>
                                        <a:srgbClr val="C00000"/>
                                      </a:solidFill>
                                      <a:latin typeface="Cambria Math" panose="02040503050406030204" pitchFamily="18" charset="0"/>
                                      <a:ea typeface="Cambria Math" panose="02040503050406030204" pitchFamily="18" charset="0"/>
                                    </a:rPr>
                                    <m:t>𝑡</m:t>
                                  </m:r>
                                </m:sub>
                              </m:sSub>
                              <m:r>
                                <a:rPr lang="en-US" i="1" dirty="0">
                                  <a:solidFill>
                                    <a:srgbClr val="C00000"/>
                                  </a:solidFill>
                                  <a:latin typeface="Cambria Math" panose="02040503050406030204" pitchFamily="18" charset="0"/>
                                  <a:ea typeface="Cambria Math" panose="02040503050406030204" pitchFamily="18" charset="0"/>
                                </a:rPr>
                                <m:t>, </m:t>
                              </m:r>
                              <m:r>
                                <a:rPr lang="en-GB" i="1" dirty="0">
                                  <a:solidFill>
                                    <a:srgbClr val="C00000"/>
                                  </a:solidFill>
                                  <a:latin typeface="Cambria Math" panose="02040503050406030204" pitchFamily="18" charset="0"/>
                                  <a:ea typeface="Cambria Math" panose="02040503050406030204" pitchFamily="18" charset="0"/>
                                </a:rPr>
                                <m:t>𝑡</m:t>
                              </m:r>
                              <m:r>
                                <a:rPr lang="en-GB" i="1" dirty="0">
                                  <a:solidFill>
                                    <a:srgbClr val="C00000"/>
                                  </a:solidFill>
                                  <a:latin typeface="Cambria Math" panose="02040503050406030204" pitchFamily="18" charset="0"/>
                                  <a:ea typeface="Cambria Math" panose="02040503050406030204" pitchFamily="18" charset="0"/>
                                </a:rPr>
                                <m:t>, </m:t>
                              </m:r>
                              <m:r>
                                <a:rPr lang="en-GB" i="1" dirty="0">
                                  <a:solidFill>
                                    <a:srgbClr val="C00000"/>
                                  </a:solidFill>
                                  <a:latin typeface="Cambria Math" panose="02040503050406030204" pitchFamily="18" charset="0"/>
                                  <a:ea typeface="Cambria Math" panose="02040503050406030204" pitchFamily="18" charset="0"/>
                                </a:rPr>
                                <m:t>𝑐</m:t>
                              </m:r>
                            </m:e>
                          </m:d>
                          <m:r>
                            <a:rPr lang="en-GB" i="1" dirty="0">
                              <a:solidFill>
                                <a:srgbClr val="C00000"/>
                              </a:solidFill>
                              <a:latin typeface="Cambria Math" panose="02040503050406030204" pitchFamily="18" charset="0"/>
                              <a:ea typeface="Cambria Math" panose="02040503050406030204" pitchFamily="18" charset="0"/>
                            </a:rPr>
                            <m:t>−</m:t>
                          </m:r>
                          <m:sSub>
                            <m:sSubPr>
                              <m:ctrlPr>
                                <a:rPr lang="en-US" i="1" dirty="0">
                                  <a:solidFill>
                                    <a:srgbClr val="C00000"/>
                                  </a:solidFill>
                                  <a:latin typeface="Cambria Math" panose="02040503050406030204" pitchFamily="18" charset="0"/>
                                  <a:ea typeface="Cambria Math" panose="02040503050406030204" pitchFamily="18" charset="0"/>
                                </a:rPr>
                              </m:ctrlPr>
                            </m:sSubPr>
                            <m:e>
                              <m:r>
                                <a:rPr lang="en-US" i="1" dirty="0">
                                  <a:solidFill>
                                    <a:srgbClr val="C00000"/>
                                  </a:solidFill>
                                  <a:latin typeface="Cambria Math" panose="02040503050406030204" pitchFamily="18" charset="0"/>
                                  <a:ea typeface="Cambria Math" panose="02040503050406030204" pitchFamily="18" charset="0"/>
                                </a:rPr>
                                <m:t>𝜖</m:t>
                              </m:r>
                            </m:e>
                            <m:sub>
                              <m:r>
                                <a:rPr lang="en-US" i="1" dirty="0">
                                  <a:solidFill>
                                    <a:srgbClr val="C00000"/>
                                  </a:solidFill>
                                  <a:latin typeface="Cambria Math" panose="02040503050406030204" pitchFamily="18" charset="0"/>
                                  <a:ea typeface="Cambria Math" panose="02040503050406030204" pitchFamily="18" charset="0"/>
                                </a:rPr>
                                <m:t>𝜃</m:t>
                              </m:r>
                            </m:sub>
                          </m:sSub>
                          <m:r>
                            <a:rPr lang="en-US" i="1" dirty="0">
                              <a:solidFill>
                                <a:srgbClr val="C00000"/>
                              </a:solidFill>
                              <a:latin typeface="Cambria Math" panose="02040503050406030204" pitchFamily="18" charset="0"/>
                              <a:ea typeface="Cambria Math" panose="02040503050406030204" pitchFamily="18" charset="0"/>
                            </a:rPr>
                            <m:t>(</m:t>
                          </m:r>
                          <m:sSub>
                            <m:sSubPr>
                              <m:ctrlPr>
                                <a:rPr lang="en-US" i="1" dirty="0">
                                  <a:solidFill>
                                    <a:srgbClr val="C00000"/>
                                  </a:solidFill>
                                  <a:latin typeface="Cambria Math" panose="02040503050406030204" pitchFamily="18" charset="0"/>
                                  <a:ea typeface="Cambria Math" panose="02040503050406030204" pitchFamily="18" charset="0"/>
                                </a:rPr>
                              </m:ctrlPr>
                            </m:sSubPr>
                            <m:e>
                              <m:r>
                                <a:rPr lang="en-US" i="1" dirty="0">
                                  <a:solidFill>
                                    <a:srgbClr val="C00000"/>
                                  </a:solidFill>
                                  <a:latin typeface="Cambria Math" panose="02040503050406030204" pitchFamily="18" charset="0"/>
                                  <a:ea typeface="Cambria Math" panose="02040503050406030204" pitchFamily="18" charset="0"/>
                                </a:rPr>
                                <m:t>𝑥</m:t>
                              </m:r>
                            </m:e>
                            <m:sub>
                              <m:r>
                                <a:rPr lang="en-GB" i="1" dirty="0">
                                  <a:solidFill>
                                    <a:srgbClr val="C00000"/>
                                  </a:solidFill>
                                  <a:latin typeface="Cambria Math" panose="02040503050406030204" pitchFamily="18" charset="0"/>
                                  <a:ea typeface="Cambria Math" panose="02040503050406030204" pitchFamily="18" charset="0"/>
                                </a:rPr>
                                <m:t>𝑡</m:t>
                              </m:r>
                            </m:sub>
                          </m:sSub>
                          <m:r>
                            <a:rPr lang="en-US" i="1" dirty="0">
                              <a:solidFill>
                                <a:srgbClr val="C00000"/>
                              </a:solidFill>
                              <a:latin typeface="Cambria Math" panose="02040503050406030204" pitchFamily="18" charset="0"/>
                              <a:ea typeface="Cambria Math" panose="02040503050406030204" pitchFamily="18" charset="0"/>
                            </a:rPr>
                            <m:t>, </m:t>
                          </m:r>
                          <m:r>
                            <a:rPr lang="en-GB" i="1" dirty="0">
                              <a:solidFill>
                                <a:srgbClr val="C00000"/>
                              </a:solidFill>
                              <a:latin typeface="Cambria Math" panose="02040503050406030204" pitchFamily="18" charset="0"/>
                              <a:ea typeface="Cambria Math" panose="02040503050406030204" pitchFamily="18" charset="0"/>
                            </a:rPr>
                            <m:t>𝑡</m:t>
                          </m:r>
                          <m:r>
                            <a:rPr lang="en-GB" i="1" dirty="0">
                              <a:solidFill>
                                <a:srgbClr val="C00000"/>
                              </a:solidFill>
                              <a:latin typeface="Cambria Math" panose="02040503050406030204" pitchFamily="18" charset="0"/>
                              <a:ea typeface="Cambria Math" panose="02040503050406030204" pitchFamily="18" charset="0"/>
                            </a:rPr>
                            <m:t>, ∅)</m:t>
                          </m:r>
                        </m:e>
                      </m:d>
                    </m:oMath>
                  </m:oMathPara>
                </a14:m>
                <a:endParaRPr lang="en-GB" dirty="0">
                  <a:solidFill>
                    <a:srgbClr val="C00000"/>
                  </a:solidFill>
                </a:endParaRPr>
              </a:p>
            </p:txBody>
          </p:sp>
        </mc:Choice>
        <mc:Fallback xmlns="">
          <p:sp>
            <p:nvSpPr>
              <p:cNvPr id="90" name="TextBox 89">
                <a:extLst>
                  <a:ext uri="{FF2B5EF4-FFF2-40B4-BE49-F238E27FC236}">
                    <a16:creationId xmlns:a16="http://schemas.microsoft.com/office/drawing/2014/main" id="{17CEDE67-0BB7-4E80-16D0-60E18DA22ED2}"/>
                  </a:ext>
                </a:extLst>
              </p:cNvPr>
              <p:cNvSpPr txBox="1">
                <a:spLocks noRot="1" noChangeAspect="1" noMove="1" noResize="1" noEditPoints="1" noAdjustHandles="1" noChangeArrowheads="1" noChangeShapeType="1" noTextEdit="1"/>
              </p:cNvSpPr>
              <p:nvPr/>
            </p:nvSpPr>
            <p:spPr>
              <a:xfrm>
                <a:off x="3625513" y="4814390"/>
                <a:ext cx="3291678" cy="646331"/>
              </a:xfrm>
              <a:prstGeom prst="rect">
                <a:avLst/>
              </a:prstGeom>
              <a:blipFill>
                <a:blip r:embed="rId11"/>
                <a:stretch>
                  <a:fillRect b="-7547"/>
                </a:stretch>
              </a:blipFill>
            </p:spPr>
            <p:txBody>
              <a:bodyPr/>
              <a:lstStyle/>
              <a:p>
                <a:r>
                  <a:rPr lang="en-GB">
                    <a:noFill/>
                  </a:rPr>
                  <a:t> </a:t>
                </a:r>
              </a:p>
            </p:txBody>
          </p:sp>
        </mc:Fallback>
      </mc:AlternateContent>
      <p:sp>
        <p:nvSpPr>
          <p:cNvPr id="95" name="Oval 94">
            <a:extLst>
              <a:ext uri="{FF2B5EF4-FFF2-40B4-BE49-F238E27FC236}">
                <a16:creationId xmlns:a16="http://schemas.microsoft.com/office/drawing/2014/main" id="{0AF340C8-3C2B-9B89-5685-3B9776BF392C}"/>
              </a:ext>
            </a:extLst>
          </p:cNvPr>
          <p:cNvSpPr/>
          <p:nvPr/>
        </p:nvSpPr>
        <p:spPr>
          <a:xfrm>
            <a:off x="7907927" y="273998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D790BC5C-A931-B443-6B79-EAA32B7D6F72}"/>
              </a:ext>
            </a:extLst>
          </p:cNvPr>
          <p:cNvSpPr/>
          <p:nvPr/>
        </p:nvSpPr>
        <p:spPr>
          <a:xfrm>
            <a:off x="7755538" y="4034982"/>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Oval 96">
            <a:extLst>
              <a:ext uri="{FF2B5EF4-FFF2-40B4-BE49-F238E27FC236}">
                <a16:creationId xmlns:a16="http://schemas.microsoft.com/office/drawing/2014/main" id="{CFF7ADE2-534C-3DD8-9A51-C6D855C74E1F}"/>
              </a:ext>
            </a:extLst>
          </p:cNvPr>
          <p:cNvSpPr/>
          <p:nvPr/>
        </p:nvSpPr>
        <p:spPr>
          <a:xfrm>
            <a:off x="7588415" y="5415154"/>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E50CDF31-7D50-6612-EF69-AD4EBF401B36}"/>
                  </a:ext>
                </a:extLst>
              </p:cNvPr>
              <p:cNvSpPr txBox="1"/>
              <p:nvPr/>
            </p:nvSpPr>
            <p:spPr>
              <a:xfrm>
                <a:off x="587611" y="3896539"/>
                <a:ext cx="3610331" cy="923330"/>
              </a:xfrm>
              <a:prstGeom prst="rect">
                <a:avLst/>
              </a:prstGeom>
              <a:noFill/>
            </p:spPr>
            <p:txBody>
              <a:bodyPr wrap="square">
                <a:spAutoFit/>
              </a:bodyPr>
              <a:lstStyle/>
              <a:p>
                <a14:m>
                  <m:oMath xmlns:m="http://schemas.openxmlformats.org/officeDocument/2006/math">
                    <m:r>
                      <a:rPr lang="en-GB" b="0" i="1" dirty="0" smtClean="0">
                        <a:solidFill>
                          <a:srgbClr val="C00000"/>
                        </a:solidFill>
                        <a:latin typeface="Cambria Math" panose="02040503050406030204" pitchFamily="18" charset="0"/>
                        <a:ea typeface="Cambria Math" panose="02040503050406030204" pitchFamily="18" charset="0"/>
                      </a:rPr>
                      <m:t>𝑠</m:t>
                    </m:r>
                    <m:r>
                      <a:rPr lang="en-GB" b="0" i="1" dirty="0" smtClean="0">
                        <a:solidFill>
                          <a:srgbClr val="C00000"/>
                        </a:solidFill>
                        <a:latin typeface="Cambria Math" panose="02040503050406030204" pitchFamily="18" charset="0"/>
                        <a:ea typeface="Cambria Math" panose="02040503050406030204" pitchFamily="18" charset="0"/>
                      </a:rPr>
                      <m:t>=0</m:t>
                    </m:r>
                  </m:oMath>
                </a14:m>
                <a:r>
                  <a:rPr lang="en-GB" dirty="0">
                    <a:solidFill>
                      <a:srgbClr val="C00000"/>
                    </a:solidFill>
                  </a:rPr>
                  <a:t>: Unconditional sampling</a:t>
                </a:r>
              </a:p>
              <a:p>
                <a14:m>
                  <m:oMath xmlns:m="http://schemas.openxmlformats.org/officeDocument/2006/math">
                    <m:r>
                      <a:rPr lang="en-GB" i="1" dirty="0">
                        <a:solidFill>
                          <a:srgbClr val="C00000"/>
                        </a:solidFill>
                        <a:latin typeface="Cambria Math" panose="02040503050406030204" pitchFamily="18" charset="0"/>
                        <a:ea typeface="Cambria Math" panose="02040503050406030204" pitchFamily="18" charset="0"/>
                      </a:rPr>
                      <m:t>𝑠</m:t>
                    </m:r>
                    <m:r>
                      <a:rPr lang="en-GB" i="1" dirty="0">
                        <a:solidFill>
                          <a:srgbClr val="C00000"/>
                        </a:solidFill>
                        <a:latin typeface="Cambria Math" panose="02040503050406030204" pitchFamily="18" charset="0"/>
                        <a:ea typeface="Cambria Math" panose="02040503050406030204" pitchFamily="18" charset="0"/>
                      </a:rPr>
                      <m:t>=1</m:t>
                    </m:r>
                  </m:oMath>
                </a14:m>
                <a:r>
                  <a:rPr lang="en-GB" dirty="0">
                    <a:solidFill>
                      <a:srgbClr val="C00000"/>
                    </a:solidFill>
                  </a:rPr>
                  <a:t>: Regular conditional sampling</a:t>
                </a:r>
              </a:p>
              <a:p>
                <a14:m>
                  <m:oMath xmlns:m="http://schemas.openxmlformats.org/officeDocument/2006/math">
                    <m:r>
                      <a:rPr lang="en-GB" i="1" dirty="0">
                        <a:solidFill>
                          <a:srgbClr val="C00000"/>
                        </a:solidFill>
                        <a:latin typeface="Cambria Math" panose="02040503050406030204" pitchFamily="18" charset="0"/>
                        <a:ea typeface="Cambria Math" panose="02040503050406030204" pitchFamily="18" charset="0"/>
                      </a:rPr>
                      <m:t>𝑠</m:t>
                    </m:r>
                    <m:r>
                      <a:rPr lang="en-GB" b="0" i="1" dirty="0" smtClean="0">
                        <a:solidFill>
                          <a:srgbClr val="C00000"/>
                        </a:solidFill>
                        <a:latin typeface="Cambria Math" panose="02040503050406030204" pitchFamily="18" charset="0"/>
                        <a:ea typeface="Cambria Math" panose="02040503050406030204" pitchFamily="18" charset="0"/>
                      </a:rPr>
                      <m:t>&gt;</m:t>
                    </m:r>
                    <m:r>
                      <a:rPr lang="en-GB" i="1" dirty="0">
                        <a:solidFill>
                          <a:srgbClr val="C00000"/>
                        </a:solidFill>
                        <a:latin typeface="Cambria Math" panose="02040503050406030204" pitchFamily="18" charset="0"/>
                        <a:ea typeface="Cambria Math" panose="02040503050406030204" pitchFamily="18" charset="0"/>
                      </a:rPr>
                      <m:t>1</m:t>
                    </m:r>
                  </m:oMath>
                </a14:m>
                <a:r>
                  <a:rPr lang="en-GB" dirty="0">
                    <a:solidFill>
                      <a:srgbClr val="C00000"/>
                    </a:solidFill>
                  </a:rPr>
                  <a:t>: Classifier-free guidance</a:t>
                </a:r>
              </a:p>
            </p:txBody>
          </p:sp>
        </mc:Choice>
        <mc:Fallback xmlns="">
          <p:sp>
            <p:nvSpPr>
              <p:cNvPr id="101" name="TextBox 100">
                <a:extLst>
                  <a:ext uri="{FF2B5EF4-FFF2-40B4-BE49-F238E27FC236}">
                    <a16:creationId xmlns:a16="http://schemas.microsoft.com/office/drawing/2014/main" id="{E50CDF31-7D50-6612-EF69-AD4EBF401B36}"/>
                  </a:ext>
                </a:extLst>
              </p:cNvPr>
              <p:cNvSpPr txBox="1">
                <a:spLocks noRot="1" noChangeAspect="1" noMove="1" noResize="1" noEditPoints="1" noAdjustHandles="1" noChangeArrowheads="1" noChangeShapeType="1" noTextEdit="1"/>
              </p:cNvSpPr>
              <p:nvPr/>
            </p:nvSpPr>
            <p:spPr>
              <a:xfrm>
                <a:off x="587611" y="3896539"/>
                <a:ext cx="3610331" cy="923330"/>
              </a:xfrm>
              <a:prstGeom prst="rect">
                <a:avLst/>
              </a:prstGeom>
              <a:blipFill>
                <a:blip r:embed="rId12"/>
                <a:stretch>
                  <a:fillRect t="-3289" b="-9211"/>
                </a:stretch>
              </a:blipFill>
            </p:spPr>
            <p:txBody>
              <a:bodyPr/>
              <a:lstStyle/>
              <a:p>
                <a:r>
                  <a:rPr lang="en-GB">
                    <a:noFill/>
                  </a:rPr>
                  <a:t> </a:t>
                </a:r>
              </a:p>
            </p:txBody>
          </p:sp>
        </mc:Fallback>
      </mc:AlternateContent>
      <p:sp>
        <p:nvSpPr>
          <p:cNvPr id="102" name="Oval 101">
            <a:extLst>
              <a:ext uri="{FF2B5EF4-FFF2-40B4-BE49-F238E27FC236}">
                <a16:creationId xmlns:a16="http://schemas.microsoft.com/office/drawing/2014/main" id="{4DB5940D-D15F-6AEF-9B81-D75265F2D348}"/>
              </a:ext>
            </a:extLst>
          </p:cNvPr>
          <p:cNvSpPr/>
          <p:nvPr/>
        </p:nvSpPr>
        <p:spPr>
          <a:xfrm>
            <a:off x="3439158" y="310166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TextBox 105">
            <a:extLst>
              <a:ext uri="{FF2B5EF4-FFF2-40B4-BE49-F238E27FC236}">
                <a16:creationId xmlns:a16="http://schemas.microsoft.com/office/drawing/2014/main" id="{FA82068E-F74A-0D65-3CC2-1B2A0EB36BEE}"/>
              </a:ext>
            </a:extLst>
          </p:cNvPr>
          <p:cNvSpPr txBox="1"/>
          <p:nvPr/>
        </p:nvSpPr>
        <p:spPr>
          <a:xfrm>
            <a:off x="9719290" y="2910703"/>
            <a:ext cx="2529539" cy="923330"/>
          </a:xfrm>
          <a:prstGeom prst="rect">
            <a:avLst/>
          </a:prstGeom>
          <a:noFill/>
        </p:spPr>
        <p:txBody>
          <a:bodyPr wrap="none" rtlCol="0">
            <a:spAutoFit/>
          </a:bodyPr>
          <a:lstStyle/>
          <a:p>
            <a:r>
              <a:rPr lang="en-GB" dirty="0"/>
              <a:t>Downsides:</a:t>
            </a:r>
          </a:p>
          <a:p>
            <a:pPr marL="285750" indent="-285750">
              <a:buFont typeface="Arial" panose="020B0604020202020204" pitchFamily="34" charset="0"/>
              <a:buChar char="•"/>
            </a:pPr>
            <a:r>
              <a:rPr lang="en-GB" dirty="0"/>
              <a:t>2x inference cost</a:t>
            </a:r>
          </a:p>
          <a:p>
            <a:pPr marL="285750" indent="-285750">
              <a:buFont typeface="Arial" panose="020B0604020202020204" pitchFamily="34" charset="0"/>
              <a:buChar char="•"/>
            </a:pPr>
            <a:r>
              <a:rPr lang="en-GB" dirty="0"/>
              <a:t>Biases the distribution</a:t>
            </a:r>
          </a:p>
        </p:txBody>
      </p:sp>
    </p:spTree>
    <p:extLst>
      <p:ext uri="{BB962C8B-B14F-4D97-AF65-F5344CB8AC3E}">
        <p14:creationId xmlns:p14="http://schemas.microsoft.com/office/powerpoint/2010/main" val="26556934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
                                            <p:txEl>
                                              <p:pRg st="0" end="0"/>
                                            </p:txEl>
                                          </p:spTgt>
                                        </p:tgtEl>
                                        <p:attrNameLst>
                                          <p:attrName>style.visibility</p:attrName>
                                        </p:attrNameLst>
                                      </p:cBhvr>
                                      <p:to>
                                        <p:strVal val="visible"/>
                                      </p:to>
                                    </p:set>
                                  </p:childTnLst>
                                </p:cTn>
                              </p:par>
                              <p:par>
                                <p:cTn id="23" presetID="7" presetClass="emph" presetSubtype="1" nodeType="withEffect">
                                  <p:stCondLst>
                                    <p:cond delay="0"/>
                                  </p:stCondLst>
                                  <p:endCondLst>
                                    <p:cond evt="onNext" delay="0">
                                      <p:tgtEl>
                                        <p:sldTgt/>
                                      </p:tgtEl>
                                    </p:cond>
                                  </p:endCondLst>
                                  <p:childTnLst>
                                    <p:set>
                                      <p:cBhvr>
                                        <p:cTn id="24" dur="indefinite"/>
                                        <p:tgtEl>
                                          <p:spTgt spid="76"/>
                                        </p:tgtEl>
                                        <p:attrNameLst>
                                          <p:attrName>stroke.color</p:attrName>
                                        </p:attrNameLst>
                                      </p:cBhvr>
                                      <p:to>
                                        <p:clrVal>
                                          <a:srgbClr val="C00000"/>
                                        </p:clrVal>
                                      </p:to>
                                    </p:set>
                                    <p:set>
                                      <p:cBhvr>
                                        <p:cTn id="25" dur="indefinite"/>
                                        <p:tgtEl>
                                          <p:spTgt spid="76"/>
                                        </p:tgtEl>
                                        <p:attrNameLst>
                                          <p:attrName>stroke.on</p:attrName>
                                        </p:attrNameLst>
                                      </p:cBhvr>
                                      <p:to>
                                        <p:strVal val="true"/>
                                      </p:to>
                                    </p:set>
                                  </p:childTnLst>
                                </p:cTn>
                              </p:par>
                              <p:par>
                                <p:cTn id="26" presetID="7" presetClass="emph" presetSubtype="1" nodeType="withEffect">
                                  <p:stCondLst>
                                    <p:cond delay="0"/>
                                  </p:stCondLst>
                                  <p:endCondLst>
                                    <p:cond evt="onNext" delay="0">
                                      <p:tgtEl>
                                        <p:sldTgt/>
                                      </p:tgtEl>
                                    </p:cond>
                                  </p:endCondLst>
                                  <p:childTnLst>
                                    <p:set>
                                      <p:cBhvr>
                                        <p:cTn id="27" dur="indefinite"/>
                                        <p:tgtEl>
                                          <p:spTgt spid="80"/>
                                        </p:tgtEl>
                                        <p:attrNameLst>
                                          <p:attrName>stroke.color</p:attrName>
                                        </p:attrNameLst>
                                      </p:cBhvr>
                                      <p:to>
                                        <p:clrVal>
                                          <a:schemeClr val="tx1"/>
                                        </p:clrVal>
                                      </p:to>
                                    </p:set>
                                    <p:set>
                                      <p:cBhvr>
                                        <p:cTn id="28" dur="indefinite"/>
                                        <p:tgtEl>
                                          <p:spTgt spid="80"/>
                                        </p:tgtEl>
                                        <p:attrNameLst>
                                          <p:attrName>stroke.on</p:attrName>
                                        </p:attrNameLst>
                                      </p:cBhvr>
                                      <p:to>
                                        <p:strVal val="true"/>
                                      </p:to>
                                    </p:set>
                                  </p:childTnLst>
                                </p:cTn>
                              </p:par>
                              <p:par>
                                <p:cTn id="29" presetID="1" presetClass="entr" presetSubtype="0" fill="hold"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1">
                                            <p:txEl>
                                              <p:pRg st="1" end="1"/>
                                            </p:txEl>
                                          </p:spTgt>
                                        </p:tgtEl>
                                        <p:attrNameLst>
                                          <p:attrName>style.visibility</p:attrName>
                                        </p:attrNameLst>
                                      </p:cBhvr>
                                      <p:to>
                                        <p:strVal val="visible"/>
                                      </p:to>
                                    </p:set>
                                  </p:childTnLst>
                                </p:cTn>
                              </p:par>
                              <p:par>
                                <p:cTn id="37" presetID="7" presetClass="emph" presetSubtype="1" nodeType="withEffect">
                                  <p:stCondLst>
                                    <p:cond delay="0"/>
                                  </p:stCondLst>
                                  <p:endCondLst>
                                    <p:cond evt="onNext" delay="0">
                                      <p:tgtEl>
                                        <p:sldTgt/>
                                      </p:tgtEl>
                                    </p:cond>
                                  </p:endCondLst>
                                  <p:childTnLst>
                                    <p:set>
                                      <p:cBhvr>
                                        <p:cTn id="38" dur="indefinite"/>
                                        <p:tgtEl>
                                          <p:spTgt spid="69"/>
                                        </p:tgtEl>
                                        <p:attrNameLst>
                                          <p:attrName>stroke.color</p:attrName>
                                        </p:attrNameLst>
                                      </p:cBhvr>
                                      <p:to>
                                        <p:clrVal>
                                          <a:srgbClr val="C00000"/>
                                        </p:clrVal>
                                      </p:to>
                                    </p:set>
                                    <p:set>
                                      <p:cBhvr>
                                        <p:cTn id="39" dur="indefinite"/>
                                        <p:tgtEl>
                                          <p:spTgt spid="69"/>
                                        </p:tgtEl>
                                        <p:attrNameLst>
                                          <p:attrName>stroke.on</p:attrName>
                                        </p:attrNameLst>
                                      </p:cBhvr>
                                      <p:to>
                                        <p:strVal val="true"/>
                                      </p:to>
                                    </p:set>
                                  </p:childTnLst>
                                </p:cTn>
                              </p:par>
                              <p:par>
                                <p:cTn id="40" presetID="7" presetClass="emph" presetSubtype="1" nodeType="withEffect">
                                  <p:stCondLst>
                                    <p:cond delay="0"/>
                                  </p:stCondLst>
                                  <p:endCondLst>
                                    <p:cond evt="onNext" delay="0">
                                      <p:tgtEl>
                                        <p:sldTgt/>
                                      </p:tgtEl>
                                    </p:cond>
                                  </p:endCondLst>
                                  <p:childTnLst>
                                    <p:set>
                                      <p:cBhvr>
                                        <p:cTn id="41" dur="indefinite"/>
                                        <p:tgtEl>
                                          <p:spTgt spid="80"/>
                                        </p:tgtEl>
                                        <p:attrNameLst>
                                          <p:attrName>stroke.color</p:attrName>
                                        </p:attrNameLst>
                                      </p:cBhvr>
                                      <p:to>
                                        <p:clrVal>
                                          <a:schemeClr val="tx1"/>
                                        </p:clrVal>
                                      </p:to>
                                    </p:set>
                                    <p:set>
                                      <p:cBhvr>
                                        <p:cTn id="42" dur="indefinite"/>
                                        <p:tgtEl>
                                          <p:spTgt spid="80"/>
                                        </p:tgtEl>
                                        <p:attrNameLst>
                                          <p:attrName>stroke.on</p:attrName>
                                        </p:attrNameLst>
                                      </p:cBhvr>
                                      <p:to>
                                        <p:strVal val="true"/>
                                      </p:to>
                                    </p:set>
                                  </p:childTnLst>
                                </p:cTn>
                              </p:par>
                              <p:par>
                                <p:cTn id="43" presetID="1" presetClass="exit" presetSubtype="0" fill="hold" nodeType="withEffect">
                                  <p:stCondLst>
                                    <p:cond delay="0"/>
                                  </p:stCondLst>
                                  <p:childTnLst>
                                    <p:set>
                                      <p:cBhvr>
                                        <p:cTn id="44" dur="1" fill="hold">
                                          <p:stCondLst>
                                            <p:cond delay="0"/>
                                          </p:stCondLst>
                                        </p:cTn>
                                        <p:tgtEl>
                                          <p:spTgt spid="103"/>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1">
                                            <p:txEl>
                                              <p:pRg st="2" end="2"/>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8" grpId="0"/>
      <p:bldP spid="90" grpId="0"/>
      <p:bldP spid="95" grpId="0" animBg="1"/>
      <p:bldP spid="97" grpId="0" animBg="1"/>
      <p:bldP spid="102" grpId="0" animBg="1"/>
      <p:bldP spid="102" grpId="1" animBg="1"/>
      <p:bldP spid="106"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0B1A6A9-FB63-73B2-0D35-A2B069AF9D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81088C-4901-72ED-6EA5-A81514FE0DDF}"/>
              </a:ext>
            </a:extLst>
          </p:cNvPr>
          <p:cNvSpPr>
            <a:spLocks noGrp="1"/>
          </p:cNvSpPr>
          <p:nvPr>
            <p:ph type="title"/>
          </p:nvPr>
        </p:nvSpPr>
        <p:spPr>
          <a:xfrm>
            <a:off x="295382" y="218624"/>
            <a:ext cx="11612720" cy="892627"/>
          </a:xfrm>
        </p:spPr>
        <p:txBody>
          <a:bodyPr>
            <a:noAutofit/>
          </a:bodyPr>
          <a:lstStyle/>
          <a:p>
            <a:r>
              <a:rPr lang="en-GB" sz="3900" dirty="0"/>
              <a:t>Trajectory Guidance: Classifier-Free Guidance (CFG)</a:t>
            </a:r>
          </a:p>
        </p:txBody>
      </p:sp>
      <p:sp>
        <p:nvSpPr>
          <p:cNvPr id="4" name="Date Placeholder 3">
            <a:extLst>
              <a:ext uri="{FF2B5EF4-FFF2-40B4-BE49-F238E27FC236}">
                <a16:creationId xmlns:a16="http://schemas.microsoft.com/office/drawing/2014/main" id="{A0C65503-D2E7-A527-0E10-96190C85D983}"/>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151BBA89-15F5-7C3B-F9B0-B349E5CB04B2}"/>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EF500E1E-4F94-1AAF-4B93-86DD41238D1D}"/>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BFA0B8D0-9B1D-45B3-2D11-2C34FA82703C}"/>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98AF86BB-D895-F3BF-B060-7FC556658EAC}"/>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BEE00F2E-D413-7874-D52C-97DD54C718DB}"/>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ECD25DB4-4FBB-4564-2A8D-4A0B68FAB95D}"/>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C11CB107-B110-84EC-37FA-2055DBE75C6D}"/>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020611F0-9260-ECD7-717C-87126F5063A1}"/>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AACE1FE-8D5B-ECEB-D5EC-8D1C178C62D5}"/>
                  </a:ext>
                </a:extLst>
              </p:cNvPr>
              <p:cNvSpPr txBox="1"/>
              <p:nvPr/>
            </p:nvSpPr>
            <p:spPr>
              <a:xfrm>
                <a:off x="2292102" y="283648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22" name="TextBox 21">
                <a:extLst>
                  <a:ext uri="{FF2B5EF4-FFF2-40B4-BE49-F238E27FC236}">
                    <a16:creationId xmlns:a16="http://schemas.microsoft.com/office/drawing/2014/main" id="{0AACE1FE-8D5B-ECEB-D5EC-8D1C178C62D5}"/>
                  </a:ext>
                </a:extLst>
              </p:cNvPr>
              <p:cNvSpPr txBox="1">
                <a:spLocks noRot="1" noChangeAspect="1" noMove="1" noResize="1" noEditPoints="1" noAdjustHandles="1" noChangeArrowheads="1" noChangeShapeType="1" noTextEdit="1"/>
              </p:cNvSpPr>
              <p:nvPr/>
            </p:nvSpPr>
            <p:spPr>
              <a:xfrm>
                <a:off x="2292102" y="2836488"/>
                <a:ext cx="288897" cy="369332"/>
              </a:xfrm>
              <a:prstGeom prst="rect">
                <a:avLst/>
              </a:prstGeom>
              <a:blipFill>
                <a:blip r:embed="rId3"/>
                <a:stretch>
                  <a:fillRect r="-31915"/>
                </a:stretch>
              </a:blipFill>
            </p:spPr>
            <p:txBody>
              <a:bodyPr/>
              <a:lstStyle/>
              <a:p>
                <a:r>
                  <a:rPr lang="en-GB">
                    <a:noFill/>
                  </a:rPr>
                  <a:t> </a:t>
                </a:r>
              </a:p>
            </p:txBody>
          </p:sp>
        </mc:Fallback>
      </mc:AlternateContent>
      <p:sp>
        <p:nvSpPr>
          <p:cNvPr id="23" name="Oval 22">
            <a:extLst>
              <a:ext uri="{FF2B5EF4-FFF2-40B4-BE49-F238E27FC236}">
                <a16:creationId xmlns:a16="http://schemas.microsoft.com/office/drawing/2014/main" id="{531A0C42-CBDC-A7F8-859C-490ED43D87AB}"/>
              </a:ext>
            </a:extLst>
          </p:cNvPr>
          <p:cNvSpPr/>
          <p:nvPr/>
        </p:nvSpPr>
        <p:spPr>
          <a:xfrm>
            <a:off x="2352575"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4ACF6FBF-1757-743D-F5A6-F5F573B385FA}"/>
              </a:ext>
            </a:extLst>
          </p:cNvPr>
          <p:cNvSpPr/>
          <p:nvPr/>
        </p:nvSpPr>
        <p:spPr>
          <a:xfrm>
            <a:off x="3381274" y="337236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50138216-1383-56FC-0AF7-76710F4F00E7}"/>
              </a:ext>
            </a:extLst>
          </p:cNvPr>
          <p:cNvCxnSpPr>
            <a:cxnSpLocks/>
            <a:stCxn id="23" idx="6"/>
            <a:endCxn id="38" idx="2"/>
          </p:cNvCxnSpPr>
          <p:nvPr/>
        </p:nvCxnSpPr>
        <p:spPr>
          <a:xfrm>
            <a:off x="2443709" y="3251387"/>
            <a:ext cx="937565" cy="16654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C039B68-9E31-E630-1233-75CBFB009941}"/>
                  </a:ext>
                </a:extLst>
              </p:cNvPr>
              <p:cNvSpPr txBox="1"/>
              <p:nvPr/>
            </p:nvSpPr>
            <p:spPr>
              <a:xfrm>
                <a:off x="3271061" y="3047573"/>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𝑡</m:t>
                          </m:r>
                        </m:sub>
                      </m:sSub>
                    </m:oMath>
                  </m:oMathPara>
                </a14:m>
                <a:endParaRPr lang="en-GB" dirty="0"/>
              </a:p>
            </p:txBody>
          </p:sp>
        </mc:Choice>
        <mc:Fallback xmlns="">
          <p:sp>
            <p:nvSpPr>
              <p:cNvPr id="26" name="TextBox 25">
                <a:extLst>
                  <a:ext uri="{FF2B5EF4-FFF2-40B4-BE49-F238E27FC236}">
                    <a16:creationId xmlns:a16="http://schemas.microsoft.com/office/drawing/2014/main" id="{FC039B68-9E31-E630-1233-75CBFB009941}"/>
                  </a:ext>
                </a:extLst>
              </p:cNvPr>
              <p:cNvSpPr txBox="1">
                <a:spLocks noRot="1" noChangeAspect="1" noMove="1" noResize="1" noEditPoints="1" noAdjustHandles="1" noChangeArrowheads="1" noChangeShapeType="1" noTextEdit="1"/>
              </p:cNvSpPr>
              <p:nvPr/>
            </p:nvSpPr>
            <p:spPr>
              <a:xfrm>
                <a:off x="3271061" y="3047573"/>
                <a:ext cx="288897" cy="369332"/>
              </a:xfrm>
              <a:prstGeom prst="rect">
                <a:avLst/>
              </a:prstGeom>
              <a:blipFill>
                <a:blip r:embed="rId4"/>
                <a:stretch>
                  <a:fillRect r="-17021"/>
                </a:stretch>
              </a:blipFill>
            </p:spPr>
            <p:txBody>
              <a:bodyPr/>
              <a:lstStyle/>
              <a:p>
                <a:r>
                  <a:rPr lang="en-GB">
                    <a:noFill/>
                  </a:rPr>
                  <a:t> </a:t>
                </a:r>
              </a:p>
            </p:txBody>
          </p:sp>
        </mc:Fallback>
      </mc:AlternateContent>
      <p:sp>
        <p:nvSpPr>
          <p:cNvPr id="27" name="Oval 26">
            <a:extLst>
              <a:ext uri="{FF2B5EF4-FFF2-40B4-BE49-F238E27FC236}">
                <a16:creationId xmlns:a16="http://schemas.microsoft.com/office/drawing/2014/main" id="{5C3CBC0B-FA3A-9698-DCC1-74E34AF4C330}"/>
              </a:ext>
            </a:extLst>
          </p:cNvPr>
          <p:cNvSpPr/>
          <p:nvPr/>
        </p:nvSpPr>
        <p:spPr>
          <a:xfrm>
            <a:off x="4219535" y="3388032"/>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Connector 2">
            <a:extLst>
              <a:ext uri="{FF2B5EF4-FFF2-40B4-BE49-F238E27FC236}">
                <a16:creationId xmlns:a16="http://schemas.microsoft.com/office/drawing/2014/main" id="{C7721B52-7142-23E0-F1FE-EA632FF2822F}"/>
              </a:ext>
            </a:extLst>
          </p:cNvPr>
          <p:cNvCxnSpPr>
            <a:cxnSpLocks/>
            <a:endCxn id="27" idx="2"/>
          </p:cNvCxnSpPr>
          <p:nvPr/>
        </p:nvCxnSpPr>
        <p:spPr>
          <a:xfrm>
            <a:off x="3448050" y="3419475"/>
            <a:ext cx="771485" cy="1412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0DD9D1A-654D-3871-7562-9741C7B4043F}"/>
              </a:ext>
            </a:extLst>
          </p:cNvPr>
          <p:cNvCxnSpPr>
            <a:cxnSpLocks/>
          </p:cNvCxnSpPr>
          <p:nvPr/>
        </p:nvCxnSpPr>
        <p:spPr>
          <a:xfrm flipV="1">
            <a:off x="4249431" y="3372368"/>
            <a:ext cx="717231" cy="6123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446651A8-98B3-2D88-9AAA-D4A0BA6184E7}"/>
              </a:ext>
            </a:extLst>
          </p:cNvPr>
          <p:cNvSpPr/>
          <p:nvPr/>
        </p:nvSpPr>
        <p:spPr>
          <a:xfrm>
            <a:off x="4935244" y="3328014"/>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F9DAB10E-F10D-D1DB-B519-B1DC26BE2EC2}"/>
              </a:ext>
            </a:extLst>
          </p:cNvPr>
          <p:cNvCxnSpPr>
            <a:cxnSpLocks/>
          </p:cNvCxnSpPr>
          <p:nvPr/>
        </p:nvCxnSpPr>
        <p:spPr>
          <a:xfrm flipV="1">
            <a:off x="5015377" y="3251387"/>
            <a:ext cx="635576" cy="10958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1BA01ED0-6334-96F2-928C-E69C4566C79A}"/>
              </a:ext>
            </a:extLst>
          </p:cNvPr>
          <p:cNvSpPr/>
          <p:nvPr/>
        </p:nvSpPr>
        <p:spPr>
          <a:xfrm>
            <a:off x="5639952"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a:extLst>
              <a:ext uri="{FF2B5EF4-FFF2-40B4-BE49-F238E27FC236}">
                <a16:creationId xmlns:a16="http://schemas.microsoft.com/office/drawing/2014/main" id="{371CF372-5FD7-6086-8598-E5A0B2AD6B4C}"/>
              </a:ext>
            </a:extLst>
          </p:cNvPr>
          <p:cNvCxnSpPr>
            <a:cxnSpLocks/>
          </p:cNvCxnSpPr>
          <p:nvPr/>
        </p:nvCxnSpPr>
        <p:spPr>
          <a:xfrm flipV="1">
            <a:off x="5706956" y="3132909"/>
            <a:ext cx="635576" cy="10958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F023E6E2-A657-8207-B267-222F91E997AD}"/>
              </a:ext>
            </a:extLst>
          </p:cNvPr>
          <p:cNvSpPr/>
          <p:nvPr/>
        </p:nvSpPr>
        <p:spPr>
          <a:xfrm>
            <a:off x="6327592" y="3078449"/>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a:extLst>
              <a:ext uri="{FF2B5EF4-FFF2-40B4-BE49-F238E27FC236}">
                <a16:creationId xmlns:a16="http://schemas.microsoft.com/office/drawing/2014/main" id="{61085C58-D267-457A-8ABE-F463B3E8E982}"/>
              </a:ext>
            </a:extLst>
          </p:cNvPr>
          <p:cNvCxnSpPr>
            <a:cxnSpLocks/>
          </p:cNvCxnSpPr>
          <p:nvPr/>
        </p:nvCxnSpPr>
        <p:spPr>
          <a:xfrm flipV="1">
            <a:off x="6403786" y="3005205"/>
            <a:ext cx="635576" cy="10958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89FB4F44-978C-15D1-2728-C2559E8FA5C8}"/>
              </a:ext>
            </a:extLst>
          </p:cNvPr>
          <p:cNvSpPr/>
          <p:nvPr/>
        </p:nvSpPr>
        <p:spPr>
          <a:xfrm>
            <a:off x="7024422" y="2950745"/>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a:extLst>
              <a:ext uri="{FF2B5EF4-FFF2-40B4-BE49-F238E27FC236}">
                <a16:creationId xmlns:a16="http://schemas.microsoft.com/office/drawing/2014/main" id="{DED71E93-5338-9D82-949D-82D56A0260B8}"/>
              </a:ext>
            </a:extLst>
          </p:cNvPr>
          <p:cNvCxnSpPr>
            <a:cxnSpLocks/>
          </p:cNvCxnSpPr>
          <p:nvPr/>
        </p:nvCxnSpPr>
        <p:spPr>
          <a:xfrm flipV="1">
            <a:off x="7099528" y="2877834"/>
            <a:ext cx="635576" cy="10958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FFBDE663-C275-10A1-4E9D-CE5020218FE2}"/>
              </a:ext>
            </a:extLst>
          </p:cNvPr>
          <p:cNvSpPr/>
          <p:nvPr/>
        </p:nvSpPr>
        <p:spPr>
          <a:xfrm>
            <a:off x="7720164" y="2823374"/>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a:extLst>
              <a:ext uri="{FF2B5EF4-FFF2-40B4-BE49-F238E27FC236}">
                <a16:creationId xmlns:a16="http://schemas.microsoft.com/office/drawing/2014/main" id="{C9EE66FA-434E-AABA-2593-1F499ABCEE40}"/>
              </a:ext>
            </a:extLst>
          </p:cNvPr>
          <p:cNvCxnSpPr>
            <a:cxnSpLocks/>
          </p:cNvCxnSpPr>
          <p:nvPr/>
        </p:nvCxnSpPr>
        <p:spPr>
          <a:xfrm flipV="1">
            <a:off x="7775093" y="2746348"/>
            <a:ext cx="635576" cy="10958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DC9BC5F2-32D2-2CC6-BADC-23ADB290C5E7}"/>
              </a:ext>
            </a:extLst>
          </p:cNvPr>
          <p:cNvSpPr/>
          <p:nvPr/>
        </p:nvSpPr>
        <p:spPr>
          <a:xfrm>
            <a:off x="8395729" y="269188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a:extLst>
              <a:ext uri="{FF2B5EF4-FFF2-40B4-BE49-F238E27FC236}">
                <a16:creationId xmlns:a16="http://schemas.microsoft.com/office/drawing/2014/main" id="{8558549F-C94B-2AB5-E7B4-69F272AF8931}"/>
              </a:ext>
            </a:extLst>
          </p:cNvPr>
          <p:cNvCxnSpPr>
            <a:cxnSpLocks/>
          </p:cNvCxnSpPr>
          <p:nvPr/>
        </p:nvCxnSpPr>
        <p:spPr>
          <a:xfrm flipV="1">
            <a:off x="8417439" y="2627871"/>
            <a:ext cx="635576" cy="10958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0C60A3C8-C03C-4B9E-2A36-5146DDB30B07}"/>
              </a:ext>
            </a:extLst>
          </p:cNvPr>
          <p:cNvSpPr/>
          <p:nvPr/>
        </p:nvSpPr>
        <p:spPr>
          <a:xfrm>
            <a:off x="9038075" y="25734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EA6E4269-7EA9-6B9E-8AAB-CF65C53C77F0}"/>
                  </a:ext>
                </a:extLst>
              </p:cNvPr>
              <p:cNvSpPr txBox="1"/>
              <p:nvPr/>
            </p:nvSpPr>
            <p:spPr>
              <a:xfrm>
                <a:off x="8544086" y="383447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0</m:t>
                          </m:r>
                        </m:sub>
                      </m:sSub>
                    </m:oMath>
                  </m:oMathPara>
                </a14:m>
                <a:endParaRPr lang="en-GB" dirty="0"/>
              </a:p>
            </p:txBody>
          </p:sp>
        </mc:Choice>
        <mc:Fallback xmlns="">
          <p:sp>
            <p:nvSpPr>
              <p:cNvPr id="52" name="TextBox 51">
                <a:extLst>
                  <a:ext uri="{FF2B5EF4-FFF2-40B4-BE49-F238E27FC236}">
                    <a16:creationId xmlns:a16="http://schemas.microsoft.com/office/drawing/2014/main" id="{EA6E4269-7EA9-6B9E-8AAB-CF65C53C77F0}"/>
                  </a:ext>
                </a:extLst>
              </p:cNvPr>
              <p:cNvSpPr txBox="1">
                <a:spLocks noRot="1" noChangeAspect="1" noMove="1" noResize="1" noEditPoints="1" noAdjustHandles="1" noChangeArrowheads="1" noChangeShapeType="1" noTextEdit="1"/>
              </p:cNvSpPr>
              <p:nvPr/>
            </p:nvSpPr>
            <p:spPr>
              <a:xfrm>
                <a:off x="8544086" y="3834478"/>
                <a:ext cx="288897" cy="369332"/>
              </a:xfrm>
              <a:prstGeom prst="rect">
                <a:avLst/>
              </a:prstGeom>
              <a:blipFill>
                <a:blip r:embed="rId5"/>
                <a:stretch>
                  <a:fillRect r="-27660"/>
                </a:stretch>
              </a:blipFill>
            </p:spPr>
            <p:txBody>
              <a:bodyPr/>
              <a:lstStyle/>
              <a:p>
                <a:r>
                  <a:rPr lang="en-GB">
                    <a:noFill/>
                  </a:rPr>
                  <a:t> </a:t>
                </a:r>
              </a:p>
            </p:txBody>
          </p:sp>
        </mc:Fallback>
      </mc:AlternateContent>
      <p:pic>
        <p:nvPicPr>
          <p:cNvPr id="54" name="Picture 2">
            <a:extLst>
              <a:ext uri="{FF2B5EF4-FFF2-40B4-BE49-F238E27FC236}">
                <a16:creationId xmlns:a16="http://schemas.microsoft.com/office/drawing/2014/main" id="{0B75EB67-5357-4330-E1A7-4CAE1F95A5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371" b="74881"/>
          <a:stretch>
            <a:fillRect/>
          </a:stretch>
        </p:blipFill>
        <p:spPr bwMode="auto">
          <a:xfrm>
            <a:off x="9082020" y="1405500"/>
            <a:ext cx="921824" cy="9045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F1806B37-8979-2221-EFDB-14B514E74C74}"/>
              </a:ext>
            </a:extLst>
          </p:cNvPr>
          <p:cNvPicPr>
            <a:picLocks noChangeAspect="1"/>
          </p:cNvPicPr>
          <p:nvPr/>
        </p:nvPicPr>
        <p:blipFill>
          <a:blip r:embed="rId7"/>
          <a:stretch>
            <a:fillRect/>
          </a:stretch>
        </p:blipFill>
        <p:spPr>
          <a:xfrm>
            <a:off x="1653517" y="1997278"/>
            <a:ext cx="932830" cy="917230"/>
          </a:xfrm>
          <a:prstGeom prst="rect">
            <a:avLst/>
          </a:prstGeom>
        </p:spPr>
      </p:pic>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9160D62F-0479-3519-BE13-948D6CFEAE1F}"/>
                  </a:ext>
                </a:extLst>
              </p:cNvPr>
              <p:cNvSpPr txBox="1"/>
              <p:nvPr/>
            </p:nvSpPr>
            <p:spPr>
              <a:xfrm>
                <a:off x="2808824" y="1114256"/>
                <a:ext cx="5336717" cy="369332"/>
              </a:xfrm>
              <a:prstGeom prst="rect">
                <a:avLst/>
              </a:prstGeom>
              <a:noFill/>
            </p:spPr>
            <p:txBody>
              <a:bodyPr wrap="none" rtlCol="0">
                <a:spAutoFit/>
              </a:bodyPr>
              <a:lstStyle/>
              <a:p>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 = </m:t>
                    </m:r>
                  </m:oMath>
                </a14:m>
                <a:r>
                  <a:rPr lang="en-US" i="1" dirty="0"/>
                  <a:t>“A stained glass window of a panda eating bamboo.”</a:t>
                </a:r>
                <a:endParaRPr lang="en-GB" dirty="0"/>
              </a:p>
            </p:txBody>
          </p:sp>
        </mc:Choice>
        <mc:Fallback xmlns="">
          <p:sp>
            <p:nvSpPr>
              <p:cNvPr id="66" name="TextBox 65">
                <a:extLst>
                  <a:ext uri="{FF2B5EF4-FFF2-40B4-BE49-F238E27FC236}">
                    <a16:creationId xmlns:a16="http://schemas.microsoft.com/office/drawing/2014/main" id="{9160D62F-0479-3519-BE13-948D6CFEAE1F}"/>
                  </a:ext>
                </a:extLst>
              </p:cNvPr>
              <p:cNvSpPr txBox="1">
                <a:spLocks noRot="1" noChangeAspect="1" noMove="1" noResize="1" noEditPoints="1" noAdjustHandles="1" noChangeArrowheads="1" noChangeShapeType="1" noTextEdit="1"/>
              </p:cNvSpPr>
              <p:nvPr/>
            </p:nvSpPr>
            <p:spPr>
              <a:xfrm>
                <a:off x="2808824" y="1114256"/>
                <a:ext cx="5336717" cy="369332"/>
              </a:xfrm>
              <a:prstGeom prst="rect">
                <a:avLst/>
              </a:prstGeom>
              <a:blipFill>
                <a:blip r:embed="rId8"/>
                <a:stretch>
                  <a:fillRect t="-10000" r="-229"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BEA3A69B-E214-86C4-3396-015A115AB58C}"/>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67" name="TextBox 66">
                <a:extLst>
                  <a:ext uri="{FF2B5EF4-FFF2-40B4-BE49-F238E27FC236}">
                    <a16:creationId xmlns:a16="http://schemas.microsoft.com/office/drawing/2014/main" id="{BEA3A69B-E214-86C4-3396-015A115AB58C}"/>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9"/>
                <a:stretch>
                  <a:fillRect l="-2837" t="-4717" r="-2482" b="-4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7D42A6C-44C4-FD66-058B-F0B74A0E8C20}"/>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68" name="TextBox 67">
                <a:extLst>
                  <a:ext uri="{FF2B5EF4-FFF2-40B4-BE49-F238E27FC236}">
                    <a16:creationId xmlns:a16="http://schemas.microsoft.com/office/drawing/2014/main" id="{27D42A6C-44C4-FD66-058B-F0B74A0E8C20}"/>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10"/>
                <a:stretch>
                  <a:fillRect l="-3041" t="-4717" r="-2027" b="-8491"/>
                </a:stretch>
              </a:blipFill>
            </p:spPr>
            <p:txBody>
              <a:bodyPr/>
              <a:lstStyle/>
              <a:p>
                <a:r>
                  <a:rPr lang="en-GB">
                    <a:noFill/>
                  </a:rPr>
                  <a:t> </a:t>
                </a:r>
              </a:p>
            </p:txBody>
          </p:sp>
        </mc:Fallback>
      </mc:AlternateContent>
      <p:cxnSp>
        <p:nvCxnSpPr>
          <p:cNvPr id="13" name="Straight Connector 12">
            <a:extLst>
              <a:ext uri="{FF2B5EF4-FFF2-40B4-BE49-F238E27FC236}">
                <a16:creationId xmlns:a16="http://schemas.microsoft.com/office/drawing/2014/main" id="{EC8C52F2-5A06-F6C5-597E-B9A14877841F}"/>
              </a:ext>
            </a:extLst>
          </p:cNvPr>
          <p:cNvCxnSpPr>
            <a:cxnSpLocks/>
          </p:cNvCxnSpPr>
          <p:nvPr/>
        </p:nvCxnSpPr>
        <p:spPr>
          <a:xfrm>
            <a:off x="2418182" y="3259247"/>
            <a:ext cx="976438" cy="4045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C05BBA5A-822F-29C8-2F06-25E2A0E84402}"/>
              </a:ext>
            </a:extLst>
          </p:cNvPr>
          <p:cNvSpPr/>
          <p:nvPr/>
        </p:nvSpPr>
        <p:spPr>
          <a:xfrm>
            <a:off x="4158297" y="372300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5312D1E9-EDEE-B4D0-6F3B-3F1210DAAE3D}"/>
              </a:ext>
            </a:extLst>
          </p:cNvPr>
          <p:cNvCxnSpPr>
            <a:cxnSpLocks/>
            <a:stCxn id="7" idx="6"/>
          </p:cNvCxnSpPr>
          <p:nvPr/>
        </p:nvCxnSpPr>
        <p:spPr>
          <a:xfrm>
            <a:off x="3404058" y="3660745"/>
            <a:ext cx="801547" cy="111636"/>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77554F5F-927B-96AA-73E9-352FE7AFFDB5}"/>
              </a:ext>
            </a:extLst>
          </p:cNvPr>
          <p:cNvSpPr/>
          <p:nvPr/>
        </p:nvSpPr>
        <p:spPr>
          <a:xfrm>
            <a:off x="4932575" y="3701607"/>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C1F569C3-FD5A-0082-B71D-E826937E20E0}"/>
              </a:ext>
            </a:extLst>
          </p:cNvPr>
          <p:cNvCxnSpPr>
            <a:cxnSpLocks/>
          </p:cNvCxnSpPr>
          <p:nvPr/>
        </p:nvCxnSpPr>
        <p:spPr>
          <a:xfrm flipV="1">
            <a:off x="4230230" y="3756067"/>
            <a:ext cx="705014" cy="1230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9DC28B1E-B05A-8B39-5DA2-4CE37D431B4B}"/>
              </a:ext>
            </a:extLst>
          </p:cNvPr>
          <p:cNvSpPr/>
          <p:nvPr/>
        </p:nvSpPr>
        <p:spPr>
          <a:xfrm>
            <a:off x="5662214" y="36838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ABBCA660-074E-B534-7E3C-DD3F0652AEE3}"/>
              </a:ext>
            </a:extLst>
          </p:cNvPr>
          <p:cNvCxnSpPr>
            <a:cxnSpLocks/>
          </p:cNvCxnSpPr>
          <p:nvPr/>
        </p:nvCxnSpPr>
        <p:spPr>
          <a:xfrm flipV="1">
            <a:off x="4959869" y="3738271"/>
            <a:ext cx="705014" cy="1230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B3A06C58-0E8B-E7C3-4DB9-A755F5D2E5AE}"/>
              </a:ext>
            </a:extLst>
          </p:cNvPr>
          <p:cNvSpPr/>
          <p:nvPr/>
        </p:nvSpPr>
        <p:spPr>
          <a:xfrm>
            <a:off x="6378229" y="365396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A15AE87D-7E80-AEDC-2B81-E261C6857890}"/>
              </a:ext>
            </a:extLst>
          </p:cNvPr>
          <p:cNvCxnSpPr>
            <a:cxnSpLocks/>
          </p:cNvCxnSpPr>
          <p:nvPr/>
        </p:nvCxnSpPr>
        <p:spPr>
          <a:xfrm flipV="1">
            <a:off x="5675884" y="3708426"/>
            <a:ext cx="705014" cy="1230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7FED273F-6217-2FF5-4C49-A19C46CDD0A1}"/>
              </a:ext>
            </a:extLst>
          </p:cNvPr>
          <p:cNvSpPr/>
          <p:nvPr/>
        </p:nvSpPr>
        <p:spPr>
          <a:xfrm>
            <a:off x="7154196" y="364037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A7EC8BF5-D825-348F-D876-7F6FB297203A}"/>
              </a:ext>
            </a:extLst>
          </p:cNvPr>
          <p:cNvCxnSpPr>
            <a:cxnSpLocks/>
          </p:cNvCxnSpPr>
          <p:nvPr/>
        </p:nvCxnSpPr>
        <p:spPr>
          <a:xfrm flipV="1">
            <a:off x="6451851" y="3694836"/>
            <a:ext cx="705014" cy="1230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2D4924F8-BABF-43C5-0F01-FEA4F77C70BF}"/>
              </a:ext>
            </a:extLst>
          </p:cNvPr>
          <p:cNvSpPr/>
          <p:nvPr/>
        </p:nvSpPr>
        <p:spPr>
          <a:xfrm>
            <a:off x="7761433" y="36838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4506F620-D944-1643-D519-F3621AB02B90}"/>
              </a:ext>
            </a:extLst>
          </p:cNvPr>
          <p:cNvCxnSpPr>
            <a:cxnSpLocks/>
          </p:cNvCxnSpPr>
          <p:nvPr/>
        </p:nvCxnSpPr>
        <p:spPr>
          <a:xfrm>
            <a:off x="7251230" y="3691687"/>
            <a:ext cx="523863" cy="3982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FB9BF3C7-BFEF-0433-6A2D-C92CBDAA0EAC}"/>
              </a:ext>
            </a:extLst>
          </p:cNvPr>
          <p:cNvSpPr/>
          <p:nvPr/>
        </p:nvSpPr>
        <p:spPr>
          <a:xfrm>
            <a:off x="8198118" y="3751189"/>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1F4A3C07-EBCB-B1FC-42E7-F174B4641754}"/>
              </a:ext>
            </a:extLst>
          </p:cNvPr>
          <p:cNvCxnSpPr>
            <a:cxnSpLocks/>
          </p:cNvCxnSpPr>
          <p:nvPr/>
        </p:nvCxnSpPr>
        <p:spPr>
          <a:xfrm>
            <a:off x="7806088" y="3729378"/>
            <a:ext cx="406602" cy="5580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92E8D184-3A27-22A0-9648-937324CE266A}"/>
              </a:ext>
            </a:extLst>
          </p:cNvPr>
          <p:cNvSpPr/>
          <p:nvPr/>
        </p:nvSpPr>
        <p:spPr>
          <a:xfrm>
            <a:off x="8616069" y="3820257"/>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72E310E2-8BE6-8319-4336-63E6CD555C33}"/>
              </a:ext>
            </a:extLst>
          </p:cNvPr>
          <p:cNvCxnSpPr>
            <a:cxnSpLocks/>
          </p:cNvCxnSpPr>
          <p:nvPr/>
        </p:nvCxnSpPr>
        <p:spPr>
          <a:xfrm>
            <a:off x="8224039" y="3798446"/>
            <a:ext cx="406602" cy="5580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2" name="Picture 4">
            <a:extLst>
              <a:ext uri="{FF2B5EF4-FFF2-40B4-BE49-F238E27FC236}">
                <a16:creationId xmlns:a16="http://schemas.microsoft.com/office/drawing/2014/main" id="{9DB53409-863A-F9E1-625C-AB716635033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4907" b="75058"/>
          <a:stretch>
            <a:fillRect/>
          </a:stretch>
        </p:blipFill>
        <p:spPr bwMode="auto">
          <a:xfrm>
            <a:off x="8904387" y="3961716"/>
            <a:ext cx="908975" cy="904535"/>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37682E87-F46B-586F-73C9-5A75469842C6}"/>
              </a:ext>
            </a:extLst>
          </p:cNvPr>
          <p:cNvSpPr/>
          <p:nvPr/>
        </p:nvSpPr>
        <p:spPr>
          <a:xfrm>
            <a:off x="3312924" y="361517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99EA3B7A-EC0C-753D-76DB-44FE45469B57}"/>
              </a:ext>
            </a:extLst>
          </p:cNvPr>
          <p:cNvCxnSpPr>
            <a:cxnSpLocks/>
          </p:cNvCxnSpPr>
          <p:nvPr/>
        </p:nvCxnSpPr>
        <p:spPr>
          <a:xfrm flipH="1">
            <a:off x="3373761" y="3463502"/>
            <a:ext cx="36129" cy="165022"/>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F5718EF-5AC5-B227-A6B5-FFEA8C97161D}"/>
                  </a:ext>
                </a:extLst>
              </p:cNvPr>
              <p:cNvSpPr txBox="1"/>
              <p:nvPr/>
            </p:nvSpPr>
            <p:spPr>
              <a:xfrm>
                <a:off x="2813063" y="1627211"/>
                <a:ext cx="5019323" cy="646331"/>
              </a:xfrm>
              <a:prstGeom prst="rect">
                <a:avLst/>
              </a:prstGeom>
              <a:noFill/>
            </p:spPr>
            <p:txBody>
              <a:bodyPr wrap="none" rtlCol="0">
                <a:spAutoFit/>
              </a:bodyPr>
              <a:lstStyle/>
              <a:p>
                <a:r>
                  <a:rPr lang="en-GB" i="1" dirty="0"/>
                  <a:t>Idea: boost the effect the condition </a:t>
                </a:r>
                <a14:m>
                  <m:oMath xmlns:m="http://schemas.openxmlformats.org/officeDocument/2006/math">
                    <m:r>
                      <a:rPr lang="en-GB" i="1" dirty="0" smtClean="0">
                        <a:latin typeface="Cambria Math" panose="02040503050406030204" pitchFamily="18" charset="0"/>
                      </a:rPr>
                      <m:t>𝑐</m:t>
                    </m:r>
                  </m:oMath>
                </a14:m>
                <a:r>
                  <a:rPr lang="en-GB" i="1" dirty="0"/>
                  <a:t> has on each step.</a:t>
                </a:r>
              </a:p>
              <a:p>
                <a:r>
                  <a:rPr lang="en-GB" dirty="0"/>
                  <a:t>Effect of </a:t>
                </a:r>
                <a14:m>
                  <m:oMath xmlns:m="http://schemas.openxmlformats.org/officeDocument/2006/math">
                    <m:r>
                      <a:rPr lang="en-GB" i="1" dirty="0" smtClean="0">
                        <a:latin typeface="Cambria Math" panose="02040503050406030204" pitchFamily="18" charset="0"/>
                      </a:rPr>
                      <m:t>𝑐</m:t>
                    </m:r>
                  </m:oMath>
                </a14:m>
                <a:r>
                  <a:rPr lang="en-GB" dirty="0"/>
                  <a:t>:</a:t>
                </a:r>
                <a14:m>
                  <m:oMath xmlns:m="http://schemas.openxmlformats.org/officeDocument/2006/math">
                    <m:r>
                      <a:rPr lang="en-GB" b="0" i="0" dirty="0" smtClean="0">
                        <a:latin typeface="Cambria Math" panose="02040503050406030204" pitchFamily="18" charset="0"/>
                        <a:ea typeface="Cambria Math" panose="02040503050406030204" pitchFamily="18" charset="0"/>
                      </a:rPr>
                      <m:t> </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𝜖</m:t>
                        </m:r>
                      </m:e>
                      <m:sub>
                        <m:r>
                          <a:rPr lang="en-US" i="1" dirty="0">
                            <a:latin typeface="Cambria Math" panose="02040503050406030204" pitchFamily="18" charset="0"/>
                            <a:ea typeface="Cambria Math" panose="02040503050406030204" pitchFamily="18" charset="0"/>
                          </a:rPr>
                          <m:t>𝜃</m:t>
                        </m:r>
                      </m:sub>
                    </m:sSub>
                    <m:d>
                      <m:dPr>
                        <m:ctrlPr>
                          <a:rPr lang="en-US" i="1" dirty="0">
                            <a:latin typeface="Cambria Math" panose="02040503050406030204" pitchFamily="18" charset="0"/>
                            <a:ea typeface="Cambria Math" panose="02040503050406030204" pitchFamily="18" charset="0"/>
                          </a:rPr>
                        </m:ctrlPr>
                      </m:dPr>
                      <m:e>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𝑥</m:t>
                            </m:r>
                          </m:e>
                          <m:sub>
                            <m:r>
                              <a:rPr lang="en-GB" i="1" dirty="0">
                                <a:latin typeface="Cambria Math" panose="02040503050406030204" pitchFamily="18" charset="0"/>
                                <a:ea typeface="Cambria Math" panose="02040503050406030204" pitchFamily="18" charset="0"/>
                              </a:rPr>
                              <m:t>𝑡</m:t>
                            </m:r>
                          </m:sub>
                        </m:sSub>
                        <m:r>
                          <a:rPr lang="en-US" i="1" dirty="0">
                            <a:latin typeface="Cambria Math" panose="02040503050406030204" pitchFamily="18" charset="0"/>
                            <a:ea typeface="Cambria Math" panose="02040503050406030204" pitchFamily="18" charset="0"/>
                          </a:rPr>
                          <m:t>, </m:t>
                        </m:r>
                        <m:r>
                          <a:rPr lang="en-GB" i="1" dirty="0">
                            <a:latin typeface="Cambria Math" panose="02040503050406030204" pitchFamily="18" charset="0"/>
                            <a:ea typeface="Cambria Math" panose="02040503050406030204" pitchFamily="18" charset="0"/>
                          </a:rPr>
                          <m:t>𝑡</m:t>
                        </m:r>
                        <m:r>
                          <a:rPr lang="en-GB" i="1" dirty="0">
                            <a:latin typeface="Cambria Math" panose="02040503050406030204" pitchFamily="18" charset="0"/>
                            <a:ea typeface="Cambria Math" panose="02040503050406030204" pitchFamily="18" charset="0"/>
                          </a:rPr>
                          <m:t>, </m:t>
                        </m:r>
                        <m:r>
                          <a:rPr lang="en-GB" b="0" i="1" dirty="0" smtClean="0">
                            <a:latin typeface="Cambria Math" panose="02040503050406030204" pitchFamily="18" charset="0"/>
                            <a:ea typeface="Cambria Math" panose="02040503050406030204" pitchFamily="18" charset="0"/>
                          </a:rPr>
                          <m:t>𝑐</m:t>
                        </m:r>
                      </m:e>
                    </m:d>
                    <m:r>
                      <a:rPr lang="en-GB" b="0" i="1" dirty="0" smtClean="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𝜖</m:t>
                        </m:r>
                      </m:e>
                      <m:sub>
                        <m:r>
                          <a:rPr lang="en-US" i="1" dirty="0">
                            <a:latin typeface="Cambria Math" panose="02040503050406030204" pitchFamily="18" charset="0"/>
                            <a:ea typeface="Cambria Math" panose="02040503050406030204" pitchFamily="18" charset="0"/>
                          </a:rPr>
                          <m:t>𝜃</m:t>
                        </m:r>
                      </m:sub>
                    </m:sSub>
                    <m:r>
                      <a:rPr lang="en-US" i="1"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𝑥</m:t>
                        </m:r>
                      </m:e>
                      <m:sub>
                        <m:r>
                          <a:rPr lang="en-GB" b="0" i="1" dirty="0" smtClean="0">
                            <a:latin typeface="Cambria Math" panose="02040503050406030204" pitchFamily="18" charset="0"/>
                            <a:ea typeface="Cambria Math" panose="02040503050406030204" pitchFamily="18" charset="0"/>
                          </a:rPr>
                          <m:t>𝑡</m:t>
                        </m:r>
                      </m:sub>
                    </m:sSub>
                    <m:r>
                      <a:rPr lang="en-US" i="1" dirty="0">
                        <a:latin typeface="Cambria Math" panose="02040503050406030204" pitchFamily="18" charset="0"/>
                        <a:ea typeface="Cambria Math" panose="02040503050406030204" pitchFamily="18" charset="0"/>
                      </a:rPr>
                      <m:t>, </m:t>
                    </m:r>
                    <m:r>
                      <a:rPr lang="en-GB" b="0" i="1" dirty="0" smtClean="0">
                        <a:latin typeface="Cambria Math" panose="02040503050406030204" pitchFamily="18" charset="0"/>
                        <a:ea typeface="Cambria Math" panose="02040503050406030204" pitchFamily="18" charset="0"/>
                      </a:rPr>
                      <m:t>𝑡</m:t>
                    </m:r>
                    <m:r>
                      <a:rPr lang="en-GB" i="1" dirty="0">
                        <a:latin typeface="Cambria Math" panose="02040503050406030204" pitchFamily="18" charset="0"/>
                        <a:ea typeface="Cambria Math" panose="02040503050406030204" pitchFamily="18" charset="0"/>
                      </a:rPr>
                      <m:t>, </m:t>
                    </m:r>
                    <m:r>
                      <a:rPr lang="en-GB"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m:t>
                    </m:r>
                  </m:oMath>
                </a14:m>
                <a:r>
                  <a:rPr lang="en-GB" dirty="0"/>
                  <a:t>,  </a:t>
                </a:r>
                <a14:m>
                  <m:oMath xmlns:m="http://schemas.openxmlformats.org/officeDocument/2006/math">
                    <m:r>
                      <a:rPr lang="en-GB" i="1" dirty="0">
                        <a:latin typeface="Cambria Math" panose="02040503050406030204" pitchFamily="18" charset="0"/>
                        <a:ea typeface="Cambria Math" panose="02040503050406030204" pitchFamily="18" charset="0"/>
                      </a:rPr>
                      <m:t>∅= </m:t>
                    </m:r>
                  </m:oMath>
                </a14:m>
                <a:r>
                  <a:rPr lang="en-GB" dirty="0"/>
                  <a:t>“”</a:t>
                </a:r>
              </a:p>
            </p:txBody>
          </p:sp>
        </mc:Choice>
        <mc:Fallback xmlns="">
          <p:sp>
            <p:nvSpPr>
              <p:cNvPr id="33" name="TextBox 32">
                <a:extLst>
                  <a:ext uri="{FF2B5EF4-FFF2-40B4-BE49-F238E27FC236}">
                    <a16:creationId xmlns:a16="http://schemas.microsoft.com/office/drawing/2014/main" id="{AF5718EF-5AC5-B227-A6B5-FFEA8C97161D}"/>
                  </a:ext>
                </a:extLst>
              </p:cNvPr>
              <p:cNvSpPr txBox="1">
                <a:spLocks noRot="1" noChangeAspect="1" noMove="1" noResize="1" noEditPoints="1" noAdjustHandles="1" noChangeArrowheads="1" noChangeShapeType="1" noTextEdit="1"/>
              </p:cNvSpPr>
              <p:nvPr/>
            </p:nvSpPr>
            <p:spPr>
              <a:xfrm>
                <a:off x="2813063" y="1627211"/>
                <a:ext cx="5019323" cy="646331"/>
              </a:xfrm>
              <a:prstGeom prst="rect">
                <a:avLst/>
              </a:prstGeom>
              <a:blipFill>
                <a:blip r:embed="rId12"/>
                <a:stretch>
                  <a:fillRect l="-971" t="-5660" b="-14151"/>
                </a:stretch>
              </a:blipFill>
            </p:spPr>
            <p:txBody>
              <a:bodyPr/>
              <a:lstStyle/>
              <a:p>
                <a:r>
                  <a:rPr lang="en-GB">
                    <a:noFill/>
                  </a:rPr>
                  <a:t> </a:t>
                </a:r>
              </a:p>
            </p:txBody>
          </p:sp>
        </mc:Fallback>
      </mc:AlternateContent>
      <p:sp>
        <p:nvSpPr>
          <p:cNvPr id="62" name="TextBox 61">
            <a:extLst>
              <a:ext uri="{FF2B5EF4-FFF2-40B4-BE49-F238E27FC236}">
                <a16:creationId xmlns:a16="http://schemas.microsoft.com/office/drawing/2014/main" id="{804BC526-D06D-647A-C8AC-B72B501C1E6E}"/>
              </a:ext>
            </a:extLst>
          </p:cNvPr>
          <p:cNvSpPr txBox="1"/>
          <p:nvPr/>
        </p:nvSpPr>
        <p:spPr>
          <a:xfrm>
            <a:off x="4329917" y="4780059"/>
            <a:ext cx="2173672" cy="923330"/>
          </a:xfrm>
          <a:prstGeom prst="rect">
            <a:avLst/>
          </a:prstGeom>
          <a:noFill/>
        </p:spPr>
        <p:txBody>
          <a:bodyPr wrap="none" rtlCol="0">
            <a:spAutoFit/>
          </a:bodyPr>
          <a:lstStyle/>
          <a:p>
            <a:r>
              <a:rPr lang="en-GB" dirty="0"/>
              <a:t>Downsides:</a:t>
            </a:r>
          </a:p>
          <a:p>
            <a:pPr marL="285750" indent="-285750">
              <a:buFont typeface="Arial" panose="020B0604020202020204" pitchFamily="34" charset="0"/>
              <a:buChar char="•"/>
            </a:pPr>
            <a:r>
              <a:rPr lang="en-GB" dirty="0"/>
              <a:t>2x inference cost</a:t>
            </a:r>
          </a:p>
          <a:p>
            <a:pPr marL="285750" indent="-285750">
              <a:buFont typeface="Arial" panose="020B0604020202020204" pitchFamily="34" charset="0"/>
              <a:buChar char="•"/>
            </a:pPr>
            <a:r>
              <a:rPr lang="en-GB" dirty="0"/>
              <a:t>Biases distribution</a:t>
            </a:r>
          </a:p>
        </p:txBody>
      </p:sp>
      <p:sp>
        <p:nvSpPr>
          <p:cNvPr id="74" name="TextBox 73">
            <a:extLst>
              <a:ext uri="{FF2B5EF4-FFF2-40B4-BE49-F238E27FC236}">
                <a16:creationId xmlns:a16="http://schemas.microsoft.com/office/drawing/2014/main" id="{26A1DF61-9694-17A2-76A3-A0A724ABEEB4}"/>
              </a:ext>
            </a:extLst>
          </p:cNvPr>
          <p:cNvSpPr txBox="1"/>
          <p:nvPr/>
        </p:nvSpPr>
        <p:spPr>
          <a:xfrm>
            <a:off x="279852" y="5911556"/>
            <a:ext cx="11177840" cy="292388"/>
          </a:xfrm>
          <a:prstGeom prst="rect">
            <a:avLst/>
          </a:prstGeom>
          <a:noFill/>
        </p:spPr>
        <p:txBody>
          <a:bodyPr wrap="square">
            <a:spAutoFit/>
          </a:bodyPr>
          <a:lstStyle/>
          <a:p>
            <a:r>
              <a:rPr lang="en-GB" sz="1300" i="1" dirty="0">
                <a:solidFill>
                  <a:schemeClr val="bg1">
                    <a:lumMod val="65000"/>
                  </a:schemeClr>
                </a:solidFill>
              </a:rPr>
              <a:t>Classifier-free Diffusion Guidance</a:t>
            </a:r>
            <a:r>
              <a:rPr lang="en-GB" sz="1300" dirty="0">
                <a:solidFill>
                  <a:schemeClr val="bg1">
                    <a:lumMod val="65000"/>
                  </a:schemeClr>
                </a:solidFill>
              </a:rPr>
              <a:t>, Ho and Salimans, </a:t>
            </a:r>
            <a:r>
              <a:rPr lang="en-GB" sz="1300" dirty="0" err="1">
                <a:solidFill>
                  <a:schemeClr val="bg1">
                    <a:lumMod val="65000"/>
                  </a:schemeClr>
                </a:solidFill>
              </a:rPr>
              <a:t>NeurIPS</a:t>
            </a:r>
            <a:r>
              <a:rPr lang="en-GB" sz="1300" dirty="0">
                <a:solidFill>
                  <a:schemeClr val="bg1">
                    <a:lumMod val="65000"/>
                  </a:schemeClr>
                </a:solidFill>
              </a:rPr>
              <a:t> 2021 Workshop on Deep Generative Models</a:t>
            </a:r>
          </a:p>
        </p:txBody>
      </p:sp>
      <p:sp>
        <p:nvSpPr>
          <p:cNvPr id="77" name="TextBox 76">
            <a:extLst>
              <a:ext uri="{FF2B5EF4-FFF2-40B4-BE49-F238E27FC236}">
                <a16:creationId xmlns:a16="http://schemas.microsoft.com/office/drawing/2014/main" id="{5C4BBC16-EA50-1456-D25B-F91BA8A2A762}"/>
              </a:ext>
            </a:extLst>
          </p:cNvPr>
          <p:cNvSpPr txBox="1"/>
          <p:nvPr/>
        </p:nvSpPr>
        <p:spPr>
          <a:xfrm>
            <a:off x="279852" y="6131150"/>
            <a:ext cx="11177840" cy="292388"/>
          </a:xfrm>
          <a:prstGeom prst="rect">
            <a:avLst/>
          </a:prstGeom>
          <a:noFill/>
        </p:spPr>
        <p:txBody>
          <a:bodyPr wrap="square">
            <a:spAutoFit/>
          </a:bodyPr>
          <a:lstStyle/>
          <a:p>
            <a:r>
              <a:rPr lang="en-GB" sz="1300" dirty="0">
                <a:solidFill>
                  <a:schemeClr val="bg1">
                    <a:lumMod val="65000"/>
                  </a:schemeClr>
                </a:solidFill>
              </a:rPr>
              <a:t>Panda Images from: </a:t>
            </a:r>
            <a:r>
              <a:rPr lang="en-US" sz="1300" i="1" dirty="0">
                <a:solidFill>
                  <a:schemeClr val="bg1">
                    <a:lumMod val="65000"/>
                  </a:schemeClr>
                </a:solidFill>
              </a:rPr>
              <a:t>GLIDE: Towards Photorealistic Image Generation and Editing with Text-Guided Diffusion Models</a:t>
            </a:r>
            <a:r>
              <a:rPr lang="en-GB" sz="1300" dirty="0">
                <a:solidFill>
                  <a:schemeClr val="bg1">
                    <a:lumMod val="65000"/>
                  </a:schemeClr>
                </a:solidFill>
              </a:rPr>
              <a:t>, Nichol et al., ICML 2022</a:t>
            </a:r>
          </a:p>
        </p:txBody>
      </p:sp>
    </p:spTree>
    <p:extLst>
      <p:ext uri="{BB962C8B-B14F-4D97-AF65-F5344CB8AC3E}">
        <p14:creationId xmlns:p14="http://schemas.microsoft.com/office/powerpoint/2010/main" val="15248575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4" grpId="0" animBg="1"/>
      <p:bldP spid="40" grpId="0" animBg="1"/>
      <p:bldP spid="42" grpId="0" animBg="1"/>
      <p:bldP spid="45" grpId="0" animBg="1"/>
      <p:bldP spid="47" grpId="0" animBg="1"/>
      <p:bldP spid="49" grpId="0" animBg="1"/>
      <p:bldP spid="51" grpId="0" animBg="1"/>
      <p:bldP spid="52" grpId="0"/>
      <p:bldP spid="24" grpId="0" animBg="1"/>
      <p:bldP spid="28" grpId="0" animBg="1"/>
      <p:bldP spid="37" grpId="0" animBg="1"/>
      <p:bldP spid="53" grpId="0" animBg="1"/>
      <p:bldP spid="57" grpId="0" animBg="1"/>
      <p:bldP spid="59" grpId="0" animBg="1"/>
      <p:bldP spid="63" grpId="0" animBg="1"/>
      <p:bldP spid="70" grpId="0" animBg="1"/>
      <p:bldP spid="6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03A81-15CB-866C-2610-6EA2803CD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A3DAA-2FB5-BF16-4F51-6229955955BD}"/>
              </a:ext>
            </a:extLst>
          </p:cNvPr>
          <p:cNvSpPr>
            <a:spLocks noGrp="1"/>
          </p:cNvSpPr>
          <p:nvPr>
            <p:ph type="title"/>
          </p:nvPr>
        </p:nvSpPr>
        <p:spPr/>
        <p:txBody>
          <a:bodyPr>
            <a:noAutofit/>
          </a:bodyPr>
          <a:lstStyle/>
          <a:p>
            <a:r>
              <a:rPr lang="en-GB" sz="3600" dirty="0"/>
              <a:t>Comparison: Unguided vs. Classifier-free Guidance</a:t>
            </a:r>
          </a:p>
        </p:txBody>
      </p:sp>
      <p:sp>
        <p:nvSpPr>
          <p:cNvPr id="4" name="Date Placeholder 3">
            <a:extLst>
              <a:ext uri="{FF2B5EF4-FFF2-40B4-BE49-F238E27FC236}">
                <a16:creationId xmlns:a16="http://schemas.microsoft.com/office/drawing/2014/main" id="{85B99A30-144F-7E73-4394-06898F80DB0B}"/>
              </a:ext>
            </a:extLst>
          </p:cNvPr>
          <p:cNvSpPr>
            <a:spLocks noGrp="1"/>
          </p:cNvSpPr>
          <p:nvPr>
            <p:ph type="dt" sz="half" idx="10"/>
          </p:nvPr>
        </p:nvSpPr>
        <p:spPr/>
        <p:txBody>
          <a:bodyPr/>
          <a:lstStyle/>
          <a:p>
            <a:r>
              <a:rPr lang="en-US" dirty="0"/>
              <a:t>SIGGRAPH 2025 Course</a:t>
            </a:r>
          </a:p>
        </p:txBody>
      </p:sp>
      <p:sp>
        <p:nvSpPr>
          <p:cNvPr id="5" name="Footer Placeholder 4">
            <a:extLst>
              <a:ext uri="{FF2B5EF4-FFF2-40B4-BE49-F238E27FC236}">
                <a16:creationId xmlns:a16="http://schemas.microsoft.com/office/drawing/2014/main" id="{B2CD0886-DE52-9192-4070-5110857F3B8C}"/>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75855FC1-9AD2-DD25-045F-A6DD97B4A51F}"/>
              </a:ext>
            </a:extLst>
          </p:cNvPr>
          <p:cNvSpPr>
            <a:spLocks noGrp="1"/>
          </p:cNvSpPr>
          <p:nvPr>
            <p:ph type="sldNum" sz="quarter" idx="12"/>
          </p:nvPr>
        </p:nvSpPr>
        <p:spPr/>
        <p:txBody>
          <a:bodyPr/>
          <a:lstStyle/>
          <a:p>
            <a:r>
              <a:rPr lang="en-US" dirty="0"/>
              <a:t>Diffusion-Based Image and Video Generation</a:t>
            </a:r>
          </a:p>
        </p:txBody>
      </p:sp>
      <p:sp>
        <p:nvSpPr>
          <p:cNvPr id="9" name="TextBox 8">
            <a:extLst>
              <a:ext uri="{FF2B5EF4-FFF2-40B4-BE49-F238E27FC236}">
                <a16:creationId xmlns:a16="http://schemas.microsoft.com/office/drawing/2014/main" id="{1B28E32F-6BD1-20BA-6EA6-E6BBA403829B}"/>
              </a:ext>
            </a:extLst>
          </p:cNvPr>
          <p:cNvSpPr txBox="1"/>
          <p:nvPr/>
        </p:nvSpPr>
        <p:spPr>
          <a:xfrm>
            <a:off x="535870" y="1648920"/>
            <a:ext cx="4781694" cy="461665"/>
          </a:xfrm>
          <a:prstGeom prst="rect">
            <a:avLst/>
          </a:prstGeom>
          <a:noFill/>
        </p:spPr>
        <p:txBody>
          <a:bodyPr wrap="none" rtlCol="0">
            <a:spAutoFit/>
          </a:bodyPr>
          <a:lstStyle/>
          <a:p>
            <a:r>
              <a:rPr lang="en-GB" sz="2400" dirty="0"/>
              <a:t>Conditional Model without Guidance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C4ADF23-AB15-7D36-891F-F32296299E89}"/>
                  </a:ext>
                </a:extLst>
              </p:cNvPr>
              <p:cNvSpPr txBox="1"/>
              <p:nvPr/>
            </p:nvSpPr>
            <p:spPr>
              <a:xfrm>
                <a:off x="6977169" y="1673523"/>
                <a:ext cx="4696478" cy="461665"/>
              </a:xfrm>
              <a:prstGeom prst="rect">
                <a:avLst/>
              </a:prstGeom>
              <a:noFill/>
            </p:spPr>
            <p:txBody>
              <a:bodyPr wrap="none" rtlCol="0">
                <a:spAutoFit/>
              </a:bodyPr>
              <a:lstStyle/>
              <a:p>
                <a:pPr algn="ctr"/>
                <a:r>
                  <a:rPr lang="en-GB" sz="2400" dirty="0"/>
                  <a:t>Conditional Model with CFG (</a:t>
                </a:r>
                <a14:m>
                  <m:oMath xmlns:m="http://schemas.openxmlformats.org/officeDocument/2006/math">
                    <m:r>
                      <a:rPr lang="en-GB" sz="2400" i="1" dirty="0" smtClean="0">
                        <a:latin typeface="Cambria Math" panose="02040503050406030204" pitchFamily="18" charset="0"/>
                      </a:rPr>
                      <m:t>𝑠</m:t>
                    </m:r>
                    <m:r>
                      <a:rPr lang="en-GB" sz="2400" i="1" dirty="0" smtClean="0">
                        <a:latin typeface="Cambria Math" panose="02040503050406030204" pitchFamily="18" charset="0"/>
                      </a:rPr>
                      <m:t>=3</m:t>
                    </m:r>
                  </m:oMath>
                </a14:m>
                <a:r>
                  <a:rPr lang="en-GB" sz="2400" dirty="0"/>
                  <a:t>)</a:t>
                </a:r>
              </a:p>
            </p:txBody>
          </p:sp>
        </mc:Choice>
        <mc:Fallback xmlns="">
          <p:sp>
            <p:nvSpPr>
              <p:cNvPr id="10" name="TextBox 9">
                <a:extLst>
                  <a:ext uri="{FF2B5EF4-FFF2-40B4-BE49-F238E27FC236}">
                    <a16:creationId xmlns:a16="http://schemas.microsoft.com/office/drawing/2014/main" id="{7C4ADF23-AB15-7D36-891F-F32296299E89}"/>
                  </a:ext>
                </a:extLst>
              </p:cNvPr>
              <p:cNvSpPr txBox="1">
                <a:spLocks noRot="1" noChangeAspect="1" noMove="1" noResize="1" noEditPoints="1" noAdjustHandles="1" noChangeArrowheads="1" noChangeShapeType="1" noTextEdit="1"/>
              </p:cNvSpPr>
              <p:nvPr/>
            </p:nvSpPr>
            <p:spPr>
              <a:xfrm>
                <a:off x="6977169" y="1673523"/>
                <a:ext cx="4696478" cy="461665"/>
              </a:xfrm>
              <a:prstGeom prst="rect">
                <a:avLst/>
              </a:prstGeom>
              <a:blipFill>
                <a:blip r:embed="rId3"/>
                <a:stretch>
                  <a:fillRect l="-1688" t="-10667" r="-1429" b="-30667"/>
                </a:stretch>
              </a:blipFill>
            </p:spPr>
            <p:txBody>
              <a:bodyPr/>
              <a:lstStyle/>
              <a:p>
                <a:r>
                  <a:rPr lang="en-GB">
                    <a:noFill/>
                  </a:rPr>
                  <a:t> </a:t>
                </a:r>
              </a:p>
            </p:txBody>
          </p:sp>
        </mc:Fallback>
      </mc:AlternateContent>
      <p:pic>
        <p:nvPicPr>
          <p:cNvPr id="1028" name="Picture 4">
            <a:extLst>
              <a:ext uri="{FF2B5EF4-FFF2-40B4-BE49-F238E27FC236}">
                <a16:creationId xmlns:a16="http://schemas.microsoft.com/office/drawing/2014/main" id="{AD309621-892D-691D-56A2-313C7D7C0E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5169"/>
          <a:stretch>
            <a:fillRect/>
          </a:stretch>
        </p:blipFill>
        <p:spPr bwMode="auto">
          <a:xfrm>
            <a:off x="6929015" y="2087017"/>
            <a:ext cx="4979396" cy="37304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BB1DDDF-821A-1E18-4494-D5111A2D142B}"/>
                  </a:ext>
                </a:extLst>
              </p:cNvPr>
              <p:cNvSpPr txBox="1"/>
              <p:nvPr/>
            </p:nvSpPr>
            <p:spPr>
              <a:xfrm>
                <a:off x="3427641" y="1151785"/>
                <a:ext cx="5336717" cy="369332"/>
              </a:xfrm>
              <a:prstGeom prst="rect">
                <a:avLst/>
              </a:prstGeom>
              <a:noFill/>
            </p:spPr>
            <p:txBody>
              <a:bodyPr wrap="none" rtlCol="0">
                <a:spAutoFit/>
              </a:bodyPr>
              <a:lstStyle/>
              <a:p>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 = </m:t>
                    </m:r>
                  </m:oMath>
                </a14:m>
                <a:r>
                  <a:rPr lang="en-US" i="1" dirty="0"/>
                  <a:t>“A stained glass window of a panda eating bamboo.”</a:t>
                </a:r>
                <a:endParaRPr lang="en-GB" dirty="0"/>
              </a:p>
            </p:txBody>
          </p:sp>
        </mc:Choice>
        <mc:Fallback xmlns="">
          <p:sp>
            <p:nvSpPr>
              <p:cNvPr id="3" name="TextBox 2">
                <a:extLst>
                  <a:ext uri="{FF2B5EF4-FFF2-40B4-BE49-F238E27FC236}">
                    <a16:creationId xmlns:a16="http://schemas.microsoft.com/office/drawing/2014/main" id="{5BB1DDDF-821A-1E18-4494-D5111A2D142B}"/>
                  </a:ext>
                </a:extLst>
              </p:cNvPr>
              <p:cNvSpPr txBox="1">
                <a:spLocks noRot="1" noChangeAspect="1" noMove="1" noResize="1" noEditPoints="1" noAdjustHandles="1" noChangeArrowheads="1" noChangeShapeType="1" noTextEdit="1"/>
              </p:cNvSpPr>
              <p:nvPr/>
            </p:nvSpPr>
            <p:spPr>
              <a:xfrm>
                <a:off x="3427641" y="1151785"/>
                <a:ext cx="5336717" cy="369332"/>
              </a:xfrm>
              <a:prstGeom prst="rect">
                <a:avLst/>
              </a:prstGeom>
              <a:blipFill>
                <a:blip r:embed="rId5"/>
                <a:stretch>
                  <a:fillRect t="-9836" r="-228" b="-24590"/>
                </a:stretch>
              </a:blipFill>
            </p:spPr>
            <p:txBody>
              <a:bodyPr/>
              <a:lstStyle/>
              <a:p>
                <a:r>
                  <a:rPr lang="en-GB">
                    <a:noFill/>
                  </a:rPr>
                  <a:t> </a:t>
                </a:r>
              </a:p>
            </p:txBody>
          </p:sp>
        </mc:Fallback>
      </mc:AlternateContent>
      <p:sp>
        <p:nvSpPr>
          <p:cNvPr id="11" name="TextBox 10">
            <a:extLst>
              <a:ext uri="{FF2B5EF4-FFF2-40B4-BE49-F238E27FC236}">
                <a16:creationId xmlns:a16="http://schemas.microsoft.com/office/drawing/2014/main" id="{0A2CAB05-AEA8-DCD6-491C-C085E335082E}"/>
              </a:ext>
            </a:extLst>
          </p:cNvPr>
          <p:cNvSpPr txBox="1"/>
          <p:nvPr/>
        </p:nvSpPr>
        <p:spPr>
          <a:xfrm>
            <a:off x="279852" y="6131150"/>
            <a:ext cx="11177840" cy="292388"/>
          </a:xfrm>
          <a:prstGeom prst="rect">
            <a:avLst/>
          </a:prstGeom>
          <a:noFill/>
        </p:spPr>
        <p:txBody>
          <a:bodyPr wrap="square">
            <a:spAutoFit/>
          </a:bodyPr>
          <a:lstStyle/>
          <a:p>
            <a:r>
              <a:rPr lang="en-GB" sz="1300" dirty="0">
                <a:solidFill>
                  <a:schemeClr val="bg1">
                    <a:lumMod val="65000"/>
                  </a:schemeClr>
                </a:solidFill>
              </a:rPr>
              <a:t>Panda Images from: </a:t>
            </a:r>
            <a:r>
              <a:rPr lang="en-US" sz="1300" i="1" dirty="0">
                <a:solidFill>
                  <a:schemeClr val="bg1">
                    <a:lumMod val="65000"/>
                  </a:schemeClr>
                </a:solidFill>
              </a:rPr>
              <a:t>GLIDE: Towards Photorealistic Image Generation and Editing with Text-Guided Diffusion Models</a:t>
            </a:r>
            <a:r>
              <a:rPr lang="en-GB" sz="1300" dirty="0">
                <a:solidFill>
                  <a:schemeClr val="bg1">
                    <a:lumMod val="65000"/>
                  </a:schemeClr>
                </a:solidFill>
              </a:rPr>
              <a:t>, Nichol et al., ICML 2022</a:t>
            </a:r>
          </a:p>
        </p:txBody>
      </p:sp>
      <p:sp>
        <p:nvSpPr>
          <p:cNvPr id="12" name="TextBox 11">
            <a:extLst>
              <a:ext uri="{FF2B5EF4-FFF2-40B4-BE49-F238E27FC236}">
                <a16:creationId xmlns:a16="http://schemas.microsoft.com/office/drawing/2014/main" id="{E5CA61FD-9113-A6BF-68A6-06A0D34C12E2}"/>
              </a:ext>
            </a:extLst>
          </p:cNvPr>
          <p:cNvSpPr txBox="1"/>
          <p:nvPr/>
        </p:nvSpPr>
        <p:spPr>
          <a:xfrm>
            <a:off x="279852" y="5911556"/>
            <a:ext cx="11177840" cy="292388"/>
          </a:xfrm>
          <a:prstGeom prst="rect">
            <a:avLst/>
          </a:prstGeom>
          <a:noFill/>
        </p:spPr>
        <p:txBody>
          <a:bodyPr wrap="square">
            <a:spAutoFit/>
          </a:bodyPr>
          <a:lstStyle/>
          <a:p>
            <a:r>
              <a:rPr lang="en-GB" sz="1300" i="1" dirty="0">
                <a:solidFill>
                  <a:schemeClr val="bg1">
                    <a:lumMod val="65000"/>
                  </a:schemeClr>
                </a:solidFill>
              </a:rPr>
              <a:t>Classifier-free Diffusion Guidance</a:t>
            </a:r>
            <a:r>
              <a:rPr lang="en-GB" sz="1300" dirty="0">
                <a:solidFill>
                  <a:schemeClr val="bg1">
                    <a:lumMod val="65000"/>
                  </a:schemeClr>
                </a:solidFill>
              </a:rPr>
              <a:t>, Ho and Salimans, </a:t>
            </a:r>
            <a:r>
              <a:rPr lang="en-GB" sz="1300" dirty="0" err="1">
                <a:solidFill>
                  <a:schemeClr val="bg1">
                    <a:lumMod val="65000"/>
                  </a:schemeClr>
                </a:solidFill>
              </a:rPr>
              <a:t>NeurIPS</a:t>
            </a:r>
            <a:r>
              <a:rPr lang="en-GB" sz="1300" dirty="0">
                <a:solidFill>
                  <a:schemeClr val="bg1">
                    <a:lumMod val="65000"/>
                  </a:schemeClr>
                </a:solidFill>
              </a:rPr>
              <a:t> 2021 Workshop on Deep Generative Models</a:t>
            </a:r>
          </a:p>
        </p:txBody>
      </p:sp>
      <p:pic>
        <p:nvPicPr>
          <p:cNvPr id="43" name="Picture 2">
            <a:extLst>
              <a:ext uri="{FF2B5EF4-FFF2-40B4-BE49-F238E27FC236}">
                <a16:creationId xmlns:a16="http://schemas.microsoft.com/office/drawing/2014/main" id="{F4F0F19C-0335-577B-6C58-162EB98F2F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4975"/>
          <a:stretch>
            <a:fillRect/>
          </a:stretch>
        </p:blipFill>
        <p:spPr bwMode="auto">
          <a:xfrm>
            <a:off x="375493" y="2093083"/>
            <a:ext cx="4979395" cy="3740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08606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B679A45-D5E7-042B-0D9B-E352353033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E319C-DAEB-7DFD-A034-71FC9DE17CD7}"/>
              </a:ext>
            </a:extLst>
          </p:cNvPr>
          <p:cNvSpPr>
            <a:spLocks noGrp="1"/>
          </p:cNvSpPr>
          <p:nvPr>
            <p:ph type="title"/>
          </p:nvPr>
        </p:nvSpPr>
        <p:spPr/>
        <p:txBody>
          <a:bodyPr>
            <a:noAutofit/>
          </a:bodyPr>
          <a:lstStyle/>
          <a:p>
            <a:r>
              <a:rPr lang="en-GB" sz="3600" dirty="0"/>
              <a:t>Comparison: CLIP vs. Classifier-free Guidance</a:t>
            </a:r>
          </a:p>
        </p:txBody>
      </p:sp>
      <p:sp>
        <p:nvSpPr>
          <p:cNvPr id="4" name="Date Placeholder 3">
            <a:extLst>
              <a:ext uri="{FF2B5EF4-FFF2-40B4-BE49-F238E27FC236}">
                <a16:creationId xmlns:a16="http://schemas.microsoft.com/office/drawing/2014/main" id="{D950D05B-FB1C-FEB0-98A9-719B692BF69D}"/>
              </a:ext>
            </a:extLst>
          </p:cNvPr>
          <p:cNvSpPr>
            <a:spLocks noGrp="1"/>
          </p:cNvSpPr>
          <p:nvPr>
            <p:ph type="dt" sz="half" idx="10"/>
          </p:nvPr>
        </p:nvSpPr>
        <p:spPr/>
        <p:txBody>
          <a:bodyPr/>
          <a:lstStyle/>
          <a:p>
            <a:r>
              <a:rPr lang="en-US" dirty="0"/>
              <a:t>SIGGRAPH 2025 Course</a:t>
            </a:r>
          </a:p>
        </p:txBody>
      </p:sp>
      <p:sp>
        <p:nvSpPr>
          <p:cNvPr id="5" name="Footer Placeholder 4">
            <a:extLst>
              <a:ext uri="{FF2B5EF4-FFF2-40B4-BE49-F238E27FC236}">
                <a16:creationId xmlns:a16="http://schemas.microsoft.com/office/drawing/2014/main" id="{9E015B7F-83B6-A00B-D64F-D0C19E2F5ACF}"/>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498225DC-7F6C-F039-3459-227301E217C4}"/>
              </a:ext>
            </a:extLst>
          </p:cNvPr>
          <p:cNvSpPr>
            <a:spLocks noGrp="1"/>
          </p:cNvSpPr>
          <p:nvPr>
            <p:ph type="sldNum" sz="quarter" idx="12"/>
          </p:nvPr>
        </p:nvSpPr>
        <p:spPr/>
        <p:txBody>
          <a:bodyPr/>
          <a:lstStyle/>
          <a:p>
            <a:r>
              <a:rPr lang="en-US" dirty="0"/>
              <a:t>Diffusion-Based Image and Video Generation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91F3F92-6257-5FA9-F9A6-1F59001893EE}"/>
                  </a:ext>
                </a:extLst>
              </p:cNvPr>
              <p:cNvSpPr txBox="1"/>
              <p:nvPr/>
            </p:nvSpPr>
            <p:spPr>
              <a:xfrm>
                <a:off x="6977169" y="1673523"/>
                <a:ext cx="4696478" cy="461665"/>
              </a:xfrm>
              <a:prstGeom prst="rect">
                <a:avLst/>
              </a:prstGeom>
              <a:noFill/>
            </p:spPr>
            <p:txBody>
              <a:bodyPr wrap="none" rtlCol="0">
                <a:spAutoFit/>
              </a:bodyPr>
              <a:lstStyle/>
              <a:p>
                <a:pPr algn="ctr"/>
                <a:r>
                  <a:rPr lang="en-GB" sz="2400" dirty="0"/>
                  <a:t>Conditional Model with CFG (</a:t>
                </a:r>
                <a14:m>
                  <m:oMath xmlns:m="http://schemas.openxmlformats.org/officeDocument/2006/math">
                    <m:r>
                      <a:rPr lang="en-GB" sz="2400" i="1" dirty="0" smtClean="0">
                        <a:latin typeface="Cambria Math" panose="02040503050406030204" pitchFamily="18" charset="0"/>
                      </a:rPr>
                      <m:t>𝑠</m:t>
                    </m:r>
                    <m:r>
                      <a:rPr lang="en-GB" sz="2400" i="1" dirty="0" smtClean="0">
                        <a:latin typeface="Cambria Math" panose="02040503050406030204" pitchFamily="18" charset="0"/>
                      </a:rPr>
                      <m:t>=3</m:t>
                    </m:r>
                  </m:oMath>
                </a14:m>
                <a:r>
                  <a:rPr lang="en-GB" sz="2400" dirty="0"/>
                  <a:t>)</a:t>
                </a:r>
              </a:p>
            </p:txBody>
          </p:sp>
        </mc:Choice>
        <mc:Fallback xmlns="">
          <p:sp>
            <p:nvSpPr>
              <p:cNvPr id="10" name="TextBox 9">
                <a:extLst>
                  <a:ext uri="{FF2B5EF4-FFF2-40B4-BE49-F238E27FC236}">
                    <a16:creationId xmlns:a16="http://schemas.microsoft.com/office/drawing/2014/main" id="{791F3F92-6257-5FA9-F9A6-1F59001893EE}"/>
                  </a:ext>
                </a:extLst>
              </p:cNvPr>
              <p:cNvSpPr txBox="1">
                <a:spLocks noRot="1" noChangeAspect="1" noMove="1" noResize="1" noEditPoints="1" noAdjustHandles="1" noChangeArrowheads="1" noChangeShapeType="1" noTextEdit="1"/>
              </p:cNvSpPr>
              <p:nvPr/>
            </p:nvSpPr>
            <p:spPr>
              <a:xfrm>
                <a:off x="6977169" y="1673523"/>
                <a:ext cx="4696478" cy="461665"/>
              </a:xfrm>
              <a:prstGeom prst="rect">
                <a:avLst/>
              </a:prstGeom>
              <a:blipFill>
                <a:blip r:embed="rId3"/>
                <a:stretch>
                  <a:fillRect l="-1688" t="-10667" r="-1429" b="-30667"/>
                </a:stretch>
              </a:blipFill>
            </p:spPr>
            <p:txBody>
              <a:bodyPr/>
              <a:lstStyle/>
              <a:p>
                <a:r>
                  <a:rPr lang="en-GB">
                    <a:noFill/>
                  </a:rPr>
                  <a:t> </a:t>
                </a:r>
              </a:p>
            </p:txBody>
          </p:sp>
        </mc:Fallback>
      </mc:AlternateContent>
      <p:pic>
        <p:nvPicPr>
          <p:cNvPr id="1028" name="Picture 4">
            <a:extLst>
              <a:ext uri="{FF2B5EF4-FFF2-40B4-BE49-F238E27FC236}">
                <a16:creationId xmlns:a16="http://schemas.microsoft.com/office/drawing/2014/main" id="{A11DF667-A66F-B2EC-BFDF-5056E08DFC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5169"/>
          <a:stretch>
            <a:fillRect/>
          </a:stretch>
        </p:blipFill>
        <p:spPr bwMode="auto">
          <a:xfrm>
            <a:off x="6929015" y="2087017"/>
            <a:ext cx="4979396" cy="37304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A526BAF-979B-E27A-F6AD-727B5B5C62AF}"/>
                  </a:ext>
                </a:extLst>
              </p:cNvPr>
              <p:cNvSpPr txBox="1"/>
              <p:nvPr/>
            </p:nvSpPr>
            <p:spPr>
              <a:xfrm>
                <a:off x="3427641" y="1151785"/>
                <a:ext cx="5336717" cy="369332"/>
              </a:xfrm>
              <a:prstGeom prst="rect">
                <a:avLst/>
              </a:prstGeom>
              <a:noFill/>
            </p:spPr>
            <p:txBody>
              <a:bodyPr wrap="none" rtlCol="0">
                <a:spAutoFit/>
              </a:bodyPr>
              <a:lstStyle/>
              <a:p>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 = </m:t>
                    </m:r>
                  </m:oMath>
                </a14:m>
                <a:r>
                  <a:rPr lang="en-US" i="1" dirty="0"/>
                  <a:t>“A stained glass window of a panda eating bamboo.”</a:t>
                </a:r>
                <a:endParaRPr lang="en-GB" dirty="0"/>
              </a:p>
            </p:txBody>
          </p:sp>
        </mc:Choice>
        <mc:Fallback xmlns="">
          <p:sp>
            <p:nvSpPr>
              <p:cNvPr id="3" name="TextBox 2">
                <a:extLst>
                  <a:ext uri="{FF2B5EF4-FFF2-40B4-BE49-F238E27FC236}">
                    <a16:creationId xmlns:a16="http://schemas.microsoft.com/office/drawing/2014/main" id="{9A526BAF-979B-E27A-F6AD-727B5B5C62AF}"/>
                  </a:ext>
                </a:extLst>
              </p:cNvPr>
              <p:cNvSpPr txBox="1">
                <a:spLocks noRot="1" noChangeAspect="1" noMove="1" noResize="1" noEditPoints="1" noAdjustHandles="1" noChangeArrowheads="1" noChangeShapeType="1" noTextEdit="1"/>
              </p:cNvSpPr>
              <p:nvPr/>
            </p:nvSpPr>
            <p:spPr>
              <a:xfrm>
                <a:off x="3427641" y="1151785"/>
                <a:ext cx="5336717" cy="369332"/>
              </a:xfrm>
              <a:prstGeom prst="rect">
                <a:avLst/>
              </a:prstGeom>
              <a:blipFill>
                <a:blip r:embed="rId5"/>
                <a:stretch>
                  <a:fillRect t="-9836" r="-228" b="-24590"/>
                </a:stretch>
              </a:blipFill>
            </p:spPr>
            <p:txBody>
              <a:bodyPr/>
              <a:lstStyle/>
              <a:p>
                <a:r>
                  <a:rPr lang="en-GB">
                    <a:noFill/>
                  </a:rPr>
                  <a:t> </a:t>
                </a:r>
              </a:p>
            </p:txBody>
          </p:sp>
        </mc:Fallback>
      </mc:AlternateContent>
      <p:sp>
        <p:nvSpPr>
          <p:cNvPr id="11" name="TextBox 10">
            <a:extLst>
              <a:ext uri="{FF2B5EF4-FFF2-40B4-BE49-F238E27FC236}">
                <a16:creationId xmlns:a16="http://schemas.microsoft.com/office/drawing/2014/main" id="{64D17579-E7C3-1E19-80B5-73A20A795C7D}"/>
              </a:ext>
            </a:extLst>
          </p:cNvPr>
          <p:cNvSpPr txBox="1"/>
          <p:nvPr/>
        </p:nvSpPr>
        <p:spPr>
          <a:xfrm>
            <a:off x="279852" y="6131150"/>
            <a:ext cx="11177840" cy="292388"/>
          </a:xfrm>
          <a:prstGeom prst="rect">
            <a:avLst/>
          </a:prstGeom>
          <a:noFill/>
        </p:spPr>
        <p:txBody>
          <a:bodyPr wrap="square">
            <a:spAutoFit/>
          </a:bodyPr>
          <a:lstStyle/>
          <a:p>
            <a:r>
              <a:rPr lang="en-GB" sz="1300" dirty="0">
                <a:solidFill>
                  <a:schemeClr val="bg1">
                    <a:lumMod val="65000"/>
                  </a:schemeClr>
                </a:solidFill>
              </a:rPr>
              <a:t>Panda Images from: </a:t>
            </a:r>
            <a:r>
              <a:rPr lang="en-US" sz="1300" i="1" dirty="0">
                <a:solidFill>
                  <a:schemeClr val="bg1">
                    <a:lumMod val="65000"/>
                  </a:schemeClr>
                </a:solidFill>
              </a:rPr>
              <a:t>GLIDE: Towards Photorealistic Image Generation and Editing with Text-Guided Diffusion Models</a:t>
            </a:r>
            <a:r>
              <a:rPr lang="en-GB" sz="1300" dirty="0">
                <a:solidFill>
                  <a:schemeClr val="bg1">
                    <a:lumMod val="65000"/>
                  </a:schemeClr>
                </a:solidFill>
              </a:rPr>
              <a:t>, Nichol et al., ICML 2022</a:t>
            </a:r>
          </a:p>
        </p:txBody>
      </p:sp>
      <p:sp>
        <p:nvSpPr>
          <p:cNvPr id="12" name="TextBox 11">
            <a:extLst>
              <a:ext uri="{FF2B5EF4-FFF2-40B4-BE49-F238E27FC236}">
                <a16:creationId xmlns:a16="http://schemas.microsoft.com/office/drawing/2014/main" id="{1056C921-4BCD-FA40-0C12-F9955C8BBB7D}"/>
              </a:ext>
            </a:extLst>
          </p:cNvPr>
          <p:cNvSpPr txBox="1"/>
          <p:nvPr/>
        </p:nvSpPr>
        <p:spPr>
          <a:xfrm>
            <a:off x="279852" y="5911556"/>
            <a:ext cx="11177840" cy="292388"/>
          </a:xfrm>
          <a:prstGeom prst="rect">
            <a:avLst/>
          </a:prstGeom>
          <a:noFill/>
        </p:spPr>
        <p:txBody>
          <a:bodyPr wrap="square">
            <a:spAutoFit/>
          </a:bodyPr>
          <a:lstStyle/>
          <a:p>
            <a:r>
              <a:rPr lang="en-GB" sz="1300" i="1" dirty="0">
                <a:solidFill>
                  <a:schemeClr val="bg1">
                    <a:lumMod val="65000"/>
                  </a:schemeClr>
                </a:solidFill>
              </a:rPr>
              <a:t>Classifier-free Diffusion Guidance</a:t>
            </a:r>
            <a:r>
              <a:rPr lang="en-GB" sz="1300" dirty="0">
                <a:solidFill>
                  <a:schemeClr val="bg1">
                    <a:lumMod val="65000"/>
                  </a:schemeClr>
                </a:solidFill>
              </a:rPr>
              <a:t>, Ho and Salimans, </a:t>
            </a:r>
            <a:r>
              <a:rPr lang="en-GB" sz="1300" dirty="0" err="1">
                <a:solidFill>
                  <a:schemeClr val="bg1">
                    <a:lumMod val="65000"/>
                  </a:schemeClr>
                </a:solidFill>
              </a:rPr>
              <a:t>NeurIPS</a:t>
            </a:r>
            <a:r>
              <a:rPr lang="en-GB" sz="1300" dirty="0">
                <a:solidFill>
                  <a:schemeClr val="bg1">
                    <a:lumMod val="65000"/>
                  </a:schemeClr>
                </a:solidFill>
              </a:rPr>
              <a:t> 2021 Workshop on Deep Generative Models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262BF47-72EB-8B72-6781-31E9F92A5776}"/>
                  </a:ext>
                </a:extLst>
              </p:cNvPr>
              <p:cNvSpPr txBox="1"/>
              <p:nvPr/>
            </p:nvSpPr>
            <p:spPr>
              <a:xfrm>
                <a:off x="0" y="1655711"/>
                <a:ext cx="5832495" cy="461665"/>
              </a:xfrm>
              <a:prstGeom prst="rect">
                <a:avLst/>
              </a:prstGeom>
              <a:noFill/>
            </p:spPr>
            <p:txBody>
              <a:bodyPr wrap="none" rtlCol="0">
                <a:spAutoFit/>
              </a:bodyPr>
              <a:lstStyle/>
              <a:p>
                <a:pPr algn="ctr"/>
                <a:r>
                  <a:rPr lang="en-GB" sz="2400" dirty="0"/>
                  <a:t>Conditional Model with CLIP guidance (</a:t>
                </a:r>
                <a14:m>
                  <m:oMath xmlns:m="http://schemas.openxmlformats.org/officeDocument/2006/math">
                    <m:r>
                      <a:rPr lang="en-GB" sz="2400" i="1" dirty="0" smtClean="0">
                        <a:latin typeface="Cambria Math" panose="02040503050406030204" pitchFamily="18" charset="0"/>
                      </a:rPr>
                      <m:t>𝑠</m:t>
                    </m:r>
                    <m:r>
                      <a:rPr lang="en-GB" sz="2400" i="1" dirty="0" smtClean="0">
                        <a:latin typeface="Cambria Math" panose="02040503050406030204" pitchFamily="18" charset="0"/>
                      </a:rPr>
                      <m:t>=</m:t>
                    </m:r>
                  </m:oMath>
                </a14:m>
                <a:r>
                  <a:rPr lang="en-GB" sz="2400" dirty="0"/>
                  <a:t>2)</a:t>
                </a:r>
              </a:p>
            </p:txBody>
          </p:sp>
        </mc:Choice>
        <mc:Fallback xmlns="">
          <p:sp>
            <p:nvSpPr>
              <p:cNvPr id="7" name="TextBox 6">
                <a:extLst>
                  <a:ext uri="{FF2B5EF4-FFF2-40B4-BE49-F238E27FC236}">
                    <a16:creationId xmlns:a16="http://schemas.microsoft.com/office/drawing/2014/main" id="{1262BF47-72EB-8B72-6781-31E9F92A5776}"/>
                  </a:ext>
                </a:extLst>
              </p:cNvPr>
              <p:cNvSpPr txBox="1">
                <a:spLocks noRot="1" noChangeAspect="1" noMove="1" noResize="1" noEditPoints="1" noAdjustHandles="1" noChangeArrowheads="1" noChangeShapeType="1" noTextEdit="1"/>
              </p:cNvSpPr>
              <p:nvPr/>
            </p:nvSpPr>
            <p:spPr>
              <a:xfrm>
                <a:off x="0" y="1655711"/>
                <a:ext cx="5832495" cy="461665"/>
              </a:xfrm>
              <a:prstGeom prst="rect">
                <a:avLst/>
              </a:prstGeom>
              <a:blipFill>
                <a:blip r:embed="rId6"/>
                <a:stretch>
                  <a:fillRect l="-1045" t="-10667" r="-1149" b="-30667"/>
                </a:stretch>
              </a:blipFill>
            </p:spPr>
            <p:txBody>
              <a:bodyPr/>
              <a:lstStyle/>
              <a:p>
                <a:r>
                  <a:rPr lang="en-GB">
                    <a:noFill/>
                  </a:rPr>
                  <a:t> </a:t>
                </a:r>
              </a:p>
            </p:txBody>
          </p:sp>
        </mc:Fallback>
      </mc:AlternateContent>
      <p:pic>
        <p:nvPicPr>
          <p:cNvPr id="8" name="Picture 7">
            <a:extLst>
              <a:ext uri="{FF2B5EF4-FFF2-40B4-BE49-F238E27FC236}">
                <a16:creationId xmlns:a16="http://schemas.microsoft.com/office/drawing/2014/main" id="{B3EA5E5A-3CA7-E747-563F-44AF10756B60}"/>
              </a:ext>
            </a:extLst>
          </p:cNvPr>
          <p:cNvPicPr>
            <a:picLocks noChangeAspect="1"/>
          </p:cNvPicPr>
          <p:nvPr/>
        </p:nvPicPr>
        <p:blipFill>
          <a:blip r:embed="rId7"/>
          <a:srcRect b="25910"/>
          <a:stretch>
            <a:fillRect/>
          </a:stretch>
        </p:blipFill>
        <p:spPr>
          <a:xfrm>
            <a:off x="397918" y="2078366"/>
            <a:ext cx="5036657" cy="3731659"/>
          </a:xfrm>
          <a:prstGeom prst="rect">
            <a:avLst/>
          </a:prstGeom>
        </p:spPr>
      </p:pic>
    </p:spTree>
    <p:extLst>
      <p:ext uri="{BB962C8B-B14F-4D97-AF65-F5344CB8AC3E}">
        <p14:creationId xmlns:p14="http://schemas.microsoft.com/office/powerpoint/2010/main" val="84825263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016C6-D928-8227-7706-18A2BE36DD26}"/>
            </a:ext>
          </a:extLst>
        </p:cNvPr>
        <p:cNvGrpSpPr/>
        <p:nvPr/>
      </p:nvGrpSpPr>
      <p:grpSpPr>
        <a:xfrm>
          <a:off x="0" y="0"/>
          <a:ext cx="0" cy="0"/>
          <a:chOff x="0" y="0"/>
          <a:chExt cx="0" cy="0"/>
        </a:xfrm>
      </p:grpSpPr>
      <p:sp>
        <p:nvSpPr>
          <p:cNvPr id="125" name="Oval 124">
            <a:extLst>
              <a:ext uri="{FF2B5EF4-FFF2-40B4-BE49-F238E27FC236}">
                <a16:creationId xmlns:a16="http://schemas.microsoft.com/office/drawing/2014/main" id="{9711D2B1-79C4-A8D7-DFAB-6F4735E38610}"/>
              </a:ext>
            </a:extLst>
          </p:cNvPr>
          <p:cNvSpPr/>
          <p:nvPr/>
        </p:nvSpPr>
        <p:spPr>
          <a:xfrm>
            <a:off x="3595950" y="3158325"/>
            <a:ext cx="1210298" cy="1283235"/>
          </a:xfrm>
          <a:prstGeom prst="ellipse">
            <a:avLst/>
          </a:prstGeom>
          <a:solidFill>
            <a:srgbClr val="C00000"/>
          </a:solidFill>
          <a:ln w="28575">
            <a:noFill/>
          </a:ln>
          <a:effectLst>
            <a:softEdge rad="381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6" name="Oval 125">
            <a:extLst>
              <a:ext uri="{FF2B5EF4-FFF2-40B4-BE49-F238E27FC236}">
                <a16:creationId xmlns:a16="http://schemas.microsoft.com/office/drawing/2014/main" id="{1DE3A790-AEAA-39F6-A139-CDDBC87F74B1}"/>
              </a:ext>
            </a:extLst>
          </p:cNvPr>
          <p:cNvSpPr/>
          <p:nvPr/>
        </p:nvSpPr>
        <p:spPr>
          <a:xfrm>
            <a:off x="4350077" y="3134190"/>
            <a:ext cx="1210298" cy="1283235"/>
          </a:xfrm>
          <a:prstGeom prst="ellipse">
            <a:avLst/>
          </a:prstGeom>
          <a:solidFill>
            <a:srgbClr val="C00000"/>
          </a:solidFill>
          <a:ln w="28575">
            <a:noFill/>
          </a:ln>
          <a:effectLst>
            <a:softEdge rad="381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7" name="Oval 126">
            <a:extLst>
              <a:ext uri="{FF2B5EF4-FFF2-40B4-BE49-F238E27FC236}">
                <a16:creationId xmlns:a16="http://schemas.microsoft.com/office/drawing/2014/main" id="{86CC9C18-9C47-FBAE-6031-8B540A941E27}"/>
              </a:ext>
            </a:extLst>
          </p:cNvPr>
          <p:cNvSpPr/>
          <p:nvPr/>
        </p:nvSpPr>
        <p:spPr>
          <a:xfrm>
            <a:off x="5053810" y="3151123"/>
            <a:ext cx="1210298" cy="1283235"/>
          </a:xfrm>
          <a:prstGeom prst="ellipse">
            <a:avLst/>
          </a:prstGeom>
          <a:solidFill>
            <a:srgbClr val="C00000"/>
          </a:solidFill>
          <a:ln w="28575">
            <a:noFill/>
          </a:ln>
          <a:effectLst>
            <a:softEdge rad="381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Oval 127">
            <a:extLst>
              <a:ext uri="{FF2B5EF4-FFF2-40B4-BE49-F238E27FC236}">
                <a16:creationId xmlns:a16="http://schemas.microsoft.com/office/drawing/2014/main" id="{94C0EB35-304F-A3A6-FC7D-DD8E6B717725}"/>
              </a:ext>
            </a:extLst>
          </p:cNvPr>
          <p:cNvSpPr/>
          <p:nvPr/>
        </p:nvSpPr>
        <p:spPr>
          <a:xfrm>
            <a:off x="5828713" y="3103482"/>
            <a:ext cx="1210298" cy="1283235"/>
          </a:xfrm>
          <a:prstGeom prst="ellipse">
            <a:avLst/>
          </a:prstGeom>
          <a:solidFill>
            <a:srgbClr val="C00000"/>
          </a:solidFill>
          <a:ln w="28575">
            <a:noFill/>
          </a:ln>
          <a:effectLst>
            <a:softEdge rad="381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9" name="Oval 128">
            <a:extLst>
              <a:ext uri="{FF2B5EF4-FFF2-40B4-BE49-F238E27FC236}">
                <a16:creationId xmlns:a16="http://schemas.microsoft.com/office/drawing/2014/main" id="{145C0357-DB3A-0045-BBB9-5BCEF2A78A68}"/>
              </a:ext>
            </a:extLst>
          </p:cNvPr>
          <p:cNvSpPr/>
          <p:nvPr/>
        </p:nvSpPr>
        <p:spPr>
          <a:xfrm>
            <a:off x="6573231" y="3057915"/>
            <a:ext cx="1210298" cy="1283235"/>
          </a:xfrm>
          <a:prstGeom prst="ellipse">
            <a:avLst/>
          </a:prstGeom>
          <a:solidFill>
            <a:srgbClr val="C00000"/>
          </a:solidFill>
          <a:ln w="28575">
            <a:noFill/>
          </a:ln>
          <a:effectLst>
            <a:softEdge rad="381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0" name="Oval 129">
            <a:extLst>
              <a:ext uri="{FF2B5EF4-FFF2-40B4-BE49-F238E27FC236}">
                <a16:creationId xmlns:a16="http://schemas.microsoft.com/office/drawing/2014/main" id="{FE1C98C5-CC50-5B83-1BA6-28BACA903DAA}"/>
              </a:ext>
            </a:extLst>
          </p:cNvPr>
          <p:cNvSpPr/>
          <p:nvPr/>
        </p:nvSpPr>
        <p:spPr>
          <a:xfrm>
            <a:off x="7150940" y="3126955"/>
            <a:ext cx="1210298" cy="1283235"/>
          </a:xfrm>
          <a:prstGeom prst="ellipse">
            <a:avLst/>
          </a:prstGeom>
          <a:solidFill>
            <a:srgbClr val="C00000"/>
          </a:solidFill>
          <a:ln w="28575">
            <a:noFill/>
          </a:ln>
          <a:effectLst>
            <a:softEdge rad="381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2" name="Oval 131">
            <a:extLst>
              <a:ext uri="{FF2B5EF4-FFF2-40B4-BE49-F238E27FC236}">
                <a16:creationId xmlns:a16="http://schemas.microsoft.com/office/drawing/2014/main" id="{00B6D71D-D5D3-6ED8-C16D-C73EB0E1BCC9}"/>
              </a:ext>
            </a:extLst>
          </p:cNvPr>
          <p:cNvSpPr/>
          <p:nvPr/>
        </p:nvSpPr>
        <p:spPr>
          <a:xfrm>
            <a:off x="7623673" y="3195995"/>
            <a:ext cx="1210298" cy="1283235"/>
          </a:xfrm>
          <a:prstGeom prst="ellipse">
            <a:avLst/>
          </a:prstGeom>
          <a:solidFill>
            <a:srgbClr val="C00000"/>
          </a:solidFill>
          <a:ln w="28575">
            <a:noFill/>
          </a:ln>
          <a:effectLst>
            <a:softEdge rad="381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4" name="Oval 123">
            <a:extLst>
              <a:ext uri="{FF2B5EF4-FFF2-40B4-BE49-F238E27FC236}">
                <a16:creationId xmlns:a16="http://schemas.microsoft.com/office/drawing/2014/main" id="{96A4A7D6-63F6-FA0A-9C66-0B647215B71E}"/>
              </a:ext>
            </a:extLst>
          </p:cNvPr>
          <p:cNvSpPr/>
          <p:nvPr/>
        </p:nvSpPr>
        <p:spPr>
          <a:xfrm>
            <a:off x="2756596" y="3046639"/>
            <a:ext cx="1210298" cy="1283235"/>
          </a:xfrm>
          <a:prstGeom prst="ellipse">
            <a:avLst/>
          </a:prstGeom>
          <a:solidFill>
            <a:srgbClr val="C00000"/>
          </a:solidFill>
          <a:ln w="28575">
            <a:noFill/>
          </a:ln>
          <a:effectLst>
            <a:softEdge rad="381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0DBFF0E3-7C49-175F-D227-0205BD537756}"/>
              </a:ext>
            </a:extLst>
          </p:cNvPr>
          <p:cNvSpPr>
            <a:spLocks noGrp="1"/>
          </p:cNvSpPr>
          <p:nvPr>
            <p:ph type="title"/>
          </p:nvPr>
        </p:nvSpPr>
        <p:spPr>
          <a:xfrm>
            <a:off x="295382" y="218624"/>
            <a:ext cx="11612720" cy="892627"/>
          </a:xfrm>
        </p:spPr>
        <p:txBody>
          <a:bodyPr>
            <a:noAutofit/>
          </a:bodyPr>
          <a:lstStyle/>
          <a:p>
            <a:r>
              <a:rPr lang="en-GB" sz="3600" dirty="0"/>
              <a:t>Trajectory Guidance: Particle Guidance</a:t>
            </a:r>
          </a:p>
        </p:txBody>
      </p:sp>
      <p:sp>
        <p:nvSpPr>
          <p:cNvPr id="4" name="Date Placeholder 3">
            <a:extLst>
              <a:ext uri="{FF2B5EF4-FFF2-40B4-BE49-F238E27FC236}">
                <a16:creationId xmlns:a16="http://schemas.microsoft.com/office/drawing/2014/main" id="{55CC0E0B-49C3-6D38-8CB0-49F37A671FC6}"/>
              </a:ext>
            </a:extLst>
          </p:cNvPr>
          <p:cNvSpPr>
            <a:spLocks noGrp="1"/>
          </p:cNvSpPr>
          <p:nvPr>
            <p:ph type="dt" sz="half" idx="10"/>
          </p:nvPr>
        </p:nvSpPr>
        <p:spPr/>
        <p:txBody>
          <a:bodyPr/>
          <a:lstStyle/>
          <a:p>
            <a:r>
              <a:rPr lang="en-US" dirty="0"/>
              <a:t>SIGGRAPH 2025 Course</a:t>
            </a:r>
          </a:p>
        </p:txBody>
      </p:sp>
      <p:sp>
        <p:nvSpPr>
          <p:cNvPr id="5" name="Footer Placeholder 4">
            <a:extLst>
              <a:ext uri="{FF2B5EF4-FFF2-40B4-BE49-F238E27FC236}">
                <a16:creationId xmlns:a16="http://schemas.microsoft.com/office/drawing/2014/main" id="{8C3A45CB-F1D3-E0B6-A4E3-9C2C09BF2635}"/>
              </a:ext>
            </a:extLst>
          </p:cNvPr>
          <p:cNvSpPr>
            <a:spLocks noGrp="1"/>
          </p:cNvSpPr>
          <p:nvPr>
            <p:ph type="ftr" sz="quarter" idx="11"/>
          </p:nvPr>
        </p:nvSpPr>
        <p:spPr/>
        <p:txBody>
          <a:bodyPr/>
          <a:lstStyle/>
          <a:p>
            <a:r>
              <a:rPr lang="en-US" dirty="0"/>
              <a:t>Guided and Controllable Generation</a:t>
            </a:r>
          </a:p>
        </p:txBody>
      </p:sp>
      <p:sp>
        <p:nvSpPr>
          <p:cNvPr id="6" name="Slide Number Placeholder 5">
            <a:extLst>
              <a:ext uri="{FF2B5EF4-FFF2-40B4-BE49-F238E27FC236}">
                <a16:creationId xmlns:a16="http://schemas.microsoft.com/office/drawing/2014/main" id="{18A51882-714B-F9A7-7ECF-7B43DD30E27E}"/>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60CD44C8-465D-229C-459F-D422FAD95A5D}"/>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099D89A5-BD11-EBB3-5E5B-E736B3646CD9}"/>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8287FC26-D385-D64A-7F2D-63FC9DE205D1}"/>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2364184A-A636-C8CB-4C09-4FC095EB3C3E}"/>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9B33E013-E59A-0269-8CAD-CB3AE7EF0EDD}"/>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53163069-787F-3A57-8524-BE15D70CB571}"/>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73B4E3A-C3EA-C5E7-AB0E-1290E193D522}"/>
                  </a:ext>
                </a:extLst>
              </p:cNvPr>
              <p:cNvSpPr txBox="1"/>
              <p:nvPr/>
            </p:nvSpPr>
            <p:spPr>
              <a:xfrm>
                <a:off x="1888226" y="3233269"/>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dirty="0">
                              <a:latin typeface="Cambria Math" panose="02040503050406030204" pitchFamily="18" charset="0"/>
                            </a:rPr>
                          </m:ctrlPr>
                        </m:sSubSupPr>
                        <m:e>
                          <m:r>
                            <a:rPr lang="en-GB" i="1" dirty="0">
                              <a:latin typeface="Cambria Math" panose="02040503050406030204" pitchFamily="18" charset="0"/>
                            </a:rPr>
                            <m:t>𝑥</m:t>
                          </m:r>
                        </m:e>
                        <m:sub>
                          <m:r>
                            <a:rPr lang="en-GB" i="1" dirty="0">
                              <a:latin typeface="Cambria Math" panose="02040503050406030204" pitchFamily="18" charset="0"/>
                            </a:rPr>
                            <m:t>𝑇</m:t>
                          </m:r>
                        </m:sub>
                        <m:sup>
                          <m:r>
                            <a:rPr lang="en-GB" i="1" dirty="0">
                              <a:latin typeface="Cambria Math" panose="02040503050406030204" pitchFamily="18" charset="0"/>
                            </a:rPr>
                            <m:t>1</m:t>
                          </m:r>
                        </m:sup>
                      </m:sSubSup>
                    </m:oMath>
                  </m:oMathPara>
                </a14:m>
                <a:endParaRPr lang="en-GB" dirty="0"/>
              </a:p>
            </p:txBody>
          </p:sp>
        </mc:Choice>
        <mc:Fallback xmlns="">
          <p:sp>
            <p:nvSpPr>
              <p:cNvPr id="22" name="TextBox 21">
                <a:extLst>
                  <a:ext uri="{FF2B5EF4-FFF2-40B4-BE49-F238E27FC236}">
                    <a16:creationId xmlns:a16="http://schemas.microsoft.com/office/drawing/2014/main" id="{A73B4E3A-C3EA-C5E7-AB0E-1290E193D522}"/>
                  </a:ext>
                </a:extLst>
              </p:cNvPr>
              <p:cNvSpPr txBox="1">
                <a:spLocks noRot="1" noChangeAspect="1" noMove="1" noResize="1" noEditPoints="1" noAdjustHandles="1" noChangeArrowheads="1" noChangeShapeType="1" noTextEdit="1"/>
              </p:cNvSpPr>
              <p:nvPr/>
            </p:nvSpPr>
            <p:spPr>
              <a:xfrm>
                <a:off x="1888226" y="3233269"/>
                <a:ext cx="288897" cy="369332"/>
              </a:xfrm>
              <a:prstGeom prst="rect">
                <a:avLst/>
              </a:prstGeom>
              <a:blipFill>
                <a:blip r:embed="rId3"/>
                <a:stretch>
                  <a:fillRect r="-31915" b="-3279"/>
                </a:stretch>
              </a:blipFill>
            </p:spPr>
            <p:txBody>
              <a:bodyPr/>
              <a:lstStyle/>
              <a:p>
                <a:r>
                  <a:rPr lang="en-GB">
                    <a:noFill/>
                  </a:rPr>
                  <a:t> </a:t>
                </a:r>
              </a:p>
            </p:txBody>
          </p:sp>
        </mc:Fallback>
      </mc:AlternateContent>
      <p:sp>
        <p:nvSpPr>
          <p:cNvPr id="23" name="Oval 22">
            <a:extLst>
              <a:ext uri="{FF2B5EF4-FFF2-40B4-BE49-F238E27FC236}">
                <a16:creationId xmlns:a16="http://schemas.microsoft.com/office/drawing/2014/main" id="{C83D9C12-BAC6-A0A6-98A3-670B8E5AC1C0}"/>
              </a:ext>
            </a:extLst>
          </p:cNvPr>
          <p:cNvSpPr/>
          <p:nvPr/>
        </p:nvSpPr>
        <p:spPr>
          <a:xfrm>
            <a:off x="2259894" y="342570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C251DAED-1F9D-8018-A9E3-3741171DB576}"/>
              </a:ext>
            </a:extLst>
          </p:cNvPr>
          <p:cNvSpPr/>
          <p:nvPr/>
        </p:nvSpPr>
        <p:spPr>
          <a:xfrm>
            <a:off x="3414259" y="3286936"/>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A8AA6F0D-2F7C-888F-8186-45FD299D3194}"/>
              </a:ext>
            </a:extLst>
          </p:cNvPr>
          <p:cNvCxnSpPr>
            <a:cxnSpLocks/>
            <a:endCxn id="38" idx="2"/>
          </p:cNvCxnSpPr>
          <p:nvPr/>
        </p:nvCxnSpPr>
        <p:spPr>
          <a:xfrm>
            <a:off x="2605724" y="3138945"/>
            <a:ext cx="808535" cy="193558"/>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CE843C41-6404-B18D-8B09-2C4D7737F3FF}"/>
              </a:ext>
            </a:extLst>
          </p:cNvPr>
          <p:cNvSpPr/>
          <p:nvPr/>
        </p:nvSpPr>
        <p:spPr>
          <a:xfrm>
            <a:off x="4219535" y="3388032"/>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Connector 2">
            <a:extLst>
              <a:ext uri="{FF2B5EF4-FFF2-40B4-BE49-F238E27FC236}">
                <a16:creationId xmlns:a16="http://schemas.microsoft.com/office/drawing/2014/main" id="{89F011C7-1300-70A1-FEC4-DED8FEAA380A}"/>
              </a:ext>
            </a:extLst>
          </p:cNvPr>
          <p:cNvCxnSpPr>
            <a:cxnSpLocks/>
            <a:endCxn id="27" idx="2"/>
          </p:cNvCxnSpPr>
          <p:nvPr/>
        </p:nvCxnSpPr>
        <p:spPr>
          <a:xfrm>
            <a:off x="3481848" y="3349840"/>
            <a:ext cx="737687" cy="83759"/>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F44D4B6-E8F0-4D24-2A80-9D3849DE143C}"/>
              </a:ext>
            </a:extLst>
          </p:cNvPr>
          <p:cNvCxnSpPr>
            <a:cxnSpLocks/>
          </p:cNvCxnSpPr>
          <p:nvPr/>
        </p:nvCxnSpPr>
        <p:spPr>
          <a:xfrm flipV="1">
            <a:off x="4249431" y="3372368"/>
            <a:ext cx="717231" cy="61231"/>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581FA632-CCE4-0CBB-543D-FAD1D9AF389E}"/>
              </a:ext>
            </a:extLst>
          </p:cNvPr>
          <p:cNvSpPr/>
          <p:nvPr/>
        </p:nvSpPr>
        <p:spPr>
          <a:xfrm>
            <a:off x="4935244" y="3328014"/>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E313C17E-D90E-B422-3AEF-8033DE8279AF}"/>
              </a:ext>
            </a:extLst>
          </p:cNvPr>
          <p:cNvCxnSpPr>
            <a:cxnSpLocks/>
            <a:endCxn id="40" idx="6"/>
          </p:cNvCxnSpPr>
          <p:nvPr/>
        </p:nvCxnSpPr>
        <p:spPr>
          <a:xfrm flipV="1">
            <a:off x="5015377" y="3265850"/>
            <a:ext cx="843951" cy="95122"/>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0AFA5BA2-5918-8579-FAA5-6018639C6C45}"/>
              </a:ext>
            </a:extLst>
          </p:cNvPr>
          <p:cNvSpPr/>
          <p:nvPr/>
        </p:nvSpPr>
        <p:spPr>
          <a:xfrm>
            <a:off x="5768194" y="3220283"/>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a:extLst>
              <a:ext uri="{FF2B5EF4-FFF2-40B4-BE49-F238E27FC236}">
                <a16:creationId xmlns:a16="http://schemas.microsoft.com/office/drawing/2014/main" id="{7EF160F7-1290-5A2D-4769-3955BCDE0975}"/>
              </a:ext>
            </a:extLst>
          </p:cNvPr>
          <p:cNvCxnSpPr>
            <a:cxnSpLocks/>
            <a:stCxn id="40" idx="6"/>
            <a:endCxn id="32" idx="6"/>
          </p:cNvCxnSpPr>
          <p:nvPr/>
        </p:nvCxnSpPr>
        <p:spPr>
          <a:xfrm flipV="1">
            <a:off x="5859328" y="3228536"/>
            <a:ext cx="889903" cy="37314"/>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836C0FFC-726E-34BE-C9E2-B80B5E311381}"/>
                  </a:ext>
                </a:extLst>
              </p:cNvPr>
              <p:cNvSpPr txBox="1"/>
              <p:nvPr/>
            </p:nvSpPr>
            <p:spPr>
              <a:xfrm>
                <a:off x="2808824" y="1114256"/>
                <a:ext cx="2843086" cy="369332"/>
              </a:xfrm>
              <a:prstGeom prst="rect">
                <a:avLst/>
              </a:prstGeom>
              <a:noFill/>
            </p:spPr>
            <p:txBody>
              <a:bodyPr wrap="none" rtlCol="0">
                <a:spAutoFit/>
              </a:bodyPr>
              <a:lstStyle/>
              <a:p>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 = </m:t>
                    </m:r>
                  </m:oMath>
                </a14:m>
                <a:r>
                  <a:rPr lang="en-US" i="1" dirty="0"/>
                  <a:t>“Van Gogh Café </a:t>
                </a:r>
                <a:r>
                  <a:rPr lang="en-US" i="1" dirty="0" err="1"/>
                  <a:t>Terasse</a:t>
                </a:r>
                <a:r>
                  <a:rPr lang="en-US" i="1" dirty="0"/>
                  <a:t>”</a:t>
                </a:r>
                <a:endParaRPr lang="en-GB" dirty="0"/>
              </a:p>
            </p:txBody>
          </p:sp>
        </mc:Choice>
        <mc:Fallback xmlns="">
          <p:sp>
            <p:nvSpPr>
              <p:cNvPr id="66" name="TextBox 65">
                <a:extLst>
                  <a:ext uri="{FF2B5EF4-FFF2-40B4-BE49-F238E27FC236}">
                    <a16:creationId xmlns:a16="http://schemas.microsoft.com/office/drawing/2014/main" id="{836C0FFC-726E-34BE-C9E2-B80B5E311381}"/>
                  </a:ext>
                </a:extLst>
              </p:cNvPr>
              <p:cNvSpPr txBox="1">
                <a:spLocks noRot="1" noChangeAspect="1" noMove="1" noResize="1" noEditPoints="1" noAdjustHandles="1" noChangeArrowheads="1" noChangeShapeType="1" noTextEdit="1"/>
              </p:cNvSpPr>
              <p:nvPr/>
            </p:nvSpPr>
            <p:spPr>
              <a:xfrm>
                <a:off x="2808824" y="1114256"/>
                <a:ext cx="2843086" cy="369332"/>
              </a:xfrm>
              <a:prstGeom prst="rect">
                <a:avLst/>
              </a:prstGeom>
              <a:blipFill>
                <a:blip r:embed="rId4"/>
                <a:stretch>
                  <a:fillRect t="-10000" r="-644"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D09B6E90-A9ED-D8F2-335B-CD20D90A1546}"/>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67" name="TextBox 66">
                <a:extLst>
                  <a:ext uri="{FF2B5EF4-FFF2-40B4-BE49-F238E27FC236}">
                    <a16:creationId xmlns:a16="http://schemas.microsoft.com/office/drawing/2014/main" id="{D09B6E90-A9ED-D8F2-335B-CD20D90A1546}"/>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5"/>
                <a:stretch>
                  <a:fillRect l="-2837" t="-4717" r="-2482" b="-4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1D68DE48-0451-5292-3A9F-F50964CF661F}"/>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68" name="TextBox 67">
                <a:extLst>
                  <a:ext uri="{FF2B5EF4-FFF2-40B4-BE49-F238E27FC236}">
                    <a16:creationId xmlns:a16="http://schemas.microsoft.com/office/drawing/2014/main" id="{1D68DE48-0451-5292-3A9F-F50964CF661F}"/>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6"/>
                <a:stretch>
                  <a:fillRect l="-3041" t="-4717" r="-2027" b="-8491"/>
                </a:stretch>
              </a:blipFill>
            </p:spPr>
            <p:txBody>
              <a:bodyPr/>
              <a:lstStyle/>
              <a:p>
                <a:r>
                  <a:rPr lang="en-GB">
                    <a:noFill/>
                  </a:rPr>
                  <a:t> </a:t>
                </a:r>
              </a:p>
            </p:txBody>
          </p:sp>
        </mc:Fallback>
      </mc:AlternateContent>
      <p:cxnSp>
        <p:nvCxnSpPr>
          <p:cNvPr id="13" name="Straight Connector 12">
            <a:extLst>
              <a:ext uri="{FF2B5EF4-FFF2-40B4-BE49-F238E27FC236}">
                <a16:creationId xmlns:a16="http://schemas.microsoft.com/office/drawing/2014/main" id="{EFDF849E-23A7-38A2-D7B2-809DDD5B9FCF}"/>
              </a:ext>
            </a:extLst>
          </p:cNvPr>
          <p:cNvCxnSpPr>
            <a:cxnSpLocks/>
            <a:stCxn id="23" idx="5"/>
          </p:cNvCxnSpPr>
          <p:nvPr/>
        </p:nvCxnSpPr>
        <p:spPr>
          <a:xfrm>
            <a:off x="2337682" y="3503496"/>
            <a:ext cx="1056938" cy="160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CC59FF8A-25B7-51C2-7632-160FAA6826CE}"/>
              </a:ext>
            </a:extLst>
          </p:cNvPr>
          <p:cNvSpPr/>
          <p:nvPr/>
        </p:nvSpPr>
        <p:spPr>
          <a:xfrm>
            <a:off x="4158297" y="372300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F153540E-507B-C341-BB4F-12AE7E32E862}"/>
              </a:ext>
            </a:extLst>
          </p:cNvPr>
          <p:cNvCxnSpPr>
            <a:cxnSpLocks/>
            <a:stCxn id="7" idx="6"/>
          </p:cNvCxnSpPr>
          <p:nvPr/>
        </p:nvCxnSpPr>
        <p:spPr>
          <a:xfrm>
            <a:off x="3404058" y="3660745"/>
            <a:ext cx="801547" cy="111636"/>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E0DC25DD-3AF2-97F3-6D57-C4E4B5595DFA}"/>
              </a:ext>
            </a:extLst>
          </p:cNvPr>
          <p:cNvSpPr/>
          <p:nvPr/>
        </p:nvSpPr>
        <p:spPr>
          <a:xfrm>
            <a:off x="4932575" y="3701607"/>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BFE26475-B610-85D9-5226-36B7B55BA078}"/>
              </a:ext>
            </a:extLst>
          </p:cNvPr>
          <p:cNvCxnSpPr>
            <a:cxnSpLocks/>
          </p:cNvCxnSpPr>
          <p:nvPr/>
        </p:nvCxnSpPr>
        <p:spPr>
          <a:xfrm flipV="1">
            <a:off x="4230230" y="3756067"/>
            <a:ext cx="705014" cy="1230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7D30F26A-35F7-4D65-2776-29702A8531E5}"/>
              </a:ext>
            </a:extLst>
          </p:cNvPr>
          <p:cNvSpPr/>
          <p:nvPr/>
        </p:nvSpPr>
        <p:spPr>
          <a:xfrm>
            <a:off x="5662214" y="36838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B4397C88-B234-8DB4-2E87-A1A3A76AB6E3}"/>
              </a:ext>
            </a:extLst>
          </p:cNvPr>
          <p:cNvCxnSpPr>
            <a:cxnSpLocks/>
          </p:cNvCxnSpPr>
          <p:nvPr/>
        </p:nvCxnSpPr>
        <p:spPr>
          <a:xfrm flipV="1">
            <a:off x="4959869" y="3738271"/>
            <a:ext cx="705014" cy="1230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5A055966-65FE-8B42-6B64-2A1C5B35BE93}"/>
              </a:ext>
            </a:extLst>
          </p:cNvPr>
          <p:cNvSpPr/>
          <p:nvPr/>
        </p:nvSpPr>
        <p:spPr>
          <a:xfrm>
            <a:off x="6378229" y="365396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4D6E4DCB-8B91-C141-2D72-9F7E21E9204A}"/>
              </a:ext>
            </a:extLst>
          </p:cNvPr>
          <p:cNvCxnSpPr>
            <a:cxnSpLocks/>
          </p:cNvCxnSpPr>
          <p:nvPr/>
        </p:nvCxnSpPr>
        <p:spPr>
          <a:xfrm flipV="1">
            <a:off x="5675884" y="3708426"/>
            <a:ext cx="705014" cy="1230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9312C07B-5653-2430-4FE3-2E5ECAA85936}"/>
              </a:ext>
            </a:extLst>
          </p:cNvPr>
          <p:cNvSpPr/>
          <p:nvPr/>
        </p:nvSpPr>
        <p:spPr>
          <a:xfrm>
            <a:off x="7154196" y="364037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46A72C2C-4B57-B019-54A7-686EF19869CC}"/>
              </a:ext>
            </a:extLst>
          </p:cNvPr>
          <p:cNvCxnSpPr>
            <a:cxnSpLocks/>
          </p:cNvCxnSpPr>
          <p:nvPr/>
        </p:nvCxnSpPr>
        <p:spPr>
          <a:xfrm flipV="1">
            <a:off x="6451851" y="3694836"/>
            <a:ext cx="705014" cy="1230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12ABD195-E310-D773-8726-0A9BF699C0B9}"/>
              </a:ext>
            </a:extLst>
          </p:cNvPr>
          <p:cNvSpPr/>
          <p:nvPr/>
        </p:nvSpPr>
        <p:spPr>
          <a:xfrm>
            <a:off x="7761433" y="36838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5EB6D0B2-2C41-BCF7-933F-C39BF6094745}"/>
              </a:ext>
            </a:extLst>
          </p:cNvPr>
          <p:cNvCxnSpPr>
            <a:cxnSpLocks/>
          </p:cNvCxnSpPr>
          <p:nvPr/>
        </p:nvCxnSpPr>
        <p:spPr>
          <a:xfrm>
            <a:off x="7251230" y="3691687"/>
            <a:ext cx="523863" cy="3982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F79E7397-18C4-4FD8-0E8F-ED669475F610}"/>
              </a:ext>
            </a:extLst>
          </p:cNvPr>
          <p:cNvSpPr/>
          <p:nvPr/>
        </p:nvSpPr>
        <p:spPr>
          <a:xfrm>
            <a:off x="8198118" y="3751189"/>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092E82B7-AE55-80DB-C72F-31FFF97F07CA}"/>
              </a:ext>
            </a:extLst>
          </p:cNvPr>
          <p:cNvCxnSpPr>
            <a:cxnSpLocks/>
          </p:cNvCxnSpPr>
          <p:nvPr/>
        </p:nvCxnSpPr>
        <p:spPr>
          <a:xfrm>
            <a:off x="7806088" y="3729378"/>
            <a:ext cx="406602" cy="5580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A175518C-B8FE-1AFD-0545-1E7A81CE2A4B}"/>
              </a:ext>
            </a:extLst>
          </p:cNvPr>
          <p:cNvSpPr/>
          <p:nvPr/>
        </p:nvSpPr>
        <p:spPr>
          <a:xfrm>
            <a:off x="8616069" y="3820257"/>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3CB8D2B9-E1B3-3F00-ED86-1AB94DDFDE93}"/>
              </a:ext>
            </a:extLst>
          </p:cNvPr>
          <p:cNvCxnSpPr>
            <a:cxnSpLocks/>
          </p:cNvCxnSpPr>
          <p:nvPr/>
        </p:nvCxnSpPr>
        <p:spPr>
          <a:xfrm>
            <a:off x="8224039" y="3798446"/>
            <a:ext cx="406602" cy="5580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6B5993CB-9EFD-619B-09D9-230CE01A9810}"/>
              </a:ext>
            </a:extLst>
          </p:cNvPr>
          <p:cNvSpPr/>
          <p:nvPr/>
        </p:nvSpPr>
        <p:spPr>
          <a:xfrm>
            <a:off x="3312924" y="361517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6A7D229-31B3-A928-41BC-40EFCBCAF506}"/>
                  </a:ext>
                </a:extLst>
              </p:cNvPr>
              <p:cNvSpPr txBox="1"/>
              <p:nvPr/>
            </p:nvSpPr>
            <p:spPr>
              <a:xfrm>
                <a:off x="2813063" y="1627211"/>
                <a:ext cx="5269391" cy="766235"/>
              </a:xfrm>
              <a:prstGeom prst="rect">
                <a:avLst/>
              </a:prstGeom>
              <a:noFill/>
            </p:spPr>
            <p:txBody>
              <a:bodyPr wrap="none" rtlCol="0">
                <a:spAutoFit/>
              </a:bodyPr>
              <a:lstStyle/>
              <a:p>
                <a:r>
                  <a:rPr lang="en-GB" i="1" dirty="0"/>
                  <a:t>Idea: move away from other samples of the same batch</a:t>
                </a:r>
              </a:p>
              <a:p>
                <a:r>
                  <a:rPr lang="en-GB" dirty="0"/>
                  <a:t>Repulsion vector: </a:t>
                </a:r>
                <a14:m>
                  <m:oMath xmlns:m="http://schemas.openxmlformats.org/officeDocument/2006/math">
                    <m:r>
                      <a:rPr lang="en-GB" b="0" i="0"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m:rPr>
                            <m:sty m:val="p"/>
                          </m:rPr>
                          <a:rPr lang="en-GB" i="1">
                            <a:latin typeface="Cambria Math" panose="02040503050406030204" pitchFamily="18" charset="0"/>
                            <a:ea typeface="Cambria Math" panose="02040503050406030204" pitchFamily="18" charset="0"/>
                          </a:rPr>
                          <m:t>∇</m:t>
                        </m:r>
                      </m:e>
                      <m:sub>
                        <m:sSubSup>
                          <m:sSubSupPr>
                            <m:ctrlPr>
                              <a:rPr lang="en-US" i="1" dirty="0" smtClean="0">
                                <a:latin typeface="Cambria Math" panose="02040503050406030204" pitchFamily="18" charset="0"/>
                              </a:rPr>
                            </m:ctrlPr>
                          </m:sSubSupPr>
                          <m:e>
                            <m:r>
                              <a:rPr lang="en-GB" i="1" dirty="0">
                                <a:latin typeface="Cambria Math" panose="02040503050406030204" pitchFamily="18" charset="0"/>
                              </a:rPr>
                              <m:t>𝑥</m:t>
                            </m:r>
                          </m:e>
                          <m:sub>
                            <m:r>
                              <a:rPr lang="en-GB" b="0" i="1" dirty="0" smtClean="0">
                                <a:latin typeface="Cambria Math" panose="02040503050406030204" pitchFamily="18" charset="0"/>
                              </a:rPr>
                              <m:t>𝑡</m:t>
                            </m:r>
                          </m:sub>
                          <m:sup>
                            <m:r>
                              <a:rPr lang="en-GB" b="0" i="1" dirty="0" smtClean="0">
                                <a:latin typeface="Cambria Math" panose="02040503050406030204" pitchFamily="18" charset="0"/>
                              </a:rPr>
                              <m:t>𝑖</m:t>
                            </m:r>
                          </m:sup>
                        </m:sSubSup>
                        <m:r>
                          <m:rPr>
                            <m:nor/>
                          </m:rPr>
                          <a:rPr lang="en-GB" dirty="0"/>
                          <m:t> </m:t>
                        </m:r>
                      </m:sub>
                    </m:sSub>
                    <m:nary>
                      <m:naryPr>
                        <m:chr m:val="∑"/>
                        <m:supHide m:val="on"/>
                        <m:ctrlPr>
                          <a:rPr lang="en-GB" i="1" smtClean="0">
                            <a:latin typeface="Cambria Math" panose="02040503050406030204" pitchFamily="18" charset="0"/>
                            <a:ea typeface="Cambria Math" panose="02040503050406030204" pitchFamily="18" charset="0"/>
                          </a:rPr>
                        </m:ctrlPr>
                      </m:naryPr>
                      <m:sub>
                        <m:r>
                          <m:rPr>
                            <m:brk m:alnAt="7"/>
                          </m:rPr>
                          <a:rPr lang="en-GB" b="0" i="1" smtClean="0">
                            <a:latin typeface="Cambria Math" panose="02040503050406030204" pitchFamily="18" charset="0"/>
                            <a:ea typeface="Cambria Math" panose="02040503050406030204" pitchFamily="18" charset="0"/>
                          </a:rPr>
                          <m:t>𝑗</m:t>
                        </m:r>
                      </m:sub>
                      <m:sup/>
                      <m:e>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𝑘</m:t>
                            </m:r>
                          </m:e>
                          <m:sub>
                            <m:r>
                              <a:rPr lang="en-GB" b="0" i="1" smtClean="0">
                                <a:latin typeface="Cambria Math" panose="02040503050406030204" pitchFamily="18" charset="0"/>
                                <a:ea typeface="Cambria Math" panose="02040503050406030204" pitchFamily="18" charset="0"/>
                              </a:rPr>
                              <m:t>𝑡</m:t>
                            </m:r>
                          </m:sub>
                        </m:sSub>
                        <m:d>
                          <m:dPr>
                            <m:ctrlPr>
                              <a:rPr lang="en-GB" i="1" smtClean="0">
                                <a:latin typeface="Cambria Math" panose="02040503050406030204" pitchFamily="18" charset="0"/>
                                <a:ea typeface="Cambria Math" panose="02040503050406030204" pitchFamily="18" charset="0"/>
                              </a:rPr>
                            </m:ctrlPr>
                          </m:dPr>
                          <m:e>
                            <m:sSubSup>
                              <m:sSubSupPr>
                                <m:ctrlPr>
                                  <a:rPr lang="en-US" i="1" dirty="0">
                                    <a:latin typeface="Cambria Math" panose="02040503050406030204" pitchFamily="18" charset="0"/>
                                  </a:rPr>
                                </m:ctrlPr>
                              </m:sSubSupPr>
                              <m:e>
                                <m:r>
                                  <a:rPr lang="en-GB" i="1" dirty="0">
                                    <a:latin typeface="Cambria Math" panose="02040503050406030204" pitchFamily="18" charset="0"/>
                                  </a:rPr>
                                  <m:t>𝑥</m:t>
                                </m:r>
                              </m:e>
                              <m:sub>
                                <m:r>
                                  <a:rPr lang="en-GB" i="1" dirty="0">
                                    <a:latin typeface="Cambria Math" panose="02040503050406030204" pitchFamily="18" charset="0"/>
                                  </a:rPr>
                                  <m:t>𝑡</m:t>
                                </m:r>
                              </m:sub>
                              <m:sup>
                                <m:r>
                                  <a:rPr lang="en-GB" i="1" dirty="0">
                                    <a:latin typeface="Cambria Math" panose="02040503050406030204" pitchFamily="18" charset="0"/>
                                  </a:rPr>
                                  <m:t>𝑖</m:t>
                                </m:r>
                              </m:sup>
                            </m:sSubSup>
                            <m:r>
                              <a:rPr lang="en-GB" b="0" i="1" dirty="0" smtClean="0">
                                <a:latin typeface="Cambria Math" panose="02040503050406030204" pitchFamily="18" charset="0"/>
                              </a:rPr>
                              <m:t>,</m:t>
                            </m:r>
                            <m:sSubSup>
                              <m:sSubSupPr>
                                <m:ctrlPr>
                                  <a:rPr lang="en-US" i="1" dirty="0">
                                    <a:latin typeface="Cambria Math" panose="02040503050406030204" pitchFamily="18" charset="0"/>
                                  </a:rPr>
                                </m:ctrlPr>
                              </m:sSubSupPr>
                              <m:e>
                                <m:r>
                                  <a:rPr lang="en-GB" i="1" dirty="0">
                                    <a:latin typeface="Cambria Math" panose="02040503050406030204" pitchFamily="18" charset="0"/>
                                  </a:rPr>
                                  <m:t>𝑥</m:t>
                                </m:r>
                              </m:e>
                              <m:sub>
                                <m:r>
                                  <a:rPr lang="en-GB" i="1" dirty="0">
                                    <a:latin typeface="Cambria Math" panose="02040503050406030204" pitchFamily="18" charset="0"/>
                                  </a:rPr>
                                  <m:t>𝑡</m:t>
                                </m:r>
                              </m:sub>
                              <m:sup>
                                <m:r>
                                  <a:rPr lang="en-GB" b="0" i="1" dirty="0" smtClean="0">
                                    <a:latin typeface="Cambria Math" panose="02040503050406030204" pitchFamily="18" charset="0"/>
                                  </a:rPr>
                                  <m:t>𝑗</m:t>
                                </m:r>
                              </m:sup>
                            </m:sSubSup>
                          </m:e>
                        </m:d>
                      </m:e>
                    </m:nary>
                  </m:oMath>
                </a14:m>
                <a:r>
                  <a:rPr lang="en-GB" dirty="0"/>
                  <a:t> with a kernel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𝑘</m:t>
                        </m:r>
                      </m:e>
                      <m:sub>
                        <m:r>
                          <a:rPr lang="en-GB" i="1">
                            <a:latin typeface="Cambria Math" panose="02040503050406030204" pitchFamily="18" charset="0"/>
                            <a:ea typeface="Cambria Math" panose="02040503050406030204" pitchFamily="18" charset="0"/>
                          </a:rPr>
                          <m:t>𝑡</m:t>
                        </m:r>
                      </m:sub>
                    </m:sSub>
                  </m:oMath>
                </a14:m>
                <a:r>
                  <a:rPr lang="en-GB" dirty="0"/>
                  <a:t> </a:t>
                </a:r>
              </a:p>
            </p:txBody>
          </p:sp>
        </mc:Choice>
        <mc:Fallback xmlns="">
          <p:sp>
            <p:nvSpPr>
              <p:cNvPr id="33" name="TextBox 32">
                <a:extLst>
                  <a:ext uri="{FF2B5EF4-FFF2-40B4-BE49-F238E27FC236}">
                    <a16:creationId xmlns:a16="http://schemas.microsoft.com/office/drawing/2014/main" id="{B6A7D229-31B3-A928-41BC-40EFCBCAF506}"/>
                  </a:ext>
                </a:extLst>
              </p:cNvPr>
              <p:cNvSpPr txBox="1">
                <a:spLocks noRot="1" noChangeAspect="1" noMove="1" noResize="1" noEditPoints="1" noAdjustHandles="1" noChangeArrowheads="1" noChangeShapeType="1" noTextEdit="1"/>
              </p:cNvSpPr>
              <p:nvPr/>
            </p:nvSpPr>
            <p:spPr>
              <a:xfrm>
                <a:off x="2813063" y="1627211"/>
                <a:ext cx="5269391" cy="766235"/>
              </a:xfrm>
              <a:prstGeom prst="rect">
                <a:avLst/>
              </a:prstGeom>
              <a:blipFill>
                <a:blip r:embed="rId7"/>
                <a:stretch>
                  <a:fillRect l="-925" t="-15079" b="-80159"/>
                </a:stretch>
              </a:blipFill>
            </p:spPr>
            <p:txBody>
              <a:bodyPr/>
              <a:lstStyle/>
              <a:p>
                <a:r>
                  <a:rPr lang="en-GB">
                    <a:noFill/>
                  </a:rPr>
                  <a:t> </a:t>
                </a:r>
              </a:p>
            </p:txBody>
          </p:sp>
        </mc:Fallback>
      </mc:AlternateContent>
      <p:sp>
        <p:nvSpPr>
          <p:cNvPr id="74" name="TextBox 73">
            <a:extLst>
              <a:ext uri="{FF2B5EF4-FFF2-40B4-BE49-F238E27FC236}">
                <a16:creationId xmlns:a16="http://schemas.microsoft.com/office/drawing/2014/main" id="{6962E021-8878-767B-D26F-3B01F13BB31F}"/>
              </a:ext>
            </a:extLst>
          </p:cNvPr>
          <p:cNvSpPr txBox="1"/>
          <p:nvPr/>
        </p:nvSpPr>
        <p:spPr>
          <a:xfrm>
            <a:off x="279852" y="6088736"/>
            <a:ext cx="11177840" cy="292388"/>
          </a:xfrm>
          <a:prstGeom prst="rect">
            <a:avLst/>
          </a:prstGeom>
          <a:noFill/>
        </p:spPr>
        <p:txBody>
          <a:bodyPr wrap="square">
            <a:spAutoFit/>
          </a:bodyPr>
          <a:lstStyle/>
          <a:p>
            <a:r>
              <a:rPr lang="en-GB" sz="1300" i="1" dirty="0">
                <a:solidFill>
                  <a:schemeClr val="bg1">
                    <a:lumMod val="65000"/>
                  </a:schemeClr>
                </a:solidFill>
              </a:rPr>
              <a:t>Particle Guidance: non-I.I.D. Diverse Sampling with Diffusion Models</a:t>
            </a:r>
            <a:r>
              <a:rPr lang="en-GB" sz="1300" dirty="0">
                <a:solidFill>
                  <a:schemeClr val="bg1">
                    <a:lumMod val="65000"/>
                  </a:schemeClr>
                </a:solidFill>
              </a:rPr>
              <a:t>, Corso et al., ICLR 2024</a:t>
            </a:r>
          </a:p>
        </p:txBody>
      </p:sp>
      <p:pic>
        <p:nvPicPr>
          <p:cNvPr id="31" name="Picture 30">
            <a:extLst>
              <a:ext uri="{FF2B5EF4-FFF2-40B4-BE49-F238E27FC236}">
                <a16:creationId xmlns:a16="http://schemas.microsoft.com/office/drawing/2014/main" id="{64C3EAFD-6595-311A-D9C7-3592CF18A9B7}"/>
              </a:ext>
            </a:extLst>
          </p:cNvPr>
          <p:cNvPicPr>
            <a:picLocks noChangeAspect="1"/>
          </p:cNvPicPr>
          <p:nvPr/>
        </p:nvPicPr>
        <p:blipFill>
          <a:blip r:embed="rId8"/>
          <a:stretch>
            <a:fillRect/>
          </a:stretch>
        </p:blipFill>
        <p:spPr>
          <a:xfrm>
            <a:off x="8917168" y="3991177"/>
            <a:ext cx="921377" cy="924087"/>
          </a:xfrm>
          <a:prstGeom prst="rect">
            <a:avLst/>
          </a:prstGeom>
        </p:spPr>
      </p:pic>
      <p:sp>
        <p:nvSpPr>
          <p:cNvPr id="32" name="Oval 31">
            <a:extLst>
              <a:ext uri="{FF2B5EF4-FFF2-40B4-BE49-F238E27FC236}">
                <a16:creationId xmlns:a16="http://schemas.microsoft.com/office/drawing/2014/main" id="{D82899CD-5703-0775-C058-C47C2022FC70}"/>
              </a:ext>
            </a:extLst>
          </p:cNvPr>
          <p:cNvSpPr/>
          <p:nvPr/>
        </p:nvSpPr>
        <p:spPr>
          <a:xfrm rot="397904">
            <a:off x="6658402" y="3177707"/>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E3CC3756-01CA-CD23-6B89-A172682F210B}"/>
              </a:ext>
            </a:extLst>
          </p:cNvPr>
          <p:cNvSpPr/>
          <p:nvPr/>
        </p:nvSpPr>
        <p:spPr>
          <a:xfrm rot="397904">
            <a:off x="7430747" y="3253822"/>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Connector 38">
            <a:extLst>
              <a:ext uri="{FF2B5EF4-FFF2-40B4-BE49-F238E27FC236}">
                <a16:creationId xmlns:a16="http://schemas.microsoft.com/office/drawing/2014/main" id="{B59F725D-2E97-A7FB-BEEE-33809FFACA4D}"/>
              </a:ext>
            </a:extLst>
          </p:cNvPr>
          <p:cNvCxnSpPr>
            <a:cxnSpLocks/>
          </p:cNvCxnSpPr>
          <p:nvPr/>
        </p:nvCxnSpPr>
        <p:spPr>
          <a:xfrm rot="397904" flipV="1">
            <a:off x="6729310" y="3262517"/>
            <a:ext cx="705014" cy="12303"/>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57766037-1FC9-EC91-CB72-995FE981274B}"/>
              </a:ext>
            </a:extLst>
          </p:cNvPr>
          <p:cNvSpPr/>
          <p:nvPr/>
        </p:nvSpPr>
        <p:spPr>
          <a:xfrm rot="397904">
            <a:off x="8028904" y="3367095"/>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a:extLst>
              <a:ext uri="{FF2B5EF4-FFF2-40B4-BE49-F238E27FC236}">
                <a16:creationId xmlns:a16="http://schemas.microsoft.com/office/drawing/2014/main" id="{2D9C600C-1B55-5C98-2D07-AC9FEEFFFE00}"/>
              </a:ext>
            </a:extLst>
          </p:cNvPr>
          <p:cNvCxnSpPr>
            <a:cxnSpLocks/>
          </p:cNvCxnSpPr>
          <p:nvPr/>
        </p:nvCxnSpPr>
        <p:spPr>
          <a:xfrm rot="397904">
            <a:off x="7522721" y="3341155"/>
            <a:ext cx="523863" cy="39823"/>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F024E665-3322-4483-1197-EED6F2C46CB7}"/>
              </a:ext>
            </a:extLst>
          </p:cNvPr>
          <p:cNvSpPr/>
          <p:nvPr/>
        </p:nvSpPr>
        <p:spPr>
          <a:xfrm rot="397904">
            <a:off x="8454886" y="3484453"/>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3" name="Straight Connector 72">
            <a:extLst>
              <a:ext uri="{FF2B5EF4-FFF2-40B4-BE49-F238E27FC236}">
                <a16:creationId xmlns:a16="http://schemas.microsoft.com/office/drawing/2014/main" id="{B570E65C-0882-3ABD-E003-B3094438F157}"/>
              </a:ext>
            </a:extLst>
          </p:cNvPr>
          <p:cNvCxnSpPr>
            <a:cxnSpLocks/>
          </p:cNvCxnSpPr>
          <p:nvPr/>
        </p:nvCxnSpPr>
        <p:spPr>
          <a:xfrm rot="397904">
            <a:off x="8068983" y="3435848"/>
            <a:ext cx="406602" cy="55801"/>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A359EA3B-80ED-01BD-67BE-EE42779F2FF4}"/>
              </a:ext>
            </a:extLst>
          </p:cNvPr>
          <p:cNvSpPr/>
          <p:nvPr/>
        </p:nvSpPr>
        <p:spPr>
          <a:xfrm rot="397904">
            <a:off x="8862064" y="3601327"/>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6" name="Straight Connector 75">
            <a:extLst>
              <a:ext uri="{FF2B5EF4-FFF2-40B4-BE49-F238E27FC236}">
                <a16:creationId xmlns:a16="http://schemas.microsoft.com/office/drawing/2014/main" id="{7D878BE6-4AD7-B37B-8F3B-A78F0A461EA0}"/>
              </a:ext>
            </a:extLst>
          </p:cNvPr>
          <p:cNvCxnSpPr>
            <a:cxnSpLocks/>
          </p:cNvCxnSpPr>
          <p:nvPr/>
        </p:nvCxnSpPr>
        <p:spPr>
          <a:xfrm rot="397904">
            <a:off x="8476161" y="3552722"/>
            <a:ext cx="406602" cy="55801"/>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5F17546A-7484-844B-FC15-5E6B1635F027}"/>
                  </a:ext>
                </a:extLst>
              </p:cNvPr>
              <p:cNvSpPr txBox="1"/>
              <p:nvPr/>
            </p:nvSpPr>
            <p:spPr>
              <a:xfrm>
                <a:off x="2164424" y="2854221"/>
                <a:ext cx="288897" cy="3731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r>
                            <a:rPr lang="en-GB" i="1" dirty="0">
                              <a:latin typeface="Cambria Math" panose="02040503050406030204" pitchFamily="18" charset="0"/>
                            </a:rPr>
                            <m:t>𝑥</m:t>
                          </m:r>
                        </m:e>
                        <m:sub>
                          <m:r>
                            <a:rPr lang="en-GB" i="1" dirty="0">
                              <a:latin typeface="Cambria Math" panose="02040503050406030204" pitchFamily="18" charset="0"/>
                            </a:rPr>
                            <m:t>𝑇</m:t>
                          </m:r>
                        </m:sub>
                        <m:sup>
                          <m:r>
                            <a:rPr lang="en-GB" b="0" i="1" dirty="0" smtClean="0">
                              <a:latin typeface="Cambria Math" panose="02040503050406030204" pitchFamily="18" charset="0"/>
                            </a:rPr>
                            <m:t>2</m:t>
                          </m:r>
                        </m:sup>
                      </m:sSubSup>
                    </m:oMath>
                  </m:oMathPara>
                </a14:m>
                <a:endParaRPr lang="en-GB" dirty="0"/>
              </a:p>
            </p:txBody>
          </p:sp>
        </mc:Choice>
        <mc:Fallback xmlns="">
          <p:sp>
            <p:nvSpPr>
              <p:cNvPr id="85" name="TextBox 84">
                <a:extLst>
                  <a:ext uri="{FF2B5EF4-FFF2-40B4-BE49-F238E27FC236}">
                    <a16:creationId xmlns:a16="http://schemas.microsoft.com/office/drawing/2014/main" id="{5F17546A-7484-844B-FC15-5E6B1635F027}"/>
                  </a:ext>
                </a:extLst>
              </p:cNvPr>
              <p:cNvSpPr txBox="1">
                <a:spLocks noRot="1" noChangeAspect="1" noMove="1" noResize="1" noEditPoints="1" noAdjustHandles="1" noChangeArrowheads="1" noChangeShapeType="1" noTextEdit="1"/>
              </p:cNvSpPr>
              <p:nvPr/>
            </p:nvSpPr>
            <p:spPr>
              <a:xfrm>
                <a:off x="2164424" y="2854221"/>
                <a:ext cx="288897" cy="373179"/>
              </a:xfrm>
              <a:prstGeom prst="rect">
                <a:avLst/>
              </a:prstGeom>
              <a:blipFill>
                <a:blip r:embed="rId9"/>
                <a:stretch>
                  <a:fillRect r="-31915" b="-3279"/>
                </a:stretch>
              </a:blipFill>
            </p:spPr>
            <p:txBody>
              <a:bodyPr/>
              <a:lstStyle/>
              <a:p>
                <a:r>
                  <a:rPr lang="en-GB">
                    <a:noFill/>
                  </a:rPr>
                  <a:t> </a:t>
                </a:r>
              </a:p>
            </p:txBody>
          </p:sp>
        </mc:Fallback>
      </mc:AlternateContent>
      <p:sp>
        <p:nvSpPr>
          <p:cNvPr id="88" name="Oval 87">
            <a:extLst>
              <a:ext uri="{FF2B5EF4-FFF2-40B4-BE49-F238E27FC236}">
                <a16:creationId xmlns:a16="http://schemas.microsoft.com/office/drawing/2014/main" id="{05F5094E-2EE6-87AE-1092-9ED3DC41C125}"/>
              </a:ext>
            </a:extLst>
          </p:cNvPr>
          <p:cNvSpPr/>
          <p:nvPr/>
        </p:nvSpPr>
        <p:spPr>
          <a:xfrm>
            <a:off x="2555312" y="3093378"/>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6D6D0BFB-C26D-20B4-5512-2C9E1EAE490D}"/>
                  </a:ext>
                </a:extLst>
              </p:cNvPr>
              <p:cNvSpPr txBox="1"/>
              <p:nvPr/>
            </p:nvSpPr>
            <p:spPr>
              <a:xfrm>
                <a:off x="8564537" y="3798446"/>
                <a:ext cx="288897" cy="3742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r>
                            <a:rPr lang="en-GB" i="1" dirty="0">
                              <a:latin typeface="Cambria Math" panose="02040503050406030204" pitchFamily="18" charset="0"/>
                            </a:rPr>
                            <m:t>𝑥</m:t>
                          </m:r>
                        </m:e>
                        <m:sub>
                          <m:r>
                            <a:rPr lang="en-GB" b="0" i="1" dirty="0" smtClean="0">
                              <a:latin typeface="Cambria Math" panose="02040503050406030204" pitchFamily="18" charset="0"/>
                            </a:rPr>
                            <m:t>0</m:t>
                          </m:r>
                        </m:sub>
                        <m:sup>
                          <m:r>
                            <a:rPr lang="en-GB" i="1" dirty="0">
                              <a:latin typeface="Cambria Math" panose="02040503050406030204" pitchFamily="18" charset="0"/>
                            </a:rPr>
                            <m:t>1</m:t>
                          </m:r>
                        </m:sup>
                      </m:sSubSup>
                    </m:oMath>
                  </m:oMathPara>
                </a14:m>
                <a:endParaRPr lang="en-GB" dirty="0"/>
              </a:p>
            </p:txBody>
          </p:sp>
        </mc:Choice>
        <mc:Fallback xmlns="">
          <p:sp>
            <p:nvSpPr>
              <p:cNvPr id="89" name="TextBox 88">
                <a:extLst>
                  <a:ext uri="{FF2B5EF4-FFF2-40B4-BE49-F238E27FC236}">
                    <a16:creationId xmlns:a16="http://schemas.microsoft.com/office/drawing/2014/main" id="{6D6D0BFB-C26D-20B4-5512-2C9E1EAE490D}"/>
                  </a:ext>
                </a:extLst>
              </p:cNvPr>
              <p:cNvSpPr txBox="1">
                <a:spLocks noRot="1" noChangeAspect="1" noMove="1" noResize="1" noEditPoints="1" noAdjustHandles="1" noChangeArrowheads="1" noChangeShapeType="1" noTextEdit="1"/>
              </p:cNvSpPr>
              <p:nvPr/>
            </p:nvSpPr>
            <p:spPr>
              <a:xfrm>
                <a:off x="8564537" y="3798446"/>
                <a:ext cx="288897" cy="374205"/>
              </a:xfrm>
              <a:prstGeom prst="rect">
                <a:avLst/>
              </a:prstGeom>
              <a:blipFill>
                <a:blip r:embed="rId10"/>
                <a:stretch>
                  <a:fillRect r="-29787" b="-32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1B28B266-6438-0B1D-25DA-7F1CCA5D1A8C}"/>
                  </a:ext>
                </a:extLst>
              </p:cNvPr>
              <p:cNvSpPr txBox="1"/>
              <p:nvPr/>
            </p:nvSpPr>
            <p:spPr>
              <a:xfrm>
                <a:off x="8957321" y="3369673"/>
                <a:ext cx="288897" cy="3747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r>
                            <a:rPr lang="en-GB" i="1" dirty="0">
                              <a:latin typeface="Cambria Math" panose="02040503050406030204" pitchFamily="18" charset="0"/>
                            </a:rPr>
                            <m:t>𝑥</m:t>
                          </m:r>
                        </m:e>
                        <m:sub>
                          <m:r>
                            <a:rPr lang="en-GB" b="0" i="1" dirty="0" smtClean="0">
                              <a:latin typeface="Cambria Math" panose="02040503050406030204" pitchFamily="18" charset="0"/>
                            </a:rPr>
                            <m:t>0</m:t>
                          </m:r>
                        </m:sub>
                        <m:sup>
                          <m:r>
                            <a:rPr lang="en-GB" b="0" i="1" dirty="0" smtClean="0">
                              <a:latin typeface="Cambria Math" panose="02040503050406030204" pitchFamily="18" charset="0"/>
                            </a:rPr>
                            <m:t>2</m:t>
                          </m:r>
                        </m:sup>
                      </m:sSubSup>
                    </m:oMath>
                  </m:oMathPara>
                </a14:m>
                <a:endParaRPr lang="en-GB" dirty="0"/>
              </a:p>
            </p:txBody>
          </p:sp>
        </mc:Choice>
        <mc:Fallback xmlns="">
          <p:sp>
            <p:nvSpPr>
              <p:cNvPr id="90" name="TextBox 89">
                <a:extLst>
                  <a:ext uri="{FF2B5EF4-FFF2-40B4-BE49-F238E27FC236}">
                    <a16:creationId xmlns:a16="http://schemas.microsoft.com/office/drawing/2014/main" id="{1B28B266-6438-0B1D-25DA-7F1CCA5D1A8C}"/>
                  </a:ext>
                </a:extLst>
              </p:cNvPr>
              <p:cNvSpPr txBox="1">
                <a:spLocks noRot="1" noChangeAspect="1" noMove="1" noResize="1" noEditPoints="1" noAdjustHandles="1" noChangeArrowheads="1" noChangeShapeType="1" noTextEdit="1"/>
              </p:cNvSpPr>
              <p:nvPr/>
            </p:nvSpPr>
            <p:spPr>
              <a:xfrm>
                <a:off x="8957321" y="3369673"/>
                <a:ext cx="288897" cy="374783"/>
              </a:xfrm>
              <a:prstGeom prst="rect">
                <a:avLst/>
              </a:prstGeom>
              <a:blipFill>
                <a:blip r:embed="rId11"/>
                <a:stretch>
                  <a:fillRect r="-29167" b="-1639"/>
                </a:stretch>
              </a:blipFill>
            </p:spPr>
            <p:txBody>
              <a:bodyPr/>
              <a:lstStyle/>
              <a:p>
                <a:r>
                  <a:rPr lang="en-GB">
                    <a:noFill/>
                  </a:rPr>
                  <a:t> </a:t>
                </a:r>
              </a:p>
            </p:txBody>
          </p:sp>
        </mc:Fallback>
      </mc:AlternateContent>
      <p:pic>
        <p:nvPicPr>
          <p:cNvPr id="92" name="Picture 91">
            <a:extLst>
              <a:ext uri="{FF2B5EF4-FFF2-40B4-BE49-F238E27FC236}">
                <a16:creationId xmlns:a16="http://schemas.microsoft.com/office/drawing/2014/main" id="{2F3CEEEF-3BB1-BBF5-3EF7-04F17075AA9E}"/>
              </a:ext>
            </a:extLst>
          </p:cNvPr>
          <p:cNvPicPr>
            <a:picLocks noChangeAspect="1"/>
          </p:cNvPicPr>
          <p:nvPr/>
        </p:nvPicPr>
        <p:blipFill>
          <a:blip r:embed="rId12"/>
          <a:stretch>
            <a:fillRect/>
          </a:stretch>
        </p:blipFill>
        <p:spPr>
          <a:xfrm>
            <a:off x="9355069" y="2947945"/>
            <a:ext cx="917028" cy="906302"/>
          </a:xfrm>
          <a:prstGeom prst="rect">
            <a:avLst/>
          </a:prstGeom>
        </p:spPr>
      </p:pic>
      <p:cxnSp>
        <p:nvCxnSpPr>
          <p:cNvPr id="116" name="Straight Arrow Connector 115">
            <a:extLst>
              <a:ext uri="{FF2B5EF4-FFF2-40B4-BE49-F238E27FC236}">
                <a16:creationId xmlns:a16="http://schemas.microsoft.com/office/drawing/2014/main" id="{00366017-C55B-BC4B-3A20-74B4C357FF5E}"/>
              </a:ext>
            </a:extLst>
          </p:cNvPr>
          <p:cNvCxnSpPr>
            <a:cxnSpLocks/>
          </p:cNvCxnSpPr>
          <p:nvPr/>
        </p:nvCxnSpPr>
        <p:spPr>
          <a:xfrm rot="10800000" flipH="1">
            <a:off x="3466172" y="3083822"/>
            <a:ext cx="41566" cy="198492"/>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41D9535E-066D-32CD-758A-CBC69BAB6F14}"/>
              </a:ext>
            </a:extLst>
          </p:cNvPr>
          <p:cNvCxnSpPr>
            <a:cxnSpLocks/>
          </p:cNvCxnSpPr>
          <p:nvPr/>
        </p:nvCxnSpPr>
        <p:spPr>
          <a:xfrm rot="10800000" flipH="1">
            <a:off x="4264664" y="3186810"/>
            <a:ext cx="45580" cy="223704"/>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89A7A161-E3A3-2FD0-D6BC-DCAB1BDD03D5}"/>
              </a:ext>
            </a:extLst>
          </p:cNvPr>
          <p:cNvCxnSpPr>
            <a:cxnSpLocks/>
          </p:cNvCxnSpPr>
          <p:nvPr/>
        </p:nvCxnSpPr>
        <p:spPr>
          <a:xfrm rot="10800000">
            <a:off x="4995263" y="3126248"/>
            <a:ext cx="124" cy="198492"/>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65DBA81B-655F-F4E5-7113-C7F7A1CC6ACC}"/>
              </a:ext>
            </a:extLst>
          </p:cNvPr>
          <p:cNvCxnSpPr>
            <a:cxnSpLocks/>
          </p:cNvCxnSpPr>
          <p:nvPr/>
        </p:nvCxnSpPr>
        <p:spPr>
          <a:xfrm rot="10800000" flipH="1">
            <a:off x="5814053" y="3084551"/>
            <a:ext cx="22936" cy="152373"/>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EE818A09-4C4D-5949-7D48-AB7C59599C52}"/>
              </a:ext>
            </a:extLst>
          </p:cNvPr>
          <p:cNvCxnSpPr>
            <a:cxnSpLocks/>
          </p:cNvCxnSpPr>
          <p:nvPr/>
        </p:nvCxnSpPr>
        <p:spPr>
          <a:xfrm rot="10800000" flipH="1">
            <a:off x="6716229" y="3059092"/>
            <a:ext cx="60824" cy="115923"/>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6C8FD09D-1C4C-EE7C-A19E-04DD552B8A2E}"/>
              </a:ext>
            </a:extLst>
          </p:cNvPr>
          <p:cNvCxnSpPr>
            <a:cxnSpLocks/>
          </p:cNvCxnSpPr>
          <p:nvPr/>
        </p:nvCxnSpPr>
        <p:spPr>
          <a:xfrm rot="10800000" flipH="1">
            <a:off x="7516992" y="3134190"/>
            <a:ext cx="82729" cy="127847"/>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62A67BE7-3B48-5DF3-D685-B812290C6CA8}"/>
              </a:ext>
            </a:extLst>
          </p:cNvPr>
          <p:cNvCxnSpPr>
            <a:cxnSpLocks/>
          </p:cNvCxnSpPr>
          <p:nvPr/>
        </p:nvCxnSpPr>
        <p:spPr>
          <a:xfrm flipV="1">
            <a:off x="8109149" y="3235724"/>
            <a:ext cx="88543" cy="132346"/>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2703FB3E-3756-8162-BD3E-B934FBB1BD58}"/>
              </a:ext>
            </a:extLst>
          </p:cNvPr>
          <p:cNvCxnSpPr>
            <a:cxnSpLocks/>
          </p:cNvCxnSpPr>
          <p:nvPr/>
        </p:nvCxnSpPr>
        <p:spPr>
          <a:xfrm rot="10800000" flipH="1">
            <a:off x="8522096" y="3349940"/>
            <a:ext cx="129097" cy="126892"/>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2250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6" grpId="0" animBg="1"/>
      <p:bldP spid="127" grpId="0" animBg="1"/>
      <p:bldP spid="128" grpId="0" animBg="1"/>
      <p:bldP spid="129" grpId="0" animBg="1"/>
      <p:bldP spid="130" grpId="0" animBg="1"/>
      <p:bldP spid="132" grpId="0" animBg="1"/>
      <p:bldP spid="1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F6A61-C880-8370-9A50-BD51CA9F36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FD9884-1518-4C21-DF34-400E2D00AAB6}"/>
              </a:ext>
            </a:extLst>
          </p:cNvPr>
          <p:cNvSpPr>
            <a:spLocks noGrp="1"/>
          </p:cNvSpPr>
          <p:nvPr>
            <p:ph type="title"/>
          </p:nvPr>
        </p:nvSpPr>
        <p:spPr>
          <a:xfrm>
            <a:off x="295382" y="218624"/>
            <a:ext cx="11612720" cy="892627"/>
          </a:xfrm>
        </p:spPr>
        <p:txBody>
          <a:bodyPr>
            <a:noAutofit/>
          </a:bodyPr>
          <a:lstStyle/>
          <a:p>
            <a:r>
              <a:rPr lang="en-GB" sz="3600" dirty="0"/>
              <a:t>Trajectory Guidance: Particle Guidance</a:t>
            </a:r>
          </a:p>
        </p:txBody>
      </p:sp>
      <p:sp>
        <p:nvSpPr>
          <p:cNvPr id="4" name="Date Placeholder 3">
            <a:extLst>
              <a:ext uri="{FF2B5EF4-FFF2-40B4-BE49-F238E27FC236}">
                <a16:creationId xmlns:a16="http://schemas.microsoft.com/office/drawing/2014/main" id="{FAF3C55B-3C8B-CA6E-8867-15203CEF3BCD}"/>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39994078-B90F-4747-E6EC-2AEE226701F4}"/>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1235B1B6-09F5-E6A1-E8FA-B5C3DD618109}"/>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283FA95B-F004-6EBA-B072-5BF3BDC72D44}"/>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2DA2E483-A608-C411-2FD1-3C3FD1317AEE}"/>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7E617C5C-1D2C-1FF6-019E-30E0BBD180AA}"/>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30D00ED3-23EA-BA39-7C27-2C3DA1313582}"/>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B6E3E610-0875-A469-A4A5-62D858769D18}"/>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123FD1E5-0454-9806-00E0-BFB9E665E0D8}"/>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1DEB703-BD31-0F08-4AEE-CE456AA2ED8A}"/>
                  </a:ext>
                </a:extLst>
              </p:cNvPr>
              <p:cNvSpPr txBox="1"/>
              <p:nvPr/>
            </p:nvSpPr>
            <p:spPr>
              <a:xfrm>
                <a:off x="1888226" y="3233269"/>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dirty="0">
                              <a:latin typeface="Cambria Math" panose="02040503050406030204" pitchFamily="18" charset="0"/>
                            </a:rPr>
                          </m:ctrlPr>
                        </m:sSubSupPr>
                        <m:e>
                          <m:r>
                            <a:rPr lang="en-GB" i="1" dirty="0">
                              <a:latin typeface="Cambria Math" panose="02040503050406030204" pitchFamily="18" charset="0"/>
                            </a:rPr>
                            <m:t>𝑥</m:t>
                          </m:r>
                        </m:e>
                        <m:sub>
                          <m:r>
                            <a:rPr lang="en-GB" i="1" dirty="0">
                              <a:latin typeface="Cambria Math" panose="02040503050406030204" pitchFamily="18" charset="0"/>
                            </a:rPr>
                            <m:t>𝑇</m:t>
                          </m:r>
                        </m:sub>
                        <m:sup>
                          <m:r>
                            <a:rPr lang="en-GB" i="1" dirty="0">
                              <a:latin typeface="Cambria Math" panose="02040503050406030204" pitchFamily="18" charset="0"/>
                            </a:rPr>
                            <m:t>1</m:t>
                          </m:r>
                        </m:sup>
                      </m:sSubSup>
                    </m:oMath>
                  </m:oMathPara>
                </a14:m>
                <a:endParaRPr lang="en-GB" dirty="0"/>
              </a:p>
            </p:txBody>
          </p:sp>
        </mc:Choice>
        <mc:Fallback xmlns="">
          <p:sp>
            <p:nvSpPr>
              <p:cNvPr id="22" name="TextBox 21">
                <a:extLst>
                  <a:ext uri="{FF2B5EF4-FFF2-40B4-BE49-F238E27FC236}">
                    <a16:creationId xmlns:a16="http://schemas.microsoft.com/office/drawing/2014/main" id="{11DEB703-BD31-0F08-4AEE-CE456AA2ED8A}"/>
                  </a:ext>
                </a:extLst>
              </p:cNvPr>
              <p:cNvSpPr txBox="1">
                <a:spLocks noRot="1" noChangeAspect="1" noMove="1" noResize="1" noEditPoints="1" noAdjustHandles="1" noChangeArrowheads="1" noChangeShapeType="1" noTextEdit="1"/>
              </p:cNvSpPr>
              <p:nvPr/>
            </p:nvSpPr>
            <p:spPr>
              <a:xfrm>
                <a:off x="1888226" y="3233269"/>
                <a:ext cx="288897" cy="369332"/>
              </a:xfrm>
              <a:prstGeom prst="rect">
                <a:avLst/>
              </a:prstGeom>
              <a:blipFill>
                <a:blip r:embed="rId3"/>
                <a:stretch>
                  <a:fillRect r="-31915" b="-3279"/>
                </a:stretch>
              </a:blipFill>
            </p:spPr>
            <p:txBody>
              <a:bodyPr/>
              <a:lstStyle/>
              <a:p>
                <a:r>
                  <a:rPr lang="en-GB">
                    <a:noFill/>
                  </a:rPr>
                  <a:t> </a:t>
                </a:r>
              </a:p>
            </p:txBody>
          </p:sp>
        </mc:Fallback>
      </mc:AlternateContent>
      <p:sp>
        <p:nvSpPr>
          <p:cNvPr id="23" name="Oval 22">
            <a:extLst>
              <a:ext uri="{FF2B5EF4-FFF2-40B4-BE49-F238E27FC236}">
                <a16:creationId xmlns:a16="http://schemas.microsoft.com/office/drawing/2014/main" id="{5A6A5331-07C7-5F4D-A98A-1EB5E308BFB7}"/>
              </a:ext>
            </a:extLst>
          </p:cNvPr>
          <p:cNvSpPr/>
          <p:nvPr/>
        </p:nvSpPr>
        <p:spPr>
          <a:xfrm>
            <a:off x="2259894" y="342570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D481859B-ECC6-DA48-373A-524DDBF7B4D1}"/>
              </a:ext>
            </a:extLst>
          </p:cNvPr>
          <p:cNvCxnSpPr>
            <a:cxnSpLocks/>
            <a:endCxn id="38" idx="2"/>
          </p:cNvCxnSpPr>
          <p:nvPr/>
        </p:nvCxnSpPr>
        <p:spPr>
          <a:xfrm>
            <a:off x="2643631" y="3155818"/>
            <a:ext cx="780691" cy="57317"/>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99AE22B-7FD0-D116-017B-0CA13F690C8C}"/>
              </a:ext>
            </a:extLst>
          </p:cNvPr>
          <p:cNvCxnSpPr>
            <a:cxnSpLocks/>
            <a:stCxn id="40" idx="6"/>
            <a:endCxn id="32" idx="6"/>
          </p:cNvCxnSpPr>
          <p:nvPr/>
        </p:nvCxnSpPr>
        <p:spPr>
          <a:xfrm flipV="1">
            <a:off x="5838648" y="2665226"/>
            <a:ext cx="876973" cy="155690"/>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F38998A-576A-BFC3-F7D0-56E4E3BDCA27}"/>
                  </a:ext>
                </a:extLst>
              </p:cNvPr>
              <p:cNvSpPr txBox="1"/>
              <p:nvPr/>
            </p:nvSpPr>
            <p:spPr>
              <a:xfrm>
                <a:off x="2808824" y="1114256"/>
                <a:ext cx="2843086" cy="369332"/>
              </a:xfrm>
              <a:prstGeom prst="rect">
                <a:avLst/>
              </a:prstGeom>
              <a:noFill/>
            </p:spPr>
            <p:txBody>
              <a:bodyPr wrap="none" rtlCol="0">
                <a:spAutoFit/>
              </a:bodyPr>
              <a:lstStyle/>
              <a:p>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 = </m:t>
                    </m:r>
                  </m:oMath>
                </a14:m>
                <a:r>
                  <a:rPr lang="en-US" i="1" dirty="0"/>
                  <a:t>“Van Gogh Café </a:t>
                </a:r>
                <a:r>
                  <a:rPr lang="en-US" i="1" dirty="0" err="1"/>
                  <a:t>Terasse</a:t>
                </a:r>
                <a:r>
                  <a:rPr lang="en-US" i="1" dirty="0"/>
                  <a:t>”</a:t>
                </a:r>
                <a:endParaRPr lang="en-GB" dirty="0"/>
              </a:p>
            </p:txBody>
          </p:sp>
        </mc:Choice>
        <mc:Fallback xmlns="">
          <p:sp>
            <p:nvSpPr>
              <p:cNvPr id="66" name="TextBox 65">
                <a:extLst>
                  <a:ext uri="{FF2B5EF4-FFF2-40B4-BE49-F238E27FC236}">
                    <a16:creationId xmlns:a16="http://schemas.microsoft.com/office/drawing/2014/main" id="{BF38998A-576A-BFC3-F7D0-56E4E3BDCA27}"/>
                  </a:ext>
                </a:extLst>
              </p:cNvPr>
              <p:cNvSpPr txBox="1">
                <a:spLocks noRot="1" noChangeAspect="1" noMove="1" noResize="1" noEditPoints="1" noAdjustHandles="1" noChangeArrowheads="1" noChangeShapeType="1" noTextEdit="1"/>
              </p:cNvSpPr>
              <p:nvPr/>
            </p:nvSpPr>
            <p:spPr>
              <a:xfrm>
                <a:off x="2808824" y="1114256"/>
                <a:ext cx="2843086" cy="369332"/>
              </a:xfrm>
              <a:prstGeom prst="rect">
                <a:avLst/>
              </a:prstGeom>
              <a:blipFill>
                <a:blip r:embed="rId4"/>
                <a:stretch>
                  <a:fillRect t="-10000" r="-644"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FD756BB1-3395-F362-A4FE-B7DD9992F970}"/>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67" name="TextBox 66">
                <a:extLst>
                  <a:ext uri="{FF2B5EF4-FFF2-40B4-BE49-F238E27FC236}">
                    <a16:creationId xmlns:a16="http://schemas.microsoft.com/office/drawing/2014/main" id="{FD756BB1-3395-F362-A4FE-B7DD9992F970}"/>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5"/>
                <a:stretch>
                  <a:fillRect l="-2837" t="-4717" r="-2482" b="-4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F2B2E291-7E46-31AF-7145-EF7C5A31A96F}"/>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68" name="TextBox 67">
                <a:extLst>
                  <a:ext uri="{FF2B5EF4-FFF2-40B4-BE49-F238E27FC236}">
                    <a16:creationId xmlns:a16="http://schemas.microsoft.com/office/drawing/2014/main" id="{F2B2E291-7E46-31AF-7145-EF7C5A31A96F}"/>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6"/>
                <a:stretch>
                  <a:fillRect l="-3041" t="-4717" r="-2027" b="-8491"/>
                </a:stretch>
              </a:blipFill>
            </p:spPr>
            <p:txBody>
              <a:bodyPr/>
              <a:lstStyle/>
              <a:p>
                <a:r>
                  <a:rPr lang="en-GB">
                    <a:noFill/>
                  </a:rPr>
                  <a:t> </a:t>
                </a:r>
              </a:p>
            </p:txBody>
          </p:sp>
        </mc:Fallback>
      </mc:AlternateContent>
      <p:cxnSp>
        <p:nvCxnSpPr>
          <p:cNvPr id="13" name="Straight Connector 12">
            <a:extLst>
              <a:ext uri="{FF2B5EF4-FFF2-40B4-BE49-F238E27FC236}">
                <a16:creationId xmlns:a16="http://schemas.microsoft.com/office/drawing/2014/main" id="{FD40A747-AD19-4650-E831-179C58E1BE67}"/>
              </a:ext>
            </a:extLst>
          </p:cNvPr>
          <p:cNvCxnSpPr>
            <a:cxnSpLocks/>
            <a:stCxn id="23" idx="5"/>
          </p:cNvCxnSpPr>
          <p:nvPr/>
        </p:nvCxnSpPr>
        <p:spPr>
          <a:xfrm>
            <a:off x="2337682" y="3503496"/>
            <a:ext cx="1056938" cy="160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330320FD-6678-EBBA-4F5B-A97BD10D0452}"/>
              </a:ext>
            </a:extLst>
          </p:cNvPr>
          <p:cNvSpPr/>
          <p:nvPr/>
        </p:nvSpPr>
        <p:spPr>
          <a:xfrm>
            <a:off x="4158297" y="372300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D8BB7113-3968-4389-31B9-E351D0079B05}"/>
              </a:ext>
            </a:extLst>
          </p:cNvPr>
          <p:cNvCxnSpPr>
            <a:cxnSpLocks/>
            <a:stCxn id="7" idx="6"/>
          </p:cNvCxnSpPr>
          <p:nvPr/>
        </p:nvCxnSpPr>
        <p:spPr>
          <a:xfrm>
            <a:off x="3404058" y="3660745"/>
            <a:ext cx="801547" cy="111636"/>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0A05D7AA-DFB3-8171-D0D4-7AA2EFAF9E28}"/>
              </a:ext>
            </a:extLst>
          </p:cNvPr>
          <p:cNvSpPr/>
          <p:nvPr/>
        </p:nvSpPr>
        <p:spPr>
          <a:xfrm>
            <a:off x="4932575" y="3701607"/>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ADBFE70F-07E2-E073-673A-1A2F5DB6E855}"/>
              </a:ext>
            </a:extLst>
          </p:cNvPr>
          <p:cNvCxnSpPr>
            <a:cxnSpLocks/>
          </p:cNvCxnSpPr>
          <p:nvPr/>
        </p:nvCxnSpPr>
        <p:spPr>
          <a:xfrm flipV="1">
            <a:off x="4230230" y="3756067"/>
            <a:ext cx="705014" cy="1230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DBA0117E-91F8-ACDE-7039-068E1E9015E3}"/>
              </a:ext>
            </a:extLst>
          </p:cNvPr>
          <p:cNvSpPr/>
          <p:nvPr/>
        </p:nvSpPr>
        <p:spPr>
          <a:xfrm>
            <a:off x="5662214" y="36838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5D252430-39E4-E2B9-BD49-35BD3CB449A9}"/>
              </a:ext>
            </a:extLst>
          </p:cNvPr>
          <p:cNvCxnSpPr>
            <a:cxnSpLocks/>
          </p:cNvCxnSpPr>
          <p:nvPr/>
        </p:nvCxnSpPr>
        <p:spPr>
          <a:xfrm flipV="1">
            <a:off x="4959869" y="3738271"/>
            <a:ext cx="705014" cy="1230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CACFDFD4-5D4B-0EA2-1B92-938B79876691}"/>
              </a:ext>
            </a:extLst>
          </p:cNvPr>
          <p:cNvSpPr/>
          <p:nvPr/>
        </p:nvSpPr>
        <p:spPr>
          <a:xfrm>
            <a:off x="6378229" y="365396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C2B0F34F-4B5F-7957-8F52-2A3FECEC1160}"/>
              </a:ext>
            </a:extLst>
          </p:cNvPr>
          <p:cNvCxnSpPr>
            <a:cxnSpLocks/>
          </p:cNvCxnSpPr>
          <p:nvPr/>
        </p:nvCxnSpPr>
        <p:spPr>
          <a:xfrm flipV="1">
            <a:off x="5675884" y="3708426"/>
            <a:ext cx="705014" cy="1230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5D5E40F4-B5D0-0096-6805-C045229D7399}"/>
              </a:ext>
            </a:extLst>
          </p:cNvPr>
          <p:cNvSpPr/>
          <p:nvPr/>
        </p:nvSpPr>
        <p:spPr>
          <a:xfrm>
            <a:off x="7154196" y="364037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378303D9-FC3C-671E-880E-FA012D37AD30}"/>
              </a:ext>
            </a:extLst>
          </p:cNvPr>
          <p:cNvCxnSpPr>
            <a:cxnSpLocks/>
          </p:cNvCxnSpPr>
          <p:nvPr/>
        </p:nvCxnSpPr>
        <p:spPr>
          <a:xfrm flipV="1">
            <a:off x="6451851" y="3694836"/>
            <a:ext cx="705014" cy="1230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8FDFECA7-AF31-1DE2-685E-146096FC42B5}"/>
              </a:ext>
            </a:extLst>
          </p:cNvPr>
          <p:cNvSpPr/>
          <p:nvPr/>
        </p:nvSpPr>
        <p:spPr>
          <a:xfrm>
            <a:off x="7761433" y="36838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A34B7109-C891-A11E-5940-CA7A0AE61C47}"/>
              </a:ext>
            </a:extLst>
          </p:cNvPr>
          <p:cNvCxnSpPr>
            <a:cxnSpLocks/>
          </p:cNvCxnSpPr>
          <p:nvPr/>
        </p:nvCxnSpPr>
        <p:spPr>
          <a:xfrm>
            <a:off x="7251230" y="3691687"/>
            <a:ext cx="523863" cy="3982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D73C117F-C8A3-1C83-A40D-A06143C5E76F}"/>
              </a:ext>
            </a:extLst>
          </p:cNvPr>
          <p:cNvSpPr/>
          <p:nvPr/>
        </p:nvSpPr>
        <p:spPr>
          <a:xfrm>
            <a:off x="8198118" y="3751189"/>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E0907089-079F-D9D1-98ED-254AA8F78A5C}"/>
              </a:ext>
            </a:extLst>
          </p:cNvPr>
          <p:cNvCxnSpPr>
            <a:cxnSpLocks/>
          </p:cNvCxnSpPr>
          <p:nvPr/>
        </p:nvCxnSpPr>
        <p:spPr>
          <a:xfrm>
            <a:off x="7806088" y="3729378"/>
            <a:ext cx="406602" cy="5580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0E60F2E5-2FA2-AF29-5A3A-15B052EB83CA}"/>
              </a:ext>
            </a:extLst>
          </p:cNvPr>
          <p:cNvSpPr/>
          <p:nvPr/>
        </p:nvSpPr>
        <p:spPr>
          <a:xfrm>
            <a:off x="8616069" y="3820257"/>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81BFB98C-19A2-7DFE-B687-8963118BF8E5}"/>
              </a:ext>
            </a:extLst>
          </p:cNvPr>
          <p:cNvCxnSpPr>
            <a:cxnSpLocks/>
          </p:cNvCxnSpPr>
          <p:nvPr/>
        </p:nvCxnSpPr>
        <p:spPr>
          <a:xfrm>
            <a:off x="8224039" y="3798446"/>
            <a:ext cx="406602" cy="5580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85DB783-DE5F-ADC5-57F7-D61923EB9A28}"/>
              </a:ext>
            </a:extLst>
          </p:cNvPr>
          <p:cNvSpPr/>
          <p:nvPr/>
        </p:nvSpPr>
        <p:spPr>
          <a:xfrm>
            <a:off x="3312924" y="361517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5688676-DC3A-C9FC-1C1F-2B6BB93A46BC}"/>
                  </a:ext>
                </a:extLst>
              </p:cNvPr>
              <p:cNvSpPr txBox="1"/>
              <p:nvPr/>
            </p:nvSpPr>
            <p:spPr>
              <a:xfrm>
                <a:off x="2813063" y="1627211"/>
                <a:ext cx="5269391" cy="766235"/>
              </a:xfrm>
              <a:prstGeom prst="rect">
                <a:avLst/>
              </a:prstGeom>
              <a:noFill/>
            </p:spPr>
            <p:txBody>
              <a:bodyPr wrap="none" rtlCol="0">
                <a:spAutoFit/>
              </a:bodyPr>
              <a:lstStyle/>
              <a:p>
                <a:r>
                  <a:rPr lang="en-GB" i="1" dirty="0"/>
                  <a:t>Idea: move away from other samples of the same batch</a:t>
                </a:r>
              </a:p>
              <a:p>
                <a:r>
                  <a:rPr lang="en-GB" dirty="0"/>
                  <a:t>Repulsion vector: </a:t>
                </a:r>
                <a14:m>
                  <m:oMath xmlns:m="http://schemas.openxmlformats.org/officeDocument/2006/math">
                    <m:r>
                      <a:rPr lang="en-GB" b="0" i="0"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m:rPr>
                            <m:sty m:val="p"/>
                          </m:rPr>
                          <a:rPr lang="en-GB" i="1">
                            <a:latin typeface="Cambria Math" panose="02040503050406030204" pitchFamily="18" charset="0"/>
                            <a:ea typeface="Cambria Math" panose="02040503050406030204" pitchFamily="18" charset="0"/>
                          </a:rPr>
                          <m:t>∇</m:t>
                        </m:r>
                      </m:e>
                      <m:sub>
                        <m:sSubSup>
                          <m:sSubSupPr>
                            <m:ctrlPr>
                              <a:rPr lang="en-US" i="1" dirty="0" smtClean="0">
                                <a:latin typeface="Cambria Math" panose="02040503050406030204" pitchFamily="18" charset="0"/>
                              </a:rPr>
                            </m:ctrlPr>
                          </m:sSubSupPr>
                          <m:e>
                            <m:r>
                              <a:rPr lang="en-GB" i="1" dirty="0">
                                <a:latin typeface="Cambria Math" panose="02040503050406030204" pitchFamily="18" charset="0"/>
                              </a:rPr>
                              <m:t>𝑥</m:t>
                            </m:r>
                          </m:e>
                          <m:sub>
                            <m:r>
                              <a:rPr lang="en-GB" b="0" i="1" dirty="0" smtClean="0">
                                <a:latin typeface="Cambria Math" panose="02040503050406030204" pitchFamily="18" charset="0"/>
                              </a:rPr>
                              <m:t>𝑡</m:t>
                            </m:r>
                          </m:sub>
                          <m:sup>
                            <m:r>
                              <a:rPr lang="en-GB" b="0" i="1" dirty="0" smtClean="0">
                                <a:latin typeface="Cambria Math" panose="02040503050406030204" pitchFamily="18" charset="0"/>
                              </a:rPr>
                              <m:t>𝑖</m:t>
                            </m:r>
                          </m:sup>
                        </m:sSubSup>
                        <m:r>
                          <m:rPr>
                            <m:nor/>
                          </m:rPr>
                          <a:rPr lang="en-GB" dirty="0"/>
                          <m:t> </m:t>
                        </m:r>
                      </m:sub>
                    </m:sSub>
                    <m:nary>
                      <m:naryPr>
                        <m:chr m:val="∑"/>
                        <m:supHide m:val="on"/>
                        <m:ctrlPr>
                          <a:rPr lang="en-GB" i="1" smtClean="0">
                            <a:latin typeface="Cambria Math" panose="02040503050406030204" pitchFamily="18" charset="0"/>
                            <a:ea typeface="Cambria Math" panose="02040503050406030204" pitchFamily="18" charset="0"/>
                          </a:rPr>
                        </m:ctrlPr>
                      </m:naryPr>
                      <m:sub>
                        <m:r>
                          <m:rPr>
                            <m:brk m:alnAt="7"/>
                          </m:rPr>
                          <a:rPr lang="en-GB" b="0" i="1" smtClean="0">
                            <a:latin typeface="Cambria Math" panose="02040503050406030204" pitchFamily="18" charset="0"/>
                            <a:ea typeface="Cambria Math" panose="02040503050406030204" pitchFamily="18" charset="0"/>
                          </a:rPr>
                          <m:t>𝑗</m:t>
                        </m:r>
                      </m:sub>
                      <m:sup/>
                      <m:e>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𝑘</m:t>
                            </m:r>
                          </m:e>
                          <m:sub>
                            <m:r>
                              <a:rPr lang="en-GB" b="0" i="1" smtClean="0">
                                <a:latin typeface="Cambria Math" panose="02040503050406030204" pitchFamily="18" charset="0"/>
                                <a:ea typeface="Cambria Math" panose="02040503050406030204" pitchFamily="18" charset="0"/>
                              </a:rPr>
                              <m:t>𝑡</m:t>
                            </m:r>
                          </m:sub>
                        </m:sSub>
                        <m:d>
                          <m:dPr>
                            <m:ctrlPr>
                              <a:rPr lang="en-GB" i="1" smtClean="0">
                                <a:latin typeface="Cambria Math" panose="02040503050406030204" pitchFamily="18" charset="0"/>
                                <a:ea typeface="Cambria Math" panose="02040503050406030204" pitchFamily="18" charset="0"/>
                              </a:rPr>
                            </m:ctrlPr>
                          </m:dPr>
                          <m:e>
                            <m:sSubSup>
                              <m:sSubSupPr>
                                <m:ctrlPr>
                                  <a:rPr lang="en-US" i="1" dirty="0">
                                    <a:latin typeface="Cambria Math" panose="02040503050406030204" pitchFamily="18" charset="0"/>
                                  </a:rPr>
                                </m:ctrlPr>
                              </m:sSubSupPr>
                              <m:e>
                                <m:r>
                                  <a:rPr lang="en-GB" i="1" dirty="0">
                                    <a:latin typeface="Cambria Math" panose="02040503050406030204" pitchFamily="18" charset="0"/>
                                  </a:rPr>
                                  <m:t>𝑥</m:t>
                                </m:r>
                              </m:e>
                              <m:sub>
                                <m:r>
                                  <a:rPr lang="en-GB" i="1" dirty="0">
                                    <a:latin typeface="Cambria Math" panose="02040503050406030204" pitchFamily="18" charset="0"/>
                                  </a:rPr>
                                  <m:t>𝑡</m:t>
                                </m:r>
                              </m:sub>
                              <m:sup>
                                <m:r>
                                  <a:rPr lang="en-GB" i="1" dirty="0">
                                    <a:latin typeface="Cambria Math" panose="02040503050406030204" pitchFamily="18" charset="0"/>
                                  </a:rPr>
                                  <m:t>𝑖</m:t>
                                </m:r>
                              </m:sup>
                            </m:sSubSup>
                            <m:r>
                              <a:rPr lang="en-GB" b="0" i="1" dirty="0" smtClean="0">
                                <a:latin typeface="Cambria Math" panose="02040503050406030204" pitchFamily="18" charset="0"/>
                              </a:rPr>
                              <m:t>,</m:t>
                            </m:r>
                            <m:sSubSup>
                              <m:sSubSupPr>
                                <m:ctrlPr>
                                  <a:rPr lang="en-US" i="1" dirty="0">
                                    <a:latin typeface="Cambria Math" panose="02040503050406030204" pitchFamily="18" charset="0"/>
                                  </a:rPr>
                                </m:ctrlPr>
                              </m:sSubSupPr>
                              <m:e>
                                <m:r>
                                  <a:rPr lang="en-GB" i="1" dirty="0">
                                    <a:latin typeface="Cambria Math" panose="02040503050406030204" pitchFamily="18" charset="0"/>
                                  </a:rPr>
                                  <m:t>𝑥</m:t>
                                </m:r>
                              </m:e>
                              <m:sub>
                                <m:r>
                                  <a:rPr lang="en-GB" i="1" dirty="0">
                                    <a:latin typeface="Cambria Math" panose="02040503050406030204" pitchFamily="18" charset="0"/>
                                  </a:rPr>
                                  <m:t>𝑡</m:t>
                                </m:r>
                              </m:sub>
                              <m:sup>
                                <m:r>
                                  <a:rPr lang="en-GB" b="0" i="1" dirty="0" smtClean="0">
                                    <a:latin typeface="Cambria Math" panose="02040503050406030204" pitchFamily="18" charset="0"/>
                                  </a:rPr>
                                  <m:t>𝑗</m:t>
                                </m:r>
                              </m:sup>
                            </m:sSubSup>
                          </m:e>
                        </m:d>
                      </m:e>
                    </m:nary>
                  </m:oMath>
                </a14:m>
                <a:r>
                  <a:rPr lang="en-GB" dirty="0"/>
                  <a:t> with a kernel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𝑘</m:t>
                        </m:r>
                      </m:e>
                      <m:sub>
                        <m:r>
                          <a:rPr lang="en-GB" i="1">
                            <a:latin typeface="Cambria Math" panose="02040503050406030204" pitchFamily="18" charset="0"/>
                            <a:ea typeface="Cambria Math" panose="02040503050406030204" pitchFamily="18" charset="0"/>
                          </a:rPr>
                          <m:t>𝑡</m:t>
                        </m:r>
                      </m:sub>
                    </m:sSub>
                  </m:oMath>
                </a14:m>
                <a:r>
                  <a:rPr lang="en-GB" dirty="0"/>
                  <a:t> </a:t>
                </a:r>
              </a:p>
            </p:txBody>
          </p:sp>
        </mc:Choice>
        <mc:Fallback xmlns="">
          <p:sp>
            <p:nvSpPr>
              <p:cNvPr id="33" name="TextBox 32">
                <a:extLst>
                  <a:ext uri="{FF2B5EF4-FFF2-40B4-BE49-F238E27FC236}">
                    <a16:creationId xmlns:a16="http://schemas.microsoft.com/office/drawing/2014/main" id="{65688676-DC3A-C9FC-1C1F-2B6BB93A46BC}"/>
                  </a:ext>
                </a:extLst>
              </p:cNvPr>
              <p:cNvSpPr txBox="1">
                <a:spLocks noRot="1" noChangeAspect="1" noMove="1" noResize="1" noEditPoints="1" noAdjustHandles="1" noChangeArrowheads="1" noChangeShapeType="1" noTextEdit="1"/>
              </p:cNvSpPr>
              <p:nvPr/>
            </p:nvSpPr>
            <p:spPr>
              <a:xfrm>
                <a:off x="2813063" y="1627211"/>
                <a:ext cx="5269391" cy="766235"/>
              </a:xfrm>
              <a:prstGeom prst="rect">
                <a:avLst/>
              </a:prstGeom>
              <a:blipFill>
                <a:blip r:embed="rId7"/>
                <a:stretch>
                  <a:fillRect l="-925" t="-15079" b="-80159"/>
                </a:stretch>
              </a:blipFill>
            </p:spPr>
            <p:txBody>
              <a:bodyPr/>
              <a:lstStyle/>
              <a:p>
                <a:r>
                  <a:rPr lang="en-GB">
                    <a:noFill/>
                  </a:rPr>
                  <a:t> </a:t>
                </a:r>
              </a:p>
            </p:txBody>
          </p:sp>
        </mc:Fallback>
      </mc:AlternateContent>
      <p:pic>
        <p:nvPicPr>
          <p:cNvPr id="31" name="Picture 30">
            <a:extLst>
              <a:ext uri="{FF2B5EF4-FFF2-40B4-BE49-F238E27FC236}">
                <a16:creationId xmlns:a16="http://schemas.microsoft.com/office/drawing/2014/main" id="{BD4EC7FB-CB85-38A5-E6BD-777184AABBC0}"/>
              </a:ext>
            </a:extLst>
          </p:cNvPr>
          <p:cNvPicPr>
            <a:picLocks noChangeAspect="1"/>
          </p:cNvPicPr>
          <p:nvPr/>
        </p:nvPicPr>
        <p:blipFill>
          <a:blip r:embed="rId8"/>
          <a:stretch>
            <a:fillRect/>
          </a:stretch>
        </p:blipFill>
        <p:spPr>
          <a:xfrm>
            <a:off x="8917168" y="3991177"/>
            <a:ext cx="921377" cy="924087"/>
          </a:xfrm>
          <a:prstGeom prst="rect">
            <a:avLst/>
          </a:prstGeom>
        </p:spPr>
      </p:pic>
      <p:sp>
        <p:nvSpPr>
          <p:cNvPr id="75" name="Oval 74">
            <a:extLst>
              <a:ext uri="{FF2B5EF4-FFF2-40B4-BE49-F238E27FC236}">
                <a16:creationId xmlns:a16="http://schemas.microsoft.com/office/drawing/2014/main" id="{D8C8E817-7B86-2BDE-2F0B-723A81916696}"/>
              </a:ext>
            </a:extLst>
          </p:cNvPr>
          <p:cNvSpPr/>
          <p:nvPr/>
        </p:nvSpPr>
        <p:spPr>
          <a:xfrm rot="397904">
            <a:off x="8833204" y="2737139"/>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CE38415E-BFFB-0B2D-0DD9-97FB300BC111}"/>
                  </a:ext>
                </a:extLst>
              </p:cNvPr>
              <p:cNvSpPr txBox="1"/>
              <p:nvPr/>
            </p:nvSpPr>
            <p:spPr>
              <a:xfrm>
                <a:off x="2164424" y="2854221"/>
                <a:ext cx="288897" cy="3731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r>
                            <a:rPr lang="en-GB" i="1" dirty="0">
                              <a:latin typeface="Cambria Math" panose="02040503050406030204" pitchFamily="18" charset="0"/>
                            </a:rPr>
                            <m:t>𝑥</m:t>
                          </m:r>
                        </m:e>
                        <m:sub>
                          <m:r>
                            <a:rPr lang="en-GB" i="1" dirty="0">
                              <a:latin typeface="Cambria Math" panose="02040503050406030204" pitchFamily="18" charset="0"/>
                            </a:rPr>
                            <m:t>𝑇</m:t>
                          </m:r>
                        </m:sub>
                        <m:sup>
                          <m:r>
                            <a:rPr lang="en-GB" b="0" i="1" dirty="0" smtClean="0">
                              <a:latin typeface="Cambria Math" panose="02040503050406030204" pitchFamily="18" charset="0"/>
                            </a:rPr>
                            <m:t>2</m:t>
                          </m:r>
                        </m:sup>
                      </m:sSubSup>
                    </m:oMath>
                  </m:oMathPara>
                </a14:m>
                <a:endParaRPr lang="en-GB" dirty="0"/>
              </a:p>
            </p:txBody>
          </p:sp>
        </mc:Choice>
        <mc:Fallback xmlns="">
          <p:sp>
            <p:nvSpPr>
              <p:cNvPr id="85" name="TextBox 84">
                <a:extLst>
                  <a:ext uri="{FF2B5EF4-FFF2-40B4-BE49-F238E27FC236}">
                    <a16:creationId xmlns:a16="http://schemas.microsoft.com/office/drawing/2014/main" id="{CE38415E-BFFB-0B2D-0DD9-97FB300BC111}"/>
                  </a:ext>
                </a:extLst>
              </p:cNvPr>
              <p:cNvSpPr txBox="1">
                <a:spLocks noRot="1" noChangeAspect="1" noMove="1" noResize="1" noEditPoints="1" noAdjustHandles="1" noChangeArrowheads="1" noChangeShapeType="1" noTextEdit="1"/>
              </p:cNvSpPr>
              <p:nvPr/>
            </p:nvSpPr>
            <p:spPr>
              <a:xfrm>
                <a:off x="2164424" y="2854221"/>
                <a:ext cx="288897" cy="373179"/>
              </a:xfrm>
              <a:prstGeom prst="rect">
                <a:avLst/>
              </a:prstGeom>
              <a:blipFill>
                <a:blip r:embed="rId9"/>
                <a:stretch>
                  <a:fillRect r="-31915" b="-3279"/>
                </a:stretch>
              </a:blipFill>
            </p:spPr>
            <p:txBody>
              <a:bodyPr/>
              <a:lstStyle/>
              <a:p>
                <a:r>
                  <a:rPr lang="en-GB">
                    <a:noFill/>
                  </a:rPr>
                  <a:t> </a:t>
                </a:r>
              </a:p>
            </p:txBody>
          </p:sp>
        </mc:Fallback>
      </mc:AlternateContent>
      <p:grpSp>
        <p:nvGrpSpPr>
          <p:cNvPr id="21" name="Group 20">
            <a:extLst>
              <a:ext uri="{FF2B5EF4-FFF2-40B4-BE49-F238E27FC236}">
                <a16:creationId xmlns:a16="http://schemas.microsoft.com/office/drawing/2014/main" id="{37518D40-F101-B870-964E-804DF9831650}"/>
              </a:ext>
            </a:extLst>
          </p:cNvPr>
          <p:cNvGrpSpPr/>
          <p:nvPr/>
        </p:nvGrpSpPr>
        <p:grpSpPr>
          <a:xfrm rot="21140047">
            <a:off x="2547238" y="2666397"/>
            <a:ext cx="6327451" cy="515145"/>
            <a:chOff x="2555312" y="3093378"/>
            <a:chExt cx="6327451" cy="515145"/>
          </a:xfrm>
        </p:grpSpPr>
        <p:sp>
          <p:nvSpPr>
            <p:cNvPr id="38" name="Oval 37">
              <a:extLst>
                <a:ext uri="{FF2B5EF4-FFF2-40B4-BE49-F238E27FC236}">
                  <a16:creationId xmlns:a16="http://schemas.microsoft.com/office/drawing/2014/main" id="{BC6A145A-B23C-F74C-8046-F92F7FDACA6E}"/>
                </a:ext>
              </a:extLst>
            </p:cNvPr>
            <p:cNvSpPr/>
            <p:nvPr/>
          </p:nvSpPr>
          <p:spPr>
            <a:xfrm>
              <a:off x="3414259" y="3286936"/>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8AD9C2AD-E911-46E8-BF56-A371E5088324}"/>
                </a:ext>
              </a:extLst>
            </p:cNvPr>
            <p:cNvSpPr/>
            <p:nvPr/>
          </p:nvSpPr>
          <p:spPr>
            <a:xfrm>
              <a:off x="4219535" y="3388032"/>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Connector 2">
              <a:extLst>
                <a:ext uri="{FF2B5EF4-FFF2-40B4-BE49-F238E27FC236}">
                  <a16:creationId xmlns:a16="http://schemas.microsoft.com/office/drawing/2014/main" id="{D3CC9E3D-71BB-D3A5-C15B-A547E4D4A9BB}"/>
                </a:ext>
              </a:extLst>
            </p:cNvPr>
            <p:cNvCxnSpPr>
              <a:cxnSpLocks/>
              <a:endCxn id="27" idx="2"/>
            </p:cNvCxnSpPr>
            <p:nvPr/>
          </p:nvCxnSpPr>
          <p:spPr>
            <a:xfrm>
              <a:off x="3481848" y="3349840"/>
              <a:ext cx="737687" cy="83759"/>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DAA10CE-EDE7-C0D0-717B-9B847181E4AC}"/>
                </a:ext>
              </a:extLst>
            </p:cNvPr>
            <p:cNvCxnSpPr>
              <a:cxnSpLocks/>
            </p:cNvCxnSpPr>
            <p:nvPr/>
          </p:nvCxnSpPr>
          <p:spPr>
            <a:xfrm flipV="1">
              <a:off x="4249431" y="3372368"/>
              <a:ext cx="717231" cy="61231"/>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654D2440-44E4-4A8F-0868-58D596539D4C}"/>
                </a:ext>
              </a:extLst>
            </p:cNvPr>
            <p:cNvSpPr/>
            <p:nvPr/>
          </p:nvSpPr>
          <p:spPr>
            <a:xfrm>
              <a:off x="4935244" y="3328014"/>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F05D9D9A-944F-E000-28F8-FF17A2B52266}"/>
                </a:ext>
              </a:extLst>
            </p:cNvPr>
            <p:cNvCxnSpPr>
              <a:cxnSpLocks/>
              <a:endCxn id="40" idx="6"/>
            </p:cNvCxnSpPr>
            <p:nvPr/>
          </p:nvCxnSpPr>
          <p:spPr>
            <a:xfrm flipV="1">
              <a:off x="5015377" y="3265850"/>
              <a:ext cx="843951" cy="95122"/>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61ECA0F0-F8C9-2240-4988-0CBCBFCE580C}"/>
                </a:ext>
              </a:extLst>
            </p:cNvPr>
            <p:cNvSpPr/>
            <p:nvPr/>
          </p:nvSpPr>
          <p:spPr>
            <a:xfrm>
              <a:off x="5768194" y="3220283"/>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7BEB4E11-B715-F681-B448-A69FCC31F044}"/>
                </a:ext>
              </a:extLst>
            </p:cNvPr>
            <p:cNvSpPr/>
            <p:nvPr/>
          </p:nvSpPr>
          <p:spPr>
            <a:xfrm rot="397904">
              <a:off x="6658402" y="3177707"/>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FAB7DAD3-967A-C4E3-1E55-F1D8D275DC5B}"/>
                </a:ext>
              </a:extLst>
            </p:cNvPr>
            <p:cNvSpPr/>
            <p:nvPr/>
          </p:nvSpPr>
          <p:spPr>
            <a:xfrm rot="397904">
              <a:off x="7430747" y="3253822"/>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Connector 38">
              <a:extLst>
                <a:ext uri="{FF2B5EF4-FFF2-40B4-BE49-F238E27FC236}">
                  <a16:creationId xmlns:a16="http://schemas.microsoft.com/office/drawing/2014/main" id="{B854A4B9-6AB4-03E0-BED4-452490C98183}"/>
                </a:ext>
              </a:extLst>
            </p:cNvPr>
            <p:cNvCxnSpPr>
              <a:cxnSpLocks/>
            </p:cNvCxnSpPr>
            <p:nvPr/>
          </p:nvCxnSpPr>
          <p:spPr>
            <a:xfrm rot="397904" flipV="1">
              <a:off x="6729310" y="3262517"/>
              <a:ext cx="705014" cy="12303"/>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39D64D84-5F73-9E2F-6AFA-F37FA090FDA2}"/>
                </a:ext>
              </a:extLst>
            </p:cNvPr>
            <p:cNvSpPr/>
            <p:nvPr/>
          </p:nvSpPr>
          <p:spPr>
            <a:xfrm rot="397904">
              <a:off x="8028904" y="3367095"/>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a:extLst>
                <a:ext uri="{FF2B5EF4-FFF2-40B4-BE49-F238E27FC236}">
                  <a16:creationId xmlns:a16="http://schemas.microsoft.com/office/drawing/2014/main" id="{17075708-AF55-21EB-9D15-ED1C2D4844AB}"/>
                </a:ext>
              </a:extLst>
            </p:cNvPr>
            <p:cNvCxnSpPr>
              <a:cxnSpLocks/>
            </p:cNvCxnSpPr>
            <p:nvPr/>
          </p:nvCxnSpPr>
          <p:spPr>
            <a:xfrm rot="397904">
              <a:off x="7522721" y="3341155"/>
              <a:ext cx="523863" cy="39823"/>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FE86B43A-D620-B530-167A-5F34C9BF8C53}"/>
                </a:ext>
              </a:extLst>
            </p:cNvPr>
            <p:cNvSpPr/>
            <p:nvPr/>
          </p:nvSpPr>
          <p:spPr>
            <a:xfrm rot="397904">
              <a:off x="8454886" y="3484453"/>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3" name="Straight Connector 72">
              <a:extLst>
                <a:ext uri="{FF2B5EF4-FFF2-40B4-BE49-F238E27FC236}">
                  <a16:creationId xmlns:a16="http://schemas.microsoft.com/office/drawing/2014/main" id="{1E62D2FF-B8F1-70A1-EDD3-8F28B2638324}"/>
                </a:ext>
              </a:extLst>
            </p:cNvPr>
            <p:cNvCxnSpPr>
              <a:cxnSpLocks/>
            </p:cNvCxnSpPr>
            <p:nvPr/>
          </p:nvCxnSpPr>
          <p:spPr>
            <a:xfrm rot="397904">
              <a:off x="8068983" y="3435848"/>
              <a:ext cx="406602" cy="55801"/>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7DB3832-8718-5695-5776-8FA6DB200E13}"/>
                </a:ext>
              </a:extLst>
            </p:cNvPr>
            <p:cNvCxnSpPr>
              <a:cxnSpLocks/>
            </p:cNvCxnSpPr>
            <p:nvPr/>
          </p:nvCxnSpPr>
          <p:spPr>
            <a:xfrm rot="397904">
              <a:off x="8476161" y="3552722"/>
              <a:ext cx="406602" cy="55801"/>
            </a:xfrm>
            <a:prstGeom prst="line">
              <a:avLst/>
            </a:prstGeom>
            <a:ln w="28575">
              <a:solidFill>
                <a:srgbClr val="92D050"/>
              </a:solidFill>
              <a:prstDash val="solid"/>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C07F0D92-8189-776D-2893-CADCD2781287}"/>
                </a:ext>
              </a:extLst>
            </p:cNvPr>
            <p:cNvSpPr/>
            <p:nvPr/>
          </p:nvSpPr>
          <p:spPr>
            <a:xfrm>
              <a:off x="2555312" y="3093378"/>
              <a:ext cx="91134" cy="9113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A90D07C0-C346-6401-4E32-B48BF77835C6}"/>
                  </a:ext>
                </a:extLst>
              </p:cNvPr>
              <p:cNvSpPr txBox="1"/>
              <p:nvPr/>
            </p:nvSpPr>
            <p:spPr>
              <a:xfrm>
                <a:off x="8564537" y="3798446"/>
                <a:ext cx="288897" cy="3742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r>
                            <a:rPr lang="en-GB" i="1" dirty="0">
                              <a:latin typeface="Cambria Math" panose="02040503050406030204" pitchFamily="18" charset="0"/>
                            </a:rPr>
                            <m:t>𝑥</m:t>
                          </m:r>
                        </m:e>
                        <m:sub>
                          <m:r>
                            <a:rPr lang="en-GB" b="0" i="1" dirty="0" smtClean="0">
                              <a:latin typeface="Cambria Math" panose="02040503050406030204" pitchFamily="18" charset="0"/>
                            </a:rPr>
                            <m:t>0</m:t>
                          </m:r>
                        </m:sub>
                        <m:sup>
                          <m:r>
                            <a:rPr lang="en-GB" i="1" dirty="0">
                              <a:latin typeface="Cambria Math" panose="02040503050406030204" pitchFamily="18" charset="0"/>
                            </a:rPr>
                            <m:t>1</m:t>
                          </m:r>
                        </m:sup>
                      </m:sSubSup>
                    </m:oMath>
                  </m:oMathPara>
                </a14:m>
                <a:endParaRPr lang="en-GB" dirty="0"/>
              </a:p>
            </p:txBody>
          </p:sp>
        </mc:Choice>
        <mc:Fallback xmlns="">
          <p:sp>
            <p:nvSpPr>
              <p:cNvPr id="89" name="TextBox 88">
                <a:extLst>
                  <a:ext uri="{FF2B5EF4-FFF2-40B4-BE49-F238E27FC236}">
                    <a16:creationId xmlns:a16="http://schemas.microsoft.com/office/drawing/2014/main" id="{A90D07C0-C346-6401-4E32-B48BF77835C6}"/>
                  </a:ext>
                </a:extLst>
              </p:cNvPr>
              <p:cNvSpPr txBox="1">
                <a:spLocks noRot="1" noChangeAspect="1" noMove="1" noResize="1" noEditPoints="1" noAdjustHandles="1" noChangeArrowheads="1" noChangeShapeType="1" noTextEdit="1"/>
              </p:cNvSpPr>
              <p:nvPr/>
            </p:nvSpPr>
            <p:spPr>
              <a:xfrm>
                <a:off x="8564537" y="3798446"/>
                <a:ext cx="288897" cy="374205"/>
              </a:xfrm>
              <a:prstGeom prst="rect">
                <a:avLst/>
              </a:prstGeom>
              <a:blipFill>
                <a:blip r:embed="rId10"/>
                <a:stretch>
                  <a:fillRect r="-29787" b="-327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B2ADD064-DDC4-DE3C-A413-DF15E71CC952}"/>
                  </a:ext>
                </a:extLst>
              </p:cNvPr>
              <p:cNvSpPr txBox="1"/>
              <p:nvPr/>
            </p:nvSpPr>
            <p:spPr>
              <a:xfrm>
                <a:off x="8833603" y="2325000"/>
                <a:ext cx="288897" cy="3820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latin typeface="Cambria Math" panose="02040503050406030204" pitchFamily="18" charset="0"/>
                            </a:rPr>
                          </m:ctrlPr>
                        </m:sSubSupPr>
                        <m:e>
                          <m:r>
                            <a:rPr lang="en-GB" i="1" dirty="0">
                              <a:latin typeface="Cambria Math" panose="02040503050406030204" pitchFamily="18" charset="0"/>
                            </a:rPr>
                            <m:t>𝑥</m:t>
                          </m:r>
                        </m:e>
                        <m:sub>
                          <m:r>
                            <a:rPr lang="en-GB" b="0" i="1" dirty="0" smtClean="0">
                              <a:latin typeface="Cambria Math" panose="02040503050406030204" pitchFamily="18" charset="0"/>
                            </a:rPr>
                            <m:t>0</m:t>
                          </m:r>
                        </m:sub>
                        <m:sup>
                          <m:r>
                            <a:rPr lang="en-GB" i="1" dirty="0">
                              <a:latin typeface="Cambria Math" panose="02040503050406030204" pitchFamily="18" charset="0"/>
                            </a:rPr>
                            <m:t>2</m:t>
                          </m:r>
                          <m:r>
                            <a:rPr lang="en-GB" i="1" dirty="0">
                              <a:latin typeface="Cambria Math" panose="02040503050406030204" pitchFamily="18" charset="0"/>
                            </a:rPr>
                            <m:t>𝑏</m:t>
                          </m:r>
                        </m:sup>
                      </m:sSubSup>
                    </m:oMath>
                  </m:oMathPara>
                </a14:m>
                <a:endParaRPr lang="en-GB" dirty="0"/>
              </a:p>
            </p:txBody>
          </p:sp>
        </mc:Choice>
        <mc:Fallback xmlns="">
          <p:sp>
            <p:nvSpPr>
              <p:cNvPr id="90" name="TextBox 89">
                <a:extLst>
                  <a:ext uri="{FF2B5EF4-FFF2-40B4-BE49-F238E27FC236}">
                    <a16:creationId xmlns:a16="http://schemas.microsoft.com/office/drawing/2014/main" id="{B2ADD064-DDC4-DE3C-A413-DF15E71CC952}"/>
                  </a:ext>
                </a:extLst>
              </p:cNvPr>
              <p:cNvSpPr txBox="1">
                <a:spLocks noRot="1" noChangeAspect="1" noMove="1" noResize="1" noEditPoints="1" noAdjustHandles="1" noChangeArrowheads="1" noChangeShapeType="1" noTextEdit="1"/>
              </p:cNvSpPr>
              <p:nvPr/>
            </p:nvSpPr>
            <p:spPr>
              <a:xfrm>
                <a:off x="8833603" y="2325000"/>
                <a:ext cx="288897" cy="382028"/>
              </a:xfrm>
              <a:prstGeom prst="rect">
                <a:avLst/>
              </a:prstGeom>
              <a:blipFill>
                <a:blip r:embed="rId11"/>
                <a:stretch>
                  <a:fillRect r="-68085" b="-1587"/>
                </a:stretch>
              </a:blipFill>
            </p:spPr>
            <p:txBody>
              <a:bodyPr/>
              <a:lstStyle/>
              <a:p>
                <a:r>
                  <a:rPr lang="en-GB">
                    <a:noFill/>
                  </a:rPr>
                  <a:t> </a:t>
                </a:r>
              </a:p>
            </p:txBody>
          </p:sp>
        </mc:Fallback>
      </mc:AlternateContent>
      <p:pic>
        <p:nvPicPr>
          <p:cNvPr id="44" name="Picture 43">
            <a:extLst>
              <a:ext uri="{FF2B5EF4-FFF2-40B4-BE49-F238E27FC236}">
                <a16:creationId xmlns:a16="http://schemas.microsoft.com/office/drawing/2014/main" id="{317968C6-3861-30EB-EEEA-0C917DB1631E}"/>
              </a:ext>
            </a:extLst>
          </p:cNvPr>
          <p:cNvPicPr>
            <a:picLocks noChangeAspect="1"/>
          </p:cNvPicPr>
          <p:nvPr/>
        </p:nvPicPr>
        <p:blipFill>
          <a:blip r:embed="rId12"/>
          <a:stretch>
            <a:fillRect/>
          </a:stretch>
        </p:blipFill>
        <p:spPr>
          <a:xfrm>
            <a:off x="9363792" y="1893918"/>
            <a:ext cx="916005" cy="924087"/>
          </a:xfrm>
          <a:prstGeom prst="rect">
            <a:avLst/>
          </a:prstGeom>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953D8C6-D913-9C2A-5C78-62659BAB2A64}"/>
                  </a:ext>
                </a:extLst>
              </p:cNvPr>
              <p:cNvSpPr txBox="1"/>
              <p:nvPr/>
            </p:nvSpPr>
            <p:spPr>
              <a:xfrm>
                <a:off x="8957321" y="3369673"/>
                <a:ext cx="288897" cy="3747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solidFill>
                                <a:schemeClr val="bg1">
                                  <a:lumMod val="50000"/>
                                </a:schemeClr>
                              </a:solidFill>
                              <a:latin typeface="Cambria Math" panose="02040503050406030204" pitchFamily="18" charset="0"/>
                            </a:rPr>
                          </m:ctrlPr>
                        </m:sSubSupPr>
                        <m:e>
                          <m:r>
                            <a:rPr lang="en-GB" i="1" dirty="0">
                              <a:solidFill>
                                <a:schemeClr val="bg1">
                                  <a:lumMod val="50000"/>
                                </a:schemeClr>
                              </a:solidFill>
                              <a:latin typeface="Cambria Math" panose="02040503050406030204" pitchFamily="18" charset="0"/>
                            </a:rPr>
                            <m:t>𝑥</m:t>
                          </m:r>
                        </m:e>
                        <m:sub>
                          <m:r>
                            <a:rPr lang="en-GB" b="0" i="1" dirty="0" smtClean="0">
                              <a:solidFill>
                                <a:schemeClr val="bg1">
                                  <a:lumMod val="50000"/>
                                </a:schemeClr>
                              </a:solidFill>
                              <a:latin typeface="Cambria Math" panose="02040503050406030204" pitchFamily="18" charset="0"/>
                            </a:rPr>
                            <m:t>0</m:t>
                          </m:r>
                        </m:sub>
                        <m:sup>
                          <m:r>
                            <a:rPr lang="en-GB" b="0" i="1" dirty="0" smtClean="0">
                              <a:solidFill>
                                <a:schemeClr val="bg1">
                                  <a:lumMod val="50000"/>
                                </a:schemeClr>
                              </a:solidFill>
                              <a:latin typeface="Cambria Math" panose="02040503050406030204" pitchFamily="18" charset="0"/>
                            </a:rPr>
                            <m:t>2</m:t>
                          </m:r>
                        </m:sup>
                      </m:sSubSup>
                    </m:oMath>
                  </m:oMathPara>
                </a14:m>
                <a:endParaRPr lang="en-GB" dirty="0">
                  <a:solidFill>
                    <a:schemeClr val="bg1">
                      <a:lumMod val="50000"/>
                    </a:schemeClr>
                  </a:solidFill>
                </a:endParaRPr>
              </a:p>
            </p:txBody>
          </p:sp>
        </mc:Choice>
        <mc:Fallback xmlns="">
          <p:sp>
            <p:nvSpPr>
              <p:cNvPr id="45" name="TextBox 44">
                <a:extLst>
                  <a:ext uri="{FF2B5EF4-FFF2-40B4-BE49-F238E27FC236}">
                    <a16:creationId xmlns:a16="http://schemas.microsoft.com/office/drawing/2014/main" id="{6953D8C6-D913-9C2A-5C78-62659BAB2A64}"/>
                  </a:ext>
                </a:extLst>
              </p:cNvPr>
              <p:cNvSpPr txBox="1">
                <a:spLocks noRot="1" noChangeAspect="1" noMove="1" noResize="1" noEditPoints="1" noAdjustHandles="1" noChangeArrowheads="1" noChangeShapeType="1" noTextEdit="1"/>
              </p:cNvSpPr>
              <p:nvPr/>
            </p:nvSpPr>
            <p:spPr>
              <a:xfrm>
                <a:off x="8957321" y="3369673"/>
                <a:ext cx="288897" cy="374783"/>
              </a:xfrm>
              <a:prstGeom prst="rect">
                <a:avLst/>
              </a:prstGeom>
              <a:blipFill>
                <a:blip r:embed="rId13"/>
                <a:stretch>
                  <a:fillRect r="-29167" b="-1639"/>
                </a:stretch>
              </a:blipFill>
            </p:spPr>
            <p:txBody>
              <a:bodyPr/>
              <a:lstStyle/>
              <a:p>
                <a:r>
                  <a:rPr lang="en-GB">
                    <a:noFill/>
                  </a:rPr>
                  <a:t> </a:t>
                </a:r>
              </a:p>
            </p:txBody>
          </p:sp>
        </mc:Fallback>
      </mc:AlternateContent>
      <p:pic>
        <p:nvPicPr>
          <p:cNvPr id="46" name="Picture 45">
            <a:extLst>
              <a:ext uri="{FF2B5EF4-FFF2-40B4-BE49-F238E27FC236}">
                <a16:creationId xmlns:a16="http://schemas.microsoft.com/office/drawing/2014/main" id="{BAE9A611-2AA4-A4EA-557B-58FF92CDF798}"/>
              </a:ext>
            </a:extLst>
          </p:cNvPr>
          <p:cNvPicPr>
            <a:picLocks noChangeAspect="1"/>
          </p:cNvPicPr>
          <p:nvPr/>
        </p:nvPicPr>
        <p:blipFill>
          <a:blip r:embed="rId14"/>
          <a:stretch>
            <a:fillRect/>
          </a:stretch>
        </p:blipFill>
        <p:spPr>
          <a:xfrm>
            <a:off x="9355069" y="2947945"/>
            <a:ext cx="917028" cy="906302"/>
          </a:xfrm>
          <a:prstGeom prst="rect">
            <a:avLst/>
          </a:prstGeom>
        </p:spPr>
      </p:pic>
      <p:sp>
        <p:nvSpPr>
          <p:cNvPr id="47" name="Oval 46">
            <a:extLst>
              <a:ext uri="{FF2B5EF4-FFF2-40B4-BE49-F238E27FC236}">
                <a16:creationId xmlns:a16="http://schemas.microsoft.com/office/drawing/2014/main" id="{065F4268-F677-C876-92A2-B43B03D0AAA5}"/>
              </a:ext>
            </a:extLst>
          </p:cNvPr>
          <p:cNvSpPr/>
          <p:nvPr/>
        </p:nvSpPr>
        <p:spPr>
          <a:xfrm rot="397904">
            <a:off x="8862064" y="3601327"/>
            <a:ext cx="91134" cy="91134"/>
          </a:xfrm>
          <a:prstGeom prst="ellipse">
            <a:avLst/>
          </a:prstGeom>
          <a:solidFill>
            <a:srgbClr val="92D05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009DAAB0-AEF2-A636-7798-99C4ED2E2E99}"/>
              </a:ext>
            </a:extLst>
          </p:cNvPr>
          <p:cNvSpPr txBox="1"/>
          <p:nvPr/>
        </p:nvSpPr>
        <p:spPr>
          <a:xfrm>
            <a:off x="279852" y="6163281"/>
            <a:ext cx="11177840" cy="292388"/>
          </a:xfrm>
          <a:prstGeom prst="rect">
            <a:avLst/>
          </a:prstGeom>
          <a:noFill/>
        </p:spPr>
        <p:txBody>
          <a:bodyPr wrap="square">
            <a:spAutoFit/>
          </a:bodyPr>
          <a:lstStyle/>
          <a:p>
            <a:r>
              <a:rPr lang="en-GB" sz="1300" i="1" dirty="0">
                <a:solidFill>
                  <a:schemeClr val="bg1">
                    <a:lumMod val="65000"/>
                  </a:schemeClr>
                </a:solidFill>
              </a:rPr>
              <a:t>Particle Guidance: non-I.I.D. Diverse Sampling with Diffusion Models</a:t>
            </a:r>
            <a:r>
              <a:rPr lang="en-GB" sz="1300" dirty="0">
                <a:solidFill>
                  <a:schemeClr val="bg1">
                    <a:lumMod val="65000"/>
                  </a:schemeClr>
                </a:solidFill>
              </a:rPr>
              <a:t>, Corso et al., ICLR 2024</a:t>
            </a:r>
          </a:p>
        </p:txBody>
      </p:sp>
    </p:spTree>
    <p:extLst>
      <p:ext uri="{BB962C8B-B14F-4D97-AF65-F5344CB8AC3E}">
        <p14:creationId xmlns:p14="http://schemas.microsoft.com/office/powerpoint/2010/main" val="176453025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59BEE-BA7E-3014-A63A-5953758EDD23}"/>
              </a:ext>
            </a:extLst>
          </p:cNvPr>
          <p:cNvSpPr>
            <a:spLocks noGrp="1"/>
          </p:cNvSpPr>
          <p:nvPr>
            <p:ph type="title"/>
          </p:nvPr>
        </p:nvSpPr>
        <p:spPr/>
        <p:txBody>
          <a:bodyPr>
            <a:normAutofit/>
          </a:bodyPr>
          <a:lstStyle/>
          <a:p>
            <a:r>
              <a:rPr lang="en-GB" sz="3600" dirty="0"/>
              <a:t>Trajectory Guidance: Multiple Guidance Terms</a:t>
            </a:r>
          </a:p>
        </p:txBody>
      </p:sp>
      <p:sp>
        <p:nvSpPr>
          <p:cNvPr id="4" name="Date Placeholder 3">
            <a:extLst>
              <a:ext uri="{FF2B5EF4-FFF2-40B4-BE49-F238E27FC236}">
                <a16:creationId xmlns:a16="http://schemas.microsoft.com/office/drawing/2014/main" id="{CB6315EF-B23E-0CD0-FA0F-0AF1FF65061A}"/>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39A5B17C-3C62-271B-36E7-2B54D561F37B}"/>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7DEB5C50-0C39-5DE7-A34B-11E5D39AB531}"/>
              </a:ext>
            </a:extLst>
          </p:cNvPr>
          <p:cNvSpPr>
            <a:spLocks noGrp="1"/>
          </p:cNvSpPr>
          <p:nvPr>
            <p:ph type="sldNum" sz="quarter" idx="12"/>
          </p:nvPr>
        </p:nvSpPr>
        <p:spPr/>
        <p:txBody>
          <a:bodyPr/>
          <a:lstStyle/>
          <a:p>
            <a:r>
              <a:rPr lang="en-US"/>
              <a:t>Diffusion-Based Image and Video Generation</a:t>
            </a:r>
            <a:endParaRPr lang="en-US" dirty="0"/>
          </a:p>
        </p:txBody>
      </p:sp>
      <p:pic>
        <p:nvPicPr>
          <p:cNvPr id="10" name="Picture 9">
            <a:extLst>
              <a:ext uri="{FF2B5EF4-FFF2-40B4-BE49-F238E27FC236}">
                <a16:creationId xmlns:a16="http://schemas.microsoft.com/office/drawing/2014/main" id="{9C237C61-34CD-5788-C93B-7CEDE80C26DD}"/>
              </a:ext>
            </a:extLst>
          </p:cNvPr>
          <p:cNvPicPr>
            <a:picLocks noChangeAspect="1"/>
          </p:cNvPicPr>
          <p:nvPr/>
        </p:nvPicPr>
        <p:blipFill>
          <a:blip r:embed="rId3"/>
          <a:stretch>
            <a:fillRect/>
          </a:stretch>
        </p:blipFill>
        <p:spPr>
          <a:xfrm>
            <a:off x="3729634" y="1314220"/>
            <a:ext cx="6340834" cy="4640709"/>
          </a:xfrm>
          <a:prstGeom prst="rect">
            <a:avLst/>
          </a:prstGeom>
        </p:spPr>
      </p:pic>
      <p:sp>
        <p:nvSpPr>
          <p:cNvPr id="11" name="TextBox 10">
            <a:extLst>
              <a:ext uri="{FF2B5EF4-FFF2-40B4-BE49-F238E27FC236}">
                <a16:creationId xmlns:a16="http://schemas.microsoft.com/office/drawing/2014/main" id="{E36A58B6-CE05-BF7A-A952-F130AD237F21}"/>
              </a:ext>
            </a:extLst>
          </p:cNvPr>
          <p:cNvSpPr txBox="1"/>
          <p:nvPr/>
        </p:nvSpPr>
        <p:spPr>
          <a:xfrm>
            <a:off x="279852" y="6158312"/>
            <a:ext cx="11177840" cy="292388"/>
          </a:xfrm>
          <a:prstGeom prst="rect">
            <a:avLst/>
          </a:prstGeom>
          <a:noFill/>
        </p:spPr>
        <p:txBody>
          <a:bodyPr wrap="square">
            <a:spAutoFit/>
          </a:bodyPr>
          <a:lstStyle/>
          <a:p>
            <a:r>
              <a:rPr lang="en-US" sz="1300" i="1" dirty="0">
                <a:solidFill>
                  <a:schemeClr val="bg1">
                    <a:lumMod val="65000"/>
                  </a:schemeClr>
                </a:solidFill>
              </a:rPr>
              <a:t>Motion Modes: What Could Happen Next?</a:t>
            </a:r>
            <a:r>
              <a:rPr lang="en-GB" sz="1300" dirty="0">
                <a:solidFill>
                  <a:schemeClr val="bg1">
                    <a:lumMod val="65000"/>
                  </a:schemeClr>
                </a:solidFill>
              </a:rPr>
              <a:t>, Pandey et al., CVPR 2025</a:t>
            </a:r>
          </a:p>
        </p:txBody>
      </p:sp>
      <p:pic>
        <p:nvPicPr>
          <p:cNvPr id="13" name="Picture 12">
            <a:extLst>
              <a:ext uri="{FF2B5EF4-FFF2-40B4-BE49-F238E27FC236}">
                <a16:creationId xmlns:a16="http://schemas.microsoft.com/office/drawing/2014/main" id="{4B63C945-678D-94A1-9535-FEE154447F37}"/>
              </a:ext>
            </a:extLst>
          </p:cNvPr>
          <p:cNvPicPr>
            <a:picLocks noChangeAspect="1"/>
          </p:cNvPicPr>
          <p:nvPr/>
        </p:nvPicPr>
        <p:blipFill>
          <a:blip r:embed="rId4"/>
          <a:stretch>
            <a:fillRect/>
          </a:stretch>
        </p:blipFill>
        <p:spPr>
          <a:xfrm>
            <a:off x="569906" y="2532235"/>
            <a:ext cx="2667372" cy="1648055"/>
          </a:xfrm>
          <a:prstGeom prst="rect">
            <a:avLst/>
          </a:prstGeom>
        </p:spPr>
      </p:pic>
      <p:sp>
        <p:nvSpPr>
          <p:cNvPr id="14" name="TextBox 13">
            <a:extLst>
              <a:ext uri="{FF2B5EF4-FFF2-40B4-BE49-F238E27FC236}">
                <a16:creationId xmlns:a16="http://schemas.microsoft.com/office/drawing/2014/main" id="{84723BCF-6E2E-613B-242F-2168816B638D}"/>
              </a:ext>
            </a:extLst>
          </p:cNvPr>
          <p:cNvSpPr txBox="1"/>
          <p:nvPr/>
        </p:nvSpPr>
        <p:spPr>
          <a:xfrm>
            <a:off x="569906" y="1428932"/>
            <a:ext cx="2550314" cy="646331"/>
          </a:xfrm>
          <a:prstGeom prst="rect">
            <a:avLst/>
          </a:prstGeom>
          <a:noFill/>
        </p:spPr>
        <p:txBody>
          <a:bodyPr wrap="none" rtlCol="0">
            <a:spAutoFit/>
          </a:bodyPr>
          <a:lstStyle/>
          <a:p>
            <a:r>
              <a:rPr lang="en-GB" i="1" dirty="0"/>
              <a:t>Task: Find diverse motions</a:t>
            </a:r>
            <a:br>
              <a:rPr lang="en-GB" i="1" dirty="0"/>
            </a:br>
            <a:r>
              <a:rPr lang="en-GB" i="1" dirty="0"/>
              <a:t>for the selected object.</a:t>
            </a:r>
            <a:endParaRPr lang="en-GB" dirty="0"/>
          </a:p>
        </p:txBody>
      </p:sp>
    </p:spTree>
    <p:extLst>
      <p:ext uri="{BB962C8B-B14F-4D97-AF65-F5344CB8AC3E}">
        <p14:creationId xmlns:p14="http://schemas.microsoft.com/office/powerpoint/2010/main" val="372108321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8CEF6-EEB5-EDE9-1DBB-63736CFC8F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B618F5-EF56-901C-0E2B-A066E7DC021F}"/>
              </a:ext>
            </a:extLst>
          </p:cNvPr>
          <p:cNvSpPr>
            <a:spLocks noGrp="1"/>
          </p:cNvSpPr>
          <p:nvPr>
            <p:ph type="title"/>
          </p:nvPr>
        </p:nvSpPr>
        <p:spPr/>
        <p:txBody>
          <a:bodyPr>
            <a:normAutofit/>
          </a:bodyPr>
          <a:lstStyle/>
          <a:p>
            <a:r>
              <a:rPr lang="en-US" sz="3600" dirty="0"/>
              <a:t>Latent Feature Manipulation</a:t>
            </a:r>
            <a:endParaRPr lang="en-GB" sz="3600" dirty="0"/>
          </a:p>
        </p:txBody>
      </p:sp>
      <p:sp>
        <p:nvSpPr>
          <p:cNvPr id="4" name="Date Placeholder 3">
            <a:extLst>
              <a:ext uri="{FF2B5EF4-FFF2-40B4-BE49-F238E27FC236}">
                <a16:creationId xmlns:a16="http://schemas.microsoft.com/office/drawing/2014/main" id="{8AD563F0-41FF-182B-B7B0-F622229AD627}"/>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A72A71F4-CB5A-CE53-A8C8-04FD863A52A0}"/>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B7966CF8-479B-C293-7E03-80C30232422A}"/>
              </a:ext>
            </a:extLst>
          </p:cNvPr>
          <p:cNvSpPr>
            <a:spLocks noGrp="1"/>
          </p:cNvSpPr>
          <p:nvPr>
            <p:ph type="sldNum" sz="quarter" idx="12"/>
          </p:nvPr>
        </p:nvSpPr>
        <p:spPr/>
        <p:txBody>
          <a:bodyPr/>
          <a:lstStyle/>
          <a:p>
            <a:r>
              <a:rPr lang="en-US"/>
              <a:t>Diffusion-Based Image and Video Generation</a:t>
            </a:r>
            <a:endParaRPr lang="en-US" dirty="0"/>
          </a:p>
        </p:txBody>
      </p:sp>
      <p:grpSp>
        <p:nvGrpSpPr>
          <p:cNvPr id="3" name="Group 2">
            <a:extLst>
              <a:ext uri="{FF2B5EF4-FFF2-40B4-BE49-F238E27FC236}">
                <a16:creationId xmlns:a16="http://schemas.microsoft.com/office/drawing/2014/main" id="{CEE8F176-EDCB-515A-6BFA-BD05B56F7101}"/>
              </a:ext>
            </a:extLst>
          </p:cNvPr>
          <p:cNvGrpSpPr/>
          <p:nvPr/>
        </p:nvGrpSpPr>
        <p:grpSpPr>
          <a:xfrm>
            <a:off x="1771973" y="1616484"/>
            <a:ext cx="1408856" cy="1458523"/>
            <a:chOff x="1660849" y="1640663"/>
            <a:chExt cx="1408856" cy="3217138"/>
          </a:xfrm>
        </p:grpSpPr>
        <p:sp>
          <p:nvSpPr>
            <p:cNvPr id="7" name="Oval 6">
              <a:extLst>
                <a:ext uri="{FF2B5EF4-FFF2-40B4-BE49-F238E27FC236}">
                  <a16:creationId xmlns:a16="http://schemas.microsoft.com/office/drawing/2014/main" id="{ABF4D80D-90CE-946A-1CE5-66142E215FDE}"/>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7B37B503-3710-0AD1-18DC-2322537BBA87}"/>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0">
            <a:extLst>
              <a:ext uri="{FF2B5EF4-FFF2-40B4-BE49-F238E27FC236}">
                <a16:creationId xmlns:a16="http://schemas.microsoft.com/office/drawing/2014/main" id="{215803DE-7D98-CDE5-80DA-A96CD077A45C}"/>
              </a:ext>
            </a:extLst>
          </p:cNvPr>
          <p:cNvGrpSpPr/>
          <p:nvPr/>
        </p:nvGrpSpPr>
        <p:grpSpPr>
          <a:xfrm>
            <a:off x="8242261" y="737177"/>
            <a:ext cx="1990924" cy="3217138"/>
            <a:chOff x="1394434" y="1640663"/>
            <a:chExt cx="1990924" cy="3217138"/>
          </a:xfrm>
        </p:grpSpPr>
        <p:sp>
          <p:nvSpPr>
            <p:cNvPr id="12" name="Oval 11">
              <a:extLst>
                <a:ext uri="{FF2B5EF4-FFF2-40B4-BE49-F238E27FC236}">
                  <a16:creationId xmlns:a16="http://schemas.microsoft.com/office/drawing/2014/main" id="{15C51977-0B70-BB49-C2FC-9FDD3E8D58C9}"/>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96D626A2-3CFB-3048-1287-43727FD2C9B8}"/>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Oval 13">
            <a:extLst>
              <a:ext uri="{FF2B5EF4-FFF2-40B4-BE49-F238E27FC236}">
                <a16:creationId xmlns:a16="http://schemas.microsoft.com/office/drawing/2014/main" id="{AE8005BF-2B0A-F9CD-5922-2B0B0BDA19E4}"/>
              </a:ext>
            </a:extLst>
          </p:cNvPr>
          <p:cNvSpPr/>
          <p:nvPr/>
        </p:nvSpPr>
        <p:spPr>
          <a:xfrm>
            <a:off x="2611368" y="2345745"/>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9F47CCA-D7D6-E64F-51A4-5529AA045BBE}"/>
                  </a:ext>
                </a:extLst>
              </p:cNvPr>
              <p:cNvSpPr txBox="1"/>
              <p:nvPr/>
            </p:nvSpPr>
            <p:spPr>
              <a:xfrm>
                <a:off x="8802879" y="2974403"/>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0</m:t>
                          </m:r>
                        </m:sub>
                      </m:sSub>
                    </m:oMath>
                  </m:oMathPara>
                </a14:m>
                <a:endParaRPr lang="en-GB" dirty="0"/>
              </a:p>
            </p:txBody>
          </p:sp>
        </mc:Choice>
        <mc:Fallback xmlns="">
          <p:sp>
            <p:nvSpPr>
              <p:cNvPr id="16" name="TextBox 15">
                <a:extLst>
                  <a:ext uri="{FF2B5EF4-FFF2-40B4-BE49-F238E27FC236}">
                    <a16:creationId xmlns:a16="http://schemas.microsoft.com/office/drawing/2014/main" id="{E9F47CCA-D7D6-E64F-51A4-5529AA045BBE}"/>
                  </a:ext>
                </a:extLst>
              </p:cNvPr>
              <p:cNvSpPr txBox="1">
                <a:spLocks noRot="1" noChangeAspect="1" noMove="1" noResize="1" noEditPoints="1" noAdjustHandles="1" noChangeArrowheads="1" noChangeShapeType="1" noTextEdit="1"/>
              </p:cNvSpPr>
              <p:nvPr/>
            </p:nvSpPr>
            <p:spPr>
              <a:xfrm>
                <a:off x="8802879" y="2974403"/>
                <a:ext cx="288897" cy="369332"/>
              </a:xfrm>
              <a:prstGeom prst="rect">
                <a:avLst/>
              </a:prstGeom>
              <a:blipFill>
                <a:blip r:embed="rId2"/>
                <a:stretch>
                  <a:fillRect r="-27660"/>
                </a:stretch>
              </a:blipFill>
            </p:spPr>
            <p:txBody>
              <a:bodyPr/>
              <a:lstStyle/>
              <a:p>
                <a:r>
                  <a:rPr lang="en-GB">
                    <a:noFill/>
                  </a:rPr>
                  <a:t> </a:t>
                </a:r>
              </a:p>
            </p:txBody>
          </p:sp>
        </mc:Fallback>
      </mc:AlternateContent>
      <p:sp>
        <p:nvSpPr>
          <p:cNvPr id="19" name="Oval 18">
            <a:extLst>
              <a:ext uri="{FF2B5EF4-FFF2-40B4-BE49-F238E27FC236}">
                <a16:creationId xmlns:a16="http://schemas.microsoft.com/office/drawing/2014/main" id="{09D8434E-14E0-E66F-8E20-D384B07BF14B}"/>
              </a:ext>
            </a:extLst>
          </p:cNvPr>
          <p:cNvSpPr/>
          <p:nvPr/>
        </p:nvSpPr>
        <p:spPr>
          <a:xfrm>
            <a:off x="3640067" y="279033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a:extLst>
              <a:ext uri="{FF2B5EF4-FFF2-40B4-BE49-F238E27FC236}">
                <a16:creationId xmlns:a16="http://schemas.microsoft.com/office/drawing/2014/main" id="{C1CBF1B7-02D7-EA8A-51EF-214E70531AE6}"/>
              </a:ext>
            </a:extLst>
          </p:cNvPr>
          <p:cNvCxnSpPr>
            <a:cxnSpLocks/>
            <a:endCxn id="19" idx="1"/>
          </p:cNvCxnSpPr>
          <p:nvPr/>
        </p:nvCxnSpPr>
        <p:spPr>
          <a:xfrm>
            <a:off x="2676975" y="2399172"/>
            <a:ext cx="976438" cy="40451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CC1D674-A789-0DB4-29C6-941D09C4BABE}"/>
              </a:ext>
            </a:extLst>
          </p:cNvPr>
          <p:cNvSpPr/>
          <p:nvPr/>
        </p:nvSpPr>
        <p:spPr>
          <a:xfrm>
            <a:off x="4417090" y="286293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54F7D794-6B91-0C33-0A5C-B883592269DC}"/>
              </a:ext>
            </a:extLst>
          </p:cNvPr>
          <p:cNvCxnSpPr>
            <a:cxnSpLocks/>
          </p:cNvCxnSpPr>
          <p:nvPr/>
        </p:nvCxnSpPr>
        <p:spPr>
          <a:xfrm>
            <a:off x="3675234" y="2817364"/>
            <a:ext cx="789164" cy="9494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F8F1240-122E-1B9C-FE3B-C2E83170C883}"/>
              </a:ext>
            </a:extLst>
          </p:cNvPr>
          <p:cNvSpPr/>
          <p:nvPr/>
        </p:nvSpPr>
        <p:spPr>
          <a:xfrm>
            <a:off x="5040821" y="293972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7D0DFB0B-0FE7-536E-6A69-16D41CF4C02A}"/>
              </a:ext>
            </a:extLst>
          </p:cNvPr>
          <p:cNvCxnSpPr>
            <a:cxnSpLocks/>
          </p:cNvCxnSpPr>
          <p:nvPr/>
        </p:nvCxnSpPr>
        <p:spPr>
          <a:xfrm>
            <a:off x="4508224" y="2908498"/>
            <a:ext cx="552243" cy="8567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87C012E2-EAAA-B948-99BB-3518AB8A47F1}"/>
              </a:ext>
            </a:extLst>
          </p:cNvPr>
          <p:cNvSpPr/>
          <p:nvPr/>
        </p:nvSpPr>
        <p:spPr>
          <a:xfrm>
            <a:off x="5771756" y="293668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B8F4B234-0E82-EA0E-10E4-B281A04719E0}"/>
              </a:ext>
            </a:extLst>
          </p:cNvPr>
          <p:cNvCxnSpPr>
            <a:cxnSpLocks/>
          </p:cNvCxnSpPr>
          <p:nvPr/>
        </p:nvCxnSpPr>
        <p:spPr>
          <a:xfrm flipV="1">
            <a:off x="5086388" y="2969945"/>
            <a:ext cx="705014" cy="1230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9101E379-5D49-6AE9-B21E-9201D5760DF8}"/>
              </a:ext>
            </a:extLst>
          </p:cNvPr>
          <p:cNvSpPr/>
          <p:nvPr/>
        </p:nvSpPr>
        <p:spPr>
          <a:xfrm>
            <a:off x="6637022" y="279389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Connector 48">
            <a:extLst>
              <a:ext uri="{FF2B5EF4-FFF2-40B4-BE49-F238E27FC236}">
                <a16:creationId xmlns:a16="http://schemas.microsoft.com/office/drawing/2014/main" id="{DF097C79-ED9B-07ED-F86B-90C93EC4FBA0}"/>
              </a:ext>
            </a:extLst>
          </p:cNvPr>
          <p:cNvCxnSpPr>
            <a:cxnSpLocks/>
            <a:stCxn id="34" idx="2"/>
            <a:endCxn id="42" idx="2"/>
          </p:cNvCxnSpPr>
          <p:nvPr/>
        </p:nvCxnSpPr>
        <p:spPr>
          <a:xfrm flipV="1">
            <a:off x="5771756" y="2839458"/>
            <a:ext cx="865266" cy="14279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50075472-0692-A56E-A469-5369ACC07B28}"/>
              </a:ext>
            </a:extLst>
          </p:cNvPr>
          <p:cNvSpPr/>
          <p:nvPr/>
        </p:nvSpPr>
        <p:spPr>
          <a:xfrm>
            <a:off x="7412989" y="278030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1" name="Straight Connector 50">
            <a:extLst>
              <a:ext uri="{FF2B5EF4-FFF2-40B4-BE49-F238E27FC236}">
                <a16:creationId xmlns:a16="http://schemas.microsoft.com/office/drawing/2014/main" id="{0C4B18AB-0923-88D6-B8E2-F890799EB667}"/>
              </a:ext>
            </a:extLst>
          </p:cNvPr>
          <p:cNvCxnSpPr>
            <a:cxnSpLocks/>
            <a:stCxn id="42" idx="6"/>
          </p:cNvCxnSpPr>
          <p:nvPr/>
        </p:nvCxnSpPr>
        <p:spPr>
          <a:xfrm flipV="1">
            <a:off x="6728156" y="2834761"/>
            <a:ext cx="687502" cy="469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2AE5E55A-18CA-2288-0C26-A237BA8B3BE2}"/>
              </a:ext>
            </a:extLst>
          </p:cNvPr>
          <p:cNvSpPr/>
          <p:nvPr/>
        </p:nvSpPr>
        <p:spPr>
          <a:xfrm>
            <a:off x="8020226" y="282373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3" name="Straight Connector 52">
            <a:extLst>
              <a:ext uri="{FF2B5EF4-FFF2-40B4-BE49-F238E27FC236}">
                <a16:creationId xmlns:a16="http://schemas.microsoft.com/office/drawing/2014/main" id="{615CBE04-17CA-AA86-2126-CEBDEE4F44F9}"/>
              </a:ext>
            </a:extLst>
          </p:cNvPr>
          <p:cNvCxnSpPr>
            <a:cxnSpLocks/>
          </p:cNvCxnSpPr>
          <p:nvPr/>
        </p:nvCxnSpPr>
        <p:spPr>
          <a:xfrm>
            <a:off x="7510023" y="2831612"/>
            <a:ext cx="523863" cy="3982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A6F78451-AA79-EB77-FA63-99366FE64646}"/>
              </a:ext>
            </a:extLst>
          </p:cNvPr>
          <p:cNvSpPr/>
          <p:nvPr/>
        </p:nvSpPr>
        <p:spPr>
          <a:xfrm>
            <a:off x="8456911" y="2891114"/>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a:extLst>
              <a:ext uri="{FF2B5EF4-FFF2-40B4-BE49-F238E27FC236}">
                <a16:creationId xmlns:a16="http://schemas.microsoft.com/office/drawing/2014/main" id="{EB21A5D9-15E3-16A4-5DA0-43B7739D2C5A}"/>
              </a:ext>
            </a:extLst>
          </p:cNvPr>
          <p:cNvCxnSpPr>
            <a:cxnSpLocks/>
          </p:cNvCxnSpPr>
          <p:nvPr/>
        </p:nvCxnSpPr>
        <p:spPr>
          <a:xfrm>
            <a:off x="8064881" y="2869303"/>
            <a:ext cx="406602" cy="5580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363C6977-6297-725F-1117-50BBFBB16374}"/>
              </a:ext>
            </a:extLst>
          </p:cNvPr>
          <p:cNvSpPr/>
          <p:nvPr/>
        </p:nvSpPr>
        <p:spPr>
          <a:xfrm>
            <a:off x="8874862" y="2960182"/>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a:extLst>
              <a:ext uri="{FF2B5EF4-FFF2-40B4-BE49-F238E27FC236}">
                <a16:creationId xmlns:a16="http://schemas.microsoft.com/office/drawing/2014/main" id="{D1AE8495-3CFB-5367-AF67-6DAE3CBB549E}"/>
              </a:ext>
            </a:extLst>
          </p:cNvPr>
          <p:cNvCxnSpPr>
            <a:cxnSpLocks/>
          </p:cNvCxnSpPr>
          <p:nvPr/>
        </p:nvCxnSpPr>
        <p:spPr>
          <a:xfrm>
            <a:off x="8482832" y="2938371"/>
            <a:ext cx="406602" cy="5580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B0C77D8A-32EF-1AF8-F332-775A5AA7E8B6}"/>
                  </a:ext>
                </a:extLst>
              </p:cNvPr>
              <p:cNvSpPr txBox="1"/>
              <p:nvPr/>
            </p:nvSpPr>
            <p:spPr>
              <a:xfrm>
                <a:off x="2237343" y="2161079"/>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62" name="TextBox 61">
                <a:extLst>
                  <a:ext uri="{FF2B5EF4-FFF2-40B4-BE49-F238E27FC236}">
                    <a16:creationId xmlns:a16="http://schemas.microsoft.com/office/drawing/2014/main" id="{B0C77D8A-32EF-1AF8-F332-775A5AA7E8B6}"/>
                  </a:ext>
                </a:extLst>
              </p:cNvPr>
              <p:cNvSpPr txBox="1">
                <a:spLocks noRot="1" noChangeAspect="1" noMove="1" noResize="1" noEditPoints="1" noAdjustHandles="1" noChangeArrowheads="1" noChangeShapeType="1" noTextEdit="1"/>
              </p:cNvSpPr>
              <p:nvPr/>
            </p:nvSpPr>
            <p:spPr>
              <a:xfrm>
                <a:off x="2237343" y="2161079"/>
                <a:ext cx="288897" cy="369332"/>
              </a:xfrm>
              <a:prstGeom prst="rect">
                <a:avLst/>
              </a:prstGeom>
              <a:blipFill>
                <a:blip r:embed="rId3"/>
                <a:stretch>
                  <a:fillRect r="-31915"/>
                </a:stretch>
              </a:blipFill>
            </p:spPr>
            <p:txBody>
              <a:bodyPr/>
              <a:lstStyle/>
              <a:p>
                <a:r>
                  <a:rPr lang="en-GB">
                    <a:noFill/>
                  </a:rPr>
                  <a:t> </a:t>
                </a:r>
              </a:p>
            </p:txBody>
          </p:sp>
        </mc:Fallback>
      </mc:AlternateContent>
      <p:sp>
        <p:nvSpPr>
          <p:cNvPr id="64" name="Rectangle: Rounded Corners 63">
            <a:extLst>
              <a:ext uri="{FF2B5EF4-FFF2-40B4-BE49-F238E27FC236}">
                <a16:creationId xmlns:a16="http://schemas.microsoft.com/office/drawing/2014/main" id="{B864C98E-6931-5D34-0E63-5BABCC19EC14}"/>
              </a:ext>
            </a:extLst>
          </p:cNvPr>
          <p:cNvSpPr/>
          <p:nvPr/>
        </p:nvSpPr>
        <p:spPr>
          <a:xfrm>
            <a:off x="2929596" y="4377747"/>
            <a:ext cx="4293478" cy="1427047"/>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id="{8704E634-48A2-17B5-3756-43E086876D84}"/>
              </a:ext>
            </a:extLst>
          </p:cNvPr>
          <p:cNvCxnSpPr>
            <a:cxnSpLocks/>
          </p:cNvCxnSpPr>
          <p:nvPr/>
        </p:nvCxnSpPr>
        <p:spPr>
          <a:xfrm>
            <a:off x="3578944" y="5119193"/>
            <a:ext cx="1179035" cy="512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66" name="Group 65">
            <a:extLst>
              <a:ext uri="{FF2B5EF4-FFF2-40B4-BE49-F238E27FC236}">
                <a16:creationId xmlns:a16="http://schemas.microsoft.com/office/drawing/2014/main" id="{050AF764-D43D-2033-EA25-3BCF482F4DA8}"/>
              </a:ext>
            </a:extLst>
          </p:cNvPr>
          <p:cNvGrpSpPr/>
          <p:nvPr/>
        </p:nvGrpSpPr>
        <p:grpSpPr>
          <a:xfrm>
            <a:off x="4834125" y="4537219"/>
            <a:ext cx="485690" cy="1108104"/>
            <a:chOff x="2721723" y="3354901"/>
            <a:chExt cx="485690" cy="1108104"/>
          </a:xfrm>
        </p:grpSpPr>
        <p:sp>
          <p:nvSpPr>
            <p:cNvPr id="67" name="Rectangle: Rounded Corners 66">
              <a:extLst>
                <a:ext uri="{FF2B5EF4-FFF2-40B4-BE49-F238E27FC236}">
                  <a16:creationId xmlns:a16="http://schemas.microsoft.com/office/drawing/2014/main" id="{BB9C0002-146B-093F-B4EF-25936DD48CB9}"/>
                </a:ext>
              </a:extLst>
            </p:cNvPr>
            <p:cNvSpPr/>
            <p:nvPr/>
          </p:nvSpPr>
          <p:spPr>
            <a:xfrm>
              <a:off x="2721723" y="3354901"/>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8" name="TextBox 67">
              <a:extLst>
                <a:ext uri="{FF2B5EF4-FFF2-40B4-BE49-F238E27FC236}">
                  <a16:creationId xmlns:a16="http://schemas.microsoft.com/office/drawing/2014/main" id="{EDDAAADE-D0FA-4C11-DDF6-2EE82CEAE885}"/>
                </a:ext>
              </a:extLst>
            </p:cNvPr>
            <p:cNvSpPr txBox="1"/>
            <p:nvPr/>
          </p:nvSpPr>
          <p:spPr>
            <a:xfrm rot="16200000">
              <a:off x="2438841" y="3723989"/>
              <a:ext cx="1024639" cy="369332"/>
            </a:xfrm>
            <a:prstGeom prst="rect">
              <a:avLst/>
            </a:prstGeom>
            <a:noFill/>
          </p:spPr>
          <p:txBody>
            <a:bodyPr wrap="square" lIns="0" rIns="0" rtlCol="0">
              <a:spAutoFit/>
            </a:bodyPr>
            <a:lstStyle/>
            <a:p>
              <a:pPr algn="ctr"/>
              <a:r>
                <a:rPr lang="en-US" dirty="0"/>
                <a:t>Layer 2</a:t>
              </a:r>
            </a:p>
          </p:txBody>
        </p:sp>
      </p:grpSp>
      <p:grpSp>
        <p:nvGrpSpPr>
          <p:cNvPr id="69" name="Group 68">
            <a:extLst>
              <a:ext uri="{FF2B5EF4-FFF2-40B4-BE49-F238E27FC236}">
                <a16:creationId xmlns:a16="http://schemas.microsoft.com/office/drawing/2014/main" id="{737B0903-A6E5-4DD6-D99A-B329A98C465D}"/>
              </a:ext>
            </a:extLst>
          </p:cNvPr>
          <p:cNvGrpSpPr/>
          <p:nvPr/>
        </p:nvGrpSpPr>
        <p:grpSpPr>
          <a:xfrm>
            <a:off x="3045980" y="4546744"/>
            <a:ext cx="485690" cy="1108104"/>
            <a:chOff x="4051048" y="3364426"/>
            <a:chExt cx="485690" cy="1108104"/>
          </a:xfrm>
        </p:grpSpPr>
        <p:sp>
          <p:nvSpPr>
            <p:cNvPr id="70" name="Rectangle: Rounded Corners 69">
              <a:extLst>
                <a:ext uri="{FF2B5EF4-FFF2-40B4-BE49-F238E27FC236}">
                  <a16:creationId xmlns:a16="http://schemas.microsoft.com/office/drawing/2014/main" id="{F1187B70-20C2-817B-CF34-1334340D7F58}"/>
                </a:ext>
              </a:extLst>
            </p:cNvPr>
            <p:cNvSpPr/>
            <p:nvPr/>
          </p:nvSpPr>
          <p:spPr>
            <a:xfrm>
              <a:off x="4051048" y="3364426"/>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1" name="TextBox 70">
              <a:extLst>
                <a:ext uri="{FF2B5EF4-FFF2-40B4-BE49-F238E27FC236}">
                  <a16:creationId xmlns:a16="http://schemas.microsoft.com/office/drawing/2014/main" id="{852926D0-2B18-45A6-2238-7A347C438362}"/>
                </a:ext>
              </a:extLst>
            </p:cNvPr>
            <p:cNvSpPr txBox="1"/>
            <p:nvPr/>
          </p:nvSpPr>
          <p:spPr>
            <a:xfrm rot="16200000">
              <a:off x="3768166" y="3733514"/>
              <a:ext cx="1024639" cy="369332"/>
            </a:xfrm>
            <a:prstGeom prst="rect">
              <a:avLst/>
            </a:prstGeom>
            <a:noFill/>
          </p:spPr>
          <p:txBody>
            <a:bodyPr wrap="square" lIns="0" rIns="0" rtlCol="0">
              <a:spAutoFit/>
            </a:bodyPr>
            <a:lstStyle/>
            <a:p>
              <a:pPr algn="ctr"/>
              <a:r>
                <a:rPr lang="en-US" dirty="0"/>
                <a:t>Layer 1</a:t>
              </a:r>
            </a:p>
          </p:txBody>
        </p:sp>
      </p:gr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0A3A0AC0-74A8-2356-4E93-29EF38A21753}"/>
                  </a:ext>
                </a:extLst>
              </p:cNvPr>
              <p:cNvSpPr txBox="1"/>
              <p:nvPr/>
            </p:nvSpPr>
            <p:spPr>
              <a:xfrm>
                <a:off x="3754363" y="4840802"/>
                <a:ext cx="794256" cy="839782"/>
              </a:xfrm>
              <a:prstGeom prst="rect">
                <a:avLst/>
              </a:prstGeom>
              <a:solidFill>
                <a:schemeClr val="accent4">
                  <a:lumMod val="20000"/>
                  <a:lumOff val="80000"/>
                </a:schemeClr>
              </a:solidFill>
            </p:spPr>
            <p:txBody>
              <a:bodyPr wrap="none" lIns="0" tIns="0" rIns="0" bIns="0" rtlCol="0">
                <a:spAutoFit/>
              </a:bodyPr>
              <a:lstStyle/>
              <a:p>
                <a:pPr algn="ctr"/>
                <a:r>
                  <a:rPr lang="en-US" dirty="0"/>
                  <a:t>Layer 1</a:t>
                </a:r>
              </a:p>
              <a:p>
                <a:pPr algn="ctr"/>
                <a:r>
                  <a:rPr lang="en-US" dirty="0"/>
                  <a:t>Features</a:t>
                </a:r>
                <a:br>
                  <a:rPr lang="en-US" dirty="0"/>
                </a:b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𝑓</m:t>
                          </m:r>
                        </m:e>
                        <m:sub>
                          <m:r>
                            <a:rPr lang="en-US" b="0" i="1" smtClean="0">
                              <a:latin typeface="Cambria Math" panose="02040503050406030204" pitchFamily="18" charset="0"/>
                            </a:rPr>
                            <m:t>1</m:t>
                          </m:r>
                        </m:sub>
                        <m:sup>
                          <m:r>
                            <a:rPr lang="en-US" i="1">
                              <a:latin typeface="Cambria Math" panose="02040503050406030204" pitchFamily="18" charset="0"/>
                            </a:rPr>
                            <m:t>1</m:t>
                          </m:r>
                        </m:sup>
                      </m:sSubSup>
                    </m:oMath>
                  </m:oMathPara>
                </a14:m>
                <a:endParaRPr lang="en-US" dirty="0"/>
              </a:p>
            </p:txBody>
          </p:sp>
        </mc:Choice>
        <mc:Fallback xmlns="">
          <p:sp>
            <p:nvSpPr>
              <p:cNvPr id="72" name="TextBox 71">
                <a:extLst>
                  <a:ext uri="{FF2B5EF4-FFF2-40B4-BE49-F238E27FC236}">
                    <a16:creationId xmlns:a16="http://schemas.microsoft.com/office/drawing/2014/main" id="{0A3A0AC0-74A8-2356-4E93-29EF38A21753}"/>
                  </a:ext>
                </a:extLst>
              </p:cNvPr>
              <p:cNvSpPr txBox="1">
                <a:spLocks noRot="1" noChangeAspect="1" noMove="1" noResize="1" noEditPoints="1" noAdjustHandles="1" noChangeArrowheads="1" noChangeShapeType="1" noTextEdit="1"/>
              </p:cNvSpPr>
              <p:nvPr/>
            </p:nvSpPr>
            <p:spPr>
              <a:xfrm>
                <a:off x="3754363" y="4840802"/>
                <a:ext cx="794256" cy="839782"/>
              </a:xfrm>
              <a:prstGeom prst="rect">
                <a:avLst/>
              </a:prstGeom>
              <a:blipFill>
                <a:blip r:embed="rId4"/>
                <a:stretch>
                  <a:fillRect l="-18462" t="-9420" r="-18462" b="-10870"/>
                </a:stretch>
              </a:blipFill>
            </p:spPr>
            <p:txBody>
              <a:bodyPr/>
              <a:lstStyle/>
              <a:p>
                <a:r>
                  <a:rPr lang="en-GB">
                    <a:noFill/>
                  </a:rPr>
                  <a:t> </a:t>
                </a:r>
              </a:p>
            </p:txBody>
          </p:sp>
        </mc:Fallback>
      </mc:AlternateContent>
      <p:sp>
        <p:nvSpPr>
          <p:cNvPr id="73" name="TextBox 72">
            <a:extLst>
              <a:ext uri="{FF2B5EF4-FFF2-40B4-BE49-F238E27FC236}">
                <a16:creationId xmlns:a16="http://schemas.microsoft.com/office/drawing/2014/main" id="{AF4AB6C0-8F84-441D-DFA5-334C98878A22}"/>
              </a:ext>
            </a:extLst>
          </p:cNvPr>
          <p:cNvSpPr txBox="1"/>
          <p:nvPr/>
        </p:nvSpPr>
        <p:spPr>
          <a:xfrm>
            <a:off x="6709144" y="4889351"/>
            <a:ext cx="407484" cy="369332"/>
          </a:xfrm>
          <a:prstGeom prst="rect">
            <a:avLst/>
          </a:prstGeom>
          <a:noFill/>
        </p:spPr>
        <p:txBody>
          <a:bodyPr wrap="none" rtlCol="0">
            <a:spAutoFit/>
          </a:bodyPr>
          <a:lstStyle/>
          <a:p>
            <a:r>
              <a:rPr lang="en-US" dirty="0">
                <a:latin typeface="+mj-lt"/>
              </a:rPr>
              <a:t>…</a:t>
            </a:r>
          </a:p>
        </p:txBody>
      </p:sp>
      <p:sp>
        <p:nvSpPr>
          <p:cNvPr id="74" name="Rectangle: Rounded Corners 73">
            <a:extLst>
              <a:ext uri="{FF2B5EF4-FFF2-40B4-BE49-F238E27FC236}">
                <a16:creationId xmlns:a16="http://schemas.microsoft.com/office/drawing/2014/main" id="{D6C4081A-3F89-933B-202B-99DBE017F579}"/>
              </a:ext>
            </a:extLst>
          </p:cNvPr>
          <p:cNvSpPr/>
          <p:nvPr/>
        </p:nvSpPr>
        <p:spPr>
          <a:xfrm>
            <a:off x="8037547" y="4377449"/>
            <a:ext cx="710153" cy="1427047"/>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Arrow Connector 74">
            <a:extLst>
              <a:ext uri="{FF2B5EF4-FFF2-40B4-BE49-F238E27FC236}">
                <a16:creationId xmlns:a16="http://schemas.microsoft.com/office/drawing/2014/main" id="{9A0DE053-806A-CC51-405F-F76284C57C63}"/>
              </a:ext>
            </a:extLst>
          </p:cNvPr>
          <p:cNvCxnSpPr>
            <a:cxnSpLocks/>
          </p:cNvCxnSpPr>
          <p:nvPr/>
        </p:nvCxnSpPr>
        <p:spPr>
          <a:xfrm>
            <a:off x="7353497" y="5124321"/>
            <a:ext cx="43094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6" name="TextBox 75">
            <a:extLst>
              <a:ext uri="{FF2B5EF4-FFF2-40B4-BE49-F238E27FC236}">
                <a16:creationId xmlns:a16="http://schemas.microsoft.com/office/drawing/2014/main" id="{AC3A800B-8115-8899-91AF-78C853DEB300}"/>
              </a:ext>
            </a:extLst>
          </p:cNvPr>
          <p:cNvSpPr txBox="1"/>
          <p:nvPr/>
        </p:nvSpPr>
        <p:spPr>
          <a:xfrm rot="16200000">
            <a:off x="7468271" y="4979301"/>
            <a:ext cx="833177" cy="276999"/>
          </a:xfrm>
          <a:prstGeom prst="rect">
            <a:avLst/>
          </a:prstGeom>
          <a:noFill/>
        </p:spPr>
        <p:txBody>
          <a:bodyPr wrap="none" lIns="0" tIns="0" rIns="0" bIns="0" rtlCol="0">
            <a:spAutoFit/>
          </a:bodyPr>
          <a:lstStyle/>
          <a:p>
            <a:pPr algn="ctr"/>
            <a:r>
              <a:rPr lang="en-US" dirty="0"/>
              <a:t>Denoiser</a:t>
            </a:r>
          </a:p>
        </p:txBody>
      </p:sp>
      <p:sp>
        <p:nvSpPr>
          <p:cNvPr id="77" name="TextBox 76">
            <a:extLst>
              <a:ext uri="{FF2B5EF4-FFF2-40B4-BE49-F238E27FC236}">
                <a16:creationId xmlns:a16="http://schemas.microsoft.com/office/drawing/2014/main" id="{6E2CE945-638F-9CDD-A0FC-06D4252E3D55}"/>
              </a:ext>
            </a:extLst>
          </p:cNvPr>
          <p:cNvSpPr txBox="1"/>
          <p:nvPr/>
        </p:nvSpPr>
        <p:spPr>
          <a:xfrm>
            <a:off x="8840005" y="4871802"/>
            <a:ext cx="407484" cy="369332"/>
          </a:xfrm>
          <a:prstGeom prst="rect">
            <a:avLst/>
          </a:prstGeom>
          <a:noFill/>
        </p:spPr>
        <p:txBody>
          <a:bodyPr wrap="none" rtlCol="0">
            <a:spAutoFit/>
          </a:bodyPr>
          <a:lstStyle/>
          <a:p>
            <a:r>
              <a:rPr lang="en-US" dirty="0">
                <a:latin typeface="+mj-lt"/>
              </a:rPr>
              <a:t>…</a:t>
            </a:r>
          </a:p>
        </p:txBody>
      </p:sp>
      <p:sp>
        <p:nvSpPr>
          <p:cNvPr id="78" name="TextBox 77">
            <a:extLst>
              <a:ext uri="{FF2B5EF4-FFF2-40B4-BE49-F238E27FC236}">
                <a16:creationId xmlns:a16="http://schemas.microsoft.com/office/drawing/2014/main" id="{84578094-A49B-1051-CFFE-CEDA7A71BD9E}"/>
              </a:ext>
            </a:extLst>
          </p:cNvPr>
          <p:cNvSpPr txBox="1"/>
          <p:nvPr/>
        </p:nvSpPr>
        <p:spPr>
          <a:xfrm rot="16200000">
            <a:off x="2338205" y="4970968"/>
            <a:ext cx="833177" cy="276999"/>
          </a:xfrm>
          <a:prstGeom prst="rect">
            <a:avLst/>
          </a:prstGeom>
          <a:noFill/>
        </p:spPr>
        <p:txBody>
          <a:bodyPr wrap="none" lIns="0" tIns="0" rIns="0" bIns="0" rtlCol="0">
            <a:spAutoFit/>
          </a:bodyPr>
          <a:lstStyle/>
          <a:p>
            <a:pPr algn="ctr"/>
            <a:r>
              <a:rPr lang="en-US" dirty="0"/>
              <a:t>Denoiser</a:t>
            </a:r>
          </a:p>
        </p:txBody>
      </p:sp>
      <p:sp>
        <p:nvSpPr>
          <p:cNvPr id="79" name="TextBox 78">
            <a:extLst>
              <a:ext uri="{FF2B5EF4-FFF2-40B4-BE49-F238E27FC236}">
                <a16:creationId xmlns:a16="http://schemas.microsoft.com/office/drawing/2014/main" id="{CBB42ED7-BFFF-418D-377E-D89307616ADF}"/>
              </a:ext>
            </a:extLst>
          </p:cNvPr>
          <p:cNvSpPr txBox="1"/>
          <p:nvPr/>
        </p:nvSpPr>
        <p:spPr>
          <a:xfrm>
            <a:off x="4106367" y="5865143"/>
            <a:ext cx="1976375" cy="276999"/>
          </a:xfrm>
          <a:prstGeom prst="rect">
            <a:avLst/>
          </a:prstGeom>
          <a:noFill/>
        </p:spPr>
        <p:txBody>
          <a:bodyPr wrap="none" lIns="0" tIns="0" rIns="0" bIns="0" rtlCol="0">
            <a:spAutoFit/>
          </a:bodyPr>
          <a:lstStyle/>
          <a:p>
            <a:pPr algn="ctr"/>
            <a:r>
              <a:rPr lang="en-US" dirty="0"/>
              <a:t>Denoising Timestep 1</a:t>
            </a:r>
          </a:p>
        </p:txBody>
      </p:sp>
      <p:sp>
        <p:nvSpPr>
          <p:cNvPr id="80" name="TextBox 79">
            <a:extLst>
              <a:ext uri="{FF2B5EF4-FFF2-40B4-BE49-F238E27FC236}">
                <a16:creationId xmlns:a16="http://schemas.microsoft.com/office/drawing/2014/main" id="{1C75F88A-4A3E-45D4-DD40-F40AD340AE09}"/>
              </a:ext>
            </a:extLst>
          </p:cNvPr>
          <p:cNvSpPr txBox="1"/>
          <p:nvPr/>
        </p:nvSpPr>
        <p:spPr>
          <a:xfrm>
            <a:off x="7904931" y="5865142"/>
            <a:ext cx="1027141" cy="276999"/>
          </a:xfrm>
          <a:prstGeom prst="rect">
            <a:avLst/>
          </a:prstGeom>
          <a:noFill/>
        </p:spPr>
        <p:txBody>
          <a:bodyPr wrap="none" lIns="0" tIns="0" rIns="0" bIns="0" rtlCol="0">
            <a:spAutoFit/>
          </a:bodyPr>
          <a:lstStyle/>
          <a:p>
            <a:pPr algn="ctr"/>
            <a:r>
              <a:rPr lang="en-US" dirty="0"/>
              <a:t>Timestep 2</a:t>
            </a:r>
          </a:p>
        </p:txBody>
      </p:sp>
      <p:cxnSp>
        <p:nvCxnSpPr>
          <p:cNvPr id="81" name="Straight Arrow Connector 80">
            <a:extLst>
              <a:ext uri="{FF2B5EF4-FFF2-40B4-BE49-F238E27FC236}">
                <a16:creationId xmlns:a16="http://schemas.microsoft.com/office/drawing/2014/main" id="{AEF055B4-6F91-E449-D5F0-5460ACD04AFF}"/>
              </a:ext>
            </a:extLst>
          </p:cNvPr>
          <p:cNvCxnSpPr>
            <a:cxnSpLocks/>
          </p:cNvCxnSpPr>
          <p:nvPr/>
        </p:nvCxnSpPr>
        <p:spPr>
          <a:xfrm>
            <a:off x="5426621" y="5125089"/>
            <a:ext cx="120769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8E73A9F5-748A-7865-1A6B-5D7FFD24F002}"/>
                  </a:ext>
                </a:extLst>
              </p:cNvPr>
              <p:cNvSpPr txBox="1"/>
              <p:nvPr/>
            </p:nvSpPr>
            <p:spPr>
              <a:xfrm>
                <a:off x="5610814" y="4846698"/>
                <a:ext cx="794256" cy="834203"/>
              </a:xfrm>
              <a:prstGeom prst="rect">
                <a:avLst/>
              </a:prstGeom>
              <a:solidFill>
                <a:schemeClr val="accent4">
                  <a:lumMod val="20000"/>
                  <a:lumOff val="80000"/>
                </a:schemeClr>
              </a:solidFill>
            </p:spPr>
            <p:txBody>
              <a:bodyPr wrap="none" lIns="0" tIns="0" rIns="0" bIns="0" rtlCol="0">
                <a:spAutoFit/>
              </a:bodyPr>
              <a:lstStyle/>
              <a:p>
                <a:pPr algn="ctr"/>
                <a:r>
                  <a:rPr lang="en-US" dirty="0"/>
                  <a:t>Layer 2</a:t>
                </a:r>
              </a:p>
              <a:p>
                <a:pPr algn="ctr"/>
                <a:r>
                  <a:rPr lang="en-US" dirty="0"/>
                  <a:t>Features</a:t>
                </a:r>
              </a:p>
              <a:p>
                <a:pPr algn="ct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𝑓</m:t>
                          </m:r>
                        </m:e>
                        <m:sub>
                          <m:r>
                            <a:rPr lang="en-US" i="1">
                              <a:latin typeface="Cambria Math" panose="02040503050406030204" pitchFamily="18" charset="0"/>
                            </a:rPr>
                            <m:t>1</m:t>
                          </m:r>
                        </m:sub>
                        <m:sup>
                          <m:r>
                            <a:rPr lang="en-US" b="0" i="1" smtClean="0">
                              <a:latin typeface="Cambria Math" panose="02040503050406030204" pitchFamily="18" charset="0"/>
                            </a:rPr>
                            <m:t>2</m:t>
                          </m:r>
                        </m:sup>
                      </m:sSubSup>
                    </m:oMath>
                  </m:oMathPara>
                </a14:m>
                <a:endParaRPr lang="en-US" dirty="0"/>
              </a:p>
            </p:txBody>
          </p:sp>
        </mc:Choice>
        <mc:Fallback xmlns="">
          <p:sp>
            <p:nvSpPr>
              <p:cNvPr id="82" name="TextBox 81">
                <a:extLst>
                  <a:ext uri="{FF2B5EF4-FFF2-40B4-BE49-F238E27FC236}">
                    <a16:creationId xmlns:a16="http://schemas.microsoft.com/office/drawing/2014/main" id="{8E73A9F5-748A-7865-1A6B-5D7FFD24F002}"/>
                  </a:ext>
                </a:extLst>
              </p:cNvPr>
              <p:cNvSpPr txBox="1">
                <a:spLocks noRot="1" noChangeAspect="1" noMove="1" noResize="1" noEditPoints="1" noAdjustHandles="1" noChangeArrowheads="1" noChangeShapeType="1" noTextEdit="1"/>
              </p:cNvSpPr>
              <p:nvPr/>
            </p:nvSpPr>
            <p:spPr>
              <a:xfrm>
                <a:off x="5610814" y="4846698"/>
                <a:ext cx="794256" cy="834203"/>
              </a:xfrm>
              <a:prstGeom prst="rect">
                <a:avLst/>
              </a:prstGeom>
              <a:blipFill>
                <a:blip r:embed="rId5"/>
                <a:stretch>
                  <a:fillRect l="-17557" t="-9489" r="-18321" b="-11679"/>
                </a:stretch>
              </a:blipFill>
            </p:spPr>
            <p:txBody>
              <a:bodyPr/>
              <a:lstStyle/>
              <a:p>
                <a:r>
                  <a:rPr lang="en-GB">
                    <a:noFill/>
                  </a:rPr>
                  <a:t> </a:t>
                </a:r>
              </a:p>
            </p:txBody>
          </p:sp>
        </mc:Fallback>
      </mc:AlternateContent>
      <p:cxnSp>
        <p:nvCxnSpPr>
          <p:cNvPr id="84" name="Straight Connector 83">
            <a:extLst>
              <a:ext uri="{FF2B5EF4-FFF2-40B4-BE49-F238E27FC236}">
                <a16:creationId xmlns:a16="http://schemas.microsoft.com/office/drawing/2014/main" id="{4DB57E03-B82A-537A-14FB-F4023F04F26F}"/>
              </a:ext>
            </a:extLst>
          </p:cNvPr>
          <p:cNvCxnSpPr>
            <a:cxnSpLocks/>
            <a:endCxn id="64" idx="0"/>
          </p:cNvCxnSpPr>
          <p:nvPr/>
        </p:nvCxnSpPr>
        <p:spPr>
          <a:xfrm>
            <a:off x="3139560" y="2573677"/>
            <a:ext cx="1936775" cy="18040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0071598-67F2-AA65-F4FD-D26C3222E673}"/>
              </a:ext>
            </a:extLst>
          </p:cNvPr>
          <p:cNvCxnSpPr>
            <a:cxnSpLocks/>
            <a:endCxn id="74" idx="0"/>
          </p:cNvCxnSpPr>
          <p:nvPr/>
        </p:nvCxnSpPr>
        <p:spPr>
          <a:xfrm>
            <a:off x="4106367" y="2891114"/>
            <a:ext cx="4286257" cy="14863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96D0518F-254D-3586-53D7-2ACCBEB38D69}"/>
              </a:ext>
            </a:extLst>
          </p:cNvPr>
          <p:cNvPicPr>
            <a:picLocks noChangeAspect="1"/>
          </p:cNvPicPr>
          <p:nvPr/>
        </p:nvPicPr>
        <p:blipFill>
          <a:blip r:embed="rId6"/>
          <a:stretch>
            <a:fillRect/>
          </a:stretch>
        </p:blipFill>
        <p:spPr>
          <a:xfrm>
            <a:off x="717811" y="4524189"/>
            <a:ext cx="1192054" cy="1172119"/>
          </a:xfrm>
          <a:prstGeom prst="rect">
            <a:avLst/>
          </a:prstGeom>
        </p:spPr>
      </p:pic>
      <p:cxnSp>
        <p:nvCxnSpPr>
          <p:cNvPr id="94" name="Straight Arrow Connector 93">
            <a:extLst>
              <a:ext uri="{FF2B5EF4-FFF2-40B4-BE49-F238E27FC236}">
                <a16:creationId xmlns:a16="http://schemas.microsoft.com/office/drawing/2014/main" id="{8C689150-789C-3441-54BD-378D02EE9E15}"/>
              </a:ext>
            </a:extLst>
          </p:cNvPr>
          <p:cNvCxnSpPr>
            <a:cxnSpLocks/>
          </p:cNvCxnSpPr>
          <p:nvPr/>
        </p:nvCxnSpPr>
        <p:spPr>
          <a:xfrm>
            <a:off x="9386370" y="5132136"/>
            <a:ext cx="43094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E586261A-34BE-50D9-05FB-FEEE49E10FD2}"/>
              </a:ext>
            </a:extLst>
          </p:cNvPr>
          <p:cNvCxnSpPr>
            <a:cxnSpLocks/>
          </p:cNvCxnSpPr>
          <p:nvPr/>
        </p:nvCxnSpPr>
        <p:spPr>
          <a:xfrm>
            <a:off x="2196391" y="5090972"/>
            <a:ext cx="43094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96" name="Picture 95">
            <a:extLst>
              <a:ext uri="{FF2B5EF4-FFF2-40B4-BE49-F238E27FC236}">
                <a16:creationId xmlns:a16="http://schemas.microsoft.com/office/drawing/2014/main" id="{26ACC951-4B60-A7DF-AB74-FEBABA2CD644}"/>
              </a:ext>
            </a:extLst>
          </p:cNvPr>
          <p:cNvPicPr>
            <a:picLocks noChangeAspect="1"/>
          </p:cNvPicPr>
          <p:nvPr/>
        </p:nvPicPr>
        <p:blipFill>
          <a:blip r:embed="rId7"/>
          <a:stretch>
            <a:fillRect/>
          </a:stretch>
        </p:blipFill>
        <p:spPr>
          <a:xfrm>
            <a:off x="9956192" y="4482439"/>
            <a:ext cx="1284830" cy="1254055"/>
          </a:xfrm>
          <a:prstGeom prst="rect">
            <a:avLst/>
          </a:prstGeom>
        </p:spPr>
      </p:pic>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CB203F68-769E-E753-DACE-4CA7A739E2E6}"/>
                  </a:ext>
                </a:extLst>
              </p:cNvPr>
              <p:cNvSpPr txBox="1"/>
              <p:nvPr/>
            </p:nvSpPr>
            <p:spPr>
              <a:xfrm>
                <a:off x="1079342" y="5645323"/>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99" name="TextBox 98">
                <a:extLst>
                  <a:ext uri="{FF2B5EF4-FFF2-40B4-BE49-F238E27FC236}">
                    <a16:creationId xmlns:a16="http://schemas.microsoft.com/office/drawing/2014/main" id="{CB203F68-769E-E753-DACE-4CA7A739E2E6}"/>
                  </a:ext>
                </a:extLst>
              </p:cNvPr>
              <p:cNvSpPr txBox="1">
                <a:spLocks noRot="1" noChangeAspect="1" noMove="1" noResize="1" noEditPoints="1" noAdjustHandles="1" noChangeArrowheads="1" noChangeShapeType="1" noTextEdit="1"/>
              </p:cNvSpPr>
              <p:nvPr/>
            </p:nvSpPr>
            <p:spPr>
              <a:xfrm>
                <a:off x="1079342" y="5645323"/>
                <a:ext cx="288897" cy="369332"/>
              </a:xfrm>
              <a:prstGeom prst="rect">
                <a:avLst/>
              </a:prstGeom>
              <a:blipFill>
                <a:blip r:embed="rId8"/>
                <a:stretch>
                  <a:fillRect r="-319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B695B038-CB1D-F34F-6B2E-F4754C9C338D}"/>
                  </a:ext>
                </a:extLst>
              </p:cNvPr>
              <p:cNvSpPr txBox="1"/>
              <p:nvPr/>
            </p:nvSpPr>
            <p:spPr>
              <a:xfrm>
                <a:off x="10458754" y="5682464"/>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0</m:t>
                          </m:r>
                        </m:sub>
                      </m:sSub>
                    </m:oMath>
                  </m:oMathPara>
                </a14:m>
                <a:endParaRPr lang="en-GB" dirty="0"/>
              </a:p>
            </p:txBody>
          </p:sp>
        </mc:Choice>
        <mc:Fallback xmlns="">
          <p:sp>
            <p:nvSpPr>
              <p:cNvPr id="100" name="TextBox 99">
                <a:extLst>
                  <a:ext uri="{FF2B5EF4-FFF2-40B4-BE49-F238E27FC236}">
                    <a16:creationId xmlns:a16="http://schemas.microsoft.com/office/drawing/2014/main" id="{B695B038-CB1D-F34F-6B2E-F4754C9C338D}"/>
                  </a:ext>
                </a:extLst>
              </p:cNvPr>
              <p:cNvSpPr txBox="1">
                <a:spLocks noRot="1" noChangeAspect="1" noMove="1" noResize="1" noEditPoints="1" noAdjustHandles="1" noChangeArrowheads="1" noChangeShapeType="1" noTextEdit="1"/>
              </p:cNvSpPr>
              <p:nvPr/>
            </p:nvSpPr>
            <p:spPr>
              <a:xfrm>
                <a:off x="10458754" y="5682464"/>
                <a:ext cx="288897" cy="369332"/>
              </a:xfrm>
              <a:prstGeom prst="rect">
                <a:avLst/>
              </a:prstGeom>
              <a:blipFill>
                <a:blip r:embed="rId9"/>
                <a:stretch>
                  <a:fillRect r="-27660"/>
                </a:stretch>
              </a:blipFill>
            </p:spPr>
            <p:txBody>
              <a:bodyPr/>
              <a:lstStyle/>
              <a:p>
                <a:r>
                  <a:rPr lang="en-GB">
                    <a:noFill/>
                  </a:rPr>
                  <a:t> </a:t>
                </a:r>
              </a:p>
            </p:txBody>
          </p:sp>
        </mc:Fallback>
      </mc:AlternateContent>
      <p:sp>
        <p:nvSpPr>
          <p:cNvPr id="8" name="TextBox 7">
            <a:extLst>
              <a:ext uri="{FF2B5EF4-FFF2-40B4-BE49-F238E27FC236}">
                <a16:creationId xmlns:a16="http://schemas.microsoft.com/office/drawing/2014/main" id="{08DBE9BE-86C1-9473-54EA-982CCF25A3C7}"/>
              </a:ext>
            </a:extLst>
          </p:cNvPr>
          <p:cNvSpPr txBox="1"/>
          <p:nvPr/>
        </p:nvSpPr>
        <p:spPr>
          <a:xfrm>
            <a:off x="275502" y="6201271"/>
            <a:ext cx="9479753" cy="292388"/>
          </a:xfrm>
          <a:prstGeom prst="rect">
            <a:avLst/>
          </a:prstGeom>
          <a:noFill/>
        </p:spPr>
        <p:txBody>
          <a:bodyPr wrap="square" rtlCol="0">
            <a:spAutoFit/>
          </a:bodyPr>
          <a:lstStyle/>
          <a:p>
            <a:r>
              <a:rPr lang="fr-FR" sz="1300" dirty="0">
                <a:solidFill>
                  <a:schemeClr val="bg1">
                    <a:lumMod val="65000"/>
                  </a:schemeClr>
                </a:solidFill>
              </a:rPr>
              <a:t>Image </a:t>
            </a:r>
            <a:r>
              <a:rPr lang="fr-FR" sz="1300" dirty="0" err="1">
                <a:solidFill>
                  <a:schemeClr val="bg1">
                    <a:lumMod val="65000"/>
                  </a:schemeClr>
                </a:solidFill>
              </a:rPr>
              <a:t>from</a:t>
            </a:r>
            <a:r>
              <a:rPr lang="fr-FR" sz="1300" dirty="0">
                <a:solidFill>
                  <a:schemeClr val="bg1">
                    <a:lumMod val="65000"/>
                  </a:schemeClr>
                </a:solidFill>
              </a:rPr>
              <a:t>: </a:t>
            </a:r>
            <a:r>
              <a:rPr lang="fr-FR" sz="1300" i="1" dirty="0">
                <a:solidFill>
                  <a:schemeClr val="bg1">
                    <a:lumMod val="65000"/>
                  </a:schemeClr>
                </a:solidFill>
              </a:rPr>
              <a:t>Diffusion Self-Guidance for </a:t>
            </a:r>
            <a:r>
              <a:rPr lang="fr-FR" sz="1300" i="1" dirty="0" err="1">
                <a:solidFill>
                  <a:schemeClr val="bg1">
                    <a:lumMod val="65000"/>
                  </a:schemeClr>
                </a:solidFill>
              </a:rPr>
              <a:t>Controllable</a:t>
            </a:r>
            <a:r>
              <a:rPr lang="fr-FR" sz="1300" i="1" dirty="0">
                <a:solidFill>
                  <a:schemeClr val="bg1">
                    <a:lumMod val="65000"/>
                  </a:schemeClr>
                </a:solidFill>
              </a:rPr>
              <a:t> Image </a:t>
            </a:r>
            <a:r>
              <a:rPr lang="fr-FR" sz="1300" i="1" dirty="0" err="1">
                <a:solidFill>
                  <a:schemeClr val="bg1">
                    <a:lumMod val="65000"/>
                  </a:schemeClr>
                </a:solidFill>
              </a:rPr>
              <a:t>Generation</a:t>
            </a:r>
            <a:r>
              <a:rPr lang="fr-FR" sz="1300" dirty="0">
                <a:solidFill>
                  <a:schemeClr val="bg1">
                    <a:lumMod val="65000"/>
                  </a:schemeClr>
                </a:solidFill>
              </a:rPr>
              <a:t>, Epstein et al., </a:t>
            </a:r>
            <a:r>
              <a:rPr lang="fr-FR" sz="1300" dirty="0" err="1">
                <a:solidFill>
                  <a:schemeClr val="bg1">
                    <a:lumMod val="65000"/>
                  </a:schemeClr>
                </a:solidFill>
              </a:rPr>
              <a:t>NeurIPS</a:t>
            </a:r>
            <a:r>
              <a:rPr lang="fr-FR" sz="1300" dirty="0">
                <a:solidFill>
                  <a:schemeClr val="bg1">
                    <a:lumMod val="65000"/>
                  </a:schemeClr>
                </a:solidFill>
              </a:rPr>
              <a:t> 2023</a:t>
            </a:r>
          </a:p>
        </p:txBody>
      </p:sp>
    </p:spTree>
    <p:extLst>
      <p:ext uri="{BB962C8B-B14F-4D97-AF65-F5344CB8AC3E}">
        <p14:creationId xmlns:p14="http://schemas.microsoft.com/office/powerpoint/2010/main" val="39963945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p:bldP spid="8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6404D-52DC-5437-74BA-FA8236DFC4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8F1CBB-E893-B61F-A51F-D0438F7C8481}"/>
              </a:ext>
            </a:extLst>
          </p:cNvPr>
          <p:cNvSpPr>
            <a:spLocks noGrp="1"/>
          </p:cNvSpPr>
          <p:nvPr>
            <p:ph type="title"/>
          </p:nvPr>
        </p:nvSpPr>
        <p:spPr/>
        <p:txBody>
          <a:bodyPr>
            <a:noAutofit/>
          </a:bodyPr>
          <a:lstStyle/>
          <a:p>
            <a:r>
              <a:rPr lang="en-US" sz="3600" dirty="0"/>
              <a:t>Latent Feature Manipulation</a:t>
            </a:r>
            <a:endParaRPr lang="en-US" sz="3600" dirty="0">
              <a:solidFill>
                <a:srgbClr val="00B050"/>
              </a:solidFill>
            </a:endParaRPr>
          </a:p>
        </p:txBody>
      </p:sp>
      <p:sp>
        <p:nvSpPr>
          <p:cNvPr id="4" name="Date Placeholder 3">
            <a:extLst>
              <a:ext uri="{FF2B5EF4-FFF2-40B4-BE49-F238E27FC236}">
                <a16:creationId xmlns:a16="http://schemas.microsoft.com/office/drawing/2014/main" id="{879A544D-3DB7-D69A-EB05-3481413B322D}"/>
              </a:ext>
            </a:extLst>
          </p:cNvPr>
          <p:cNvSpPr>
            <a:spLocks noGrp="1"/>
          </p:cNvSpPr>
          <p:nvPr>
            <p:ph type="dt" sz="half" idx="10"/>
          </p:nvPr>
        </p:nvSpPr>
        <p:spPr/>
        <p:txBody>
          <a:bodyPr/>
          <a:lstStyle/>
          <a:p>
            <a:r>
              <a:rPr lang="en-US" dirty="0"/>
              <a:t>SIGGRAPH 2025 Course</a:t>
            </a:r>
          </a:p>
        </p:txBody>
      </p:sp>
      <p:sp>
        <p:nvSpPr>
          <p:cNvPr id="5" name="Footer Placeholder 4">
            <a:extLst>
              <a:ext uri="{FF2B5EF4-FFF2-40B4-BE49-F238E27FC236}">
                <a16:creationId xmlns:a16="http://schemas.microsoft.com/office/drawing/2014/main" id="{296247E3-445E-8735-A0E8-101AAEB9F925}"/>
              </a:ext>
            </a:extLst>
          </p:cNvPr>
          <p:cNvSpPr>
            <a:spLocks noGrp="1"/>
          </p:cNvSpPr>
          <p:nvPr>
            <p:ph type="ftr" sz="quarter" idx="11"/>
          </p:nvPr>
        </p:nvSpPr>
        <p:spPr/>
        <p:txBody>
          <a:bodyPr/>
          <a:lstStyle/>
          <a:p>
            <a:r>
              <a:rPr lang="en-US" dirty="0"/>
              <a:t>Guided and Controllable Generation</a:t>
            </a:r>
          </a:p>
        </p:txBody>
      </p:sp>
      <p:sp>
        <p:nvSpPr>
          <p:cNvPr id="6" name="Slide Number Placeholder 5">
            <a:extLst>
              <a:ext uri="{FF2B5EF4-FFF2-40B4-BE49-F238E27FC236}">
                <a16:creationId xmlns:a16="http://schemas.microsoft.com/office/drawing/2014/main" id="{6D8FBC8C-28AD-8E38-0623-7D3B4ADC040E}"/>
              </a:ext>
            </a:extLst>
          </p:cNvPr>
          <p:cNvSpPr>
            <a:spLocks noGrp="1"/>
          </p:cNvSpPr>
          <p:nvPr>
            <p:ph type="sldNum" sz="quarter" idx="12"/>
          </p:nvPr>
        </p:nvSpPr>
        <p:spPr/>
        <p:txBody>
          <a:bodyPr/>
          <a:lstStyle/>
          <a:p>
            <a:r>
              <a:rPr lang="en-US" dirty="0"/>
              <a:t>Diffusion-Based Image and Video Generation</a:t>
            </a:r>
          </a:p>
        </p:txBody>
      </p:sp>
      <p:sp>
        <p:nvSpPr>
          <p:cNvPr id="7" name="TextBox 6">
            <a:extLst>
              <a:ext uri="{FF2B5EF4-FFF2-40B4-BE49-F238E27FC236}">
                <a16:creationId xmlns:a16="http://schemas.microsoft.com/office/drawing/2014/main" id="{3D5067BE-0295-CD7A-F048-51979D0974C1}"/>
              </a:ext>
            </a:extLst>
          </p:cNvPr>
          <p:cNvSpPr txBox="1"/>
          <p:nvPr/>
        </p:nvSpPr>
        <p:spPr>
          <a:xfrm>
            <a:off x="420856" y="1149602"/>
            <a:ext cx="10618356" cy="369332"/>
          </a:xfrm>
          <a:prstGeom prst="rect">
            <a:avLst/>
          </a:prstGeom>
          <a:noFill/>
        </p:spPr>
        <p:txBody>
          <a:bodyPr wrap="none" rtlCol="0">
            <a:spAutoFit/>
          </a:bodyPr>
          <a:lstStyle/>
          <a:p>
            <a:r>
              <a:rPr lang="en-US" dirty="0"/>
              <a:t>Earlier layers &amp; timesteps typically contain more semantic concepts, later layers &amp; timesteps also describe details</a:t>
            </a:r>
          </a:p>
        </p:txBody>
      </p:sp>
      <p:pic>
        <p:nvPicPr>
          <p:cNvPr id="9" name="Picture 8">
            <a:extLst>
              <a:ext uri="{FF2B5EF4-FFF2-40B4-BE49-F238E27FC236}">
                <a16:creationId xmlns:a16="http://schemas.microsoft.com/office/drawing/2014/main" id="{91C53C2F-7B8F-4D78-8067-E8D4E777B09D}"/>
              </a:ext>
            </a:extLst>
          </p:cNvPr>
          <p:cNvPicPr>
            <a:picLocks noChangeAspect="1"/>
          </p:cNvPicPr>
          <p:nvPr/>
        </p:nvPicPr>
        <p:blipFill rotWithShape="1">
          <a:blip r:embed="rId2"/>
          <a:srcRect t="19662"/>
          <a:stretch/>
        </p:blipFill>
        <p:spPr>
          <a:xfrm>
            <a:off x="2124697" y="1954545"/>
            <a:ext cx="4256435" cy="3521191"/>
          </a:xfrm>
          <a:prstGeom prst="rect">
            <a:avLst/>
          </a:prstGeom>
        </p:spPr>
      </p:pic>
      <p:sp>
        <p:nvSpPr>
          <p:cNvPr id="10" name="TextBox 9">
            <a:extLst>
              <a:ext uri="{FF2B5EF4-FFF2-40B4-BE49-F238E27FC236}">
                <a16:creationId xmlns:a16="http://schemas.microsoft.com/office/drawing/2014/main" id="{8CEEB716-C094-3B77-5BA7-294C82A7ECBE}"/>
              </a:ext>
            </a:extLst>
          </p:cNvPr>
          <p:cNvSpPr txBox="1"/>
          <p:nvPr/>
        </p:nvSpPr>
        <p:spPr>
          <a:xfrm>
            <a:off x="3242437" y="1585213"/>
            <a:ext cx="1978106" cy="369332"/>
          </a:xfrm>
          <a:prstGeom prst="rect">
            <a:avLst/>
          </a:prstGeom>
          <a:noFill/>
        </p:spPr>
        <p:txBody>
          <a:bodyPr wrap="none" rtlCol="0">
            <a:spAutoFit/>
          </a:bodyPr>
          <a:lstStyle/>
          <a:p>
            <a:r>
              <a:rPr lang="en-US" dirty="0"/>
              <a:t>Timestep 540/1000</a:t>
            </a:r>
          </a:p>
        </p:txBody>
      </p:sp>
      <p:sp>
        <p:nvSpPr>
          <p:cNvPr id="11" name="TextBox 10">
            <a:extLst>
              <a:ext uri="{FF2B5EF4-FFF2-40B4-BE49-F238E27FC236}">
                <a16:creationId xmlns:a16="http://schemas.microsoft.com/office/drawing/2014/main" id="{BD21072D-B1BE-EF41-A604-342076FE3876}"/>
              </a:ext>
            </a:extLst>
          </p:cNvPr>
          <p:cNvSpPr txBox="1"/>
          <p:nvPr/>
        </p:nvSpPr>
        <p:spPr>
          <a:xfrm>
            <a:off x="295382" y="5583510"/>
            <a:ext cx="1786066" cy="369332"/>
          </a:xfrm>
          <a:prstGeom prst="rect">
            <a:avLst/>
          </a:prstGeom>
          <a:noFill/>
        </p:spPr>
        <p:txBody>
          <a:bodyPr wrap="none" rtlCol="0">
            <a:spAutoFit/>
          </a:bodyPr>
          <a:lstStyle/>
          <a:p>
            <a:pPr algn="r"/>
            <a:r>
              <a:rPr lang="en-US" dirty="0"/>
              <a:t>Generated image</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935E10B-B97E-E1BB-EC57-6151B6F7B21F}"/>
                  </a:ext>
                </a:extLst>
              </p:cNvPr>
              <p:cNvSpPr txBox="1"/>
              <p:nvPr/>
            </p:nvSpPr>
            <p:spPr>
              <a:xfrm>
                <a:off x="639708" y="2145220"/>
                <a:ext cx="1441741" cy="378117"/>
              </a:xfrm>
              <a:prstGeom prst="rect">
                <a:avLst/>
              </a:prstGeom>
              <a:noFill/>
            </p:spPr>
            <p:txBody>
              <a:bodyPr wrap="none" rtlCol="0">
                <a:spAutoFit/>
              </a:bodyPr>
              <a:lstStyle/>
              <a:p>
                <a:pPr algn="r"/>
                <a:r>
                  <a:rPr lang="en-US" dirty="0"/>
                  <a:t>Layer 1 </a:t>
                </a:r>
                <a14:m>
                  <m:oMath xmlns:m="http://schemas.openxmlformats.org/officeDocument/2006/math">
                    <m:r>
                      <a:rPr lang="en-US" b="0" i="0"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540</m:t>
                        </m:r>
                      </m:sub>
                      <m:sup>
                        <m:r>
                          <a:rPr lang="en-US" b="0" i="1" smtClean="0">
                            <a:latin typeface="Cambria Math" panose="02040503050406030204" pitchFamily="18" charset="0"/>
                          </a:rPr>
                          <m:t>1</m:t>
                        </m:r>
                      </m:sup>
                    </m:sSubSup>
                  </m:oMath>
                </a14:m>
                <a:r>
                  <a:rPr lang="en-US" dirty="0"/>
                  <a:t>)</a:t>
                </a:r>
              </a:p>
            </p:txBody>
          </p:sp>
        </mc:Choice>
        <mc:Fallback xmlns="">
          <p:sp>
            <p:nvSpPr>
              <p:cNvPr id="12" name="TextBox 11">
                <a:extLst>
                  <a:ext uri="{FF2B5EF4-FFF2-40B4-BE49-F238E27FC236}">
                    <a16:creationId xmlns:a16="http://schemas.microsoft.com/office/drawing/2014/main" id="{6BDE3C3E-3C01-0888-C106-9CF3A843329D}"/>
                  </a:ext>
                </a:extLst>
              </p:cNvPr>
              <p:cNvSpPr txBox="1">
                <a:spLocks noRot="1" noChangeAspect="1" noMove="1" noResize="1" noEditPoints="1" noAdjustHandles="1" noChangeArrowheads="1" noChangeShapeType="1" noTextEdit="1"/>
              </p:cNvSpPr>
              <p:nvPr/>
            </p:nvSpPr>
            <p:spPr>
              <a:xfrm>
                <a:off x="639708" y="2145220"/>
                <a:ext cx="1441741" cy="378117"/>
              </a:xfrm>
              <a:prstGeom prst="rect">
                <a:avLst/>
              </a:prstGeom>
              <a:blipFill>
                <a:blip r:embed="rId3"/>
                <a:stretch>
                  <a:fillRect l="-3390" t="-8065" r="-3390" b="-241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F4A7075-FF65-40E8-87BE-EAED49691200}"/>
                  </a:ext>
                </a:extLst>
              </p:cNvPr>
              <p:cNvSpPr txBox="1"/>
              <p:nvPr/>
            </p:nvSpPr>
            <p:spPr>
              <a:xfrm>
                <a:off x="598029" y="2947162"/>
                <a:ext cx="1483419" cy="377539"/>
              </a:xfrm>
              <a:prstGeom prst="rect">
                <a:avLst/>
              </a:prstGeom>
              <a:noFill/>
            </p:spPr>
            <p:txBody>
              <a:bodyPr wrap="none" rtlCol="0">
                <a:spAutoFit/>
              </a:bodyPr>
              <a:lstStyle/>
              <a:p>
                <a:pPr algn="r"/>
                <a:r>
                  <a:rPr lang="en-US" dirty="0"/>
                  <a:t>Layer 4 </a:t>
                </a:r>
                <a14:m>
                  <m:oMath xmlns:m="http://schemas.openxmlformats.org/officeDocument/2006/math">
                    <m:r>
                      <a:rPr lang="en-US" b="0" i="0"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540</m:t>
                        </m:r>
                      </m:sub>
                      <m:sup>
                        <m:r>
                          <a:rPr lang="en-US" b="0" i="1" smtClean="0">
                            <a:latin typeface="Cambria Math" panose="02040503050406030204" pitchFamily="18" charset="0"/>
                          </a:rPr>
                          <m:t>4</m:t>
                        </m:r>
                      </m:sup>
                    </m:sSubSup>
                  </m:oMath>
                </a14:m>
                <a:r>
                  <a:rPr lang="en-US" dirty="0"/>
                  <a:t>)</a:t>
                </a:r>
              </a:p>
            </p:txBody>
          </p:sp>
        </mc:Choice>
        <mc:Fallback xmlns="">
          <p:sp>
            <p:nvSpPr>
              <p:cNvPr id="13" name="TextBox 12">
                <a:extLst>
                  <a:ext uri="{FF2B5EF4-FFF2-40B4-BE49-F238E27FC236}">
                    <a16:creationId xmlns:a16="http://schemas.microsoft.com/office/drawing/2014/main" id="{6AF313BD-CF6B-2C38-D895-5B74A644FCB6}"/>
                  </a:ext>
                </a:extLst>
              </p:cNvPr>
              <p:cNvSpPr txBox="1">
                <a:spLocks noRot="1" noChangeAspect="1" noMove="1" noResize="1" noEditPoints="1" noAdjustHandles="1" noChangeArrowheads="1" noChangeShapeType="1" noTextEdit="1"/>
              </p:cNvSpPr>
              <p:nvPr/>
            </p:nvSpPr>
            <p:spPr>
              <a:xfrm>
                <a:off x="598029" y="2947162"/>
                <a:ext cx="1483419" cy="377539"/>
              </a:xfrm>
              <a:prstGeom prst="rect">
                <a:avLst/>
              </a:prstGeom>
              <a:blipFill>
                <a:blip r:embed="rId4"/>
                <a:stretch>
                  <a:fillRect l="-2881" t="-6452" r="-3704" b="-241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82AC1DB-F65C-3A6E-4FCD-7F8CEC6B69AA}"/>
                  </a:ext>
                </a:extLst>
              </p:cNvPr>
              <p:cNvSpPr txBox="1"/>
              <p:nvPr/>
            </p:nvSpPr>
            <p:spPr>
              <a:xfrm>
                <a:off x="612456" y="3790289"/>
                <a:ext cx="1468992" cy="377539"/>
              </a:xfrm>
              <a:prstGeom prst="rect">
                <a:avLst/>
              </a:prstGeom>
              <a:noFill/>
            </p:spPr>
            <p:txBody>
              <a:bodyPr wrap="none" rtlCol="0">
                <a:spAutoFit/>
              </a:bodyPr>
              <a:lstStyle/>
              <a:p>
                <a:pPr algn="r"/>
                <a:r>
                  <a:rPr lang="en-US" dirty="0"/>
                  <a:t>Layer 7 </a:t>
                </a:r>
                <a14:m>
                  <m:oMath xmlns:m="http://schemas.openxmlformats.org/officeDocument/2006/math">
                    <m:r>
                      <a:rPr lang="en-US" b="0" i="0"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540</m:t>
                        </m:r>
                      </m:sub>
                      <m:sup>
                        <m:r>
                          <a:rPr lang="en-US" b="0" i="1" smtClean="0">
                            <a:latin typeface="Cambria Math" panose="02040503050406030204" pitchFamily="18" charset="0"/>
                          </a:rPr>
                          <m:t>7</m:t>
                        </m:r>
                      </m:sup>
                    </m:sSubSup>
                  </m:oMath>
                </a14:m>
                <a:r>
                  <a:rPr lang="en-US" dirty="0"/>
                  <a:t>)</a:t>
                </a:r>
              </a:p>
            </p:txBody>
          </p:sp>
        </mc:Choice>
        <mc:Fallback xmlns="">
          <p:sp>
            <p:nvSpPr>
              <p:cNvPr id="14" name="TextBox 13">
                <a:extLst>
                  <a:ext uri="{FF2B5EF4-FFF2-40B4-BE49-F238E27FC236}">
                    <a16:creationId xmlns:a16="http://schemas.microsoft.com/office/drawing/2014/main" id="{2B6CD687-A735-E0A2-DC9E-4CD622150269}"/>
                  </a:ext>
                </a:extLst>
              </p:cNvPr>
              <p:cNvSpPr txBox="1">
                <a:spLocks noRot="1" noChangeAspect="1" noMove="1" noResize="1" noEditPoints="1" noAdjustHandles="1" noChangeArrowheads="1" noChangeShapeType="1" noTextEdit="1"/>
              </p:cNvSpPr>
              <p:nvPr/>
            </p:nvSpPr>
            <p:spPr>
              <a:xfrm>
                <a:off x="612456" y="3790289"/>
                <a:ext cx="1468992" cy="377539"/>
              </a:xfrm>
              <a:prstGeom prst="rect">
                <a:avLst/>
              </a:prstGeom>
              <a:blipFill>
                <a:blip r:embed="rId5"/>
                <a:stretch>
                  <a:fillRect l="-2905" t="-8065" r="-3734" b="-241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14C8838-21E3-1843-0F7F-C15B4D840B2F}"/>
                  </a:ext>
                </a:extLst>
              </p:cNvPr>
              <p:cNvSpPr txBox="1"/>
              <p:nvPr/>
            </p:nvSpPr>
            <p:spPr>
              <a:xfrm>
                <a:off x="586808" y="4645439"/>
                <a:ext cx="1515479" cy="378117"/>
              </a:xfrm>
              <a:prstGeom prst="rect">
                <a:avLst/>
              </a:prstGeom>
              <a:noFill/>
            </p:spPr>
            <p:txBody>
              <a:bodyPr wrap="none" rtlCol="0">
                <a:spAutoFit/>
              </a:bodyPr>
              <a:lstStyle/>
              <a:p>
                <a:pPr algn="r"/>
                <a:r>
                  <a:rPr lang="en-US" dirty="0"/>
                  <a:t>Layer 11 </a:t>
                </a:r>
                <a14:m>
                  <m:oMath xmlns:m="http://schemas.openxmlformats.org/officeDocument/2006/math">
                    <m:r>
                      <a:rPr lang="en-US" b="0" i="0"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540</m:t>
                        </m:r>
                      </m:sub>
                      <m:sup>
                        <m:r>
                          <a:rPr lang="en-US" b="0" i="1" smtClean="0">
                            <a:latin typeface="Cambria Math" panose="02040503050406030204" pitchFamily="18" charset="0"/>
                          </a:rPr>
                          <m:t>11</m:t>
                        </m:r>
                      </m:sup>
                    </m:sSubSup>
                  </m:oMath>
                </a14:m>
                <a:r>
                  <a:rPr lang="en-US" dirty="0"/>
                  <a:t>)</a:t>
                </a:r>
              </a:p>
            </p:txBody>
          </p:sp>
        </mc:Choice>
        <mc:Fallback xmlns="">
          <p:sp>
            <p:nvSpPr>
              <p:cNvPr id="15" name="TextBox 14">
                <a:extLst>
                  <a:ext uri="{FF2B5EF4-FFF2-40B4-BE49-F238E27FC236}">
                    <a16:creationId xmlns:a16="http://schemas.microsoft.com/office/drawing/2014/main" id="{867B7EFC-6A89-B4CF-5F92-62D224B54D8B}"/>
                  </a:ext>
                </a:extLst>
              </p:cNvPr>
              <p:cNvSpPr txBox="1">
                <a:spLocks noRot="1" noChangeAspect="1" noMove="1" noResize="1" noEditPoints="1" noAdjustHandles="1" noChangeArrowheads="1" noChangeShapeType="1" noTextEdit="1"/>
              </p:cNvSpPr>
              <p:nvPr/>
            </p:nvSpPr>
            <p:spPr>
              <a:xfrm>
                <a:off x="586808" y="4645439"/>
                <a:ext cx="1515479" cy="378117"/>
              </a:xfrm>
              <a:prstGeom prst="rect">
                <a:avLst/>
              </a:prstGeom>
              <a:blipFill>
                <a:blip r:embed="rId6"/>
                <a:stretch>
                  <a:fillRect l="-2811" t="-6452" r="-3213" b="-24194"/>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431E631F-B741-FEAB-4B7A-93DA1041E89D}"/>
              </a:ext>
            </a:extLst>
          </p:cNvPr>
          <p:cNvPicPr>
            <a:picLocks noChangeAspect="1"/>
          </p:cNvPicPr>
          <p:nvPr/>
        </p:nvPicPr>
        <p:blipFill rotWithShape="1">
          <a:blip r:embed="rId2"/>
          <a:srcRect b="81041"/>
          <a:stretch/>
        </p:blipFill>
        <p:spPr>
          <a:xfrm>
            <a:off x="2138099" y="5319979"/>
            <a:ext cx="4256435" cy="830976"/>
          </a:xfrm>
          <a:prstGeom prst="rect">
            <a:avLst/>
          </a:prstGeom>
        </p:spPr>
      </p:pic>
      <p:grpSp>
        <p:nvGrpSpPr>
          <p:cNvPr id="21" name="Group 20">
            <a:extLst>
              <a:ext uri="{FF2B5EF4-FFF2-40B4-BE49-F238E27FC236}">
                <a16:creationId xmlns:a16="http://schemas.microsoft.com/office/drawing/2014/main" id="{4178F8AD-B284-89E8-7926-4685EB03FF73}"/>
              </a:ext>
            </a:extLst>
          </p:cNvPr>
          <p:cNvGrpSpPr/>
          <p:nvPr/>
        </p:nvGrpSpPr>
        <p:grpSpPr>
          <a:xfrm>
            <a:off x="6667619" y="1927028"/>
            <a:ext cx="5084007" cy="1020134"/>
            <a:chOff x="6424380" y="2100237"/>
            <a:chExt cx="6622112" cy="1328763"/>
          </a:xfrm>
        </p:grpSpPr>
        <p:pic>
          <p:nvPicPr>
            <p:cNvPr id="18" name="Picture 17">
              <a:extLst>
                <a:ext uri="{FF2B5EF4-FFF2-40B4-BE49-F238E27FC236}">
                  <a16:creationId xmlns:a16="http://schemas.microsoft.com/office/drawing/2014/main" id="{A0C69BD7-C1EE-172C-4940-1753F752D3F6}"/>
                </a:ext>
              </a:extLst>
            </p:cNvPr>
            <p:cNvPicPr>
              <a:picLocks noChangeAspect="1"/>
            </p:cNvPicPr>
            <p:nvPr/>
          </p:nvPicPr>
          <p:blipFill rotWithShape="1">
            <a:blip r:embed="rId7"/>
            <a:srcRect l="19833"/>
            <a:stretch/>
          </p:blipFill>
          <p:spPr>
            <a:xfrm>
              <a:off x="6424380" y="2125465"/>
              <a:ext cx="5218879" cy="1292635"/>
            </a:xfrm>
            <a:prstGeom prst="rect">
              <a:avLst/>
            </a:prstGeom>
          </p:spPr>
        </p:pic>
        <p:pic>
          <p:nvPicPr>
            <p:cNvPr id="20" name="Picture 19">
              <a:extLst>
                <a:ext uri="{FF2B5EF4-FFF2-40B4-BE49-F238E27FC236}">
                  <a16:creationId xmlns:a16="http://schemas.microsoft.com/office/drawing/2014/main" id="{0C93651D-C005-F9C2-BB0C-AC62D1009547}"/>
                </a:ext>
              </a:extLst>
            </p:cNvPr>
            <p:cNvPicPr>
              <a:picLocks noChangeAspect="1"/>
            </p:cNvPicPr>
            <p:nvPr/>
          </p:nvPicPr>
          <p:blipFill rotWithShape="1">
            <a:blip r:embed="rId7"/>
            <a:srcRect r="80012"/>
            <a:stretch/>
          </p:blipFill>
          <p:spPr>
            <a:xfrm>
              <a:off x="11708924" y="2100237"/>
              <a:ext cx="1337568" cy="1328763"/>
            </a:xfrm>
            <a:prstGeom prst="rect">
              <a:avLst/>
            </a:prstGeom>
          </p:spPr>
        </p:pic>
      </p:grpSp>
      <p:sp>
        <p:nvSpPr>
          <p:cNvPr id="22" name="TextBox 21">
            <a:extLst>
              <a:ext uri="{FF2B5EF4-FFF2-40B4-BE49-F238E27FC236}">
                <a16:creationId xmlns:a16="http://schemas.microsoft.com/office/drawing/2014/main" id="{DC6836C4-8DE2-E8B6-CAD0-29B37ECDE13B}"/>
              </a:ext>
            </a:extLst>
          </p:cNvPr>
          <p:cNvSpPr txBox="1"/>
          <p:nvPr/>
        </p:nvSpPr>
        <p:spPr>
          <a:xfrm>
            <a:off x="6667267" y="1639926"/>
            <a:ext cx="1049903" cy="369332"/>
          </a:xfrm>
          <a:prstGeom prst="rect">
            <a:avLst/>
          </a:prstGeom>
          <a:noFill/>
        </p:spPr>
        <p:txBody>
          <a:bodyPr wrap="none" rtlCol="0">
            <a:spAutoFit/>
          </a:bodyPr>
          <a:lstStyle/>
          <a:p>
            <a:r>
              <a:rPr lang="en-US" dirty="0"/>
              <a:t>Timestep</a:t>
            </a:r>
          </a:p>
        </p:txBody>
      </p:sp>
      <p:cxnSp>
        <p:nvCxnSpPr>
          <p:cNvPr id="24" name="Straight Arrow Connector 23">
            <a:extLst>
              <a:ext uri="{FF2B5EF4-FFF2-40B4-BE49-F238E27FC236}">
                <a16:creationId xmlns:a16="http://schemas.microsoft.com/office/drawing/2014/main" id="{A8749DC5-1FFD-02EA-1213-00EA867F74EA}"/>
              </a:ext>
            </a:extLst>
          </p:cNvPr>
          <p:cNvCxnSpPr>
            <a:stCxn id="22" idx="3"/>
          </p:cNvCxnSpPr>
          <p:nvPr/>
        </p:nvCxnSpPr>
        <p:spPr>
          <a:xfrm>
            <a:off x="7717170" y="1824592"/>
            <a:ext cx="295714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18177702-9680-52C2-79CD-F079FAF38493}"/>
              </a:ext>
            </a:extLst>
          </p:cNvPr>
          <p:cNvSpPr txBox="1"/>
          <p:nvPr/>
        </p:nvSpPr>
        <p:spPr>
          <a:xfrm>
            <a:off x="275502" y="6201271"/>
            <a:ext cx="9479753" cy="292388"/>
          </a:xfrm>
          <a:prstGeom prst="rect">
            <a:avLst/>
          </a:prstGeom>
          <a:noFill/>
        </p:spPr>
        <p:txBody>
          <a:bodyPr wrap="square" rtlCol="0">
            <a:spAutoFit/>
          </a:bodyPr>
          <a:lstStyle/>
          <a:p>
            <a:r>
              <a:rPr lang="en-US" sz="1300" i="1" dirty="0">
                <a:solidFill>
                  <a:schemeClr val="bg1">
                    <a:lumMod val="65000"/>
                  </a:schemeClr>
                </a:solidFill>
              </a:rPr>
              <a:t>Plug-and-Play Diffusion Features for Text-Driven Image-to-Image Translation</a:t>
            </a:r>
            <a:r>
              <a:rPr lang="en-US" sz="1300" dirty="0">
                <a:solidFill>
                  <a:schemeClr val="bg1">
                    <a:lumMod val="65000"/>
                  </a:schemeClr>
                </a:solidFill>
              </a:rPr>
              <a:t>, Tumanyan et al., CVPR 2023</a:t>
            </a:r>
          </a:p>
        </p:txBody>
      </p:sp>
    </p:spTree>
    <p:extLst>
      <p:ext uri="{BB962C8B-B14F-4D97-AF65-F5344CB8AC3E}">
        <p14:creationId xmlns:p14="http://schemas.microsoft.com/office/powerpoint/2010/main" val="398214690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0ED59-56D1-0F42-933D-E5833A00E9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EE98CF-DD34-C11B-7382-450F2D8CE967}"/>
              </a:ext>
            </a:extLst>
          </p:cNvPr>
          <p:cNvSpPr>
            <a:spLocks noGrp="1"/>
          </p:cNvSpPr>
          <p:nvPr>
            <p:ph type="title"/>
          </p:nvPr>
        </p:nvSpPr>
        <p:spPr/>
        <p:txBody>
          <a:bodyPr>
            <a:noAutofit/>
          </a:bodyPr>
          <a:lstStyle/>
          <a:p>
            <a:r>
              <a:rPr lang="en-US" sz="3600" dirty="0"/>
              <a:t>Latent Feature Manipulation: Override Features</a:t>
            </a:r>
            <a:endParaRPr lang="en-US" sz="3600" dirty="0">
              <a:solidFill>
                <a:srgbClr val="00B050"/>
              </a:solidFill>
            </a:endParaRPr>
          </a:p>
        </p:txBody>
      </p:sp>
      <p:sp>
        <p:nvSpPr>
          <p:cNvPr id="4" name="Date Placeholder 3">
            <a:extLst>
              <a:ext uri="{FF2B5EF4-FFF2-40B4-BE49-F238E27FC236}">
                <a16:creationId xmlns:a16="http://schemas.microsoft.com/office/drawing/2014/main" id="{B6690A84-A12D-DE27-04DC-AE6D972A2551}"/>
              </a:ext>
            </a:extLst>
          </p:cNvPr>
          <p:cNvSpPr>
            <a:spLocks noGrp="1"/>
          </p:cNvSpPr>
          <p:nvPr>
            <p:ph type="dt" sz="half" idx="10"/>
          </p:nvPr>
        </p:nvSpPr>
        <p:spPr/>
        <p:txBody>
          <a:bodyPr/>
          <a:lstStyle/>
          <a:p>
            <a:r>
              <a:rPr lang="en-US" dirty="0"/>
              <a:t>SIGGRAPH 2025 Course</a:t>
            </a:r>
          </a:p>
        </p:txBody>
      </p:sp>
      <p:sp>
        <p:nvSpPr>
          <p:cNvPr id="5" name="Footer Placeholder 4">
            <a:extLst>
              <a:ext uri="{FF2B5EF4-FFF2-40B4-BE49-F238E27FC236}">
                <a16:creationId xmlns:a16="http://schemas.microsoft.com/office/drawing/2014/main" id="{0532AEFB-5E37-450A-E478-C46CD3E2F015}"/>
              </a:ext>
            </a:extLst>
          </p:cNvPr>
          <p:cNvSpPr>
            <a:spLocks noGrp="1"/>
          </p:cNvSpPr>
          <p:nvPr>
            <p:ph type="ftr" sz="quarter" idx="11"/>
          </p:nvPr>
        </p:nvSpPr>
        <p:spPr/>
        <p:txBody>
          <a:bodyPr/>
          <a:lstStyle/>
          <a:p>
            <a:r>
              <a:rPr lang="en-US" dirty="0"/>
              <a:t>Guided and Controllable Generation</a:t>
            </a:r>
          </a:p>
        </p:txBody>
      </p:sp>
      <p:sp>
        <p:nvSpPr>
          <p:cNvPr id="6" name="Slide Number Placeholder 5">
            <a:extLst>
              <a:ext uri="{FF2B5EF4-FFF2-40B4-BE49-F238E27FC236}">
                <a16:creationId xmlns:a16="http://schemas.microsoft.com/office/drawing/2014/main" id="{8CDD9F10-C08C-5ECF-B6A3-68FAFBD6A551}"/>
              </a:ext>
            </a:extLst>
          </p:cNvPr>
          <p:cNvSpPr>
            <a:spLocks noGrp="1"/>
          </p:cNvSpPr>
          <p:nvPr>
            <p:ph type="sldNum" sz="quarter" idx="12"/>
          </p:nvPr>
        </p:nvSpPr>
        <p:spPr/>
        <p:txBody>
          <a:bodyPr/>
          <a:lstStyle/>
          <a:p>
            <a:r>
              <a:rPr lang="en-US" dirty="0"/>
              <a:t>Diffusion-Based Image and Video Generation</a:t>
            </a:r>
          </a:p>
        </p:txBody>
      </p:sp>
      <p:cxnSp>
        <p:nvCxnSpPr>
          <p:cNvPr id="3" name="Straight Arrow Connector 2">
            <a:extLst>
              <a:ext uri="{FF2B5EF4-FFF2-40B4-BE49-F238E27FC236}">
                <a16:creationId xmlns:a16="http://schemas.microsoft.com/office/drawing/2014/main" id="{CCFFE0ED-6EBA-5F49-4FBB-E659A8344E68}"/>
              </a:ext>
            </a:extLst>
          </p:cNvPr>
          <p:cNvCxnSpPr>
            <a:cxnSpLocks/>
          </p:cNvCxnSpPr>
          <p:nvPr/>
        </p:nvCxnSpPr>
        <p:spPr>
          <a:xfrm>
            <a:off x="5164611" y="2839556"/>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6D4AF7C5-DFA0-F8BA-3BC9-2E9270366273}"/>
              </a:ext>
            </a:extLst>
          </p:cNvPr>
          <p:cNvCxnSpPr>
            <a:cxnSpLocks/>
          </p:cNvCxnSpPr>
          <p:nvPr/>
        </p:nvCxnSpPr>
        <p:spPr>
          <a:xfrm flipV="1">
            <a:off x="4521541" y="4685369"/>
            <a:ext cx="2595507" cy="255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447AAF63-47B8-E2F2-9DAF-D0205B604D37}"/>
              </a:ext>
            </a:extLst>
          </p:cNvPr>
          <p:cNvCxnSpPr>
            <a:cxnSpLocks/>
          </p:cNvCxnSpPr>
          <p:nvPr/>
        </p:nvCxnSpPr>
        <p:spPr>
          <a:xfrm flipV="1">
            <a:off x="4521541" y="2306351"/>
            <a:ext cx="2595507" cy="255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9" name="Rectangle: Rounded Corners 18">
            <a:extLst>
              <a:ext uri="{FF2B5EF4-FFF2-40B4-BE49-F238E27FC236}">
                <a16:creationId xmlns:a16="http://schemas.microsoft.com/office/drawing/2014/main" id="{404630B3-3142-6489-78F5-D3F93F9DBDF7}"/>
              </a:ext>
            </a:extLst>
          </p:cNvPr>
          <p:cNvSpPr/>
          <p:nvPr/>
        </p:nvSpPr>
        <p:spPr>
          <a:xfrm>
            <a:off x="4871007" y="1827380"/>
            <a:ext cx="1817914" cy="957943"/>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57DF05E-9F59-CF85-1F92-DF8FA9A256A7}"/>
              </a:ext>
            </a:extLst>
          </p:cNvPr>
          <p:cNvSpPr txBox="1"/>
          <p:nvPr/>
        </p:nvSpPr>
        <p:spPr>
          <a:xfrm>
            <a:off x="5267644" y="2121685"/>
            <a:ext cx="1024639" cy="369332"/>
          </a:xfrm>
          <a:prstGeom prst="rect">
            <a:avLst/>
          </a:prstGeom>
          <a:noFill/>
        </p:spPr>
        <p:txBody>
          <a:bodyPr wrap="square" rtlCol="0">
            <a:spAutoFit/>
          </a:bodyPr>
          <a:lstStyle/>
          <a:p>
            <a:r>
              <a:rPr lang="en-US" dirty="0"/>
              <a:t>Denoiser</a:t>
            </a:r>
          </a:p>
        </p:txBody>
      </p:sp>
      <p:cxnSp>
        <p:nvCxnSpPr>
          <p:cNvPr id="26" name="Straight Arrow Connector 25">
            <a:extLst>
              <a:ext uri="{FF2B5EF4-FFF2-40B4-BE49-F238E27FC236}">
                <a16:creationId xmlns:a16="http://schemas.microsoft.com/office/drawing/2014/main" id="{415E30F3-D22A-ACD0-C684-CCAFBED1B9D8}"/>
              </a:ext>
            </a:extLst>
          </p:cNvPr>
          <p:cNvCxnSpPr>
            <a:cxnSpLocks/>
          </p:cNvCxnSpPr>
          <p:nvPr/>
        </p:nvCxnSpPr>
        <p:spPr>
          <a:xfrm flipV="1">
            <a:off x="5845676" y="5241546"/>
            <a:ext cx="0" cy="29256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27" name="Picture 26">
            <a:extLst>
              <a:ext uri="{FF2B5EF4-FFF2-40B4-BE49-F238E27FC236}">
                <a16:creationId xmlns:a16="http://schemas.microsoft.com/office/drawing/2014/main" id="{5A9D18E3-0675-B096-44DB-05D9872F8351}"/>
              </a:ext>
            </a:extLst>
          </p:cNvPr>
          <p:cNvPicPr>
            <a:picLocks noChangeAspect="1"/>
          </p:cNvPicPr>
          <p:nvPr/>
        </p:nvPicPr>
        <p:blipFill>
          <a:blip r:embed="rId3"/>
          <a:stretch>
            <a:fillRect/>
          </a:stretch>
        </p:blipFill>
        <p:spPr>
          <a:xfrm>
            <a:off x="2575659" y="1596312"/>
            <a:ext cx="1451317" cy="1427047"/>
          </a:xfrm>
          <a:prstGeom prst="rect">
            <a:avLst/>
          </a:prstGeom>
        </p:spPr>
      </p:pic>
      <p:pic>
        <p:nvPicPr>
          <p:cNvPr id="28" name="Picture 27">
            <a:extLst>
              <a:ext uri="{FF2B5EF4-FFF2-40B4-BE49-F238E27FC236}">
                <a16:creationId xmlns:a16="http://schemas.microsoft.com/office/drawing/2014/main" id="{F20A1A2D-44D5-3FF5-F52C-816E48EB6591}"/>
              </a:ext>
            </a:extLst>
          </p:cNvPr>
          <p:cNvPicPr>
            <a:picLocks noChangeAspect="1"/>
          </p:cNvPicPr>
          <p:nvPr/>
        </p:nvPicPr>
        <p:blipFill>
          <a:blip r:embed="rId4"/>
          <a:stretch>
            <a:fillRect/>
          </a:stretch>
        </p:blipFill>
        <p:spPr>
          <a:xfrm>
            <a:off x="7677769" y="1570211"/>
            <a:ext cx="1462489" cy="1447913"/>
          </a:xfrm>
          <a:prstGeom prst="rect">
            <a:avLst/>
          </a:prstGeom>
        </p:spPr>
      </p:pic>
      <p:sp>
        <p:nvSpPr>
          <p:cNvPr id="29" name="TextBox 28">
            <a:extLst>
              <a:ext uri="{FF2B5EF4-FFF2-40B4-BE49-F238E27FC236}">
                <a16:creationId xmlns:a16="http://schemas.microsoft.com/office/drawing/2014/main" id="{D8A4761A-3AEB-1B54-120B-A105A0657A3B}"/>
              </a:ext>
            </a:extLst>
          </p:cNvPr>
          <p:cNvSpPr txBox="1"/>
          <p:nvPr/>
        </p:nvSpPr>
        <p:spPr>
          <a:xfrm>
            <a:off x="4591528" y="1178425"/>
            <a:ext cx="2376869" cy="369332"/>
          </a:xfrm>
          <a:prstGeom prst="rect">
            <a:avLst/>
          </a:prstGeom>
          <a:noFill/>
        </p:spPr>
        <p:txBody>
          <a:bodyPr wrap="none" rtlCol="0">
            <a:spAutoFit/>
          </a:bodyPr>
          <a:lstStyle/>
          <a:p>
            <a:pPr algn="ctr"/>
            <a:r>
              <a:rPr lang="en-US" i="1" dirty="0"/>
              <a:t>“A photo of spiderman”</a:t>
            </a:r>
          </a:p>
        </p:txBody>
      </p:sp>
      <p:cxnSp>
        <p:nvCxnSpPr>
          <p:cNvPr id="30" name="Straight Arrow Connector 29">
            <a:extLst>
              <a:ext uri="{FF2B5EF4-FFF2-40B4-BE49-F238E27FC236}">
                <a16:creationId xmlns:a16="http://schemas.microsoft.com/office/drawing/2014/main" id="{756989F3-F66C-C66A-F817-94A57FD93CF9}"/>
              </a:ext>
            </a:extLst>
          </p:cNvPr>
          <p:cNvCxnSpPr>
            <a:cxnSpLocks/>
          </p:cNvCxnSpPr>
          <p:nvPr/>
        </p:nvCxnSpPr>
        <p:spPr>
          <a:xfrm>
            <a:off x="5779962" y="1520392"/>
            <a:ext cx="0" cy="30698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60F16FFA-DD27-40D4-6584-FA084C6201B7}"/>
              </a:ext>
            </a:extLst>
          </p:cNvPr>
          <p:cNvSpPr txBox="1"/>
          <p:nvPr/>
        </p:nvSpPr>
        <p:spPr>
          <a:xfrm>
            <a:off x="4056664" y="5450397"/>
            <a:ext cx="3663976" cy="369332"/>
          </a:xfrm>
          <a:prstGeom prst="rect">
            <a:avLst/>
          </a:prstGeom>
          <a:noFill/>
        </p:spPr>
        <p:txBody>
          <a:bodyPr wrap="square" rtlCol="0">
            <a:spAutoFit/>
          </a:bodyPr>
          <a:lstStyle/>
          <a:p>
            <a:pPr algn="ctr"/>
            <a:r>
              <a:rPr lang="en-US" i="1" dirty="0"/>
              <a:t>“A photo of </a:t>
            </a:r>
            <a:r>
              <a:rPr lang="en-US" i="1" dirty="0">
                <a:solidFill>
                  <a:srgbClr val="51A7F9"/>
                </a:solidFill>
              </a:rPr>
              <a:t>a statue in the snow</a:t>
            </a:r>
            <a:r>
              <a:rPr lang="en-US" i="1" dirty="0"/>
              <a:t>”</a:t>
            </a:r>
          </a:p>
        </p:txBody>
      </p:sp>
      <p:sp>
        <p:nvSpPr>
          <p:cNvPr id="32" name="Rectangle: Rounded Corners 31">
            <a:extLst>
              <a:ext uri="{FF2B5EF4-FFF2-40B4-BE49-F238E27FC236}">
                <a16:creationId xmlns:a16="http://schemas.microsoft.com/office/drawing/2014/main" id="{F3EAFB08-5174-E588-A96F-42238DD784DB}"/>
              </a:ext>
            </a:extLst>
          </p:cNvPr>
          <p:cNvSpPr/>
          <p:nvPr/>
        </p:nvSpPr>
        <p:spPr>
          <a:xfrm>
            <a:off x="4871007" y="4187563"/>
            <a:ext cx="1817914" cy="957943"/>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FD80ABC-5A3E-1A66-E3B4-08AEA8D9F05E}"/>
              </a:ext>
            </a:extLst>
          </p:cNvPr>
          <p:cNvSpPr txBox="1"/>
          <p:nvPr/>
        </p:nvSpPr>
        <p:spPr>
          <a:xfrm>
            <a:off x="5267644" y="4481868"/>
            <a:ext cx="1024639" cy="369332"/>
          </a:xfrm>
          <a:prstGeom prst="rect">
            <a:avLst/>
          </a:prstGeom>
          <a:noFill/>
        </p:spPr>
        <p:txBody>
          <a:bodyPr wrap="square" rtlCol="0">
            <a:spAutoFit/>
          </a:bodyPr>
          <a:lstStyle/>
          <a:p>
            <a:r>
              <a:rPr lang="en-US" dirty="0"/>
              <a:t>Denoiser</a:t>
            </a:r>
          </a:p>
        </p:txBody>
      </p:sp>
      <p:pic>
        <p:nvPicPr>
          <p:cNvPr id="34" name="Picture 33">
            <a:extLst>
              <a:ext uri="{FF2B5EF4-FFF2-40B4-BE49-F238E27FC236}">
                <a16:creationId xmlns:a16="http://schemas.microsoft.com/office/drawing/2014/main" id="{5C0291C9-FA45-41B3-BD95-11ACEDC16764}"/>
              </a:ext>
            </a:extLst>
          </p:cNvPr>
          <p:cNvPicPr>
            <a:picLocks noChangeAspect="1"/>
          </p:cNvPicPr>
          <p:nvPr/>
        </p:nvPicPr>
        <p:blipFill>
          <a:blip r:embed="rId5"/>
          <a:stretch>
            <a:fillRect/>
          </a:stretch>
        </p:blipFill>
        <p:spPr>
          <a:xfrm>
            <a:off x="7677769" y="3961100"/>
            <a:ext cx="1451315" cy="1456186"/>
          </a:xfrm>
          <a:prstGeom prst="rect">
            <a:avLst/>
          </a:prstGeom>
        </p:spPr>
      </p:pic>
      <p:pic>
        <p:nvPicPr>
          <p:cNvPr id="35" name="Picture 34">
            <a:extLst>
              <a:ext uri="{FF2B5EF4-FFF2-40B4-BE49-F238E27FC236}">
                <a16:creationId xmlns:a16="http://schemas.microsoft.com/office/drawing/2014/main" id="{76126C00-7380-29C6-6EB3-0FE0DD0CE8AB}"/>
              </a:ext>
            </a:extLst>
          </p:cNvPr>
          <p:cNvPicPr>
            <a:picLocks noChangeAspect="1"/>
          </p:cNvPicPr>
          <p:nvPr/>
        </p:nvPicPr>
        <p:blipFill>
          <a:blip r:embed="rId3"/>
          <a:stretch>
            <a:fillRect/>
          </a:stretch>
        </p:blipFill>
        <p:spPr>
          <a:xfrm>
            <a:off x="2565855" y="3971845"/>
            <a:ext cx="1451317" cy="1427047"/>
          </a:xfrm>
          <a:prstGeom prst="rect">
            <a:avLst/>
          </a:prstGeom>
        </p:spPr>
      </p:pic>
      <p:cxnSp>
        <p:nvCxnSpPr>
          <p:cNvPr id="36" name="Straight Arrow Connector 35">
            <a:extLst>
              <a:ext uri="{FF2B5EF4-FFF2-40B4-BE49-F238E27FC236}">
                <a16:creationId xmlns:a16="http://schemas.microsoft.com/office/drawing/2014/main" id="{66B368F8-1C64-A9D8-E8FF-3B446C0A3C9E}"/>
              </a:ext>
            </a:extLst>
          </p:cNvPr>
          <p:cNvCxnSpPr>
            <a:cxnSpLocks/>
          </p:cNvCxnSpPr>
          <p:nvPr/>
        </p:nvCxnSpPr>
        <p:spPr>
          <a:xfrm>
            <a:off x="5489539" y="2843518"/>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031F3C22-7447-4AAE-6F24-050D3EB78374}"/>
              </a:ext>
            </a:extLst>
          </p:cNvPr>
          <p:cNvCxnSpPr>
            <a:cxnSpLocks/>
          </p:cNvCxnSpPr>
          <p:nvPr/>
        </p:nvCxnSpPr>
        <p:spPr>
          <a:xfrm>
            <a:off x="5819294" y="2839556"/>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CED94B3C-D22E-CB01-A57E-C837DD1E4257}"/>
              </a:ext>
            </a:extLst>
          </p:cNvPr>
          <p:cNvCxnSpPr>
            <a:cxnSpLocks/>
          </p:cNvCxnSpPr>
          <p:nvPr/>
        </p:nvCxnSpPr>
        <p:spPr>
          <a:xfrm>
            <a:off x="6152849" y="2827070"/>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2BC8D75E-217C-C465-87B5-B30C6880506D}"/>
              </a:ext>
            </a:extLst>
          </p:cNvPr>
          <p:cNvCxnSpPr>
            <a:cxnSpLocks/>
          </p:cNvCxnSpPr>
          <p:nvPr/>
        </p:nvCxnSpPr>
        <p:spPr>
          <a:xfrm>
            <a:off x="6495030" y="2827070"/>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49D2A23C-E392-CD63-6EFA-7EBC81C08859}"/>
              </a:ext>
            </a:extLst>
          </p:cNvPr>
          <p:cNvSpPr txBox="1"/>
          <p:nvPr/>
        </p:nvSpPr>
        <p:spPr>
          <a:xfrm>
            <a:off x="4474368" y="3205911"/>
            <a:ext cx="2731157" cy="646331"/>
          </a:xfrm>
          <a:prstGeom prst="rect">
            <a:avLst/>
          </a:prstGeom>
          <a:solidFill>
            <a:schemeClr val="bg1"/>
          </a:solidFill>
        </p:spPr>
        <p:txBody>
          <a:bodyPr wrap="square" rtlCol="0">
            <a:spAutoFit/>
          </a:bodyPr>
          <a:lstStyle/>
          <a:p>
            <a:pPr algn="ctr"/>
            <a:r>
              <a:rPr lang="en-US" b="1" dirty="0"/>
              <a:t>Override some features</a:t>
            </a:r>
            <a:br>
              <a:rPr lang="en-US" b="1" dirty="0"/>
            </a:br>
            <a:r>
              <a:rPr lang="en-US" b="1" dirty="0">
                <a:solidFill>
                  <a:srgbClr val="51A7F9"/>
                </a:solidFill>
                <a:latin typeface="Cambria Math" panose="02040503050406030204" pitchFamily="18" charset="0"/>
              </a:rPr>
              <a:t>𝒇’</a:t>
            </a:r>
            <a:r>
              <a:rPr lang="en-US" b="1" dirty="0"/>
              <a:t> with </a:t>
            </a:r>
            <a:r>
              <a:rPr lang="en-US" b="1" dirty="0">
                <a:solidFill>
                  <a:srgbClr val="C00000"/>
                </a:solidFill>
                <a:latin typeface="Cambria Math" panose="02040503050406030204" pitchFamily="18" charset="0"/>
              </a:rPr>
              <a:t>𝒇</a:t>
            </a:r>
            <a:endParaRPr lang="en-US" b="1" dirty="0">
              <a:solidFill>
                <a:srgbClr val="C00000"/>
              </a:solidFill>
            </a:endParaRPr>
          </a:p>
        </p:txBody>
      </p:sp>
      <p:cxnSp>
        <p:nvCxnSpPr>
          <p:cNvPr id="41" name="Straight Arrow Connector 40">
            <a:extLst>
              <a:ext uri="{FF2B5EF4-FFF2-40B4-BE49-F238E27FC236}">
                <a16:creationId xmlns:a16="http://schemas.microsoft.com/office/drawing/2014/main" id="{F578FFF5-CE57-E52E-4D6E-27208387D7BC}"/>
              </a:ext>
            </a:extLst>
          </p:cNvPr>
          <p:cNvCxnSpPr>
            <a:cxnSpLocks/>
            <a:stCxn id="27" idx="2"/>
            <a:endCxn id="35" idx="0"/>
          </p:cNvCxnSpPr>
          <p:nvPr/>
        </p:nvCxnSpPr>
        <p:spPr>
          <a:xfrm flipH="1">
            <a:off x="3291514" y="3023359"/>
            <a:ext cx="9804" cy="948486"/>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EFAAA05A-913F-401B-EF17-20CCD4A85C15}"/>
              </a:ext>
            </a:extLst>
          </p:cNvPr>
          <p:cNvSpPr txBox="1"/>
          <p:nvPr/>
        </p:nvSpPr>
        <p:spPr>
          <a:xfrm>
            <a:off x="2677161" y="3289235"/>
            <a:ext cx="1239442" cy="369332"/>
          </a:xfrm>
          <a:prstGeom prst="rect">
            <a:avLst/>
          </a:prstGeom>
          <a:solidFill>
            <a:schemeClr val="bg1"/>
          </a:solidFill>
        </p:spPr>
        <p:txBody>
          <a:bodyPr wrap="none" rtlCol="0">
            <a:spAutoFit/>
          </a:bodyPr>
          <a:lstStyle/>
          <a:p>
            <a:pPr algn="ctr"/>
            <a:r>
              <a:rPr lang="en-US" dirty="0"/>
              <a:t>same noise</a:t>
            </a:r>
          </a:p>
        </p:txBody>
      </p:sp>
      <p:sp>
        <p:nvSpPr>
          <p:cNvPr id="48" name="TextBox 47">
            <a:extLst>
              <a:ext uri="{FF2B5EF4-FFF2-40B4-BE49-F238E27FC236}">
                <a16:creationId xmlns:a16="http://schemas.microsoft.com/office/drawing/2014/main" id="{C4B701CC-062B-45BA-AB59-C4A98035AD53}"/>
              </a:ext>
            </a:extLst>
          </p:cNvPr>
          <p:cNvSpPr txBox="1"/>
          <p:nvPr/>
        </p:nvSpPr>
        <p:spPr>
          <a:xfrm>
            <a:off x="7205525" y="2057743"/>
            <a:ext cx="407484" cy="369332"/>
          </a:xfrm>
          <a:prstGeom prst="rect">
            <a:avLst/>
          </a:prstGeom>
          <a:noFill/>
        </p:spPr>
        <p:txBody>
          <a:bodyPr wrap="none" rtlCol="0">
            <a:spAutoFit/>
          </a:bodyPr>
          <a:lstStyle/>
          <a:p>
            <a:r>
              <a:rPr lang="en-US" dirty="0">
                <a:latin typeface="+mj-lt"/>
              </a:rPr>
              <a:t>…</a:t>
            </a:r>
          </a:p>
        </p:txBody>
      </p:sp>
      <p:sp>
        <p:nvSpPr>
          <p:cNvPr id="49" name="TextBox 48">
            <a:extLst>
              <a:ext uri="{FF2B5EF4-FFF2-40B4-BE49-F238E27FC236}">
                <a16:creationId xmlns:a16="http://schemas.microsoft.com/office/drawing/2014/main" id="{136A9C4A-E4CC-01B3-D0D4-EAC2442C09D1}"/>
              </a:ext>
            </a:extLst>
          </p:cNvPr>
          <p:cNvSpPr txBox="1"/>
          <p:nvPr/>
        </p:nvSpPr>
        <p:spPr>
          <a:xfrm>
            <a:off x="7164220" y="4430926"/>
            <a:ext cx="407484" cy="369332"/>
          </a:xfrm>
          <a:prstGeom prst="rect">
            <a:avLst/>
          </a:prstGeom>
          <a:noFill/>
        </p:spPr>
        <p:txBody>
          <a:bodyPr wrap="none" rtlCol="0">
            <a:spAutoFit/>
          </a:bodyPr>
          <a:lstStyle/>
          <a:p>
            <a:r>
              <a:rPr lang="en-US" dirty="0">
                <a:latin typeface="+mj-lt"/>
              </a:rPr>
              <a:t>…</a:t>
            </a: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1910E113-8428-4EBF-3ABD-273C05AC1A60}"/>
                  </a:ext>
                </a:extLst>
              </p:cNvPr>
              <p:cNvSpPr txBox="1"/>
              <p:nvPr/>
            </p:nvSpPr>
            <p:spPr>
              <a:xfrm>
                <a:off x="4837395" y="2400299"/>
                <a:ext cx="1963797" cy="369332"/>
              </a:xfrm>
              <a:prstGeom prst="rect">
                <a:avLst/>
              </a:prstGeom>
              <a:noFill/>
            </p:spPr>
            <p:txBody>
              <a:bodyPr wrap="square">
                <a:spAutoFit/>
              </a:bodyPr>
              <a:lstStyle/>
              <a:p>
                <a:pPr algn="ctr"/>
                <a:r>
                  <a:rPr lang="en-US" b="1" dirty="0">
                    <a:solidFill>
                      <a:srgbClr val="C00000"/>
                    </a:solidFill>
                  </a:rPr>
                  <a:t>Features </a:t>
                </a:r>
                <a14:m>
                  <m:oMath xmlns:m="http://schemas.openxmlformats.org/officeDocument/2006/math">
                    <m:r>
                      <a:rPr lang="en-US" b="1" i="1" smtClean="0">
                        <a:solidFill>
                          <a:srgbClr val="C00000"/>
                        </a:solidFill>
                        <a:latin typeface="Cambria Math" panose="02040503050406030204" pitchFamily="18" charset="0"/>
                      </a:rPr>
                      <m:t>𝒇</m:t>
                    </m:r>
                  </m:oMath>
                </a14:m>
                <a:endParaRPr lang="en-US" b="1" dirty="0">
                  <a:solidFill>
                    <a:srgbClr val="C00000"/>
                  </a:solidFill>
                </a:endParaRPr>
              </a:p>
            </p:txBody>
          </p:sp>
        </mc:Choice>
        <mc:Fallback xmlns="">
          <p:sp>
            <p:nvSpPr>
              <p:cNvPr id="51" name="TextBox 50">
                <a:extLst>
                  <a:ext uri="{FF2B5EF4-FFF2-40B4-BE49-F238E27FC236}">
                    <a16:creationId xmlns:a16="http://schemas.microsoft.com/office/drawing/2014/main" id="{1910E113-8428-4EBF-3ABD-273C05AC1A60}"/>
                  </a:ext>
                </a:extLst>
              </p:cNvPr>
              <p:cNvSpPr txBox="1">
                <a:spLocks noRot="1" noChangeAspect="1" noMove="1" noResize="1" noEditPoints="1" noAdjustHandles="1" noChangeArrowheads="1" noChangeShapeType="1" noTextEdit="1"/>
              </p:cNvSpPr>
              <p:nvPr/>
            </p:nvSpPr>
            <p:spPr>
              <a:xfrm>
                <a:off x="4837395" y="2400299"/>
                <a:ext cx="1963797" cy="369332"/>
              </a:xfrm>
              <a:prstGeom prst="rect">
                <a:avLst/>
              </a:prstGeom>
              <a:blipFill>
                <a:blip r:embed="rId6"/>
                <a:stretch>
                  <a:fillRect t="-10000"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8FD13B1B-8DFE-B419-E574-4B40FC4ED521}"/>
                  </a:ext>
                </a:extLst>
              </p:cNvPr>
              <p:cNvSpPr txBox="1"/>
              <p:nvPr/>
            </p:nvSpPr>
            <p:spPr>
              <a:xfrm>
                <a:off x="4846021" y="4734205"/>
                <a:ext cx="1963797" cy="369332"/>
              </a:xfrm>
              <a:prstGeom prst="rect">
                <a:avLst/>
              </a:prstGeom>
              <a:noFill/>
            </p:spPr>
            <p:txBody>
              <a:bodyPr wrap="square">
                <a:spAutoFit/>
              </a:bodyPr>
              <a:lstStyle/>
              <a:p>
                <a:pPr algn="ctr"/>
                <a:r>
                  <a:rPr lang="en-US" b="1" dirty="0">
                    <a:solidFill>
                      <a:srgbClr val="51A7F9"/>
                    </a:solidFill>
                  </a:rPr>
                  <a:t>Features </a:t>
                </a:r>
                <a14:m>
                  <m:oMath xmlns:m="http://schemas.openxmlformats.org/officeDocument/2006/math">
                    <m:r>
                      <a:rPr lang="en-US" b="1" i="1" smtClean="0">
                        <a:solidFill>
                          <a:srgbClr val="51A7F9"/>
                        </a:solidFill>
                        <a:latin typeface="Cambria Math" panose="02040503050406030204" pitchFamily="18" charset="0"/>
                      </a:rPr>
                      <m:t>𝒇</m:t>
                    </m:r>
                    <m:r>
                      <a:rPr lang="en-US" b="1" i="1" smtClean="0">
                        <a:solidFill>
                          <a:srgbClr val="51A7F9"/>
                        </a:solidFill>
                        <a:latin typeface="Cambria Math" panose="02040503050406030204" pitchFamily="18" charset="0"/>
                      </a:rPr>
                      <m:t>′</m:t>
                    </m:r>
                  </m:oMath>
                </a14:m>
                <a:endParaRPr lang="en-US" b="1" dirty="0">
                  <a:solidFill>
                    <a:srgbClr val="51A7F9"/>
                  </a:solidFill>
                </a:endParaRPr>
              </a:p>
            </p:txBody>
          </p:sp>
        </mc:Choice>
        <mc:Fallback xmlns="">
          <p:sp>
            <p:nvSpPr>
              <p:cNvPr id="52" name="TextBox 51">
                <a:extLst>
                  <a:ext uri="{FF2B5EF4-FFF2-40B4-BE49-F238E27FC236}">
                    <a16:creationId xmlns:a16="http://schemas.microsoft.com/office/drawing/2014/main" id="{8FD13B1B-8DFE-B419-E574-4B40FC4ED521}"/>
                  </a:ext>
                </a:extLst>
              </p:cNvPr>
              <p:cNvSpPr txBox="1">
                <a:spLocks noRot="1" noChangeAspect="1" noMove="1" noResize="1" noEditPoints="1" noAdjustHandles="1" noChangeArrowheads="1" noChangeShapeType="1" noTextEdit="1"/>
              </p:cNvSpPr>
              <p:nvPr/>
            </p:nvSpPr>
            <p:spPr>
              <a:xfrm>
                <a:off x="4846021" y="4734205"/>
                <a:ext cx="1963797" cy="369332"/>
              </a:xfrm>
              <a:prstGeom prst="rect">
                <a:avLst/>
              </a:prstGeom>
              <a:blipFill>
                <a:blip r:embed="rId7"/>
                <a:stretch>
                  <a:fillRect t="-10000" b="-26667"/>
                </a:stretch>
              </a:blipFill>
            </p:spPr>
            <p:txBody>
              <a:bodyPr/>
              <a:lstStyle/>
              <a:p>
                <a:r>
                  <a:rPr lang="en-GB">
                    <a:noFill/>
                  </a:rPr>
                  <a:t> </a:t>
                </a:r>
              </a:p>
            </p:txBody>
          </p:sp>
        </mc:Fallback>
      </mc:AlternateContent>
      <p:sp>
        <p:nvSpPr>
          <p:cNvPr id="53" name="TextBox 52">
            <a:extLst>
              <a:ext uri="{FF2B5EF4-FFF2-40B4-BE49-F238E27FC236}">
                <a16:creationId xmlns:a16="http://schemas.microsoft.com/office/drawing/2014/main" id="{DDB5CB69-7C8F-9EC5-68D5-4ED1FF541944}"/>
              </a:ext>
            </a:extLst>
          </p:cNvPr>
          <p:cNvSpPr txBox="1"/>
          <p:nvPr/>
        </p:nvSpPr>
        <p:spPr>
          <a:xfrm>
            <a:off x="4114598" y="2080367"/>
            <a:ext cx="407484" cy="369332"/>
          </a:xfrm>
          <a:prstGeom prst="rect">
            <a:avLst/>
          </a:prstGeom>
          <a:noFill/>
        </p:spPr>
        <p:txBody>
          <a:bodyPr wrap="none" rtlCol="0">
            <a:spAutoFit/>
          </a:bodyPr>
          <a:lstStyle/>
          <a:p>
            <a:r>
              <a:rPr lang="en-US" dirty="0">
                <a:latin typeface="+mj-lt"/>
              </a:rPr>
              <a:t>…</a:t>
            </a:r>
          </a:p>
        </p:txBody>
      </p:sp>
      <p:sp>
        <p:nvSpPr>
          <p:cNvPr id="54" name="TextBox 53">
            <a:extLst>
              <a:ext uri="{FF2B5EF4-FFF2-40B4-BE49-F238E27FC236}">
                <a16:creationId xmlns:a16="http://schemas.microsoft.com/office/drawing/2014/main" id="{CC46B215-F26C-45B2-4BF9-0807775D95BF}"/>
              </a:ext>
            </a:extLst>
          </p:cNvPr>
          <p:cNvSpPr txBox="1"/>
          <p:nvPr/>
        </p:nvSpPr>
        <p:spPr>
          <a:xfrm>
            <a:off x="4073293" y="4453550"/>
            <a:ext cx="407484" cy="369332"/>
          </a:xfrm>
          <a:prstGeom prst="rect">
            <a:avLst/>
          </a:prstGeom>
          <a:noFill/>
        </p:spPr>
        <p:txBody>
          <a:bodyPr wrap="none" rtlCol="0">
            <a:spAutoFit/>
          </a:bodyPr>
          <a:lstStyle/>
          <a:p>
            <a:r>
              <a:rPr lang="en-US" dirty="0">
                <a:latin typeface="+mj-lt"/>
              </a:rPr>
              <a:t>…</a:t>
            </a: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7CD62B53-C130-973E-2E07-CA2F33071243}"/>
                  </a:ext>
                </a:extLst>
              </p:cNvPr>
              <p:cNvSpPr txBox="1"/>
              <p:nvPr/>
            </p:nvSpPr>
            <p:spPr>
              <a:xfrm>
                <a:off x="4443630" y="4304202"/>
                <a:ext cx="35786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51A7F9"/>
                              </a:solidFill>
                              <a:latin typeface="Cambria Math" panose="02040503050406030204" pitchFamily="18" charset="0"/>
                              <a:ea typeface="Cambria Math" panose="02040503050406030204" pitchFamily="18" charset="0"/>
                            </a:rPr>
                          </m:ctrlPr>
                        </m:sSubPr>
                        <m:e>
                          <m:r>
                            <a:rPr lang="en-US" b="0" i="1" smtClean="0">
                              <a:solidFill>
                                <a:srgbClr val="51A7F9"/>
                              </a:solidFill>
                              <a:latin typeface="Cambria Math" panose="02040503050406030204" pitchFamily="18" charset="0"/>
                              <a:ea typeface="Cambria Math" panose="02040503050406030204" pitchFamily="18" charset="0"/>
                            </a:rPr>
                            <m:t>𝑥</m:t>
                          </m:r>
                        </m:e>
                        <m:sub>
                          <m:r>
                            <a:rPr lang="en-US" b="0" i="1" smtClean="0">
                              <a:solidFill>
                                <a:srgbClr val="51A7F9"/>
                              </a:solidFill>
                              <a:latin typeface="Cambria Math" panose="02040503050406030204" pitchFamily="18" charset="0"/>
                              <a:ea typeface="Cambria Math" panose="02040503050406030204" pitchFamily="18" charset="0"/>
                            </a:rPr>
                            <m:t>𝑡</m:t>
                          </m:r>
                        </m:sub>
                      </m:sSub>
                      <m:r>
                        <m:rPr>
                          <m:nor/>
                        </m:rPr>
                        <a:rPr lang="en-GB" dirty="0">
                          <a:solidFill>
                            <a:srgbClr val="C00000"/>
                          </a:solidFill>
                        </a:rPr>
                        <m:t> </m:t>
                      </m:r>
                    </m:oMath>
                  </m:oMathPara>
                </a14:m>
                <a:endParaRPr lang="en-GB" dirty="0"/>
              </a:p>
            </p:txBody>
          </p:sp>
        </mc:Choice>
        <mc:Fallback xmlns="">
          <p:sp>
            <p:nvSpPr>
              <p:cNvPr id="55" name="TextBox 54">
                <a:extLst>
                  <a:ext uri="{FF2B5EF4-FFF2-40B4-BE49-F238E27FC236}">
                    <a16:creationId xmlns:a16="http://schemas.microsoft.com/office/drawing/2014/main" id="{7CD62B53-C130-973E-2E07-CA2F33071243}"/>
                  </a:ext>
                </a:extLst>
              </p:cNvPr>
              <p:cNvSpPr txBox="1">
                <a:spLocks noRot="1" noChangeAspect="1" noMove="1" noResize="1" noEditPoints="1" noAdjustHandles="1" noChangeArrowheads="1" noChangeShapeType="1" noTextEdit="1"/>
              </p:cNvSpPr>
              <p:nvPr/>
            </p:nvSpPr>
            <p:spPr>
              <a:xfrm>
                <a:off x="4443630" y="4304202"/>
                <a:ext cx="357867" cy="369332"/>
              </a:xfrm>
              <a:prstGeom prst="rect">
                <a:avLst/>
              </a:prstGeom>
              <a:blipFill>
                <a:blip r:embed="rId8"/>
                <a:stretch>
                  <a:fillRect r="-169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E9F6329A-9FDC-D74F-6623-0244080D5C23}"/>
                  </a:ext>
                </a:extLst>
              </p:cNvPr>
              <p:cNvSpPr txBox="1"/>
              <p:nvPr/>
            </p:nvSpPr>
            <p:spPr>
              <a:xfrm>
                <a:off x="6641088" y="4271117"/>
                <a:ext cx="35786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51A7F9"/>
                              </a:solidFill>
                              <a:latin typeface="Cambria Math" panose="02040503050406030204" pitchFamily="18" charset="0"/>
                              <a:ea typeface="Cambria Math" panose="02040503050406030204" pitchFamily="18" charset="0"/>
                            </a:rPr>
                          </m:ctrlPr>
                        </m:sSubPr>
                        <m:e>
                          <m:r>
                            <a:rPr lang="en-US" b="0" i="1" smtClean="0">
                              <a:solidFill>
                                <a:srgbClr val="51A7F9"/>
                              </a:solidFill>
                              <a:latin typeface="Cambria Math" panose="02040503050406030204" pitchFamily="18" charset="0"/>
                              <a:ea typeface="Cambria Math" panose="02040503050406030204" pitchFamily="18" charset="0"/>
                            </a:rPr>
                            <m:t>𝑥</m:t>
                          </m:r>
                        </m:e>
                        <m:sub>
                          <m:r>
                            <a:rPr lang="en-US" b="0" i="1" smtClean="0">
                              <a:solidFill>
                                <a:srgbClr val="51A7F9"/>
                              </a:solidFill>
                              <a:latin typeface="Cambria Math" panose="02040503050406030204" pitchFamily="18" charset="0"/>
                              <a:ea typeface="Cambria Math" panose="02040503050406030204" pitchFamily="18" charset="0"/>
                            </a:rPr>
                            <m:t>𝑡</m:t>
                          </m:r>
                          <m:r>
                            <a:rPr lang="en-US" b="0" i="1" smtClean="0">
                              <a:solidFill>
                                <a:srgbClr val="51A7F9"/>
                              </a:solidFill>
                              <a:latin typeface="Cambria Math" panose="02040503050406030204" pitchFamily="18" charset="0"/>
                              <a:ea typeface="Cambria Math" panose="02040503050406030204" pitchFamily="18" charset="0"/>
                            </a:rPr>
                            <m:t>−1</m:t>
                          </m:r>
                        </m:sub>
                      </m:sSub>
                      <m:r>
                        <m:rPr>
                          <m:nor/>
                        </m:rPr>
                        <a:rPr lang="en-GB" dirty="0">
                          <a:solidFill>
                            <a:srgbClr val="51A7F9"/>
                          </a:solidFill>
                        </a:rPr>
                        <m:t> </m:t>
                      </m:r>
                    </m:oMath>
                  </m:oMathPara>
                </a14:m>
                <a:endParaRPr lang="en-GB" dirty="0"/>
              </a:p>
            </p:txBody>
          </p:sp>
        </mc:Choice>
        <mc:Fallback xmlns="">
          <p:sp>
            <p:nvSpPr>
              <p:cNvPr id="56" name="TextBox 55">
                <a:extLst>
                  <a:ext uri="{FF2B5EF4-FFF2-40B4-BE49-F238E27FC236}">
                    <a16:creationId xmlns:a16="http://schemas.microsoft.com/office/drawing/2014/main" id="{E9F6329A-9FDC-D74F-6623-0244080D5C23}"/>
                  </a:ext>
                </a:extLst>
              </p:cNvPr>
              <p:cNvSpPr txBox="1">
                <a:spLocks noRot="1" noChangeAspect="1" noMove="1" noResize="1" noEditPoints="1" noAdjustHandles="1" noChangeArrowheads="1" noChangeShapeType="1" noTextEdit="1"/>
              </p:cNvSpPr>
              <p:nvPr/>
            </p:nvSpPr>
            <p:spPr>
              <a:xfrm>
                <a:off x="6641088" y="4271117"/>
                <a:ext cx="357867" cy="369332"/>
              </a:xfrm>
              <a:prstGeom prst="rect">
                <a:avLst/>
              </a:prstGeom>
              <a:blipFill>
                <a:blip r:embed="rId9"/>
                <a:stretch>
                  <a:fillRect r="-61017"/>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71FAD6AF-3E7E-7295-64C8-6B53F43C88ED}"/>
              </a:ext>
            </a:extLst>
          </p:cNvPr>
          <p:cNvSpPr txBox="1"/>
          <p:nvPr/>
        </p:nvSpPr>
        <p:spPr>
          <a:xfrm>
            <a:off x="275502" y="6201271"/>
            <a:ext cx="9479753" cy="292388"/>
          </a:xfrm>
          <a:prstGeom prst="rect">
            <a:avLst/>
          </a:prstGeom>
          <a:noFill/>
        </p:spPr>
        <p:txBody>
          <a:bodyPr wrap="square" rtlCol="0">
            <a:spAutoFit/>
          </a:bodyPr>
          <a:lstStyle/>
          <a:p>
            <a:r>
              <a:rPr lang="en-US" sz="1300" i="1" dirty="0">
                <a:solidFill>
                  <a:schemeClr val="bg1">
                    <a:lumMod val="65000"/>
                  </a:schemeClr>
                </a:solidFill>
              </a:rPr>
              <a:t>Plug-and-Play Diffusion Features for Text-Driven Image-to-Image Translation</a:t>
            </a:r>
            <a:r>
              <a:rPr lang="en-US" sz="1300" dirty="0">
                <a:solidFill>
                  <a:schemeClr val="bg1">
                    <a:lumMod val="65000"/>
                  </a:schemeClr>
                </a:solidFill>
              </a:rPr>
              <a:t>, Tumanyan et al., CVPR 2023</a:t>
            </a:r>
          </a:p>
        </p:txBody>
      </p:sp>
    </p:spTree>
    <p:extLst>
      <p:ext uri="{BB962C8B-B14F-4D97-AF65-F5344CB8AC3E}">
        <p14:creationId xmlns:p14="http://schemas.microsoft.com/office/powerpoint/2010/main" val="9073498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40" grpId="0" animBg="1"/>
      <p:bldP spid="42" grpId="0" animBg="1"/>
      <p:bldP spid="49" grpId="0"/>
      <p:bldP spid="52" grpId="0"/>
      <p:bldP spid="54" grpId="0"/>
      <p:bldP spid="55" grpId="0"/>
      <p:bldP spid="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076BA-B43E-5618-90C1-90F8FE84AF6E}"/>
              </a:ext>
            </a:extLst>
          </p:cNvPr>
          <p:cNvSpPr>
            <a:spLocks noGrp="1"/>
          </p:cNvSpPr>
          <p:nvPr>
            <p:ph type="title"/>
          </p:nvPr>
        </p:nvSpPr>
        <p:spPr/>
        <p:txBody>
          <a:bodyPr/>
          <a:lstStyle/>
          <a:p>
            <a:r>
              <a:rPr lang="en-US" dirty="0"/>
              <a:t>Guided and Controllable Generation: Text Conditioning</a:t>
            </a:r>
            <a:endParaRPr lang="en-GB" dirty="0"/>
          </a:p>
        </p:txBody>
      </p:sp>
      <p:sp>
        <p:nvSpPr>
          <p:cNvPr id="4" name="Date Placeholder 3">
            <a:extLst>
              <a:ext uri="{FF2B5EF4-FFF2-40B4-BE49-F238E27FC236}">
                <a16:creationId xmlns:a16="http://schemas.microsoft.com/office/drawing/2014/main" id="{ACA2B20B-B335-B05C-7734-53B76B3F1FF1}"/>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659808ED-232B-9BA0-7810-6E7DB26C6055}"/>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EEF120F7-8719-AFB7-1C07-75A5B40233EA}"/>
              </a:ext>
            </a:extLst>
          </p:cNvPr>
          <p:cNvSpPr>
            <a:spLocks noGrp="1"/>
          </p:cNvSpPr>
          <p:nvPr>
            <p:ph type="sldNum" sz="quarter" idx="12"/>
          </p:nvPr>
        </p:nvSpPr>
        <p:spPr/>
        <p:txBody>
          <a:bodyPr/>
          <a:lstStyle/>
          <a:p>
            <a:r>
              <a:rPr lang="en-US"/>
              <a:t>Diffusion-Based Image and Video Generation</a:t>
            </a:r>
            <a:endParaRPr lang="en-US" dirty="0"/>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869F6A3C-920E-7F16-A911-E45682081891}"/>
                  </a:ext>
                </a:extLst>
              </p:cNvPr>
              <p:cNvSpPr txBox="1"/>
              <p:nvPr/>
            </p:nvSpPr>
            <p:spPr>
              <a:xfrm>
                <a:off x="7372870" y="4284818"/>
                <a:ext cx="2048806"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latin typeface="Cambria Math" panose="02040503050406030204" pitchFamily="18" charset="0"/>
                              <a:ea typeface="Cambria Math" panose="02040503050406030204" pitchFamily="18" charset="0"/>
                            </a:rPr>
                          </m:ctrlPr>
                        </m:sSubPr>
                        <m:e>
                          <m:r>
                            <a:rPr lang="en-US" sz="3200" i="1" dirty="0">
                              <a:latin typeface="Cambria Math" panose="02040503050406030204" pitchFamily="18" charset="0"/>
                              <a:ea typeface="Cambria Math" panose="02040503050406030204" pitchFamily="18" charset="0"/>
                            </a:rPr>
                            <m:t>𝜖</m:t>
                          </m:r>
                        </m:e>
                        <m:sub>
                          <m:r>
                            <a:rPr lang="en-US" sz="3200" b="0" i="1" dirty="0" smtClean="0">
                              <a:latin typeface="Cambria Math" panose="02040503050406030204" pitchFamily="18" charset="0"/>
                              <a:ea typeface="Cambria Math" panose="02040503050406030204" pitchFamily="18" charset="0"/>
                            </a:rPr>
                            <m:t>𝜃</m:t>
                          </m:r>
                        </m:sub>
                      </m:sSub>
                      <m:r>
                        <a:rPr lang="en-US" sz="3200" b="0" i="1" dirty="0" smtClean="0">
                          <a:latin typeface="Cambria Math" panose="02040503050406030204" pitchFamily="18" charset="0"/>
                          <a:ea typeface="Cambria Math" panose="02040503050406030204" pitchFamily="18" charset="0"/>
                        </a:rPr>
                        <m:t>(</m:t>
                      </m:r>
                      <m:sSub>
                        <m:sSubPr>
                          <m:ctrlPr>
                            <a:rPr lang="en-US" sz="3200" b="0" i="1" dirty="0" smtClean="0">
                              <a:latin typeface="Cambria Math" panose="02040503050406030204" pitchFamily="18" charset="0"/>
                              <a:ea typeface="Cambria Math" panose="02040503050406030204" pitchFamily="18" charset="0"/>
                            </a:rPr>
                          </m:ctrlPr>
                        </m:sSubPr>
                        <m:e>
                          <m:r>
                            <a:rPr lang="en-US" sz="3200" i="1" dirty="0">
                              <a:latin typeface="Cambria Math" panose="02040503050406030204" pitchFamily="18" charset="0"/>
                              <a:ea typeface="Cambria Math" panose="02040503050406030204" pitchFamily="18" charset="0"/>
                            </a:rPr>
                            <m:t>𝑥</m:t>
                          </m:r>
                        </m:e>
                        <m:sub>
                          <m:r>
                            <a:rPr lang="en-US" sz="3200" b="0" i="1" dirty="0" smtClean="0">
                              <a:latin typeface="Cambria Math" panose="02040503050406030204" pitchFamily="18" charset="0"/>
                              <a:ea typeface="Cambria Math" panose="02040503050406030204" pitchFamily="18" charset="0"/>
                            </a:rPr>
                            <m:t>𝑇</m:t>
                          </m:r>
                        </m:sub>
                      </m:sSub>
                      <m:r>
                        <a:rPr lang="en-US" sz="3200" b="0" i="1" dirty="0" smtClean="0">
                          <a:latin typeface="Cambria Math" panose="02040503050406030204" pitchFamily="18" charset="0"/>
                          <a:ea typeface="Cambria Math" panose="02040503050406030204" pitchFamily="18" charset="0"/>
                        </a:rPr>
                        <m:t>, </m:t>
                      </m:r>
                      <m:r>
                        <a:rPr lang="en-US" sz="3200" b="0" i="1" dirty="0" smtClean="0">
                          <a:latin typeface="Cambria Math" panose="02040503050406030204" pitchFamily="18" charset="0"/>
                          <a:ea typeface="Cambria Math" panose="02040503050406030204" pitchFamily="18" charset="0"/>
                        </a:rPr>
                        <m:t>𝑇</m:t>
                      </m:r>
                      <m:r>
                        <a:rPr lang="en-GB" sz="3200" b="0" i="1" dirty="0" smtClean="0">
                          <a:latin typeface="Cambria Math" panose="02040503050406030204" pitchFamily="18" charset="0"/>
                          <a:ea typeface="Cambria Math" panose="02040503050406030204" pitchFamily="18" charset="0"/>
                        </a:rPr>
                        <m:t>, </m:t>
                      </m:r>
                      <m:r>
                        <a:rPr lang="en-GB" sz="3200" b="0" i="1" dirty="0" smtClean="0">
                          <a:latin typeface="Cambria Math" panose="02040503050406030204" pitchFamily="18" charset="0"/>
                          <a:ea typeface="Cambria Math" panose="02040503050406030204" pitchFamily="18" charset="0"/>
                        </a:rPr>
                        <m:t>𝑐</m:t>
                      </m:r>
                      <m:r>
                        <a:rPr lang="en-US" sz="3200" b="0" i="1" dirty="0" smtClean="0">
                          <a:latin typeface="Cambria Math" panose="02040503050406030204" pitchFamily="18" charset="0"/>
                          <a:ea typeface="Cambria Math" panose="02040503050406030204" pitchFamily="18" charset="0"/>
                        </a:rPr>
                        <m:t>)</m:t>
                      </m:r>
                    </m:oMath>
                  </m:oMathPara>
                </a14:m>
                <a:endParaRPr lang="en-GB" sz="3200" dirty="0"/>
              </a:p>
            </p:txBody>
          </p:sp>
        </mc:Choice>
        <mc:Fallback>
          <p:sp>
            <p:nvSpPr>
              <p:cNvPr id="8" name="TextBox 7">
                <a:extLst>
                  <a:ext uri="{FF2B5EF4-FFF2-40B4-BE49-F238E27FC236}">
                    <a16:creationId xmlns:a16="http://schemas.microsoft.com/office/drawing/2014/main" id="{869F6A3C-920E-7F16-A911-E45682081891}"/>
                  </a:ext>
                </a:extLst>
              </p:cNvPr>
              <p:cNvSpPr txBox="1">
                <a:spLocks noRot="1" noChangeAspect="1" noMove="1" noResize="1" noEditPoints="1" noAdjustHandles="1" noChangeArrowheads="1" noChangeShapeType="1" noTextEdit="1"/>
              </p:cNvSpPr>
              <p:nvPr/>
            </p:nvSpPr>
            <p:spPr>
              <a:xfrm>
                <a:off x="7372870" y="4284818"/>
                <a:ext cx="2048806" cy="584775"/>
              </a:xfrm>
              <a:prstGeom prst="rect">
                <a:avLst/>
              </a:prstGeom>
              <a:blipFill>
                <a:blip r:embed="rId2"/>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2E87D70A-F317-A80B-8869-74BF9366E249}"/>
                  </a:ext>
                </a:extLst>
              </p:cNvPr>
              <p:cNvSpPr txBox="1"/>
              <p:nvPr/>
            </p:nvSpPr>
            <p:spPr>
              <a:xfrm>
                <a:off x="7471405" y="2206567"/>
                <a:ext cx="1062002"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b="0" i="1" dirty="0" smtClean="0">
                              <a:latin typeface="Cambria Math" panose="02040503050406030204" pitchFamily="18" charset="0"/>
                              <a:ea typeface="Cambria Math" panose="02040503050406030204" pitchFamily="18" charset="0"/>
                            </a:rPr>
                          </m:ctrlPr>
                        </m:sSubPr>
                        <m:e>
                          <m:r>
                            <a:rPr lang="en-US" sz="3200" i="1" dirty="0">
                              <a:latin typeface="Cambria Math" panose="02040503050406030204" pitchFamily="18" charset="0"/>
                              <a:ea typeface="Cambria Math" panose="02040503050406030204" pitchFamily="18" charset="0"/>
                            </a:rPr>
                            <m:t>𝜖</m:t>
                          </m:r>
                        </m:e>
                        <m:sub>
                          <m:r>
                            <a:rPr lang="en-US" sz="3200" b="0" i="1" dirty="0" smtClean="0">
                              <a:latin typeface="Cambria Math" panose="02040503050406030204" pitchFamily="18" charset="0"/>
                              <a:ea typeface="Cambria Math" panose="02040503050406030204" pitchFamily="18" charset="0"/>
                            </a:rPr>
                            <m:t>𝜃</m:t>
                          </m:r>
                        </m:sub>
                      </m:sSub>
                      <m:r>
                        <a:rPr lang="en-US" sz="3200" b="0" i="1" dirty="0" smtClean="0">
                          <a:latin typeface="Cambria Math" panose="02040503050406030204" pitchFamily="18" charset="0"/>
                          <a:ea typeface="Cambria Math" panose="02040503050406030204" pitchFamily="18" charset="0"/>
                        </a:rPr>
                        <m:t>(</m:t>
                      </m:r>
                      <m:sSub>
                        <m:sSubPr>
                          <m:ctrlPr>
                            <a:rPr lang="en-US" sz="3200" b="0" i="1" dirty="0" smtClean="0">
                              <a:latin typeface="Cambria Math" panose="02040503050406030204" pitchFamily="18" charset="0"/>
                              <a:ea typeface="Cambria Math" panose="02040503050406030204" pitchFamily="18" charset="0"/>
                            </a:rPr>
                          </m:ctrlPr>
                        </m:sSubPr>
                        <m:e>
                          <m:r>
                            <a:rPr lang="en-US" sz="3200" i="1" dirty="0">
                              <a:latin typeface="Cambria Math" panose="02040503050406030204" pitchFamily="18" charset="0"/>
                              <a:ea typeface="Cambria Math" panose="02040503050406030204" pitchFamily="18" charset="0"/>
                            </a:rPr>
                            <m:t>𝑥</m:t>
                          </m:r>
                        </m:e>
                        <m:sub>
                          <m:r>
                            <a:rPr lang="en-US" sz="3200" b="0" i="1" dirty="0" smtClean="0">
                              <a:latin typeface="Cambria Math" panose="02040503050406030204" pitchFamily="18" charset="0"/>
                              <a:ea typeface="Cambria Math" panose="02040503050406030204" pitchFamily="18" charset="0"/>
                            </a:rPr>
                            <m:t>𝑇</m:t>
                          </m:r>
                        </m:sub>
                      </m:sSub>
                      <m:r>
                        <a:rPr lang="en-US" sz="3200" b="0" i="1" dirty="0" smtClean="0">
                          <a:latin typeface="Cambria Math" panose="02040503050406030204" pitchFamily="18" charset="0"/>
                          <a:ea typeface="Cambria Math" panose="02040503050406030204" pitchFamily="18" charset="0"/>
                        </a:rPr>
                        <m:t>, </m:t>
                      </m:r>
                      <m:r>
                        <a:rPr lang="en-US" sz="3200" b="0" i="1" dirty="0" smtClean="0">
                          <a:latin typeface="Cambria Math" panose="02040503050406030204" pitchFamily="18" charset="0"/>
                          <a:ea typeface="Cambria Math" panose="02040503050406030204" pitchFamily="18" charset="0"/>
                        </a:rPr>
                        <m:t>𝑇</m:t>
                      </m:r>
                      <m:r>
                        <a:rPr lang="en-US" sz="3200" b="0" i="1" dirty="0" smtClean="0">
                          <a:latin typeface="Cambria Math" panose="02040503050406030204" pitchFamily="18" charset="0"/>
                          <a:ea typeface="Cambria Math" panose="02040503050406030204" pitchFamily="18" charset="0"/>
                        </a:rPr>
                        <m:t>)</m:t>
                      </m:r>
                    </m:oMath>
                  </m:oMathPara>
                </a14:m>
                <a:endParaRPr lang="en-GB" sz="3200" dirty="0"/>
              </a:p>
            </p:txBody>
          </p:sp>
        </mc:Choice>
        <mc:Fallback>
          <p:sp>
            <p:nvSpPr>
              <p:cNvPr id="9" name="TextBox 8">
                <a:extLst>
                  <a:ext uri="{FF2B5EF4-FFF2-40B4-BE49-F238E27FC236}">
                    <a16:creationId xmlns:a16="http://schemas.microsoft.com/office/drawing/2014/main" id="{2E87D70A-F317-A80B-8869-74BF9366E249}"/>
                  </a:ext>
                </a:extLst>
              </p:cNvPr>
              <p:cNvSpPr txBox="1">
                <a:spLocks noRot="1" noChangeAspect="1" noMove="1" noResize="1" noEditPoints="1" noAdjustHandles="1" noChangeArrowheads="1" noChangeShapeType="1" noTextEdit="1"/>
              </p:cNvSpPr>
              <p:nvPr/>
            </p:nvSpPr>
            <p:spPr>
              <a:xfrm>
                <a:off x="7471405" y="2206567"/>
                <a:ext cx="1062002" cy="584775"/>
              </a:xfrm>
              <a:prstGeom prst="rect">
                <a:avLst/>
              </a:prstGeom>
              <a:blipFill>
                <a:blip r:embed="rId3"/>
                <a:stretch>
                  <a:fillRect r="-54023"/>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6BF5391C-3D66-8B5B-F9CC-94D85799D997}"/>
                  </a:ext>
                </a:extLst>
              </p:cNvPr>
              <p:cNvSpPr txBox="1"/>
              <p:nvPr/>
            </p:nvSpPr>
            <p:spPr>
              <a:xfrm>
                <a:off x="5366223" y="5125141"/>
                <a:ext cx="6223146" cy="400110"/>
              </a:xfrm>
              <a:prstGeom prst="rect">
                <a:avLst/>
              </a:prstGeom>
              <a:noFill/>
            </p:spPr>
            <p:txBody>
              <a:bodyPr wrap="square">
                <a:spAutoFit/>
              </a:bodyPr>
              <a:lstStyle/>
              <a:p>
                <a14:m>
                  <m:oMath xmlns:m="http://schemas.openxmlformats.org/officeDocument/2006/math">
                    <m:r>
                      <a:rPr lang="en-GB" sz="2000" i="1" dirty="0">
                        <a:latin typeface="Cambria Math" panose="02040503050406030204" pitchFamily="18" charset="0"/>
                        <a:ea typeface="Cambria Math" panose="02040503050406030204" pitchFamily="18" charset="0"/>
                      </a:rPr>
                      <m:t>𝑐</m:t>
                    </m:r>
                  </m:oMath>
                </a14:m>
                <a:r>
                  <a:rPr lang="en-US" sz="2000" i="1" dirty="0"/>
                  <a:t> = “A stained glass window of a panda eating bamboo.”</a:t>
                </a:r>
                <a:endParaRPr lang="en-GB" sz="2000" dirty="0"/>
              </a:p>
            </p:txBody>
          </p:sp>
        </mc:Choice>
        <mc:Fallback>
          <p:sp>
            <p:nvSpPr>
              <p:cNvPr id="10" name="TextBox 9">
                <a:extLst>
                  <a:ext uri="{FF2B5EF4-FFF2-40B4-BE49-F238E27FC236}">
                    <a16:creationId xmlns:a16="http://schemas.microsoft.com/office/drawing/2014/main" id="{6BF5391C-3D66-8B5B-F9CC-94D85799D997}"/>
                  </a:ext>
                </a:extLst>
              </p:cNvPr>
              <p:cNvSpPr txBox="1">
                <a:spLocks noRot="1" noChangeAspect="1" noMove="1" noResize="1" noEditPoints="1" noAdjustHandles="1" noChangeArrowheads="1" noChangeShapeType="1" noTextEdit="1"/>
              </p:cNvSpPr>
              <p:nvPr/>
            </p:nvSpPr>
            <p:spPr>
              <a:xfrm>
                <a:off x="5366223" y="5125141"/>
                <a:ext cx="6223146" cy="400110"/>
              </a:xfrm>
              <a:prstGeom prst="rect">
                <a:avLst/>
              </a:prstGeom>
              <a:blipFill>
                <a:blip r:embed="rId4"/>
                <a:stretch>
                  <a:fillRect t="-10769" b="-26154"/>
                </a:stretch>
              </a:blipFill>
            </p:spPr>
            <p:txBody>
              <a:bodyPr/>
              <a:lstStyle/>
              <a:p>
                <a:r>
                  <a:rPr lang="en-GB">
                    <a:noFill/>
                  </a:rPr>
                  <a:t> </a:t>
                </a:r>
              </a:p>
            </p:txBody>
          </p:sp>
        </mc:Fallback>
      </mc:AlternateContent>
      <p:sp>
        <p:nvSpPr>
          <p:cNvPr id="11" name="TextBox 10">
            <a:extLst>
              <a:ext uri="{FF2B5EF4-FFF2-40B4-BE49-F238E27FC236}">
                <a16:creationId xmlns:a16="http://schemas.microsoft.com/office/drawing/2014/main" id="{1D8F4901-1FF8-62BB-0043-D0A8DF2C7F7C}"/>
              </a:ext>
            </a:extLst>
          </p:cNvPr>
          <p:cNvSpPr txBox="1"/>
          <p:nvPr/>
        </p:nvSpPr>
        <p:spPr>
          <a:xfrm>
            <a:off x="302732" y="5973123"/>
            <a:ext cx="11517213" cy="292388"/>
          </a:xfrm>
          <a:prstGeom prst="rect">
            <a:avLst/>
          </a:prstGeom>
          <a:noFill/>
        </p:spPr>
        <p:txBody>
          <a:bodyPr wrap="square">
            <a:spAutoFit/>
          </a:bodyPr>
          <a:lstStyle/>
          <a:p>
            <a:r>
              <a:rPr lang="en-GB" sz="1300" dirty="0">
                <a:solidFill>
                  <a:schemeClr val="bg1">
                    <a:lumMod val="65000"/>
                  </a:schemeClr>
                </a:solidFill>
              </a:rPr>
              <a:t>Images from: </a:t>
            </a:r>
            <a:r>
              <a:rPr lang="en-US" sz="1300" i="1" dirty="0">
                <a:solidFill>
                  <a:schemeClr val="bg1">
                    <a:lumMod val="65000"/>
                  </a:schemeClr>
                </a:solidFill>
              </a:rPr>
              <a:t>Variational Diffusion Models</a:t>
            </a:r>
            <a:r>
              <a:rPr lang="en-GB" sz="1300" dirty="0">
                <a:solidFill>
                  <a:schemeClr val="bg1">
                    <a:lumMod val="65000"/>
                  </a:schemeClr>
                </a:solidFill>
              </a:rPr>
              <a:t>, Kingma et al., </a:t>
            </a:r>
            <a:r>
              <a:rPr lang="en-GB" sz="1300" dirty="0" err="1">
                <a:solidFill>
                  <a:schemeClr val="bg1">
                    <a:lumMod val="65000"/>
                  </a:schemeClr>
                </a:solidFill>
              </a:rPr>
              <a:t>NeurIPS</a:t>
            </a:r>
            <a:r>
              <a:rPr lang="en-GB" sz="1300" dirty="0">
                <a:solidFill>
                  <a:schemeClr val="bg1">
                    <a:lumMod val="65000"/>
                  </a:schemeClr>
                </a:solidFill>
              </a:rPr>
              <a:t> 2021</a:t>
            </a:r>
          </a:p>
        </p:txBody>
      </p:sp>
      <p:pic>
        <p:nvPicPr>
          <p:cNvPr id="2050" name="Picture 2">
            <a:extLst>
              <a:ext uri="{FF2B5EF4-FFF2-40B4-BE49-F238E27FC236}">
                <a16:creationId xmlns:a16="http://schemas.microsoft.com/office/drawing/2014/main" id="{3C1283E2-BC0A-0D81-2DF2-CFD1BCBE09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228"/>
          <a:stretch>
            <a:fillRect/>
          </a:stretch>
        </p:blipFill>
        <p:spPr bwMode="auto">
          <a:xfrm>
            <a:off x="534708" y="1374217"/>
            <a:ext cx="4252849" cy="21342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A0CC8E8A-70D4-B96F-1EBC-BC755E763308}"/>
              </a:ext>
            </a:extLst>
          </p:cNvPr>
          <p:cNvPicPr>
            <a:picLocks noChangeAspect="1" noChangeArrowheads="1"/>
          </p:cNvPicPr>
          <p:nvPr/>
        </p:nvPicPr>
        <p:blipFill rotWithShape="1">
          <a:blip r:embed="rId6">
            <a:alphaModFix/>
            <a:extLst>
              <a:ext uri="{28A0092B-C50C-407E-A947-70E740481C1C}">
                <a14:useLocalDpi xmlns:a14="http://schemas.microsoft.com/office/drawing/2010/main" val="0"/>
              </a:ext>
            </a:extLst>
          </a:blip>
          <a:srcRect b="51198"/>
          <a:stretch>
            <a:fillRect/>
          </a:stretch>
        </p:blipFill>
        <p:spPr bwMode="auto">
          <a:xfrm>
            <a:off x="534708" y="3790670"/>
            <a:ext cx="4261975" cy="20548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558505F-5F32-C1A7-2192-EBB9CECD6EDF}"/>
              </a:ext>
            </a:extLst>
          </p:cNvPr>
          <p:cNvSpPr txBox="1"/>
          <p:nvPr/>
        </p:nvSpPr>
        <p:spPr>
          <a:xfrm>
            <a:off x="4904475" y="1372668"/>
            <a:ext cx="2475486" cy="369332"/>
          </a:xfrm>
          <a:prstGeom prst="rect">
            <a:avLst/>
          </a:prstGeom>
          <a:noFill/>
        </p:spPr>
        <p:txBody>
          <a:bodyPr wrap="none" rtlCol="0">
            <a:spAutoFit/>
          </a:bodyPr>
          <a:lstStyle/>
          <a:p>
            <a:r>
              <a:rPr lang="en-US" b="1" dirty="0"/>
              <a:t>Unconditional Denoiser</a:t>
            </a:r>
            <a:endParaRPr lang="en-GB" b="1" dirty="0"/>
          </a:p>
        </p:txBody>
      </p:sp>
      <p:sp>
        <p:nvSpPr>
          <p:cNvPr id="15" name="TextBox 14">
            <a:extLst>
              <a:ext uri="{FF2B5EF4-FFF2-40B4-BE49-F238E27FC236}">
                <a16:creationId xmlns:a16="http://schemas.microsoft.com/office/drawing/2014/main" id="{26D1717F-32D3-7B26-58CA-49B9D30A9F6B}"/>
              </a:ext>
            </a:extLst>
          </p:cNvPr>
          <p:cNvSpPr txBox="1"/>
          <p:nvPr/>
        </p:nvSpPr>
        <p:spPr>
          <a:xfrm>
            <a:off x="4904474" y="3735301"/>
            <a:ext cx="2756204" cy="369332"/>
          </a:xfrm>
          <a:prstGeom prst="rect">
            <a:avLst/>
          </a:prstGeom>
          <a:noFill/>
        </p:spPr>
        <p:txBody>
          <a:bodyPr wrap="none" rtlCol="0">
            <a:spAutoFit/>
          </a:bodyPr>
          <a:lstStyle/>
          <a:p>
            <a:r>
              <a:rPr lang="en-US" b="1" dirty="0"/>
              <a:t>Text-conditioned Denoiser</a:t>
            </a:r>
            <a:endParaRPr lang="en-GB" b="1" dirty="0"/>
          </a:p>
        </p:txBody>
      </p:sp>
      <p:sp>
        <p:nvSpPr>
          <p:cNvPr id="16" name="TextBox 15">
            <a:extLst>
              <a:ext uri="{FF2B5EF4-FFF2-40B4-BE49-F238E27FC236}">
                <a16:creationId xmlns:a16="http://schemas.microsoft.com/office/drawing/2014/main" id="{7A87FB55-BCA8-FC9D-0F7C-DDDE2481C8A1}"/>
              </a:ext>
            </a:extLst>
          </p:cNvPr>
          <p:cNvSpPr txBox="1"/>
          <p:nvPr/>
        </p:nvSpPr>
        <p:spPr>
          <a:xfrm>
            <a:off x="301626" y="6188223"/>
            <a:ext cx="11177840" cy="292388"/>
          </a:xfrm>
          <a:prstGeom prst="rect">
            <a:avLst/>
          </a:prstGeom>
          <a:noFill/>
        </p:spPr>
        <p:txBody>
          <a:bodyPr wrap="square">
            <a:spAutoFit/>
          </a:bodyPr>
          <a:lstStyle/>
          <a:p>
            <a:r>
              <a:rPr lang="en-GB" sz="1300" dirty="0">
                <a:solidFill>
                  <a:schemeClr val="bg1">
                    <a:lumMod val="65000"/>
                  </a:schemeClr>
                </a:solidFill>
              </a:rPr>
              <a:t>Images from: </a:t>
            </a:r>
            <a:r>
              <a:rPr lang="en-US" sz="1300" i="1" dirty="0">
                <a:solidFill>
                  <a:schemeClr val="bg1">
                    <a:lumMod val="65000"/>
                  </a:schemeClr>
                </a:solidFill>
              </a:rPr>
              <a:t>GLIDE: Towards Photorealistic Image Generation and Editing with Text-Guided Diffusion Models</a:t>
            </a:r>
            <a:r>
              <a:rPr lang="en-GB" sz="1300" dirty="0">
                <a:solidFill>
                  <a:schemeClr val="bg1">
                    <a:lumMod val="65000"/>
                  </a:schemeClr>
                </a:solidFill>
              </a:rPr>
              <a:t>, Nichol et al., ICML 2022</a:t>
            </a:r>
          </a:p>
        </p:txBody>
      </p:sp>
    </p:spTree>
    <p:extLst>
      <p:ext uri="{BB962C8B-B14F-4D97-AF65-F5344CB8AC3E}">
        <p14:creationId xmlns:p14="http://schemas.microsoft.com/office/powerpoint/2010/main" val="28920897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10" grpId="1"/>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F745A-D39A-52A5-B058-55D2314B2E5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5673289-9316-0BE5-5C2A-3329ECCE0A42}"/>
              </a:ext>
            </a:extLst>
          </p:cNvPr>
          <p:cNvPicPr>
            <a:picLocks noChangeAspect="1"/>
          </p:cNvPicPr>
          <p:nvPr/>
        </p:nvPicPr>
        <p:blipFill>
          <a:blip r:embed="rId2"/>
          <a:stretch>
            <a:fillRect/>
          </a:stretch>
        </p:blipFill>
        <p:spPr>
          <a:xfrm>
            <a:off x="7494671" y="4280539"/>
            <a:ext cx="1272706" cy="1268861"/>
          </a:xfrm>
          <a:prstGeom prst="rect">
            <a:avLst/>
          </a:prstGeom>
        </p:spPr>
      </p:pic>
      <p:pic>
        <p:nvPicPr>
          <p:cNvPr id="17" name="Picture 16">
            <a:extLst>
              <a:ext uri="{FF2B5EF4-FFF2-40B4-BE49-F238E27FC236}">
                <a16:creationId xmlns:a16="http://schemas.microsoft.com/office/drawing/2014/main" id="{EAC48F85-071B-1B46-AFCE-BC7E38340F47}"/>
              </a:ext>
            </a:extLst>
          </p:cNvPr>
          <p:cNvPicPr>
            <a:picLocks noChangeAspect="1"/>
          </p:cNvPicPr>
          <p:nvPr/>
        </p:nvPicPr>
        <p:blipFill>
          <a:blip r:embed="rId3"/>
          <a:stretch>
            <a:fillRect/>
          </a:stretch>
        </p:blipFill>
        <p:spPr>
          <a:xfrm>
            <a:off x="7513258" y="1647878"/>
            <a:ext cx="1284830" cy="1254055"/>
          </a:xfrm>
          <a:prstGeom prst="rect">
            <a:avLst/>
          </a:prstGeom>
        </p:spPr>
      </p:pic>
      <p:sp>
        <p:nvSpPr>
          <p:cNvPr id="2" name="Title 1">
            <a:extLst>
              <a:ext uri="{FF2B5EF4-FFF2-40B4-BE49-F238E27FC236}">
                <a16:creationId xmlns:a16="http://schemas.microsoft.com/office/drawing/2014/main" id="{66C412C0-24C8-627A-0382-2C0E07EF9382}"/>
              </a:ext>
            </a:extLst>
          </p:cNvPr>
          <p:cNvSpPr>
            <a:spLocks noGrp="1"/>
          </p:cNvSpPr>
          <p:nvPr>
            <p:ph type="title"/>
          </p:nvPr>
        </p:nvSpPr>
        <p:spPr/>
        <p:txBody>
          <a:bodyPr>
            <a:noAutofit/>
          </a:bodyPr>
          <a:lstStyle/>
          <a:p>
            <a:r>
              <a:rPr lang="en-US" sz="3600" dirty="0"/>
              <a:t>Latent Feature Manipulation: Guide Features</a:t>
            </a:r>
            <a:endParaRPr lang="en-US" sz="3600" dirty="0">
              <a:solidFill>
                <a:srgbClr val="00B050"/>
              </a:solidFill>
            </a:endParaRPr>
          </a:p>
        </p:txBody>
      </p:sp>
      <p:sp>
        <p:nvSpPr>
          <p:cNvPr id="4" name="Date Placeholder 3">
            <a:extLst>
              <a:ext uri="{FF2B5EF4-FFF2-40B4-BE49-F238E27FC236}">
                <a16:creationId xmlns:a16="http://schemas.microsoft.com/office/drawing/2014/main" id="{5558A03A-E7FE-C993-9E06-7050F86029CA}"/>
              </a:ext>
            </a:extLst>
          </p:cNvPr>
          <p:cNvSpPr>
            <a:spLocks noGrp="1"/>
          </p:cNvSpPr>
          <p:nvPr>
            <p:ph type="dt" sz="half" idx="10"/>
          </p:nvPr>
        </p:nvSpPr>
        <p:spPr/>
        <p:txBody>
          <a:bodyPr/>
          <a:lstStyle/>
          <a:p>
            <a:r>
              <a:rPr lang="en-US" dirty="0"/>
              <a:t>SIGGRAPH 2025 Course</a:t>
            </a:r>
          </a:p>
        </p:txBody>
      </p:sp>
      <p:sp>
        <p:nvSpPr>
          <p:cNvPr id="5" name="Footer Placeholder 4">
            <a:extLst>
              <a:ext uri="{FF2B5EF4-FFF2-40B4-BE49-F238E27FC236}">
                <a16:creationId xmlns:a16="http://schemas.microsoft.com/office/drawing/2014/main" id="{1EB09E6C-9557-FA43-33F8-C3705969C060}"/>
              </a:ext>
            </a:extLst>
          </p:cNvPr>
          <p:cNvSpPr>
            <a:spLocks noGrp="1"/>
          </p:cNvSpPr>
          <p:nvPr>
            <p:ph type="ftr" sz="quarter" idx="11"/>
          </p:nvPr>
        </p:nvSpPr>
        <p:spPr/>
        <p:txBody>
          <a:bodyPr/>
          <a:lstStyle/>
          <a:p>
            <a:r>
              <a:rPr lang="en-US" dirty="0"/>
              <a:t>Guided and Controllable Generation</a:t>
            </a:r>
          </a:p>
        </p:txBody>
      </p:sp>
      <p:sp>
        <p:nvSpPr>
          <p:cNvPr id="6" name="Slide Number Placeholder 5">
            <a:extLst>
              <a:ext uri="{FF2B5EF4-FFF2-40B4-BE49-F238E27FC236}">
                <a16:creationId xmlns:a16="http://schemas.microsoft.com/office/drawing/2014/main" id="{2A222A21-4281-A0B4-D5FB-463A6F2554DC}"/>
              </a:ext>
            </a:extLst>
          </p:cNvPr>
          <p:cNvSpPr>
            <a:spLocks noGrp="1"/>
          </p:cNvSpPr>
          <p:nvPr>
            <p:ph type="sldNum" sz="quarter" idx="12"/>
          </p:nvPr>
        </p:nvSpPr>
        <p:spPr/>
        <p:txBody>
          <a:bodyPr/>
          <a:lstStyle/>
          <a:p>
            <a:r>
              <a:rPr lang="en-US" dirty="0"/>
              <a:t>Diffusion-Based Image and Video Generation</a:t>
            </a:r>
          </a:p>
        </p:txBody>
      </p:sp>
      <p:cxnSp>
        <p:nvCxnSpPr>
          <p:cNvPr id="39" name="Straight Arrow Connector 38">
            <a:extLst>
              <a:ext uri="{FF2B5EF4-FFF2-40B4-BE49-F238E27FC236}">
                <a16:creationId xmlns:a16="http://schemas.microsoft.com/office/drawing/2014/main" id="{D3B8917F-83A9-4A59-8F3D-682CBD1641BD}"/>
              </a:ext>
            </a:extLst>
          </p:cNvPr>
          <p:cNvCxnSpPr>
            <a:cxnSpLocks/>
          </p:cNvCxnSpPr>
          <p:nvPr/>
        </p:nvCxnSpPr>
        <p:spPr>
          <a:xfrm flipV="1">
            <a:off x="4477366" y="4909582"/>
            <a:ext cx="2595507" cy="255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F97F04BD-EAD6-47A3-C17E-757BCDB3FACA}"/>
              </a:ext>
            </a:extLst>
          </p:cNvPr>
          <p:cNvCxnSpPr>
            <a:cxnSpLocks/>
          </p:cNvCxnSpPr>
          <p:nvPr/>
        </p:nvCxnSpPr>
        <p:spPr>
          <a:xfrm flipV="1">
            <a:off x="4477366" y="2274354"/>
            <a:ext cx="2595507" cy="255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1" name="Rectangle: Rounded Corners 40">
            <a:extLst>
              <a:ext uri="{FF2B5EF4-FFF2-40B4-BE49-F238E27FC236}">
                <a16:creationId xmlns:a16="http://schemas.microsoft.com/office/drawing/2014/main" id="{954B468B-A553-D087-4663-9CCE59AA4A07}"/>
              </a:ext>
            </a:extLst>
          </p:cNvPr>
          <p:cNvSpPr/>
          <p:nvPr/>
        </p:nvSpPr>
        <p:spPr>
          <a:xfrm>
            <a:off x="4826832" y="1795383"/>
            <a:ext cx="1817914" cy="957943"/>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CB3CE53E-280B-25EC-B470-EEF010502603}"/>
              </a:ext>
            </a:extLst>
          </p:cNvPr>
          <p:cNvSpPr txBox="1"/>
          <p:nvPr/>
        </p:nvSpPr>
        <p:spPr>
          <a:xfrm>
            <a:off x="5223469" y="2089688"/>
            <a:ext cx="1024639" cy="369332"/>
          </a:xfrm>
          <a:prstGeom prst="rect">
            <a:avLst/>
          </a:prstGeom>
          <a:noFill/>
        </p:spPr>
        <p:txBody>
          <a:bodyPr wrap="square" rtlCol="0">
            <a:spAutoFit/>
          </a:bodyPr>
          <a:lstStyle/>
          <a:p>
            <a:r>
              <a:rPr lang="en-US" dirty="0"/>
              <a:t>Denoiser</a:t>
            </a:r>
          </a:p>
        </p:txBody>
      </p:sp>
      <p:cxnSp>
        <p:nvCxnSpPr>
          <p:cNvPr id="43" name="Straight Arrow Connector 42">
            <a:extLst>
              <a:ext uri="{FF2B5EF4-FFF2-40B4-BE49-F238E27FC236}">
                <a16:creationId xmlns:a16="http://schemas.microsoft.com/office/drawing/2014/main" id="{40FCDB27-7BA5-9AA5-048E-C5055EF198F9}"/>
              </a:ext>
            </a:extLst>
          </p:cNvPr>
          <p:cNvCxnSpPr>
            <a:cxnSpLocks/>
          </p:cNvCxnSpPr>
          <p:nvPr/>
        </p:nvCxnSpPr>
        <p:spPr>
          <a:xfrm flipV="1">
            <a:off x="5775119" y="5387394"/>
            <a:ext cx="0" cy="29256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44" name="Picture 43">
            <a:extLst>
              <a:ext uri="{FF2B5EF4-FFF2-40B4-BE49-F238E27FC236}">
                <a16:creationId xmlns:a16="http://schemas.microsoft.com/office/drawing/2014/main" id="{22361332-9D83-31AE-31DB-A9E47F82E054}"/>
              </a:ext>
            </a:extLst>
          </p:cNvPr>
          <p:cNvPicPr>
            <a:picLocks noChangeAspect="1"/>
          </p:cNvPicPr>
          <p:nvPr/>
        </p:nvPicPr>
        <p:blipFill>
          <a:blip r:embed="rId4"/>
          <a:stretch>
            <a:fillRect/>
          </a:stretch>
        </p:blipFill>
        <p:spPr>
          <a:xfrm>
            <a:off x="2704033" y="1657481"/>
            <a:ext cx="1265617" cy="1244452"/>
          </a:xfrm>
          <a:prstGeom prst="rect">
            <a:avLst/>
          </a:prstGeom>
        </p:spPr>
      </p:pic>
      <p:sp>
        <p:nvSpPr>
          <p:cNvPr id="46" name="TextBox 45">
            <a:extLst>
              <a:ext uri="{FF2B5EF4-FFF2-40B4-BE49-F238E27FC236}">
                <a16:creationId xmlns:a16="http://schemas.microsoft.com/office/drawing/2014/main" id="{20881342-EE05-C5FC-E161-0AB1933A18F9}"/>
              </a:ext>
            </a:extLst>
          </p:cNvPr>
          <p:cNvSpPr txBox="1"/>
          <p:nvPr/>
        </p:nvSpPr>
        <p:spPr>
          <a:xfrm>
            <a:off x="2733176" y="1146428"/>
            <a:ext cx="6005298" cy="369332"/>
          </a:xfrm>
          <a:prstGeom prst="rect">
            <a:avLst/>
          </a:prstGeom>
          <a:noFill/>
        </p:spPr>
        <p:txBody>
          <a:bodyPr wrap="none" rtlCol="0">
            <a:spAutoFit/>
          </a:bodyPr>
          <a:lstStyle/>
          <a:p>
            <a:pPr algn="ctr"/>
            <a:r>
              <a:rPr lang="en-US" i="1" dirty="0"/>
              <a:t>“a photo of a burger and an ice cream cone floating in the ocean”</a:t>
            </a:r>
          </a:p>
        </p:txBody>
      </p:sp>
      <p:cxnSp>
        <p:nvCxnSpPr>
          <p:cNvPr id="47" name="Straight Arrow Connector 46">
            <a:extLst>
              <a:ext uri="{FF2B5EF4-FFF2-40B4-BE49-F238E27FC236}">
                <a16:creationId xmlns:a16="http://schemas.microsoft.com/office/drawing/2014/main" id="{7DDC10B0-7025-ACBD-35F4-50BE34D0DFDC}"/>
              </a:ext>
            </a:extLst>
          </p:cNvPr>
          <p:cNvCxnSpPr>
            <a:cxnSpLocks/>
          </p:cNvCxnSpPr>
          <p:nvPr/>
        </p:nvCxnSpPr>
        <p:spPr>
          <a:xfrm>
            <a:off x="5735787" y="1488395"/>
            <a:ext cx="0" cy="30698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8" name="Rectangle: Rounded Corners 47">
            <a:extLst>
              <a:ext uri="{FF2B5EF4-FFF2-40B4-BE49-F238E27FC236}">
                <a16:creationId xmlns:a16="http://schemas.microsoft.com/office/drawing/2014/main" id="{41811605-705D-A0E5-7F15-CDF346B7F36C}"/>
              </a:ext>
            </a:extLst>
          </p:cNvPr>
          <p:cNvSpPr/>
          <p:nvPr/>
        </p:nvSpPr>
        <p:spPr>
          <a:xfrm>
            <a:off x="4826832" y="4411776"/>
            <a:ext cx="1817914" cy="957943"/>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1F305DAC-B7FE-6E5F-55F1-F68C772D7714}"/>
              </a:ext>
            </a:extLst>
          </p:cNvPr>
          <p:cNvSpPr txBox="1"/>
          <p:nvPr/>
        </p:nvSpPr>
        <p:spPr>
          <a:xfrm>
            <a:off x="5223469" y="4706081"/>
            <a:ext cx="1024639" cy="369332"/>
          </a:xfrm>
          <a:prstGeom prst="rect">
            <a:avLst/>
          </a:prstGeom>
          <a:noFill/>
        </p:spPr>
        <p:txBody>
          <a:bodyPr wrap="square" rtlCol="0">
            <a:spAutoFit/>
          </a:bodyPr>
          <a:lstStyle/>
          <a:p>
            <a:r>
              <a:rPr lang="en-US" dirty="0"/>
              <a:t>Denoiser</a:t>
            </a:r>
          </a:p>
        </p:txBody>
      </p:sp>
      <p:pic>
        <p:nvPicPr>
          <p:cNvPr id="51" name="Picture 50">
            <a:extLst>
              <a:ext uri="{FF2B5EF4-FFF2-40B4-BE49-F238E27FC236}">
                <a16:creationId xmlns:a16="http://schemas.microsoft.com/office/drawing/2014/main" id="{025442A3-1E20-0E49-1232-47B76077237D}"/>
              </a:ext>
            </a:extLst>
          </p:cNvPr>
          <p:cNvPicPr>
            <a:picLocks noChangeAspect="1"/>
          </p:cNvPicPr>
          <p:nvPr/>
        </p:nvPicPr>
        <p:blipFill>
          <a:blip r:embed="rId4"/>
          <a:stretch>
            <a:fillRect/>
          </a:stretch>
        </p:blipFill>
        <p:spPr>
          <a:xfrm>
            <a:off x="2694229" y="4289224"/>
            <a:ext cx="1265617" cy="1244452"/>
          </a:xfrm>
          <a:prstGeom prst="rect">
            <a:avLst/>
          </a:prstGeom>
        </p:spPr>
      </p:pic>
      <p:grpSp>
        <p:nvGrpSpPr>
          <p:cNvPr id="21" name="Group 20">
            <a:extLst>
              <a:ext uri="{FF2B5EF4-FFF2-40B4-BE49-F238E27FC236}">
                <a16:creationId xmlns:a16="http://schemas.microsoft.com/office/drawing/2014/main" id="{C740EEE5-5572-E7E7-5630-D2CE55760CA6}"/>
              </a:ext>
            </a:extLst>
          </p:cNvPr>
          <p:cNvGrpSpPr/>
          <p:nvPr/>
        </p:nvGrpSpPr>
        <p:grpSpPr>
          <a:xfrm>
            <a:off x="5120436" y="2795073"/>
            <a:ext cx="1330419" cy="1616702"/>
            <a:chOff x="5120436" y="2795073"/>
            <a:chExt cx="1330419" cy="1364455"/>
          </a:xfrm>
        </p:grpSpPr>
        <p:cxnSp>
          <p:nvCxnSpPr>
            <p:cNvPr id="38" name="Straight Arrow Connector 37">
              <a:extLst>
                <a:ext uri="{FF2B5EF4-FFF2-40B4-BE49-F238E27FC236}">
                  <a16:creationId xmlns:a16="http://schemas.microsoft.com/office/drawing/2014/main" id="{709FCA5B-01D5-9339-4865-7AD427AB77E0}"/>
                </a:ext>
              </a:extLst>
            </p:cNvPr>
            <p:cNvCxnSpPr>
              <a:cxnSpLocks/>
            </p:cNvCxnSpPr>
            <p:nvPr/>
          </p:nvCxnSpPr>
          <p:spPr>
            <a:xfrm>
              <a:off x="5120436" y="2807559"/>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9112FBE9-B8E6-7785-74B4-7586C621AF01}"/>
                </a:ext>
              </a:extLst>
            </p:cNvPr>
            <p:cNvCxnSpPr>
              <a:cxnSpLocks/>
            </p:cNvCxnSpPr>
            <p:nvPr/>
          </p:nvCxnSpPr>
          <p:spPr>
            <a:xfrm>
              <a:off x="5445364" y="2811521"/>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E46B6102-A63B-E3A9-5FE6-E1E1BD08A67D}"/>
                </a:ext>
              </a:extLst>
            </p:cNvPr>
            <p:cNvCxnSpPr>
              <a:cxnSpLocks/>
            </p:cNvCxnSpPr>
            <p:nvPr/>
          </p:nvCxnSpPr>
          <p:spPr>
            <a:xfrm>
              <a:off x="5775119" y="2807559"/>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2F12C46B-8515-90B3-0086-A70C3F9DA02E}"/>
                </a:ext>
              </a:extLst>
            </p:cNvPr>
            <p:cNvCxnSpPr>
              <a:cxnSpLocks/>
            </p:cNvCxnSpPr>
            <p:nvPr/>
          </p:nvCxnSpPr>
          <p:spPr>
            <a:xfrm>
              <a:off x="6108674" y="2795073"/>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BE446921-DDF2-DF62-3233-733C9A850849}"/>
                </a:ext>
              </a:extLst>
            </p:cNvPr>
            <p:cNvCxnSpPr>
              <a:cxnSpLocks/>
            </p:cNvCxnSpPr>
            <p:nvPr/>
          </p:nvCxnSpPr>
          <p:spPr>
            <a:xfrm>
              <a:off x="6450855" y="2795073"/>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cxnSp>
        <p:nvCxnSpPr>
          <p:cNvPr id="57" name="Straight Arrow Connector 56">
            <a:extLst>
              <a:ext uri="{FF2B5EF4-FFF2-40B4-BE49-F238E27FC236}">
                <a16:creationId xmlns:a16="http://schemas.microsoft.com/office/drawing/2014/main" id="{3688A5D2-5C6A-8F25-C6AA-9396EE102213}"/>
              </a:ext>
            </a:extLst>
          </p:cNvPr>
          <p:cNvCxnSpPr>
            <a:cxnSpLocks/>
            <a:stCxn id="44" idx="2"/>
            <a:endCxn id="51" idx="0"/>
          </p:cNvCxnSpPr>
          <p:nvPr/>
        </p:nvCxnSpPr>
        <p:spPr>
          <a:xfrm flipH="1">
            <a:off x="3327038" y="2901933"/>
            <a:ext cx="9804" cy="1387291"/>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EA7D99E8-19C6-17A4-766E-CC64AA25BBD7}"/>
              </a:ext>
            </a:extLst>
          </p:cNvPr>
          <p:cNvSpPr txBox="1"/>
          <p:nvPr/>
        </p:nvSpPr>
        <p:spPr>
          <a:xfrm>
            <a:off x="2700405" y="3364468"/>
            <a:ext cx="1239442" cy="369332"/>
          </a:xfrm>
          <a:prstGeom prst="rect">
            <a:avLst/>
          </a:prstGeom>
          <a:solidFill>
            <a:schemeClr val="bg1"/>
          </a:solidFill>
        </p:spPr>
        <p:txBody>
          <a:bodyPr wrap="none" rtlCol="0">
            <a:spAutoFit/>
          </a:bodyPr>
          <a:lstStyle/>
          <a:p>
            <a:pPr algn="ctr"/>
            <a:r>
              <a:rPr lang="en-US" dirty="0"/>
              <a:t>same noise</a:t>
            </a:r>
          </a:p>
        </p:txBody>
      </p:sp>
      <p:sp>
        <p:nvSpPr>
          <p:cNvPr id="14" name="TextBox 13">
            <a:extLst>
              <a:ext uri="{FF2B5EF4-FFF2-40B4-BE49-F238E27FC236}">
                <a16:creationId xmlns:a16="http://schemas.microsoft.com/office/drawing/2014/main" id="{36BEAF92-583E-1101-B63D-3184A19A1858}"/>
              </a:ext>
            </a:extLst>
          </p:cNvPr>
          <p:cNvSpPr txBox="1"/>
          <p:nvPr/>
        </p:nvSpPr>
        <p:spPr>
          <a:xfrm>
            <a:off x="2506851" y="5573219"/>
            <a:ext cx="6589304" cy="369332"/>
          </a:xfrm>
          <a:prstGeom prst="rect">
            <a:avLst/>
          </a:prstGeom>
          <a:noFill/>
        </p:spPr>
        <p:txBody>
          <a:bodyPr wrap="none" rtlCol="0">
            <a:spAutoFit/>
          </a:bodyPr>
          <a:lstStyle/>
          <a:p>
            <a:pPr algn="ctr"/>
            <a:r>
              <a:rPr lang="en-US" i="1" dirty="0"/>
              <a:t>“a photo of a burger and a </a:t>
            </a:r>
            <a:r>
              <a:rPr lang="en-US" i="1" dirty="0">
                <a:solidFill>
                  <a:srgbClr val="51A7F9"/>
                </a:solidFill>
              </a:rPr>
              <a:t>yellow</a:t>
            </a:r>
            <a:r>
              <a:rPr lang="en-US" i="1" dirty="0"/>
              <a:t> ice cream cone floating in the ocean”</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0F1DDE8-4088-37C0-42A9-07679B87D296}"/>
                  </a:ext>
                </a:extLst>
              </p:cNvPr>
              <p:cNvSpPr txBox="1"/>
              <p:nvPr/>
            </p:nvSpPr>
            <p:spPr>
              <a:xfrm>
                <a:off x="4477366" y="3169324"/>
                <a:ext cx="2763251" cy="730200"/>
              </a:xfrm>
              <a:prstGeom prst="rect">
                <a:avLst/>
              </a:prstGeom>
              <a:solidFill>
                <a:schemeClr val="bg1"/>
              </a:solidFill>
            </p:spPr>
            <p:txBody>
              <a:bodyPr wrap="square">
                <a:spAutoFit/>
              </a:bodyPr>
              <a:lstStyle/>
              <a:p>
                <a:pPr algn="ctr"/>
                <a:r>
                  <a:rPr lang="en-GB" b="1" dirty="0"/>
                  <a:t>Guide Denoiser: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m:rPr>
                            <m:sty m:val="p"/>
                          </m:rPr>
                          <a:rPr lang="en-GB" i="1">
                            <a:latin typeface="Cambria Math" panose="02040503050406030204" pitchFamily="18" charset="0"/>
                            <a:ea typeface="Cambria Math" panose="02040503050406030204" pitchFamily="18" charset="0"/>
                          </a:rPr>
                          <m:t>∇</m:t>
                        </m:r>
                      </m:e>
                      <m:sub>
                        <m:sSub>
                          <m:sSubPr>
                            <m:ctrlPr>
                              <a:rPr lang="en-GB" i="1" smtClean="0">
                                <a:solidFill>
                                  <a:srgbClr val="51A7F9"/>
                                </a:solidFill>
                                <a:latin typeface="Cambria Math" panose="02040503050406030204" pitchFamily="18" charset="0"/>
                                <a:ea typeface="Cambria Math" panose="02040503050406030204" pitchFamily="18" charset="0"/>
                              </a:rPr>
                            </m:ctrlPr>
                          </m:sSubPr>
                          <m:e>
                            <m:r>
                              <a:rPr lang="en-US" b="0" i="1" smtClean="0">
                                <a:solidFill>
                                  <a:srgbClr val="51A7F9"/>
                                </a:solidFill>
                                <a:latin typeface="Cambria Math" panose="02040503050406030204" pitchFamily="18" charset="0"/>
                                <a:ea typeface="Cambria Math" panose="02040503050406030204" pitchFamily="18" charset="0"/>
                              </a:rPr>
                              <m:t>𝑥</m:t>
                            </m:r>
                          </m:e>
                          <m:sub>
                            <m:r>
                              <a:rPr lang="en-US" b="0" i="1" smtClean="0">
                                <a:solidFill>
                                  <a:srgbClr val="51A7F9"/>
                                </a:solidFill>
                                <a:latin typeface="Cambria Math" panose="02040503050406030204" pitchFamily="18" charset="0"/>
                                <a:ea typeface="Cambria Math" panose="02040503050406030204" pitchFamily="18" charset="0"/>
                              </a:rPr>
                              <m:t>𝑡</m:t>
                            </m:r>
                          </m:sub>
                        </m:sSub>
                        <m:r>
                          <m:rPr>
                            <m:nor/>
                          </m:rPr>
                          <a:rPr lang="en-GB" dirty="0">
                            <a:solidFill>
                              <a:srgbClr val="51A7F9"/>
                            </a:solidFill>
                          </a:rPr>
                          <m:t> </m:t>
                        </m:r>
                      </m:sub>
                    </m:sSub>
                    <m:nary>
                      <m:naryPr>
                        <m:chr m:val="∑"/>
                        <m:supHide m:val="on"/>
                        <m:ctrlPr>
                          <a:rPr lang="en-GB" i="1" smtClean="0">
                            <a:latin typeface="Cambria Math" panose="02040503050406030204" pitchFamily="18" charset="0"/>
                            <a:ea typeface="Cambria Math" panose="02040503050406030204" pitchFamily="18" charset="0"/>
                          </a:rPr>
                        </m:ctrlPr>
                      </m:naryPr>
                      <m: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sub>
                      <m:sup/>
                      <m:e>
                        <m:sSub>
                          <m:sSubPr>
                            <m:ctrlPr>
                              <a:rPr lang="en-GB"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𝑤</m:t>
                            </m:r>
                          </m:e>
                          <m:sub>
                            <m:r>
                              <a:rPr lang="en-GB"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𝑙</m:t>
                            </m:r>
                          </m:sub>
                        </m:sSub>
                        <m:d>
                          <m:dPr>
                            <m:ctrlPr>
                              <a:rPr lang="en-GB" i="1" smtClean="0">
                                <a:latin typeface="Cambria Math" panose="02040503050406030204" pitchFamily="18" charset="0"/>
                                <a:ea typeface="Cambria Math" panose="02040503050406030204" pitchFamily="18" charset="0"/>
                              </a:rPr>
                            </m:ctrlPr>
                          </m:dPr>
                          <m:e>
                            <m:sSubSup>
                              <m:sSubSupPr>
                                <m:ctrlPr>
                                  <a:rPr lang="en-US" i="1" dirty="0" smtClean="0">
                                    <a:solidFill>
                                      <a:srgbClr val="C00000"/>
                                    </a:solidFill>
                                    <a:latin typeface="Cambria Math" panose="02040503050406030204" pitchFamily="18" charset="0"/>
                                  </a:rPr>
                                </m:ctrlPr>
                              </m:sSubSupPr>
                              <m:e>
                                <m:r>
                                  <a:rPr lang="en-US" b="0" i="1" dirty="0" smtClean="0">
                                    <a:solidFill>
                                      <a:srgbClr val="C00000"/>
                                    </a:solidFill>
                                    <a:latin typeface="Cambria Math" panose="02040503050406030204" pitchFamily="18" charset="0"/>
                                  </a:rPr>
                                  <m:t>𝑓</m:t>
                                </m:r>
                              </m:e>
                              <m:sub>
                                <m:r>
                                  <a:rPr lang="en-GB" i="1" dirty="0">
                                    <a:solidFill>
                                      <a:srgbClr val="C00000"/>
                                    </a:solidFill>
                                    <a:latin typeface="Cambria Math" panose="02040503050406030204" pitchFamily="18" charset="0"/>
                                  </a:rPr>
                                  <m:t>𝑡</m:t>
                                </m:r>
                              </m:sub>
                              <m:sup>
                                <m:r>
                                  <a:rPr lang="en-US" b="0" i="1" dirty="0" smtClean="0">
                                    <a:solidFill>
                                      <a:srgbClr val="C00000"/>
                                    </a:solidFill>
                                    <a:latin typeface="Cambria Math" panose="02040503050406030204" pitchFamily="18" charset="0"/>
                                  </a:rPr>
                                  <m:t>𝑙</m:t>
                                </m:r>
                              </m:sup>
                            </m:sSubSup>
                            <m:r>
                              <a:rPr lang="en-GB" b="0" i="1" dirty="0" smtClean="0">
                                <a:latin typeface="Cambria Math" panose="02040503050406030204" pitchFamily="18" charset="0"/>
                              </a:rPr>
                              <m:t>,</m:t>
                            </m:r>
                            <m:r>
                              <a:rPr lang="en-US" b="0" i="1" dirty="0" smtClean="0">
                                <a:latin typeface="Cambria Math" panose="02040503050406030204" pitchFamily="18" charset="0"/>
                              </a:rPr>
                              <m:t> </m:t>
                            </m:r>
                            <m:sSubSup>
                              <m:sSubSupPr>
                                <m:ctrlPr>
                                  <a:rPr lang="en-US" i="1" dirty="0" smtClean="0">
                                    <a:solidFill>
                                      <a:srgbClr val="51A7F9"/>
                                    </a:solidFill>
                                    <a:latin typeface="Cambria Math" panose="02040503050406030204" pitchFamily="18" charset="0"/>
                                  </a:rPr>
                                </m:ctrlPr>
                              </m:sSubSupPr>
                              <m:e>
                                <m:sSup>
                                  <m:sSupPr>
                                    <m:ctrlPr>
                                      <a:rPr lang="en-US" b="0" i="1" dirty="0" smtClean="0">
                                        <a:solidFill>
                                          <a:srgbClr val="51A7F9"/>
                                        </a:solidFill>
                                        <a:latin typeface="Cambria Math" panose="02040503050406030204" pitchFamily="18" charset="0"/>
                                      </a:rPr>
                                    </m:ctrlPr>
                                  </m:sSupPr>
                                  <m:e>
                                    <m:r>
                                      <a:rPr lang="en-US" b="0" i="1" dirty="0" smtClean="0">
                                        <a:solidFill>
                                          <a:srgbClr val="51A7F9"/>
                                        </a:solidFill>
                                        <a:latin typeface="Cambria Math" panose="02040503050406030204" pitchFamily="18" charset="0"/>
                                      </a:rPr>
                                      <m:t>𝑓</m:t>
                                    </m:r>
                                  </m:e>
                                  <m:sup>
                                    <m:r>
                                      <a:rPr lang="en-US" b="0" i="1" dirty="0" smtClean="0">
                                        <a:solidFill>
                                          <a:srgbClr val="51A7F9"/>
                                        </a:solidFill>
                                        <a:latin typeface="Cambria Math" panose="02040503050406030204" pitchFamily="18" charset="0"/>
                                      </a:rPr>
                                      <m:t>′</m:t>
                                    </m:r>
                                  </m:sup>
                                </m:sSup>
                              </m:e>
                              <m:sub>
                                <m:r>
                                  <a:rPr lang="en-GB" i="1" dirty="0">
                                    <a:solidFill>
                                      <a:srgbClr val="51A7F9"/>
                                    </a:solidFill>
                                    <a:latin typeface="Cambria Math" panose="02040503050406030204" pitchFamily="18" charset="0"/>
                                  </a:rPr>
                                  <m:t>𝑡</m:t>
                                </m:r>
                              </m:sub>
                              <m:sup>
                                <m:r>
                                  <a:rPr lang="en-US" b="0" i="1" dirty="0" smtClean="0">
                                    <a:solidFill>
                                      <a:srgbClr val="51A7F9"/>
                                    </a:solidFill>
                                    <a:latin typeface="Cambria Math" panose="02040503050406030204" pitchFamily="18" charset="0"/>
                                  </a:rPr>
                                  <m:t>𝑙</m:t>
                                </m:r>
                              </m:sup>
                            </m:sSubSup>
                            <m:r>
                              <a:rPr lang="en-US" b="0" i="1" dirty="0" smtClean="0">
                                <a:solidFill>
                                  <a:srgbClr val="51A7F9"/>
                                </a:solidFill>
                                <a:latin typeface="Cambria Math" panose="02040503050406030204" pitchFamily="18" charset="0"/>
                              </a:rPr>
                              <m:t>(</m:t>
                            </m:r>
                            <m:sSub>
                              <m:sSubPr>
                                <m:ctrlPr>
                                  <a:rPr lang="en-GB" i="1">
                                    <a:solidFill>
                                      <a:srgbClr val="51A7F9"/>
                                    </a:solidFill>
                                    <a:latin typeface="Cambria Math" panose="02040503050406030204" pitchFamily="18" charset="0"/>
                                    <a:ea typeface="Cambria Math" panose="02040503050406030204" pitchFamily="18" charset="0"/>
                                  </a:rPr>
                                </m:ctrlPr>
                              </m:sSubPr>
                              <m:e>
                                <m:r>
                                  <a:rPr lang="en-US" i="1">
                                    <a:solidFill>
                                      <a:srgbClr val="51A7F9"/>
                                    </a:solidFill>
                                    <a:latin typeface="Cambria Math" panose="02040503050406030204" pitchFamily="18" charset="0"/>
                                    <a:ea typeface="Cambria Math" panose="02040503050406030204" pitchFamily="18" charset="0"/>
                                  </a:rPr>
                                  <m:t>𝑥</m:t>
                                </m:r>
                              </m:e>
                              <m:sub>
                                <m:r>
                                  <a:rPr lang="en-US" i="1">
                                    <a:solidFill>
                                      <a:srgbClr val="51A7F9"/>
                                    </a:solidFill>
                                    <a:latin typeface="Cambria Math" panose="02040503050406030204" pitchFamily="18" charset="0"/>
                                    <a:ea typeface="Cambria Math" panose="02040503050406030204" pitchFamily="18" charset="0"/>
                                  </a:rPr>
                                  <m:t>𝑡</m:t>
                                </m:r>
                              </m:sub>
                            </m:sSub>
                            <m:r>
                              <a:rPr lang="en-US" b="0" i="1" smtClean="0">
                                <a:solidFill>
                                  <a:srgbClr val="51A7F9"/>
                                </a:solidFill>
                                <a:latin typeface="Cambria Math" panose="02040503050406030204" pitchFamily="18" charset="0"/>
                                <a:ea typeface="Cambria Math" panose="02040503050406030204" pitchFamily="18" charset="0"/>
                              </a:rPr>
                              <m:t>)</m:t>
                            </m:r>
                          </m:e>
                        </m:d>
                      </m:e>
                    </m:nary>
                  </m:oMath>
                </a14:m>
                <a:endParaRPr lang="en-GB" dirty="0"/>
              </a:p>
            </p:txBody>
          </p:sp>
        </mc:Choice>
        <mc:Fallback xmlns="">
          <p:sp>
            <p:nvSpPr>
              <p:cNvPr id="8" name="TextBox 7">
                <a:extLst>
                  <a:ext uri="{FF2B5EF4-FFF2-40B4-BE49-F238E27FC236}">
                    <a16:creationId xmlns:a16="http://schemas.microsoft.com/office/drawing/2014/main" id="{C0F1DDE8-4088-37C0-42A9-07679B87D296}"/>
                  </a:ext>
                </a:extLst>
              </p:cNvPr>
              <p:cNvSpPr txBox="1">
                <a:spLocks noRot="1" noChangeAspect="1" noMove="1" noResize="1" noEditPoints="1" noAdjustHandles="1" noChangeArrowheads="1" noChangeShapeType="1" noTextEdit="1"/>
              </p:cNvSpPr>
              <p:nvPr/>
            </p:nvSpPr>
            <p:spPr>
              <a:xfrm>
                <a:off x="4477366" y="3169324"/>
                <a:ext cx="2763251" cy="730200"/>
              </a:xfrm>
              <a:prstGeom prst="rect">
                <a:avLst/>
              </a:prstGeom>
              <a:blipFill>
                <a:blip r:embed="rId5"/>
                <a:stretch>
                  <a:fillRect t="-16667" b="-88333"/>
                </a:stretch>
              </a:blipFill>
            </p:spPr>
            <p:txBody>
              <a:bodyPr/>
              <a:lstStyle/>
              <a:p>
                <a:r>
                  <a:rPr lang="en-GB">
                    <a:noFill/>
                  </a:rPr>
                  <a:t> </a:t>
                </a:r>
              </a:p>
            </p:txBody>
          </p:sp>
        </mc:Fallback>
      </mc:AlternateContent>
      <p:sp>
        <p:nvSpPr>
          <p:cNvPr id="15" name="TextBox 14">
            <a:extLst>
              <a:ext uri="{FF2B5EF4-FFF2-40B4-BE49-F238E27FC236}">
                <a16:creationId xmlns:a16="http://schemas.microsoft.com/office/drawing/2014/main" id="{435B6086-8D42-4685-3670-9B84F794B8D8}"/>
              </a:ext>
            </a:extLst>
          </p:cNvPr>
          <p:cNvSpPr txBox="1"/>
          <p:nvPr/>
        </p:nvSpPr>
        <p:spPr>
          <a:xfrm>
            <a:off x="7106768" y="2050079"/>
            <a:ext cx="407484" cy="369332"/>
          </a:xfrm>
          <a:prstGeom prst="rect">
            <a:avLst/>
          </a:prstGeom>
          <a:noFill/>
        </p:spPr>
        <p:txBody>
          <a:bodyPr wrap="none" rtlCol="0">
            <a:spAutoFit/>
          </a:bodyPr>
          <a:lstStyle/>
          <a:p>
            <a:r>
              <a:rPr lang="en-US" dirty="0">
                <a:latin typeface="+mj-lt"/>
              </a:rPr>
              <a:t>…</a:t>
            </a:r>
          </a:p>
        </p:txBody>
      </p:sp>
      <p:sp>
        <p:nvSpPr>
          <p:cNvPr id="18" name="TextBox 17">
            <a:extLst>
              <a:ext uri="{FF2B5EF4-FFF2-40B4-BE49-F238E27FC236}">
                <a16:creationId xmlns:a16="http://schemas.microsoft.com/office/drawing/2014/main" id="{327C68EA-F088-C81A-6C9D-B62A33E81753}"/>
              </a:ext>
            </a:extLst>
          </p:cNvPr>
          <p:cNvSpPr txBox="1"/>
          <p:nvPr/>
        </p:nvSpPr>
        <p:spPr>
          <a:xfrm>
            <a:off x="7061309" y="4667793"/>
            <a:ext cx="407484" cy="369332"/>
          </a:xfrm>
          <a:prstGeom prst="rect">
            <a:avLst/>
          </a:prstGeom>
          <a:noFill/>
        </p:spPr>
        <p:txBody>
          <a:bodyPr wrap="none" rtlCol="0">
            <a:spAutoFit/>
          </a:bodyPr>
          <a:lstStyle/>
          <a:p>
            <a:r>
              <a:rPr lang="en-US" dirty="0">
                <a:latin typeface="+mj-lt"/>
              </a:rPr>
              <a:t>…</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617BBE6-53D3-D95B-EDB9-E98C12AFF9C4}"/>
                  </a:ext>
                </a:extLst>
              </p:cNvPr>
              <p:cNvSpPr txBox="1"/>
              <p:nvPr/>
            </p:nvSpPr>
            <p:spPr>
              <a:xfrm>
                <a:off x="4790206" y="2347819"/>
                <a:ext cx="1963797" cy="369332"/>
              </a:xfrm>
              <a:prstGeom prst="rect">
                <a:avLst/>
              </a:prstGeom>
              <a:noFill/>
            </p:spPr>
            <p:txBody>
              <a:bodyPr wrap="square">
                <a:spAutoFit/>
              </a:bodyPr>
              <a:lstStyle/>
              <a:p>
                <a:pPr algn="ctr"/>
                <a:r>
                  <a:rPr lang="en-US" b="1" dirty="0">
                    <a:solidFill>
                      <a:srgbClr val="C00000"/>
                    </a:solidFill>
                  </a:rPr>
                  <a:t>Features </a:t>
                </a:r>
                <a14:m>
                  <m:oMath xmlns:m="http://schemas.openxmlformats.org/officeDocument/2006/math">
                    <m:r>
                      <a:rPr lang="en-US" b="1" i="1" smtClean="0">
                        <a:solidFill>
                          <a:srgbClr val="C00000"/>
                        </a:solidFill>
                        <a:latin typeface="Cambria Math" panose="02040503050406030204" pitchFamily="18" charset="0"/>
                      </a:rPr>
                      <m:t>𝒇</m:t>
                    </m:r>
                  </m:oMath>
                </a14:m>
                <a:endParaRPr lang="en-US" b="1" dirty="0">
                  <a:solidFill>
                    <a:srgbClr val="C00000"/>
                  </a:solidFill>
                </a:endParaRPr>
              </a:p>
            </p:txBody>
          </p:sp>
        </mc:Choice>
        <mc:Fallback xmlns="">
          <p:sp>
            <p:nvSpPr>
              <p:cNvPr id="19" name="TextBox 18">
                <a:extLst>
                  <a:ext uri="{FF2B5EF4-FFF2-40B4-BE49-F238E27FC236}">
                    <a16:creationId xmlns:a16="http://schemas.microsoft.com/office/drawing/2014/main" id="{0617BBE6-53D3-D95B-EDB9-E98C12AFF9C4}"/>
                  </a:ext>
                </a:extLst>
              </p:cNvPr>
              <p:cNvSpPr txBox="1">
                <a:spLocks noRot="1" noChangeAspect="1" noMove="1" noResize="1" noEditPoints="1" noAdjustHandles="1" noChangeArrowheads="1" noChangeShapeType="1" noTextEdit="1"/>
              </p:cNvSpPr>
              <p:nvPr/>
            </p:nvSpPr>
            <p:spPr>
              <a:xfrm>
                <a:off x="4790206" y="2347819"/>
                <a:ext cx="1963797" cy="369332"/>
              </a:xfrm>
              <a:prstGeom prst="rect">
                <a:avLst/>
              </a:prstGeom>
              <a:blipFill>
                <a:blip r:embed="rId6"/>
                <a:stretch>
                  <a:fillRect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851C84B-16D7-6110-5F5E-C2061B533B56}"/>
                  </a:ext>
                </a:extLst>
              </p:cNvPr>
              <p:cNvSpPr txBox="1"/>
              <p:nvPr/>
            </p:nvSpPr>
            <p:spPr>
              <a:xfrm>
                <a:off x="4826832" y="4941728"/>
                <a:ext cx="1963797" cy="369332"/>
              </a:xfrm>
              <a:prstGeom prst="rect">
                <a:avLst/>
              </a:prstGeom>
              <a:noFill/>
            </p:spPr>
            <p:txBody>
              <a:bodyPr wrap="square">
                <a:spAutoFit/>
              </a:bodyPr>
              <a:lstStyle/>
              <a:p>
                <a:pPr algn="ctr"/>
                <a:r>
                  <a:rPr lang="en-US" b="1" dirty="0">
                    <a:solidFill>
                      <a:srgbClr val="51A7F9"/>
                    </a:solidFill>
                  </a:rPr>
                  <a:t>Features </a:t>
                </a:r>
                <a14:m>
                  <m:oMath xmlns:m="http://schemas.openxmlformats.org/officeDocument/2006/math">
                    <m:r>
                      <a:rPr lang="en-US" b="1" i="1" smtClean="0">
                        <a:solidFill>
                          <a:srgbClr val="51A7F9"/>
                        </a:solidFill>
                        <a:latin typeface="Cambria Math" panose="02040503050406030204" pitchFamily="18" charset="0"/>
                      </a:rPr>
                      <m:t>𝒇</m:t>
                    </m:r>
                    <m:r>
                      <a:rPr lang="en-US" b="1" i="1" smtClean="0">
                        <a:solidFill>
                          <a:srgbClr val="51A7F9"/>
                        </a:solidFill>
                        <a:latin typeface="Cambria Math" panose="02040503050406030204" pitchFamily="18" charset="0"/>
                      </a:rPr>
                      <m:t>′</m:t>
                    </m:r>
                  </m:oMath>
                </a14:m>
                <a:endParaRPr lang="en-US" b="1" dirty="0">
                  <a:solidFill>
                    <a:srgbClr val="51A7F9"/>
                  </a:solidFill>
                </a:endParaRPr>
              </a:p>
            </p:txBody>
          </p:sp>
        </mc:Choice>
        <mc:Fallback xmlns="">
          <p:sp>
            <p:nvSpPr>
              <p:cNvPr id="20" name="TextBox 19">
                <a:extLst>
                  <a:ext uri="{FF2B5EF4-FFF2-40B4-BE49-F238E27FC236}">
                    <a16:creationId xmlns:a16="http://schemas.microsoft.com/office/drawing/2014/main" id="{E851C84B-16D7-6110-5F5E-C2061B533B56}"/>
                  </a:ext>
                </a:extLst>
              </p:cNvPr>
              <p:cNvSpPr txBox="1">
                <a:spLocks noRot="1" noChangeAspect="1" noMove="1" noResize="1" noEditPoints="1" noAdjustHandles="1" noChangeArrowheads="1" noChangeShapeType="1" noTextEdit="1"/>
              </p:cNvSpPr>
              <p:nvPr/>
            </p:nvSpPr>
            <p:spPr>
              <a:xfrm>
                <a:off x="4826832" y="4941728"/>
                <a:ext cx="1963797" cy="369332"/>
              </a:xfrm>
              <a:prstGeom prst="rect">
                <a:avLst/>
              </a:prstGeom>
              <a:blipFill>
                <a:blip r:embed="rId7"/>
                <a:stretch>
                  <a:fillRect t="-10000"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A48DC25-F9C0-EDA1-9FE4-92E6CA93539E}"/>
                  </a:ext>
                </a:extLst>
              </p:cNvPr>
              <p:cNvSpPr txBox="1"/>
              <p:nvPr/>
            </p:nvSpPr>
            <p:spPr>
              <a:xfrm>
                <a:off x="4473166" y="4519602"/>
                <a:ext cx="35786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51A7F9"/>
                              </a:solidFill>
                              <a:latin typeface="Cambria Math" panose="02040503050406030204" pitchFamily="18" charset="0"/>
                              <a:ea typeface="Cambria Math" panose="02040503050406030204" pitchFamily="18" charset="0"/>
                            </a:rPr>
                          </m:ctrlPr>
                        </m:sSubPr>
                        <m:e>
                          <m:r>
                            <a:rPr lang="en-US" b="0" i="1" smtClean="0">
                              <a:solidFill>
                                <a:srgbClr val="51A7F9"/>
                              </a:solidFill>
                              <a:latin typeface="Cambria Math" panose="02040503050406030204" pitchFamily="18" charset="0"/>
                              <a:ea typeface="Cambria Math" panose="02040503050406030204" pitchFamily="18" charset="0"/>
                            </a:rPr>
                            <m:t>𝑥</m:t>
                          </m:r>
                        </m:e>
                        <m:sub>
                          <m:r>
                            <a:rPr lang="en-US" b="0" i="1" smtClean="0">
                              <a:solidFill>
                                <a:srgbClr val="51A7F9"/>
                              </a:solidFill>
                              <a:latin typeface="Cambria Math" panose="02040503050406030204" pitchFamily="18" charset="0"/>
                              <a:ea typeface="Cambria Math" panose="02040503050406030204" pitchFamily="18" charset="0"/>
                            </a:rPr>
                            <m:t>𝑡</m:t>
                          </m:r>
                        </m:sub>
                      </m:sSub>
                      <m:r>
                        <m:rPr>
                          <m:nor/>
                        </m:rPr>
                        <a:rPr lang="en-GB" dirty="0">
                          <a:solidFill>
                            <a:srgbClr val="C00000"/>
                          </a:solidFill>
                        </a:rPr>
                        <m:t> </m:t>
                      </m:r>
                    </m:oMath>
                  </m:oMathPara>
                </a14:m>
                <a:endParaRPr lang="en-GB" dirty="0"/>
              </a:p>
            </p:txBody>
          </p:sp>
        </mc:Choice>
        <mc:Fallback xmlns="">
          <p:sp>
            <p:nvSpPr>
              <p:cNvPr id="23" name="TextBox 22">
                <a:extLst>
                  <a:ext uri="{FF2B5EF4-FFF2-40B4-BE49-F238E27FC236}">
                    <a16:creationId xmlns:a16="http://schemas.microsoft.com/office/drawing/2014/main" id="{5A48DC25-F9C0-EDA1-9FE4-92E6CA93539E}"/>
                  </a:ext>
                </a:extLst>
              </p:cNvPr>
              <p:cNvSpPr txBox="1">
                <a:spLocks noRot="1" noChangeAspect="1" noMove="1" noResize="1" noEditPoints="1" noAdjustHandles="1" noChangeArrowheads="1" noChangeShapeType="1" noTextEdit="1"/>
              </p:cNvSpPr>
              <p:nvPr/>
            </p:nvSpPr>
            <p:spPr>
              <a:xfrm>
                <a:off x="4473166" y="4519602"/>
                <a:ext cx="357867" cy="369332"/>
              </a:xfrm>
              <a:prstGeom prst="rect">
                <a:avLst/>
              </a:prstGeom>
              <a:blipFill>
                <a:blip r:embed="rId8"/>
                <a:stretch>
                  <a:fillRect r="-34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7177F9CB-73E2-5484-FD5B-F67ECB39D272}"/>
                  </a:ext>
                </a:extLst>
              </p:cNvPr>
              <p:cNvSpPr txBox="1"/>
              <p:nvPr/>
            </p:nvSpPr>
            <p:spPr>
              <a:xfrm>
                <a:off x="6670624" y="4486517"/>
                <a:ext cx="35786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51A7F9"/>
                              </a:solidFill>
                              <a:latin typeface="Cambria Math" panose="02040503050406030204" pitchFamily="18" charset="0"/>
                              <a:ea typeface="Cambria Math" panose="02040503050406030204" pitchFamily="18" charset="0"/>
                            </a:rPr>
                          </m:ctrlPr>
                        </m:sSubPr>
                        <m:e>
                          <m:r>
                            <a:rPr lang="en-US" b="0" i="1" smtClean="0">
                              <a:solidFill>
                                <a:srgbClr val="51A7F9"/>
                              </a:solidFill>
                              <a:latin typeface="Cambria Math" panose="02040503050406030204" pitchFamily="18" charset="0"/>
                              <a:ea typeface="Cambria Math" panose="02040503050406030204" pitchFamily="18" charset="0"/>
                            </a:rPr>
                            <m:t>𝑥</m:t>
                          </m:r>
                        </m:e>
                        <m:sub>
                          <m:r>
                            <a:rPr lang="en-US" b="0" i="1" smtClean="0">
                              <a:solidFill>
                                <a:srgbClr val="51A7F9"/>
                              </a:solidFill>
                              <a:latin typeface="Cambria Math" panose="02040503050406030204" pitchFamily="18" charset="0"/>
                              <a:ea typeface="Cambria Math" panose="02040503050406030204" pitchFamily="18" charset="0"/>
                            </a:rPr>
                            <m:t>𝑡</m:t>
                          </m:r>
                          <m:r>
                            <a:rPr lang="en-US" b="0" i="1" smtClean="0">
                              <a:solidFill>
                                <a:srgbClr val="51A7F9"/>
                              </a:solidFill>
                              <a:latin typeface="Cambria Math" panose="02040503050406030204" pitchFamily="18" charset="0"/>
                              <a:ea typeface="Cambria Math" panose="02040503050406030204" pitchFamily="18" charset="0"/>
                            </a:rPr>
                            <m:t>−1</m:t>
                          </m:r>
                        </m:sub>
                      </m:sSub>
                      <m:r>
                        <m:rPr>
                          <m:nor/>
                        </m:rPr>
                        <a:rPr lang="en-GB" dirty="0">
                          <a:solidFill>
                            <a:srgbClr val="51A7F9"/>
                          </a:solidFill>
                        </a:rPr>
                        <m:t> </m:t>
                      </m:r>
                    </m:oMath>
                  </m:oMathPara>
                </a14:m>
                <a:endParaRPr lang="en-GB" dirty="0"/>
              </a:p>
            </p:txBody>
          </p:sp>
        </mc:Choice>
        <mc:Fallback xmlns="">
          <p:sp>
            <p:nvSpPr>
              <p:cNvPr id="24" name="TextBox 23">
                <a:extLst>
                  <a:ext uri="{FF2B5EF4-FFF2-40B4-BE49-F238E27FC236}">
                    <a16:creationId xmlns:a16="http://schemas.microsoft.com/office/drawing/2014/main" id="{7177F9CB-73E2-5484-FD5B-F67ECB39D272}"/>
                  </a:ext>
                </a:extLst>
              </p:cNvPr>
              <p:cNvSpPr txBox="1">
                <a:spLocks noRot="1" noChangeAspect="1" noMove="1" noResize="1" noEditPoints="1" noAdjustHandles="1" noChangeArrowheads="1" noChangeShapeType="1" noTextEdit="1"/>
              </p:cNvSpPr>
              <p:nvPr/>
            </p:nvSpPr>
            <p:spPr>
              <a:xfrm>
                <a:off x="6670624" y="4486517"/>
                <a:ext cx="357867" cy="369332"/>
              </a:xfrm>
              <a:prstGeom prst="rect">
                <a:avLst/>
              </a:prstGeom>
              <a:blipFill>
                <a:blip r:embed="rId9"/>
                <a:stretch>
                  <a:fillRect r="-61017"/>
                </a:stretch>
              </a:blipFill>
            </p:spPr>
            <p:txBody>
              <a:bodyPr/>
              <a:lstStyle/>
              <a:p>
                <a:r>
                  <a:rPr lang="en-GB">
                    <a:noFill/>
                  </a:rPr>
                  <a:t> </a:t>
                </a:r>
              </a:p>
            </p:txBody>
          </p:sp>
        </mc:Fallback>
      </mc:AlternateContent>
      <p:sp>
        <p:nvSpPr>
          <p:cNvPr id="25" name="TextBox 24">
            <a:extLst>
              <a:ext uri="{FF2B5EF4-FFF2-40B4-BE49-F238E27FC236}">
                <a16:creationId xmlns:a16="http://schemas.microsoft.com/office/drawing/2014/main" id="{160C9EDA-24F9-5C22-45A7-16F5BACB5E4B}"/>
              </a:ext>
            </a:extLst>
          </p:cNvPr>
          <p:cNvSpPr txBox="1"/>
          <p:nvPr/>
        </p:nvSpPr>
        <p:spPr>
          <a:xfrm>
            <a:off x="4034245" y="2050079"/>
            <a:ext cx="407484" cy="369332"/>
          </a:xfrm>
          <a:prstGeom prst="rect">
            <a:avLst/>
          </a:prstGeom>
          <a:noFill/>
        </p:spPr>
        <p:txBody>
          <a:bodyPr wrap="none" rtlCol="0">
            <a:spAutoFit/>
          </a:bodyPr>
          <a:lstStyle/>
          <a:p>
            <a:r>
              <a:rPr lang="en-US" dirty="0">
                <a:latin typeface="+mj-lt"/>
              </a:rPr>
              <a:t>…</a:t>
            </a:r>
          </a:p>
        </p:txBody>
      </p:sp>
      <p:sp>
        <p:nvSpPr>
          <p:cNvPr id="26" name="TextBox 25">
            <a:extLst>
              <a:ext uri="{FF2B5EF4-FFF2-40B4-BE49-F238E27FC236}">
                <a16:creationId xmlns:a16="http://schemas.microsoft.com/office/drawing/2014/main" id="{96CC1479-F272-8E30-845E-A70DF314FFC3}"/>
              </a:ext>
            </a:extLst>
          </p:cNvPr>
          <p:cNvSpPr txBox="1"/>
          <p:nvPr/>
        </p:nvSpPr>
        <p:spPr>
          <a:xfrm>
            <a:off x="4020458" y="4688785"/>
            <a:ext cx="407484" cy="369332"/>
          </a:xfrm>
          <a:prstGeom prst="rect">
            <a:avLst/>
          </a:prstGeom>
          <a:noFill/>
        </p:spPr>
        <p:txBody>
          <a:bodyPr wrap="none" rtlCol="0">
            <a:spAutoFit/>
          </a:bodyPr>
          <a:lstStyle/>
          <a:p>
            <a:r>
              <a:rPr lang="en-US" dirty="0">
                <a:latin typeface="+mj-lt"/>
              </a:rPr>
              <a:t>…</a:t>
            </a:r>
          </a:p>
        </p:txBody>
      </p:sp>
      <p:sp>
        <p:nvSpPr>
          <p:cNvPr id="3" name="TextBox 2">
            <a:extLst>
              <a:ext uri="{FF2B5EF4-FFF2-40B4-BE49-F238E27FC236}">
                <a16:creationId xmlns:a16="http://schemas.microsoft.com/office/drawing/2014/main" id="{FBEFB250-81E7-664A-4D2B-40EB170CBEC3}"/>
              </a:ext>
            </a:extLst>
          </p:cNvPr>
          <p:cNvSpPr txBox="1"/>
          <p:nvPr/>
        </p:nvSpPr>
        <p:spPr>
          <a:xfrm>
            <a:off x="275502" y="6201271"/>
            <a:ext cx="9479753" cy="292388"/>
          </a:xfrm>
          <a:prstGeom prst="rect">
            <a:avLst/>
          </a:prstGeom>
          <a:noFill/>
        </p:spPr>
        <p:txBody>
          <a:bodyPr wrap="square" rtlCol="0">
            <a:spAutoFit/>
          </a:bodyPr>
          <a:lstStyle/>
          <a:p>
            <a:r>
              <a:rPr lang="fr-FR" sz="1300" i="1" dirty="0">
                <a:solidFill>
                  <a:schemeClr val="bg1">
                    <a:lumMod val="65000"/>
                  </a:schemeClr>
                </a:solidFill>
              </a:rPr>
              <a:t>Diffusion Self-Guidance for </a:t>
            </a:r>
            <a:r>
              <a:rPr lang="fr-FR" sz="1300" i="1" dirty="0" err="1">
                <a:solidFill>
                  <a:schemeClr val="bg1">
                    <a:lumMod val="65000"/>
                  </a:schemeClr>
                </a:solidFill>
              </a:rPr>
              <a:t>Controllable</a:t>
            </a:r>
            <a:r>
              <a:rPr lang="fr-FR" sz="1300" i="1" dirty="0">
                <a:solidFill>
                  <a:schemeClr val="bg1">
                    <a:lumMod val="65000"/>
                  </a:schemeClr>
                </a:solidFill>
              </a:rPr>
              <a:t> Image </a:t>
            </a:r>
            <a:r>
              <a:rPr lang="fr-FR" sz="1300" i="1" dirty="0" err="1">
                <a:solidFill>
                  <a:schemeClr val="bg1">
                    <a:lumMod val="65000"/>
                  </a:schemeClr>
                </a:solidFill>
              </a:rPr>
              <a:t>Generation</a:t>
            </a:r>
            <a:r>
              <a:rPr lang="fr-FR" sz="1300" dirty="0">
                <a:solidFill>
                  <a:schemeClr val="bg1">
                    <a:lumMod val="65000"/>
                  </a:schemeClr>
                </a:solidFill>
              </a:rPr>
              <a:t>, Epstein et al., </a:t>
            </a:r>
            <a:r>
              <a:rPr lang="fr-FR" sz="1300" dirty="0" err="1">
                <a:solidFill>
                  <a:schemeClr val="bg1">
                    <a:lumMod val="65000"/>
                  </a:schemeClr>
                </a:solidFill>
              </a:rPr>
              <a:t>NeurIPS</a:t>
            </a:r>
            <a:r>
              <a:rPr lang="fr-FR" sz="1300" dirty="0">
                <a:solidFill>
                  <a:schemeClr val="bg1">
                    <a:lumMod val="65000"/>
                  </a:schemeClr>
                </a:solidFill>
              </a:rPr>
              <a:t> 2023</a:t>
            </a:r>
          </a:p>
        </p:txBody>
      </p:sp>
    </p:spTree>
    <p:extLst>
      <p:ext uri="{BB962C8B-B14F-4D97-AF65-F5344CB8AC3E}">
        <p14:creationId xmlns:p14="http://schemas.microsoft.com/office/powerpoint/2010/main" val="207576712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76FEC-F189-48DC-C3C7-98F1AB4CA85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0C39C90A-7D47-24F8-EF7C-7CC0DD041BF9}"/>
              </a:ext>
            </a:extLst>
          </p:cNvPr>
          <p:cNvPicPr>
            <a:picLocks noChangeAspect="1"/>
          </p:cNvPicPr>
          <p:nvPr/>
        </p:nvPicPr>
        <p:blipFill>
          <a:blip r:embed="rId2"/>
          <a:stretch>
            <a:fillRect/>
          </a:stretch>
        </p:blipFill>
        <p:spPr>
          <a:xfrm>
            <a:off x="7513263" y="1647878"/>
            <a:ext cx="1284830" cy="1254055"/>
          </a:xfrm>
          <a:prstGeom prst="rect">
            <a:avLst/>
          </a:prstGeom>
        </p:spPr>
      </p:pic>
      <p:sp>
        <p:nvSpPr>
          <p:cNvPr id="2" name="Title 1">
            <a:extLst>
              <a:ext uri="{FF2B5EF4-FFF2-40B4-BE49-F238E27FC236}">
                <a16:creationId xmlns:a16="http://schemas.microsoft.com/office/drawing/2014/main" id="{0501E0F8-9D21-2126-A57D-3983691FA158}"/>
              </a:ext>
            </a:extLst>
          </p:cNvPr>
          <p:cNvSpPr>
            <a:spLocks noGrp="1"/>
          </p:cNvSpPr>
          <p:nvPr>
            <p:ph type="title"/>
          </p:nvPr>
        </p:nvSpPr>
        <p:spPr/>
        <p:txBody>
          <a:bodyPr>
            <a:noAutofit/>
          </a:bodyPr>
          <a:lstStyle/>
          <a:p>
            <a:r>
              <a:rPr lang="en-US" dirty="0"/>
              <a:t>Latent Feature Manipulation: Guide Features</a:t>
            </a:r>
            <a:endParaRPr lang="en-US" sz="3600" dirty="0">
              <a:solidFill>
                <a:srgbClr val="00B050"/>
              </a:solidFill>
            </a:endParaRPr>
          </a:p>
        </p:txBody>
      </p:sp>
      <p:sp>
        <p:nvSpPr>
          <p:cNvPr id="4" name="Date Placeholder 3">
            <a:extLst>
              <a:ext uri="{FF2B5EF4-FFF2-40B4-BE49-F238E27FC236}">
                <a16:creationId xmlns:a16="http://schemas.microsoft.com/office/drawing/2014/main" id="{FC247BB8-5744-25FB-117B-0E40E28143AE}"/>
              </a:ext>
            </a:extLst>
          </p:cNvPr>
          <p:cNvSpPr>
            <a:spLocks noGrp="1"/>
          </p:cNvSpPr>
          <p:nvPr>
            <p:ph type="dt" sz="half" idx="10"/>
          </p:nvPr>
        </p:nvSpPr>
        <p:spPr/>
        <p:txBody>
          <a:bodyPr/>
          <a:lstStyle/>
          <a:p>
            <a:r>
              <a:rPr lang="en-US" dirty="0"/>
              <a:t>SIGGRAPH 2025 Course</a:t>
            </a:r>
          </a:p>
        </p:txBody>
      </p:sp>
      <p:sp>
        <p:nvSpPr>
          <p:cNvPr id="5" name="Footer Placeholder 4">
            <a:extLst>
              <a:ext uri="{FF2B5EF4-FFF2-40B4-BE49-F238E27FC236}">
                <a16:creationId xmlns:a16="http://schemas.microsoft.com/office/drawing/2014/main" id="{CFB5F5BB-CB8D-BF19-D42C-87F3EEAE3347}"/>
              </a:ext>
            </a:extLst>
          </p:cNvPr>
          <p:cNvSpPr>
            <a:spLocks noGrp="1"/>
          </p:cNvSpPr>
          <p:nvPr>
            <p:ph type="ftr" sz="quarter" idx="11"/>
          </p:nvPr>
        </p:nvSpPr>
        <p:spPr/>
        <p:txBody>
          <a:bodyPr/>
          <a:lstStyle/>
          <a:p>
            <a:r>
              <a:rPr lang="en-US" dirty="0"/>
              <a:t>Guided and Controllable Generation</a:t>
            </a:r>
          </a:p>
        </p:txBody>
      </p:sp>
      <p:sp>
        <p:nvSpPr>
          <p:cNvPr id="6" name="Slide Number Placeholder 5">
            <a:extLst>
              <a:ext uri="{FF2B5EF4-FFF2-40B4-BE49-F238E27FC236}">
                <a16:creationId xmlns:a16="http://schemas.microsoft.com/office/drawing/2014/main" id="{289612BE-40D4-BA94-3093-3EC7C511EC9B}"/>
              </a:ext>
            </a:extLst>
          </p:cNvPr>
          <p:cNvSpPr>
            <a:spLocks noGrp="1"/>
          </p:cNvSpPr>
          <p:nvPr>
            <p:ph type="sldNum" sz="quarter" idx="12"/>
          </p:nvPr>
        </p:nvSpPr>
        <p:spPr/>
        <p:txBody>
          <a:bodyPr/>
          <a:lstStyle/>
          <a:p>
            <a:r>
              <a:rPr lang="en-US" dirty="0"/>
              <a:t>Diffusion-Based Image and Video Generation</a:t>
            </a:r>
          </a:p>
        </p:txBody>
      </p:sp>
      <p:cxnSp>
        <p:nvCxnSpPr>
          <p:cNvPr id="39" name="Straight Arrow Connector 38">
            <a:extLst>
              <a:ext uri="{FF2B5EF4-FFF2-40B4-BE49-F238E27FC236}">
                <a16:creationId xmlns:a16="http://schemas.microsoft.com/office/drawing/2014/main" id="{E7161870-3A9A-D568-93F4-CBD36E1A9EA2}"/>
              </a:ext>
            </a:extLst>
          </p:cNvPr>
          <p:cNvCxnSpPr>
            <a:cxnSpLocks/>
          </p:cNvCxnSpPr>
          <p:nvPr/>
        </p:nvCxnSpPr>
        <p:spPr>
          <a:xfrm flipV="1">
            <a:off x="4477366" y="4909582"/>
            <a:ext cx="2595507" cy="255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3067B3BA-480D-3DBD-DD4F-0D6DF4599AF7}"/>
              </a:ext>
            </a:extLst>
          </p:cNvPr>
          <p:cNvCxnSpPr>
            <a:cxnSpLocks/>
          </p:cNvCxnSpPr>
          <p:nvPr/>
        </p:nvCxnSpPr>
        <p:spPr>
          <a:xfrm flipV="1">
            <a:off x="4477366" y="2274354"/>
            <a:ext cx="2595507" cy="255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1" name="Rectangle: Rounded Corners 40">
            <a:extLst>
              <a:ext uri="{FF2B5EF4-FFF2-40B4-BE49-F238E27FC236}">
                <a16:creationId xmlns:a16="http://schemas.microsoft.com/office/drawing/2014/main" id="{9B796BC7-B2EE-2350-1273-DB06835EFE24}"/>
              </a:ext>
            </a:extLst>
          </p:cNvPr>
          <p:cNvSpPr/>
          <p:nvPr/>
        </p:nvSpPr>
        <p:spPr>
          <a:xfrm>
            <a:off x="4826832" y="1795383"/>
            <a:ext cx="1817914" cy="957943"/>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1A54DFE-6C84-C19C-EC05-11AE9D132CA1}"/>
              </a:ext>
            </a:extLst>
          </p:cNvPr>
          <p:cNvSpPr txBox="1"/>
          <p:nvPr/>
        </p:nvSpPr>
        <p:spPr>
          <a:xfrm>
            <a:off x="5223469" y="2089688"/>
            <a:ext cx="1024639" cy="369332"/>
          </a:xfrm>
          <a:prstGeom prst="rect">
            <a:avLst/>
          </a:prstGeom>
          <a:noFill/>
        </p:spPr>
        <p:txBody>
          <a:bodyPr wrap="square" rtlCol="0">
            <a:spAutoFit/>
          </a:bodyPr>
          <a:lstStyle/>
          <a:p>
            <a:r>
              <a:rPr lang="en-US" dirty="0"/>
              <a:t>Denoiser</a:t>
            </a:r>
          </a:p>
        </p:txBody>
      </p:sp>
      <p:cxnSp>
        <p:nvCxnSpPr>
          <p:cNvPr id="43" name="Straight Arrow Connector 42">
            <a:extLst>
              <a:ext uri="{FF2B5EF4-FFF2-40B4-BE49-F238E27FC236}">
                <a16:creationId xmlns:a16="http://schemas.microsoft.com/office/drawing/2014/main" id="{143E9632-A95E-DC54-CC4C-8BEE1D7A2703}"/>
              </a:ext>
            </a:extLst>
          </p:cNvPr>
          <p:cNvCxnSpPr>
            <a:cxnSpLocks/>
          </p:cNvCxnSpPr>
          <p:nvPr/>
        </p:nvCxnSpPr>
        <p:spPr>
          <a:xfrm flipV="1">
            <a:off x="5775119" y="5387394"/>
            <a:ext cx="0" cy="29256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37C1C2EF-27F6-40C5-7473-CDC6D1CD7EA7}"/>
              </a:ext>
            </a:extLst>
          </p:cNvPr>
          <p:cNvSpPr txBox="1"/>
          <p:nvPr/>
        </p:nvSpPr>
        <p:spPr>
          <a:xfrm>
            <a:off x="2733176" y="1146428"/>
            <a:ext cx="6005298" cy="369332"/>
          </a:xfrm>
          <a:prstGeom prst="rect">
            <a:avLst/>
          </a:prstGeom>
          <a:noFill/>
        </p:spPr>
        <p:txBody>
          <a:bodyPr wrap="none" rtlCol="0">
            <a:spAutoFit/>
          </a:bodyPr>
          <a:lstStyle/>
          <a:p>
            <a:pPr algn="ctr"/>
            <a:r>
              <a:rPr lang="en-US" i="1" dirty="0"/>
              <a:t>“a photo of a burger and an ice cream cone floating in the ocean”</a:t>
            </a:r>
          </a:p>
        </p:txBody>
      </p:sp>
      <p:cxnSp>
        <p:nvCxnSpPr>
          <p:cNvPr id="47" name="Straight Arrow Connector 46">
            <a:extLst>
              <a:ext uri="{FF2B5EF4-FFF2-40B4-BE49-F238E27FC236}">
                <a16:creationId xmlns:a16="http://schemas.microsoft.com/office/drawing/2014/main" id="{6CC0A20A-9176-5C1F-B609-8ED5EE1DC4F5}"/>
              </a:ext>
            </a:extLst>
          </p:cNvPr>
          <p:cNvCxnSpPr>
            <a:cxnSpLocks/>
          </p:cNvCxnSpPr>
          <p:nvPr/>
        </p:nvCxnSpPr>
        <p:spPr>
          <a:xfrm>
            <a:off x="5735787" y="1488395"/>
            <a:ext cx="0" cy="30698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8" name="Rectangle: Rounded Corners 47">
            <a:extLst>
              <a:ext uri="{FF2B5EF4-FFF2-40B4-BE49-F238E27FC236}">
                <a16:creationId xmlns:a16="http://schemas.microsoft.com/office/drawing/2014/main" id="{239679ED-2A6B-22A9-EAA7-1C5953AE53EA}"/>
              </a:ext>
            </a:extLst>
          </p:cNvPr>
          <p:cNvSpPr/>
          <p:nvPr/>
        </p:nvSpPr>
        <p:spPr>
          <a:xfrm>
            <a:off x="4826832" y="4411776"/>
            <a:ext cx="1817914" cy="957943"/>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95DA4F31-082A-A5D0-A2DA-435AB60D40BD}"/>
              </a:ext>
            </a:extLst>
          </p:cNvPr>
          <p:cNvSpPr txBox="1"/>
          <p:nvPr/>
        </p:nvSpPr>
        <p:spPr>
          <a:xfrm>
            <a:off x="5223469" y="4706081"/>
            <a:ext cx="1024639" cy="369332"/>
          </a:xfrm>
          <a:prstGeom prst="rect">
            <a:avLst/>
          </a:prstGeom>
          <a:noFill/>
        </p:spPr>
        <p:txBody>
          <a:bodyPr wrap="square" rtlCol="0">
            <a:spAutoFit/>
          </a:bodyPr>
          <a:lstStyle/>
          <a:p>
            <a:r>
              <a:rPr lang="en-US" dirty="0"/>
              <a:t>Denoiser</a:t>
            </a:r>
          </a:p>
        </p:txBody>
      </p:sp>
      <p:grpSp>
        <p:nvGrpSpPr>
          <p:cNvPr id="21" name="Group 20">
            <a:extLst>
              <a:ext uri="{FF2B5EF4-FFF2-40B4-BE49-F238E27FC236}">
                <a16:creationId xmlns:a16="http://schemas.microsoft.com/office/drawing/2014/main" id="{D2DFAB0D-C7E1-2527-9019-9D18B7C3002E}"/>
              </a:ext>
            </a:extLst>
          </p:cNvPr>
          <p:cNvGrpSpPr/>
          <p:nvPr/>
        </p:nvGrpSpPr>
        <p:grpSpPr>
          <a:xfrm>
            <a:off x="5120436" y="2795073"/>
            <a:ext cx="1330419" cy="1616702"/>
            <a:chOff x="5120436" y="2795073"/>
            <a:chExt cx="1330419" cy="1364455"/>
          </a:xfrm>
        </p:grpSpPr>
        <p:cxnSp>
          <p:nvCxnSpPr>
            <p:cNvPr id="38" name="Straight Arrow Connector 37">
              <a:extLst>
                <a:ext uri="{FF2B5EF4-FFF2-40B4-BE49-F238E27FC236}">
                  <a16:creationId xmlns:a16="http://schemas.microsoft.com/office/drawing/2014/main" id="{BC6B6199-8D6B-ECC5-D708-9F220F248AF2}"/>
                </a:ext>
              </a:extLst>
            </p:cNvPr>
            <p:cNvCxnSpPr>
              <a:cxnSpLocks/>
            </p:cNvCxnSpPr>
            <p:nvPr/>
          </p:nvCxnSpPr>
          <p:spPr>
            <a:xfrm>
              <a:off x="5120436" y="2807559"/>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FA0C7EFA-CACC-E9E1-659F-F6868767DCF4}"/>
                </a:ext>
              </a:extLst>
            </p:cNvPr>
            <p:cNvCxnSpPr>
              <a:cxnSpLocks/>
            </p:cNvCxnSpPr>
            <p:nvPr/>
          </p:nvCxnSpPr>
          <p:spPr>
            <a:xfrm>
              <a:off x="5445364" y="2811521"/>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A6485E2F-0506-427F-F7AA-0C6E87FAFED2}"/>
                </a:ext>
              </a:extLst>
            </p:cNvPr>
            <p:cNvCxnSpPr>
              <a:cxnSpLocks/>
            </p:cNvCxnSpPr>
            <p:nvPr/>
          </p:nvCxnSpPr>
          <p:spPr>
            <a:xfrm>
              <a:off x="5775119" y="2807559"/>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F3A4E9BF-967C-A50B-1AAC-2FC6362DE318}"/>
                </a:ext>
              </a:extLst>
            </p:cNvPr>
            <p:cNvCxnSpPr>
              <a:cxnSpLocks/>
            </p:cNvCxnSpPr>
            <p:nvPr/>
          </p:nvCxnSpPr>
          <p:spPr>
            <a:xfrm>
              <a:off x="6108674" y="2795073"/>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2EC6B9A0-28E0-7215-6BCF-CF6C0DA0A6B3}"/>
                </a:ext>
              </a:extLst>
            </p:cNvPr>
            <p:cNvCxnSpPr>
              <a:cxnSpLocks/>
            </p:cNvCxnSpPr>
            <p:nvPr/>
          </p:nvCxnSpPr>
          <p:spPr>
            <a:xfrm>
              <a:off x="6450855" y="2795073"/>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14" name="TextBox 13">
            <a:extLst>
              <a:ext uri="{FF2B5EF4-FFF2-40B4-BE49-F238E27FC236}">
                <a16:creationId xmlns:a16="http://schemas.microsoft.com/office/drawing/2014/main" id="{4D4644A1-8C4E-4A51-ED8F-BB3A40B5211C}"/>
              </a:ext>
            </a:extLst>
          </p:cNvPr>
          <p:cNvSpPr txBox="1"/>
          <p:nvPr/>
        </p:nvSpPr>
        <p:spPr>
          <a:xfrm>
            <a:off x="2798852" y="5573219"/>
            <a:ext cx="6005298" cy="369332"/>
          </a:xfrm>
          <a:prstGeom prst="rect">
            <a:avLst/>
          </a:prstGeom>
          <a:noFill/>
        </p:spPr>
        <p:txBody>
          <a:bodyPr wrap="none" rtlCol="0">
            <a:spAutoFit/>
          </a:bodyPr>
          <a:lstStyle/>
          <a:p>
            <a:pPr algn="ctr"/>
            <a:r>
              <a:rPr lang="en-US" i="1" dirty="0"/>
              <a:t>“a photo of a burger and an ice cream cone floating in the ocean”</a:t>
            </a:r>
          </a:p>
        </p:txBody>
      </p:sp>
      <p:pic>
        <p:nvPicPr>
          <p:cNvPr id="15" name="Picture 14">
            <a:extLst>
              <a:ext uri="{FF2B5EF4-FFF2-40B4-BE49-F238E27FC236}">
                <a16:creationId xmlns:a16="http://schemas.microsoft.com/office/drawing/2014/main" id="{55770743-A8F5-C8F8-B89F-BF36A7A80EEA}"/>
              </a:ext>
            </a:extLst>
          </p:cNvPr>
          <p:cNvPicPr>
            <a:picLocks noChangeAspect="1"/>
          </p:cNvPicPr>
          <p:nvPr/>
        </p:nvPicPr>
        <p:blipFill>
          <a:blip r:embed="rId3"/>
          <a:stretch>
            <a:fillRect/>
          </a:stretch>
        </p:blipFill>
        <p:spPr>
          <a:xfrm>
            <a:off x="7513262" y="2921057"/>
            <a:ext cx="1284827" cy="1340689"/>
          </a:xfrm>
          <a:prstGeom prst="rect">
            <a:avLst/>
          </a:prstGeom>
        </p:spPr>
      </p:pic>
      <p:pic>
        <p:nvPicPr>
          <p:cNvPr id="11" name="Picture 10">
            <a:extLst>
              <a:ext uri="{FF2B5EF4-FFF2-40B4-BE49-F238E27FC236}">
                <a16:creationId xmlns:a16="http://schemas.microsoft.com/office/drawing/2014/main" id="{02455C90-C89E-D8EC-2DD0-450E368F12B4}"/>
              </a:ext>
            </a:extLst>
          </p:cNvPr>
          <p:cNvPicPr>
            <a:picLocks noChangeAspect="1"/>
          </p:cNvPicPr>
          <p:nvPr/>
        </p:nvPicPr>
        <p:blipFill>
          <a:blip r:embed="rId2"/>
          <a:stretch>
            <a:fillRect/>
          </a:stretch>
        </p:blipFill>
        <p:spPr>
          <a:xfrm>
            <a:off x="7508933" y="4295345"/>
            <a:ext cx="1284830" cy="1254055"/>
          </a:xfrm>
          <a:prstGeom prst="rect">
            <a:avLst/>
          </a:prstGeom>
        </p:spPr>
      </p:pic>
      <p:sp>
        <p:nvSpPr>
          <p:cNvPr id="12" name="Oval 11">
            <a:extLst>
              <a:ext uri="{FF2B5EF4-FFF2-40B4-BE49-F238E27FC236}">
                <a16:creationId xmlns:a16="http://schemas.microsoft.com/office/drawing/2014/main" id="{82EFB942-76D6-2164-EC68-E2018B78158F}"/>
              </a:ext>
            </a:extLst>
          </p:cNvPr>
          <p:cNvSpPr/>
          <p:nvPr/>
        </p:nvSpPr>
        <p:spPr>
          <a:xfrm>
            <a:off x="8155675" y="3429000"/>
            <a:ext cx="472661" cy="461836"/>
          </a:xfrm>
          <a:prstGeom prst="ellipse">
            <a:avLst/>
          </a:prstGeom>
          <a:noFill/>
          <a:ln w="381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3A57576F-792B-010D-1D88-C0F032F307EB}"/>
              </a:ext>
            </a:extLst>
          </p:cNvPr>
          <p:cNvCxnSpPr>
            <a:cxnSpLocks/>
          </p:cNvCxnSpPr>
          <p:nvPr/>
        </p:nvCxnSpPr>
        <p:spPr>
          <a:xfrm flipH="1">
            <a:off x="7701266" y="3666435"/>
            <a:ext cx="4208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06C72DC-A176-7B9B-F56B-0E69AC4B074D}"/>
                  </a:ext>
                </a:extLst>
              </p:cNvPr>
              <p:cNvSpPr txBox="1"/>
              <p:nvPr/>
            </p:nvSpPr>
            <p:spPr>
              <a:xfrm>
                <a:off x="8903446" y="3458337"/>
                <a:ext cx="1498298" cy="369332"/>
              </a:xfrm>
              <a:prstGeom prst="rect">
                <a:avLst/>
              </a:prstGeom>
              <a:noFill/>
            </p:spPr>
            <p:txBody>
              <a:bodyPr wrap="square">
                <a:spAutoFit/>
              </a:bodyPr>
              <a:lstStyle/>
              <a:p>
                <a:r>
                  <a:rPr lang="en-US" b="1" dirty="0">
                    <a:solidFill>
                      <a:srgbClr val="C00000"/>
                    </a:solidFill>
                  </a:rPr>
                  <a:t>Features </a:t>
                </a:r>
                <a14:m>
                  <m:oMath xmlns:m="http://schemas.openxmlformats.org/officeDocument/2006/math">
                    <m:r>
                      <a:rPr lang="en-US" b="1" i="1" smtClean="0">
                        <a:solidFill>
                          <a:srgbClr val="C00000"/>
                        </a:solidFill>
                        <a:latin typeface="Cambria Math" panose="02040503050406030204" pitchFamily="18" charset="0"/>
                      </a:rPr>
                      <m:t>𝒇</m:t>
                    </m:r>
                  </m:oMath>
                </a14:m>
                <a:endParaRPr lang="en-US" b="1" dirty="0">
                  <a:solidFill>
                    <a:srgbClr val="C00000"/>
                  </a:solidFill>
                </a:endParaRPr>
              </a:p>
            </p:txBody>
          </p:sp>
        </mc:Choice>
        <mc:Fallback xmlns="">
          <p:sp>
            <p:nvSpPr>
              <p:cNvPr id="19" name="TextBox 18">
                <a:extLst>
                  <a:ext uri="{FF2B5EF4-FFF2-40B4-BE49-F238E27FC236}">
                    <a16:creationId xmlns:a16="http://schemas.microsoft.com/office/drawing/2014/main" id="{F06C72DC-A176-7B9B-F56B-0E69AC4B074D}"/>
                  </a:ext>
                </a:extLst>
              </p:cNvPr>
              <p:cNvSpPr txBox="1">
                <a:spLocks noRot="1" noChangeAspect="1" noMove="1" noResize="1" noEditPoints="1" noAdjustHandles="1" noChangeArrowheads="1" noChangeShapeType="1" noTextEdit="1"/>
              </p:cNvSpPr>
              <p:nvPr/>
            </p:nvSpPr>
            <p:spPr>
              <a:xfrm>
                <a:off x="8903446" y="3458337"/>
                <a:ext cx="1498298" cy="369332"/>
              </a:xfrm>
              <a:prstGeom prst="rect">
                <a:avLst/>
              </a:prstGeom>
              <a:blipFill>
                <a:blip r:embed="rId4"/>
                <a:stretch>
                  <a:fillRect l="-3673"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07095F0-25D7-DC74-18A2-B88DD5251A98}"/>
                  </a:ext>
                </a:extLst>
              </p:cNvPr>
              <p:cNvSpPr txBox="1"/>
              <p:nvPr/>
            </p:nvSpPr>
            <p:spPr>
              <a:xfrm>
                <a:off x="8896884" y="3731163"/>
                <a:ext cx="1992069" cy="369332"/>
              </a:xfrm>
              <a:prstGeom prst="rect">
                <a:avLst/>
              </a:prstGeom>
              <a:noFill/>
            </p:spPr>
            <p:txBody>
              <a:bodyPr wrap="square">
                <a:spAutoFit/>
              </a:bodyPr>
              <a:lstStyle/>
              <a:p>
                <a:r>
                  <a:rPr lang="en-US" b="1" dirty="0">
                    <a:solidFill>
                      <a:srgbClr val="C00000"/>
                    </a:solidFill>
                  </a:rPr>
                  <a:t>Edited Features </a:t>
                </a:r>
                <a14:m>
                  <m:oMath xmlns:m="http://schemas.openxmlformats.org/officeDocument/2006/math">
                    <m:r>
                      <a:rPr lang="en-US" b="1" i="1" dirty="0" smtClean="0">
                        <a:solidFill>
                          <a:srgbClr val="C00000"/>
                        </a:solidFill>
                        <a:latin typeface="Cambria Math" panose="02040503050406030204" pitchFamily="18" charset="0"/>
                      </a:rPr>
                      <m:t>𝒈</m:t>
                    </m:r>
                  </m:oMath>
                </a14:m>
                <a:endParaRPr lang="en-US" b="1" dirty="0">
                  <a:solidFill>
                    <a:srgbClr val="C00000"/>
                  </a:solidFill>
                </a:endParaRPr>
              </a:p>
            </p:txBody>
          </p:sp>
        </mc:Choice>
        <mc:Fallback xmlns="">
          <p:sp>
            <p:nvSpPr>
              <p:cNvPr id="20" name="TextBox 19">
                <a:extLst>
                  <a:ext uri="{FF2B5EF4-FFF2-40B4-BE49-F238E27FC236}">
                    <a16:creationId xmlns:a16="http://schemas.microsoft.com/office/drawing/2014/main" id="{107095F0-25D7-DC74-18A2-B88DD5251A98}"/>
                  </a:ext>
                </a:extLst>
              </p:cNvPr>
              <p:cNvSpPr txBox="1">
                <a:spLocks noRot="1" noChangeAspect="1" noMove="1" noResize="1" noEditPoints="1" noAdjustHandles="1" noChangeArrowheads="1" noChangeShapeType="1" noTextEdit="1"/>
              </p:cNvSpPr>
              <p:nvPr/>
            </p:nvSpPr>
            <p:spPr>
              <a:xfrm>
                <a:off x="8896884" y="3731163"/>
                <a:ext cx="1992069" cy="369332"/>
              </a:xfrm>
              <a:prstGeom prst="rect">
                <a:avLst/>
              </a:prstGeom>
              <a:blipFill>
                <a:blip r:embed="rId5"/>
                <a:stretch>
                  <a:fillRect l="-2446"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662D5783-BC22-AA7C-63E6-E78031FF2128}"/>
                  </a:ext>
                </a:extLst>
              </p:cNvPr>
              <p:cNvSpPr txBox="1"/>
              <p:nvPr/>
            </p:nvSpPr>
            <p:spPr>
              <a:xfrm>
                <a:off x="4477366" y="3169324"/>
                <a:ext cx="2763251" cy="730200"/>
              </a:xfrm>
              <a:prstGeom prst="rect">
                <a:avLst/>
              </a:prstGeom>
              <a:solidFill>
                <a:schemeClr val="bg1"/>
              </a:solidFill>
            </p:spPr>
            <p:txBody>
              <a:bodyPr wrap="square">
                <a:spAutoFit/>
              </a:bodyPr>
              <a:lstStyle/>
              <a:p>
                <a:pPr algn="ctr"/>
                <a:r>
                  <a:rPr lang="en-GB" b="1" dirty="0"/>
                  <a:t>Guide Denoiser: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m:rPr>
                            <m:sty m:val="p"/>
                          </m:rPr>
                          <a:rPr lang="en-GB" i="1">
                            <a:latin typeface="Cambria Math" panose="02040503050406030204" pitchFamily="18" charset="0"/>
                            <a:ea typeface="Cambria Math" panose="02040503050406030204" pitchFamily="18" charset="0"/>
                          </a:rPr>
                          <m:t>∇</m:t>
                        </m:r>
                      </m:e>
                      <m:sub>
                        <m:sSub>
                          <m:sSubPr>
                            <m:ctrlPr>
                              <a:rPr lang="en-GB" i="1" smtClean="0">
                                <a:solidFill>
                                  <a:srgbClr val="51A7F9"/>
                                </a:solidFill>
                                <a:latin typeface="Cambria Math" panose="02040503050406030204" pitchFamily="18" charset="0"/>
                                <a:ea typeface="Cambria Math" panose="02040503050406030204" pitchFamily="18" charset="0"/>
                              </a:rPr>
                            </m:ctrlPr>
                          </m:sSubPr>
                          <m:e>
                            <m:r>
                              <a:rPr lang="en-US" b="0" i="1" smtClean="0">
                                <a:solidFill>
                                  <a:srgbClr val="51A7F9"/>
                                </a:solidFill>
                                <a:latin typeface="Cambria Math" panose="02040503050406030204" pitchFamily="18" charset="0"/>
                                <a:ea typeface="Cambria Math" panose="02040503050406030204" pitchFamily="18" charset="0"/>
                              </a:rPr>
                              <m:t>𝑥</m:t>
                            </m:r>
                          </m:e>
                          <m:sub>
                            <m:r>
                              <a:rPr lang="en-US" b="0" i="1" smtClean="0">
                                <a:solidFill>
                                  <a:srgbClr val="51A7F9"/>
                                </a:solidFill>
                                <a:latin typeface="Cambria Math" panose="02040503050406030204" pitchFamily="18" charset="0"/>
                                <a:ea typeface="Cambria Math" panose="02040503050406030204" pitchFamily="18" charset="0"/>
                              </a:rPr>
                              <m:t>𝑡</m:t>
                            </m:r>
                          </m:sub>
                        </m:sSub>
                        <m:r>
                          <m:rPr>
                            <m:nor/>
                          </m:rPr>
                          <a:rPr lang="en-GB" dirty="0">
                            <a:solidFill>
                              <a:srgbClr val="51A7F9"/>
                            </a:solidFill>
                          </a:rPr>
                          <m:t> </m:t>
                        </m:r>
                      </m:sub>
                    </m:sSub>
                    <m:nary>
                      <m:naryPr>
                        <m:chr m:val="∑"/>
                        <m:supHide m:val="on"/>
                        <m:ctrlPr>
                          <a:rPr lang="en-GB" i="1" smtClean="0">
                            <a:latin typeface="Cambria Math" panose="02040503050406030204" pitchFamily="18" charset="0"/>
                            <a:ea typeface="Cambria Math" panose="02040503050406030204" pitchFamily="18" charset="0"/>
                          </a:rPr>
                        </m:ctrlPr>
                      </m:naryPr>
                      <m: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sub>
                      <m:sup/>
                      <m:e>
                        <m:sSub>
                          <m:sSubPr>
                            <m:ctrlPr>
                              <a:rPr lang="en-GB"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𝑤</m:t>
                            </m:r>
                          </m:e>
                          <m:sub>
                            <m:r>
                              <a:rPr lang="en-GB"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𝑙</m:t>
                            </m:r>
                          </m:sub>
                        </m:sSub>
                        <m:d>
                          <m:dPr>
                            <m:ctrlPr>
                              <a:rPr lang="en-GB" i="1" smtClean="0">
                                <a:latin typeface="Cambria Math" panose="02040503050406030204" pitchFamily="18" charset="0"/>
                                <a:ea typeface="Cambria Math" panose="02040503050406030204" pitchFamily="18" charset="0"/>
                              </a:rPr>
                            </m:ctrlPr>
                          </m:dPr>
                          <m:e>
                            <m:sSubSup>
                              <m:sSubSupPr>
                                <m:ctrlPr>
                                  <a:rPr lang="en-US" i="1" dirty="0" smtClean="0">
                                    <a:solidFill>
                                      <a:srgbClr val="C00000"/>
                                    </a:solidFill>
                                    <a:latin typeface="Cambria Math" panose="02040503050406030204" pitchFamily="18" charset="0"/>
                                  </a:rPr>
                                </m:ctrlPr>
                              </m:sSubSupPr>
                              <m:e>
                                <m:r>
                                  <a:rPr lang="en-US" b="0" i="1" dirty="0" smtClean="0">
                                    <a:solidFill>
                                      <a:srgbClr val="C00000"/>
                                    </a:solidFill>
                                    <a:latin typeface="Cambria Math" panose="02040503050406030204" pitchFamily="18" charset="0"/>
                                  </a:rPr>
                                  <m:t>𝑓</m:t>
                                </m:r>
                              </m:e>
                              <m:sub>
                                <m:r>
                                  <a:rPr lang="en-GB" i="1" dirty="0">
                                    <a:solidFill>
                                      <a:srgbClr val="C00000"/>
                                    </a:solidFill>
                                    <a:latin typeface="Cambria Math" panose="02040503050406030204" pitchFamily="18" charset="0"/>
                                  </a:rPr>
                                  <m:t>𝑡</m:t>
                                </m:r>
                              </m:sub>
                              <m:sup>
                                <m:r>
                                  <a:rPr lang="en-US" b="0" i="1" dirty="0" smtClean="0">
                                    <a:solidFill>
                                      <a:srgbClr val="C00000"/>
                                    </a:solidFill>
                                    <a:latin typeface="Cambria Math" panose="02040503050406030204" pitchFamily="18" charset="0"/>
                                  </a:rPr>
                                  <m:t>𝑙</m:t>
                                </m:r>
                              </m:sup>
                            </m:sSubSup>
                            <m:r>
                              <a:rPr lang="en-GB" b="0" i="1" dirty="0" smtClean="0">
                                <a:latin typeface="Cambria Math" panose="02040503050406030204" pitchFamily="18" charset="0"/>
                              </a:rPr>
                              <m:t>,</m:t>
                            </m:r>
                            <m:r>
                              <a:rPr lang="en-US" b="0" i="1" dirty="0" smtClean="0">
                                <a:latin typeface="Cambria Math" panose="02040503050406030204" pitchFamily="18" charset="0"/>
                              </a:rPr>
                              <m:t> </m:t>
                            </m:r>
                            <m:sSubSup>
                              <m:sSubSupPr>
                                <m:ctrlPr>
                                  <a:rPr lang="en-US" i="1" dirty="0" smtClean="0">
                                    <a:solidFill>
                                      <a:srgbClr val="51A7F9"/>
                                    </a:solidFill>
                                    <a:latin typeface="Cambria Math" panose="02040503050406030204" pitchFamily="18" charset="0"/>
                                  </a:rPr>
                                </m:ctrlPr>
                              </m:sSubSupPr>
                              <m:e>
                                <m:sSup>
                                  <m:sSupPr>
                                    <m:ctrlPr>
                                      <a:rPr lang="en-US" b="0" i="1" dirty="0" smtClean="0">
                                        <a:solidFill>
                                          <a:srgbClr val="51A7F9"/>
                                        </a:solidFill>
                                        <a:latin typeface="Cambria Math" panose="02040503050406030204" pitchFamily="18" charset="0"/>
                                      </a:rPr>
                                    </m:ctrlPr>
                                  </m:sSupPr>
                                  <m:e>
                                    <m:r>
                                      <a:rPr lang="en-US" b="0" i="1" dirty="0" smtClean="0">
                                        <a:solidFill>
                                          <a:srgbClr val="51A7F9"/>
                                        </a:solidFill>
                                        <a:latin typeface="Cambria Math" panose="02040503050406030204" pitchFamily="18" charset="0"/>
                                      </a:rPr>
                                      <m:t>𝑓</m:t>
                                    </m:r>
                                  </m:e>
                                  <m:sup>
                                    <m:r>
                                      <a:rPr lang="en-US" b="0" i="1" dirty="0" smtClean="0">
                                        <a:solidFill>
                                          <a:srgbClr val="51A7F9"/>
                                        </a:solidFill>
                                        <a:latin typeface="Cambria Math" panose="02040503050406030204" pitchFamily="18" charset="0"/>
                                      </a:rPr>
                                      <m:t>′</m:t>
                                    </m:r>
                                  </m:sup>
                                </m:sSup>
                              </m:e>
                              <m:sub>
                                <m:r>
                                  <a:rPr lang="en-GB" i="1" dirty="0">
                                    <a:solidFill>
                                      <a:srgbClr val="51A7F9"/>
                                    </a:solidFill>
                                    <a:latin typeface="Cambria Math" panose="02040503050406030204" pitchFamily="18" charset="0"/>
                                  </a:rPr>
                                  <m:t>𝑡</m:t>
                                </m:r>
                              </m:sub>
                              <m:sup>
                                <m:r>
                                  <a:rPr lang="en-US" b="0" i="1" dirty="0" smtClean="0">
                                    <a:solidFill>
                                      <a:srgbClr val="51A7F9"/>
                                    </a:solidFill>
                                    <a:latin typeface="Cambria Math" panose="02040503050406030204" pitchFamily="18" charset="0"/>
                                  </a:rPr>
                                  <m:t>𝑙</m:t>
                                </m:r>
                              </m:sup>
                            </m:sSubSup>
                            <m:r>
                              <a:rPr lang="en-US" b="0" i="1" dirty="0" smtClean="0">
                                <a:solidFill>
                                  <a:srgbClr val="51A7F9"/>
                                </a:solidFill>
                                <a:latin typeface="Cambria Math" panose="02040503050406030204" pitchFamily="18" charset="0"/>
                              </a:rPr>
                              <m:t>(</m:t>
                            </m:r>
                            <m:sSub>
                              <m:sSubPr>
                                <m:ctrlPr>
                                  <a:rPr lang="en-GB" i="1">
                                    <a:solidFill>
                                      <a:srgbClr val="51A7F9"/>
                                    </a:solidFill>
                                    <a:latin typeface="Cambria Math" panose="02040503050406030204" pitchFamily="18" charset="0"/>
                                    <a:ea typeface="Cambria Math" panose="02040503050406030204" pitchFamily="18" charset="0"/>
                                  </a:rPr>
                                </m:ctrlPr>
                              </m:sSubPr>
                              <m:e>
                                <m:r>
                                  <a:rPr lang="en-US" i="1">
                                    <a:solidFill>
                                      <a:srgbClr val="51A7F9"/>
                                    </a:solidFill>
                                    <a:latin typeface="Cambria Math" panose="02040503050406030204" pitchFamily="18" charset="0"/>
                                    <a:ea typeface="Cambria Math" panose="02040503050406030204" pitchFamily="18" charset="0"/>
                                  </a:rPr>
                                  <m:t>𝑥</m:t>
                                </m:r>
                              </m:e>
                              <m:sub>
                                <m:r>
                                  <a:rPr lang="en-US" i="1">
                                    <a:solidFill>
                                      <a:srgbClr val="51A7F9"/>
                                    </a:solidFill>
                                    <a:latin typeface="Cambria Math" panose="02040503050406030204" pitchFamily="18" charset="0"/>
                                    <a:ea typeface="Cambria Math" panose="02040503050406030204" pitchFamily="18" charset="0"/>
                                  </a:rPr>
                                  <m:t>𝑡</m:t>
                                </m:r>
                              </m:sub>
                            </m:sSub>
                            <m:r>
                              <a:rPr lang="en-US" b="0" i="1" smtClean="0">
                                <a:solidFill>
                                  <a:srgbClr val="51A7F9"/>
                                </a:solidFill>
                                <a:latin typeface="Cambria Math" panose="02040503050406030204" pitchFamily="18" charset="0"/>
                                <a:ea typeface="Cambria Math" panose="02040503050406030204" pitchFamily="18" charset="0"/>
                              </a:rPr>
                              <m:t>)</m:t>
                            </m:r>
                          </m:e>
                        </m:d>
                      </m:e>
                    </m:nary>
                  </m:oMath>
                </a14:m>
                <a:endParaRPr lang="en-GB" dirty="0"/>
              </a:p>
            </p:txBody>
          </p:sp>
        </mc:Choice>
        <mc:Fallback xmlns="">
          <p:sp>
            <p:nvSpPr>
              <p:cNvPr id="25" name="TextBox 24">
                <a:extLst>
                  <a:ext uri="{FF2B5EF4-FFF2-40B4-BE49-F238E27FC236}">
                    <a16:creationId xmlns:a16="http://schemas.microsoft.com/office/drawing/2014/main" id="{662D5783-BC22-AA7C-63E6-E78031FF2128}"/>
                  </a:ext>
                </a:extLst>
              </p:cNvPr>
              <p:cNvSpPr txBox="1">
                <a:spLocks noRot="1" noChangeAspect="1" noMove="1" noResize="1" noEditPoints="1" noAdjustHandles="1" noChangeArrowheads="1" noChangeShapeType="1" noTextEdit="1"/>
              </p:cNvSpPr>
              <p:nvPr/>
            </p:nvSpPr>
            <p:spPr>
              <a:xfrm>
                <a:off x="4477366" y="3169324"/>
                <a:ext cx="2763251" cy="730200"/>
              </a:xfrm>
              <a:prstGeom prst="rect">
                <a:avLst/>
              </a:prstGeom>
              <a:blipFill>
                <a:blip r:embed="rId6"/>
                <a:stretch>
                  <a:fillRect t="-16667" b="-88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25B7861-4208-BCB6-FD39-7743A93C9A7D}"/>
                  </a:ext>
                </a:extLst>
              </p:cNvPr>
              <p:cNvSpPr txBox="1"/>
              <p:nvPr/>
            </p:nvSpPr>
            <p:spPr>
              <a:xfrm>
                <a:off x="4473166" y="4519602"/>
                <a:ext cx="35786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51A7F9"/>
                              </a:solidFill>
                              <a:latin typeface="Cambria Math" panose="02040503050406030204" pitchFamily="18" charset="0"/>
                              <a:ea typeface="Cambria Math" panose="02040503050406030204" pitchFamily="18" charset="0"/>
                            </a:rPr>
                          </m:ctrlPr>
                        </m:sSubPr>
                        <m:e>
                          <m:r>
                            <a:rPr lang="en-US" b="0" i="1" smtClean="0">
                              <a:solidFill>
                                <a:srgbClr val="51A7F9"/>
                              </a:solidFill>
                              <a:latin typeface="Cambria Math" panose="02040503050406030204" pitchFamily="18" charset="0"/>
                              <a:ea typeface="Cambria Math" panose="02040503050406030204" pitchFamily="18" charset="0"/>
                            </a:rPr>
                            <m:t>𝑥</m:t>
                          </m:r>
                        </m:e>
                        <m:sub>
                          <m:r>
                            <a:rPr lang="en-US" b="0" i="1" smtClean="0">
                              <a:solidFill>
                                <a:srgbClr val="51A7F9"/>
                              </a:solidFill>
                              <a:latin typeface="Cambria Math" panose="02040503050406030204" pitchFamily="18" charset="0"/>
                              <a:ea typeface="Cambria Math" panose="02040503050406030204" pitchFamily="18" charset="0"/>
                            </a:rPr>
                            <m:t>𝑡</m:t>
                          </m:r>
                        </m:sub>
                      </m:sSub>
                      <m:r>
                        <m:rPr>
                          <m:nor/>
                        </m:rPr>
                        <a:rPr lang="en-GB" dirty="0">
                          <a:solidFill>
                            <a:srgbClr val="C00000"/>
                          </a:solidFill>
                        </a:rPr>
                        <m:t> </m:t>
                      </m:r>
                    </m:oMath>
                  </m:oMathPara>
                </a14:m>
                <a:endParaRPr lang="en-GB" dirty="0"/>
              </a:p>
            </p:txBody>
          </p:sp>
        </mc:Choice>
        <mc:Fallback xmlns="">
          <p:sp>
            <p:nvSpPr>
              <p:cNvPr id="26" name="TextBox 25">
                <a:extLst>
                  <a:ext uri="{FF2B5EF4-FFF2-40B4-BE49-F238E27FC236}">
                    <a16:creationId xmlns:a16="http://schemas.microsoft.com/office/drawing/2014/main" id="{825B7861-4208-BCB6-FD39-7743A93C9A7D}"/>
                  </a:ext>
                </a:extLst>
              </p:cNvPr>
              <p:cNvSpPr txBox="1">
                <a:spLocks noRot="1" noChangeAspect="1" noMove="1" noResize="1" noEditPoints="1" noAdjustHandles="1" noChangeArrowheads="1" noChangeShapeType="1" noTextEdit="1"/>
              </p:cNvSpPr>
              <p:nvPr/>
            </p:nvSpPr>
            <p:spPr>
              <a:xfrm>
                <a:off x="4473166" y="4519602"/>
                <a:ext cx="357867" cy="369332"/>
              </a:xfrm>
              <a:prstGeom prst="rect">
                <a:avLst/>
              </a:prstGeom>
              <a:blipFill>
                <a:blip r:embed="rId7"/>
                <a:stretch>
                  <a:fillRect r="-34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1F00B40-1389-CBE4-D337-AFB1C0277679}"/>
                  </a:ext>
                </a:extLst>
              </p:cNvPr>
              <p:cNvSpPr txBox="1"/>
              <p:nvPr/>
            </p:nvSpPr>
            <p:spPr>
              <a:xfrm>
                <a:off x="6670624" y="4486517"/>
                <a:ext cx="35786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51A7F9"/>
                              </a:solidFill>
                              <a:latin typeface="Cambria Math" panose="02040503050406030204" pitchFamily="18" charset="0"/>
                              <a:ea typeface="Cambria Math" panose="02040503050406030204" pitchFamily="18" charset="0"/>
                            </a:rPr>
                          </m:ctrlPr>
                        </m:sSubPr>
                        <m:e>
                          <m:r>
                            <a:rPr lang="en-US" b="0" i="1" smtClean="0">
                              <a:solidFill>
                                <a:srgbClr val="51A7F9"/>
                              </a:solidFill>
                              <a:latin typeface="Cambria Math" panose="02040503050406030204" pitchFamily="18" charset="0"/>
                              <a:ea typeface="Cambria Math" panose="02040503050406030204" pitchFamily="18" charset="0"/>
                            </a:rPr>
                            <m:t>𝑥</m:t>
                          </m:r>
                        </m:e>
                        <m:sub>
                          <m:r>
                            <a:rPr lang="en-US" b="0" i="1" smtClean="0">
                              <a:solidFill>
                                <a:srgbClr val="51A7F9"/>
                              </a:solidFill>
                              <a:latin typeface="Cambria Math" panose="02040503050406030204" pitchFamily="18" charset="0"/>
                              <a:ea typeface="Cambria Math" panose="02040503050406030204" pitchFamily="18" charset="0"/>
                            </a:rPr>
                            <m:t>𝑡</m:t>
                          </m:r>
                          <m:r>
                            <a:rPr lang="en-US" b="0" i="1" smtClean="0">
                              <a:solidFill>
                                <a:srgbClr val="51A7F9"/>
                              </a:solidFill>
                              <a:latin typeface="Cambria Math" panose="02040503050406030204" pitchFamily="18" charset="0"/>
                              <a:ea typeface="Cambria Math" panose="02040503050406030204" pitchFamily="18" charset="0"/>
                            </a:rPr>
                            <m:t>−1</m:t>
                          </m:r>
                        </m:sub>
                      </m:sSub>
                      <m:r>
                        <m:rPr>
                          <m:nor/>
                        </m:rPr>
                        <a:rPr lang="en-GB" dirty="0">
                          <a:solidFill>
                            <a:srgbClr val="51A7F9"/>
                          </a:solidFill>
                        </a:rPr>
                        <m:t> </m:t>
                      </m:r>
                    </m:oMath>
                  </m:oMathPara>
                </a14:m>
                <a:endParaRPr lang="en-GB" dirty="0"/>
              </a:p>
            </p:txBody>
          </p:sp>
        </mc:Choice>
        <mc:Fallback xmlns="">
          <p:sp>
            <p:nvSpPr>
              <p:cNvPr id="27" name="TextBox 26">
                <a:extLst>
                  <a:ext uri="{FF2B5EF4-FFF2-40B4-BE49-F238E27FC236}">
                    <a16:creationId xmlns:a16="http://schemas.microsoft.com/office/drawing/2014/main" id="{C1F00B40-1389-CBE4-D337-AFB1C0277679}"/>
                  </a:ext>
                </a:extLst>
              </p:cNvPr>
              <p:cNvSpPr txBox="1">
                <a:spLocks noRot="1" noChangeAspect="1" noMove="1" noResize="1" noEditPoints="1" noAdjustHandles="1" noChangeArrowheads="1" noChangeShapeType="1" noTextEdit="1"/>
              </p:cNvSpPr>
              <p:nvPr/>
            </p:nvSpPr>
            <p:spPr>
              <a:xfrm>
                <a:off x="6670624" y="4486517"/>
                <a:ext cx="357867" cy="369332"/>
              </a:xfrm>
              <a:prstGeom prst="rect">
                <a:avLst/>
              </a:prstGeom>
              <a:blipFill>
                <a:blip r:embed="rId8"/>
                <a:stretch>
                  <a:fillRect r="-610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80DB74F-890A-2387-2165-B9A2A597D08E}"/>
                  </a:ext>
                </a:extLst>
              </p:cNvPr>
              <p:cNvSpPr txBox="1"/>
              <p:nvPr/>
            </p:nvSpPr>
            <p:spPr>
              <a:xfrm>
                <a:off x="4790206" y="2347819"/>
                <a:ext cx="1963797" cy="369332"/>
              </a:xfrm>
              <a:prstGeom prst="rect">
                <a:avLst/>
              </a:prstGeom>
              <a:noFill/>
            </p:spPr>
            <p:txBody>
              <a:bodyPr wrap="square">
                <a:spAutoFit/>
              </a:bodyPr>
              <a:lstStyle/>
              <a:p>
                <a:pPr algn="ctr"/>
                <a:r>
                  <a:rPr lang="en-US" b="1" dirty="0">
                    <a:solidFill>
                      <a:srgbClr val="C00000"/>
                    </a:solidFill>
                  </a:rPr>
                  <a:t>Features </a:t>
                </a:r>
                <a14:m>
                  <m:oMath xmlns:m="http://schemas.openxmlformats.org/officeDocument/2006/math">
                    <m:r>
                      <a:rPr lang="en-US" b="1" i="1" smtClean="0">
                        <a:solidFill>
                          <a:srgbClr val="C00000"/>
                        </a:solidFill>
                        <a:latin typeface="Cambria Math" panose="02040503050406030204" pitchFamily="18" charset="0"/>
                      </a:rPr>
                      <m:t>𝒇</m:t>
                    </m:r>
                  </m:oMath>
                </a14:m>
                <a:endParaRPr lang="en-US" b="1" dirty="0">
                  <a:solidFill>
                    <a:srgbClr val="C00000"/>
                  </a:solidFill>
                </a:endParaRPr>
              </a:p>
            </p:txBody>
          </p:sp>
        </mc:Choice>
        <mc:Fallback xmlns="">
          <p:sp>
            <p:nvSpPr>
              <p:cNvPr id="28" name="TextBox 27">
                <a:extLst>
                  <a:ext uri="{FF2B5EF4-FFF2-40B4-BE49-F238E27FC236}">
                    <a16:creationId xmlns:a16="http://schemas.microsoft.com/office/drawing/2014/main" id="{380DB74F-890A-2387-2165-B9A2A597D08E}"/>
                  </a:ext>
                </a:extLst>
              </p:cNvPr>
              <p:cNvSpPr txBox="1">
                <a:spLocks noRot="1" noChangeAspect="1" noMove="1" noResize="1" noEditPoints="1" noAdjustHandles="1" noChangeArrowheads="1" noChangeShapeType="1" noTextEdit="1"/>
              </p:cNvSpPr>
              <p:nvPr/>
            </p:nvSpPr>
            <p:spPr>
              <a:xfrm>
                <a:off x="4790206" y="2347819"/>
                <a:ext cx="1963797" cy="369332"/>
              </a:xfrm>
              <a:prstGeom prst="rect">
                <a:avLst/>
              </a:prstGeom>
              <a:blipFill>
                <a:blip r:embed="rId9"/>
                <a:stretch>
                  <a:fillRect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71E6ED1-19BA-C56F-2871-4F6B4B682AC3}"/>
                  </a:ext>
                </a:extLst>
              </p:cNvPr>
              <p:cNvSpPr txBox="1"/>
              <p:nvPr/>
            </p:nvSpPr>
            <p:spPr>
              <a:xfrm>
                <a:off x="4826832" y="4941728"/>
                <a:ext cx="1963797" cy="369332"/>
              </a:xfrm>
              <a:prstGeom prst="rect">
                <a:avLst/>
              </a:prstGeom>
              <a:noFill/>
            </p:spPr>
            <p:txBody>
              <a:bodyPr wrap="square">
                <a:spAutoFit/>
              </a:bodyPr>
              <a:lstStyle/>
              <a:p>
                <a:pPr algn="ctr"/>
                <a:r>
                  <a:rPr lang="en-US" b="1" dirty="0">
                    <a:solidFill>
                      <a:srgbClr val="51A7F9"/>
                    </a:solidFill>
                  </a:rPr>
                  <a:t>Features </a:t>
                </a:r>
                <a14:m>
                  <m:oMath xmlns:m="http://schemas.openxmlformats.org/officeDocument/2006/math">
                    <m:r>
                      <a:rPr lang="en-US" b="1" i="1" smtClean="0">
                        <a:solidFill>
                          <a:srgbClr val="51A7F9"/>
                        </a:solidFill>
                        <a:latin typeface="Cambria Math" panose="02040503050406030204" pitchFamily="18" charset="0"/>
                      </a:rPr>
                      <m:t>𝒇</m:t>
                    </m:r>
                    <m:r>
                      <a:rPr lang="en-US" b="1" i="1" smtClean="0">
                        <a:solidFill>
                          <a:srgbClr val="51A7F9"/>
                        </a:solidFill>
                        <a:latin typeface="Cambria Math" panose="02040503050406030204" pitchFamily="18" charset="0"/>
                      </a:rPr>
                      <m:t>′</m:t>
                    </m:r>
                  </m:oMath>
                </a14:m>
                <a:endParaRPr lang="en-US" b="1" dirty="0">
                  <a:solidFill>
                    <a:srgbClr val="51A7F9"/>
                  </a:solidFill>
                </a:endParaRPr>
              </a:p>
            </p:txBody>
          </p:sp>
        </mc:Choice>
        <mc:Fallback xmlns="">
          <p:sp>
            <p:nvSpPr>
              <p:cNvPr id="29" name="TextBox 28">
                <a:extLst>
                  <a:ext uri="{FF2B5EF4-FFF2-40B4-BE49-F238E27FC236}">
                    <a16:creationId xmlns:a16="http://schemas.microsoft.com/office/drawing/2014/main" id="{E71E6ED1-19BA-C56F-2871-4F6B4B682AC3}"/>
                  </a:ext>
                </a:extLst>
              </p:cNvPr>
              <p:cNvSpPr txBox="1">
                <a:spLocks noRot="1" noChangeAspect="1" noMove="1" noResize="1" noEditPoints="1" noAdjustHandles="1" noChangeArrowheads="1" noChangeShapeType="1" noTextEdit="1"/>
              </p:cNvSpPr>
              <p:nvPr/>
            </p:nvSpPr>
            <p:spPr>
              <a:xfrm>
                <a:off x="4826832" y="4941728"/>
                <a:ext cx="1963797" cy="369332"/>
              </a:xfrm>
              <a:prstGeom prst="rect">
                <a:avLst/>
              </a:prstGeom>
              <a:blipFill>
                <a:blip r:embed="rId10"/>
                <a:stretch>
                  <a:fillRect t="-10000" b="-26667"/>
                </a:stretch>
              </a:blipFill>
            </p:spPr>
            <p:txBody>
              <a:bodyPr/>
              <a:lstStyle/>
              <a:p>
                <a:r>
                  <a:rPr lang="en-GB">
                    <a:noFill/>
                  </a:rPr>
                  <a:t> </a:t>
                </a:r>
              </a:p>
            </p:txBody>
          </p:sp>
        </mc:Fallback>
      </mc:AlternateContent>
      <p:sp>
        <p:nvSpPr>
          <p:cNvPr id="30" name="TextBox 29">
            <a:extLst>
              <a:ext uri="{FF2B5EF4-FFF2-40B4-BE49-F238E27FC236}">
                <a16:creationId xmlns:a16="http://schemas.microsoft.com/office/drawing/2014/main" id="{CE70BBA8-71F5-CDB5-8F57-DB3BDDF51411}"/>
              </a:ext>
            </a:extLst>
          </p:cNvPr>
          <p:cNvSpPr txBox="1"/>
          <p:nvPr/>
        </p:nvSpPr>
        <p:spPr>
          <a:xfrm>
            <a:off x="7106768" y="2050079"/>
            <a:ext cx="407484" cy="369332"/>
          </a:xfrm>
          <a:prstGeom prst="rect">
            <a:avLst/>
          </a:prstGeom>
          <a:noFill/>
        </p:spPr>
        <p:txBody>
          <a:bodyPr wrap="none" rtlCol="0">
            <a:spAutoFit/>
          </a:bodyPr>
          <a:lstStyle/>
          <a:p>
            <a:r>
              <a:rPr lang="en-US" dirty="0">
                <a:latin typeface="+mj-lt"/>
              </a:rPr>
              <a:t>…</a:t>
            </a:r>
          </a:p>
        </p:txBody>
      </p:sp>
      <p:sp>
        <p:nvSpPr>
          <p:cNvPr id="31" name="TextBox 30">
            <a:extLst>
              <a:ext uri="{FF2B5EF4-FFF2-40B4-BE49-F238E27FC236}">
                <a16:creationId xmlns:a16="http://schemas.microsoft.com/office/drawing/2014/main" id="{CDB0F36D-E08D-AAE9-7CED-5F61FBF28BF6}"/>
              </a:ext>
            </a:extLst>
          </p:cNvPr>
          <p:cNvSpPr txBox="1"/>
          <p:nvPr/>
        </p:nvSpPr>
        <p:spPr>
          <a:xfrm>
            <a:off x="7061309" y="4667793"/>
            <a:ext cx="407484" cy="369332"/>
          </a:xfrm>
          <a:prstGeom prst="rect">
            <a:avLst/>
          </a:prstGeom>
          <a:noFill/>
        </p:spPr>
        <p:txBody>
          <a:bodyPr wrap="none" rtlCol="0">
            <a:spAutoFit/>
          </a:bodyPr>
          <a:lstStyle/>
          <a:p>
            <a:r>
              <a:rPr lang="en-US" dirty="0">
                <a:latin typeface="+mj-lt"/>
              </a:rPr>
              <a:t>…</a:t>
            </a:r>
          </a:p>
        </p:txBody>
      </p:sp>
      <p:pic>
        <p:nvPicPr>
          <p:cNvPr id="32" name="Picture 31">
            <a:extLst>
              <a:ext uri="{FF2B5EF4-FFF2-40B4-BE49-F238E27FC236}">
                <a16:creationId xmlns:a16="http://schemas.microsoft.com/office/drawing/2014/main" id="{675D6C57-6908-EB7E-449F-A956EE9BBCBE}"/>
              </a:ext>
            </a:extLst>
          </p:cNvPr>
          <p:cNvPicPr>
            <a:picLocks noChangeAspect="1"/>
          </p:cNvPicPr>
          <p:nvPr/>
        </p:nvPicPr>
        <p:blipFill>
          <a:blip r:embed="rId11"/>
          <a:stretch>
            <a:fillRect/>
          </a:stretch>
        </p:blipFill>
        <p:spPr>
          <a:xfrm>
            <a:off x="2704033" y="1657481"/>
            <a:ext cx="1265617" cy="1244452"/>
          </a:xfrm>
          <a:prstGeom prst="rect">
            <a:avLst/>
          </a:prstGeom>
        </p:spPr>
      </p:pic>
      <p:pic>
        <p:nvPicPr>
          <p:cNvPr id="33" name="Picture 32">
            <a:extLst>
              <a:ext uri="{FF2B5EF4-FFF2-40B4-BE49-F238E27FC236}">
                <a16:creationId xmlns:a16="http://schemas.microsoft.com/office/drawing/2014/main" id="{06942FCD-1869-AE14-AD30-4F14704B2B82}"/>
              </a:ext>
            </a:extLst>
          </p:cNvPr>
          <p:cNvPicPr>
            <a:picLocks noChangeAspect="1"/>
          </p:cNvPicPr>
          <p:nvPr/>
        </p:nvPicPr>
        <p:blipFill>
          <a:blip r:embed="rId11"/>
          <a:stretch>
            <a:fillRect/>
          </a:stretch>
        </p:blipFill>
        <p:spPr>
          <a:xfrm>
            <a:off x="2694229" y="4289224"/>
            <a:ext cx="1265617" cy="1244452"/>
          </a:xfrm>
          <a:prstGeom prst="rect">
            <a:avLst/>
          </a:prstGeom>
        </p:spPr>
      </p:pic>
      <p:cxnSp>
        <p:nvCxnSpPr>
          <p:cNvPr id="34" name="Straight Arrow Connector 33">
            <a:extLst>
              <a:ext uri="{FF2B5EF4-FFF2-40B4-BE49-F238E27FC236}">
                <a16:creationId xmlns:a16="http://schemas.microsoft.com/office/drawing/2014/main" id="{73FBFE11-2029-E105-F8F6-C21417A1FC85}"/>
              </a:ext>
            </a:extLst>
          </p:cNvPr>
          <p:cNvCxnSpPr>
            <a:cxnSpLocks/>
            <a:stCxn id="32" idx="2"/>
            <a:endCxn id="33" idx="0"/>
          </p:cNvCxnSpPr>
          <p:nvPr/>
        </p:nvCxnSpPr>
        <p:spPr>
          <a:xfrm flipH="1">
            <a:off x="3327038" y="2901933"/>
            <a:ext cx="9804" cy="1387291"/>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A9AA9045-413D-4701-3496-1BCD16EAC044}"/>
              </a:ext>
            </a:extLst>
          </p:cNvPr>
          <p:cNvSpPr txBox="1"/>
          <p:nvPr/>
        </p:nvSpPr>
        <p:spPr>
          <a:xfrm>
            <a:off x="2700405" y="3364468"/>
            <a:ext cx="1239442" cy="369332"/>
          </a:xfrm>
          <a:prstGeom prst="rect">
            <a:avLst/>
          </a:prstGeom>
          <a:solidFill>
            <a:schemeClr val="bg1"/>
          </a:solidFill>
        </p:spPr>
        <p:txBody>
          <a:bodyPr wrap="none" rtlCol="0">
            <a:spAutoFit/>
          </a:bodyPr>
          <a:lstStyle/>
          <a:p>
            <a:pPr algn="ctr"/>
            <a:r>
              <a:rPr lang="en-US" dirty="0"/>
              <a:t>same noise</a:t>
            </a:r>
          </a:p>
        </p:txBody>
      </p:sp>
      <p:sp>
        <p:nvSpPr>
          <p:cNvPr id="36" name="TextBox 35">
            <a:extLst>
              <a:ext uri="{FF2B5EF4-FFF2-40B4-BE49-F238E27FC236}">
                <a16:creationId xmlns:a16="http://schemas.microsoft.com/office/drawing/2014/main" id="{3C7FA268-C043-0F28-233D-F0D908799636}"/>
              </a:ext>
            </a:extLst>
          </p:cNvPr>
          <p:cNvSpPr txBox="1"/>
          <p:nvPr/>
        </p:nvSpPr>
        <p:spPr>
          <a:xfrm>
            <a:off x="4034245" y="2050079"/>
            <a:ext cx="407484" cy="369332"/>
          </a:xfrm>
          <a:prstGeom prst="rect">
            <a:avLst/>
          </a:prstGeom>
          <a:noFill/>
        </p:spPr>
        <p:txBody>
          <a:bodyPr wrap="none" rtlCol="0">
            <a:spAutoFit/>
          </a:bodyPr>
          <a:lstStyle/>
          <a:p>
            <a:r>
              <a:rPr lang="en-US" dirty="0">
                <a:latin typeface="+mj-lt"/>
              </a:rPr>
              <a:t>…</a:t>
            </a:r>
          </a:p>
        </p:txBody>
      </p:sp>
      <p:sp>
        <p:nvSpPr>
          <p:cNvPr id="37" name="TextBox 36">
            <a:extLst>
              <a:ext uri="{FF2B5EF4-FFF2-40B4-BE49-F238E27FC236}">
                <a16:creationId xmlns:a16="http://schemas.microsoft.com/office/drawing/2014/main" id="{8EB8B6F4-747A-8672-99FC-EBAFE3E597E4}"/>
              </a:ext>
            </a:extLst>
          </p:cNvPr>
          <p:cNvSpPr txBox="1"/>
          <p:nvPr/>
        </p:nvSpPr>
        <p:spPr>
          <a:xfrm>
            <a:off x="4020458" y="4688785"/>
            <a:ext cx="407484" cy="369332"/>
          </a:xfrm>
          <a:prstGeom prst="rect">
            <a:avLst/>
          </a:prstGeom>
          <a:noFill/>
        </p:spPr>
        <p:txBody>
          <a:bodyPr wrap="none" rtlCol="0">
            <a:spAutoFit/>
          </a:bodyPr>
          <a:lstStyle/>
          <a:p>
            <a:r>
              <a:rPr lang="en-US" dirty="0">
                <a:latin typeface="+mj-lt"/>
              </a:rPr>
              <a:t>…</a:t>
            </a:r>
          </a:p>
        </p:txBody>
      </p:sp>
      <p:sp>
        <p:nvSpPr>
          <p:cNvPr id="3" name="TextBox 2">
            <a:extLst>
              <a:ext uri="{FF2B5EF4-FFF2-40B4-BE49-F238E27FC236}">
                <a16:creationId xmlns:a16="http://schemas.microsoft.com/office/drawing/2014/main" id="{6B93DEE9-C201-8CED-B0DB-F478813AE08D}"/>
              </a:ext>
            </a:extLst>
          </p:cNvPr>
          <p:cNvSpPr txBox="1"/>
          <p:nvPr/>
        </p:nvSpPr>
        <p:spPr>
          <a:xfrm>
            <a:off x="275502" y="6201271"/>
            <a:ext cx="9479753" cy="292388"/>
          </a:xfrm>
          <a:prstGeom prst="rect">
            <a:avLst/>
          </a:prstGeom>
          <a:noFill/>
        </p:spPr>
        <p:txBody>
          <a:bodyPr wrap="square" rtlCol="0">
            <a:spAutoFit/>
          </a:bodyPr>
          <a:lstStyle/>
          <a:p>
            <a:r>
              <a:rPr lang="fr-FR" sz="1300" i="1" dirty="0">
                <a:solidFill>
                  <a:schemeClr val="bg1">
                    <a:lumMod val="65000"/>
                  </a:schemeClr>
                </a:solidFill>
              </a:rPr>
              <a:t>Diffusion Self-Guidance for </a:t>
            </a:r>
            <a:r>
              <a:rPr lang="fr-FR" sz="1300" i="1" dirty="0" err="1">
                <a:solidFill>
                  <a:schemeClr val="bg1">
                    <a:lumMod val="65000"/>
                  </a:schemeClr>
                </a:solidFill>
              </a:rPr>
              <a:t>Controllable</a:t>
            </a:r>
            <a:r>
              <a:rPr lang="fr-FR" sz="1300" i="1" dirty="0">
                <a:solidFill>
                  <a:schemeClr val="bg1">
                    <a:lumMod val="65000"/>
                  </a:schemeClr>
                </a:solidFill>
              </a:rPr>
              <a:t> Image </a:t>
            </a:r>
            <a:r>
              <a:rPr lang="fr-FR" sz="1300" i="1" dirty="0" err="1">
                <a:solidFill>
                  <a:schemeClr val="bg1">
                    <a:lumMod val="65000"/>
                  </a:schemeClr>
                </a:solidFill>
              </a:rPr>
              <a:t>Generation</a:t>
            </a:r>
            <a:r>
              <a:rPr lang="fr-FR" sz="1300" dirty="0">
                <a:solidFill>
                  <a:schemeClr val="bg1">
                    <a:lumMod val="65000"/>
                  </a:schemeClr>
                </a:solidFill>
              </a:rPr>
              <a:t>, Epstein et al., </a:t>
            </a:r>
            <a:r>
              <a:rPr lang="fr-FR" sz="1300" dirty="0" err="1">
                <a:solidFill>
                  <a:schemeClr val="bg1">
                    <a:lumMod val="65000"/>
                  </a:schemeClr>
                </a:solidFill>
              </a:rPr>
              <a:t>NeurIPS</a:t>
            </a:r>
            <a:r>
              <a:rPr lang="fr-FR" sz="1300" dirty="0">
                <a:solidFill>
                  <a:schemeClr val="bg1">
                    <a:lumMod val="65000"/>
                  </a:schemeClr>
                </a:solidFill>
              </a:rPr>
              <a:t> 2023</a:t>
            </a:r>
          </a:p>
        </p:txBody>
      </p:sp>
    </p:spTree>
    <p:extLst>
      <p:ext uri="{BB962C8B-B14F-4D97-AF65-F5344CB8AC3E}">
        <p14:creationId xmlns:p14="http://schemas.microsoft.com/office/powerpoint/2010/main" val="8300424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DF459-17DA-D14B-B4B1-FED32AD89E3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245E9086-97ED-3223-A9DB-1D544E0202E8}"/>
              </a:ext>
            </a:extLst>
          </p:cNvPr>
          <p:cNvPicPr>
            <a:picLocks noChangeAspect="1"/>
          </p:cNvPicPr>
          <p:nvPr/>
        </p:nvPicPr>
        <p:blipFill>
          <a:blip r:embed="rId2"/>
          <a:stretch>
            <a:fillRect/>
          </a:stretch>
        </p:blipFill>
        <p:spPr>
          <a:xfrm>
            <a:off x="7517552" y="4295345"/>
            <a:ext cx="1284830" cy="1254055"/>
          </a:xfrm>
          <a:prstGeom prst="rect">
            <a:avLst/>
          </a:prstGeom>
        </p:spPr>
      </p:pic>
      <p:pic>
        <p:nvPicPr>
          <p:cNvPr id="8" name="Picture 7">
            <a:extLst>
              <a:ext uri="{FF2B5EF4-FFF2-40B4-BE49-F238E27FC236}">
                <a16:creationId xmlns:a16="http://schemas.microsoft.com/office/drawing/2014/main" id="{D6DD983A-0ACC-F051-92A7-440D4355A67A}"/>
              </a:ext>
            </a:extLst>
          </p:cNvPr>
          <p:cNvPicPr>
            <a:picLocks noChangeAspect="1"/>
          </p:cNvPicPr>
          <p:nvPr/>
        </p:nvPicPr>
        <p:blipFill>
          <a:blip r:embed="rId3"/>
          <a:stretch>
            <a:fillRect/>
          </a:stretch>
        </p:blipFill>
        <p:spPr>
          <a:xfrm>
            <a:off x="7511655" y="4289484"/>
            <a:ext cx="1264345" cy="1271826"/>
          </a:xfrm>
          <a:prstGeom prst="rect">
            <a:avLst/>
          </a:prstGeom>
        </p:spPr>
      </p:pic>
      <p:grpSp>
        <p:nvGrpSpPr>
          <p:cNvPr id="21" name="Group 20">
            <a:extLst>
              <a:ext uri="{FF2B5EF4-FFF2-40B4-BE49-F238E27FC236}">
                <a16:creationId xmlns:a16="http://schemas.microsoft.com/office/drawing/2014/main" id="{C51C1955-DD7D-6A59-F197-D98092A85E01}"/>
              </a:ext>
            </a:extLst>
          </p:cNvPr>
          <p:cNvGrpSpPr/>
          <p:nvPr/>
        </p:nvGrpSpPr>
        <p:grpSpPr>
          <a:xfrm>
            <a:off x="5120436" y="2795073"/>
            <a:ext cx="1330419" cy="1616702"/>
            <a:chOff x="5120436" y="2795073"/>
            <a:chExt cx="1330419" cy="1364455"/>
          </a:xfrm>
        </p:grpSpPr>
        <p:cxnSp>
          <p:nvCxnSpPr>
            <p:cNvPr id="38" name="Straight Arrow Connector 37">
              <a:extLst>
                <a:ext uri="{FF2B5EF4-FFF2-40B4-BE49-F238E27FC236}">
                  <a16:creationId xmlns:a16="http://schemas.microsoft.com/office/drawing/2014/main" id="{3F74A4BF-894B-C672-A560-75FA1A738A74}"/>
                </a:ext>
              </a:extLst>
            </p:cNvPr>
            <p:cNvCxnSpPr>
              <a:cxnSpLocks/>
            </p:cNvCxnSpPr>
            <p:nvPr/>
          </p:nvCxnSpPr>
          <p:spPr>
            <a:xfrm>
              <a:off x="5120436" y="2807559"/>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FD17578D-7CE4-A299-BF16-9D6D916C1414}"/>
                </a:ext>
              </a:extLst>
            </p:cNvPr>
            <p:cNvCxnSpPr>
              <a:cxnSpLocks/>
            </p:cNvCxnSpPr>
            <p:nvPr/>
          </p:nvCxnSpPr>
          <p:spPr>
            <a:xfrm>
              <a:off x="5445364" y="2811521"/>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19977603-E6FE-A5F0-56C4-59F8DBF76F3C}"/>
                </a:ext>
              </a:extLst>
            </p:cNvPr>
            <p:cNvCxnSpPr>
              <a:cxnSpLocks/>
            </p:cNvCxnSpPr>
            <p:nvPr/>
          </p:nvCxnSpPr>
          <p:spPr>
            <a:xfrm>
              <a:off x="5775119" y="2807559"/>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B9BB9A06-E6AD-92CC-D342-92B5493F97E9}"/>
                </a:ext>
              </a:extLst>
            </p:cNvPr>
            <p:cNvCxnSpPr>
              <a:cxnSpLocks/>
            </p:cNvCxnSpPr>
            <p:nvPr/>
          </p:nvCxnSpPr>
          <p:spPr>
            <a:xfrm>
              <a:off x="6108674" y="2795073"/>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EF12072C-DEDD-D692-2BD7-C695459F82DE}"/>
                </a:ext>
              </a:extLst>
            </p:cNvPr>
            <p:cNvCxnSpPr>
              <a:cxnSpLocks/>
            </p:cNvCxnSpPr>
            <p:nvPr/>
          </p:nvCxnSpPr>
          <p:spPr>
            <a:xfrm>
              <a:off x="6450855" y="2795073"/>
              <a:ext cx="0" cy="13480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pic>
        <p:nvPicPr>
          <p:cNvPr id="17" name="Picture 16">
            <a:extLst>
              <a:ext uri="{FF2B5EF4-FFF2-40B4-BE49-F238E27FC236}">
                <a16:creationId xmlns:a16="http://schemas.microsoft.com/office/drawing/2014/main" id="{1E42220F-36DB-63BA-A1A7-03E8B1808AFE}"/>
              </a:ext>
            </a:extLst>
          </p:cNvPr>
          <p:cNvPicPr>
            <a:picLocks noChangeAspect="1"/>
          </p:cNvPicPr>
          <p:nvPr/>
        </p:nvPicPr>
        <p:blipFill>
          <a:blip r:embed="rId2"/>
          <a:stretch>
            <a:fillRect/>
          </a:stretch>
        </p:blipFill>
        <p:spPr>
          <a:xfrm>
            <a:off x="7521882" y="1647878"/>
            <a:ext cx="1284830" cy="1254055"/>
          </a:xfrm>
          <a:prstGeom prst="rect">
            <a:avLst/>
          </a:prstGeom>
        </p:spPr>
      </p:pic>
      <p:sp>
        <p:nvSpPr>
          <p:cNvPr id="2" name="Title 1">
            <a:extLst>
              <a:ext uri="{FF2B5EF4-FFF2-40B4-BE49-F238E27FC236}">
                <a16:creationId xmlns:a16="http://schemas.microsoft.com/office/drawing/2014/main" id="{1BF34701-7943-3665-D1CA-413758A9A6FD}"/>
              </a:ext>
            </a:extLst>
          </p:cNvPr>
          <p:cNvSpPr>
            <a:spLocks noGrp="1"/>
          </p:cNvSpPr>
          <p:nvPr>
            <p:ph type="title"/>
          </p:nvPr>
        </p:nvSpPr>
        <p:spPr/>
        <p:txBody>
          <a:bodyPr>
            <a:noAutofit/>
          </a:bodyPr>
          <a:lstStyle/>
          <a:p>
            <a:r>
              <a:rPr lang="en-US" dirty="0"/>
              <a:t>Latent Feature Manipulation: Guide Features</a:t>
            </a:r>
            <a:endParaRPr lang="en-US" sz="3600" dirty="0">
              <a:solidFill>
                <a:srgbClr val="00B050"/>
              </a:solidFill>
            </a:endParaRPr>
          </a:p>
        </p:txBody>
      </p:sp>
      <p:sp>
        <p:nvSpPr>
          <p:cNvPr id="4" name="Date Placeholder 3">
            <a:extLst>
              <a:ext uri="{FF2B5EF4-FFF2-40B4-BE49-F238E27FC236}">
                <a16:creationId xmlns:a16="http://schemas.microsoft.com/office/drawing/2014/main" id="{60CF412F-31B0-0FD0-8243-47D8058826C7}"/>
              </a:ext>
            </a:extLst>
          </p:cNvPr>
          <p:cNvSpPr>
            <a:spLocks noGrp="1"/>
          </p:cNvSpPr>
          <p:nvPr>
            <p:ph type="dt" sz="half" idx="10"/>
          </p:nvPr>
        </p:nvSpPr>
        <p:spPr/>
        <p:txBody>
          <a:bodyPr/>
          <a:lstStyle/>
          <a:p>
            <a:r>
              <a:rPr lang="en-US" dirty="0"/>
              <a:t>SIGGRAPH 2025 Course</a:t>
            </a:r>
          </a:p>
        </p:txBody>
      </p:sp>
      <p:sp>
        <p:nvSpPr>
          <p:cNvPr id="5" name="Footer Placeholder 4">
            <a:extLst>
              <a:ext uri="{FF2B5EF4-FFF2-40B4-BE49-F238E27FC236}">
                <a16:creationId xmlns:a16="http://schemas.microsoft.com/office/drawing/2014/main" id="{DE89C9FA-0725-E986-C4AF-15C8BAFD79E0}"/>
              </a:ext>
            </a:extLst>
          </p:cNvPr>
          <p:cNvSpPr>
            <a:spLocks noGrp="1"/>
          </p:cNvSpPr>
          <p:nvPr>
            <p:ph type="ftr" sz="quarter" idx="11"/>
          </p:nvPr>
        </p:nvSpPr>
        <p:spPr/>
        <p:txBody>
          <a:bodyPr/>
          <a:lstStyle/>
          <a:p>
            <a:r>
              <a:rPr lang="en-US" dirty="0"/>
              <a:t>Guided and Controllable Generation</a:t>
            </a:r>
          </a:p>
        </p:txBody>
      </p:sp>
      <p:sp>
        <p:nvSpPr>
          <p:cNvPr id="6" name="Slide Number Placeholder 5">
            <a:extLst>
              <a:ext uri="{FF2B5EF4-FFF2-40B4-BE49-F238E27FC236}">
                <a16:creationId xmlns:a16="http://schemas.microsoft.com/office/drawing/2014/main" id="{226A52BD-8C39-3217-20CB-C78398090F71}"/>
              </a:ext>
            </a:extLst>
          </p:cNvPr>
          <p:cNvSpPr>
            <a:spLocks noGrp="1"/>
          </p:cNvSpPr>
          <p:nvPr>
            <p:ph type="sldNum" sz="quarter" idx="12"/>
          </p:nvPr>
        </p:nvSpPr>
        <p:spPr/>
        <p:txBody>
          <a:bodyPr/>
          <a:lstStyle/>
          <a:p>
            <a:r>
              <a:rPr lang="en-US" dirty="0"/>
              <a:t>Diffusion-Based Image and Video Generation</a:t>
            </a:r>
          </a:p>
        </p:txBody>
      </p:sp>
      <p:cxnSp>
        <p:nvCxnSpPr>
          <p:cNvPr id="39" name="Straight Arrow Connector 38">
            <a:extLst>
              <a:ext uri="{FF2B5EF4-FFF2-40B4-BE49-F238E27FC236}">
                <a16:creationId xmlns:a16="http://schemas.microsoft.com/office/drawing/2014/main" id="{F6C587B5-17D5-6E4A-B3DD-10347BF19AD1}"/>
              </a:ext>
            </a:extLst>
          </p:cNvPr>
          <p:cNvCxnSpPr>
            <a:cxnSpLocks/>
          </p:cNvCxnSpPr>
          <p:nvPr/>
        </p:nvCxnSpPr>
        <p:spPr>
          <a:xfrm flipV="1">
            <a:off x="4477366" y="4909582"/>
            <a:ext cx="2595507" cy="255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4C1C0AF2-7526-87AC-E37E-885FC31B1056}"/>
              </a:ext>
            </a:extLst>
          </p:cNvPr>
          <p:cNvCxnSpPr>
            <a:cxnSpLocks/>
          </p:cNvCxnSpPr>
          <p:nvPr/>
        </p:nvCxnSpPr>
        <p:spPr>
          <a:xfrm flipV="1">
            <a:off x="4477366" y="2274354"/>
            <a:ext cx="2595507" cy="255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1" name="Rectangle: Rounded Corners 40">
            <a:extLst>
              <a:ext uri="{FF2B5EF4-FFF2-40B4-BE49-F238E27FC236}">
                <a16:creationId xmlns:a16="http://schemas.microsoft.com/office/drawing/2014/main" id="{E433B817-EEA7-502D-FC7A-FC6E5F371BF1}"/>
              </a:ext>
            </a:extLst>
          </p:cNvPr>
          <p:cNvSpPr/>
          <p:nvPr/>
        </p:nvSpPr>
        <p:spPr>
          <a:xfrm>
            <a:off x="4826832" y="1795383"/>
            <a:ext cx="1817914" cy="957943"/>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B8E5D237-D14E-FAE7-3C4E-E03FD4932176}"/>
              </a:ext>
            </a:extLst>
          </p:cNvPr>
          <p:cNvSpPr txBox="1"/>
          <p:nvPr/>
        </p:nvSpPr>
        <p:spPr>
          <a:xfrm>
            <a:off x="5223469" y="2089688"/>
            <a:ext cx="1024639" cy="369332"/>
          </a:xfrm>
          <a:prstGeom prst="rect">
            <a:avLst/>
          </a:prstGeom>
          <a:noFill/>
        </p:spPr>
        <p:txBody>
          <a:bodyPr wrap="square" rtlCol="0">
            <a:spAutoFit/>
          </a:bodyPr>
          <a:lstStyle/>
          <a:p>
            <a:r>
              <a:rPr lang="en-US" dirty="0"/>
              <a:t>Denoiser</a:t>
            </a:r>
          </a:p>
        </p:txBody>
      </p:sp>
      <p:cxnSp>
        <p:nvCxnSpPr>
          <p:cNvPr id="43" name="Straight Arrow Connector 42">
            <a:extLst>
              <a:ext uri="{FF2B5EF4-FFF2-40B4-BE49-F238E27FC236}">
                <a16:creationId xmlns:a16="http://schemas.microsoft.com/office/drawing/2014/main" id="{B3C8A2A8-3E56-B283-A574-C5E4755CE4C8}"/>
              </a:ext>
            </a:extLst>
          </p:cNvPr>
          <p:cNvCxnSpPr>
            <a:cxnSpLocks/>
          </p:cNvCxnSpPr>
          <p:nvPr/>
        </p:nvCxnSpPr>
        <p:spPr>
          <a:xfrm flipV="1">
            <a:off x="5775119" y="5387394"/>
            <a:ext cx="0" cy="29256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1B6EE873-39A3-9D71-74D4-33D5281B3269}"/>
              </a:ext>
            </a:extLst>
          </p:cNvPr>
          <p:cNvSpPr txBox="1"/>
          <p:nvPr/>
        </p:nvSpPr>
        <p:spPr>
          <a:xfrm>
            <a:off x="2733176" y="1146428"/>
            <a:ext cx="6005298" cy="369332"/>
          </a:xfrm>
          <a:prstGeom prst="rect">
            <a:avLst/>
          </a:prstGeom>
          <a:noFill/>
        </p:spPr>
        <p:txBody>
          <a:bodyPr wrap="none" rtlCol="0">
            <a:spAutoFit/>
          </a:bodyPr>
          <a:lstStyle/>
          <a:p>
            <a:pPr algn="ctr"/>
            <a:r>
              <a:rPr lang="en-US" i="1" dirty="0"/>
              <a:t>“a photo of a burger and an ice cream cone floating in the ocean”</a:t>
            </a:r>
          </a:p>
        </p:txBody>
      </p:sp>
      <p:cxnSp>
        <p:nvCxnSpPr>
          <p:cNvPr id="47" name="Straight Arrow Connector 46">
            <a:extLst>
              <a:ext uri="{FF2B5EF4-FFF2-40B4-BE49-F238E27FC236}">
                <a16:creationId xmlns:a16="http://schemas.microsoft.com/office/drawing/2014/main" id="{BCE420BC-BE20-77CE-4ADC-6F747E6ACF26}"/>
              </a:ext>
            </a:extLst>
          </p:cNvPr>
          <p:cNvCxnSpPr>
            <a:cxnSpLocks/>
          </p:cNvCxnSpPr>
          <p:nvPr/>
        </p:nvCxnSpPr>
        <p:spPr>
          <a:xfrm>
            <a:off x="5735787" y="1488395"/>
            <a:ext cx="0" cy="30698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8" name="Rectangle: Rounded Corners 47">
            <a:extLst>
              <a:ext uri="{FF2B5EF4-FFF2-40B4-BE49-F238E27FC236}">
                <a16:creationId xmlns:a16="http://schemas.microsoft.com/office/drawing/2014/main" id="{00AB14BD-02F3-6D11-3EC6-9AC6F6A7E55C}"/>
              </a:ext>
            </a:extLst>
          </p:cNvPr>
          <p:cNvSpPr/>
          <p:nvPr/>
        </p:nvSpPr>
        <p:spPr>
          <a:xfrm>
            <a:off x="4826832" y="4411776"/>
            <a:ext cx="1817914" cy="957943"/>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05B7D3D9-5A70-CA97-8566-729CDB63599D}"/>
              </a:ext>
            </a:extLst>
          </p:cNvPr>
          <p:cNvSpPr txBox="1"/>
          <p:nvPr/>
        </p:nvSpPr>
        <p:spPr>
          <a:xfrm>
            <a:off x="5223469" y="4706081"/>
            <a:ext cx="1024639" cy="369332"/>
          </a:xfrm>
          <a:prstGeom prst="rect">
            <a:avLst/>
          </a:prstGeom>
          <a:noFill/>
        </p:spPr>
        <p:txBody>
          <a:bodyPr wrap="square" rtlCol="0">
            <a:spAutoFit/>
          </a:bodyPr>
          <a:lstStyle/>
          <a:p>
            <a:r>
              <a:rPr lang="en-US" dirty="0"/>
              <a:t>Denoiser</a:t>
            </a:r>
          </a:p>
        </p:txBody>
      </p:sp>
      <p:sp>
        <p:nvSpPr>
          <p:cNvPr id="14" name="TextBox 13">
            <a:extLst>
              <a:ext uri="{FF2B5EF4-FFF2-40B4-BE49-F238E27FC236}">
                <a16:creationId xmlns:a16="http://schemas.microsoft.com/office/drawing/2014/main" id="{7A45C8C3-8C73-1FB7-752D-C3954A18E559}"/>
              </a:ext>
            </a:extLst>
          </p:cNvPr>
          <p:cNvSpPr txBox="1"/>
          <p:nvPr/>
        </p:nvSpPr>
        <p:spPr>
          <a:xfrm>
            <a:off x="2798851" y="5573219"/>
            <a:ext cx="6005298" cy="369332"/>
          </a:xfrm>
          <a:prstGeom prst="rect">
            <a:avLst/>
          </a:prstGeom>
          <a:noFill/>
        </p:spPr>
        <p:txBody>
          <a:bodyPr wrap="none" rtlCol="0">
            <a:spAutoFit/>
          </a:bodyPr>
          <a:lstStyle/>
          <a:p>
            <a:pPr algn="ctr"/>
            <a:r>
              <a:rPr lang="en-US" i="1" dirty="0"/>
              <a:t>“a photo of a burger and an ice cream cone floating in the ocean”</a:t>
            </a:r>
          </a:p>
        </p:txBody>
      </p:sp>
      <p:pic>
        <p:nvPicPr>
          <p:cNvPr id="15" name="Picture 14">
            <a:extLst>
              <a:ext uri="{FF2B5EF4-FFF2-40B4-BE49-F238E27FC236}">
                <a16:creationId xmlns:a16="http://schemas.microsoft.com/office/drawing/2014/main" id="{3A2BA930-944D-C79C-1B50-42401DC2C828}"/>
              </a:ext>
            </a:extLst>
          </p:cNvPr>
          <p:cNvPicPr>
            <a:picLocks noChangeAspect="1"/>
          </p:cNvPicPr>
          <p:nvPr/>
        </p:nvPicPr>
        <p:blipFill>
          <a:blip r:embed="rId4"/>
          <a:stretch>
            <a:fillRect/>
          </a:stretch>
        </p:blipFill>
        <p:spPr>
          <a:xfrm>
            <a:off x="7521881" y="2921057"/>
            <a:ext cx="1284827" cy="1340689"/>
          </a:xfrm>
          <a:prstGeom prst="rect">
            <a:avLst/>
          </a:prstGeom>
        </p:spPr>
      </p:pic>
      <p:sp>
        <p:nvSpPr>
          <p:cNvPr id="9" name="Oval 8">
            <a:extLst>
              <a:ext uri="{FF2B5EF4-FFF2-40B4-BE49-F238E27FC236}">
                <a16:creationId xmlns:a16="http://schemas.microsoft.com/office/drawing/2014/main" id="{BAF22457-0DCD-3D08-BD89-62CD01D44F40}"/>
              </a:ext>
            </a:extLst>
          </p:cNvPr>
          <p:cNvSpPr/>
          <p:nvPr/>
        </p:nvSpPr>
        <p:spPr>
          <a:xfrm>
            <a:off x="8164294" y="3429000"/>
            <a:ext cx="472661" cy="461836"/>
          </a:xfrm>
          <a:prstGeom prst="ellipse">
            <a:avLst/>
          </a:prstGeom>
          <a:noFill/>
          <a:ln w="381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FE367CAA-A5D1-E977-0C4E-294AF19E9A07}"/>
              </a:ext>
            </a:extLst>
          </p:cNvPr>
          <p:cNvCxnSpPr>
            <a:cxnSpLocks/>
          </p:cNvCxnSpPr>
          <p:nvPr/>
        </p:nvCxnSpPr>
        <p:spPr>
          <a:xfrm flipH="1">
            <a:off x="7709885" y="3666435"/>
            <a:ext cx="4208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215D34B-857D-6476-DBCA-686DA8B015EC}"/>
                  </a:ext>
                </a:extLst>
              </p:cNvPr>
              <p:cNvSpPr txBox="1"/>
              <p:nvPr/>
            </p:nvSpPr>
            <p:spPr>
              <a:xfrm>
                <a:off x="8912065" y="3458337"/>
                <a:ext cx="2000346" cy="369332"/>
              </a:xfrm>
              <a:prstGeom prst="rect">
                <a:avLst/>
              </a:prstGeom>
              <a:noFill/>
            </p:spPr>
            <p:txBody>
              <a:bodyPr wrap="square">
                <a:spAutoFit/>
              </a:bodyPr>
              <a:lstStyle/>
              <a:p>
                <a:r>
                  <a:rPr lang="en-US" b="1" dirty="0">
                    <a:solidFill>
                      <a:srgbClr val="C00000"/>
                    </a:solidFill>
                  </a:rPr>
                  <a:t>Features </a:t>
                </a:r>
                <a14:m>
                  <m:oMath xmlns:m="http://schemas.openxmlformats.org/officeDocument/2006/math">
                    <m:r>
                      <a:rPr lang="en-US" b="1" i="1" smtClean="0">
                        <a:solidFill>
                          <a:srgbClr val="C00000"/>
                        </a:solidFill>
                        <a:latin typeface="Cambria Math" panose="02040503050406030204" pitchFamily="18" charset="0"/>
                      </a:rPr>
                      <m:t>𝒇</m:t>
                    </m:r>
                  </m:oMath>
                </a14:m>
                <a:endParaRPr lang="en-US" b="1" dirty="0">
                  <a:solidFill>
                    <a:srgbClr val="C00000"/>
                  </a:solidFill>
                </a:endParaRPr>
              </a:p>
            </p:txBody>
          </p:sp>
        </mc:Choice>
        <mc:Fallback xmlns="">
          <p:sp>
            <p:nvSpPr>
              <p:cNvPr id="13" name="TextBox 12">
                <a:extLst>
                  <a:ext uri="{FF2B5EF4-FFF2-40B4-BE49-F238E27FC236}">
                    <a16:creationId xmlns:a16="http://schemas.microsoft.com/office/drawing/2014/main" id="{D215D34B-857D-6476-DBCA-686DA8B015EC}"/>
                  </a:ext>
                </a:extLst>
              </p:cNvPr>
              <p:cNvSpPr txBox="1">
                <a:spLocks noRot="1" noChangeAspect="1" noMove="1" noResize="1" noEditPoints="1" noAdjustHandles="1" noChangeArrowheads="1" noChangeShapeType="1" noTextEdit="1"/>
              </p:cNvSpPr>
              <p:nvPr/>
            </p:nvSpPr>
            <p:spPr>
              <a:xfrm>
                <a:off x="8912065" y="3458337"/>
                <a:ext cx="2000346" cy="369332"/>
              </a:xfrm>
              <a:prstGeom prst="rect">
                <a:avLst/>
              </a:prstGeom>
              <a:blipFill>
                <a:blip r:embed="rId5"/>
                <a:stretch>
                  <a:fillRect l="-2744"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79216AD-F17A-0615-E78E-43BE50D8D754}"/>
                  </a:ext>
                </a:extLst>
              </p:cNvPr>
              <p:cNvSpPr txBox="1"/>
              <p:nvPr/>
            </p:nvSpPr>
            <p:spPr>
              <a:xfrm>
                <a:off x="8905503" y="3731163"/>
                <a:ext cx="1992069" cy="369332"/>
              </a:xfrm>
              <a:prstGeom prst="rect">
                <a:avLst/>
              </a:prstGeom>
              <a:noFill/>
            </p:spPr>
            <p:txBody>
              <a:bodyPr wrap="square">
                <a:spAutoFit/>
              </a:bodyPr>
              <a:lstStyle/>
              <a:p>
                <a:r>
                  <a:rPr lang="en-US" b="1" dirty="0">
                    <a:solidFill>
                      <a:srgbClr val="C00000"/>
                    </a:solidFill>
                  </a:rPr>
                  <a:t>Edited Features </a:t>
                </a:r>
                <a14:m>
                  <m:oMath xmlns:m="http://schemas.openxmlformats.org/officeDocument/2006/math">
                    <m:r>
                      <a:rPr lang="en-US" b="1" i="1" dirty="0" smtClean="0">
                        <a:solidFill>
                          <a:srgbClr val="C00000"/>
                        </a:solidFill>
                        <a:latin typeface="Cambria Math" panose="02040503050406030204" pitchFamily="18" charset="0"/>
                      </a:rPr>
                      <m:t>𝒈</m:t>
                    </m:r>
                  </m:oMath>
                </a14:m>
                <a:endParaRPr lang="en-US" b="1" dirty="0">
                  <a:solidFill>
                    <a:srgbClr val="C00000"/>
                  </a:solidFill>
                </a:endParaRPr>
              </a:p>
            </p:txBody>
          </p:sp>
        </mc:Choice>
        <mc:Fallback xmlns="">
          <p:sp>
            <p:nvSpPr>
              <p:cNvPr id="16" name="TextBox 15">
                <a:extLst>
                  <a:ext uri="{FF2B5EF4-FFF2-40B4-BE49-F238E27FC236}">
                    <a16:creationId xmlns:a16="http://schemas.microsoft.com/office/drawing/2014/main" id="{779216AD-F17A-0615-E78E-43BE50D8D754}"/>
                  </a:ext>
                </a:extLst>
              </p:cNvPr>
              <p:cNvSpPr txBox="1">
                <a:spLocks noRot="1" noChangeAspect="1" noMove="1" noResize="1" noEditPoints="1" noAdjustHandles="1" noChangeArrowheads="1" noChangeShapeType="1" noTextEdit="1"/>
              </p:cNvSpPr>
              <p:nvPr/>
            </p:nvSpPr>
            <p:spPr>
              <a:xfrm>
                <a:off x="8905503" y="3731163"/>
                <a:ext cx="1992069" cy="369332"/>
              </a:xfrm>
              <a:prstGeom prst="rect">
                <a:avLst/>
              </a:prstGeom>
              <a:blipFill>
                <a:blip r:embed="rId6"/>
                <a:stretch>
                  <a:fillRect l="-2752"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298C972-ABE5-EFB8-DF24-2E955D302D4F}"/>
                  </a:ext>
                </a:extLst>
              </p:cNvPr>
              <p:cNvSpPr txBox="1"/>
              <p:nvPr/>
            </p:nvSpPr>
            <p:spPr>
              <a:xfrm>
                <a:off x="4790206" y="2347819"/>
                <a:ext cx="1963797" cy="369332"/>
              </a:xfrm>
              <a:prstGeom prst="rect">
                <a:avLst/>
              </a:prstGeom>
              <a:noFill/>
            </p:spPr>
            <p:txBody>
              <a:bodyPr wrap="square">
                <a:spAutoFit/>
              </a:bodyPr>
              <a:lstStyle/>
              <a:p>
                <a:pPr algn="ctr"/>
                <a:r>
                  <a:rPr lang="en-US" b="1" dirty="0">
                    <a:solidFill>
                      <a:srgbClr val="C00000"/>
                    </a:solidFill>
                  </a:rPr>
                  <a:t>Features </a:t>
                </a:r>
                <a14:m>
                  <m:oMath xmlns:m="http://schemas.openxmlformats.org/officeDocument/2006/math">
                    <m:r>
                      <a:rPr lang="en-US" b="1" i="1" smtClean="0">
                        <a:solidFill>
                          <a:srgbClr val="C00000"/>
                        </a:solidFill>
                        <a:latin typeface="Cambria Math" panose="02040503050406030204" pitchFamily="18" charset="0"/>
                      </a:rPr>
                      <m:t>𝒇</m:t>
                    </m:r>
                  </m:oMath>
                </a14:m>
                <a:endParaRPr lang="en-US" b="1" dirty="0">
                  <a:solidFill>
                    <a:srgbClr val="C00000"/>
                  </a:solidFill>
                </a:endParaRPr>
              </a:p>
            </p:txBody>
          </p:sp>
        </mc:Choice>
        <mc:Fallback xmlns="">
          <p:sp>
            <p:nvSpPr>
              <p:cNvPr id="24" name="TextBox 23">
                <a:extLst>
                  <a:ext uri="{FF2B5EF4-FFF2-40B4-BE49-F238E27FC236}">
                    <a16:creationId xmlns:a16="http://schemas.microsoft.com/office/drawing/2014/main" id="{9298C972-ABE5-EFB8-DF24-2E955D302D4F}"/>
                  </a:ext>
                </a:extLst>
              </p:cNvPr>
              <p:cNvSpPr txBox="1">
                <a:spLocks noRot="1" noChangeAspect="1" noMove="1" noResize="1" noEditPoints="1" noAdjustHandles="1" noChangeArrowheads="1" noChangeShapeType="1" noTextEdit="1"/>
              </p:cNvSpPr>
              <p:nvPr/>
            </p:nvSpPr>
            <p:spPr>
              <a:xfrm>
                <a:off x="4790206" y="2347819"/>
                <a:ext cx="1963797" cy="369332"/>
              </a:xfrm>
              <a:prstGeom prst="rect">
                <a:avLst/>
              </a:prstGeom>
              <a:blipFill>
                <a:blip r:embed="rId7"/>
                <a:stretch>
                  <a:fillRect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B81B2BC-7C4D-DC17-6EF0-21682C79EC1B}"/>
                  </a:ext>
                </a:extLst>
              </p:cNvPr>
              <p:cNvSpPr txBox="1"/>
              <p:nvPr/>
            </p:nvSpPr>
            <p:spPr>
              <a:xfrm>
                <a:off x="4826832" y="4941728"/>
                <a:ext cx="1963797" cy="369332"/>
              </a:xfrm>
              <a:prstGeom prst="rect">
                <a:avLst/>
              </a:prstGeom>
              <a:noFill/>
            </p:spPr>
            <p:txBody>
              <a:bodyPr wrap="square">
                <a:spAutoFit/>
              </a:bodyPr>
              <a:lstStyle/>
              <a:p>
                <a:pPr algn="ctr"/>
                <a:r>
                  <a:rPr lang="en-US" b="1" dirty="0">
                    <a:solidFill>
                      <a:srgbClr val="51A7F9"/>
                    </a:solidFill>
                  </a:rPr>
                  <a:t>Features </a:t>
                </a:r>
                <a14:m>
                  <m:oMath xmlns:m="http://schemas.openxmlformats.org/officeDocument/2006/math">
                    <m:r>
                      <a:rPr lang="en-US" b="1" i="1" smtClean="0">
                        <a:solidFill>
                          <a:srgbClr val="51A7F9"/>
                        </a:solidFill>
                        <a:latin typeface="Cambria Math" panose="02040503050406030204" pitchFamily="18" charset="0"/>
                      </a:rPr>
                      <m:t>𝒇</m:t>
                    </m:r>
                    <m:r>
                      <a:rPr lang="en-US" b="1" i="1" smtClean="0">
                        <a:solidFill>
                          <a:srgbClr val="51A7F9"/>
                        </a:solidFill>
                        <a:latin typeface="Cambria Math" panose="02040503050406030204" pitchFamily="18" charset="0"/>
                      </a:rPr>
                      <m:t>′</m:t>
                    </m:r>
                  </m:oMath>
                </a14:m>
                <a:endParaRPr lang="en-US" b="1" dirty="0">
                  <a:solidFill>
                    <a:srgbClr val="51A7F9"/>
                  </a:solidFill>
                </a:endParaRPr>
              </a:p>
            </p:txBody>
          </p:sp>
        </mc:Choice>
        <mc:Fallback xmlns="">
          <p:sp>
            <p:nvSpPr>
              <p:cNvPr id="25" name="TextBox 24">
                <a:extLst>
                  <a:ext uri="{FF2B5EF4-FFF2-40B4-BE49-F238E27FC236}">
                    <a16:creationId xmlns:a16="http://schemas.microsoft.com/office/drawing/2014/main" id="{8B81B2BC-7C4D-DC17-6EF0-21682C79EC1B}"/>
                  </a:ext>
                </a:extLst>
              </p:cNvPr>
              <p:cNvSpPr txBox="1">
                <a:spLocks noRot="1" noChangeAspect="1" noMove="1" noResize="1" noEditPoints="1" noAdjustHandles="1" noChangeArrowheads="1" noChangeShapeType="1" noTextEdit="1"/>
              </p:cNvSpPr>
              <p:nvPr/>
            </p:nvSpPr>
            <p:spPr>
              <a:xfrm>
                <a:off x="4826832" y="4941728"/>
                <a:ext cx="1963797" cy="369332"/>
              </a:xfrm>
              <a:prstGeom prst="rect">
                <a:avLst/>
              </a:prstGeom>
              <a:blipFill>
                <a:blip r:embed="rId8"/>
                <a:stretch>
                  <a:fillRect t="-10000"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4FC7551-621D-DA80-F240-2E6471C7D7C1}"/>
                  </a:ext>
                </a:extLst>
              </p:cNvPr>
              <p:cNvSpPr txBox="1"/>
              <p:nvPr/>
            </p:nvSpPr>
            <p:spPr>
              <a:xfrm>
                <a:off x="4473166" y="4519602"/>
                <a:ext cx="35786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51A7F9"/>
                              </a:solidFill>
                              <a:latin typeface="Cambria Math" panose="02040503050406030204" pitchFamily="18" charset="0"/>
                              <a:ea typeface="Cambria Math" panose="02040503050406030204" pitchFamily="18" charset="0"/>
                            </a:rPr>
                          </m:ctrlPr>
                        </m:sSubPr>
                        <m:e>
                          <m:r>
                            <a:rPr lang="en-US" b="0" i="1" smtClean="0">
                              <a:solidFill>
                                <a:srgbClr val="51A7F9"/>
                              </a:solidFill>
                              <a:latin typeface="Cambria Math" panose="02040503050406030204" pitchFamily="18" charset="0"/>
                              <a:ea typeface="Cambria Math" panose="02040503050406030204" pitchFamily="18" charset="0"/>
                            </a:rPr>
                            <m:t>𝑥</m:t>
                          </m:r>
                        </m:e>
                        <m:sub>
                          <m:r>
                            <a:rPr lang="en-US" b="0" i="1" smtClean="0">
                              <a:solidFill>
                                <a:srgbClr val="51A7F9"/>
                              </a:solidFill>
                              <a:latin typeface="Cambria Math" panose="02040503050406030204" pitchFamily="18" charset="0"/>
                              <a:ea typeface="Cambria Math" panose="02040503050406030204" pitchFamily="18" charset="0"/>
                            </a:rPr>
                            <m:t>𝑡</m:t>
                          </m:r>
                        </m:sub>
                      </m:sSub>
                      <m:r>
                        <m:rPr>
                          <m:nor/>
                        </m:rPr>
                        <a:rPr lang="en-GB" dirty="0">
                          <a:solidFill>
                            <a:srgbClr val="C00000"/>
                          </a:solidFill>
                        </a:rPr>
                        <m:t> </m:t>
                      </m:r>
                    </m:oMath>
                  </m:oMathPara>
                </a14:m>
                <a:endParaRPr lang="en-GB" dirty="0"/>
              </a:p>
            </p:txBody>
          </p:sp>
        </mc:Choice>
        <mc:Fallback xmlns="">
          <p:sp>
            <p:nvSpPr>
              <p:cNvPr id="26" name="TextBox 25">
                <a:extLst>
                  <a:ext uri="{FF2B5EF4-FFF2-40B4-BE49-F238E27FC236}">
                    <a16:creationId xmlns:a16="http://schemas.microsoft.com/office/drawing/2014/main" id="{84FC7551-621D-DA80-F240-2E6471C7D7C1}"/>
                  </a:ext>
                </a:extLst>
              </p:cNvPr>
              <p:cNvSpPr txBox="1">
                <a:spLocks noRot="1" noChangeAspect="1" noMove="1" noResize="1" noEditPoints="1" noAdjustHandles="1" noChangeArrowheads="1" noChangeShapeType="1" noTextEdit="1"/>
              </p:cNvSpPr>
              <p:nvPr/>
            </p:nvSpPr>
            <p:spPr>
              <a:xfrm>
                <a:off x="4473166" y="4519602"/>
                <a:ext cx="357867" cy="369332"/>
              </a:xfrm>
              <a:prstGeom prst="rect">
                <a:avLst/>
              </a:prstGeom>
              <a:blipFill>
                <a:blip r:embed="rId9"/>
                <a:stretch>
                  <a:fillRect r="-34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8638A99-AE69-BDBA-CB70-19D5F45FD382}"/>
                  </a:ext>
                </a:extLst>
              </p:cNvPr>
              <p:cNvSpPr txBox="1"/>
              <p:nvPr/>
            </p:nvSpPr>
            <p:spPr>
              <a:xfrm>
                <a:off x="6670624" y="4486517"/>
                <a:ext cx="35786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rgbClr val="51A7F9"/>
                              </a:solidFill>
                              <a:latin typeface="Cambria Math" panose="02040503050406030204" pitchFamily="18" charset="0"/>
                              <a:ea typeface="Cambria Math" panose="02040503050406030204" pitchFamily="18" charset="0"/>
                            </a:rPr>
                          </m:ctrlPr>
                        </m:sSubPr>
                        <m:e>
                          <m:r>
                            <a:rPr lang="en-US" b="0" i="1" smtClean="0">
                              <a:solidFill>
                                <a:srgbClr val="51A7F9"/>
                              </a:solidFill>
                              <a:latin typeface="Cambria Math" panose="02040503050406030204" pitchFamily="18" charset="0"/>
                              <a:ea typeface="Cambria Math" panose="02040503050406030204" pitchFamily="18" charset="0"/>
                            </a:rPr>
                            <m:t>𝑥</m:t>
                          </m:r>
                        </m:e>
                        <m:sub>
                          <m:r>
                            <a:rPr lang="en-US" b="0" i="1" smtClean="0">
                              <a:solidFill>
                                <a:srgbClr val="51A7F9"/>
                              </a:solidFill>
                              <a:latin typeface="Cambria Math" panose="02040503050406030204" pitchFamily="18" charset="0"/>
                              <a:ea typeface="Cambria Math" panose="02040503050406030204" pitchFamily="18" charset="0"/>
                            </a:rPr>
                            <m:t>𝑡</m:t>
                          </m:r>
                          <m:r>
                            <a:rPr lang="en-US" b="0" i="1" smtClean="0">
                              <a:solidFill>
                                <a:srgbClr val="51A7F9"/>
                              </a:solidFill>
                              <a:latin typeface="Cambria Math" panose="02040503050406030204" pitchFamily="18" charset="0"/>
                              <a:ea typeface="Cambria Math" panose="02040503050406030204" pitchFamily="18" charset="0"/>
                            </a:rPr>
                            <m:t>−1</m:t>
                          </m:r>
                        </m:sub>
                      </m:sSub>
                      <m:r>
                        <m:rPr>
                          <m:nor/>
                        </m:rPr>
                        <a:rPr lang="en-GB" dirty="0">
                          <a:solidFill>
                            <a:srgbClr val="51A7F9"/>
                          </a:solidFill>
                        </a:rPr>
                        <m:t> </m:t>
                      </m:r>
                    </m:oMath>
                  </m:oMathPara>
                </a14:m>
                <a:endParaRPr lang="en-GB" dirty="0"/>
              </a:p>
            </p:txBody>
          </p:sp>
        </mc:Choice>
        <mc:Fallback xmlns="">
          <p:sp>
            <p:nvSpPr>
              <p:cNvPr id="28" name="TextBox 27">
                <a:extLst>
                  <a:ext uri="{FF2B5EF4-FFF2-40B4-BE49-F238E27FC236}">
                    <a16:creationId xmlns:a16="http://schemas.microsoft.com/office/drawing/2014/main" id="{88638A99-AE69-BDBA-CB70-19D5F45FD382}"/>
                  </a:ext>
                </a:extLst>
              </p:cNvPr>
              <p:cNvSpPr txBox="1">
                <a:spLocks noRot="1" noChangeAspect="1" noMove="1" noResize="1" noEditPoints="1" noAdjustHandles="1" noChangeArrowheads="1" noChangeShapeType="1" noTextEdit="1"/>
              </p:cNvSpPr>
              <p:nvPr/>
            </p:nvSpPr>
            <p:spPr>
              <a:xfrm>
                <a:off x="6670624" y="4486517"/>
                <a:ext cx="357867" cy="369332"/>
              </a:xfrm>
              <a:prstGeom prst="rect">
                <a:avLst/>
              </a:prstGeom>
              <a:blipFill>
                <a:blip r:embed="rId10"/>
                <a:stretch>
                  <a:fillRect r="-610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3689FC9-1159-FEA7-DDD0-E8D1A6B00E9D}"/>
                  </a:ext>
                </a:extLst>
              </p:cNvPr>
              <p:cNvSpPr txBox="1"/>
              <p:nvPr/>
            </p:nvSpPr>
            <p:spPr>
              <a:xfrm>
                <a:off x="4477366" y="3169324"/>
                <a:ext cx="2763251" cy="730200"/>
              </a:xfrm>
              <a:prstGeom prst="rect">
                <a:avLst/>
              </a:prstGeom>
              <a:solidFill>
                <a:schemeClr val="bg1"/>
              </a:solidFill>
            </p:spPr>
            <p:txBody>
              <a:bodyPr wrap="square">
                <a:spAutoFit/>
              </a:bodyPr>
              <a:lstStyle/>
              <a:p>
                <a:pPr algn="ctr"/>
                <a:r>
                  <a:rPr lang="en-GB" b="1" dirty="0"/>
                  <a:t>Guide Denoiser: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m:rPr>
                            <m:sty m:val="p"/>
                          </m:rPr>
                          <a:rPr lang="en-GB" i="1">
                            <a:latin typeface="Cambria Math" panose="02040503050406030204" pitchFamily="18" charset="0"/>
                            <a:ea typeface="Cambria Math" panose="02040503050406030204" pitchFamily="18" charset="0"/>
                          </a:rPr>
                          <m:t>∇</m:t>
                        </m:r>
                      </m:e>
                      <m:sub>
                        <m:sSub>
                          <m:sSubPr>
                            <m:ctrlPr>
                              <a:rPr lang="en-GB" i="1" smtClean="0">
                                <a:solidFill>
                                  <a:srgbClr val="51A7F9"/>
                                </a:solidFill>
                                <a:latin typeface="Cambria Math" panose="02040503050406030204" pitchFamily="18" charset="0"/>
                                <a:ea typeface="Cambria Math" panose="02040503050406030204" pitchFamily="18" charset="0"/>
                              </a:rPr>
                            </m:ctrlPr>
                          </m:sSubPr>
                          <m:e>
                            <m:r>
                              <a:rPr lang="en-US" b="0" i="1" smtClean="0">
                                <a:solidFill>
                                  <a:srgbClr val="51A7F9"/>
                                </a:solidFill>
                                <a:latin typeface="Cambria Math" panose="02040503050406030204" pitchFamily="18" charset="0"/>
                                <a:ea typeface="Cambria Math" panose="02040503050406030204" pitchFamily="18" charset="0"/>
                              </a:rPr>
                              <m:t>𝑥</m:t>
                            </m:r>
                          </m:e>
                          <m:sub>
                            <m:r>
                              <a:rPr lang="en-US" b="0" i="1" smtClean="0">
                                <a:solidFill>
                                  <a:srgbClr val="51A7F9"/>
                                </a:solidFill>
                                <a:latin typeface="Cambria Math" panose="02040503050406030204" pitchFamily="18" charset="0"/>
                                <a:ea typeface="Cambria Math" panose="02040503050406030204" pitchFamily="18" charset="0"/>
                              </a:rPr>
                              <m:t>𝑡</m:t>
                            </m:r>
                          </m:sub>
                        </m:sSub>
                        <m:r>
                          <m:rPr>
                            <m:nor/>
                          </m:rPr>
                          <a:rPr lang="en-GB" dirty="0">
                            <a:solidFill>
                              <a:srgbClr val="51A7F9"/>
                            </a:solidFill>
                          </a:rPr>
                          <m:t> </m:t>
                        </m:r>
                      </m:sub>
                    </m:sSub>
                    <m:nary>
                      <m:naryPr>
                        <m:chr m:val="∑"/>
                        <m:supHide m:val="on"/>
                        <m:ctrlPr>
                          <a:rPr lang="en-GB" i="1" smtClean="0">
                            <a:latin typeface="Cambria Math" panose="02040503050406030204" pitchFamily="18" charset="0"/>
                            <a:ea typeface="Cambria Math" panose="02040503050406030204" pitchFamily="18" charset="0"/>
                          </a:rPr>
                        </m:ctrlPr>
                      </m:naryPr>
                      <m: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𝑙</m:t>
                        </m:r>
                        <m:r>
                          <a:rPr lang="en-US" b="0" i="1" smtClean="0">
                            <a:latin typeface="Cambria Math" panose="02040503050406030204" pitchFamily="18" charset="0"/>
                            <a:ea typeface="Cambria Math" panose="02040503050406030204" pitchFamily="18" charset="0"/>
                          </a:rPr>
                          <m:t>)</m:t>
                        </m:r>
                      </m:sub>
                      <m:sup/>
                      <m:e>
                        <m:sSub>
                          <m:sSubPr>
                            <m:ctrlPr>
                              <a:rPr lang="en-GB"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𝑤</m:t>
                            </m:r>
                          </m:e>
                          <m:sub>
                            <m:r>
                              <a:rPr lang="en-GB"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𝑙</m:t>
                            </m:r>
                          </m:sub>
                        </m:sSub>
                        <m:d>
                          <m:dPr>
                            <m:ctrlPr>
                              <a:rPr lang="en-GB" i="1" smtClean="0">
                                <a:latin typeface="Cambria Math" panose="02040503050406030204" pitchFamily="18" charset="0"/>
                                <a:ea typeface="Cambria Math" panose="02040503050406030204" pitchFamily="18" charset="0"/>
                              </a:rPr>
                            </m:ctrlPr>
                          </m:dPr>
                          <m:e>
                            <m:sSubSup>
                              <m:sSubSupPr>
                                <m:ctrlPr>
                                  <a:rPr lang="en-US" i="1" dirty="0" smtClean="0">
                                    <a:solidFill>
                                      <a:srgbClr val="C00000"/>
                                    </a:solidFill>
                                    <a:latin typeface="Cambria Math" panose="02040503050406030204" pitchFamily="18" charset="0"/>
                                  </a:rPr>
                                </m:ctrlPr>
                              </m:sSubSupPr>
                              <m:e>
                                <m:r>
                                  <a:rPr lang="en-US" b="0" i="1" dirty="0" smtClean="0">
                                    <a:solidFill>
                                      <a:srgbClr val="C00000"/>
                                    </a:solidFill>
                                    <a:latin typeface="Cambria Math" panose="02040503050406030204" pitchFamily="18" charset="0"/>
                                  </a:rPr>
                                  <m:t>𝑔</m:t>
                                </m:r>
                              </m:e>
                              <m:sub>
                                <m:r>
                                  <a:rPr lang="en-GB" i="1" dirty="0">
                                    <a:solidFill>
                                      <a:srgbClr val="C00000"/>
                                    </a:solidFill>
                                    <a:latin typeface="Cambria Math" panose="02040503050406030204" pitchFamily="18" charset="0"/>
                                  </a:rPr>
                                  <m:t>𝑡</m:t>
                                </m:r>
                              </m:sub>
                              <m:sup>
                                <m:r>
                                  <a:rPr lang="en-US" b="0" i="1" dirty="0" smtClean="0">
                                    <a:solidFill>
                                      <a:srgbClr val="C00000"/>
                                    </a:solidFill>
                                    <a:latin typeface="Cambria Math" panose="02040503050406030204" pitchFamily="18" charset="0"/>
                                  </a:rPr>
                                  <m:t>𝑙</m:t>
                                </m:r>
                              </m:sup>
                            </m:sSubSup>
                            <m:r>
                              <a:rPr lang="en-GB" b="0" i="1" dirty="0" smtClean="0">
                                <a:latin typeface="Cambria Math" panose="02040503050406030204" pitchFamily="18" charset="0"/>
                              </a:rPr>
                              <m:t>,</m:t>
                            </m:r>
                            <m:r>
                              <a:rPr lang="en-US" b="0" i="1" dirty="0" smtClean="0">
                                <a:latin typeface="Cambria Math" panose="02040503050406030204" pitchFamily="18" charset="0"/>
                              </a:rPr>
                              <m:t> </m:t>
                            </m:r>
                            <m:sSubSup>
                              <m:sSubSupPr>
                                <m:ctrlPr>
                                  <a:rPr lang="en-US" i="1" dirty="0" smtClean="0">
                                    <a:solidFill>
                                      <a:srgbClr val="51A7F9"/>
                                    </a:solidFill>
                                    <a:latin typeface="Cambria Math" panose="02040503050406030204" pitchFamily="18" charset="0"/>
                                  </a:rPr>
                                </m:ctrlPr>
                              </m:sSubSupPr>
                              <m:e>
                                <m:sSup>
                                  <m:sSupPr>
                                    <m:ctrlPr>
                                      <a:rPr lang="en-US" b="0" i="1" dirty="0" smtClean="0">
                                        <a:solidFill>
                                          <a:srgbClr val="51A7F9"/>
                                        </a:solidFill>
                                        <a:latin typeface="Cambria Math" panose="02040503050406030204" pitchFamily="18" charset="0"/>
                                      </a:rPr>
                                    </m:ctrlPr>
                                  </m:sSupPr>
                                  <m:e>
                                    <m:r>
                                      <a:rPr lang="en-US" b="0" i="1" dirty="0" smtClean="0">
                                        <a:solidFill>
                                          <a:srgbClr val="51A7F9"/>
                                        </a:solidFill>
                                        <a:latin typeface="Cambria Math" panose="02040503050406030204" pitchFamily="18" charset="0"/>
                                      </a:rPr>
                                      <m:t>𝑓</m:t>
                                    </m:r>
                                  </m:e>
                                  <m:sup>
                                    <m:r>
                                      <a:rPr lang="en-US" b="0" i="1" dirty="0" smtClean="0">
                                        <a:solidFill>
                                          <a:srgbClr val="51A7F9"/>
                                        </a:solidFill>
                                        <a:latin typeface="Cambria Math" panose="02040503050406030204" pitchFamily="18" charset="0"/>
                                      </a:rPr>
                                      <m:t>′</m:t>
                                    </m:r>
                                  </m:sup>
                                </m:sSup>
                              </m:e>
                              <m:sub>
                                <m:r>
                                  <a:rPr lang="en-GB" i="1" dirty="0">
                                    <a:solidFill>
                                      <a:srgbClr val="51A7F9"/>
                                    </a:solidFill>
                                    <a:latin typeface="Cambria Math" panose="02040503050406030204" pitchFamily="18" charset="0"/>
                                  </a:rPr>
                                  <m:t>𝑡</m:t>
                                </m:r>
                              </m:sub>
                              <m:sup>
                                <m:r>
                                  <a:rPr lang="en-US" b="0" i="1" dirty="0" smtClean="0">
                                    <a:solidFill>
                                      <a:srgbClr val="51A7F9"/>
                                    </a:solidFill>
                                    <a:latin typeface="Cambria Math" panose="02040503050406030204" pitchFamily="18" charset="0"/>
                                  </a:rPr>
                                  <m:t>𝑙</m:t>
                                </m:r>
                              </m:sup>
                            </m:sSubSup>
                            <m:r>
                              <a:rPr lang="en-US" b="0" i="1" dirty="0" smtClean="0">
                                <a:solidFill>
                                  <a:srgbClr val="51A7F9"/>
                                </a:solidFill>
                                <a:latin typeface="Cambria Math" panose="02040503050406030204" pitchFamily="18" charset="0"/>
                              </a:rPr>
                              <m:t>(</m:t>
                            </m:r>
                            <m:sSub>
                              <m:sSubPr>
                                <m:ctrlPr>
                                  <a:rPr lang="en-GB" i="1">
                                    <a:solidFill>
                                      <a:srgbClr val="51A7F9"/>
                                    </a:solidFill>
                                    <a:latin typeface="Cambria Math" panose="02040503050406030204" pitchFamily="18" charset="0"/>
                                    <a:ea typeface="Cambria Math" panose="02040503050406030204" pitchFamily="18" charset="0"/>
                                  </a:rPr>
                                </m:ctrlPr>
                              </m:sSubPr>
                              <m:e>
                                <m:r>
                                  <a:rPr lang="en-US" i="1">
                                    <a:solidFill>
                                      <a:srgbClr val="51A7F9"/>
                                    </a:solidFill>
                                    <a:latin typeface="Cambria Math" panose="02040503050406030204" pitchFamily="18" charset="0"/>
                                    <a:ea typeface="Cambria Math" panose="02040503050406030204" pitchFamily="18" charset="0"/>
                                  </a:rPr>
                                  <m:t>𝑥</m:t>
                                </m:r>
                              </m:e>
                              <m:sub>
                                <m:r>
                                  <a:rPr lang="en-US" i="1">
                                    <a:solidFill>
                                      <a:srgbClr val="51A7F9"/>
                                    </a:solidFill>
                                    <a:latin typeface="Cambria Math" panose="02040503050406030204" pitchFamily="18" charset="0"/>
                                    <a:ea typeface="Cambria Math" panose="02040503050406030204" pitchFamily="18" charset="0"/>
                                  </a:rPr>
                                  <m:t>𝑡</m:t>
                                </m:r>
                              </m:sub>
                            </m:sSub>
                            <m:r>
                              <a:rPr lang="en-US" b="0" i="1" smtClean="0">
                                <a:solidFill>
                                  <a:srgbClr val="51A7F9"/>
                                </a:solidFill>
                                <a:latin typeface="Cambria Math" panose="02040503050406030204" pitchFamily="18" charset="0"/>
                                <a:ea typeface="Cambria Math" panose="02040503050406030204" pitchFamily="18" charset="0"/>
                              </a:rPr>
                              <m:t>)</m:t>
                            </m:r>
                          </m:e>
                        </m:d>
                      </m:e>
                    </m:nary>
                  </m:oMath>
                </a14:m>
                <a:endParaRPr lang="en-GB" dirty="0"/>
              </a:p>
            </p:txBody>
          </p:sp>
        </mc:Choice>
        <mc:Fallback xmlns="">
          <p:sp>
            <p:nvSpPr>
              <p:cNvPr id="29" name="TextBox 28">
                <a:extLst>
                  <a:ext uri="{FF2B5EF4-FFF2-40B4-BE49-F238E27FC236}">
                    <a16:creationId xmlns:a16="http://schemas.microsoft.com/office/drawing/2014/main" id="{13689FC9-1159-FEA7-DDD0-E8D1A6B00E9D}"/>
                  </a:ext>
                </a:extLst>
              </p:cNvPr>
              <p:cNvSpPr txBox="1">
                <a:spLocks noRot="1" noChangeAspect="1" noMove="1" noResize="1" noEditPoints="1" noAdjustHandles="1" noChangeArrowheads="1" noChangeShapeType="1" noTextEdit="1"/>
              </p:cNvSpPr>
              <p:nvPr/>
            </p:nvSpPr>
            <p:spPr>
              <a:xfrm>
                <a:off x="4477366" y="3169324"/>
                <a:ext cx="2763251" cy="730200"/>
              </a:xfrm>
              <a:prstGeom prst="rect">
                <a:avLst/>
              </a:prstGeom>
              <a:blipFill>
                <a:blip r:embed="rId11"/>
                <a:stretch>
                  <a:fillRect t="-16667" b="-88333"/>
                </a:stretch>
              </a:blipFill>
            </p:spPr>
            <p:txBody>
              <a:bodyPr/>
              <a:lstStyle/>
              <a:p>
                <a:r>
                  <a:rPr lang="en-GB">
                    <a:noFill/>
                  </a:rPr>
                  <a:t> </a:t>
                </a:r>
              </a:p>
            </p:txBody>
          </p:sp>
        </mc:Fallback>
      </mc:AlternateContent>
      <p:sp>
        <p:nvSpPr>
          <p:cNvPr id="30" name="TextBox 29">
            <a:extLst>
              <a:ext uri="{FF2B5EF4-FFF2-40B4-BE49-F238E27FC236}">
                <a16:creationId xmlns:a16="http://schemas.microsoft.com/office/drawing/2014/main" id="{274779B8-69B9-68A3-B96C-35268A034EED}"/>
              </a:ext>
            </a:extLst>
          </p:cNvPr>
          <p:cNvSpPr txBox="1"/>
          <p:nvPr/>
        </p:nvSpPr>
        <p:spPr>
          <a:xfrm>
            <a:off x="7106768" y="2050079"/>
            <a:ext cx="407484" cy="369332"/>
          </a:xfrm>
          <a:prstGeom prst="rect">
            <a:avLst/>
          </a:prstGeom>
          <a:noFill/>
        </p:spPr>
        <p:txBody>
          <a:bodyPr wrap="none" rtlCol="0">
            <a:spAutoFit/>
          </a:bodyPr>
          <a:lstStyle/>
          <a:p>
            <a:r>
              <a:rPr lang="en-US" dirty="0">
                <a:latin typeface="+mj-lt"/>
              </a:rPr>
              <a:t>…</a:t>
            </a:r>
          </a:p>
        </p:txBody>
      </p:sp>
      <p:sp>
        <p:nvSpPr>
          <p:cNvPr id="31" name="TextBox 30">
            <a:extLst>
              <a:ext uri="{FF2B5EF4-FFF2-40B4-BE49-F238E27FC236}">
                <a16:creationId xmlns:a16="http://schemas.microsoft.com/office/drawing/2014/main" id="{0ECED22B-7EF1-A13F-A24D-D0D6B0C3FA8A}"/>
              </a:ext>
            </a:extLst>
          </p:cNvPr>
          <p:cNvSpPr txBox="1"/>
          <p:nvPr/>
        </p:nvSpPr>
        <p:spPr>
          <a:xfrm>
            <a:off x="7061309" y="4667793"/>
            <a:ext cx="407484" cy="369332"/>
          </a:xfrm>
          <a:prstGeom prst="rect">
            <a:avLst/>
          </a:prstGeom>
          <a:noFill/>
        </p:spPr>
        <p:txBody>
          <a:bodyPr wrap="none" rtlCol="0">
            <a:spAutoFit/>
          </a:bodyPr>
          <a:lstStyle/>
          <a:p>
            <a:r>
              <a:rPr lang="en-US" dirty="0">
                <a:latin typeface="+mj-lt"/>
              </a:rPr>
              <a:t>…</a:t>
            </a:r>
          </a:p>
        </p:txBody>
      </p:sp>
      <p:pic>
        <p:nvPicPr>
          <p:cNvPr id="32" name="Picture 31">
            <a:extLst>
              <a:ext uri="{FF2B5EF4-FFF2-40B4-BE49-F238E27FC236}">
                <a16:creationId xmlns:a16="http://schemas.microsoft.com/office/drawing/2014/main" id="{ED7002F4-30A0-FDA5-B12E-9C20DB3B9124}"/>
              </a:ext>
            </a:extLst>
          </p:cNvPr>
          <p:cNvPicPr>
            <a:picLocks noChangeAspect="1"/>
          </p:cNvPicPr>
          <p:nvPr/>
        </p:nvPicPr>
        <p:blipFill>
          <a:blip r:embed="rId12"/>
          <a:stretch>
            <a:fillRect/>
          </a:stretch>
        </p:blipFill>
        <p:spPr>
          <a:xfrm>
            <a:off x="2704033" y="1657481"/>
            <a:ext cx="1265617" cy="1244452"/>
          </a:xfrm>
          <a:prstGeom prst="rect">
            <a:avLst/>
          </a:prstGeom>
        </p:spPr>
      </p:pic>
      <p:pic>
        <p:nvPicPr>
          <p:cNvPr id="33" name="Picture 32">
            <a:extLst>
              <a:ext uri="{FF2B5EF4-FFF2-40B4-BE49-F238E27FC236}">
                <a16:creationId xmlns:a16="http://schemas.microsoft.com/office/drawing/2014/main" id="{A7D413F6-EB49-5C01-B58D-A966EFFA8845}"/>
              </a:ext>
            </a:extLst>
          </p:cNvPr>
          <p:cNvPicPr>
            <a:picLocks noChangeAspect="1"/>
          </p:cNvPicPr>
          <p:nvPr/>
        </p:nvPicPr>
        <p:blipFill>
          <a:blip r:embed="rId12"/>
          <a:stretch>
            <a:fillRect/>
          </a:stretch>
        </p:blipFill>
        <p:spPr>
          <a:xfrm>
            <a:off x="2694229" y="4289224"/>
            <a:ext cx="1265617" cy="1244452"/>
          </a:xfrm>
          <a:prstGeom prst="rect">
            <a:avLst/>
          </a:prstGeom>
        </p:spPr>
      </p:pic>
      <p:cxnSp>
        <p:nvCxnSpPr>
          <p:cNvPr id="34" name="Straight Arrow Connector 33">
            <a:extLst>
              <a:ext uri="{FF2B5EF4-FFF2-40B4-BE49-F238E27FC236}">
                <a16:creationId xmlns:a16="http://schemas.microsoft.com/office/drawing/2014/main" id="{49B42C6E-DE3E-D8AC-AF9C-A3D819BE1FC9}"/>
              </a:ext>
            </a:extLst>
          </p:cNvPr>
          <p:cNvCxnSpPr>
            <a:cxnSpLocks/>
            <a:stCxn id="32" idx="2"/>
            <a:endCxn id="33" idx="0"/>
          </p:cNvCxnSpPr>
          <p:nvPr/>
        </p:nvCxnSpPr>
        <p:spPr>
          <a:xfrm flipH="1">
            <a:off x="3327038" y="2901933"/>
            <a:ext cx="9804" cy="1387291"/>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214B1A2E-DAA4-B473-3B6C-F91F4C025DB6}"/>
              </a:ext>
            </a:extLst>
          </p:cNvPr>
          <p:cNvSpPr txBox="1"/>
          <p:nvPr/>
        </p:nvSpPr>
        <p:spPr>
          <a:xfrm>
            <a:off x="2700405" y="3364468"/>
            <a:ext cx="1239442" cy="369332"/>
          </a:xfrm>
          <a:prstGeom prst="rect">
            <a:avLst/>
          </a:prstGeom>
          <a:solidFill>
            <a:schemeClr val="bg1"/>
          </a:solidFill>
        </p:spPr>
        <p:txBody>
          <a:bodyPr wrap="none" rtlCol="0">
            <a:spAutoFit/>
          </a:bodyPr>
          <a:lstStyle/>
          <a:p>
            <a:pPr algn="ctr"/>
            <a:r>
              <a:rPr lang="en-US" dirty="0"/>
              <a:t>same noise</a:t>
            </a:r>
          </a:p>
        </p:txBody>
      </p:sp>
      <p:sp>
        <p:nvSpPr>
          <p:cNvPr id="36" name="TextBox 35">
            <a:extLst>
              <a:ext uri="{FF2B5EF4-FFF2-40B4-BE49-F238E27FC236}">
                <a16:creationId xmlns:a16="http://schemas.microsoft.com/office/drawing/2014/main" id="{18F0B3BE-3DC6-5B57-AC95-A7EF939A07A0}"/>
              </a:ext>
            </a:extLst>
          </p:cNvPr>
          <p:cNvSpPr txBox="1"/>
          <p:nvPr/>
        </p:nvSpPr>
        <p:spPr>
          <a:xfrm>
            <a:off x="4034245" y="2050079"/>
            <a:ext cx="407484" cy="369332"/>
          </a:xfrm>
          <a:prstGeom prst="rect">
            <a:avLst/>
          </a:prstGeom>
          <a:noFill/>
        </p:spPr>
        <p:txBody>
          <a:bodyPr wrap="none" rtlCol="0">
            <a:spAutoFit/>
          </a:bodyPr>
          <a:lstStyle/>
          <a:p>
            <a:r>
              <a:rPr lang="en-US" dirty="0">
                <a:latin typeface="+mj-lt"/>
              </a:rPr>
              <a:t>…</a:t>
            </a:r>
          </a:p>
        </p:txBody>
      </p:sp>
      <p:sp>
        <p:nvSpPr>
          <p:cNvPr id="37" name="TextBox 36">
            <a:extLst>
              <a:ext uri="{FF2B5EF4-FFF2-40B4-BE49-F238E27FC236}">
                <a16:creationId xmlns:a16="http://schemas.microsoft.com/office/drawing/2014/main" id="{0DD5B98E-2C76-914B-FADC-0AF3D2370E5F}"/>
              </a:ext>
            </a:extLst>
          </p:cNvPr>
          <p:cNvSpPr txBox="1"/>
          <p:nvPr/>
        </p:nvSpPr>
        <p:spPr>
          <a:xfrm>
            <a:off x="4020458" y="4688785"/>
            <a:ext cx="407484" cy="369332"/>
          </a:xfrm>
          <a:prstGeom prst="rect">
            <a:avLst/>
          </a:prstGeom>
          <a:noFill/>
        </p:spPr>
        <p:txBody>
          <a:bodyPr wrap="none" rtlCol="0">
            <a:spAutoFit/>
          </a:bodyPr>
          <a:lstStyle/>
          <a:p>
            <a:r>
              <a:rPr lang="en-US" dirty="0">
                <a:latin typeface="+mj-lt"/>
              </a:rPr>
              <a:t>…</a:t>
            </a:r>
          </a:p>
        </p:txBody>
      </p:sp>
      <p:sp>
        <p:nvSpPr>
          <p:cNvPr id="3" name="TextBox 2">
            <a:extLst>
              <a:ext uri="{FF2B5EF4-FFF2-40B4-BE49-F238E27FC236}">
                <a16:creationId xmlns:a16="http://schemas.microsoft.com/office/drawing/2014/main" id="{10278E23-3C6C-8C15-F9E4-B7FC17CC99DC}"/>
              </a:ext>
            </a:extLst>
          </p:cNvPr>
          <p:cNvSpPr txBox="1"/>
          <p:nvPr/>
        </p:nvSpPr>
        <p:spPr>
          <a:xfrm>
            <a:off x="275502" y="6201271"/>
            <a:ext cx="9479753" cy="292388"/>
          </a:xfrm>
          <a:prstGeom prst="rect">
            <a:avLst/>
          </a:prstGeom>
          <a:noFill/>
        </p:spPr>
        <p:txBody>
          <a:bodyPr wrap="square" rtlCol="0">
            <a:spAutoFit/>
          </a:bodyPr>
          <a:lstStyle/>
          <a:p>
            <a:r>
              <a:rPr lang="fr-FR" sz="1300" i="1" dirty="0">
                <a:solidFill>
                  <a:schemeClr val="bg1">
                    <a:lumMod val="65000"/>
                  </a:schemeClr>
                </a:solidFill>
              </a:rPr>
              <a:t>Diffusion Self-Guidance for </a:t>
            </a:r>
            <a:r>
              <a:rPr lang="fr-FR" sz="1300" i="1" dirty="0" err="1">
                <a:solidFill>
                  <a:schemeClr val="bg1">
                    <a:lumMod val="65000"/>
                  </a:schemeClr>
                </a:solidFill>
              </a:rPr>
              <a:t>Controllable</a:t>
            </a:r>
            <a:r>
              <a:rPr lang="fr-FR" sz="1300" i="1" dirty="0">
                <a:solidFill>
                  <a:schemeClr val="bg1">
                    <a:lumMod val="65000"/>
                  </a:schemeClr>
                </a:solidFill>
              </a:rPr>
              <a:t> Image </a:t>
            </a:r>
            <a:r>
              <a:rPr lang="fr-FR" sz="1300" i="1" dirty="0" err="1">
                <a:solidFill>
                  <a:schemeClr val="bg1">
                    <a:lumMod val="65000"/>
                  </a:schemeClr>
                </a:solidFill>
              </a:rPr>
              <a:t>Generation</a:t>
            </a:r>
            <a:r>
              <a:rPr lang="fr-FR" sz="1300" dirty="0">
                <a:solidFill>
                  <a:schemeClr val="bg1">
                    <a:lumMod val="65000"/>
                  </a:schemeClr>
                </a:solidFill>
              </a:rPr>
              <a:t>, Epstein et al., </a:t>
            </a:r>
            <a:r>
              <a:rPr lang="fr-FR" sz="1300" dirty="0" err="1">
                <a:solidFill>
                  <a:schemeClr val="bg1">
                    <a:lumMod val="65000"/>
                  </a:schemeClr>
                </a:solidFill>
              </a:rPr>
              <a:t>NeurIPS</a:t>
            </a:r>
            <a:r>
              <a:rPr lang="fr-FR" sz="1300" dirty="0">
                <a:solidFill>
                  <a:schemeClr val="bg1">
                    <a:lumMod val="65000"/>
                  </a:schemeClr>
                </a:solidFill>
              </a:rPr>
              <a:t> 2023</a:t>
            </a:r>
          </a:p>
        </p:txBody>
      </p:sp>
    </p:spTree>
    <p:extLst>
      <p:ext uri="{BB962C8B-B14F-4D97-AF65-F5344CB8AC3E}">
        <p14:creationId xmlns:p14="http://schemas.microsoft.com/office/powerpoint/2010/main" val="22923758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4A6C3-A95A-208E-B954-77BC278507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1B3561-4E1D-D225-1342-EA19E3A95FF0}"/>
              </a:ext>
            </a:extLst>
          </p:cNvPr>
          <p:cNvSpPr>
            <a:spLocks noGrp="1"/>
          </p:cNvSpPr>
          <p:nvPr>
            <p:ph type="title"/>
          </p:nvPr>
        </p:nvSpPr>
        <p:spPr/>
        <p:txBody>
          <a:bodyPr>
            <a:noAutofit/>
          </a:bodyPr>
          <a:lstStyle/>
          <a:p>
            <a:r>
              <a:rPr lang="en-US" dirty="0"/>
              <a:t>Latent Feature Manipulation: Guide Features</a:t>
            </a:r>
            <a:endParaRPr lang="en-US" sz="3600" dirty="0"/>
          </a:p>
        </p:txBody>
      </p:sp>
      <p:pic>
        <p:nvPicPr>
          <p:cNvPr id="4" name="Picture 3">
            <a:extLst>
              <a:ext uri="{FF2B5EF4-FFF2-40B4-BE49-F238E27FC236}">
                <a16:creationId xmlns:a16="http://schemas.microsoft.com/office/drawing/2014/main" id="{B4020B35-5617-9CBA-D49C-637FBC080E91}"/>
              </a:ext>
            </a:extLst>
          </p:cNvPr>
          <p:cNvPicPr>
            <a:picLocks noChangeAspect="1"/>
          </p:cNvPicPr>
          <p:nvPr/>
        </p:nvPicPr>
        <p:blipFill>
          <a:blip r:embed="rId3"/>
          <a:stretch>
            <a:fillRect/>
          </a:stretch>
        </p:blipFill>
        <p:spPr>
          <a:xfrm>
            <a:off x="1448906" y="3757252"/>
            <a:ext cx="8245861" cy="2008020"/>
          </a:xfrm>
          <a:prstGeom prst="rect">
            <a:avLst/>
          </a:prstGeom>
        </p:spPr>
      </p:pic>
      <p:sp>
        <p:nvSpPr>
          <p:cNvPr id="10" name="Date Placeholder 9">
            <a:extLst>
              <a:ext uri="{FF2B5EF4-FFF2-40B4-BE49-F238E27FC236}">
                <a16:creationId xmlns:a16="http://schemas.microsoft.com/office/drawing/2014/main" id="{5781A431-472B-9324-913A-3D7F13DC0313}"/>
              </a:ext>
            </a:extLst>
          </p:cNvPr>
          <p:cNvSpPr>
            <a:spLocks noGrp="1"/>
          </p:cNvSpPr>
          <p:nvPr>
            <p:ph type="dt" sz="half" idx="10"/>
          </p:nvPr>
        </p:nvSpPr>
        <p:spPr/>
        <p:txBody>
          <a:bodyPr/>
          <a:lstStyle/>
          <a:p>
            <a:r>
              <a:rPr lang="en-US" dirty="0"/>
              <a:t>SIGGRAPH 2025 Course</a:t>
            </a:r>
          </a:p>
        </p:txBody>
      </p:sp>
      <p:sp>
        <p:nvSpPr>
          <p:cNvPr id="11" name="Footer Placeholder 10">
            <a:extLst>
              <a:ext uri="{FF2B5EF4-FFF2-40B4-BE49-F238E27FC236}">
                <a16:creationId xmlns:a16="http://schemas.microsoft.com/office/drawing/2014/main" id="{E48E030A-E84C-4D6C-F88C-F610D606F839}"/>
              </a:ext>
            </a:extLst>
          </p:cNvPr>
          <p:cNvSpPr>
            <a:spLocks noGrp="1"/>
          </p:cNvSpPr>
          <p:nvPr>
            <p:ph type="ftr" sz="quarter" idx="11"/>
          </p:nvPr>
        </p:nvSpPr>
        <p:spPr/>
        <p:txBody>
          <a:bodyPr/>
          <a:lstStyle/>
          <a:p>
            <a:r>
              <a:rPr lang="en-US" dirty="0"/>
              <a:t>Guided and Controllable Generation</a:t>
            </a:r>
          </a:p>
        </p:txBody>
      </p:sp>
      <p:sp>
        <p:nvSpPr>
          <p:cNvPr id="12" name="Slide Number Placeholder 11">
            <a:extLst>
              <a:ext uri="{FF2B5EF4-FFF2-40B4-BE49-F238E27FC236}">
                <a16:creationId xmlns:a16="http://schemas.microsoft.com/office/drawing/2014/main" id="{06468DE9-F9FC-A99C-6D6A-C15F355FF0D2}"/>
              </a:ext>
            </a:extLst>
          </p:cNvPr>
          <p:cNvSpPr>
            <a:spLocks noGrp="1"/>
          </p:cNvSpPr>
          <p:nvPr>
            <p:ph type="sldNum" sz="quarter" idx="12"/>
          </p:nvPr>
        </p:nvSpPr>
        <p:spPr/>
        <p:txBody>
          <a:bodyPr/>
          <a:lstStyle/>
          <a:p>
            <a:r>
              <a:rPr lang="en-US" dirty="0"/>
              <a:t>Diffusion-Based Image and Video Generation</a:t>
            </a:r>
          </a:p>
        </p:txBody>
      </p:sp>
      <p:pic>
        <p:nvPicPr>
          <p:cNvPr id="6" name="Picture 5">
            <a:extLst>
              <a:ext uri="{FF2B5EF4-FFF2-40B4-BE49-F238E27FC236}">
                <a16:creationId xmlns:a16="http://schemas.microsoft.com/office/drawing/2014/main" id="{BCC419A8-5202-2964-DE3F-D8D990060CCF}"/>
              </a:ext>
            </a:extLst>
          </p:cNvPr>
          <p:cNvPicPr>
            <a:picLocks noChangeAspect="1"/>
          </p:cNvPicPr>
          <p:nvPr/>
        </p:nvPicPr>
        <p:blipFill rotWithShape="1">
          <a:blip r:embed="rId4"/>
          <a:srcRect r="42826"/>
          <a:stretch/>
        </p:blipFill>
        <p:spPr>
          <a:xfrm>
            <a:off x="1448906" y="1614612"/>
            <a:ext cx="8207512" cy="2009748"/>
          </a:xfrm>
          <a:prstGeom prst="rect">
            <a:avLst/>
          </a:prstGeom>
        </p:spPr>
      </p:pic>
      <p:sp>
        <p:nvSpPr>
          <p:cNvPr id="5" name="TextBox 4">
            <a:extLst>
              <a:ext uri="{FF2B5EF4-FFF2-40B4-BE49-F238E27FC236}">
                <a16:creationId xmlns:a16="http://schemas.microsoft.com/office/drawing/2014/main" id="{4F8FA9D8-0214-99C1-6392-96FF19BB00E5}"/>
              </a:ext>
            </a:extLst>
          </p:cNvPr>
          <p:cNvSpPr txBox="1"/>
          <p:nvPr/>
        </p:nvSpPr>
        <p:spPr>
          <a:xfrm>
            <a:off x="275502" y="6201271"/>
            <a:ext cx="9479753" cy="292388"/>
          </a:xfrm>
          <a:prstGeom prst="rect">
            <a:avLst/>
          </a:prstGeom>
          <a:noFill/>
        </p:spPr>
        <p:txBody>
          <a:bodyPr wrap="square" rtlCol="0">
            <a:spAutoFit/>
          </a:bodyPr>
          <a:lstStyle/>
          <a:p>
            <a:r>
              <a:rPr lang="fr-FR" sz="1300" i="1" dirty="0">
                <a:solidFill>
                  <a:schemeClr val="bg1">
                    <a:lumMod val="65000"/>
                  </a:schemeClr>
                </a:solidFill>
              </a:rPr>
              <a:t>Diffusion Self-Guidance for </a:t>
            </a:r>
            <a:r>
              <a:rPr lang="fr-FR" sz="1300" i="1" dirty="0" err="1">
                <a:solidFill>
                  <a:schemeClr val="bg1">
                    <a:lumMod val="65000"/>
                  </a:schemeClr>
                </a:solidFill>
              </a:rPr>
              <a:t>Controllable</a:t>
            </a:r>
            <a:r>
              <a:rPr lang="fr-FR" sz="1300" i="1" dirty="0">
                <a:solidFill>
                  <a:schemeClr val="bg1">
                    <a:lumMod val="65000"/>
                  </a:schemeClr>
                </a:solidFill>
              </a:rPr>
              <a:t> Image </a:t>
            </a:r>
            <a:r>
              <a:rPr lang="fr-FR" sz="1300" i="1" dirty="0" err="1">
                <a:solidFill>
                  <a:schemeClr val="bg1">
                    <a:lumMod val="65000"/>
                  </a:schemeClr>
                </a:solidFill>
              </a:rPr>
              <a:t>Generation</a:t>
            </a:r>
            <a:r>
              <a:rPr lang="fr-FR" sz="1300" dirty="0">
                <a:solidFill>
                  <a:schemeClr val="bg1">
                    <a:lumMod val="65000"/>
                  </a:schemeClr>
                </a:solidFill>
              </a:rPr>
              <a:t>, Epstein et al., </a:t>
            </a:r>
            <a:r>
              <a:rPr lang="fr-FR" sz="1300" dirty="0" err="1">
                <a:solidFill>
                  <a:schemeClr val="bg1">
                    <a:lumMod val="65000"/>
                  </a:schemeClr>
                </a:solidFill>
              </a:rPr>
              <a:t>NeurIPS</a:t>
            </a:r>
            <a:r>
              <a:rPr lang="fr-FR" sz="1300" dirty="0">
                <a:solidFill>
                  <a:schemeClr val="bg1">
                    <a:lumMod val="65000"/>
                  </a:schemeClr>
                </a:solidFill>
              </a:rPr>
              <a:t> 2023</a:t>
            </a:r>
          </a:p>
        </p:txBody>
      </p:sp>
    </p:spTree>
    <p:extLst>
      <p:ext uri="{BB962C8B-B14F-4D97-AF65-F5344CB8AC3E}">
        <p14:creationId xmlns:p14="http://schemas.microsoft.com/office/powerpoint/2010/main" val="19676603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BE88E-7E7B-9D0D-F463-9EE37C07ACA1}"/>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408FDA41-447D-8BD8-73C8-0178053CBB24}"/>
              </a:ext>
            </a:extLst>
          </p:cNvPr>
          <p:cNvPicPr>
            <a:picLocks noChangeAspect="1"/>
          </p:cNvPicPr>
          <p:nvPr/>
        </p:nvPicPr>
        <p:blipFill rotWithShape="1">
          <a:blip r:embed="rId3"/>
          <a:srcRect l="74528" t="464" r="-200" b="-464"/>
          <a:stretch/>
        </p:blipFill>
        <p:spPr>
          <a:xfrm>
            <a:off x="7647090" y="2028611"/>
            <a:ext cx="1661501" cy="3640125"/>
          </a:xfrm>
          <a:prstGeom prst="rect">
            <a:avLst/>
          </a:prstGeom>
        </p:spPr>
      </p:pic>
      <p:grpSp>
        <p:nvGrpSpPr>
          <p:cNvPr id="12" name="Group 11">
            <a:extLst>
              <a:ext uri="{FF2B5EF4-FFF2-40B4-BE49-F238E27FC236}">
                <a16:creationId xmlns:a16="http://schemas.microsoft.com/office/drawing/2014/main" id="{9465B47B-E70A-B342-93CB-D0A511B114F1}"/>
              </a:ext>
            </a:extLst>
          </p:cNvPr>
          <p:cNvGrpSpPr/>
          <p:nvPr/>
        </p:nvGrpSpPr>
        <p:grpSpPr>
          <a:xfrm>
            <a:off x="2859936" y="2028611"/>
            <a:ext cx="1661502" cy="3640125"/>
            <a:chOff x="2859936" y="2028611"/>
            <a:chExt cx="1661502" cy="3640125"/>
          </a:xfrm>
        </p:grpSpPr>
        <p:pic>
          <p:nvPicPr>
            <p:cNvPr id="5" name="Picture 4">
              <a:extLst>
                <a:ext uri="{FF2B5EF4-FFF2-40B4-BE49-F238E27FC236}">
                  <a16:creationId xmlns:a16="http://schemas.microsoft.com/office/drawing/2014/main" id="{78B66FBA-5B07-977B-0B09-BDDB6A494A57}"/>
                </a:ext>
              </a:extLst>
            </p:cNvPr>
            <p:cNvPicPr>
              <a:picLocks noChangeAspect="1"/>
            </p:cNvPicPr>
            <p:nvPr/>
          </p:nvPicPr>
          <p:blipFill rotWithShape="1">
            <a:blip r:embed="rId3"/>
            <a:srcRect r="74328"/>
            <a:stretch/>
          </p:blipFill>
          <p:spPr>
            <a:xfrm>
              <a:off x="2859936" y="2028611"/>
              <a:ext cx="1661502" cy="3640125"/>
            </a:xfrm>
            <a:prstGeom prst="rect">
              <a:avLst/>
            </a:prstGeom>
          </p:spPr>
        </p:pic>
        <p:sp>
          <p:nvSpPr>
            <p:cNvPr id="11" name="Freeform: Shape 10">
              <a:extLst>
                <a:ext uri="{FF2B5EF4-FFF2-40B4-BE49-F238E27FC236}">
                  <a16:creationId xmlns:a16="http://schemas.microsoft.com/office/drawing/2014/main" id="{5351A5EA-52E7-014F-D6CB-AA75836DA783}"/>
                </a:ext>
              </a:extLst>
            </p:cNvPr>
            <p:cNvSpPr/>
            <p:nvPr/>
          </p:nvSpPr>
          <p:spPr>
            <a:xfrm>
              <a:off x="3931094" y="4531232"/>
              <a:ext cx="344941" cy="341788"/>
            </a:xfrm>
            <a:custGeom>
              <a:avLst/>
              <a:gdLst>
                <a:gd name="connsiteX0" fmla="*/ 384 w 344941"/>
                <a:gd name="connsiteY0" fmla="*/ 323481 h 341788"/>
                <a:gd name="connsiteX1" fmla="*/ 384 w 344941"/>
                <a:gd name="connsiteY1" fmla="*/ 323481 h 341788"/>
                <a:gd name="connsiteX2" fmla="*/ 26889 w 344941"/>
                <a:gd name="connsiteY2" fmla="*/ 173290 h 341788"/>
                <a:gd name="connsiteX3" fmla="*/ 97567 w 344941"/>
                <a:gd name="connsiteY3" fmla="*/ 76107 h 341788"/>
                <a:gd name="connsiteX4" fmla="*/ 154993 w 344941"/>
                <a:gd name="connsiteY4" fmla="*/ 9846 h 341788"/>
                <a:gd name="connsiteX5" fmla="*/ 141741 w 344941"/>
                <a:gd name="connsiteY5" fmla="*/ 5429 h 341788"/>
                <a:gd name="connsiteX6" fmla="*/ 141741 w 344941"/>
                <a:gd name="connsiteY6" fmla="*/ 5429 h 341788"/>
                <a:gd name="connsiteX7" fmla="*/ 344941 w 344941"/>
                <a:gd name="connsiteY7" fmla="*/ 190959 h 341788"/>
                <a:gd name="connsiteX8" fmla="*/ 265428 w 344941"/>
                <a:gd name="connsiteY8" fmla="*/ 283725 h 341788"/>
                <a:gd name="connsiteX9" fmla="*/ 238923 w 344941"/>
                <a:gd name="connsiteY9" fmla="*/ 314646 h 341788"/>
                <a:gd name="connsiteX10" fmla="*/ 238923 w 344941"/>
                <a:gd name="connsiteY10" fmla="*/ 314646 h 341788"/>
                <a:gd name="connsiteX11" fmla="*/ 119654 w 344941"/>
                <a:gd name="connsiteY11" fmla="*/ 305811 h 341788"/>
                <a:gd name="connsiteX12" fmla="*/ 31306 w 344941"/>
                <a:gd name="connsiteY12" fmla="*/ 274890 h 341788"/>
                <a:gd name="connsiteX13" fmla="*/ 13636 w 344941"/>
                <a:gd name="connsiteY13" fmla="*/ 270472 h 341788"/>
                <a:gd name="connsiteX14" fmla="*/ 4802 w 344941"/>
                <a:gd name="connsiteY14" fmla="*/ 305811 h 341788"/>
                <a:gd name="connsiteX15" fmla="*/ 384 w 344941"/>
                <a:gd name="connsiteY15" fmla="*/ 341151 h 341788"/>
                <a:gd name="connsiteX16" fmla="*/ 384 w 344941"/>
                <a:gd name="connsiteY16" fmla="*/ 323481 h 34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4941" h="341788">
                  <a:moveTo>
                    <a:pt x="384" y="323481"/>
                  </a:moveTo>
                  <a:lnTo>
                    <a:pt x="384" y="323481"/>
                  </a:lnTo>
                  <a:cubicBezTo>
                    <a:pt x="9219" y="273417"/>
                    <a:pt x="11671" y="221796"/>
                    <a:pt x="26889" y="173290"/>
                  </a:cubicBezTo>
                  <a:cubicBezTo>
                    <a:pt x="52283" y="92347"/>
                    <a:pt x="58498" y="115176"/>
                    <a:pt x="97567" y="76107"/>
                  </a:cubicBezTo>
                  <a:cubicBezTo>
                    <a:pt x="123154" y="50520"/>
                    <a:pt x="134693" y="35220"/>
                    <a:pt x="154993" y="9846"/>
                  </a:cubicBezTo>
                  <a:cubicBezTo>
                    <a:pt x="140516" y="194"/>
                    <a:pt x="141741" y="-4298"/>
                    <a:pt x="141741" y="5429"/>
                  </a:cubicBezTo>
                  <a:lnTo>
                    <a:pt x="141741" y="5429"/>
                  </a:lnTo>
                  <a:lnTo>
                    <a:pt x="344941" y="190959"/>
                  </a:lnTo>
                  <a:lnTo>
                    <a:pt x="265428" y="283725"/>
                  </a:lnTo>
                  <a:cubicBezTo>
                    <a:pt x="238502" y="315333"/>
                    <a:pt x="252109" y="301463"/>
                    <a:pt x="238923" y="314646"/>
                  </a:cubicBezTo>
                  <a:lnTo>
                    <a:pt x="238923" y="314646"/>
                  </a:lnTo>
                  <a:cubicBezTo>
                    <a:pt x="199167" y="311701"/>
                    <a:pt x="159179" y="311012"/>
                    <a:pt x="119654" y="305811"/>
                  </a:cubicBezTo>
                  <a:cubicBezTo>
                    <a:pt x="76903" y="300186"/>
                    <a:pt x="69274" y="289493"/>
                    <a:pt x="31306" y="274890"/>
                  </a:cubicBezTo>
                  <a:cubicBezTo>
                    <a:pt x="25639" y="272711"/>
                    <a:pt x="19526" y="271945"/>
                    <a:pt x="13636" y="270472"/>
                  </a:cubicBezTo>
                  <a:cubicBezTo>
                    <a:pt x="10691" y="282252"/>
                    <a:pt x="7040" y="293877"/>
                    <a:pt x="4802" y="305811"/>
                  </a:cubicBezTo>
                  <a:cubicBezTo>
                    <a:pt x="2614" y="317479"/>
                    <a:pt x="2713" y="329510"/>
                    <a:pt x="384" y="341151"/>
                  </a:cubicBezTo>
                  <a:cubicBezTo>
                    <a:pt x="-482" y="345483"/>
                    <a:pt x="384" y="326426"/>
                    <a:pt x="384" y="323481"/>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D255A04-DB85-8593-D222-B8F3C7F64D27}"/>
              </a:ext>
            </a:extLst>
          </p:cNvPr>
          <p:cNvSpPr>
            <a:spLocks noGrp="1"/>
          </p:cNvSpPr>
          <p:nvPr>
            <p:ph type="title"/>
          </p:nvPr>
        </p:nvSpPr>
        <p:spPr/>
        <p:txBody>
          <a:bodyPr>
            <a:noAutofit/>
          </a:bodyPr>
          <a:lstStyle/>
          <a:p>
            <a:r>
              <a:rPr lang="en-US" dirty="0"/>
              <a:t>Latent Feature Manipulation: Guide Features</a:t>
            </a:r>
            <a:endParaRPr lang="en-US" sz="3600" dirty="0"/>
          </a:p>
        </p:txBody>
      </p:sp>
      <p:sp>
        <p:nvSpPr>
          <p:cNvPr id="6" name="TextBox 5">
            <a:extLst>
              <a:ext uri="{FF2B5EF4-FFF2-40B4-BE49-F238E27FC236}">
                <a16:creationId xmlns:a16="http://schemas.microsoft.com/office/drawing/2014/main" id="{0C097C0D-8215-DC8E-C759-D89590A1F2AF}"/>
              </a:ext>
            </a:extLst>
          </p:cNvPr>
          <p:cNvSpPr txBox="1"/>
          <p:nvPr/>
        </p:nvSpPr>
        <p:spPr>
          <a:xfrm>
            <a:off x="1876831" y="1484749"/>
            <a:ext cx="8438336" cy="400110"/>
          </a:xfrm>
          <a:prstGeom prst="rect">
            <a:avLst/>
          </a:prstGeom>
          <a:noFill/>
        </p:spPr>
        <p:txBody>
          <a:bodyPr wrap="none" rtlCol="0">
            <a:spAutoFit/>
          </a:bodyPr>
          <a:lstStyle/>
          <a:p>
            <a:pPr algn="ctr"/>
            <a:r>
              <a:rPr lang="en-US" sz="2000" dirty="0"/>
              <a:t>Intermediate features can be 3D-transformed using monocular depth estimates.</a:t>
            </a:r>
          </a:p>
        </p:txBody>
      </p:sp>
      <p:sp>
        <p:nvSpPr>
          <p:cNvPr id="7" name="Date Placeholder 6">
            <a:extLst>
              <a:ext uri="{FF2B5EF4-FFF2-40B4-BE49-F238E27FC236}">
                <a16:creationId xmlns:a16="http://schemas.microsoft.com/office/drawing/2014/main" id="{3155316F-7BC1-8EA1-2F07-0619E7C12455}"/>
              </a:ext>
            </a:extLst>
          </p:cNvPr>
          <p:cNvSpPr>
            <a:spLocks noGrp="1"/>
          </p:cNvSpPr>
          <p:nvPr>
            <p:ph type="dt" sz="half" idx="10"/>
          </p:nvPr>
        </p:nvSpPr>
        <p:spPr/>
        <p:txBody>
          <a:bodyPr/>
          <a:lstStyle/>
          <a:p>
            <a:r>
              <a:rPr lang="en-US" dirty="0"/>
              <a:t>SIGGRAPH 2025 Course</a:t>
            </a:r>
          </a:p>
        </p:txBody>
      </p:sp>
      <p:sp>
        <p:nvSpPr>
          <p:cNvPr id="9" name="Footer Placeholder 8">
            <a:extLst>
              <a:ext uri="{FF2B5EF4-FFF2-40B4-BE49-F238E27FC236}">
                <a16:creationId xmlns:a16="http://schemas.microsoft.com/office/drawing/2014/main" id="{B49FCC5E-0B0F-31D6-E713-AB8E30703528}"/>
              </a:ext>
            </a:extLst>
          </p:cNvPr>
          <p:cNvSpPr>
            <a:spLocks noGrp="1"/>
          </p:cNvSpPr>
          <p:nvPr>
            <p:ph type="ftr" sz="quarter" idx="11"/>
          </p:nvPr>
        </p:nvSpPr>
        <p:spPr/>
        <p:txBody>
          <a:bodyPr/>
          <a:lstStyle/>
          <a:p>
            <a:r>
              <a:rPr lang="en-US" dirty="0"/>
              <a:t>Guided and Controllable Generation</a:t>
            </a:r>
          </a:p>
        </p:txBody>
      </p:sp>
      <p:sp>
        <p:nvSpPr>
          <p:cNvPr id="10" name="Slide Number Placeholder 9">
            <a:extLst>
              <a:ext uri="{FF2B5EF4-FFF2-40B4-BE49-F238E27FC236}">
                <a16:creationId xmlns:a16="http://schemas.microsoft.com/office/drawing/2014/main" id="{66C21325-39DF-CA52-5B91-DB1C2BC5C5A3}"/>
              </a:ext>
            </a:extLst>
          </p:cNvPr>
          <p:cNvSpPr>
            <a:spLocks noGrp="1"/>
          </p:cNvSpPr>
          <p:nvPr>
            <p:ph type="sldNum" sz="quarter" idx="12"/>
          </p:nvPr>
        </p:nvSpPr>
        <p:spPr/>
        <p:txBody>
          <a:bodyPr/>
          <a:lstStyle/>
          <a:p>
            <a:r>
              <a:rPr lang="en-US" dirty="0"/>
              <a:t>Diffusion-Based Image and Video Generation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1C9A2CD-AF2A-44E4-2A83-FD22827E2EA0}"/>
                  </a:ext>
                </a:extLst>
              </p:cNvPr>
              <p:cNvSpPr txBox="1"/>
              <p:nvPr/>
            </p:nvSpPr>
            <p:spPr>
              <a:xfrm>
                <a:off x="8790157" y="4531232"/>
                <a:ext cx="2199896" cy="369332"/>
              </a:xfrm>
              <a:prstGeom prst="rect">
                <a:avLst/>
              </a:prstGeom>
              <a:solidFill>
                <a:schemeClr val="bg1"/>
              </a:solidFill>
            </p:spPr>
            <p:txBody>
              <a:bodyPr wrap="square" rtlCol="0">
                <a:spAutoFit/>
              </a:bodyPr>
              <a:lstStyle/>
              <a:p>
                <a:pPr algn="ctr"/>
                <a:r>
                  <a:rPr lang="en-US" b="1" dirty="0">
                    <a:solidFill>
                      <a:srgbClr val="C00000"/>
                    </a:solidFill>
                  </a:rPr>
                  <a:t>Edited Features </a:t>
                </a:r>
                <a14:m>
                  <m:oMath xmlns:m="http://schemas.openxmlformats.org/officeDocument/2006/math">
                    <m:r>
                      <a:rPr lang="en-US" b="1" i="1" dirty="0">
                        <a:solidFill>
                          <a:srgbClr val="C00000"/>
                        </a:solidFill>
                        <a:latin typeface="Cambria Math" panose="02040503050406030204" pitchFamily="18" charset="0"/>
                      </a:rPr>
                      <m:t>𝒈</m:t>
                    </m:r>
                  </m:oMath>
                </a14:m>
                <a:endParaRPr lang="en-US" b="1" dirty="0">
                  <a:solidFill>
                    <a:srgbClr val="C00000"/>
                  </a:solidFill>
                </a:endParaRPr>
              </a:p>
            </p:txBody>
          </p:sp>
        </mc:Choice>
        <mc:Fallback xmlns="">
          <p:sp>
            <p:nvSpPr>
              <p:cNvPr id="3" name="TextBox 2">
                <a:extLst>
                  <a:ext uri="{FF2B5EF4-FFF2-40B4-BE49-F238E27FC236}">
                    <a16:creationId xmlns:a16="http://schemas.microsoft.com/office/drawing/2014/main" id="{D1C9A2CD-AF2A-44E4-2A83-FD22827E2EA0}"/>
                  </a:ext>
                </a:extLst>
              </p:cNvPr>
              <p:cNvSpPr txBox="1">
                <a:spLocks noRot="1" noChangeAspect="1" noMove="1" noResize="1" noEditPoints="1" noAdjustHandles="1" noChangeArrowheads="1" noChangeShapeType="1" noTextEdit="1"/>
              </p:cNvSpPr>
              <p:nvPr/>
            </p:nvSpPr>
            <p:spPr>
              <a:xfrm>
                <a:off x="8790157" y="4531232"/>
                <a:ext cx="2199896" cy="369332"/>
              </a:xfrm>
              <a:prstGeom prst="rect">
                <a:avLst/>
              </a:prstGeom>
              <a:blipFill>
                <a:blip r:embed="rId4"/>
                <a:stretch>
                  <a:fillRect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6A434C8-CD7D-ABBF-78C6-0B4588A0BC32}"/>
                  </a:ext>
                </a:extLst>
              </p:cNvPr>
              <p:cNvSpPr txBox="1"/>
              <p:nvPr/>
            </p:nvSpPr>
            <p:spPr>
              <a:xfrm>
                <a:off x="2009955" y="4492021"/>
                <a:ext cx="1380515" cy="369332"/>
              </a:xfrm>
              <a:prstGeom prst="rect">
                <a:avLst/>
              </a:prstGeom>
              <a:solidFill>
                <a:schemeClr val="bg1"/>
              </a:solidFill>
            </p:spPr>
            <p:txBody>
              <a:bodyPr wrap="square" rtlCol="0">
                <a:spAutoFit/>
              </a:bodyPr>
              <a:lstStyle/>
              <a:p>
                <a:pPr algn="ctr"/>
                <a:r>
                  <a:rPr lang="en-US" b="1" dirty="0">
                    <a:solidFill>
                      <a:srgbClr val="C00000"/>
                    </a:solidFill>
                  </a:rPr>
                  <a:t>Features </a:t>
                </a:r>
                <a14:m>
                  <m:oMath xmlns:m="http://schemas.openxmlformats.org/officeDocument/2006/math">
                    <m:r>
                      <a:rPr lang="en-US" b="1" i="1" smtClean="0">
                        <a:solidFill>
                          <a:srgbClr val="C00000"/>
                        </a:solidFill>
                        <a:latin typeface="Cambria Math" panose="02040503050406030204" pitchFamily="18" charset="0"/>
                      </a:rPr>
                      <m:t>𝒇</m:t>
                    </m:r>
                  </m:oMath>
                </a14:m>
                <a:endParaRPr lang="en-US" b="1" dirty="0">
                  <a:solidFill>
                    <a:srgbClr val="C00000"/>
                  </a:solidFill>
                </a:endParaRPr>
              </a:p>
            </p:txBody>
          </p:sp>
        </mc:Choice>
        <mc:Fallback xmlns="">
          <p:sp>
            <p:nvSpPr>
              <p:cNvPr id="4" name="TextBox 3">
                <a:extLst>
                  <a:ext uri="{FF2B5EF4-FFF2-40B4-BE49-F238E27FC236}">
                    <a16:creationId xmlns:a16="http://schemas.microsoft.com/office/drawing/2014/main" id="{96A434C8-CD7D-ABBF-78C6-0B4588A0BC32}"/>
                  </a:ext>
                </a:extLst>
              </p:cNvPr>
              <p:cNvSpPr txBox="1">
                <a:spLocks noRot="1" noChangeAspect="1" noMove="1" noResize="1" noEditPoints="1" noAdjustHandles="1" noChangeArrowheads="1" noChangeShapeType="1" noTextEdit="1"/>
              </p:cNvSpPr>
              <p:nvPr/>
            </p:nvSpPr>
            <p:spPr>
              <a:xfrm>
                <a:off x="2009955" y="4492021"/>
                <a:ext cx="1380515" cy="369332"/>
              </a:xfrm>
              <a:prstGeom prst="rect">
                <a:avLst/>
              </a:prstGeom>
              <a:blipFill>
                <a:blip r:embed="rId5"/>
                <a:stretch>
                  <a:fillRect t="-10000" b="-26667"/>
                </a:stretch>
              </a:blipFill>
            </p:spPr>
            <p:txBody>
              <a:bodyPr/>
              <a:lstStyle/>
              <a:p>
                <a:r>
                  <a:rPr lang="en-GB">
                    <a:noFill/>
                  </a:rPr>
                  <a:t> </a:t>
                </a:r>
              </a:p>
            </p:txBody>
          </p:sp>
        </mc:Fallback>
      </mc:AlternateContent>
      <p:pic>
        <p:nvPicPr>
          <p:cNvPr id="21" name="Picture 20">
            <a:extLst>
              <a:ext uri="{FF2B5EF4-FFF2-40B4-BE49-F238E27FC236}">
                <a16:creationId xmlns:a16="http://schemas.microsoft.com/office/drawing/2014/main" id="{D687BCE7-76A1-D3A1-CA42-79F7926E9178}"/>
              </a:ext>
            </a:extLst>
          </p:cNvPr>
          <p:cNvPicPr>
            <a:picLocks noChangeAspect="1"/>
          </p:cNvPicPr>
          <p:nvPr/>
        </p:nvPicPr>
        <p:blipFill rotWithShape="1">
          <a:blip r:embed="rId3"/>
          <a:srcRect l="34541" r="34336"/>
          <a:stretch/>
        </p:blipFill>
        <p:spPr>
          <a:xfrm>
            <a:off x="5035172" y="2023542"/>
            <a:ext cx="2014330" cy="3640125"/>
          </a:xfrm>
          <a:prstGeom prst="rect">
            <a:avLst/>
          </a:prstGeom>
        </p:spPr>
      </p:pic>
      <p:sp>
        <p:nvSpPr>
          <p:cNvPr id="13" name="TextBox 12">
            <a:extLst>
              <a:ext uri="{FF2B5EF4-FFF2-40B4-BE49-F238E27FC236}">
                <a16:creationId xmlns:a16="http://schemas.microsoft.com/office/drawing/2014/main" id="{EDB64252-E9A0-10ED-CAA7-9F53F28B1F29}"/>
              </a:ext>
            </a:extLst>
          </p:cNvPr>
          <p:cNvSpPr txBox="1"/>
          <p:nvPr/>
        </p:nvSpPr>
        <p:spPr>
          <a:xfrm>
            <a:off x="275502" y="6201271"/>
            <a:ext cx="9479753" cy="292388"/>
          </a:xfrm>
          <a:prstGeom prst="rect">
            <a:avLst/>
          </a:prstGeom>
          <a:noFill/>
        </p:spPr>
        <p:txBody>
          <a:bodyPr wrap="square" rtlCol="0">
            <a:spAutoFit/>
          </a:bodyPr>
          <a:lstStyle/>
          <a:p>
            <a:r>
              <a:rPr lang="en-US" sz="1300" i="1" dirty="0">
                <a:solidFill>
                  <a:schemeClr val="bg1">
                    <a:lumMod val="65000"/>
                  </a:schemeClr>
                </a:solidFill>
              </a:rPr>
              <a:t>Diffusion Handles: Enabling 3D Edits for Diffusion Models by Lifting Activations to 3D</a:t>
            </a:r>
            <a:r>
              <a:rPr lang="en-US" sz="1300" dirty="0">
                <a:solidFill>
                  <a:schemeClr val="bg1">
                    <a:lumMod val="65000"/>
                  </a:schemeClr>
                </a:solidFill>
              </a:rPr>
              <a:t>, Pandey et al., CVPR 2024</a:t>
            </a:r>
          </a:p>
        </p:txBody>
      </p:sp>
    </p:spTree>
    <p:extLst>
      <p:ext uri="{BB962C8B-B14F-4D97-AF65-F5344CB8AC3E}">
        <p14:creationId xmlns:p14="http://schemas.microsoft.com/office/powerpoint/2010/main" val="28960858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176AD-0335-06C2-CA06-A864650120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957C84-DE7B-69DF-B8F0-C741F102E100}"/>
              </a:ext>
            </a:extLst>
          </p:cNvPr>
          <p:cNvSpPr>
            <a:spLocks noGrp="1"/>
          </p:cNvSpPr>
          <p:nvPr>
            <p:ph type="title"/>
          </p:nvPr>
        </p:nvSpPr>
        <p:spPr/>
        <p:txBody>
          <a:bodyPr>
            <a:noAutofit/>
          </a:bodyPr>
          <a:lstStyle/>
          <a:p>
            <a:r>
              <a:rPr lang="en-US" dirty="0"/>
              <a:t>Latent Feature Manipulation: Guide Features</a:t>
            </a:r>
            <a:endParaRPr lang="en-US" sz="3600" dirty="0"/>
          </a:p>
        </p:txBody>
      </p:sp>
      <p:sp>
        <p:nvSpPr>
          <p:cNvPr id="6" name="TextBox 5">
            <a:extLst>
              <a:ext uri="{FF2B5EF4-FFF2-40B4-BE49-F238E27FC236}">
                <a16:creationId xmlns:a16="http://schemas.microsoft.com/office/drawing/2014/main" id="{2191825B-5D25-0571-EF2B-C93A3871CF2E}"/>
              </a:ext>
            </a:extLst>
          </p:cNvPr>
          <p:cNvSpPr txBox="1"/>
          <p:nvPr/>
        </p:nvSpPr>
        <p:spPr>
          <a:xfrm>
            <a:off x="838200" y="1450301"/>
            <a:ext cx="10418558" cy="400110"/>
          </a:xfrm>
          <a:prstGeom prst="rect">
            <a:avLst/>
          </a:prstGeom>
          <a:noFill/>
        </p:spPr>
        <p:txBody>
          <a:bodyPr wrap="none" rtlCol="0">
            <a:spAutoFit/>
          </a:bodyPr>
          <a:lstStyle/>
          <a:p>
            <a:r>
              <a:rPr lang="en-US" sz="2000" dirty="0"/>
              <a:t>Attention maps / intermediate features can be 3D-transformed using monocular depth estimates.</a:t>
            </a:r>
          </a:p>
        </p:txBody>
      </p:sp>
      <p:pic>
        <p:nvPicPr>
          <p:cNvPr id="4" name="Picture 3">
            <a:extLst>
              <a:ext uri="{FF2B5EF4-FFF2-40B4-BE49-F238E27FC236}">
                <a16:creationId xmlns:a16="http://schemas.microsoft.com/office/drawing/2014/main" id="{4D8AABF6-2995-4455-0BE6-814357C85DD3}"/>
              </a:ext>
            </a:extLst>
          </p:cNvPr>
          <p:cNvPicPr>
            <a:picLocks noChangeAspect="1"/>
          </p:cNvPicPr>
          <p:nvPr/>
        </p:nvPicPr>
        <p:blipFill rotWithShape="1">
          <a:blip r:embed="rId3"/>
          <a:srcRect t="8054" r="66509" b="45800"/>
          <a:stretch/>
        </p:blipFill>
        <p:spPr>
          <a:xfrm>
            <a:off x="277519" y="2386740"/>
            <a:ext cx="5491066" cy="2620850"/>
          </a:xfrm>
          <a:prstGeom prst="rect">
            <a:avLst/>
          </a:prstGeom>
        </p:spPr>
      </p:pic>
      <p:sp>
        <p:nvSpPr>
          <p:cNvPr id="8" name="Date Placeholder 7">
            <a:extLst>
              <a:ext uri="{FF2B5EF4-FFF2-40B4-BE49-F238E27FC236}">
                <a16:creationId xmlns:a16="http://schemas.microsoft.com/office/drawing/2014/main" id="{A178CEE5-75E7-6094-1A9A-DD915E9773B8}"/>
              </a:ext>
            </a:extLst>
          </p:cNvPr>
          <p:cNvSpPr>
            <a:spLocks noGrp="1"/>
          </p:cNvSpPr>
          <p:nvPr>
            <p:ph type="dt" sz="half" idx="10"/>
          </p:nvPr>
        </p:nvSpPr>
        <p:spPr/>
        <p:txBody>
          <a:bodyPr/>
          <a:lstStyle/>
          <a:p>
            <a:r>
              <a:rPr lang="en-US" dirty="0"/>
              <a:t>SIGGRAPH 2025 Course</a:t>
            </a:r>
          </a:p>
        </p:txBody>
      </p:sp>
      <p:sp>
        <p:nvSpPr>
          <p:cNvPr id="9" name="Footer Placeholder 8">
            <a:extLst>
              <a:ext uri="{FF2B5EF4-FFF2-40B4-BE49-F238E27FC236}">
                <a16:creationId xmlns:a16="http://schemas.microsoft.com/office/drawing/2014/main" id="{D5A3515E-B4A4-393F-6092-9A9D9A3AB1A6}"/>
              </a:ext>
            </a:extLst>
          </p:cNvPr>
          <p:cNvSpPr>
            <a:spLocks noGrp="1"/>
          </p:cNvSpPr>
          <p:nvPr>
            <p:ph type="ftr" sz="quarter" idx="11"/>
          </p:nvPr>
        </p:nvSpPr>
        <p:spPr/>
        <p:txBody>
          <a:bodyPr/>
          <a:lstStyle/>
          <a:p>
            <a:r>
              <a:rPr lang="en-US" dirty="0"/>
              <a:t>Guided and Controllable Generation</a:t>
            </a:r>
          </a:p>
        </p:txBody>
      </p:sp>
      <p:sp>
        <p:nvSpPr>
          <p:cNvPr id="10" name="Slide Number Placeholder 9">
            <a:extLst>
              <a:ext uri="{FF2B5EF4-FFF2-40B4-BE49-F238E27FC236}">
                <a16:creationId xmlns:a16="http://schemas.microsoft.com/office/drawing/2014/main" id="{CDA7D19D-4437-9BA0-97A6-7F27BCB8E24A}"/>
              </a:ext>
            </a:extLst>
          </p:cNvPr>
          <p:cNvSpPr>
            <a:spLocks noGrp="1"/>
          </p:cNvSpPr>
          <p:nvPr>
            <p:ph type="sldNum" sz="quarter" idx="12"/>
          </p:nvPr>
        </p:nvSpPr>
        <p:spPr/>
        <p:txBody>
          <a:bodyPr/>
          <a:lstStyle/>
          <a:p>
            <a:r>
              <a:rPr lang="en-US" dirty="0"/>
              <a:t>Diffusion-Based Image and Video Generation</a:t>
            </a:r>
          </a:p>
        </p:txBody>
      </p:sp>
      <p:pic>
        <p:nvPicPr>
          <p:cNvPr id="5" name="Picture 4">
            <a:extLst>
              <a:ext uri="{FF2B5EF4-FFF2-40B4-BE49-F238E27FC236}">
                <a16:creationId xmlns:a16="http://schemas.microsoft.com/office/drawing/2014/main" id="{433B21CC-9F99-945E-9BAC-C45C5D05D720}"/>
              </a:ext>
            </a:extLst>
          </p:cNvPr>
          <p:cNvPicPr>
            <a:picLocks noChangeAspect="1"/>
          </p:cNvPicPr>
          <p:nvPr/>
        </p:nvPicPr>
        <p:blipFill rotWithShape="1">
          <a:blip r:embed="rId3"/>
          <a:srcRect t="53854" r="66509"/>
          <a:stretch/>
        </p:blipFill>
        <p:spPr>
          <a:xfrm>
            <a:off x="6266823" y="2386740"/>
            <a:ext cx="5647658" cy="2695590"/>
          </a:xfrm>
          <a:prstGeom prst="rect">
            <a:avLst/>
          </a:prstGeom>
        </p:spPr>
      </p:pic>
      <p:sp>
        <p:nvSpPr>
          <p:cNvPr id="3" name="TextBox 2">
            <a:extLst>
              <a:ext uri="{FF2B5EF4-FFF2-40B4-BE49-F238E27FC236}">
                <a16:creationId xmlns:a16="http://schemas.microsoft.com/office/drawing/2014/main" id="{0671616B-D7A7-FD9B-E855-AC8A1055E64B}"/>
              </a:ext>
            </a:extLst>
          </p:cNvPr>
          <p:cNvSpPr txBox="1"/>
          <p:nvPr/>
        </p:nvSpPr>
        <p:spPr>
          <a:xfrm>
            <a:off x="275502" y="6201271"/>
            <a:ext cx="9479753" cy="292388"/>
          </a:xfrm>
          <a:prstGeom prst="rect">
            <a:avLst/>
          </a:prstGeom>
          <a:noFill/>
        </p:spPr>
        <p:txBody>
          <a:bodyPr wrap="square" rtlCol="0">
            <a:spAutoFit/>
          </a:bodyPr>
          <a:lstStyle/>
          <a:p>
            <a:r>
              <a:rPr lang="en-US" sz="1300" i="1" dirty="0">
                <a:solidFill>
                  <a:schemeClr val="bg1">
                    <a:lumMod val="65000"/>
                  </a:schemeClr>
                </a:solidFill>
              </a:rPr>
              <a:t>Diffusion Handles: Enabling 3D Edits for Diffusion Models by Lifting Activations to 3D</a:t>
            </a:r>
            <a:r>
              <a:rPr lang="en-US" sz="1300" dirty="0">
                <a:solidFill>
                  <a:schemeClr val="bg1">
                    <a:lumMod val="65000"/>
                  </a:schemeClr>
                </a:solidFill>
              </a:rPr>
              <a:t>, Pandey et al., CVPR 2024</a:t>
            </a:r>
          </a:p>
        </p:txBody>
      </p:sp>
    </p:spTree>
    <p:extLst>
      <p:ext uri="{BB962C8B-B14F-4D97-AF65-F5344CB8AC3E}">
        <p14:creationId xmlns:p14="http://schemas.microsoft.com/office/powerpoint/2010/main" val="28046365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8F67359-6DAC-0CA8-3728-E14E2D614A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4FE660-C9C4-ABAF-8A11-A97E3818F6DC}"/>
              </a:ext>
            </a:extLst>
          </p:cNvPr>
          <p:cNvSpPr>
            <a:spLocks noGrp="1"/>
          </p:cNvSpPr>
          <p:nvPr>
            <p:ph type="title"/>
          </p:nvPr>
        </p:nvSpPr>
        <p:spPr/>
        <p:txBody>
          <a:bodyPr>
            <a:noAutofit/>
          </a:bodyPr>
          <a:lstStyle/>
          <a:p>
            <a:r>
              <a:rPr lang="en-US" dirty="0"/>
              <a:t>Latent Feature Manipulation: Guide Features</a:t>
            </a:r>
            <a:endParaRPr lang="en-US" sz="3600" dirty="0"/>
          </a:p>
        </p:txBody>
      </p:sp>
      <p:pic>
        <p:nvPicPr>
          <p:cNvPr id="4" name="Picture 3">
            <a:extLst>
              <a:ext uri="{FF2B5EF4-FFF2-40B4-BE49-F238E27FC236}">
                <a16:creationId xmlns:a16="http://schemas.microsoft.com/office/drawing/2014/main" id="{1697635D-EF56-1927-1F22-E29451B6A7BD}"/>
              </a:ext>
            </a:extLst>
          </p:cNvPr>
          <p:cNvPicPr>
            <a:picLocks noChangeAspect="1"/>
          </p:cNvPicPr>
          <p:nvPr/>
        </p:nvPicPr>
        <p:blipFill rotWithShape="1">
          <a:blip r:embed="rId3"/>
          <a:srcRect l="33491" t="8054" r="33625" b="46815"/>
          <a:stretch/>
        </p:blipFill>
        <p:spPr>
          <a:xfrm>
            <a:off x="371249" y="2499494"/>
            <a:ext cx="5303605" cy="2521411"/>
          </a:xfrm>
          <a:prstGeom prst="rect">
            <a:avLst/>
          </a:prstGeom>
        </p:spPr>
      </p:pic>
      <p:sp>
        <p:nvSpPr>
          <p:cNvPr id="8" name="Date Placeholder 7">
            <a:extLst>
              <a:ext uri="{FF2B5EF4-FFF2-40B4-BE49-F238E27FC236}">
                <a16:creationId xmlns:a16="http://schemas.microsoft.com/office/drawing/2014/main" id="{8246A928-D640-6768-CEB1-75BE6248FBB0}"/>
              </a:ext>
            </a:extLst>
          </p:cNvPr>
          <p:cNvSpPr>
            <a:spLocks noGrp="1"/>
          </p:cNvSpPr>
          <p:nvPr>
            <p:ph type="dt" sz="half" idx="10"/>
          </p:nvPr>
        </p:nvSpPr>
        <p:spPr/>
        <p:txBody>
          <a:bodyPr/>
          <a:lstStyle/>
          <a:p>
            <a:r>
              <a:rPr lang="en-US" dirty="0"/>
              <a:t>SIGGRAPH 2025 Course</a:t>
            </a:r>
          </a:p>
        </p:txBody>
      </p:sp>
      <p:sp>
        <p:nvSpPr>
          <p:cNvPr id="9" name="Footer Placeholder 8">
            <a:extLst>
              <a:ext uri="{FF2B5EF4-FFF2-40B4-BE49-F238E27FC236}">
                <a16:creationId xmlns:a16="http://schemas.microsoft.com/office/drawing/2014/main" id="{4325CA1C-7831-EDA1-6965-085757DBBD8A}"/>
              </a:ext>
            </a:extLst>
          </p:cNvPr>
          <p:cNvSpPr>
            <a:spLocks noGrp="1"/>
          </p:cNvSpPr>
          <p:nvPr>
            <p:ph type="ftr" sz="quarter" idx="11"/>
          </p:nvPr>
        </p:nvSpPr>
        <p:spPr/>
        <p:txBody>
          <a:bodyPr/>
          <a:lstStyle/>
          <a:p>
            <a:r>
              <a:rPr lang="en-US" dirty="0"/>
              <a:t>Guided and Controllable Generation</a:t>
            </a:r>
          </a:p>
        </p:txBody>
      </p:sp>
      <p:sp>
        <p:nvSpPr>
          <p:cNvPr id="10" name="Slide Number Placeholder 9">
            <a:extLst>
              <a:ext uri="{FF2B5EF4-FFF2-40B4-BE49-F238E27FC236}">
                <a16:creationId xmlns:a16="http://schemas.microsoft.com/office/drawing/2014/main" id="{8B027E0A-19AA-5526-3D11-8579DB4866C7}"/>
              </a:ext>
            </a:extLst>
          </p:cNvPr>
          <p:cNvSpPr>
            <a:spLocks noGrp="1"/>
          </p:cNvSpPr>
          <p:nvPr>
            <p:ph type="sldNum" sz="quarter" idx="12"/>
          </p:nvPr>
        </p:nvSpPr>
        <p:spPr/>
        <p:txBody>
          <a:bodyPr/>
          <a:lstStyle/>
          <a:p>
            <a:r>
              <a:rPr lang="en-US" dirty="0"/>
              <a:t>Diffusion-Based Image and Video Generation</a:t>
            </a:r>
          </a:p>
        </p:txBody>
      </p:sp>
      <p:pic>
        <p:nvPicPr>
          <p:cNvPr id="3" name="Picture 2">
            <a:extLst>
              <a:ext uri="{FF2B5EF4-FFF2-40B4-BE49-F238E27FC236}">
                <a16:creationId xmlns:a16="http://schemas.microsoft.com/office/drawing/2014/main" id="{C909588C-F008-4CC8-0B65-908A09E88EE3}"/>
              </a:ext>
            </a:extLst>
          </p:cNvPr>
          <p:cNvPicPr>
            <a:picLocks noChangeAspect="1"/>
          </p:cNvPicPr>
          <p:nvPr/>
        </p:nvPicPr>
        <p:blipFill rotWithShape="1">
          <a:blip r:embed="rId3"/>
          <a:srcRect l="33491" t="53185" r="33625"/>
          <a:stretch/>
        </p:blipFill>
        <p:spPr>
          <a:xfrm>
            <a:off x="6277980" y="2462123"/>
            <a:ext cx="5264303" cy="2596151"/>
          </a:xfrm>
          <a:prstGeom prst="rect">
            <a:avLst/>
          </a:prstGeom>
        </p:spPr>
      </p:pic>
      <p:sp>
        <p:nvSpPr>
          <p:cNvPr id="6" name="TextBox 5">
            <a:extLst>
              <a:ext uri="{FF2B5EF4-FFF2-40B4-BE49-F238E27FC236}">
                <a16:creationId xmlns:a16="http://schemas.microsoft.com/office/drawing/2014/main" id="{33CB7193-129E-F4F0-801A-A6D2E652DD41}"/>
              </a:ext>
            </a:extLst>
          </p:cNvPr>
          <p:cNvSpPr txBox="1"/>
          <p:nvPr/>
        </p:nvSpPr>
        <p:spPr>
          <a:xfrm>
            <a:off x="275502" y="6201271"/>
            <a:ext cx="9479753" cy="292388"/>
          </a:xfrm>
          <a:prstGeom prst="rect">
            <a:avLst/>
          </a:prstGeom>
          <a:noFill/>
        </p:spPr>
        <p:txBody>
          <a:bodyPr wrap="square" rtlCol="0">
            <a:spAutoFit/>
          </a:bodyPr>
          <a:lstStyle/>
          <a:p>
            <a:r>
              <a:rPr lang="en-US" sz="1300" i="1" dirty="0">
                <a:solidFill>
                  <a:schemeClr val="bg1">
                    <a:lumMod val="65000"/>
                  </a:schemeClr>
                </a:solidFill>
              </a:rPr>
              <a:t>Diffusion Handles: Enabling 3D Edits for Diffusion Models by Lifting Activations to 3D</a:t>
            </a:r>
            <a:r>
              <a:rPr lang="en-US" sz="1300" dirty="0">
                <a:solidFill>
                  <a:schemeClr val="bg1">
                    <a:lumMod val="65000"/>
                  </a:schemeClr>
                </a:solidFill>
              </a:rPr>
              <a:t>, Pandey et al., CVPR 2024</a:t>
            </a:r>
          </a:p>
        </p:txBody>
      </p:sp>
    </p:spTree>
    <p:extLst>
      <p:ext uri="{BB962C8B-B14F-4D97-AF65-F5344CB8AC3E}">
        <p14:creationId xmlns:p14="http://schemas.microsoft.com/office/powerpoint/2010/main" val="40296676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476D9-278B-AE26-ACA5-96B8523977C1}"/>
              </a:ext>
            </a:extLst>
          </p:cNvPr>
          <p:cNvSpPr>
            <a:spLocks noGrp="1"/>
          </p:cNvSpPr>
          <p:nvPr>
            <p:ph type="title"/>
          </p:nvPr>
        </p:nvSpPr>
        <p:spPr/>
        <p:txBody>
          <a:bodyPr>
            <a:normAutofit/>
          </a:bodyPr>
          <a:lstStyle/>
          <a:p>
            <a:r>
              <a:rPr lang="en-GB" dirty="0"/>
              <a:t>Inversion</a:t>
            </a:r>
          </a:p>
        </p:txBody>
      </p:sp>
      <p:sp>
        <p:nvSpPr>
          <p:cNvPr id="4" name="Date Placeholder 3">
            <a:extLst>
              <a:ext uri="{FF2B5EF4-FFF2-40B4-BE49-F238E27FC236}">
                <a16:creationId xmlns:a16="http://schemas.microsoft.com/office/drawing/2014/main" id="{BA8E02B1-9018-9763-BE66-97A5DFD8649D}"/>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831E954F-D0EB-3D74-5196-C7263E5A4E7B}"/>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A5EAB58D-4471-5819-989E-ACFB0AE97149}"/>
              </a:ext>
            </a:extLst>
          </p:cNvPr>
          <p:cNvSpPr>
            <a:spLocks noGrp="1"/>
          </p:cNvSpPr>
          <p:nvPr>
            <p:ph type="sldNum" sz="quarter" idx="12"/>
          </p:nvPr>
        </p:nvSpPr>
        <p:spPr/>
        <p:txBody>
          <a:bodyPr/>
          <a:lstStyle/>
          <a:p>
            <a:r>
              <a:rPr lang="en-US"/>
              <a:t>Diffusion-Based Image and Video Generation</a:t>
            </a:r>
            <a:endParaRPr lang="en-US" dirty="0"/>
          </a:p>
        </p:txBody>
      </p:sp>
      <p:pic>
        <p:nvPicPr>
          <p:cNvPr id="11" name="Picture 10">
            <a:extLst>
              <a:ext uri="{FF2B5EF4-FFF2-40B4-BE49-F238E27FC236}">
                <a16:creationId xmlns:a16="http://schemas.microsoft.com/office/drawing/2014/main" id="{302D5FCE-3EEE-A800-064B-49B90E9EE86C}"/>
              </a:ext>
            </a:extLst>
          </p:cNvPr>
          <p:cNvPicPr>
            <a:picLocks noChangeAspect="1"/>
          </p:cNvPicPr>
          <p:nvPr/>
        </p:nvPicPr>
        <p:blipFill>
          <a:blip r:embed="rId3"/>
          <a:stretch>
            <a:fillRect/>
          </a:stretch>
        </p:blipFill>
        <p:spPr>
          <a:xfrm>
            <a:off x="414734" y="2137182"/>
            <a:ext cx="3847879" cy="3834038"/>
          </a:xfrm>
          <a:prstGeom prst="rect">
            <a:avLst/>
          </a:prstGeom>
        </p:spPr>
      </p:pic>
      <p:sp>
        <p:nvSpPr>
          <p:cNvPr id="21" name="TextBox 20">
            <a:extLst>
              <a:ext uri="{FF2B5EF4-FFF2-40B4-BE49-F238E27FC236}">
                <a16:creationId xmlns:a16="http://schemas.microsoft.com/office/drawing/2014/main" id="{226304EE-0DF8-60E3-E733-F3805B7731C3}"/>
              </a:ext>
            </a:extLst>
          </p:cNvPr>
          <p:cNvSpPr txBox="1"/>
          <p:nvPr/>
        </p:nvSpPr>
        <p:spPr>
          <a:xfrm>
            <a:off x="414734" y="1070767"/>
            <a:ext cx="10951781" cy="446276"/>
          </a:xfrm>
          <a:prstGeom prst="rect">
            <a:avLst/>
          </a:prstGeom>
          <a:noFill/>
        </p:spPr>
        <p:txBody>
          <a:bodyPr wrap="none" rtlCol="0">
            <a:spAutoFit/>
          </a:bodyPr>
          <a:lstStyle/>
          <a:p>
            <a:r>
              <a:rPr lang="en-GB" sz="2300" dirty="0"/>
              <a:t>Can we re-generate a non-generated image, like a photograph? This would enable editing.</a:t>
            </a:r>
          </a:p>
        </p:txBody>
      </p:sp>
      <p:sp>
        <p:nvSpPr>
          <p:cNvPr id="3" name="TextBox 2">
            <a:extLst>
              <a:ext uri="{FF2B5EF4-FFF2-40B4-BE49-F238E27FC236}">
                <a16:creationId xmlns:a16="http://schemas.microsoft.com/office/drawing/2014/main" id="{95E524A5-B326-AE2D-CA18-DBC9D41A64EB}"/>
              </a:ext>
            </a:extLst>
          </p:cNvPr>
          <p:cNvSpPr txBox="1"/>
          <p:nvPr/>
        </p:nvSpPr>
        <p:spPr>
          <a:xfrm>
            <a:off x="275502" y="6201271"/>
            <a:ext cx="9479753" cy="292388"/>
          </a:xfrm>
          <a:prstGeom prst="rect">
            <a:avLst/>
          </a:prstGeom>
          <a:noFill/>
        </p:spPr>
        <p:txBody>
          <a:bodyPr wrap="square" rtlCol="0">
            <a:spAutoFit/>
          </a:bodyPr>
          <a:lstStyle/>
          <a:p>
            <a:r>
              <a:rPr lang="en-US" sz="1300" dirty="0">
                <a:solidFill>
                  <a:schemeClr val="bg1">
                    <a:lumMod val="65000"/>
                  </a:schemeClr>
                </a:solidFill>
              </a:rPr>
              <a:t>Left Image From</a:t>
            </a:r>
            <a:r>
              <a:rPr lang="en-US" sz="1300" i="1" dirty="0">
                <a:solidFill>
                  <a:schemeClr val="bg1">
                    <a:lumMod val="65000"/>
                  </a:schemeClr>
                </a:solidFill>
              </a:rPr>
              <a:t>: Null-text Inversion for Editing Real Images using Guided Diffusion Models</a:t>
            </a:r>
            <a:r>
              <a:rPr lang="en-GB" sz="1300" dirty="0">
                <a:solidFill>
                  <a:schemeClr val="bg1">
                    <a:lumMod val="65000"/>
                  </a:schemeClr>
                </a:solidFill>
              </a:rPr>
              <a:t>, </a:t>
            </a:r>
            <a:r>
              <a:rPr lang="en-GB" sz="1300" dirty="0" err="1">
                <a:solidFill>
                  <a:schemeClr val="bg1">
                    <a:lumMod val="65000"/>
                  </a:schemeClr>
                </a:solidFill>
              </a:rPr>
              <a:t>Mokady</a:t>
            </a:r>
            <a:r>
              <a:rPr lang="en-GB" sz="1300" dirty="0">
                <a:solidFill>
                  <a:schemeClr val="bg1">
                    <a:lumMod val="65000"/>
                  </a:schemeClr>
                </a:solidFill>
              </a:rPr>
              <a:t> and Hertz et al. CVPR 2023</a:t>
            </a:r>
          </a:p>
        </p:txBody>
      </p:sp>
      <p:sp>
        <p:nvSpPr>
          <p:cNvPr id="7" name="TextBox 6">
            <a:extLst>
              <a:ext uri="{FF2B5EF4-FFF2-40B4-BE49-F238E27FC236}">
                <a16:creationId xmlns:a16="http://schemas.microsoft.com/office/drawing/2014/main" id="{F2190DC9-F425-0CF6-A2CA-5C4A7B222D22}"/>
              </a:ext>
            </a:extLst>
          </p:cNvPr>
          <p:cNvSpPr txBox="1"/>
          <p:nvPr/>
        </p:nvSpPr>
        <p:spPr>
          <a:xfrm>
            <a:off x="8809816" y="1731390"/>
            <a:ext cx="2817566" cy="369332"/>
          </a:xfrm>
          <a:prstGeom prst="rect">
            <a:avLst/>
          </a:prstGeom>
          <a:noFill/>
        </p:spPr>
        <p:txBody>
          <a:bodyPr wrap="none" rtlCol="0">
            <a:spAutoFit/>
          </a:bodyPr>
          <a:lstStyle/>
          <a:p>
            <a:r>
              <a:rPr lang="en-US" i="1" dirty="0"/>
              <a:t>“A cat sitting next to a mirror.”</a:t>
            </a:r>
            <a:endParaRPr lang="en-GB" dirty="0"/>
          </a:p>
        </p:txBody>
      </p:sp>
      <p:pic>
        <p:nvPicPr>
          <p:cNvPr id="8" name="Picture 7" descr="A cat looking at a mirror&#10;&#10;AI-generated content may be incorrect.">
            <a:extLst>
              <a:ext uri="{FF2B5EF4-FFF2-40B4-BE49-F238E27FC236}">
                <a16:creationId xmlns:a16="http://schemas.microsoft.com/office/drawing/2014/main" id="{DAF96CB6-81EC-1011-E63A-15C41639951D}"/>
              </a:ext>
            </a:extLst>
          </p:cNvPr>
          <p:cNvPicPr>
            <a:picLocks noChangeAspect="1"/>
          </p:cNvPicPr>
          <p:nvPr/>
        </p:nvPicPr>
        <p:blipFill>
          <a:blip r:embed="rId4"/>
          <a:stretch>
            <a:fillRect/>
          </a:stretch>
        </p:blipFill>
        <p:spPr>
          <a:xfrm>
            <a:off x="8301580" y="2137182"/>
            <a:ext cx="3834039" cy="3834039"/>
          </a:xfrm>
          <a:prstGeom prst="rect">
            <a:avLst/>
          </a:prstGeom>
        </p:spPr>
      </p:pic>
    </p:spTree>
    <p:extLst>
      <p:ext uri="{BB962C8B-B14F-4D97-AF65-F5344CB8AC3E}">
        <p14:creationId xmlns:p14="http://schemas.microsoft.com/office/powerpoint/2010/main" val="10033627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900F5-8A67-6B97-5628-709E271E1D76}"/>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FD43975D-E67A-1980-D450-CCBED9DEDC99}"/>
              </a:ext>
            </a:extLst>
          </p:cNvPr>
          <p:cNvPicPr>
            <a:picLocks noChangeAspect="1"/>
          </p:cNvPicPr>
          <p:nvPr/>
        </p:nvPicPr>
        <p:blipFill>
          <a:blip r:embed="rId2"/>
          <a:stretch>
            <a:fillRect/>
          </a:stretch>
        </p:blipFill>
        <p:spPr>
          <a:xfrm>
            <a:off x="8274863" y="2137182"/>
            <a:ext cx="3841973" cy="3835087"/>
          </a:xfrm>
          <a:prstGeom prst="rect">
            <a:avLst/>
          </a:prstGeom>
        </p:spPr>
      </p:pic>
      <p:cxnSp>
        <p:nvCxnSpPr>
          <p:cNvPr id="26" name="Straight Arrow Connector 25">
            <a:extLst>
              <a:ext uri="{FF2B5EF4-FFF2-40B4-BE49-F238E27FC236}">
                <a16:creationId xmlns:a16="http://schemas.microsoft.com/office/drawing/2014/main" id="{0D2E47AD-BD24-C643-1A4D-32996A22D0E4}"/>
              </a:ext>
            </a:extLst>
          </p:cNvPr>
          <p:cNvCxnSpPr>
            <a:cxnSpLocks/>
          </p:cNvCxnSpPr>
          <p:nvPr/>
        </p:nvCxnSpPr>
        <p:spPr>
          <a:xfrm flipH="1" flipV="1">
            <a:off x="6785499" y="3958535"/>
            <a:ext cx="1506446" cy="401"/>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5239FEA-5ABF-B960-B02C-7EB22C751332}"/>
              </a:ext>
            </a:extLst>
          </p:cNvPr>
          <p:cNvCxnSpPr>
            <a:cxnSpLocks/>
            <a:stCxn id="15" idx="1"/>
          </p:cNvCxnSpPr>
          <p:nvPr/>
        </p:nvCxnSpPr>
        <p:spPr>
          <a:xfrm flipH="1">
            <a:off x="4241831" y="3936696"/>
            <a:ext cx="1590056" cy="27052"/>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455CAA8-4088-DA73-3A32-BD3AA1938893}"/>
              </a:ext>
            </a:extLst>
          </p:cNvPr>
          <p:cNvSpPr>
            <a:spLocks noGrp="1"/>
          </p:cNvSpPr>
          <p:nvPr>
            <p:ph type="title"/>
          </p:nvPr>
        </p:nvSpPr>
        <p:spPr/>
        <p:txBody>
          <a:bodyPr>
            <a:normAutofit/>
          </a:bodyPr>
          <a:lstStyle/>
          <a:p>
            <a:r>
              <a:rPr lang="en-GB" dirty="0"/>
              <a:t>Inversion</a:t>
            </a:r>
          </a:p>
        </p:txBody>
      </p:sp>
      <p:sp>
        <p:nvSpPr>
          <p:cNvPr id="4" name="Date Placeholder 3">
            <a:extLst>
              <a:ext uri="{FF2B5EF4-FFF2-40B4-BE49-F238E27FC236}">
                <a16:creationId xmlns:a16="http://schemas.microsoft.com/office/drawing/2014/main" id="{547B6091-06BA-7D20-A3E6-BBC968DFB2BE}"/>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83EF7847-401A-0E86-896B-3B797F70ABA1}"/>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F3DA3426-6B5A-3578-69C5-9929E5574752}"/>
              </a:ext>
            </a:extLst>
          </p:cNvPr>
          <p:cNvSpPr>
            <a:spLocks noGrp="1"/>
          </p:cNvSpPr>
          <p:nvPr>
            <p:ph type="sldNum" sz="quarter" idx="12"/>
          </p:nvPr>
        </p:nvSpPr>
        <p:spPr/>
        <p:txBody>
          <a:bodyPr/>
          <a:lstStyle/>
          <a:p>
            <a:r>
              <a:rPr lang="en-US"/>
              <a:t>Diffusion-Based Image and Video Generation</a:t>
            </a:r>
            <a:endParaRPr lang="en-US" dirty="0"/>
          </a:p>
        </p:txBody>
      </p:sp>
      <p:pic>
        <p:nvPicPr>
          <p:cNvPr id="11" name="Picture 10">
            <a:extLst>
              <a:ext uri="{FF2B5EF4-FFF2-40B4-BE49-F238E27FC236}">
                <a16:creationId xmlns:a16="http://schemas.microsoft.com/office/drawing/2014/main" id="{4A73AAD3-83D9-1F03-658B-BD14037E1396}"/>
              </a:ext>
            </a:extLst>
          </p:cNvPr>
          <p:cNvPicPr>
            <a:picLocks noChangeAspect="1"/>
          </p:cNvPicPr>
          <p:nvPr/>
        </p:nvPicPr>
        <p:blipFill>
          <a:blip r:embed="rId3"/>
          <a:stretch>
            <a:fillRect/>
          </a:stretch>
        </p:blipFill>
        <p:spPr>
          <a:xfrm>
            <a:off x="414734" y="2137182"/>
            <a:ext cx="3847879" cy="3834038"/>
          </a:xfrm>
          <a:prstGeom prst="rect">
            <a:avLst/>
          </a:prstGeom>
        </p:spPr>
      </p:pic>
      <p:sp>
        <p:nvSpPr>
          <p:cNvPr id="12" name="TextBox 11">
            <a:extLst>
              <a:ext uri="{FF2B5EF4-FFF2-40B4-BE49-F238E27FC236}">
                <a16:creationId xmlns:a16="http://schemas.microsoft.com/office/drawing/2014/main" id="{858A4E15-2DC7-3808-AFD9-C27E81903D3B}"/>
              </a:ext>
            </a:extLst>
          </p:cNvPr>
          <p:cNvSpPr txBox="1"/>
          <p:nvPr/>
        </p:nvSpPr>
        <p:spPr>
          <a:xfrm>
            <a:off x="8750602" y="1731390"/>
            <a:ext cx="2817566" cy="369332"/>
          </a:xfrm>
          <a:prstGeom prst="rect">
            <a:avLst/>
          </a:prstGeom>
          <a:noFill/>
        </p:spPr>
        <p:txBody>
          <a:bodyPr wrap="none" rtlCol="0">
            <a:spAutoFit/>
          </a:bodyPr>
          <a:lstStyle/>
          <a:p>
            <a:r>
              <a:rPr lang="en-US" i="1" dirty="0"/>
              <a:t>“A cat sitting next to a mirror.”</a:t>
            </a:r>
            <a:endParaRPr lang="en-GB" dirty="0"/>
          </a:p>
        </p:txBody>
      </p:sp>
      <p:grpSp>
        <p:nvGrpSpPr>
          <p:cNvPr id="9" name="Group 8">
            <a:extLst>
              <a:ext uri="{FF2B5EF4-FFF2-40B4-BE49-F238E27FC236}">
                <a16:creationId xmlns:a16="http://schemas.microsoft.com/office/drawing/2014/main" id="{BA4CBF66-7E38-43CD-5EFD-5EC1505AC81D}"/>
              </a:ext>
            </a:extLst>
          </p:cNvPr>
          <p:cNvGrpSpPr/>
          <p:nvPr/>
        </p:nvGrpSpPr>
        <p:grpSpPr>
          <a:xfrm>
            <a:off x="4363130" y="3676924"/>
            <a:ext cx="1246909" cy="519545"/>
            <a:chOff x="5382491" y="3221182"/>
            <a:chExt cx="1246909" cy="519545"/>
          </a:xfrm>
        </p:grpSpPr>
        <p:sp>
          <p:nvSpPr>
            <p:cNvPr id="8" name="Rectangle: Rounded Corners 7">
              <a:extLst>
                <a:ext uri="{FF2B5EF4-FFF2-40B4-BE49-F238E27FC236}">
                  <a16:creationId xmlns:a16="http://schemas.microsoft.com/office/drawing/2014/main" id="{91A867A1-8FFC-2704-3951-8ABFCECB93C7}"/>
                </a:ext>
              </a:extLst>
            </p:cNvPr>
            <p:cNvSpPr/>
            <p:nvPr/>
          </p:nvSpPr>
          <p:spPr>
            <a:xfrm>
              <a:off x="5382491" y="3221182"/>
              <a:ext cx="1246909" cy="519545"/>
            </a:xfrm>
            <a:prstGeom prst="roundRect">
              <a:avLst/>
            </a:prstGeom>
            <a:solidFill>
              <a:schemeClr val="accent4">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5FEF9E2-87FF-52DD-E7B6-B3FFBB8B4426}"/>
                </a:ext>
              </a:extLst>
            </p:cNvPr>
            <p:cNvSpPr txBox="1"/>
            <p:nvPr/>
          </p:nvSpPr>
          <p:spPr>
            <a:xfrm>
              <a:off x="5496791" y="3304309"/>
              <a:ext cx="1042786" cy="369332"/>
            </a:xfrm>
            <a:prstGeom prst="rect">
              <a:avLst/>
            </a:prstGeom>
            <a:noFill/>
          </p:spPr>
          <p:txBody>
            <a:bodyPr wrap="none" rtlCol="0">
              <a:spAutoFit/>
            </a:bodyPr>
            <a:lstStyle/>
            <a:p>
              <a:r>
                <a:rPr lang="en-GB" dirty="0"/>
                <a:t>Inversion</a:t>
              </a:r>
            </a:p>
          </p:txBody>
        </p:sp>
      </p:grpSp>
      <p:pic>
        <p:nvPicPr>
          <p:cNvPr id="15" name="Picture 14">
            <a:extLst>
              <a:ext uri="{FF2B5EF4-FFF2-40B4-BE49-F238E27FC236}">
                <a16:creationId xmlns:a16="http://schemas.microsoft.com/office/drawing/2014/main" id="{DB05467B-CDA1-A288-EC31-E3D903AFCA7E}"/>
              </a:ext>
            </a:extLst>
          </p:cNvPr>
          <p:cNvPicPr>
            <a:picLocks noChangeAspect="1"/>
          </p:cNvPicPr>
          <p:nvPr/>
        </p:nvPicPr>
        <p:blipFill>
          <a:blip r:embed="rId4"/>
          <a:stretch>
            <a:fillRect/>
          </a:stretch>
        </p:blipFill>
        <p:spPr>
          <a:xfrm>
            <a:off x="5831887" y="3478081"/>
            <a:ext cx="932830" cy="917230"/>
          </a:xfrm>
          <a:prstGeom prst="rect">
            <a:avLst/>
          </a:prstGeom>
        </p:spPr>
      </p:pic>
      <p:grpSp>
        <p:nvGrpSpPr>
          <p:cNvPr id="16" name="Group 15">
            <a:extLst>
              <a:ext uri="{FF2B5EF4-FFF2-40B4-BE49-F238E27FC236}">
                <a16:creationId xmlns:a16="http://schemas.microsoft.com/office/drawing/2014/main" id="{1E8CAA39-96DE-B065-D956-3B12FFF37A82}"/>
              </a:ext>
            </a:extLst>
          </p:cNvPr>
          <p:cNvGrpSpPr/>
          <p:nvPr/>
        </p:nvGrpSpPr>
        <p:grpSpPr>
          <a:xfrm>
            <a:off x="6823292" y="3684944"/>
            <a:ext cx="1246909" cy="519545"/>
            <a:chOff x="5382491" y="3221182"/>
            <a:chExt cx="1246909" cy="519545"/>
          </a:xfrm>
        </p:grpSpPr>
        <p:sp>
          <p:nvSpPr>
            <p:cNvPr id="19" name="Rectangle: Rounded Corners 18">
              <a:extLst>
                <a:ext uri="{FF2B5EF4-FFF2-40B4-BE49-F238E27FC236}">
                  <a16:creationId xmlns:a16="http://schemas.microsoft.com/office/drawing/2014/main" id="{4F2D977A-C327-D8CC-A308-BBA521A95584}"/>
                </a:ext>
              </a:extLst>
            </p:cNvPr>
            <p:cNvSpPr/>
            <p:nvPr/>
          </p:nvSpPr>
          <p:spPr>
            <a:xfrm>
              <a:off x="5382491" y="3221182"/>
              <a:ext cx="1246909" cy="519545"/>
            </a:xfrm>
            <a:prstGeom prst="roundRect">
              <a:avLst/>
            </a:prstGeom>
            <a:solidFill>
              <a:schemeClr val="accent4">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9C73DA0-004F-413E-2489-3D379A33F297}"/>
                </a:ext>
              </a:extLst>
            </p:cNvPr>
            <p:cNvSpPr txBox="1"/>
            <p:nvPr/>
          </p:nvSpPr>
          <p:spPr>
            <a:xfrm>
              <a:off x="5517573" y="3304309"/>
              <a:ext cx="1015984" cy="369332"/>
            </a:xfrm>
            <a:prstGeom prst="rect">
              <a:avLst/>
            </a:prstGeom>
            <a:noFill/>
          </p:spPr>
          <p:txBody>
            <a:bodyPr wrap="none" rtlCol="0">
              <a:spAutoFit/>
            </a:bodyPr>
            <a:lstStyle/>
            <a:p>
              <a:r>
                <a:rPr lang="en-GB" dirty="0"/>
                <a:t>Diffusion</a:t>
              </a:r>
            </a:p>
          </p:txBody>
        </p: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DB11C94-1F92-625B-579A-7273C7CBC9DA}"/>
                  </a:ext>
                </a:extLst>
              </p:cNvPr>
              <p:cNvSpPr txBox="1"/>
              <p:nvPr/>
            </p:nvSpPr>
            <p:spPr>
              <a:xfrm>
                <a:off x="6096000" y="3134521"/>
                <a:ext cx="468431" cy="369332"/>
              </a:xfrm>
              <a:prstGeom prst="rect">
                <a:avLst/>
              </a:prstGeom>
              <a:noFill/>
            </p:spPr>
            <p:txBody>
              <a:bodyPr wrap="square">
                <a:spAutoFit/>
              </a:bodyPr>
              <a:lstStyle/>
              <a:p>
                <a14:m>
                  <m:oMath xmlns:m="http://schemas.openxmlformats.org/officeDocument/2006/math">
                    <m:sSup>
                      <m:sSupPr>
                        <m:ctrlPr>
                          <a:rPr lang="en-GB" sz="1800" b="0" i="1" smtClean="0">
                            <a:latin typeface="Cambria Math" panose="02040503050406030204" pitchFamily="18" charset="0"/>
                          </a:rPr>
                        </m:ctrlPr>
                      </m:sSupPr>
                      <m:e>
                        <m:r>
                          <a:rPr lang="en-GB" sz="1800" i="1">
                            <a:latin typeface="Cambria Math" panose="02040503050406030204" pitchFamily="18" charset="0"/>
                          </a:rPr>
                          <m:t>𝑥</m:t>
                        </m:r>
                      </m:e>
                      <m:sup>
                        <m:r>
                          <a:rPr lang="en-GB" sz="1800" b="0" i="1" smtClean="0">
                            <a:latin typeface="Cambria Math" panose="02040503050406030204" pitchFamily="18" charset="0"/>
                          </a:rPr>
                          <m:t>𝑇</m:t>
                        </m:r>
                      </m:sup>
                    </m:sSup>
                  </m:oMath>
                </a14:m>
                <a:r>
                  <a:rPr lang="en-GB" sz="1800" dirty="0"/>
                  <a:t> </a:t>
                </a:r>
                <a:endParaRPr lang="en-GB" dirty="0"/>
              </a:p>
            </p:txBody>
          </p:sp>
        </mc:Choice>
        <mc:Fallback xmlns="">
          <p:sp>
            <p:nvSpPr>
              <p:cNvPr id="30" name="TextBox 29">
                <a:extLst>
                  <a:ext uri="{FF2B5EF4-FFF2-40B4-BE49-F238E27FC236}">
                    <a16:creationId xmlns:a16="http://schemas.microsoft.com/office/drawing/2014/main" id="{2DB11C94-1F92-625B-579A-7273C7CBC9DA}"/>
                  </a:ext>
                </a:extLst>
              </p:cNvPr>
              <p:cNvSpPr txBox="1">
                <a:spLocks noRot="1" noChangeAspect="1" noMove="1" noResize="1" noEditPoints="1" noAdjustHandles="1" noChangeArrowheads="1" noChangeShapeType="1" noTextEdit="1"/>
              </p:cNvSpPr>
              <p:nvPr/>
            </p:nvSpPr>
            <p:spPr>
              <a:xfrm>
                <a:off x="6096000" y="3134521"/>
                <a:ext cx="468431" cy="369332"/>
              </a:xfrm>
              <a:prstGeom prst="rect">
                <a:avLst/>
              </a:prstGeom>
              <a:blipFill>
                <a:blip r:embed="rId5"/>
                <a:stretch>
                  <a:fillRect/>
                </a:stretch>
              </a:blipFill>
            </p:spPr>
            <p:txBody>
              <a:bodyPr/>
              <a:lstStyle/>
              <a:p>
                <a:r>
                  <a:rPr lang="en-GB">
                    <a:noFill/>
                  </a:rPr>
                  <a:t> </a:t>
                </a:r>
              </a:p>
            </p:txBody>
          </p:sp>
        </mc:Fallback>
      </mc:AlternateContent>
      <p:sp>
        <p:nvSpPr>
          <p:cNvPr id="10" name="TextBox 9">
            <a:extLst>
              <a:ext uri="{FF2B5EF4-FFF2-40B4-BE49-F238E27FC236}">
                <a16:creationId xmlns:a16="http://schemas.microsoft.com/office/drawing/2014/main" id="{FF374D80-05B5-492A-3D42-93D3C7016E9F}"/>
              </a:ext>
            </a:extLst>
          </p:cNvPr>
          <p:cNvSpPr txBox="1"/>
          <p:nvPr/>
        </p:nvSpPr>
        <p:spPr>
          <a:xfrm>
            <a:off x="279852" y="6126175"/>
            <a:ext cx="11177840" cy="292388"/>
          </a:xfrm>
          <a:prstGeom prst="rect">
            <a:avLst/>
          </a:prstGeom>
          <a:noFill/>
        </p:spPr>
        <p:txBody>
          <a:bodyPr wrap="square">
            <a:spAutoFit/>
          </a:bodyPr>
          <a:lstStyle/>
          <a:p>
            <a:r>
              <a:rPr lang="en-US" sz="1300" dirty="0">
                <a:solidFill>
                  <a:schemeClr val="bg1">
                    <a:lumMod val="65000"/>
                  </a:schemeClr>
                </a:solidFill>
              </a:rPr>
              <a:t>Images from: </a:t>
            </a:r>
            <a:r>
              <a:rPr lang="en-US" sz="1300" i="1" dirty="0">
                <a:solidFill>
                  <a:schemeClr val="bg1">
                    <a:lumMod val="65000"/>
                  </a:schemeClr>
                </a:solidFill>
              </a:rPr>
              <a:t>Null-text Inversion for Editing Real Images using Guided Diffusion Models</a:t>
            </a:r>
            <a:r>
              <a:rPr lang="en-GB" sz="1300" dirty="0">
                <a:solidFill>
                  <a:schemeClr val="bg1">
                    <a:lumMod val="65000"/>
                  </a:schemeClr>
                </a:solidFill>
              </a:rPr>
              <a:t>, </a:t>
            </a:r>
            <a:r>
              <a:rPr lang="en-GB" sz="1300" dirty="0" err="1">
                <a:solidFill>
                  <a:schemeClr val="bg1">
                    <a:lumMod val="65000"/>
                  </a:schemeClr>
                </a:solidFill>
              </a:rPr>
              <a:t>Mokady</a:t>
            </a:r>
            <a:r>
              <a:rPr lang="en-GB" sz="1300" dirty="0">
                <a:solidFill>
                  <a:schemeClr val="bg1">
                    <a:lumMod val="65000"/>
                  </a:schemeClr>
                </a:solidFill>
              </a:rPr>
              <a:t> and Hertz et al. CVPR 2023</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679CB06-91CE-A8FD-C732-C9A075EA1664}"/>
                  </a:ext>
                </a:extLst>
              </p:cNvPr>
              <p:cNvSpPr txBox="1"/>
              <p:nvPr/>
            </p:nvSpPr>
            <p:spPr>
              <a:xfrm>
                <a:off x="414734" y="1070767"/>
                <a:ext cx="5123518" cy="446276"/>
              </a:xfrm>
              <a:prstGeom prst="rect">
                <a:avLst/>
              </a:prstGeom>
              <a:noFill/>
            </p:spPr>
            <p:txBody>
              <a:bodyPr wrap="none" rtlCol="0">
                <a:spAutoFit/>
              </a:bodyPr>
              <a:lstStyle/>
              <a:p>
                <a:r>
                  <a:rPr lang="en-GB" sz="2300" dirty="0"/>
                  <a:t>Which noise </a:t>
                </a:r>
                <a14:m>
                  <m:oMath xmlns:m="http://schemas.openxmlformats.org/officeDocument/2006/math">
                    <m:sSup>
                      <m:sSupPr>
                        <m:ctrlPr>
                          <a:rPr lang="en-GB" sz="2300" b="0" i="1" smtClean="0">
                            <a:latin typeface="Cambria Math" panose="02040503050406030204" pitchFamily="18" charset="0"/>
                          </a:rPr>
                        </m:ctrlPr>
                      </m:sSupPr>
                      <m:e>
                        <m:r>
                          <a:rPr lang="en-GB" sz="2300" i="1">
                            <a:latin typeface="Cambria Math" panose="02040503050406030204" pitchFamily="18" charset="0"/>
                          </a:rPr>
                          <m:t>𝑥</m:t>
                        </m:r>
                      </m:e>
                      <m:sup>
                        <m:r>
                          <a:rPr lang="en-GB" sz="2300" b="0" i="1" smtClean="0">
                            <a:latin typeface="Cambria Math" panose="02040503050406030204" pitchFamily="18" charset="0"/>
                          </a:rPr>
                          <m:t>𝑇</m:t>
                        </m:r>
                      </m:sup>
                    </m:sSup>
                  </m:oMath>
                </a14:m>
                <a:r>
                  <a:rPr lang="en-GB" sz="2300" dirty="0"/>
                  <a:t> generates a given image?</a:t>
                </a:r>
              </a:p>
            </p:txBody>
          </p:sp>
        </mc:Choice>
        <mc:Fallback xmlns="">
          <p:sp>
            <p:nvSpPr>
              <p:cNvPr id="13" name="TextBox 12">
                <a:extLst>
                  <a:ext uri="{FF2B5EF4-FFF2-40B4-BE49-F238E27FC236}">
                    <a16:creationId xmlns:a16="http://schemas.microsoft.com/office/drawing/2014/main" id="{6679CB06-91CE-A8FD-C732-C9A075EA1664}"/>
                  </a:ext>
                </a:extLst>
              </p:cNvPr>
              <p:cNvSpPr txBox="1">
                <a:spLocks noRot="1" noChangeAspect="1" noMove="1" noResize="1" noEditPoints="1" noAdjustHandles="1" noChangeArrowheads="1" noChangeShapeType="1" noTextEdit="1"/>
              </p:cNvSpPr>
              <p:nvPr/>
            </p:nvSpPr>
            <p:spPr>
              <a:xfrm>
                <a:off x="414734" y="1070767"/>
                <a:ext cx="5123518" cy="446276"/>
              </a:xfrm>
              <a:prstGeom prst="rect">
                <a:avLst/>
              </a:prstGeom>
              <a:blipFill>
                <a:blip r:embed="rId6"/>
                <a:stretch>
                  <a:fillRect l="-1665" t="-10959" r="-951" b="-30137"/>
                </a:stretch>
              </a:blipFill>
            </p:spPr>
            <p:txBody>
              <a:bodyPr/>
              <a:lstStyle/>
              <a:p>
                <a:r>
                  <a:rPr lang="en-GB">
                    <a:noFill/>
                  </a:rPr>
                  <a:t> </a:t>
                </a:r>
              </a:p>
            </p:txBody>
          </p:sp>
        </mc:Fallback>
      </mc:AlternateContent>
    </p:spTree>
    <p:extLst>
      <p:ext uri="{BB962C8B-B14F-4D97-AF65-F5344CB8AC3E}">
        <p14:creationId xmlns:p14="http://schemas.microsoft.com/office/powerpoint/2010/main" val="150465715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D50CBA0-9B73-B53A-A0B0-EEF183F012B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8D31CCD-4A0A-43F1-AABF-6062B1B21C18}"/>
              </a:ext>
            </a:extLst>
          </p:cNvPr>
          <p:cNvPicPr>
            <a:picLocks noChangeAspect="1"/>
          </p:cNvPicPr>
          <p:nvPr/>
        </p:nvPicPr>
        <p:blipFill>
          <a:blip r:embed="rId3"/>
          <a:stretch>
            <a:fillRect/>
          </a:stretch>
        </p:blipFill>
        <p:spPr>
          <a:xfrm>
            <a:off x="8291945" y="2137182"/>
            <a:ext cx="3847879" cy="3854837"/>
          </a:xfrm>
          <a:prstGeom prst="rect">
            <a:avLst/>
          </a:prstGeom>
        </p:spPr>
      </p:pic>
      <p:cxnSp>
        <p:nvCxnSpPr>
          <p:cNvPr id="26" name="Straight Arrow Connector 25">
            <a:extLst>
              <a:ext uri="{FF2B5EF4-FFF2-40B4-BE49-F238E27FC236}">
                <a16:creationId xmlns:a16="http://schemas.microsoft.com/office/drawing/2014/main" id="{39C7CC19-9309-F26B-8949-484DB7A42C34}"/>
              </a:ext>
            </a:extLst>
          </p:cNvPr>
          <p:cNvCxnSpPr>
            <a:cxnSpLocks/>
          </p:cNvCxnSpPr>
          <p:nvPr/>
        </p:nvCxnSpPr>
        <p:spPr>
          <a:xfrm flipH="1" flipV="1">
            <a:off x="6785499" y="3958535"/>
            <a:ext cx="1506446" cy="401"/>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59678E9-137E-6F29-8F09-8D59184391FA}"/>
              </a:ext>
            </a:extLst>
          </p:cNvPr>
          <p:cNvCxnSpPr>
            <a:cxnSpLocks/>
            <a:stCxn id="15" idx="1"/>
          </p:cNvCxnSpPr>
          <p:nvPr/>
        </p:nvCxnSpPr>
        <p:spPr>
          <a:xfrm flipH="1">
            <a:off x="4241831" y="3936696"/>
            <a:ext cx="1590056" cy="27052"/>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C41F57-1F22-79F2-434C-058C4F48B8EF}"/>
              </a:ext>
            </a:extLst>
          </p:cNvPr>
          <p:cNvSpPr>
            <a:spLocks noGrp="1"/>
          </p:cNvSpPr>
          <p:nvPr>
            <p:ph type="title"/>
          </p:nvPr>
        </p:nvSpPr>
        <p:spPr/>
        <p:txBody>
          <a:bodyPr>
            <a:normAutofit/>
          </a:bodyPr>
          <a:lstStyle/>
          <a:p>
            <a:r>
              <a:rPr lang="en-GB" dirty="0"/>
              <a:t>Inversion</a:t>
            </a:r>
          </a:p>
        </p:txBody>
      </p:sp>
      <p:sp>
        <p:nvSpPr>
          <p:cNvPr id="4" name="Date Placeholder 3">
            <a:extLst>
              <a:ext uri="{FF2B5EF4-FFF2-40B4-BE49-F238E27FC236}">
                <a16:creationId xmlns:a16="http://schemas.microsoft.com/office/drawing/2014/main" id="{3C85B995-144A-339C-60F3-4A8637DD1B78}"/>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1C47E407-9816-9D22-6D0A-745687F134E5}"/>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4607F064-8925-017D-341E-E7AE4F8B11DD}"/>
              </a:ext>
            </a:extLst>
          </p:cNvPr>
          <p:cNvSpPr>
            <a:spLocks noGrp="1"/>
          </p:cNvSpPr>
          <p:nvPr>
            <p:ph type="sldNum" sz="quarter" idx="12"/>
          </p:nvPr>
        </p:nvSpPr>
        <p:spPr/>
        <p:txBody>
          <a:bodyPr/>
          <a:lstStyle/>
          <a:p>
            <a:r>
              <a:rPr lang="en-US"/>
              <a:t>Diffusion-Based Image and Video Generation</a:t>
            </a:r>
            <a:endParaRPr lang="en-US" dirty="0"/>
          </a:p>
        </p:txBody>
      </p:sp>
      <p:pic>
        <p:nvPicPr>
          <p:cNvPr id="11" name="Picture 10">
            <a:extLst>
              <a:ext uri="{FF2B5EF4-FFF2-40B4-BE49-F238E27FC236}">
                <a16:creationId xmlns:a16="http://schemas.microsoft.com/office/drawing/2014/main" id="{66ED8F9D-BE86-8C8D-BFBD-E7117B20A431}"/>
              </a:ext>
            </a:extLst>
          </p:cNvPr>
          <p:cNvPicPr>
            <a:picLocks noChangeAspect="1"/>
          </p:cNvPicPr>
          <p:nvPr/>
        </p:nvPicPr>
        <p:blipFill>
          <a:blip r:embed="rId4"/>
          <a:stretch>
            <a:fillRect/>
          </a:stretch>
        </p:blipFill>
        <p:spPr>
          <a:xfrm>
            <a:off x="414734" y="2137182"/>
            <a:ext cx="3847879" cy="3834038"/>
          </a:xfrm>
          <a:prstGeom prst="rect">
            <a:avLst/>
          </a:prstGeom>
        </p:spPr>
      </p:pic>
      <p:sp>
        <p:nvSpPr>
          <p:cNvPr id="21" name="TextBox 20">
            <a:extLst>
              <a:ext uri="{FF2B5EF4-FFF2-40B4-BE49-F238E27FC236}">
                <a16:creationId xmlns:a16="http://schemas.microsoft.com/office/drawing/2014/main" id="{816393C7-5E48-DD6F-3E6F-B6DC5B1B502E}"/>
              </a:ext>
            </a:extLst>
          </p:cNvPr>
          <p:cNvSpPr txBox="1"/>
          <p:nvPr/>
        </p:nvSpPr>
        <p:spPr>
          <a:xfrm>
            <a:off x="414734" y="1070767"/>
            <a:ext cx="4619213" cy="446276"/>
          </a:xfrm>
          <a:prstGeom prst="rect">
            <a:avLst/>
          </a:prstGeom>
          <a:noFill/>
        </p:spPr>
        <p:txBody>
          <a:bodyPr wrap="none" rtlCol="0">
            <a:spAutoFit/>
          </a:bodyPr>
          <a:lstStyle/>
          <a:p>
            <a:r>
              <a:rPr lang="en-GB" sz="2300" dirty="0"/>
              <a:t>This lets us preserve the input image.</a:t>
            </a:r>
          </a:p>
        </p:txBody>
      </p:sp>
      <p:grpSp>
        <p:nvGrpSpPr>
          <p:cNvPr id="9" name="Group 8">
            <a:extLst>
              <a:ext uri="{FF2B5EF4-FFF2-40B4-BE49-F238E27FC236}">
                <a16:creationId xmlns:a16="http://schemas.microsoft.com/office/drawing/2014/main" id="{7D97BE1A-7A6A-51A6-63DE-1EAC4AF253CC}"/>
              </a:ext>
            </a:extLst>
          </p:cNvPr>
          <p:cNvGrpSpPr/>
          <p:nvPr/>
        </p:nvGrpSpPr>
        <p:grpSpPr>
          <a:xfrm>
            <a:off x="4363130" y="3676924"/>
            <a:ext cx="1246909" cy="519545"/>
            <a:chOff x="5382491" y="3221182"/>
            <a:chExt cx="1246909" cy="519545"/>
          </a:xfrm>
        </p:grpSpPr>
        <p:sp>
          <p:nvSpPr>
            <p:cNvPr id="8" name="Rectangle: Rounded Corners 7">
              <a:extLst>
                <a:ext uri="{FF2B5EF4-FFF2-40B4-BE49-F238E27FC236}">
                  <a16:creationId xmlns:a16="http://schemas.microsoft.com/office/drawing/2014/main" id="{1DF20EF9-60E7-F9FC-0C3C-32D6C4714D9B}"/>
                </a:ext>
              </a:extLst>
            </p:cNvPr>
            <p:cNvSpPr/>
            <p:nvPr/>
          </p:nvSpPr>
          <p:spPr>
            <a:xfrm>
              <a:off x="5382491" y="3221182"/>
              <a:ext cx="1246909" cy="519545"/>
            </a:xfrm>
            <a:prstGeom prst="roundRect">
              <a:avLst/>
            </a:prstGeom>
            <a:solidFill>
              <a:schemeClr val="accent4">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BC0D13A-6715-E461-705C-5D36BDE40C28}"/>
                </a:ext>
              </a:extLst>
            </p:cNvPr>
            <p:cNvSpPr txBox="1"/>
            <p:nvPr/>
          </p:nvSpPr>
          <p:spPr>
            <a:xfrm>
              <a:off x="5496791" y="3304309"/>
              <a:ext cx="1042786" cy="369332"/>
            </a:xfrm>
            <a:prstGeom prst="rect">
              <a:avLst/>
            </a:prstGeom>
            <a:noFill/>
          </p:spPr>
          <p:txBody>
            <a:bodyPr wrap="none" rtlCol="0">
              <a:spAutoFit/>
            </a:bodyPr>
            <a:lstStyle/>
            <a:p>
              <a:r>
                <a:rPr lang="en-GB" dirty="0"/>
                <a:t>Inversion</a:t>
              </a:r>
            </a:p>
          </p:txBody>
        </p:sp>
      </p:grpSp>
      <p:pic>
        <p:nvPicPr>
          <p:cNvPr id="15" name="Picture 14">
            <a:extLst>
              <a:ext uri="{FF2B5EF4-FFF2-40B4-BE49-F238E27FC236}">
                <a16:creationId xmlns:a16="http://schemas.microsoft.com/office/drawing/2014/main" id="{84FFA44F-A58C-3669-F47B-E0EBCDA96DC0}"/>
              </a:ext>
            </a:extLst>
          </p:cNvPr>
          <p:cNvPicPr>
            <a:picLocks noChangeAspect="1"/>
          </p:cNvPicPr>
          <p:nvPr/>
        </p:nvPicPr>
        <p:blipFill>
          <a:blip r:embed="rId5"/>
          <a:stretch>
            <a:fillRect/>
          </a:stretch>
        </p:blipFill>
        <p:spPr>
          <a:xfrm>
            <a:off x="5831887" y="3478081"/>
            <a:ext cx="932830" cy="917230"/>
          </a:xfrm>
          <a:prstGeom prst="rect">
            <a:avLst/>
          </a:prstGeom>
        </p:spPr>
      </p:pic>
      <p:grpSp>
        <p:nvGrpSpPr>
          <p:cNvPr id="16" name="Group 15">
            <a:extLst>
              <a:ext uri="{FF2B5EF4-FFF2-40B4-BE49-F238E27FC236}">
                <a16:creationId xmlns:a16="http://schemas.microsoft.com/office/drawing/2014/main" id="{2E212619-3721-038C-AF74-535707F0B27C}"/>
              </a:ext>
            </a:extLst>
          </p:cNvPr>
          <p:cNvGrpSpPr/>
          <p:nvPr/>
        </p:nvGrpSpPr>
        <p:grpSpPr>
          <a:xfrm>
            <a:off x="6823292" y="3684944"/>
            <a:ext cx="1246909" cy="519545"/>
            <a:chOff x="5382491" y="3221182"/>
            <a:chExt cx="1246909" cy="519545"/>
          </a:xfrm>
        </p:grpSpPr>
        <p:sp>
          <p:nvSpPr>
            <p:cNvPr id="19" name="Rectangle: Rounded Corners 18">
              <a:extLst>
                <a:ext uri="{FF2B5EF4-FFF2-40B4-BE49-F238E27FC236}">
                  <a16:creationId xmlns:a16="http://schemas.microsoft.com/office/drawing/2014/main" id="{94E2F2FC-B5BB-D50D-CAA5-C487FB1889CD}"/>
                </a:ext>
              </a:extLst>
            </p:cNvPr>
            <p:cNvSpPr/>
            <p:nvPr/>
          </p:nvSpPr>
          <p:spPr>
            <a:xfrm>
              <a:off x="5382491" y="3221182"/>
              <a:ext cx="1246909" cy="519545"/>
            </a:xfrm>
            <a:prstGeom prst="roundRect">
              <a:avLst/>
            </a:prstGeom>
            <a:solidFill>
              <a:schemeClr val="accent4">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331ACCF6-F5D0-87D0-2A04-DE9421D197B3}"/>
                </a:ext>
              </a:extLst>
            </p:cNvPr>
            <p:cNvSpPr txBox="1"/>
            <p:nvPr/>
          </p:nvSpPr>
          <p:spPr>
            <a:xfrm>
              <a:off x="5517573" y="3304309"/>
              <a:ext cx="1015984" cy="369332"/>
            </a:xfrm>
            <a:prstGeom prst="rect">
              <a:avLst/>
            </a:prstGeom>
            <a:noFill/>
          </p:spPr>
          <p:txBody>
            <a:bodyPr wrap="none" rtlCol="0">
              <a:spAutoFit/>
            </a:bodyPr>
            <a:lstStyle/>
            <a:p>
              <a:r>
                <a:rPr lang="en-GB" dirty="0"/>
                <a:t>Diffusion</a:t>
              </a:r>
            </a:p>
          </p:txBody>
        </p: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AF4CF89-636D-B407-FB2D-99161C896616}"/>
                  </a:ext>
                </a:extLst>
              </p:cNvPr>
              <p:cNvSpPr txBox="1"/>
              <p:nvPr/>
            </p:nvSpPr>
            <p:spPr>
              <a:xfrm>
                <a:off x="6096000" y="3134521"/>
                <a:ext cx="468431" cy="369332"/>
              </a:xfrm>
              <a:prstGeom prst="rect">
                <a:avLst/>
              </a:prstGeom>
              <a:noFill/>
            </p:spPr>
            <p:txBody>
              <a:bodyPr wrap="square">
                <a:spAutoFit/>
              </a:bodyPr>
              <a:lstStyle/>
              <a:p>
                <a14:m>
                  <m:oMath xmlns:m="http://schemas.openxmlformats.org/officeDocument/2006/math">
                    <m:sSup>
                      <m:sSupPr>
                        <m:ctrlPr>
                          <a:rPr lang="en-GB" sz="1800" b="0" i="1" smtClean="0">
                            <a:latin typeface="Cambria Math" panose="02040503050406030204" pitchFamily="18" charset="0"/>
                          </a:rPr>
                        </m:ctrlPr>
                      </m:sSupPr>
                      <m:e>
                        <m:r>
                          <a:rPr lang="en-GB" sz="1800" i="1">
                            <a:latin typeface="Cambria Math" panose="02040503050406030204" pitchFamily="18" charset="0"/>
                          </a:rPr>
                          <m:t>𝑥</m:t>
                        </m:r>
                      </m:e>
                      <m:sup>
                        <m:r>
                          <a:rPr lang="en-GB" sz="1800" b="0" i="1" smtClean="0">
                            <a:latin typeface="Cambria Math" panose="02040503050406030204" pitchFamily="18" charset="0"/>
                          </a:rPr>
                          <m:t>𝑇</m:t>
                        </m:r>
                      </m:sup>
                    </m:sSup>
                  </m:oMath>
                </a14:m>
                <a:r>
                  <a:rPr lang="en-GB" sz="1800" dirty="0"/>
                  <a:t> </a:t>
                </a:r>
                <a:endParaRPr lang="en-GB" dirty="0"/>
              </a:p>
            </p:txBody>
          </p:sp>
        </mc:Choice>
        <mc:Fallback xmlns="">
          <p:sp>
            <p:nvSpPr>
              <p:cNvPr id="30" name="TextBox 29">
                <a:extLst>
                  <a:ext uri="{FF2B5EF4-FFF2-40B4-BE49-F238E27FC236}">
                    <a16:creationId xmlns:a16="http://schemas.microsoft.com/office/drawing/2014/main" id="{CAF4CF89-636D-B407-FB2D-99161C896616}"/>
                  </a:ext>
                </a:extLst>
              </p:cNvPr>
              <p:cNvSpPr txBox="1">
                <a:spLocks noRot="1" noChangeAspect="1" noMove="1" noResize="1" noEditPoints="1" noAdjustHandles="1" noChangeArrowheads="1" noChangeShapeType="1" noTextEdit="1"/>
              </p:cNvSpPr>
              <p:nvPr/>
            </p:nvSpPr>
            <p:spPr>
              <a:xfrm>
                <a:off x="6096000" y="3134521"/>
                <a:ext cx="468431" cy="369332"/>
              </a:xfrm>
              <a:prstGeom prst="rect">
                <a:avLst/>
              </a:prstGeom>
              <a:blipFill>
                <a:blip r:embed="rId6"/>
                <a:stretch>
                  <a:fillRect/>
                </a:stretch>
              </a:blipFill>
            </p:spPr>
            <p:txBody>
              <a:bodyPr/>
              <a:lstStyle/>
              <a:p>
                <a:r>
                  <a:rPr lang="en-GB">
                    <a:noFill/>
                  </a:rPr>
                  <a:t> </a:t>
                </a:r>
              </a:p>
            </p:txBody>
          </p:sp>
        </mc:Fallback>
      </mc:AlternateContent>
      <p:sp>
        <p:nvSpPr>
          <p:cNvPr id="17" name="TextBox 16">
            <a:extLst>
              <a:ext uri="{FF2B5EF4-FFF2-40B4-BE49-F238E27FC236}">
                <a16:creationId xmlns:a16="http://schemas.microsoft.com/office/drawing/2014/main" id="{48903A3E-E5BF-945B-4208-91622FC75CA4}"/>
              </a:ext>
            </a:extLst>
          </p:cNvPr>
          <p:cNvSpPr txBox="1"/>
          <p:nvPr/>
        </p:nvSpPr>
        <p:spPr>
          <a:xfrm>
            <a:off x="8393269" y="1696708"/>
            <a:ext cx="3645229" cy="369332"/>
          </a:xfrm>
          <a:prstGeom prst="rect">
            <a:avLst/>
          </a:prstGeom>
          <a:noFill/>
        </p:spPr>
        <p:txBody>
          <a:bodyPr wrap="none" rtlCol="0">
            <a:spAutoFit/>
          </a:bodyPr>
          <a:lstStyle/>
          <a:p>
            <a:r>
              <a:rPr lang="en-US" i="1" dirty="0"/>
              <a:t>“A </a:t>
            </a:r>
            <a:r>
              <a:rPr lang="en-US" b="1" i="1" dirty="0">
                <a:solidFill>
                  <a:srgbClr val="C00000"/>
                </a:solidFill>
              </a:rPr>
              <a:t>sleeping</a:t>
            </a:r>
            <a:r>
              <a:rPr lang="en-US" i="1" dirty="0"/>
              <a:t> cat sitting next to a mirror.”</a:t>
            </a:r>
            <a:endParaRPr lang="en-GB" dirty="0"/>
          </a:p>
        </p:txBody>
      </p:sp>
      <p:sp>
        <p:nvSpPr>
          <p:cNvPr id="18" name="TextBox 17">
            <a:extLst>
              <a:ext uri="{FF2B5EF4-FFF2-40B4-BE49-F238E27FC236}">
                <a16:creationId xmlns:a16="http://schemas.microsoft.com/office/drawing/2014/main" id="{8BDAF1E8-4244-5547-80FE-191BEA39B0B5}"/>
              </a:ext>
            </a:extLst>
          </p:cNvPr>
          <p:cNvSpPr txBox="1"/>
          <p:nvPr/>
        </p:nvSpPr>
        <p:spPr>
          <a:xfrm>
            <a:off x="279852" y="6126175"/>
            <a:ext cx="11177840" cy="292388"/>
          </a:xfrm>
          <a:prstGeom prst="rect">
            <a:avLst/>
          </a:prstGeom>
          <a:noFill/>
        </p:spPr>
        <p:txBody>
          <a:bodyPr wrap="square">
            <a:spAutoFit/>
          </a:bodyPr>
          <a:lstStyle/>
          <a:p>
            <a:r>
              <a:rPr lang="en-US" sz="1300" dirty="0">
                <a:solidFill>
                  <a:schemeClr val="bg1">
                    <a:lumMod val="65000"/>
                  </a:schemeClr>
                </a:solidFill>
              </a:rPr>
              <a:t>Images from: </a:t>
            </a:r>
            <a:r>
              <a:rPr lang="en-US" sz="1300" i="1" dirty="0">
                <a:solidFill>
                  <a:schemeClr val="bg1">
                    <a:lumMod val="65000"/>
                  </a:schemeClr>
                </a:solidFill>
              </a:rPr>
              <a:t>Null-text Inversion for Editing Real Images using Guided Diffusion Models</a:t>
            </a:r>
            <a:r>
              <a:rPr lang="en-GB" sz="1300" dirty="0">
                <a:solidFill>
                  <a:schemeClr val="bg1">
                    <a:lumMod val="65000"/>
                  </a:schemeClr>
                </a:solidFill>
              </a:rPr>
              <a:t>, </a:t>
            </a:r>
            <a:r>
              <a:rPr lang="en-GB" sz="1300" dirty="0" err="1">
                <a:solidFill>
                  <a:schemeClr val="bg1">
                    <a:lumMod val="65000"/>
                  </a:schemeClr>
                </a:solidFill>
              </a:rPr>
              <a:t>Mokady</a:t>
            </a:r>
            <a:r>
              <a:rPr lang="en-GB" sz="1300" dirty="0">
                <a:solidFill>
                  <a:schemeClr val="bg1">
                    <a:lumMod val="65000"/>
                  </a:schemeClr>
                </a:solidFill>
              </a:rPr>
              <a:t> and Hertz et al. CVPR 2023</a:t>
            </a:r>
          </a:p>
        </p:txBody>
      </p:sp>
    </p:spTree>
    <p:extLst>
      <p:ext uri="{BB962C8B-B14F-4D97-AF65-F5344CB8AC3E}">
        <p14:creationId xmlns:p14="http://schemas.microsoft.com/office/powerpoint/2010/main" val="367294991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05C4A-2778-7C6F-9839-B7558C7B25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5EA13C-99C4-A366-7161-2572455358AB}"/>
              </a:ext>
            </a:extLst>
          </p:cNvPr>
          <p:cNvSpPr>
            <a:spLocks noGrp="1"/>
          </p:cNvSpPr>
          <p:nvPr>
            <p:ph type="title"/>
          </p:nvPr>
        </p:nvSpPr>
        <p:spPr/>
        <p:txBody>
          <a:bodyPr>
            <a:normAutofit/>
          </a:bodyPr>
          <a:lstStyle/>
          <a:p>
            <a:r>
              <a:rPr lang="en-US" dirty="0"/>
              <a:t>Guided and Controllable Generation</a:t>
            </a:r>
            <a:endParaRPr lang="en-GB" dirty="0"/>
          </a:p>
        </p:txBody>
      </p:sp>
      <p:sp>
        <p:nvSpPr>
          <p:cNvPr id="4" name="Date Placeholder 3">
            <a:extLst>
              <a:ext uri="{FF2B5EF4-FFF2-40B4-BE49-F238E27FC236}">
                <a16:creationId xmlns:a16="http://schemas.microsoft.com/office/drawing/2014/main" id="{50362430-B630-C959-8AC9-9EC72F9D416B}"/>
              </a:ext>
            </a:extLst>
          </p:cNvPr>
          <p:cNvSpPr>
            <a:spLocks noGrp="1"/>
          </p:cNvSpPr>
          <p:nvPr>
            <p:ph type="dt" sz="half" idx="10"/>
          </p:nvPr>
        </p:nvSpPr>
        <p:spPr/>
        <p:txBody>
          <a:bodyPr/>
          <a:lstStyle/>
          <a:p>
            <a:r>
              <a:rPr lang="en-US" dirty="0"/>
              <a:t>SIGGRAPH 2025 Course</a:t>
            </a:r>
          </a:p>
        </p:txBody>
      </p:sp>
      <p:sp>
        <p:nvSpPr>
          <p:cNvPr id="5" name="Footer Placeholder 4">
            <a:extLst>
              <a:ext uri="{FF2B5EF4-FFF2-40B4-BE49-F238E27FC236}">
                <a16:creationId xmlns:a16="http://schemas.microsoft.com/office/drawing/2014/main" id="{0E0C9874-32DF-1C87-F349-889F9AC80037}"/>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FCDF1B9C-9AA4-EB26-C47F-D8CA3CA9DFAB}"/>
              </a:ext>
            </a:extLst>
          </p:cNvPr>
          <p:cNvSpPr>
            <a:spLocks noGrp="1"/>
          </p:cNvSpPr>
          <p:nvPr>
            <p:ph type="sldNum" sz="quarter" idx="12"/>
          </p:nvPr>
        </p:nvSpPr>
        <p:spPr/>
        <p:txBody>
          <a:bodyPr/>
          <a:lstStyle/>
          <a:p>
            <a:r>
              <a:rPr lang="en-US"/>
              <a:t>Diffusion-Based Image and Video Generation</a:t>
            </a:r>
            <a:endParaRPr lang="en-US" dirty="0"/>
          </a:p>
        </p:txBody>
      </p:sp>
      <p:pic>
        <p:nvPicPr>
          <p:cNvPr id="9" name="Picture 2">
            <a:extLst>
              <a:ext uri="{FF2B5EF4-FFF2-40B4-BE49-F238E27FC236}">
                <a16:creationId xmlns:a16="http://schemas.microsoft.com/office/drawing/2014/main" id="{32DDC70C-A77B-4A1E-C125-D2E19B212E36}"/>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b="-677"/>
          <a:stretch>
            <a:fillRect/>
          </a:stretch>
        </p:blipFill>
        <p:spPr bwMode="auto">
          <a:xfrm>
            <a:off x="375027" y="1385199"/>
            <a:ext cx="4724961" cy="476242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AD22107-0AA1-8429-F597-F3554373455A}"/>
              </a:ext>
            </a:extLst>
          </p:cNvPr>
          <p:cNvSpPr txBox="1"/>
          <p:nvPr/>
        </p:nvSpPr>
        <p:spPr>
          <a:xfrm>
            <a:off x="327830" y="966376"/>
            <a:ext cx="4876800" cy="369332"/>
          </a:xfrm>
          <a:prstGeom prst="rect">
            <a:avLst/>
          </a:prstGeom>
          <a:noFill/>
        </p:spPr>
        <p:txBody>
          <a:bodyPr wrap="square">
            <a:spAutoFit/>
          </a:bodyPr>
          <a:lstStyle/>
          <a:p>
            <a:r>
              <a:rPr lang="en-US" i="1" dirty="0"/>
              <a:t>“A stained glass window of a panda eating bamboo.”</a:t>
            </a:r>
            <a:endParaRPr lang="en-GB" dirty="0"/>
          </a:p>
        </p:txBody>
      </p:sp>
      <p:pic>
        <p:nvPicPr>
          <p:cNvPr id="16" name="Picture 4">
            <a:extLst>
              <a:ext uri="{FF2B5EF4-FFF2-40B4-BE49-F238E27FC236}">
                <a16:creationId xmlns:a16="http://schemas.microsoft.com/office/drawing/2014/main" id="{A1669684-9075-F839-E893-D571670CDA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27"/>
          <a:stretch>
            <a:fillRect/>
          </a:stretch>
        </p:blipFill>
        <p:spPr bwMode="auto">
          <a:xfrm>
            <a:off x="7193789" y="1379479"/>
            <a:ext cx="4664942" cy="470429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0EAAE05-253D-31F7-97B3-2581C66E2556}"/>
              </a:ext>
            </a:extLst>
          </p:cNvPr>
          <p:cNvSpPr txBox="1"/>
          <p:nvPr/>
        </p:nvSpPr>
        <p:spPr>
          <a:xfrm>
            <a:off x="7018760" y="966376"/>
            <a:ext cx="5123544" cy="369332"/>
          </a:xfrm>
          <a:prstGeom prst="rect">
            <a:avLst/>
          </a:prstGeom>
          <a:noFill/>
        </p:spPr>
        <p:txBody>
          <a:bodyPr wrap="square">
            <a:spAutoFit/>
          </a:bodyPr>
          <a:lstStyle/>
          <a:p>
            <a:r>
              <a:rPr lang="en-US" b="1" i="1" dirty="0"/>
              <a:t>“A stained glass window of a panda eating bamboo.”</a:t>
            </a:r>
            <a:endParaRPr lang="en-GB" b="1" dirty="0"/>
          </a:p>
        </p:txBody>
      </p:sp>
      <p:sp>
        <p:nvSpPr>
          <p:cNvPr id="18" name="TextBox 17">
            <a:extLst>
              <a:ext uri="{FF2B5EF4-FFF2-40B4-BE49-F238E27FC236}">
                <a16:creationId xmlns:a16="http://schemas.microsoft.com/office/drawing/2014/main" id="{F6BDEA0E-A905-7F61-935A-9025C296AF28}"/>
              </a:ext>
            </a:extLst>
          </p:cNvPr>
          <p:cNvSpPr txBox="1"/>
          <p:nvPr/>
        </p:nvSpPr>
        <p:spPr>
          <a:xfrm>
            <a:off x="5465911" y="3008058"/>
            <a:ext cx="1230530" cy="646331"/>
          </a:xfrm>
          <a:prstGeom prst="rect">
            <a:avLst/>
          </a:prstGeom>
          <a:noFill/>
        </p:spPr>
        <p:txBody>
          <a:bodyPr wrap="none" rtlCol="0">
            <a:spAutoFit/>
          </a:bodyPr>
          <a:lstStyle/>
          <a:p>
            <a:pPr algn="ctr"/>
            <a:r>
              <a:rPr lang="en-US" b="1" dirty="0"/>
              <a:t>More Text</a:t>
            </a:r>
            <a:br>
              <a:rPr lang="en-US" b="1" dirty="0"/>
            </a:br>
            <a:r>
              <a:rPr lang="en-US" b="1" dirty="0"/>
              <a:t>Adherence</a:t>
            </a:r>
            <a:endParaRPr lang="en-GB" b="1" dirty="0"/>
          </a:p>
        </p:txBody>
      </p:sp>
      <p:cxnSp>
        <p:nvCxnSpPr>
          <p:cNvPr id="20" name="Straight Arrow Connector 19">
            <a:extLst>
              <a:ext uri="{FF2B5EF4-FFF2-40B4-BE49-F238E27FC236}">
                <a16:creationId xmlns:a16="http://schemas.microsoft.com/office/drawing/2014/main" id="{88562E80-1F4D-1C13-2A2E-9C2A0100A722}"/>
              </a:ext>
            </a:extLst>
          </p:cNvPr>
          <p:cNvCxnSpPr>
            <a:cxnSpLocks/>
          </p:cNvCxnSpPr>
          <p:nvPr/>
        </p:nvCxnSpPr>
        <p:spPr>
          <a:xfrm flipV="1">
            <a:off x="5290342" y="3754564"/>
            <a:ext cx="1764109" cy="789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5AB8D8A-F082-ADA4-297E-CACF6E34CA0F}"/>
              </a:ext>
            </a:extLst>
          </p:cNvPr>
          <p:cNvSpPr txBox="1"/>
          <p:nvPr/>
        </p:nvSpPr>
        <p:spPr>
          <a:xfrm>
            <a:off x="279852" y="6156000"/>
            <a:ext cx="11177840" cy="292388"/>
          </a:xfrm>
          <a:prstGeom prst="rect">
            <a:avLst/>
          </a:prstGeom>
          <a:noFill/>
        </p:spPr>
        <p:txBody>
          <a:bodyPr wrap="square">
            <a:spAutoFit/>
          </a:bodyPr>
          <a:lstStyle/>
          <a:p>
            <a:r>
              <a:rPr lang="en-GB" sz="1300" dirty="0">
                <a:solidFill>
                  <a:schemeClr val="bg1">
                    <a:lumMod val="65000"/>
                  </a:schemeClr>
                </a:solidFill>
              </a:rPr>
              <a:t>Images from: </a:t>
            </a:r>
            <a:r>
              <a:rPr lang="en-US" sz="1300" i="1" dirty="0">
                <a:solidFill>
                  <a:schemeClr val="bg1">
                    <a:lumMod val="65000"/>
                  </a:schemeClr>
                </a:solidFill>
              </a:rPr>
              <a:t>GLIDE: Towards Photorealistic Image Generation and Editing with Text-Guided Diffusion Models</a:t>
            </a:r>
            <a:r>
              <a:rPr lang="en-GB" sz="1300" dirty="0">
                <a:solidFill>
                  <a:schemeClr val="bg1">
                    <a:lumMod val="65000"/>
                  </a:schemeClr>
                </a:solidFill>
              </a:rPr>
              <a:t>, Nichol et al., ICML 2022</a:t>
            </a:r>
          </a:p>
        </p:txBody>
      </p:sp>
    </p:spTree>
    <p:extLst>
      <p:ext uri="{BB962C8B-B14F-4D97-AF65-F5344CB8AC3E}">
        <p14:creationId xmlns:p14="http://schemas.microsoft.com/office/powerpoint/2010/main" val="11380763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06181-48F0-5CCB-383A-9FBE330F31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434683-28FD-5A70-4E0D-DB478005CDDC}"/>
              </a:ext>
            </a:extLst>
          </p:cNvPr>
          <p:cNvSpPr>
            <a:spLocks noGrp="1"/>
          </p:cNvSpPr>
          <p:nvPr>
            <p:ph type="title"/>
          </p:nvPr>
        </p:nvSpPr>
        <p:spPr/>
        <p:txBody>
          <a:bodyPr>
            <a:normAutofit/>
          </a:bodyPr>
          <a:lstStyle/>
          <a:p>
            <a:r>
              <a:rPr lang="en-GB" dirty="0"/>
              <a:t>Inversion: DDIM Inversion</a:t>
            </a:r>
          </a:p>
        </p:txBody>
      </p:sp>
      <p:sp>
        <p:nvSpPr>
          <p:cNvPr id="4" name="Date Placeholder 3">
            <a:extLst>
              <a:ext uri="{FF2B5EF4-FFF2-40B4-BE49-F238E27FC236}">
                <a16:creationId xmlns:a16="http://schemas.microsoft.com/office/drawing/2014/main" id="{F913B4A3-9A13-6A44-86C0-533FF99286AE}"/>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DD4CD564-2E74-EE40-2388-7D8B936F6BF7}"/>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7793D577-C898-992C-E9DE-F24CBF62BFA5}"/>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121DCEA3-B2C7-86A8-07B3-15237D672895}"/>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651C844E-5430-9F35-6815-7A6150C866D3}"/>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EAF63B69-5FB1-95A0-F022-51B3369B7404}"/>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B41EE99D-0FFA-2E22-A2F1-FD8F48A2FBD7}"/>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AD063AB7-C71B-518C-F8CE-E5DBFA312F95}"/>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9938CEBF-E71F-554C-F8B2-F6366F376E64}"/>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9470EB2-5372-432B-A0A2-48E03DFFF445}"/>
                  </a:ext>
                </a:extLst>
              </p:cNvPr>
              <p:cNvSpPr txBox="1"/>
              <p:nvPr/>
            </p:nvSpPr>
            <p:spPr>
              <a:xfrm>
                <a:off x="1978550" y="3021154"/>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22" name="TextBox 21">
                <a:extLst>
                  <a:ext uri="{FF2B5EF4-FFF2-40B4-BE49-F238E27FC236}">
                    <a16:creationId xmlns:a16="http://schemas.microsoft.com/office/drawing/2014/main" id="{C9470EB2-5372-432B-A0A2-48E03DFFF445}"/>
                  </a:ext>
                </a:extLst>
              </p:cNvPr>
              <p:cNvSpPr txBox="1">
                <a:spLocks noRot="1" noChangeAspect="1" noMove="1" noResize="1" noEditPoints="1" noAdjustHandles="1" noChangeArrowheads="1" noChangeShapeType="1" noTextEdit="1"/>
              </p:cNvSpPr>
              <p:nvPr/>
            </p:nvSpPr>
            <p:spPr>
              <a:xfrm>
                <a:off x="1978550" y="3021154"/>
                <a:ext cx="288897" cy="369332"/>
              </a:xfrm>
              <a:prstGeom prst="rect">
                <a:avLst/>
              </a:prstGeom>
              <a:blipFill>
                <a:blip r:embed="rId3"/>
                <a:stretch>
                  <a:fillRect r="-319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B361EDA4-2447-5730-9780-2212BB502122}"/>
                  </a:ext>
                </a:extLst>
              </p:cNvPr>
              <p:cNvSpPr txBox="1"/>
              <p:nvPr/>
            </p:nvSpPr>
            <p:spPr>
              <a:xfrm>
                <a:off x="8544086" y="383447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0</m:t>
                          </m:r>
                        </m:sub>
                      </m:sSub>
                    </m:oMath>
                  </m:oMathPara>
                </a14:m>
                <a:endParaRPr lang="en-GB" dirty="0"/>
              </a:p>
            </p:txBody>
          </p:sp>
        </mc:Choice>
        <mc:Fallback xmlns="">
          <p:sp>
            <p:nvSpPr>
              <p:cNvPr id="52" name="TextBox 51">
                <a:extLst>
                  <a:ext uri="{FF2B5EF4-FFF2-40B4-BE49-F238E27FC236}">
                    <a16:creationId xmlns:a16="http://schemas.microsoft.com/office/drawing/2014/main" id="{B87741EA-AEA3-B89C-3822-1F11FDF941F2}"/>
                  </a:ext>
                </a:extLst>
              </p:cNvPr>
              <p:cNvSpPr txBox="1">
                <a:spLocks noRot="1" noChangeAspect="1" noMove="1" noResize="1" noEditPoints="1" noAdjustHandles="1" noChangeArrowheads="1" noChangeShapeType="1" noTextEdit="1"/>
              </p:cNvSpPr>
              <p:nvPr/>
            </p:nvSpPr>
            <p:spPr>
              <a:xfrm>
                <a:off x="8544086" y="3834478"/>
                <a:ext cx="288897" cy="369332"/>
              </a:xfrm>
              <a:prstGeom prst="rect">
                <a:avLst/>
              </a:prstGeom>
              <a:blipFill>
                <a:blip r:embed="rId5"/>
                <a:stretch>
                  <a:fillRect r="-2766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B634F069-2898-9180-CA86-1D23FBB15634}"/>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67" name="TextBox 66">
                <a:extLst>
                  <a:ext uri="{FF2B5EF4-FFF2-40B4-BE49-F238E27FC236}">
                    <a16:creationId xmlns:a16="http://schemas.microsoft.com/office/drawing/2014/main" id="{A5589BA7-E02A-53BC-C428-B33AB53D61BA}"/>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9"/>
                <a:stretch>
                  <a:fillRect l="-2837" t="-4717" r="-2482" b="-4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A03F1A18-3C6B-B581-2A48-8FBB985D6451}"/>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68" name="TextBox 67">
                <a:extLst>
                  <a:ext uri="{FF2B5EF4-FFF2-40B4-BE49-F238E27FC236}">
                    <a16:creationId xmlns:a16="http://schemas.microsoft.com/office/drawing/2014/main" id="{3A7534B5-8E84-53FE-6F60-304C76C7572D}"/>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10"/>
                <a:stretch>
                  <a:fillRect l="-3041" t="-4717" r="-2027" b="-8491"/>
                </a:stretch>
              </a:blipFill>
            </p:spPr>
            <p:txBody>
              <a:bodyPr/>
              <a:lstStyle/>
              <a:p>
                <a:r>
                  <a:rPr lang="en-GB">
                    <a:noFill/>
                  </a:rPr>
                  <a:t> </a:t>
                </a:r>
              </a:p>
            </p:txBody>
          </p:sp>
        </mc:Fallback>
      </mc:AlternateContent>
      <p:sp>
        <p:nvSpPr>
          <p:cNvPr id="39" name="TextBox 38">
            <a:extLst>
              <a:ext uri="{FF2B5EF4-FFF2-40B4-BE49-F238E27FC236}">
                <a16:creationId xmlns:a16="http://schemas.microsoft.com/office/drawing/2014/main" id="{3EAEBDC2-F0AC-CA58-63E9-02FC5F5AC4C4}"/>
              </a:ext>
            </a:extLst>
          </p:cNvPr>
          <p:cNvSpPr txBox="1"/>
          <p:nvPr/>
        </p:nvSpPr>
        <p:spPr>
          <a:xfrm>
            <a:off x="279852" y="6126175"/>
            <a:ext cx="11177840" cy="292388"/>
          </a:xfrm>
          <a:prstGeom prst="rect">
            <a:avLst/>
          </a:prstGeom>
          <a:noFill/>
        </p:spPr>
        <p:txBody>
          <a:bodyPr wrap="square">
            <a:spAutoFit/>
          </a:bodyPr>
          <a:lstStyle/>
          <a:p>
            <a:r>
              <a:rPr lang="en-US" sz="1300" dirty="0">
                <a:solidFill>
                  <a:schemeClr val="bg1">
                    <a:lumMod val="65000"/>
                  </a:schemeClr>
                </a:solidFill>
              </a:rPr>
              <a:t>Images from: </a:t>
            </a:r>
            <a:r>
              <a:rPr lang="en-US" sz="1300" i="1" dirty="0">
                <a:solidFill>
                  <a:schemeClr val="bg1">
                    <a:lumMod val="65000"/>
                  </a:schemeClr>
                </a:solidFill>
              </a:rPr>
              <a:t>Null-text Inversion for Editing Real Images using Guided Diffusion Models</a:t>
            </a:r>
            <a:r>
              <a:rPr lang="en-GB" sz="1300" dirty="0">
                <a:solidFill>
                  <a:schemeClr val="bg1">
                    <a:lumMod val="65000"/>
                  </a:schemeClr>
                </a:solidFill>
              </a:rPr>
              <a:t>, </a:t>
            </a:r>
            <a:r>
              <a:rPr lang="en-GB" sz="1300" dirty="0" err="1">
                <a:solidFill>
                  <a:schemeClr val="bg1">
                    <a:lumMod val="65000"/>
                  </a:schemeClr>
                </a:solidFill>
              </a:rPr>
              <a:t>Mokady</a:t>
            </a:r>
            <a:r>
              <a:rPr lang="en-GB" sz="1300" dirty="0">
                <a:solidFill>
                  <a:schemeClr val="bg1">
                    <a:lumMod val="65000"/>
                  </a:schemeClr>
                </a:solidFill>
              </a:rPr>
              <a:t> and Hertz et al. CVPR 2023</a:t>
            </a:r>
          </a:p>
        </p:txBody>
      </p:sp>
      <p:sp>
        <p:nvSpPr>
          <p:cNvPr id="70" name="Oval 69">
            <a:extLst>
              <a:ext uri="{FF2B5EF4-FFF2-40B4-BE49-F238E27FC236}">
                <a16:creationId xmlns:a16="http://schemas.microsoft.com/office/drawing/2014/main" id="{1621F098-472B-E36F-F4F0-83A224943A9F}"/>
              </a:ext>
            </a:extLst>
          </p:cNvPr>
          <p:cNvSpPr/>
          <p:nvPr/>
        </p:nvSpPr>
        <p:spPr>
          <a:xfrm>
            <a:off x="8616069" y="3820257"/>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8E05FFDF-92E3-4303-D7BC-081435052005}"/>
              </a:ext>
            </a:extLst>
          </p:cNvPr>
          <p:cNvPicPr>
            <a:picLocks noChangeAspect="1"/>
          </p:cNvPicPr>
          <p:nvPr/>
        </p:nvPicPr>
        <p:blipFill>
          <a:blip r:embed="rId11"/>
          <a:stretch>
            <a:fillRect/>
          </a:stretch>
        </p:blipFill>
        <p:spPr>
          <a:xfrm>
            <a:off x="8997176" y="3934926"/>
            <a:ext cx="908975" cy="905705"/>
          </a:xfrm>
          <a:prstGeom prst="rect">
            <a:avLst/>
          </a:prstGeom>
        </p:spPr>
      </p:pic>
      <p:sp>
        <p:nvSpPr>
          <p:cNvPr id="76" name="TextBox 75">
            <a:extLst>
              <a:ext uri="{FF2B5EF4-FFF2-40B4-BE49-F238E27FC236}">
                <a16:creationId xmlns:a16="http://schemas.microsoft.com/office/drawing/2014/main" id="{AA23A7F9-90F9-7DB6-377A-95852AB6EF3D}"/>
              </a:ext>
            </a:extLst>
          </p:cNvPr>
          <p:cNvSpPr txBox="1"/>
          <p:nvPr/>
        </p:nvSpPr>
        <p:spPr>
          <a:xfrm>
            <a:off x="2206135" y="3067202"/>
            <a:ext cx="284052" cy="369332"/>
          </a:xfrm>
          <a:prstGeom prst="rect">
            <a:avLst/>
          </a:prstGeom>
          <a:noFill/>
        </p:spPr>
        <p:txBody>
          <a:bodyPr wrap="none" rtlCol="0">
            <a:spAutoFit/>
          </a:bodyPr>
          <a:lstStyle/>
          <a:p>
            <a:r>
              <a:rPr lang="en-GB" b="1" dirty="0"/>
              <a:t>?</a:t>
            </a:r>
          </a:p>
        </p:txBody>
      </p:sp>
      <p:pic>
        <p:nvPicPr>
          <p:cNvPr id="78" name="Picture 77">
            <a:extLst>
              <a:ext uri="{FF2B5EF4-FFF2-40B4-BE49-F238E27FC236}">
                <a16:creationId xmlns:a16="http://schemas.microsoft.com/office/drawing/2014/main" id="{1ECE907E-DFE2-B56F-AE74-18F137A69705}"/>
              </a:ext>
            </a:extLst>
          </p:cNvPr>
          <p:cNvPicPr>
            <a:picLocks noChangeAspect="1"/>
          </p:cNvPicPr>
          <p:nvPr/>
        </p:nvPicPr>
        <p:blipFill>
          <a:blip r:embed="rId12"/>
          <a:stretch>
            <a:fillRect/>
          </a:stretch>
        </p:blipFill>
        <p:spPr>
          <a:xfrm>
            <a:off x="1273305" y="3401258"/>
            <a:ext cx="932830" cy="917230"/>
          </a:xfrm>
          <a:prstGeom prst="rect">
            <a:avLst/>
          </a:prstGeom>
        </p:spPr>
      </p:pic>
      <p:sp>
        <p:nvSpPr>
          <p:cNvPr id="79" name="TextBox 78">
            <a:extLst>
              <a:ext uri="{FF2B5EF4-FFF2-40B4-BE49-F238E27FC236}">
                <a16:creationId xmlns:a16="http://schemas.microsoft.com/office/drawing/2014/main" id="{8A14F4D6-8F5B-4D9E-E628-22E8D8F01B93}"/>
              </a:ext>
            </a:extLst>
          </p:cNvPr>
          <p:cNvSpPr txBox="1"/>
          <p:nvPr/>
        </p:nvSpPr>
        <p:spPr>
          <a:xfrm>
            <a:off x="4079542" y="1091482"/>
            <a:ext cx="2817566" cy="369332"/>
          </a:xfrm>
          <a:prstGeom prst="rect">
            <a:avLst/>
          </a:prstGeom>
          <a:noFill/>
        </p:spPr>
        <p:txBody>
          <a:bodyPr wrap="none" rtlCol="0">
            <a:spAutoFit/>
          </a:bodyPr>
          <a:lstStyle/>
          <a:p>
            <a:r>
              <a:rPr lang="en-US" i="1" dirty="0"/>
              <a:t>“A cat sitting next to a mirror.”</a:t>
            </a:r>
            <a:endParaRPr lang="en-GB" dirty="0"/>
          </a:p>
        </p:txBody>
      </p:sp>
    </p:spTree>
    <p:extLst>
      <p:ext uri="{BB962C8B-B14F-4D97-AF65-F5344CB8AC3E}">
        <p14:creationId xmlns:p14="http://schemas.microsoft.com/office/powerpoint/2010/main" val="36421532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2" grpId="0"/>
      <p:bldP spid="70" grpId="0" animBg="1"/>
      <p:bldP spid="7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19209-4696-AD42-D060-B8F8E0C018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0E22FB-5599-D2DD-C18D-A3CDFC687C8E}"/>
              </a:ext>
            </a:extLst>
          </p:cNvPr>
          <p:cNvSpPr>
            <a:spLocks noGrp="1"/>
          </p:cNvSpPr>
          <p:nvPr>
            <p:ph type="title"/>
          </p:nvPr>
        </p:nvSpPr>
        <p:spPr/>
        <p:txBody>
          <a:bodyPr>
            <a:normAutofit/>
          </a:bodyPr>
          <a:lstStyle/>
          <a:p>
            <a:r>
              <a:rPr lang="en-GB" dirty="0"/>
              <a:t>Inversion: DDIM Inversion</a:t>
            </a:r>
          </a:p>
        </p:txBody>
      </p:sp>
      <p:sp>
        <p:nvSpPr>
          <p:cNvPr id="4" name="Date Placeholder 3">
            <a:extLst>
              <a:ext uri="{FF2B5EF4-FFF2-40B4-BE49-F238E27FC236}">
                <a16:creationId xmlns:a16="http://schemas.microsoft.com/office/drawing/2014/main" id="{089EEA06-97C5-C68C-6034-A0B4746AA8C9}"/>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9167CCBB-3A35-43E2-17A6-A6BE6DDAAA90}"/>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2A65A85D-5D6F-8207-7066-4E8D494FC19B}"/>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DF98C7D2-920D-39C7-440C-7BF3CE49613C}"/>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9D2A3EE0-B612-4C9F-4814-60C8B1075280}"/>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1BBF4587-5DA9-BA3E-9D99-0D48D6595A6C}"/>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FD07EC50-398F-C8B2-D39C-C70AF96196A7}"/>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9636C59C-EC11-1876-84BE-AD0407221EF8}"/>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659000E0-1F77-18A8-C41D-E2B1A1016358}"/>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Oval 22">
            <a:extLst>
              <a:ext uri="{FF2B5EF4-FFF2-40B4-BE49-F238E27FC236}">
                <a16:creationId xmlns:a16="http://schemas.microsoft.com/office/drawing/2014/main" id="{1026A102-CC1B-F863-0C4A-92982C46A9D3}"/>
              </a:ext>
            </a:extLst>
          </p:cNvPr>
          <p:cNvSpPr/>
          <p:nvPr/>
        </p:nvSpPr>
        <p:spPr>
          <a:xfrm>
            <a:off x="2352575"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74C0DC7-B10C-8620-9E17-4AA290446330}"/>
                  </a:ext>
                </a:extLst>
              </p:cNvPr>
              <p:cNvSpPr txBox="1"/>
              <p:nvPr/>
            </p:nvSpPr>
            <p:spPr>
              <a:xfrm>
                <a:off x="6253525" y="3699533"/>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𝑡</m:t>
                          </m:r>
                        </m:sub>
                      </m:sSub>
                    </m:oMath>
                  </m:oMathPara>
                </a14:m>
                <a:endParaRPr lang="en-GB" dirty="0"/>
              </a:p>
            </p:txBody>
          </p:sp>
        </mc:Choice>
        <mc:Fallback xmlns="">
          <p:sp>
            <p:nvSpPr>
              <p:cNvPr id="26" name="TextBox 25">
                <a:extLst>
                  <a:ext uri="{FF2B5EF4-FFF2-40B4-BE49-F238E27FC236}">
                    <a16:creationId xmlns:a16="http://schemas.microsoft.com/office/drawing/2014/main" id="{374C0DC7-B10C-8620-9E17-4AA290446330}"/>
                  </a:ext>
                </a:extLst>
              </p:cNvPr>
              <p:cNvSpPr txBox="1">
                <a:spLocks noRot="1" noChangeAspect="1" noMove="1" noResize="1" noEditPoints="1" noAdjustHandles="1" noChangeArrowheads="1" noChangeShapeType="1" noTextEdit="1"/>
              </p:cNvSpPr>
              <p:nvPr/>
            </p:nvSpPr>
            <p:spPr>
              <a:xfrm>
                <a:off x="6253525" y="3699533"/>
                <a:ext cx="288897" cy="369332"/>
              </a:xfrm>
              <a:prstGeom prst="rect">
                <a:avLst/>
              </a:prstGeom>
              <a:blipFill>
                <a:blip r:embed="rId3"/>
                <a:stretch>
                  <a:fillRect r="-1702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FAF7780A-4DA2-7A8F-115E-70947D2CD59B}"/>
                  </a:ext>
                </a:extLst>
              </p:cNvPr>
              <p:cNvSpPr txBox="1"/>
              <p:nvPr/>
            </p:nvSpPr>
            <p:spPr>
              <a:xfrm>
                <a:off x="8544086" y="383447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0</m:t>
                          </m:r>
                        </m:sub>
                      </m:sSub>
                    </m:oMath>
                  </m:oMathPara>
                </a14:m>
                <a:endParaRPr lang="en-GB" dirty="0"/>
              </a:p>
            </p:txBody>
          </p:sp>
        </mc:Choice>
        <mc:Fallback xmlns="">
          <p:sp>
            <p:nvSpPr>
              <p:cNvPr id="52" name="TextBox 51">
                <a:extLst>
                  <a:ext uri="{FF2B5EF4-FFF2-40B4-BE49-F238E27FC236}">
                    <a16:creationId xmlns:a16="http://schemas.microsoft.com/office/drawing/2014/main" id="{B87741EA-AEA3-B89C-3822-1F11FDF941F2}"/>
                  </a:ext>
                </a:extLst>
              </p:cNvPr>
              <p:cNvSpPr txBox="1">
                <a:spLocks noRot="1" noChangeAspect="1" noMove="1" noResize="1" noEditPoints="1" noAdjustHandles="1" noChangeArrowheads="1" noChangeShapeType="1" noTextEdit="1"/>
              </p:cNvSpPr>
              <p:nvPr/>
            </p:nvSpPr>
            <p:spPr>
              <a:xfrm>
                <a:off x="8544086" y="3834478"/>
                <a:ext cx="288897" cy="369332"/>
              </a:xfrm>
              <a:prstGeom prst="rect">
                <a:avLst/>
              </a:prstGeom>
              <a:blipFill>
                <a:blip r:embed="rId5"/>
                <a:stretch>
                  <a:fillRect r="-2766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F9AA9DBD-B05D-5FDC-5613-6FE3457EE464}"/>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67" name="TextBox 66">
                <a:extLst>
                  <a:ext uri="{FF2B5EF4-FFF2-40B4-BE49-F238E27FC236}">
                    <a16:creationId xmlns:a16="http://schemas.microsoft.com/office/drawing/2014/main" id="{A5589BA7-E02A-53BC-C428-B33AB53D61BA}"/>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9"/>
                <a:stretch>
                  <a:fillRect l="-2837" t="-4717" r="-2482" b="-4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88302BDB-0CDC-6459-ED61-8DA2C102791C}"/>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68" name="TextBox 67">
                <a:extLst>
                  <a:ext uri="{FF2B5EF4-FFF2-40B4-BE49-F238E27FC236}">
                    <a16:creationId xmlns:a16="http://schemas.microsoft.com/office/drawing/2014/main" id="{3A7534B5-8E84-53FE-6F60-304C76C7572D}"/>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10"/>
                <a:stretch>
                  <a:fillRect l="-3041" t="-4717" r="-2027" b="-8491"/>
                </a:stretch>
              </a:blipFill>
            </p:spPr>
            <p:txBody>
              <a:bodyPr/>
              <a:lstStyle/>
              <a:p>
                <a:r>
                  <a:rPr lang="en-GB">
                    <a:noFill/>
                  </a:rPr>
                  <a:t> </a:t>
                </a:r>
              </a:p>
            </p:txBody>
          </p:sp>
        </mc:Fallback>
      </mc:AlternateContent>
      <p:sp>
        <p:nvSpPr>
          <p:cNvPr id="36" name="Oval 35">
            <a:extLst>
              <a:ext uri="{FF2B5EF4-FFF2-40B4-BE49-F238E27FC236}">
                <a16:creationId xmlns:a16="http://schemas.microsoft.com/office/drawing/2014/main" id="{4785AB55-66C7-8DCE-EA48-3872BDD93DA6}"/>
              </a:ext>
            </a:extLst>
          </p:cNvPr>
          <p:cNvSpPr/>
          <p:nvPr/>
        </p:nvSpPr>
        <p:spPr>
          <a:xfrm>
            <a:off x="3381274" y="3650413"/>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E7232D87-999F-8BD7-73A5-A1876FB465E6}"/>
              </a:ext>
            </a:extLst>
          </p:cNvPr>
          <p:cNvCxnSpPr>
            <a:cxnSpLocks/>
            <a:endCxn id="36" idx="1"/>
          </p:cNvCxnSpPr>
          <p:nvPr/>
        </p:nvCxnSpPr>
        <p:spPr>
          <a:xfrm>
            <a:off x="2418182" y="3259247"/>
            <a:ext cx="976438" cy="40451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9E94165-B5F3-1A0C-6684-5A20913F590E}"/>
              </a:ext>
            </a:extLst>
          </p:cNvPr>
          <p:cNvSpPr/>
          <p:nvPr/>
        </p:nvSpPr>
        <p:spPr>
          <a:xfrm>
            <a:off x="4158297" y="372300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BFCA064F-B4AB-5861-DA55-6CAD6CFC557E}"/>
              </a:ext>
            </a:extLst>
          </p:cNvPr>
          <p:cNvCxnSpPr>
            <a:cxnSpLocks/>
          </p:cNvCxnSpPr>
          <p:nvPr/>
        </p:nvCxnSpPr>
        <p:spPr>
          <a:xfrm>
            <a:off x="3416441" y="3677439"/>
            <a:ext cx="789164" cy="9494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DFD53513-94A3-DEAF-C7F8-5D760B0CBF78}"/>
              </a:ext>
            </a:extLst>
          </p:cNvPr>
          <p:cNvSpPr/>
          <p:nvPr/>
        </p:nvSpPr>
        <p:spPr>
          <a:xfrm>
            <a:off x="4782028" y="379980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C635ABF3-1B60-D819-A12A-75C72EFABCC1}"/>
              </a:ext>
            </a:extLst>
          </p:cNvPr>
          <p:cNvCxnSpPr>
            <a:cxnSpLocks/>
          </p:cNvCxnSpPr>
          <p:nvPr/>
        </p:nvCxnSpPr>
        <p:spPr>
          <a:xfrm>
            <a:off x="4249431" y="3768573"/>
            <a:ext cx="552243" cy="8567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844017D0-D39A-80F0-46AA-128C445AC71B}"/>
              </a:ext>
            </a:extLst>
          </p:cNvPr>
          <p:cNvSpPr/>
          <p:nvPr/>
        </p:nvSpPr>
        <p:spPr>
          <a:xfrm>
            <a:off x="5512963" y="379675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4ACD489F-45A3-85FB-81AC-7B615636AE78}"/>
              </a:ext>
            </a:extLst>
          </p:cNvPr>
          <p:cNvCxnSpPr>
            <a:cxnSpLocks/>
          </p:cNvCxnSpPr>
          <p:nvPr/>
        </p:nvCxnSpPr>
        <p:spPr>
          <a:xfrm flipV="1">
            <a:off x="4827595" y="3830020"/>
            <a:ext cx="705014" cy="1230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BD3A365A-34CF-486A-8497-F963AD74B89B}"/>
              </a:ext>
            </a:extLst>
          </p:cNvPr>
          <p:cNvSpPr/>
          <p:nvPr/>
        </p:nvSpPr>
        <p:spPr>
          <a:xfrm>
            <a:off x="6378229" y="365396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01A7BF22-C556-56C0-1B33-DA640097786E}"/>
              </a:ext>
            </a:extLst>
          </p:cNvPr>
          <p:cNvCxnSpPr>
            <a:cxnSpLocks/>
            <a:stCxn id="37" idx="2"/>
            <a:endCxn id="53" idx="2"/>
          </p:cNvCxnSpPr>
          <p:nvPr/>
        </p:nvCxnSpPr>
        <p:spPr>
          <a:xfrm flipV="1">
            <a:off x="5512963" y="3699533"/>
            <a:ext cx="865266" cy="14279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56EF343F-887B-4E90-72BD-AF4B542CABA9}"/>
              </a:ext>
            </a:extLst>
          </p:cNvPr>
          <p:cNvSpPr/>
          <p:nvPr/>
        </p:nvSpPr>
        <p:spPr>
          <a:xfrm>
            <a:off x="7154196" y="364037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988F7C97-1311-2FA2-89B1-249F8C3ED1BC}"/>
              </a:ext>
            </a:extLst>
          </p:cNvPr>
          <p:cNvCxnSpPr>
            <a:cxnSpLocks/>
            <a:stCxn id="53" idx="6"/>
          </p:cNvCxnSpPr>
          <p:nvPr/>
        </p:nvCxnSpPr>
        <p:spPr>
          <a:xfrm flipV="1">
            <a:off x="6469363" y="3694836"/>
            <a:ext cx="687502" cy="469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0A53E42A-073D-F403-E360-4E9FF65D3A54}"/>
              </a:ext>
            </a:extLst>
          </p:cNvPr>
          <p:cNvSpPr/>
          <p:nvPr/>
        </p:nvSpPr>
        <p:spPr>
          <a:xfrm>
            <a:off x="7761433" y="36838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81E8D7A9-2803-52E5-0DA2-F3F23A4FE6B9}"/>
              </a:ext>
            </a:extLst>
          </p:cNvPr>
          <p:cNvCxnSpPr>
            <a:cxnSpLocks/>
          </p:cNvCxnSpPr>
          <p:nvPr/>
        </p:nvCxnSpPr>
        <p:spPr>
          <a:xfrm>
            <a:off x="7251230" y="3691687"/>
            <a:ext cx="523863" cy="3982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191F9EDD-4CC4-A5F1-2491-02DF7F36AB04}"/>
              </a:ext>
            </a:extLst>
          </p:cNvPr>
          <p:cNvSpPr/>
          <p:nvPr/>
        </p:nvSpPr>
        <p:spPr>
          <a:xfrm>
            <a:off x="8198118" y="3751189"/>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41420063-1E7F-EEA9-62FD-0AEF00731E5C}"/>
              </a:ext>
            </a:extLst>
          </p:cNvPr>
          <p:cNvCxnSpPr>
            <a:cxnSpLocks/>
          </p:cNvCxnSpPr>
          <p:nvPr/>
        </p:nvCxnSpPr>
        <p:spPr>
          <a:xfrm>
            <a:off x="7806088" y="3729378"/>
            <a:ext cx="406602" cy="5580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E6ABB97A-5143-A58C-339C-1EF7B71A0AE9}"/>
              </a:ext>
            </a:extLst>
          </p:cNvPr>
          <p:cNvSpPr/>
          <p:nvPr/>
        </p:nvSpPr>
        <p:spPr>
          <a:xfrm>
            <a:off x="8616069" y="3820257"/>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79B10B36-52BA-3A49-BF3E-04501F31CA00}"/>
              </a:ext>
            </a:extLst>
          </p:cNvPr>
          <p:cNvCxnSpPr>
            <a:cxnSpLocks/>
          </p:cNvCxnSpPr>
          <p:nvPr/>
        </p:nvCxnSpPr>
        <p:spPr>
          <a:xfrm>
            <a:off x="8224039" y="3798446"/>
            <a:ext cx="406602" cy="5580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5CB240E-6818-8356-3A4A-8B69AFFCA3FE}"/>
              </a:ext>
            </a:extLst>
          </p:cNvPr>
          <p:cNvPicPr>
            <a:picLocks noChangeAspect="1"/>
          </p:cNvPicPr>
          <p:nvPr/>
        </p:nvPicPr>
        <p:blipFill>
          <a:blip r:embed="rId11"/>
          <a:stretch>
            <a:fillRect/>
          </a:stretch>
        </p:blipFill>
        <p:spPr>
          <a:xfrm>
            <a:off x="8997176" y="3934926"/>
            <a:ext cx="908975" cy="905705"/>
          </a:xfrm>
          <a:prstGeom prst="rect">
            <a:avLst/>
          </a:prstGeom>
        </p:spPr>
      </p:pic>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054F9FB3-D59B-34E3-38A3-6E78A5D5C50E}"/>
                  </a:ext>
                </a:extLst>
              </p:cNvPr>
              <p:cNvSpPr txBox="1"/>
              <p:nvPr/>
            </p:nvSpPr>
            <p:spPr>
              <a:xfrm>
                <a:off x="5387183" y="3803022"/>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𝑡</m:t>
                          </m:r>
                          <m:r>
                            <a:rPr lang="en-GB" b="0" i="1" dirty="0" smtClean="0">
                              <a:latin typeface="Cambria Math" panose="02040503050406030204" pitchFamily="18" charset="0"/>
                            </a:rPr>
                            <m:t>−1</m:t>
                          </m:r>
                        </m:sub>
                      </m:sSub>
                    </m:oMath>
                  </m:oMathPara>
                </a14:m>
                <a:endParaRPr lang="en-GB" dirty="0"/>
              </a:p>
            </p:txBody>
          </p:sp>
        </mc:Choice>
        <mc:Fallback xmlns="">
          <p:sp>
            <p:nvSpPr>
              <p:cNvPr id="69" name="TextBox 68">
                <a:extLst>
                  <a:ext uri="{FF2B5EF4-FFF2-40B4-BE49-F238E27FC236}">
                    <a16:creationId xmlns:a16="http://schemas.microsoft.com/office/drawing/2014/main" id="{054F9FB3-D59B-34E3-38A3-6E78A5D5C50E}"/>
                  </a:ext>
                </a:extLst>
              </p:cNvPr>
              <p:cNvSpPr txBox="1">
                <a:spLocks noRot="1" noChangeAspect="1" noMove="1" noResize="1" noEditPoints="1" noAdjustHandles="1" noChangeArrowheads="1" noChangeShapeType="1" noTextEdit="1"/>
              </p:cNvSpPr>
              <p:nvPr/>
            </p:nvSpPr>
            <p:spPr>
              <a:xfrm>
                <a:off x="5387183" y="3803022"/>
                <a:ext cx="288897" cy="369332"/>
              </a:xfrm>
              <a:prstGeom prst="rect">
                <a:avLst/>
              </a:prstGeom>
              <a:blipFill>
                <a:blip r:embed="rId12"/>
                <a:stretch>
                  <a:fillRect r="-95745"/>
                </a:stretch>
              </a:blipFill>
            </p:spPr>
            <p:txBody>
              <a:bodyPr/>
              <a:lstStyle/>
              <a:p>
                <a:r>
                  <a:rPr lang="en-GB">
                    <a:noFill/>
                  </a:rPr>
                  <a:t> </a:t>
                </a:r>
              </a:p>
            </p:txBody>
          </p:sp>
        </mc:Fallback>
      </mc:AlternateContent>
      <p:sp>
        <p:nvSpPr>
          <p:cNvPr id="3" name="TextBox 2">
            <a:extLst>
              <a:ext uri="{FF2B5EF4-FFF2-40B4-BE49-F238E27FC236}">
                <a16:creationId xmlns:a16="http://schemas.microsoft.com/office/drawing/2014/main" id="{CB039AD6-5487-79BA-000C-0C2592B500B6}"/>
              </a:ext>
            </a:extLst>
          </p:cNvPr>
          <p:cNvSpPr txBox="1"/>
          <p:nvPr/>
        </p:nvSpPr>
        <p:spPr>
          <a:xfrm>
            <a:off x="5794822" y="3822554"/>
            <a:ext cx="284052" cy="369332"/>
          </a:xfrm>
          <a:prstGeom prst="rect">
            <a:avLst/>
          </a:prstGeom>
          <a:noFill/>
        </p:spPr>
        <p:txBody>
          <a:bodyPr wrap="none" rtlCol="0">
            <a:spAutoFit/>
          </a:bodyPr>
          <a:lstStyle/>
          <a:p>
            <a:r>
              <a:rPr lang="en-GB" b="1" dirty="0"/>
              <a:t>?</a:t>
            </a:r>
          </a:p>
        </p:txBody>
      </p:sp>
      <p:sp>
        <p:nvSpPr>
          <p:cNvPr id="7" name="Oval 6">
            <a:extLst>
              <a:ext uri="{FF2B5EF4-FFF2-40B4-BE49-F238E27FC236}">
                <a16:creationId xmlns:a16="http://schemas.microsoft.com/office/drawing/2014/main" id="{02553603-BDDE-E628-904A-73FE56D361E3}"/>
              </a:ext>
            </a:extLst>
          </p:cNvPr>
          <p:cNvSpPr/>
          <p:nvPr/>
        </p:nvSpPr>
        <p:spPr>
          <a:xfrm>
            <a:off x="5568470" y="3507349"/>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5D6E778-747A-9BA2-9B51-52542595D2B1}"/>
              </a:ext>
            </a:extLst>
          </p:cNvPr>
          <p:cNvSpPr/>
          <p:nvPr/>
        </p:nvSpPr>
        <p:spPr>
          <a:xfrm>
            <a:off x="5539495" y="4187335"/>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A06C1FE-1E04-76FD-9D26-19A3E6115230}"/>
                  </a:ext>
                </a:extLst>
              </p:cNvPr>
              <p:cNvSpPr txBox="1"/>
              <p:nvPr/>
            </p:nvSpPr>
            <p:spPr>
              <a:xfrm>
                <a:off x="1978550" y="3021154"/>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9" name="TextBox 8">
                <a:extLst>
                  <a:ext uri="{FF2B5EF4-FFF2-40B4-BE49-F238E27FC236}">
                    <a16:creationId xmlns:a16="http://schemas.microsoft.com/office/drawing/2014/main" id="{7A06C1FE-1E04-76FD-9D26-19A3E6115230}"/>
                  </a:ext>
                </a:extLst>
              </p:cNvPr>
              <p:cNvSpPr txBox="1">
                <a:spLocks noRot="1" noChangeAspect="1" noMove="1" noResize="1" noEditPoints="1" noAdjustHandles="1" noChangeArrowheads="1" noChangeShapeType="1" noTextEdit="1"/>
              </p:cNvSpPr>
              <p:nvPr/>
            </p:nvSpPr>
            <p:spPr>
              <a:xfrm>
                <a:off x="1978550" y="3021154"/>
                <a:ext cx="288897" cy="369332"/>
              </a:xfrm>
              <a:prstGeom prst="rect">
                <a:avLst/>
              </a:prstGeom>
              <a:blipFill>
                <a:blip r:embed="rId13"/>
                <a:stretch>
                  <a:fillRect r="-31915"/>
                </a:stretch>
              </a:blipFill>
            </p:spPr>
            <p:txBody>
              <a:bodyPr/>
              <a:lstStyle/>
              <a:p>
                <a:r>
                  <a:rPr lang="en-GB">
                    <a:noFill/>
                  </a:rPr>
                  <a:t> </a:t>
                </a:r>
              </a:p>
            </p:txBody>
          </p:sp>
        </mc:Fallback>
      </mc:AlternateContent>
      <p:pic>
        <p:nvPicPr>
          <p:cNvPr id="11" name="Picture 10">
            <a:extLst>
              <a:ext uri="{FF2B5EF4-FFF2-40B4-BE49-F238E27FC236}">
                <a16:creationId xmlns:a16="http://schemas.microsoft.com/office/drawing/2014/main" id="{7E37FE98-FE2D-1EC2-87F9-AE3D692AF208}"/>
              </a:ext>
            </a:extLst>
          </p:cNvPr>
          <p:cNvPicPr>
            <a:picLocks noChangeAspect="1"/>
          </p:cNvPicPr>
          <p:nvPr/>
        </p:nvPicPr>
        <p:blipFill>
          <a:blip r:embed="rId14"/>
          <a:stretch>
            <a:fillRect/>
          </a:stretch>
        </p:blipFill>
        <p:spPr>
          <a:xfrm>
            <a:off x="1273305" y="3401258"/>
            <a:ext cx="932830" cy="917230"/>
          </a:xfrm>
          <a:prstGeom prst="rect">
            <a:avLst/>
          </a:prstGeom>
        </p:spPr>
      </p:pic>
      <p:sp>
        <p:nvSpPr>
          <p:cNvPr id="12" name="TextBox 11">
            <a:extLst>
              <a:ext uri="{FF2B5EF4-FFF2-40B4-BE49-F238E27FC236}">
                <a16:creationId xmlns:a16="http://schemas.microsoft.com/office/drawing/2014/main" id="{9556BA19-356C-A91F-7B6E-7D51EB7EF27D}"/>
              </a:ext>
            </a:extLst>
          </p:cNvPr>
          <p:cNvSpPr txBox="1"/>
          <p:nvPr/>
        </p:nvSpPr>
        <p:spPr>
          <a:xfrm>
            <a:off x="4079542" y="1091482"/>
            <a:ext cx="2817566" cy="369332"/>
          </a:xfrm>
          <a:prstGeom prst="rect">
            <a:avLst/>
          </a:prstGeom>
          <a:noFill/>
        </p:spPr>
        <p:txBody>
          <a:bodyPr wrap="none" rtlCol="0">
            <a:spAutoFit/>
          </a:bodyPr>
          <a:lstStyle/>
          <a:p>
            <a:r>
              <a:rPr lang="en-US" i="1" dirty="0"/>
              <a:t>“A cat sitting next to a mirror.”</a:t>
            </a:r>
            <a:endParaRPr lang="en-GB" dirty="0"/>
          </a:p>
        </p:txBody>
      </p:sp>
      <p:sp>
        <p:nvSpPr>
          <p:cNvPr id="15" name="TextBox 14">
            <a:extLst>
              <a:ext uri="{FF2B5EF4-FFF2-40B4-BE49-F238E27FC236}">
                <a16:creationId xmlns:a16="http://schemas.microsoft.com/office/drawing/2014/main" id="{C58FFF97-5F61-D580-52BA-852871FF2952}"/>
              </a:ext>
            </a:extLst>
          </p:cNvPr>
          <p:cNvSpPr txBox="1"/>
          <p:nvPr/>
        </p:nvSpPr>
        <p:spPr>
          <a:xfrm>
            <a:off x="279852" y="6126175"/>
            <a:ext cx="11177840" cy="292388"/>
          </a:xfrm>
          <a:prstGeom prst="rect">
            <a:avLst/>
          </a:prstGeom>
          <a:noFill/>
        </p:spPr>
        <p:txBody>
          <a:bodyPr wrap="square">
            <a:spAutoFit/>
          </a:bodyPr>
          <a:lstStyle/>
          <a:p>
            <a:r>
              <a:rPr lang="en-US" sz="1300" dirty="0">
                <a:solidFill>
                  <a:schemeClr val="bg1">
                    <a:lumMod val="65000"/>
                  </a:schemeClr>
                </a:solidFill>
              </a:rPr>
              <a:t>Images from: </a:t>
            </a:r>
            <a:r>
              <a:rPr lang="en-US" sz="1300" i="1" dirty="0">
                <a:solidFill>
                  <a:schemeClr val="bg1">
                    <a:lumMod val="65000"/>
                  </a:schemeClr>
                </a:solidFill>
              </a:rPr>
              <a:t>Null-text Inversion for Editing Real Images using Guided Diffusion Models</a:t>
            </a:r>
            <a:r>
              <a:rPr lang="en-GB" sz="1300" dirty="0">
                <a:solidFill>
                  <a:schemeClr val="bg1">
                    <a:lumMod val="65000"/>
                  </a:schemeClr>
                </a:solidFill>
              </a:rPr>
              <a:t>, </a:t>
            </a:r>
            <a:r>
              <a:rPr lang="en-GB" sz="1300" dirty="0" err="1">
                <a:solidFill>
                  <a:schemeClr val="bg1">
                    <a:lumMod val="65000"/>
                  </a:schemeClr>
                </a:solidFill>
              </a:rPr>
              <a:t>Mokady</a:t>
            </a:r>
            <a:r>
              <a:rPr lang="en-GB" sz="1300" dirty="0">
                <a:solidFill>
                  <a:schemeClr val="bg1">
                    <a:lumMod val="65000"/>
                  </a:schemeClr>
                </a:solidFill>
              </a:rPr>
              <a:t> and Hertz et al. CVPR 2023</a:t>
            </a:r>
          </a:p>
        </p:txBody>
      </p:sp>
    </p:spTree>
    <p:extLst>
      <p:ext uri="{BB962C8B-B14F-4D97-AF65-F5344CB8AC3E}">
        <p14:creationId xmlns:p14="http://schemas.microsoft.com/office/powerpoint/2010/main" val="14337089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9" grpId="0"/>
      <p:bldP spid="3" grpId="0"/>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F8646-6CC4-7A51-C048-6E4B99AAFA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43F234-36BB-3018-D783-D864E456C792}"/>
              </a:ext>
            </a:extLst>
          </p:cNvPr>
          <p:cNvSpPr>
            <a:spLocks noGrp="1"/>
          </p:cNvSpPr>
          <p:nvPr>
            <p:ph type="title"/>
          </p:nvPr>
        </p:nvSpPr>
        <p:spPr/>
        <p:txBody>
          <a:bodyPr>
            <a:normAutofit/>
          </a:bodyPr>
          <a:lstStyle/>
          <a:p>
            <a:r>
              <a:rPr lang="en-GB" dirty="0"/>
              <a:t>Inversion: DDIM Inversion</a:t>
            </a:r>
          </a:p>
        </p:txBody>
      </p:sp>
      <p:sp>
        <p:nvSpPr>
          <p:cNvPr id="4" name="Date Placeholder 3">
            <a:extLst>
              <a:ext uri="{FF2B5EF4-FFF2-40B4-BE49-F238E27FC236}">
                <a16:creationId xmlns:a16="http://schemas.microsoft.com/office/drawing/2014/main" id="{EB215D01-B912-E78B-213E-AE652AEC6DE3}"/>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B15A5A29-1A39-CA6D-35FC-6FB589497260}"/>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E9482C84-8343-503D-8AFE-0A2ACDF4B920}"/>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DDA3EC81-74CB-0A5F-45D8-551442A68159}"/>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E4CB7433-F437-6F68-DBDD-283617491D6B}"/>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3BE04652-E167-6AA0-FADD-29057BBBBD1A}"/>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91D88732-6DDD-47F1-4037-D56DD9C3556E}"/>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C6F30DCA-0DD7-7099-77BA-83C12E83988C}"/>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1928FF0D-3F07-31AA-9E39-1AF2FB61B2B5}"/>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18DCBCD-8233-C242-4A14-97DCBAC28E4D}"/>
                  </a:ext>
                </a:extLst>
              </p:cNvPr>
              <p:cNvSpPr txBox="1"/>
              <p:nvPr/>
            </p:nvSpPr>
            <p:spPr>
              <a:xfrm>
                <a:off x="6253525" y="3699533"/>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𝑡</m:t>
                          </m:r>
                        </m:sub>
                      </m:sSub>
                    </m:oMath>
                  </m:oMathPara>
                </a14:m>
                <a:endParaRPr lang="en-GB" dirty="0"/>
              </a:p>
            </p:txBody>
          </p:sp>
        </mc:Choice>
        <mc:Fallback xmlns="">
          <p:sp>
            <p:nvSpPr>
              <p:cNvPr id="26" name="TextBox 25">
                <a:extLst>
                  <a:ext uri="{FF2B5EF4-FFF2-40B4-BE49-F238E27FC236}">
                    <a16:creationId xmlns:a16="http://schemas.microsoft.com/office/drawing/2014/main" id="{118DCBCD-8233-C242-4A14-97DCBAC28E4D}"/>
                  </a:ext>
                </a:extLst>
              </p:cNvPr>
              <p:cNvSpPr txBox="1">
                <a:spLocks noRot="1" noChangeAspect="1" noMove="1" noResize="1" noEditPoints="1" noAdjustHandles="1" noChangeArrowheads="1" noChangeShapeType="1" noTextEdit="1"/>
              </p:cNvSpPr>
              <p:nvPr/>
            </p:nvSpPr>
            <p:spPr>
              <a:xfrm>
                <a:off x="6253525" y="3699533"/>
                <a:ext cx="288897" cy="369332"/>
              </a:xfrm>
              <a:prstGeom prst="rect">
                <a:avLst/>
              </a:prstGeom>
              <a:blipFill>
                <a:blip r:embed="rId3"/>
                <a:stretch>
                  <a:fillRect r="-1702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EADF1BE9-351F-8E11-0BA7-AC54C5D2FA99}"/>
                  </a:ext>
                </a:extLst>
              </p:cNvPr>
              <p:cNvSpPr txBox="1"/>
              <p:nvPr/>
            </p:nvSpPr>
            <p:spPr>
              <a:xfrm>
                <a:off x="8544086" y="383447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0</m:t>
                          </m:r>
                        </m:sub>
                      </m:sSub>
                    </m:oMath>
                  </m:oMathPara>
                </a14:m>
                <a:endParaRPr lang="en-GB" dirty="0"/>
              </a:p>
            </p:txBody>
          </p:sp>
        </mc:Choice>
        <mc:Fallback xmlns="">
          <p:sp>
            <p:nvSpPr>
              <p:cNvPr id="52" name="TextBox 51">
                <a:extLst>
                  <a:ext uri="{FF2B5EF4-FFF2-40B4-BE49-F238E27FC236}">
                    <a16:creationId xmlns:a16="http://schemas.microsoft.com/office/drawing/2014/main" id="{B87741EA-AEA3-B89C-3822-1F11FDF941F2}"/>
                  </a:ext>
                </a:extLst>
              </p:cNvPr>
              <p:cNvSpPr txBox="1">
                <a:spLocks noRot="1" noChangeAspect="1" noMove="1" noResize="1" noEditPoints="1" noAdjustHandles="1" noChangeArrowheads="1" noChangeShapeType="1" noTextEdit="1"/>
              </p:cNvSpPr>
              <p:nvPr/>
            </p:nvSpPr>
            <p:spPr>
              <a:xfrm>
                <a:off x="8544086" y="3834478"/>
                <a:ext cx="288897" cy="369332"/>
              </a:xfrm>
              <a:prstGeom prst="rect">
                <a:avLst/>
              </a:prstGeom>
              <a:blipFill>
                <a:blip r:embed="rId5"/>
                <a:stretch>
                  <a:fillRect r="-2766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D00F1D31-DEF3-6E95-1570-4D33A00B041B}"/>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67" name="TextBox 66">
                <a:extLst>
                  <a:ext uri="{FF2B5EF4-FFF2-40B4-BE49-F238E27FC236}">
                    <a16:creationId xmlns:a16="http://schemas.microsoft.com/office/drawing/2014/main" id="{A5589BA7-E02A-53BC-C428-B33AB53D61BA}"/>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9"/>
                <a:stretch>
                  <a:fillRect l="-2837" t="-4717" r="-2482" b="-4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DC1665FD-CB1C-8874-57DA-3562FF49A40A}"/>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68" name="TextBox 67">
                <a:extLst>
                  <a:ext uri="{FF2B5EF4-FFF2-40B4-BE49-F238E27FC236}">
                    <a16:creationId xmlns:a16="http://schemas.microsoft.com/office/drawing/2014/main" id="{3A7534B5-8E84-53FE-6F60-304C76C7572D}"/>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10"/>
                <a:stretch>
                  <a:fillRect l="-3041" t="-4717" r="-2027" b="-8491"/>
                </a:stretch>
              </a:blipFill>
            </p:spPr>
            <p:txBody>
              <a:bodyPr/>
              <a:lstStyle/>
              <a:p>
                <a:r>
                  <a:rPr lang="en-GB">
                    <a:noFill/>
                  </a:rPr>
                  <a:t> </a:t>
                </a:r>
              </a:p>
            </p:txBody>
          </p:sp>
        </mc:Fallback>
      </mc:AlternateContent>
      <p:sp>
        <p:nvSpPr>
          <p:cNvPr id="36" name="Oval 35">
            <a:extLst>
              <a:ext uri="{FF2B5EF4-FFF2-40B4-BE49-F238E27FC236}">
                <a16:creationId xmlns:a16="http://schemas.microsoft.com/office/drawing/2014/main" id="{C3DAF749-4749-EE55-73C7-995DEA9B4D8F}"/>
              </a:ext>
            </a:extLst>
          </p:cNvPr>
          <p:cNvSpPr/>
          <p:nvPr/>
        </p:nvSpPr>
        <p:spPr>
          <a:xfrm>
            <a:off x="3381274" y="3650413"/>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608BBF5A-47FD-1981-9690-265954DC2314}"/>
              </a:ext>
            </a:extLst>
          </p:cNvPr>
          <p:cNvCxnSpPr>
            <a:cxnSpLocks/>
            <a:endCxn id="36" idx="1"/>
          </p:cNvCxnSpPr>
          <p:nvPr/>
        </p:nvCxnSpPr>
        <p:spPr>
          <a:xfrm>
            <a:off x="2418182" y="3259247"/>
            <a:ext cx="976438" cy="40451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280556FE-7987-02AF-E560-6E8DBFD1A69B}"/>
              </a:ext>
            </a:extLst>
          </p:cNvPr>
          <p:cNvSpPr/>
          <p:nvPr/>
        </p:nvSpPr>
        <p:spPr>
          <a:xfrm>
            <a:off x="4158297" y="372300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EA503DA7-0411-DDC3-616A-744F6F0E90B0}"/>
              </a:ext>
            </a:extLst>
          </p:cNvPr>
          <p:cNvCxnSpPr>
            <a:cxnSpLocks/>
          </p:cNvCxnSpPr>
          <p:nvPr/>
        </p:nvCxnSpPr>
        <p:spPr>
          <a:xfrm>
            <a:off x="3416441" y="3677439"/>
            <a:ext cx="789164" cy="9494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859C68A-65D7-0162-A605-EAE6B0B3D8A2}"/>
              </a:ext>
            </a:extLst>
          </p:cNvPr>
          <p:cNvSpPr/>
          <p:nvPr/>
        </p:nvSpPr>
        <p:spPr>
          <a:xfrm>
            <a:off x="4782028" y="379980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FCC05F33-A28E-4960-64BE-B14FCA05B465}"/>
              </a:ext>
            </a:extLst>
          </p:cNvPr>
          <p:cNvCxnSpPr>
            <a:cxnSpLocks/>
          </p:cNvCxnSpPr>
          <p:nvPr/>
        </p:nvCxnSpPr>
        <p:spPr>
          <a:xfrm>
            <a:off x="4249431" y="3768573"/>
            <a:ext cx="552243" cy="8567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C5810DD2-8E69-D665-1AFA-937A6E80D9C5}"/>
              </a:ext>
            </a:extLst>
          </p:cNvPr>
          <p:cNvSpPr/>
          <p:nvPr/>
        </p:nvSpPr>
        <p:spPr>
          <a:xfrm>
            <a:off x="5512963" y="379675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553ADC1E-D1C2-FD1E-325B-1C8FCABDBBAA}"/>
              </a:ext>
            </a:extLst>
          </p:cNvPr>
          <p:cNvCxnSpPr>
            <a:cxnSpLocks/>
          </p:cNvCxnSpPr>
          <p:nvPr/>
        </p:nvCxnSpPr>
        <p:spPr>
          <a:xfrm flipV="1">
            <a:off x="4827595" y="3830020"/>
            <a:ext cx="705014" cy="1230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91D68152-4E8C-7F07-E72B-7048B2860F54}"/>
              </a:ext>
            </a:extLst>
          </p:cNvPr>
          <p:cNvSpPr/>
          <p:nvPr/>
        </p:nvSpPr>
        <p:spPr>
          <a:xfrm>
            <a:off x="6378229" y="365396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4BE6B3BB-4023-DCF4-90AE-04A236709E06}"/>
              </a:ext>
            </a:extLst>
          </p:cNvPr>
          <p:cNvCxnSpPr>
            <a:cxnSpLocks/>
            <a:stCxn id="37" idx="2"/>
            <a:endCxn id="53" idx="2"/>
          </p:cNvCxnSpPr>
          <p:nvPr/>
        </p:nvCxnSpPr>
        <p:spPr>
          <a:xfrm flipV="1">
            <a:off x="5512963" y="3699533"/>
            <a:ext cx="865266" cy="14279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F402A539-709F-10CD-F790-04B4B7019592}"/>
              </a:ext>
            </a:extLst>
          </p:cNvPr>
          <p:cNvSpPr/>
          <p:nvPr/>
        </p:nvSpPr>
        <p:spPr>
          <a:xfrm>
            <a:off x="7154196" y="364037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4E55D2F0-7981-115C-64EB-22172F9D9282}"/>
              </a:ext>
            </a:extLst>
          </p:cNvPr>
          <p:cNvCxnSpPr>
            <a:cxnSpLocks/>
            <a:stCxn id="53" idx="6"/>
          </p:cNvCxnSpPr>
          <p:nvPr/>
        </p:nvCxnSpPr>
        <p:spPr>
          <a:xfrm flipV="1">
            <a:off x="6469363" y="3694836"/>
            <a:ext cx="687502" cy="469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3968EF68-D04A-CAD8-EC46-E5C4BC61743C}"/>
              </a:ext>
            </a:extLst>
          </p:cNvPr>
          <p:cNvSpPr/>
          <p:nvPr/>
        </p:nvSpPr>
        <p:spPr>
          <a:xfrm>
            <a:off x="7761433" y="36838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FF5EE807-55F4-54E5-44DF-7D1CEA9039E5}"/>
              </a:ext>
            </a:extLst>
          </p:cNvPr>
          <p:cNvCxnSpPr>
            <a:cxnSpLocks/>
          </p:cNvCxnSpPr>
          <p:nvPr/>
        </p:nvCxnSpPr>
        <p:spPr>
          <a:xfrm>
            <a:off x="7251230" y="3691687"/>
            <a:ext cx="523863" cy="3982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6898E83A-F305-BB18-E96A-21560EEDA935}"/>
              </a:ext>
            </a:extLst>
          </p:cNvPr>
          <p:cNvSpPr/>
          <p:nvPr/>
        </p:nvSpPr>
        <p:spPr>
          <a:xfrm>
            <a:off x="8198118" y="3751189"/>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F46B6AF9-E53F-D71E-DFEF-76338CAC6EBB}"/>
              </a:ext>
            </a:extLst>
          </p:cNvPr>
          <p:cNvCxnSpPr>
            <a:cxnSpLocks/>
          </p:cNvCxnSpPr>
          <p:nvPr/>
        </p:nvCxnSpPr>
        <p:spPr>
          <a:xfrm>
            <a:off x="7806088" y="3729378"/>
            <a:ext cx="406602" cy="5580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C83E5E9E-7A07-3AD0-F124-99642D6B75D3}"/>
              </a:ext>
            </a:extLst>
          </p:cNvPr>
          <p:cNvSpPr/>
          <p:nvPr/>
        </p:nvSpPr>
        <p:spPr>
          <a:xfrm>
            <a:off x="8616069" y="3820257"/>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64BB77B7-7772-DC97-04AD-33A608C99439}"/>
              </a:ext>
            </a:extLst>
          </p:cNvPr>
          <p:cNvCxnSpPr>
            <a:cxnSpLocks/>
          </p:cNvCxnSpPr>
          <p:nvPr/>
        </p:nvCxnSpPr>
        <p:spPr>
          <a:xfrm>
            <a:off x="8224039" y="3798446"/>
            <a:ext cx="406602" cy="5580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F2BEAD3-7CCD-27B9-B746-0BC4F9E24DB2}"/>
              </a:ext>
            </a:extLst>
          </p:cNvPr>
          <p:cNvPicPr>
            <a:picLocks noChangeAspect="1"/>
          </p:cNvPicPr>
          <p:nvPr/>
        </p:nvPicPr>
        <p:blipFill>
          <a:blip r:embed="rId11"/>
          <a:stretch>
            <a:fillRect/>
          </a:stretch>
        </p:blipFill>
        <p:spPr>
          <a:xfrm>
            <a:off x="8997176" y="3934926"/>
            <a:ext cx="908975" cy="905705"/>
          </a:xfrm>
          <a:prstGeom prst="rect">
            <a:avLst/>
          </a:prstGeom>
        </p:spPr>
      </p:pic>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7039DEE9-A724-8771-AC80-16FD594CA6A6}"/>
                  </a:ext>
                </a:extLst>
              </p:cNvPr>
              <p:cNvSpPr txBox="1"/>
              <p:nvPr/>
            </p:nvSpPr>
            <p:spPr>
              <a:xfrm>
                <a:off x="5387183" y="3803022"/>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𝑡</m:t>
                          </m:r>
                          <m:r>
                            <a:rPr lang="en-GB" b="0" i="1" dirty="0" smtClean="0">
                              <a:latin typeface="Cambria Math" panose="02040503050406030204" pitchFamily="18" charset="0"/>
                            </a:rPr>
                            <m:t>−1</m:t>
                          </m:r>
                        </m:sub>
                      </m:sSub>
                    </m:oMath>
                  </m:oMathPara>
                </a14:m>
                <a:endParaRPr lang="en-GB" dirty="0"/>
              </a:p>
            </p:txBody>
          </p:sp>
        </mc:Choice>
        <mc:Fallback xmlns="">
          <p:sp>
            <p:nvSpPr>
              <p:cNvPr id="69" name="TextBox 68">
                <a:extLst>
                  <a:ext uri="{FF2B5EF4-FFF2-40B4-BE49-F238E27FC236}">
                    <a16:creationId xmlns:a16="http://schemas.microsoft.com/office/drawing/2014/main" id="{7039DEE9-A724-8771-AC80-16FD594CA6A6}"/>
                  </a:ext>
                </a:extLst>
              </p:cNvPr>
              <p:cNvSpPr txBox="1">
                <a:spLocks noRot="1" noChangeAspect="1" noMove="1" noResize="1" noEditPoints="1" noAdjustHandles="1" noChangeArrowheads="1" noChangeShapeType="1" noTextEdit="1"/>
              </p:cNvSpPr>
              <p:nvPr/>
            </p:nvSpPr>
            <p:spPr>
              <a:xfrm>
                <a:off x="5387183" y="3803022"/>
                <a:ext cx="288897" cy="369332"/>
              </a:xfrm>
              <a:prstGeom prst="rect">
                <a:avLst/>
              </a:prstGeom>
              <a:blipFill>
                <a:blip r:embed="rId12"/>
                <a:stretch>
                  <a:fillRect r="-95745"/>
                </a:stretch>
              </a:blipFill>
            </p:spPr>
            <p:txBody>
              <a:bodyPr/>
              <a:lstStyle/>
              <a:p>
                <a:r>
                  <a:rPr lang="en-GB">
                    <a:noFill/>
                  </a:rPr>
                  <a:t> </a:t>
                </a:r>
              </a:p>
            </p:txBody>
          </p:sp>
        </mc:Fallback>
      </mc:AlternateContent>
      <p:sp>
        <p:nvSpPr>
          <p:cNvPr id="3" name="TextBox 2">
            <a:extLst>
              <a:ext uri="{FF2B5EF4-FFF2-40B4-BE49-F238E27FC236}">
                <a16:creationId xmlns:a16="http://schemas.microsoft.com/office/drawing/2014/main" id="{284354BB-2BD8-6D6D-84F6-A3259751BC18}"/>
              </a:ext>
            </a:extLst>
          </p:cNvPr>
          <p:cNvSpPr txBox="1"/>
          <p:nvPr/>
        </p:nvSpPr>
        <p:spPr>
          <a:xfrm>
            <a:off x="5794822" y="3822554"/>
            <a:ext cx="284052" cy="369332"/>
          </a:xfrm>
          <a:prstGeom prst="rect">
            <a:avLst/>
          </a:prstGeom>
          <a:noFill/>
        </p:spPr>
        <p:txBody>
          <a:bodyPr wrap="none" rtlCol="0">
            <a:spAutoFit/>
          </a:bodyPr>
          <a:lstStyle/>
          <a:p>
            <a:r>
              <a:rPr lang="en-GB" b="1" dirty="0"/>
              <a:t>?</a:t>
            </a:r>
          </a:p>
        </p:txBody>
      </p:sp>
      <p:cxnSp>
        <p:nvCxnSpPr>
          <p:cNvPr id="7" name="Straight Connector 6">
            <a:extLst>
              <a:ext uri="{FF2B5EF4-FFF2-40B4-BE49-F238E27FC236}">
                <a16:creationId xmlns:a16="http://schemas.microsoft.com/office/drawing/2014/main" id="{A9E85BB4-5A0C-1AEB-48B7-3550CFC9E59E}"/>
              </a:ext>
            </a:extLst>
          </p:cNvPr>
          <p:cNvCxnSpPr>
            <a:cxnSpLocks/>
          </p:cNvCxnSpPr>
          <p:nvPr/>
        </p:nvCxnSpPr>
        <p:spPr>
          <a:xfrm>
            <a:off x="2352575" y="3687211"/>
            <a:ext cx="6309061" cy="13786"/>
          </a:xfrm>
          <a:prstGeom prst="line">
            <a:avLst/>
          </a:prstGeom>
          <a:ln w="28575">
            <a:solidFill>
              <a:srgbClr val="C0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97E6E962-390E-B904-7DDF-FE2569AB56DF}"/>
              </a:ext>
            </a:extLst>
          </p:cNvPr>
          <p:cNvSpPr/>
          <p:nvPr/>
        </p:nvSpPr>
        <p:spPr>
          <a:xfrm>
            <a:off x="5515387" y="3647805"/>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7C7D4FE-2FD1-DB75-EA4B-93AEC0A53ABF}"/>
                  </a:ext>
                </a:extLst>
              </p:cNvPr>
              <p:cNvSpPr txBox="1"/>
              <p:nvPr/>
            </p:nvSpPr>
            <p:spPr>
              <a:xfrm>
                <a:off x="5414081" y="3271044"/>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GB" b="0" i="1" dirty="0" smtClean="0">
                              <a:solidFill>
                                <a:srgbClr val="C00000"/>
                              </a:solidFill>
                              <a:latin typeface="Cambria Math" panose="02040503050406030204" pitchFamily="18" charset="0"/>
                            </a:rPr>
                            <m:t>𝑡</m:t>
                          </m:r>
                          <m:r>
                            <a:rPr lang="en-GB" b="0" i="1" dirty="0" smtClean="0">
                              <a:solidFill>
                                <a:srgbClr val="C00000"/>
                              </a:solidFill>
                              <a:latin typeface="Cambria Math" panose="02040503050406030204" pitchFamily="18" charset="0"/>
                            </a:rPr>
                            <m:t>−1</m:t>
                          </m:r>
                        </m:sub>
                      </m:sSub>
                    </m:oMath>
                  </m:oMathPara>
                </a14:m>
                <a:endParaRPr lang="en-GB" dirty="0">
                  <a:solidFill>
                    <a:srgbClr val="C00000"/>
                  </a:solidFill>
                </a:endParaRPr>
              </a:p>
            </p:txBody>
          </p:sp>
        </mc:Choice>
        <mc:Fallback xmlns="">
          <p:sp>
            <p:nvSpPr>
              <p:cNvPr id="21" name="TextBox 20">
                <a:extLst>
                  <a:ext uri="{FF2B5EF4-FFF2-40B4-BE49-F238E27FC236}">
                    <a16:creationId xmlns:a16="http://schemas.microsoft.com/office/drawing/2014/main" id="{27C7D4FE-2FD1-DB75-EA4B-93AEC0A53ABF}"/>
                  </a:ext>
                </a:extLst>
              </p:cNvPr>
              <p:cNvSpPr txBox="1">
                <a:spLocks noRot="1" noChangeAspect="1" noMove="1" noResize="1" noEditPoints="1" noAdjustHandles="1" noChangeArrowheads="1" noChangeShapeType="1" noTextEdit="1"/>
              </p:cNvSpPr>
              <p:nvPr/>
            </p:nvSpPr>
            <p:spPr>
              <a:xfrm>
                <a:off x="5414081" y="3271044"/>
                <a:ext cx="288897" cy="369332"/>
              </a:xfrm>
              <a:prstGeom prst="rect">
                <a:avLst/>
              </a:prstGeom>
              <a:blipFill>
                <a:blip r:embed="rId13"/>
                <a:stretch>
                  <a:fillRect r="-9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AB26530-7965-7666-6FCE-09DB84970AE7}"/>
                  </a:ext>
                </a:extLst>
              </p:cNvPr>
              <p:cNvSpPr txBox="1"/>
              <p:nvPr/>
            </p:nvSpPr>
            <p:spPr>
              <a:xfrm>
                <a:off x="6224842" y="3226794"/>
                <a:ext cx="106200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solidFill>
                                <a:srgbClr val="C00000"/>
                              </a:solidFill>
                              <a:latin typeface="Cambria Math" panose="02040503050406030204" pitchFamily="18" charset="0"/>
                              <a:ea typeface="Cambria Math" panose="02040503050406030204" pitchFamily="18" charset="0"/>
                            </a:rPr>
                          </m:ctrlPr>
                        </m:sSubPr>
                        <m:e>
                          <m:r>
                            <a:rPr lang="en-US" i="1" dirty="0">
                              <a:solidFill>
                                <a:srgbClr val="C00000"/>
                              </a:solidFill>
                              <a:latin typeface="Cambria Math" panose="02040503050406030204" pitchFamily="18" charset="0"/>
                              <a:ea typeface="Cambria Math" panose="02040503050406030204" pitchFamily="18" charset="0"/>
                            </a:rPr>
                            <m:t>𝜖</m:t>
                          </m:r>
                        </m:e>
                        <m:sub>
                          <m:r>
                            <a:rPr lang="en-US" b="0" i="1" dirty="0" smtClean="0">
                              <a:solidFill>
                                <a:srgbClr val="C00000"/>
                              </a:solidFill>
                              <a:latin typeface="Cambria Math" panose="02040503050406030204" pitchFamily="18" charset="0"/>
                              <a:ea typeface="Cambria Math" panose="02040503050406030204" pitchFamily="18" charset="0"/>
                            </a:rPr>
                            <m:t>𝜃</m:t>
                          </m:r>
                        </m:sub>
                      </m:sSub>
                      <m:r>
                        <a:rPr lang="en-US" b="0" i="1" dirty="0" smtClean="0">
                          <a:solidFill>
                            <a:srgbClr val="C00000"/>
                          </a:solidFill>
                          <a:latin typeface="Cambria Math" panose="02040503050406030204" pitchFamily="18" charset="0"/>
                          <a:ea typeface="Cambria Math" panose="02040503050406030204" pitchFamily="18" charset="0"/>
                        </a:rPr>
                        <m:t>(</m:t>
                      </m:r>
                      <m:sSub>
                        <m:sSubPr>
                          <m:ctrlPr>
                            <a:rPr lang="en-US" b="0" i="1" dirty="0" smtClean="0">
                              <a:solidFill>
                                <a:srgbClr val="C00000"/>
                              </a:solidFill>
                              <a:latin typeface="Cambria Math" panose="02040503050406030204" pitchFamily="18" charset="0"/>
                              <a:ea typeface="Cambria Math" panose="02040503050406030204" pitchFamily="18" charset="0"/>
                            </a:rPr>
                          </m:ctrlPr>
                        </m:sSubPr>
                        <m:e>
                          <m:r>
                            <a:rPr lang="en-US" i="1" dirty="0">
                              <a:solidFill>
                                <a:srgbClr val="C00000"/>
                              </a:solidFill>
                              <a:latin typeface="Cambria Math" panose="02040503050406030204" pitchFamily="18" charset="0"/>
                              <a:ea typeface="Cambria Math" panose="02040503050406030204" pitchFamily="18" charset="0"/>
                            </a:rPr>
                            <m:t>𝑥</m:t>
                          </m:r>
                        </m:e>
                        <m:sub>
                          <m:r>
                            <a:rPr lang="en-GB" b="0" i="1" dirty="0" smtClean="0">
                              <a:solidFill>
                                <a:srgbClr val="C00000"/>
                              </a:solidFill>
                              <a:latin typeface="Cambria Math" panose="02040503050406030204" pitchFamily="18" charset="0"/>
                              <a:ea typeface="Cambria Math" panose="02040503050406030204" pitchFamily="18" charset="0"/>
                            </a:rPr>
                            <m:t>𝑡</m:t>
                          </m:r>
                        </m:sub>
                      </m:sSub>
                      <m:r>
                        <a:rPr lang="en-US" b="0" i="1" dirty="0" smtClean="0">
                          <a:solidFill>
                            <a:srgbClr val="C00000"/>
                          </a:solidFill>
                          <a:latin typeface="Cambria Math" panose="02040503050406030204" pitchFamily="18" charset="0"/>
                          <a:ea typeface="Cambria Math" panose="02040503050406030204" pitchFamily="18" charset="0"/>
                        </a:rPr>
                        <m:t>, </m:t>
                      </m:r>
                      <m:r>
                        <a:rPr lang="en-GB" b="0" i="1" dirty="0" smtClean="0">
                          <a:solidFill>
                            <a:srgbClr val="C00000"/>
                          </a:solidFill>
                          <a:latin typeface="Cambria Math" panose="02040503050406030204" pitchFamily="18" charset="0"/>
                          <a:ea typeface="Cambria Math" panose="02040503050406030204" pitchFamily="18" charset="0"/>
                        </a:rPr>
                        <m:t>𝑡</m:t>
                      </m:r>
                      <m:r>
                        <a:rPr lang="en-GB" b="0" i="1" dirty="0" smtClean="0">
                          <a:solidFill>
                            <a:srgbClr val="C00000"/>
                          </a:solidFill>
                          <a:latin typeface="Cambria Math" panose="02040503050406030204" pitchFamily="18" charset="0"/>
                          <a:ea typeface="Cambria Math" panose="02040503050406030204" pitchFamily="18" charset="0"/>
                        </a:rPr>
                        <m:t>, </m:t>
                      </m:r>
                      <m:r>
                        <a:rPr lang="en-GB" b="0" i="1" dirty="0" smtClean="0">
                          <a:solidFill>
                            <a:srgbClr val="C00000"/>
                          </a:solidFill>
                          <a:latin typeface="Cambria Math" panose="02040503050406030204" pitchFamily="18" charset="0"/>
                          <a:ea typeface="Cambria Math" panose="02040503050406030204" pitchFamily="18" charset="0"/>
                        </a:rPr>
                        <m:t>𝑐</m:t>
                      </m:r>
                      <m:r>
                        <a:rPr lang="en-US" b="0" i="1" dirty="0" smtClean="0">
                          <a:solidFill>
                            <a:srgbClr val="C00000"/>
                          </a:solidFill>
                          <a:latin typeface="Cambria Math" panose="02040503050406030204" pitchFamily="18" charset="0"/>
                          <a:ea typeface="Cambria Math" panose="02040503050406030204" pitchFamily="18" charset="0"/>
                        </a:rPr>
                        <m:t>)</m:t>
                      </m:r>
                    </m:oMath>
                  </m:oMathPara>
                </a14:m>
                <a:endParaRPr lang="en-GB" dirty="0">
                  <a:solidFill>
                    <a:srgbClr val="C00000"/>
                  </a:solidFill>
                </a:endParaRPr>
              </a:p>
            </p:txBody>
          </p:sp>
        </mc:Choice>
        <mc:Fallback xmlns="">
          <p:sp>
            <p:nvSpPr>
              <p:cNvPr id="27" name="TextBox 26">
                <a:extLst>
                  <a:ext uri="{FF2B5EF4-FFF2-40B4-BE49-F238E27FC236}">
                    <a16:creationId xmlns:a16="http://schemas.microsoft.com/office/drawing/2014/main" id="{8AB26530-7965-7666-6FCE-09DB84970AE7}"/>
                  </a:ext>
                </a:extLst>
              </p:cNvPr>
              <p:cNvSpPr txBox="1">
                <a:spLocks noRot="1" noChangeAspect="1" noMove="1" noResize="1" noEditPoints="1" noAdjustHandles="1" noChangeArrowheads="1" noChangeShapeType="1" noTextEdit="1"/>
              </p:cNvSpPr>
              <p:nvPr/>
            </p:nvSpPr>
            <p:spPr>
              <a:xfrm>
                <a:off x="6224842" y="3226794"/>
                <a:ext cx="1062002" cy="369332"/>
              </a:xfrm>
              <a:prstGeom prst="rect">
                <a:avLst/>
              </a:prstGeom>
              <a:blipFill>
                <a:blip r:embed="rId14"/>
                <a:stretch>
                  <a:fillRect r="-13793" b="-147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DE85CC18-18ED-067F-E142-0016983C0183}"/>
                  </a:ext>
                </a:extLst>
              </p:cNvPr>
              <p:cNvSpPr txBox="1"/>
              <p:nvPr/>
            </p:nvSpPr>
            <p:spPr>
              <a:xfrm>
                <a:off x="1978550" y="3021154"/>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65" name="TextBox 64">
                <a:extLst>
                  <a:ext uri="{FF2B5EF4-FFF2-40B4-BE49-F238E27FC236}">
                    <a16:creationId xmlns:a16="http://schemas.microsoft.com/office/drawing/2014/main" id="{DE85CC18-18ED-067F-E142-0016983C0183}"/>
                  </a:ext>
                </a:extLst>
              </p:cNvPr>
              <p:cNvSpPr txBox="1">
                <a:spLocks noRot="1" noChangeAspect="1" noMove="1" noResize="1" noEditPoints="1" noAdjustHandles="1" noChangeArrowheads="1" noChangeShapeType="1" noTextEdit="1"/>
              </p:cNvSpPr>
              <p:nvPr/>
            </p:nvSpPr>
            <p:spPr>
              <a:xfrm>
                <a:off x="1978550" y="3021154"/>
                <a:ext cx="288897" cy="369332"/>
              </a:xfrm>
              <a:prstGeom prst="rect">
                <a:avLst/>
              </a:prstGeom>
              <a:blipFill>
                <a:blip r:embed="rId15"/>
                <a:stretch>
                  <a:fillRect r="-31915"/>
                </a:stretch>
              </a:blipFill>
            </p:spPr>
            <p:txBody>
              <a:bodyPr/>
              <a:lstStyle/>
              <a:p>
                <a:r>
                  <a:rPr lang="en-GB">
                    <a:noFill/>
                  </a:rPr>
                  <a:t> </a:t>
                </a:r>
              </a:p>
            </p:txBody>
          </p:sp>
        </mc:Fallback>
      </mc:AlternateContent>
      <p:pic>
        <p:nvPicPr>
          <p:cNvPr id="66" name="Picture 65">
            <a:extLst>
              <a:ext uri="{FF2B5EF4-FFF2-40B4-BE49-F238E27FC236}">
                <a16:creationId xmlns:a16="http://schemas.microsoft.com/office/drawing/2014/main" id="{4D093A20-C272-6D5E-56DE-AE39EC307C08}"/>
              </a:ext>
            </a:extLst>
          </p:cNvPr>
          <p:cNvPicPr>
            <a:picLocks noChangeAspect="1"/>
          </p:cNvPicPr>
          <p:nvPr/>
        </p:nvPicPr>
        <p:blipFill>
          <a:blip r:embed="rId16"/>
          <a:stretch>
            <a:fillRect/>
          </a:stretch>
        </p:blipFill>
        <p:spPr>
          <a:xfrm>
            <a:off x="1273305" y="3401258"/>
            <a:ext cx="932830" cy="917230"/>
          </a:xfrm>
          <a:prstGeom prst="rect">
            <a:avLst/>
          </a:prstGeom>
        </p:spPr>
      </p:pic>
      <p:sp>
        <p:nvSpPr>
          <p:cNvPr id="83" name="TextBox 82">
            <a:extLst>
              <a:ext uri="{FF2B5EF4-FFF2-40B4-BE49-F238E27FC236}">
                <a16:creationId xmlns:a16="http://schemas.microsoft.com/office/drawing/2014/main" id="{FDC28C34-E721-980E-FF7D-AEDE4ED36242}"/>
              </a:ext>
            </a:extLst>
          </p:cNvPr>
          <p:cNvSpPr txBox="1"/>
          <p:nvPr/>
        </p:nvSpPr>
        <p:spPr>
          <a:xfrm>
            <a:off x="4079542" y="1091482"/>
            <a:ext cx="2817566" cy="369332"/>
          </a:xfrm>
          <a:prstGeom prst="rect">
            <a:avLst/>
          </a:prstGeom>
          <a:noFill/>
        </p:spPr>
        <p:txBody>
          <a:bodyPr wrap="none" rtlCol="0">
            <a:spAutoFit/>
          </a:bodyPr>
          <a:lstStyle/>
          <a:p>
            <a:r>
              <a:rPr lang="en-US" i="1" dirty="0"/>
              <a:t>“A cat sitting next to a mirror.”</a:t>
            </a:r>
            <a:endParaRPr lang="en-GB" dirty="0"/>
          </a:p>
        </p:txBody>
      </p:sp>
      <p:sp>
        <p:nvSpPr>
          <p:cNvPr id="84" name="TextBox 83">
            <a:extLst>
              <a:ext uri="{FF2B5EF4-FFF2-40B4-BE49-F238E27FC236}">
                <a16:creationId xmlns:a16="http://schemas.microsoft.com/office/drawing/2014/main" id="{B882FF28-6F70-E69F-6112-77B64319B738}"/>
              </a:ext>
            </a:extLst>
          </p:cNvPr>
          <p:cNvSpPr txBox="1"/>
          <p:nvPr/>
        </p:nvSpPr>
        <p:spPr>
          <a:xfrm>
            <a:off x="279852" y="6126175"/>
            <a:ext cx="11177840" cy="292388"/>
          </a:xfrm>
          <a:prstGeom prst="rect">
            <a:avLst/>
          </a:prstGeom>
          <a:noFill/>
        </p:spPr>
        <p:txBody>
          <a:bodyPr wrap="square">
            <a:spAutoFit/>
          </a:bodyPr>
          <a:lstStyle/>
          <a:p>
            <a:r>
              <a:rPr lang="en-US" sz="1300" dirty="0">
                <a:solidFill>
                  <a:schemeClr val="bg1">
                    <a:lumMod val="65000"/>
                  </a:schemeClr>
                </a:solidFill>
              </a:rPr>
              <a:t>Images from: </a:t>
            </a:r>
            <a:r>
              <a:rPr lang="en-US" sz="1300" i="1" dirty="0">
                <a:solidFill>
                  <a:schemeClr val="bg1">
                    <a:lumMod val="65000"/>
                  </a:schemeClr>
                </a:solidFill>
              </a:rPr>
              <a:t>Null-text Inversion for Editing Real Images using Guided Diffusion Models</a:t>
            </a:r>
            <a:r>
              <a:rPr lang="en-GB" sz="1300" dirty="0">
                <a:solidFill>
                  <a:schemeClr val="bg1">
                    <a:lumMod val="65000"/>
                  </a:schemeClr>
                </a:solidFill>
              </a:rPr>
              <a:t>, </a:t>
            </a:r>
            <a:r>
              <a:rPr lang="en-GB" sz="1300" dirty="0" err="1">
                <a:solidFill>
                  <a:schemeClr val="bg1">
                    <a:lumMod val="65000"/>
                  </a:schemeClr>
                </a:solidFill>
              </a:rPr>
              <a:t>Mokady</a:t>
            </a:r>
            <a:r>
              <a:rPr lang="en-GB" sz="1300" dirty="0">
                <a:solidFill>
                  <a:schemeClr val="bg1">
                    <a:lumMod val="65000"/>
                  </a:schemeClr>
                </a:solidFill>
              </a:rPr>
              <a:t> and Hertz et al. CVPR 2023</a:t>
            </a:r>
          </a:p>
        </p:txBody>
      </p:sp>
      <p:sp>
        <p:nvSpPr>
          <p:cNvPr id="85" name="Oval 84">
            <a:extLst>
              <a:ext uri="{FF2B5EF4-FFF2-40B4-BE49-F238E27FC236}">
                <a16:creationId xmlns:a16="http://schemas.microsoft.com/office/drawing/2014/main" id="{A3CCE251-A506-69F5-F038-8DE0E3D11EBA}"/>
              </a:ext>
            </a:extLst>
          </p:cNvPr>
          <p:cNvSpPr/>
          <p:nvPr/>
        </p:nvSpPr>
        <p:spPr>
          <a:xfrm>
            <a:off x="2352575"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47888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2564-A9F6-1816-BD26-A00134F09B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A22959-9D2B-24B8-6F6B-DBD36C7E46EB}"/>
              </a:ext>
            </a:extLst>
          </p:cNvPr>
          <p:cNvSpPr>
            <a:spLocks noGrp="1"/>
          </p:cNvSpPr>
          <p:nvPr>
            <p:ph type="title"/>
          </p:nvPr>
        </p:nvSpPr>
        <p:spPr/>
        <p:txBody>
          <a:bodyPr>
            <a:normAutofit/>
          </a:bodyPr>
          <a:lstStyle/>
          <a:p>
            <a:r>
              <a:rPr lang="en-GB" dirty="0"/>
              <a:t>Inversion: DDIM Inversion</a:t>
            </a:r>
          </a:p>
        </p:txBody>
      </p:sp>
      <p:sp>
        <p:nvSpPr>
          <p:cNvPr id="4" name="Date Placeholder 3">
            <a:extLst>
              <a:ext uri="{FF2B5EF4-FFF2-40B4-BE49-F238E27FC236}">
                <a16:creationId xmlns:a16="http://schemas.microsoft.com/office/drawing/2014/main" id="{667944ED-16C2-E59C-9028-1ED3E8B79CD5}"/>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CFCB278C-70AD-71B7-D147-EB16A38042EE}"/>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26EEF6E1-862B-D271-314E-0A43D6982B11}"/>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85F6B927-3A63-52DB-65F0-FDAF32358DDD}"/>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D998E385-4A92-8323-7FFE-02FB9FE6D2E4}"/>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95B17421-E316-1213-178A-CD538B58A5EA}"/>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0EFF20FE-C918-8727-E965-8703FE713429}"/>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4BBF4DD6-AD5A-21A3-094B-A2D33A907C88}"/>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F82EFB75-559D-7739-8BED-22AB594EE55F}"/>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Oval 22">
            <a:extLst>
              <a:ext uri="{FF2B5EF4-FFF2-40B4-BE49-F238E27FC236}">
                <a16:creationId xmlns:a16="http://schemas.microsoft.com/office/drawing/2014/main" id="{F8C64C26-80C7-F5A7-CF29-DCE3B3E8AEB0}"/>
              </a:ext>
            </a:extLst>
          </p:cNvPr>
          <p:cNvSpPr/>
          <p:nvPr/>
        </p:nvSpPr>
        <p:spPr>
          <a:xfrm>
            <a:off x="2352575"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40A8B7F-E65C-DF14-D8FF-68855C10BCB2}"/>
                  </a:ext>
                </a:extLst>
              </p:cNvPr>
              <p:cNvSpPr txBox="1"/>
              <p:nvPr/>
            </p:nvSpPr>
            <p:spPr>
              <a:xfrm>
                <a:off x="8544086" y="383447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0</m:t>
                          </m:r>
                        </m:sub>
                      </m:sSub>
                    </m:oMath>
                  </m:oMathPara>
                </a14:m>
                <a:endParaRPr lang="en-GB" dirty="0"/>
              </a:p>
            </p:txBody>
          </p:sp>
        </mc:Choice>
        <mc:Fallback xmlns="">
          <p:sp>
            <p:nvSpPr>
              <p:cNvPr id="52" name="TextBox 51">
                <a:extLst>
                  <a:ext uri="{FF2B5EF4-FFF2-40B4-BE49-F238E27FC236}">
                    <a16:creationId xmlns:a16="http://schemas.microsoft.com/office/drawing/2014/main" id="{B87741EA-AEA3-B89C-3822-1F11FDF941F2}"/>
                  </a:ext>
                </a:extLst>
              </p:cNvPr>
              <p:cNvSpPr txBox="1">
                <a:spLocks noRot="1" noChangeAspect="1" noMove="1" noResize="1" noEditPoints="1" noAdjustHandles="1" noChangeArrowheads="1" noChangeShapeType="1" noTextEdit="1"/>
              </p:cNvSpPr>
              <p:nvPr/>
            </p:nvSpPr>
            <p:spPr>
              <a:xfrm>
                <a:off x="8544086" y="3834478"/>
                <a:ext cx="288897" cy="369332"/>
              </a:xfrm>
              <a:prstGeom prst="rect">
                <a:avLst/>
              </a:prstGeom>
              <a:blipFill>
                <a:blip r:embed="rId5"/>
                <a:stretch>
                  <a:fillRect r="-2766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C53E2350-287B-E53F-3374-44AAC4180A35}"/>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67" name="TextBox 66">
                <a:extLst>
                  <a:ext uri="{FF2B5EF4-FFF2-40B4-BE49-F238E27FC236}">
                    <a16:creationId xmlns:a16="http://schemas.microsoft.com/office/drawing/2014/main" id="{A5589BA7-E02A-53BC-C428-B33AB53D61BA}"/>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9"/>
                <a:stretch>
                  <a:fillRect l="-2837" t="-4717" r="-2482" b="-4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E479E4B3-F652-1132-64D5-042A4D39D5DD}"/>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68" name="TextBox 67">
                <a:extLst>
                  <a:ext uri="{FF2B5EF4-FFF2-40B4-BE49-F238E27FC236}">
                    <a16:creationId xmlns:a16="http://schemas.microsoft.com/office/drawing/2014/main" id="{3A7534B5-8E84-53FE-6F60-304C76C7572D}"/>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10"/>
                <a:stretch>
                  <a:fillRect l="-3041" t="-4717" r="-2027" b="-8491"/>
                </a:stretch>
              </a:blipFill>
            </p:spPr>
            <p:txBody>
              <a:bodyPr/>
              <a:lstStyle/>
              <a:p>
                <a:r>
                  <a:rPr lang="en-GB">
                    <a:noFill/>
                  </a:rPr>
                  <a:t> </a:t>
                </a:r>
              </a:p>
            </p:txBody>
          </p:sp>
        </mc:Fallback>
      </mc:AlternateContent>
      <p:sp>
        <p:nvSpPr>
          <p:cNvPr id="36" name="Oval 35">
            <a:extLst>
              <a:ext uri="{FF2B5EF4-FFF2-40B4-BE49-F238E27FC236}">
                <a16:creationId xmlns:a16="http://schemas.microsoft.com/office/drawing/2014/main" id="{EECD1EF8-FE8F-68D8-D123-6F69FCFB0BA4}"/>
              </a:ext>
            </a:extLst>
          </p:cNvPr>
          <p:cNvSpPr/>
          <p:nvPr/>
        </p:nvSpPr>
        <p:spPr>
          <a:xfrm>
            <a:off x="3381274" y="3650413"/>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0B85033E-2F35-45C0-25FC-5A1A337F2A65}"/>
              </a:ext>
            </a:extLst>
          </p:cNvPr>
          <p:cNvCxnSpPr>
            <a:cxnSpLocks/>
            <a:endCxn id="36" idx="1"/>
          </p:cNvCxnSpPr>
          <p:nvPr/>
        </p:nvCxnSpPr>
        <p:spPr>
          <a:xfrm>
            <a:off x="2418182" y="3259247"/>
            <a:ext cx="976438" cy="40451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FC6D2CE-A779-90F0-B5D9-727EE5E20AB3}"/>
              </a:ext>
            </a:extLst>
          </p:cNvPr>
          <p:cNvSpPr/>
          <p:nvPr/>
        </p:nvSpPr>
        <p:spPr>
          <a:xfrm>
            <a:off x="4158297" y="372300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1B91B19A-5B55-B519-8209-A109D8AD82CC}"/>
              </a:ext>
            </a:extLst>
          </p:cNvPr>
          <p:cNvCxnSpPr>
            <a:cxnSpLocks/>
          </p:cNvCxnSpPr>
          <p:nvPr/>
        </p:nvCxnSpPr>
        <p:spPr>
          <a:xfrm>
            <a:off x="3416441" y="3677439"/>
            <a:ext cx="789164" cy="9494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0AD6A6AB-F42A-7915-85B5-CF84308FE3B3}"/>
              </a:ext>
            </a:extLst>
          </p:cNvPr>
          <p:cNvSpPr/>
          <p:nvPr/>
        </p:nvSpPr>
        <p:spPr>
          <a:xfrm>
            <a:off x="4782028" y="379980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6BF305F4-D089-0510-D326-B6CFA8950321}"/>
              </a:ext>
            </a:extLst>
          </p:cNvPr>
          <p:cNvCxnSpPr>
            <a:cxnSpLocks/>
          </p:cNvCxnSpPr>
          <p:nvPr/>
        </p:nvCxnSpPr>
        <p:spPr>
          <a:xfrm>
            <a:off x="4249431" y="3768573"/>
            <a:ext cx="552243" cy="8567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04F363A7-B1E4-3B7A-23C9-2F13A709BC47}"/>
              </a:ext>
            </a:extLst>
          </p:cNvPr>
          <p:cNvSpPr/>
          <p:nvPr/>
        </p:nvSpPr>
        <p:spPr>
          <a:xfrm>
            <a:off x="5512963" y="379675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A0B12072-9E15-A58C-510F-1873EA1A3343}"/>
              </a:ext>
            </a:extLst>
          </p:cNvPr>
          <p:cNvCxnSpPr>
            <a:cxnSpLocks/>
          </p:cNvCxnSpPr>
          <p:nvPr/>
        </p:nvCxnSpPr>
        <p:spPr>
          <a:xfrm flipV="1">
            <a:off x="4827595" y="3830020"/>
            <a:ext cx="705014" cy="1230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55100D42-2C2D-8187-C803-7E34470E71F4}"/>
              </a:ext>
            </a:extLst>
          </p:cNvPr>
          <p:cNvSpPr/>
          <p:nvPr/>
        </p:nvSpPr>
        <p:spPr>
          <a:xfrm>
            <a:off x="6378229" y="365396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6C6FCC97-055D-1218-E316-1535913350F2}"/>
              </a:ext>
            </a:extLst>
          </p:cNvPr>
          <p:cNvCxnSpPr>
            <a:cxnSpLocks/>
            <a:stCxn id="37" idx="2"/>
            <a:endCxn id="53" idx="2"/>
          </p:cNvCxnSpPr>
          <p:nvPr/>
        </p:nvCxnSpPr>
        <p:spPr>
          <a:xfrm flipV="1">
            <a:off x="5512963" y="3699533"/>
            <a:ext cx="865266" cy="14279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9813E6E9-E100-5D1F-7A1F-775631D927BB}"/>
              </a:ext>
            </a:extLst>
          </p:cNvPr>
          <p:cNvSpPr/>
          <p:nvPr/>
        </p:nvSpPr>
        <p:spPr>
          <a:xfrm>
            <a:off x="7154196" y="364037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7698B850-5617-1ADD-0608-EEFC7454E107}"/>
              </a:ext>
            </a:extLst>
          </p:cNvPr>
          <p:cNvCxnSpPr>
            <a:cxnSpLocks/>
            <a:stCxn id="53" idx="6"/>
          </p:cNvCxnSpPr>
          <p:nvPr/>
        </p:nvCxnSpPr>
        <p:spPr>
          <a:xfrm flipV="1">
            <a:off x="6469363" y="3694836"/>
            <a:ext cx="687502" cy="469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73166CD2-A97A-6C0B-4456-63D17B2F0BB8}"/>
              </a:ext>
            </a:extLst>
          </p:cNvPr>
          <p:cNvSpPr/>
          <p:nvPr/>
        </p:nvSpPr>
        <p:spPr>
          <a:xfrm>
            <a:off x="7761433" y="36838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CA6B29AD-A1CB-16E8-6189-AAB78488C05F}"/>
              </a:ext>
            </a:extLst>
          </p:cNvPr>
          <p:cNvCxnSpPr>
            <a:cxnSpLocks/>
          </p:cNvCxnSpPr>
          <p:nvPr/>
        </p:nvCxnSpPr>
        <p:spPr>
          <a:xfrm>
            <a:off x="7251230" y="3691687"/>
            <a:ext cx="523863" cy="3982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78E6406D-741E-2B90-A502-2AE2159AE54B}"/>
              </a:ext>
            </a:extLst>
          </p:cNvPr>
          <p:cNvSpPr/>
          <p:nvPr/>
        </p:nvSpPr>
        <p:spPr>
          <a:xfrm>
            <a:off x="8198118" y="3751189"/>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3C4AF7DE-18E1-DF0D-FC59-0BF117FB740F}"/>
              </a:ext>
            </a:extLst>
          </p:cNvPr>
          <p:cNvCxnSpPr>
            <a:cxnSpLocks/>
          </p:cNvCxnSpPr>
          <p:nvPr/>
        </p:nvCxnSpPr>
        <p:spPr>
          <a:xfrm>
            <a:off x="7806088" y="3729378"/>
            <a:ext cx="406602" cy="5580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A00200BD-124A-7DC6-0BB0-DA55DCF06EB6}"/>
              </a:ext>
            </a:extLst>
          </p:cNvPr>
          <p:cNvSpPr/>
          <p:nvPr/>
        </p:nvSpPr>
        <p:spPr>
          <a:xfrm>
            <a:off x="8616069" y="3820257"/>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04721448-9C9C-454F-E176-2BC75CE8EE1C}"/>
              </a:ext>
            </a:extLst>
          </p:cNvPr>
          <p:cNvCxnSpPr>
            <a:cxnSpLocks/>
          </p:cNvCxnSpPr>
          <p:nvPr/>
        </p:nvCxnSpPr>
        <p:spPr>
          <a:xfrm>
            <a:off x="8224039" y="3798446"/>
            <a:ext cx="406602" cy="5580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CA4B2DE-0B12-BA96-6E29-2543E79FB71D}"/>
              </a:ext>
            </a:extLst>
          </p:cNvPr>
          <p:cNvPicPr>
            <a:picLocks noChangeAspect="1"/>
          </p:cNvPicPr>
          <p:nvPr/>
        </p:nvPicPr>
        <p:blipFill>
          <a:blip r:embed="rId11"/>
          <a:stretch>
            <a:fillRect/>
          </a:stretch>
        </p:blipFill>
        <p:spPr>
          <a:xfrm>
            <a:off x="8997176" y="3934926"/>
            <a:ext cx="908975" cy="905705"/>
          </a:xfrm>
          <a:prstGeom prst="rect">
            <a:avLst/>
          </a:prstGeom>
        </p:spPr>
      </p:pic>
      <p:sp>
        <p:nvSpPr>
          <p:cNvPr id="32" name="Oval 31">
            <a:extLst>
              <a:ext uri="{FF2B5EF4-FFF2-40B4-BE49-F238E27FC236}">
                <a16:creationId xmlns:a16="http://schemas.microsoft.com/office/drawing/2014/main" id="{04B638EC-EE24-9AC0-7B50-1FC8F4AB5749}"/>
              </a:ext>
            </a:extLst>
          </p:cNvPr>
          <p:cNvSpPr/>
          <p:nvPr/>
        </p:nvSpPr>
        <p:spPr>
          <a:xfrm>
            <a:off x="2429892" y="2946387"/>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1B0A64B1-2F79-8E8B-D34A-82D6B2991AE6}"/>
                  </a:ext>
                </a:extLst>
              </p:cNvPr>
              <p:cNvSpPr txBox="1"/>
              <p:nvPr/>
            </p:nvSpPr>
            <p:spPr>
              <a:xfrm>
                <a:off x="2039134" y="2730923"/>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𝑇</m:t>
                          </m:r>
                        </m:sub>
                      </m:sSub>
                    </m:oMath>
                  </m:oMathPara>
                </a14:m>
                <a:endParaRPr lang="en-GB" dirty="0">
                  <a:solidFill>
                    <a:srgbClr val="C00000"/>
                  </a:solidFill>
                </a:endParaRPr>
              </a:p>
            </p:txBody>
          </p:sp>
        </mc:Choice>
        <mc:Fallback xmlns="">
          <p:sp>
            <p:nvSpPr>
              <p:cNvPr id="33" name="TextBox 32">
                <a:extLst>
                  <a:ext uri="{FF2B5EF4-FFF2-40B4-BE49-F238E27FC236}">
                    <a16:creationId xmlns:a16="http://schemas.microsoft.com/office/drawing/2014/main" id="{1B0A64B1-2F79-8E8B-D34A-82D6B2991AE6}"/>
                  </a:ext>
                </a:extLst>
              </p:cNvPr>
              <p:cNvSpPr txBox="1">
                <a:spLocks noRot="1" noChangeAspect="1" noMove="1" noResize="1" noEditPoints="1" noAdjustHandles="1" noChangeArrowheads="1" noChangeShapeType="1" noTextEdit="1"/>
              </p:cNvSpPr>
              <p:nvPr/>
            </p:nvSpPr>
            <p:spPr>
              <a:xfrm>
                <a:off x="2039134" y="2730923"/>
                <a:ext cx="288897" cy="369332"/>
              </a:xfrm>
              <a:prstGeom prst="rect">
                <a:avLst/>
              </a:prstGeom>
              <a:blipFill>
                <a:blip r:embed="rId12"/>
                <a:stretch>
                  <a:fillRect r="-31915"/>
                </a:stretch>
              </a:blipFill>
            </p:spPr>
            <p:txBody>
              <a:bodyPr/>
              <a:lstStyle/>
              <a:p>
                <a:r>
                  <a:rPr lang="en-GB">
                    <a:noFill/>
                  </a:rPr>
                  <a:t> </a:t>
                </a:r>
              </a:p>
            </p:txBody>
          </p:sp>
        </mc:Fallback>
      </mc:AlternateContent>
      <p:cxnSp>
        <p:nvCxnSpPr>
          <p:cNvPr id="34" name="Straight Connector 33">
            <a:extLst>
              <a:ext uri="{FF2B5EF4-FFF2-40B4-BE49-F238E27FC236}">
                <a16:creationId xmlns:a16="http://schemas.microsoft.com/office/drawing/2014/main" id="{7B08E1E7-F899-E15B-EC97-467CED41F0C5}"/>
              </a:ext>
            </a:extLst>
          </p:cNvPr>
          <p:cNvCxnSpPr>
            <a:cxnSpLocks/>
          </p:cNvCxnSpPr>
          <p:nvPr/>
        </p:nvCxnSpPr>
        <p:spPr>
          <a:xfrm>
            <a:off x="2526411" y="3008319"/>
            <a:ext cx="953231" cy="281683"/>
          </a:xfrm>
          <a:prstGeom prst="line">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682B480D-1782-7C95-1DCB-CCAD158CD503}"/>
              </a:ext>
            </a:extLst>
          </p:cNvPr>
          <p:cNvSpPr/>
          <p:nvPr/>
        </p:nvSpPr>
        <p:spPr>
          <a:xfrm>
            <a:off x="4248897" y="3288812"/>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a:extLst>
              <a:ext uri="{FF2B5EF4-FFF2-40B4-BE49-F238E27FC236}">
                <a16:creationId xmlns:a16="http://schemas.microsoft.com/office/drawing/2014/main" id="{E0885B61-D266-5264-BFF7-AC0A28760533}"/>
              </a:ext>
            </a:extLst>
          </p:cNvPr>
          <p:cNvCxnSpPr>
            <a:cxnSpLocks/>
          </p:cNvCxnSpPr>
          <p:nvPr/>
        </p:nvCxnSpPr>
        <p:spPr>
          <a:xfrm>
            <a:off x="3545344" y="3296954"/>
            <a:ext cx="727236" cy="40711"/>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6A6748D-37AB-3215-167B-CD92B023C8C8}"/>
              </a:ext>
            </a:extLst>
          </p:cNvPr>
          <p:cNvCxnSpPr>
            <a:cxnSpLocks/>
          </p:cNvCxnSpPr>
          <p:nvPr/>
        </p:nvCxnSpPr>
        <p:spPr>
          <a:xfrm flipV="1">
            <a:off x="4335836" y="3277775"/>
            <a:ext cx="724482" cy="63164"/>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62076C5F-DCA4-EF7E-21BC-F96E1B1D6EBF}"/>
              </a:ext>
            </a:extLst>
          </p:cNvPr>
          <p:cNvSpPr/>
          <p:nvPr/>
        </p:nvSpPr>
        <p:spPr>
          <a:xfrm rot="21087430">
            <a:off x="5014179" y="3214154"/>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1BD8F037-3335-63DA-613D-8DEBB1F8B826}"/>
              </a:ext>
            </a:extLst>
          </p:cNvPr>
          <p:cNvSpPr/>
          <p:nvPr/>
        </p:nvSpPr>
        <p:spPr>
          <a:xfrm rot="21087430">
            <a:off x="5733079" y="3088169"/>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a:extLst>
              <a:ext uri="{FF2B5EF4-FFF2-40B4-BE49-F238E27FC236}">
                <a16:creationId xmlns:a16="http://schemas.microsoft.com/office/drawing/2014/main" id="{05AF3CF9-3631-691D-5D81-CBBA3B3EB6EE}"/>
              </a:ext>
            </a:extLst>
          </p:cNvPr>
          <p:cNvCxnSpPr>
            <a:cxnSpLocks/>
          </p:cNvCxnSpPr>
          <p:nvPr/>
        </p:nvCxnSpPr>
        <p:spPr>
          <a:xfrm rot="21087430" flipV="1">
            <a:off x="5037356" y="3201199"/>
            <a:ext cx="705014" cy="12303"/>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6083DD6B-6906-7B42-3605-69A090929774}"/>
              </a:ext>
            </a:extLst>
          </p:cNvPr>
          <p:cNvSpPr/>
          <p:nvPr/>
        </p:nvSpPr>
        <p:spPr>
          <a:xfrm rot="21087430">
            <a:off x="6436716" y="2952292"/>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a:extLst>
              <a:ext uri="{FF2B5EF4-FFF2-40B4-BE49-F238E27FC236}">
                <a16:creationId xmlns:a16="http://schemas.microsoft.com/office/drawing/2014/main" id="{B721EC1E-0CB0-CFCE-E07E-AE2CCDBFEDA5}"/>
              </a:ext>
            </a:extLst>
          </p:cNvPr>
          <p:cNvCxnSpPr>
            <a:cxnSpLocks/>
          </p:cNvCxnSpPr>
          <p:nvPr/>
        </p:nvCxnSpPr>
        <p:spPr>
          <a:xfrm rot="21087430" flipV="1">
            <a:off x="5740993" y="3065322"/>
            <a:ext cx="705014" cy="12303"/>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30CE5445-436F-4658-66AE-9998A07AC101}"/>
              </a:ext>
            </a:extLst>
          </p:cNvPr>
          <p:cNvSpPr/>
          <p:nvPr/>
        </p:nvSpPr>
        <p:spPr>
          <a:xfrm rot="21087430">
            <a:off x="7202055" y="2823583"/>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a:extLst>
              <a:ext uri="{FF2B5EF4-FFF2-40B4-BE49-F238E27FC236}">
                <a16:creationId xmlns:a16="http://schemas.microsoft.com/office/drawing/2014/main" id="{5118D158-94A5-BBE3-41B2-723449655CB7}"/>
              </a:ext>
            </a:extLst>
          </p:cNvPr>
          <p:cNvCxnSpPr>
            <a:cxnSpLocks/>
          </p:cNvCxnSpPr>
          <p:nvPr/>
        </p:nvCxnSpPr>
        <p:spPr>
          <a:xfrm rot="21087430" flipV="1">
            <a:off x="6506332" y="2936613"/>
            <a:ext cx="705014" cy="12303"/>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110A02E0-F3D3-F000-53D8-FF90259F48FC}"/>
              </a:ext>
            </a:extLst>
          </p:cNvPr>
          <p:cNvSpPr/>
          <p:nvPr/>
        </p:nvSpPr>
        <p:spPr>
          <a:xfrm rot="21087430">
            <a:off x="7809007" y="2776332"/>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a:extLst>
              <a:ext uri="{FF2B5EF4-FFF2-40B4-BE49-F238E27FC236}">
                <a16:creationId xmlns:a16="http://schemas.microsoft.com/office/drawing/2014/main" id="{05240290-3D44-C821-B39D-C50F07D8439A}"/>
              </a:ext>
            </a:extLst>
          </p:cNvPr>
          <p:cNvCxnSpPr>
            <a:cxnSpLocks/>
          </p:cNvCxnSpPr>
          <p:nvPr/>
        </p:nvCxnSpPr>
        <p:spPr>
          <a:xfrm rot="21087430">
            <a:off x="7299423" y="2828055"/>
            <a:ext cx="523863" cy="39823"/>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3D263061-E7E7-2CCB-2C72-90CB4F10A378}"/>
              </a:ext>
            </a:extLst>
          </p:cNvPr>
          <p:cNvSpPr/>
          <p:nvPr/>
        </p:nvSpPr>
        <p:spPr>
          <a:xfrm rot="21087430">
            <a:off x="8250856" y="2778094"/>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255E46FA-B33F-AD20-EFE5-0A7600096A3F}"/>
              </a:ext>
            </a:extLst>
          </p:cNvPr>
          <p:cNvCxnSpPr>
            <a:cxnSpLocks/>
          </p:cNvCxnSpPr>
          <p:nvPr/>
        </p:nvCxnSpPr>
        <p:spPr>
          <a:xfrm rot="21087430">
            <a:off x="7855561" y="2791525"/>
            <a:ext cx="406602" cy="55801"/>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06E1383-1B80-5F64-2C34-9C612F3AC7D5}"/>
              </a:ext>
            </a:extLst>
          </p:cNvPr>
          <p:cNvCxnSpPr>
            <a:cxnSpLocks/>
          </p:cNvCxnSpPr>
          <p:nvPr/>
        </p:nvCxnSpPr>
        <p:spPr>
          <a:xfrm rot="21087430">
            <a:off x="8279135" y="2797741"/>
            <a:ext cx="406602" cy="55801"/>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0F748FA0-3B55-5C82-C875-578CA9DBFA92}"/>
              </a:ext>
            </a:extLst>
          </p:cNvPr>
          <p:cNvSpPr/>
          <p:nvPr/>
        </p:nvSpPr>
        <p:spPr>
          <a:xfrm>
            <a:off x="3477893" y="3257014"/>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32DCC2CC-39BB-F695-6608-14F9FD5DB933}"/>
                  </a:ext>
                </a:extLst>
              </p:cNvPr>
              <p:cNvSpPr txBox="1"/>
              <p:nvPr/>
            </p:nvSpPr>
            <p:spPr>
              <a:xfrm>
                <a:off x="1978550" y="3021154"/>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65" name="TextBox 64">
                <a:extLst>
                  <a:ext uri="{FF2B5EF4-FFF2-40B4-BE49-F238E27FC236}">
                    <a16:creationId xmlns:a16="http://schemas.microsoft.com/office/drawing/2014/main" id="{32DCC2CC-39BB-F695-6608-14F9FD5DB933}"/>
                  </a:ext>
                </a:extLst>
              </p:cNvPr>
              <p:cNvSpPr txBox="1">
                <a:spLocks noRot="1" noChangeAspect="1" noMove="1" noResize="1" noEditPoints="1" noAdjustHandles="1" noChangeArrowheads="1" noChangeShapeType="1" noTextEdit="1"/>
              </p:cNvSpPr>
              <p:nvPr/>
            </p:nvSpPr>
            <p:spPr>
              <a:xfrm>
                <a:off x="1978550" y="3021154"/>
                <a:ext cx="288897" cy="369332"/>
              </a:xfrm>
              <a:prstGeom prst="rect">
                <a:avLst/>
              </a:prstGeom>
              <a:blipFill>
                <a:blip r:embed="rId13"/>
                <a:stretch>
                  <a:fillRect r="-31915"/>
                </a:stretch>
              </a:blipFill>
            </p:spPr>
            <p:txBody>
              <a:bodyPr/>
              <a:lstStyle/>
              <a:p>
                <a:r>
                  <a:rPr lang="en-GB">
                    <a:noFill/>
                  </a:rPr>
                  <a:t> </a:t>
                </a:r>
              </a:p>
            </p:txBody>
          </p:sp>
        </mc:Fallback>
      </mc:AlternateContent>
      <p:pic>
        <p:nvPicPr>
          <p:cNvPr id="66" name="Picture 65">
            <a:extLst>
              <a:ext uri="{FF2B5EF4-FFF2-40B4-BE49-F238E27FC236}">
                <a16:creationId xmlns:a16="http://schemas.microsoft.com/office/drawing/2014/main" id="{894E2487-59A7-119F-9FA4-0BEE1F8ABD58}"/>
              </a:ext>
            </a:extLst>
          </p:cNvPr>
          <p:cNvPicPr>
            <a:picLocks noChangeAspect="1"/>
          </p:cNvPicPr>
          <p:nvPr/>
        </p:nvPicPr>
        <p:blipFill>
          <a:blip r:embed="rId14"/>
          <a:stretch>
            <a:fillRect/>
          </a:stretch>
        </p:blipFill>
        <p:spPr>
          <a:xfrm>
            <a:off x="1273305" y="3401258"/>
            <a:ext cx="932830" cy="917230"/>
          </a:xfrm>
          <a:prstGeom prst="rect">
            <a:avLst/>
          </a:prstGeom>
        </p:spPr>
      </p:pic>
      <p:sp>
        <p:nvSpPr>
          <p:cNvPr id="79" name="Oval 78">
            <a:extLst>
              <a:ext uri="{FF2B5EF4-FFF2-40B4-BE49-F238E27FC236}">
                <a16:creationId xmlns:a16="http://schemas.microsoft.com/office/drawing/2014/main" id="{4419DD32-3B64-57FA-7DF0-E03EE567DA9B}"/>
              </a:ext>
            </a:extLst>
          </p:cNvPr>
          <p:cNvSpPr/>
          <p:nvPr/>
        </p:nvSpPr>
        <p:spPr>
          <a:xfrm rot="21087430">
            <a:off x="8648158" y="2776028"/>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C699E910-24F7-3453-8EA9-7BF622343473}"/>
                  </a:ext>
                </a:extLst>
              </p:cNvPr>
              <p:cNvSpPr txBox="1"/>
              <p:nvPr/>
            </p:nvSpPr>
            <p:spPr>
              <a:xfrm>
                <a:off x="8573797" y="2766172"/>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GB" b="0" i="1" dirty="0" smtClean="0">
                              <a:solidFill>
                                <a:srgbClr val="C00000"/>
                              </a:solidFill>
                              <a:latin typeface="Cambria Math" panose="02040503050406030204" pitchFamily="18" charset="0"/>
                            </a:rPr>
                            <m:t>0</m:t>
                          </m:r>
                        </m:sub>
                      </m:sSub>
                    </m:oMath>
                  </m:oMathPara>
                </a14:m>
                <a:endParaRPr lang="en-GB" dirty="0">
                  <a:solidFill>
                    <a:srgbClr val="C00000"/>
                  </a:solidFill>
                </a:endParaRPr>
              </a:p>
            </p:txBody>
          </p:sp>
        </mc:Choice>
        <mc:Fallback xmlns="">
          <p:sp>
            <p:nvSpPr>
              <p:cNvPr id="82" name="TextBox 81">
                <a:extLst>
                  <a:ext uri="{FF2B5EF4-FFF2-40B4-BE49-F238E27FC236}">
                    <a16:creationId xmlns:a16="http://schemas.microsoft.com/office/drawing/2014/main" id="{C699E910-24F7-3453-8EA9-7BF622343473}"/>
                  </a:ext>
                </a:extLst>
              </p:cNvPr>
              <p:cNvSpPr txBox="1">
                <a:spLocks noRot="1" noChangeAspect="1" noMove="1" noResize="1" noEditPoints="1" noAdjustHandles="1" noChangeArrowheads="1" noChangeShapeType="1" noTextEdit="1"/>
              </p:cNvSpPr>
              <p:nvPr/>
            </p:nvSpPr>
            <p:spPr>
              <a:xfrm>
                <a:off x="8573797" y="2766172"/>
                <a:ext cx="288897" cy="369332"/>
              </a:xfrm>
              <a:prstGeom prst="rect">
                <a:avLst/>
              </a:prstGeom>
              <a:blipFill>
                <a:blip r:embed="rId15"/>
                <a:stretch>
                  <a:fillRect r="-25000"/>
                </a:stretch>
              </a:blipFill>
            </p:spPr>
            <p:txBody>
              <a:bodyPr/>
              <a:lstStyle/>
              <a:p>
                <a:r>
                  <a:rPr lang="en-GB">
                    <a:noFill/>
                  </a:rPr>
                  <a:t> </a:t>
                </a:r>
              </a:p>
            </p:txBody>
          </p:sp>
        </mc:Fallback>
      </mc:AlternateContent>
      <p:sp>
        <p:nvSpPr>
          <p:cNvPr id="83" name="TextBox 82">
            <a:extLst>
              <a:ext uri="{FF2B5EF4-FFF2-40B4-BE49-F238E27FC236}">
                <a16:creationId xmlns:a16="http://schemas.microsoft.com/office/drawing/2014/main" id="{9222794C-C265-BCF2-D3FD-373120C04467}"/>
              </a:ext>
            </a:extLst>
          </p:cNvPr>
          <p:cNvSpPr txBox="1"/>
          <p:nvPr/>
        </p:nvSpPr>
        <p:spPr>
          <a:xfrm>
            <a:off x="4079542" y="1091482"/>
            <a:ext cx="2817566" cy="369332"/>
          </a:xfrm>
          <a:prstGeom prst="rect">
            <a:avLst/>
          </a:prstGeom>
          <a:noFill/>
        </p:spPr>
        <p:txBody>
          <a:bodyPr wrap="none" rtlCol="0">
            <a:spAutoFit/>
          </a:bodyPr>
          <a:lstStyle/>
          <a:p>
            <a:r>
              <a:rPr lang="en-US" i="1" dirty="0"/>
              <a:t>“A cat sitting next to a mirror.”</a:t>
            </a:r>
            <a:endParaRPr lang="en-GB" dirty="0"/>
          </a:p>
        </p:txBody>
      </p:sp>
      <p:sp>
        <p:nvSpPr>
          <p:cNvPr id="84" name="TextBox 83">
            <a:extLst>
              <a:ext uri="{FF2B5EF4-FFF2-40B4-BE49-F238E27FC236}">
                <a16:creationId xmlns:a16="http://schemas.microsoft.com/office/drawing/2014/main" id="{A0DD63D6-4EA2-F7F9-93E8-634471ED77A8}"/>
              </a:ext>
            </a:extLst>
          </p:cNvPr>
          <p:cNvSpPr txBox="1"/>
          <p:nvPr/>
        </p:nvSpPr>
        <p:spPr>
          <a:xfrm>
            <a:off x="279852" y="6126175"/>
            <a:ext cx="11177840" cy="292388"/>
          </a:xfrm>
          <a:prstGeom prst="rect">
            <a:avLst/>
          </a:prstGeom>
          <a:noFill/>
        </p:spPr>
        <p:txBody>
          <a:bodyPr wrap="square">
            <a:spAutoFit/>
          </a:bodyPr>
          <a:lstStyle/>
          <a:p>
            <a:r>
              <a:rPr lang="en-US" sz="1300" dirty="0">
                <a:solidFill>
                  <a:schemeClr val="bg1">
                    <a:lumMod val="65000"/>
                  </a:schemeClr>
                </a:solidFill>
              </a:rPr>
              <a:t>Images from: </a:t>
            </a:r>
            <a:r>
              <a:rPr lang="en-US" sz="1300" i="1" dirty="0">
                <a:solidFill>
                  <a:schemeClr val="bg1">
                    <a:lumMod val="65000"/>
                  </a:schemeClr>
                </a:solidFill>
              </a:rPr>
              <a:t>Null-text Inversion for Editing Real Images using Guided Diffusion Models</a:t>
            </a:r>
            <a:r>
              <a:rPr lang="en-GB" sz="1300" dirty="0">
                <a:solidFill>
                  <a:schemeClr val="bg1">
                    <a:lumMod val="65000"/>
                  </a:schemeClr>
                </a:solidFill>
              </a:rPr>
              <a:t>, </a:t>
            </a:r>
            <a:r>
              <a:rPr lang="en-GB" sz="1300" dirty="0" err="1">
                <a:solidFill>
                  <a:schemeClr val="bg1">
                    <a:lumMod val="65000"/>
                  </a:schemeClr>
                </a:solidFill>
              </a:rPr>
              <a:t>Mokady</a:t>
            </a:r>
            <a:r>
              <a:rPr lang="en-GB" sz="1300" dirty="0">
                <a:solidFill>
                  <a:schemeClr val="bg1">
                    <a:lumMod val="65000"/>
                  </a:schemeClr>
                </a:solidFill>
              </a:rPr>
              <a:t> and Hertz et al. CVPR 2023</a:t>
            </a:r>
          </a:p>
        </p:txBody>
      </p:sp>
      <p:pic>
        <p:nvPicPr>
          <p:cNvPr id="8" name="Picture 7">
            <a:extLst>
              <a:ext uri="{FF2B5EF4-FFF2-40B4-BE49-F238E27FC236}">
                <a16:creationId xmlns:a16="http://schemas.microsoft.com/office/drawing/2014/main" id="{FADCB830-BD78-4D18-AC1A-FE5346B0EBA8}"/>
              </a:ext>
            </a:extLst>
          </p:cNvPr>
          <p:cNvPicPr>
            <a:picLocks noChangeAspect="1"/>
          </p:cNvPicPr>
          <p:nvPr/>
        </p:nvPicPr>
        <p:blipFill>
          <a:blip r:embed="rId14"/>
          <a:stretch>
            <a:fillRect/>
          </a:stretch>
        </p:blipFill>
        <p:spPr>
          <a:xfrm rot="10800000">
            <a:off x="1334617" y="1887215"/>
            <a:ext cx="932830" cy="917230"/>
          </a:xfrm>
          <a:prstGeom prst="rect">
            <a:avLst/>
          </a:prstGeom>
        </p:spPr>
      </p:pic>
      <p:sp>
        <p:nvSpPr>
          <p:cNvPr id="9" name="Oval 8">
            <a:extLst>
              <a:ext uri="{FF2B5EF4-FFF2-40B4-BE49-F238E27FC236}">
                <a16:creationId xmlns:a16="http://schemas.microsoft.com/office/drawing/2014/main" id="{8AC69872-8521-9F72-9DBF-BB9DC4D50260}"/>
              </a:ext>
            </a:extLst>
          </p:cNvPr>
          <p:cNvSpPr/>
          <p:nvPr/>
        </p:nvSpPr>
        <p:spPr>
          <a:xfrm>
            <a:off x="3333931" y="3401258"/>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78E26E8B-8707-EDB2-0946-0B09BD8C1B28}"/>
              </a:ext>
            </a:extLst>
          </p:cNvPr>
          <p:cNvCxnSpPr>
            <a:cxnSpLocks/>
            <a:endCxn id="9" idx="1"/>
          </p:cNvCxnSpPr>
          <p:nvPr/>
        </p:nvCxnSpPr>
        <p:spPr>
          <a:xfrm>
            <a:off x="2511425" y="3013075"/>
            <a:ext cx="835852" cy="401529"/>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8401A15-D2CE-BE39-8489-1EA4F365111B}"/>
              </a:ext>
            </a:extLst>
          </p:cNvPr>
          <p:cNvSpPr/>
          <p:nvPr/>
        </p:nvSpPr>
        <p:spPr>
          <a:xfrm>
            <a:off x="4152770" y="3550790"/>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6907A9D8-7E83-E142-91B7-B1CE3CD5E8A0}"/>
              </a:ext>
            </a:extLst>
          </p:cNvPr>
          <p:cNvCxnSpPr>
            <a:cxnSpLocks/>
          </p:cNvCxnSpPr>
          <p:nvPr/>
        </p:nvCxnSpPr>
        <p:spPr>
          <a:xfrm>
            <a:off x="3388815" y="3452742"/>
            <a:ext cx="786310" cy="135008"/>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A6AC06D3-B43B-D99E-F83C-352A281EA850}"/>
              </a:ext>
            </a:extLst>
          </p:cNvPr>
          <p:cNvSpPr/>
          <p:nvPr/>
        </p:nvSpPr>
        <p:spPr>
          <a:xfrm>
            <a:off x="4749910" y="3635638"/>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E6D7C0C5-2248-A163-95D6-A8A814C07CCB}"/>
              </a:ext>
            </a:extLst>
          </p:cNvPr>
          <p:cNvCxnSpPr>
            <a:cxnSpLocks/>
          </p:cNvCxnSpPr>
          <p:nvPr/>
        </p:nvCxnSpPr>
        <p:spPr>
          <a:xfrm>
            <a:off x="4204656" y="3592163"/>
            <a:ext cx="552243" cy="85674"/>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B872F11D-D992-B574-7DCD-B5ECA4BD2EA9}"/>
              </a:ext>
            </a:extLst>
          </p:cNvPr>
          <p:cNvSpPr/>
          <p:nvPr/>
        </p:nvSpPr>
        <p:spPr>
          <a:xfrm>
            <a:off x="5520310" y="3631872"/>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B0BC84B4-3030-0148-A16E-6F136B75EE69}"/>
              </a:ext>
            </a:extLst>
          </p:cNvPr>
          <p:cNvSpPr/>
          <p:nvPr/>
        </p:nvSpPr>
        <p:spPr>
          <a:xfrm>
            <a:off x="6438336" y="3566100"/>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2" name="Straight Connector 71">
            <a:extLst>
              <a:ext uri="{FF2B5EF4-FFF2-40B4-BE49-F238E27FC236}">
                <a16:creationId xmlns:a16="http://schemas.microsoft.com/office/drawing/2014/main" id="{F2453B5D-0D6C-BC25-CACE-20D2CF25B6F1}"/>
              </a:ext>
            </a:extLst>
          </p:cNvPr>
          <p:cNvCxnSpPr>
            <a:cxnSpLocks/>
            <a:endCxn id="55" idx="2"/>
          </p:cNvCxnSpPr>
          <p:nvPr/>
        </p:nvCxnSpPr>
        <p:spPr>
          <a:xfrm flipV="1">
            <a:off x="5582878" y="3611667"/>
            <a:ext cx="855458" cy="65772"/>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BC36686A-65A5-A098-2E53-0A2AC40A59FA}"/>
              </a:ext>
            </a:extLst>
          </p:cNvPr>
          <p:cNvSpPr/>
          <p:nvPr/>
        </p:nvSpPr>
        <p:spPr>
          <a:xfrm>
            <a:off x="7191951" y="3574207"/>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Straight Connector 73">
            <a:extLst>
              <a:ext uri="{FF2B5EF4-FFF2-40B4-BE49-F238E27FC236}">
                <a16:creationId xmlns:a16="http://schemas.microsoft.com/office/drawing/2014/main" id="{EEEC36B6-79B7-450C-AFB2-4686C6EC426F}"/>
              </a:ext>
            </a:extLst>
          </p:cNvPr>
          <p:cNvCxnSpPr>
            <a:cxnSpLocks/>
          </p:cNvCxnSpPr>
          <p:nvPr/>
        </p:nvCxnSpPr>
        <p:spPr>
          <a:xfrm flipV="1">
            <a:off x="6517013" y="3611667"/>
            <a:ext cx="687502" cy="4697"/>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4C537F27-4474-08BE-0FA0-972604A95068}"/>
              </a:ext>
            </a:extLst>
          </p:cNvPr>
          <p:cNvSpPr/>
          <p:nvPr/>
        </p:nvSpPr>
        <p:spPr>
          <a:xfrm>
            <a:off x="7770908" y="3619774"/>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6" name="Straight Connector 75">
            <a:extLst>
              <a:ext uri="{FF2B5EF4-FFF2-40B4-BE49-F238E27FC236}">
                <a16:creationId xmlns:a16="http://schemas.microsoft.com/office/drawing/2014/main" id="{C9EA738E-6E22-930D-39EA-E1E6660155B5}"/>
              </a:ext>
            </a:extLst>
          </p:cNvPr>
          <p:cNvCxnSpPr>
            <a:cxnSpLocks/>
          </p:cNvCxnSpPr>
          <p:nvPr/>
        </p:nvCxnSpPr>
        <p:spPr>
          <a:xfrm>
            <a:off x="7265228" y="3620464"/>
            <a:ext cx="523863" cy="39823"/>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60859C86-5FB1-8830-3569-8184BA157782}"/>
              </a:ext>
            </a:extLst>
          </p:cNvPr>
          <p:cNvSpPr/>
          <p:nvPr/>
        </p:nvSpPr>
        <p:spPr>
          <a:xfrm>
            <a:off x="8209800" y="3715936"/>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Connector 77">
            <a:extLst>
              <a:ext uri="{FF2B5EF4-FFF2-40B4-BE49-F238E27FC236}">
                <a16:creationId xmlns:a16="http://schemas.microsoft.com/office/drawing/2014/main" id="{DB8FE4C0-E584-A054-05D1-2AF1E7A0005A}"/>
              </a:ext>
            </a:extLst>
          </p:cNvPr>
          <p:cNvCxnSpPr>
            <a:cxnSpLocks/>
          </p:cNvCxnSpPr>
          <p:nvPr/>
        </p:nvCxnSpPr>
        <p:spPr>
          <a:xfrm>
            <a:off x="7841698" y="3665117"/>
            <a:ext cx="405690" cy="97821"/>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6418568-9C8C-2E16-2DB3-6B6D81CF36B4}"/>
              </a:ext>
            </a:extLst>
          </p:cNvPr>
          <p:cNvCxnSpPr>
            <a:cxnSpLocks/>
          </p:cNvCxnSpPr>
          <p:nvPr/>
        </p:nvCxnSpPr>
        <p:spPr>
          <a:xfrm>
            <a:off x="8293894" y="3769519"/>
            <a:ext cx="336747" cy="84728"/>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264E839-6AC1-17D4-EDA1-EC2DF8A9294F}"/>
              </a:ext>
            </a:extLst>
          </p:cNvPr>
          <p:cNvCxnSpPr>
            <a:cxnSpLocks/>
          </p:cNvCxnSpPr>
          <p:nvPr/>
        </p:nvCxnSpPr>
        <p:spPr>
          <a:xfrm flipV="1">
            <a:off x="4817612" y="3677439"/>
            <a:ext cx="705014" cy="12303"/>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86" name="Picture 85">
            <a:extLst>
              <a:ext uri="{FF2B5EF4-FFF2-40B4-BE49-F238E27FC236}">
                <a16:creationId xmlns:a16="http://schemas.microsoft.com/office/drawing/2014/main" id="{CACD3482-F618-212D-0CEC-5C878DDB23EF}"/>
              </a:ext>
            </a:extLst>
          </p:cNvPr>
          <p:cNvPicPr>
            <a:picLocks noChangeAspect="1"/>
          </p:cNvPicPr>
          <p:nvPr/>
        </p:nvPicPr>
        <p:blipFill>
          <a:blip r:embed="rId16"/>
          <a:stretch>
            <a:fillRect/>
          </a:stretch>
        </p:blipFill>
        <p:spPr>
          <a:xfrm>
            <a:off x="8919538" y="1966584"/>
            <a:ext cx="912221" cy="905705"/>
          </a:xfrm>
          <a:prstGeom prst="rect">
            <a:avLst/>
          </a:prstGeom>
        </p:spPr>
      </p:pic>
    </p:spTree>
    <p:extLst>
      <p:ext uri="{BB962C8B-B14F-4D97-AF65-F5344CB8AC3E}">
        <p14:creationId xmlns:p14="http://schemas.microsoft.com/office/powerpoint/2010/main" val="35378348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0" grpId="0" animBg="1"/>
      <p:bldP spid="42" grpId="0" animBg="1"/>
      <p:bldP spid="45" grpId="0" animBg="1"/>
      <p:bldP spid="47" grpId="0" animBg="1"/>
      <p:bldP spid="49" grpId="0" animBg="1"/>
      <p:bldP spid="51" grpId="0" animBg="1"/>
      <p:bldP spid="62" grpId="0" animBg="1"/>
      <p:bldP spid="79" grpId="0" animBg="1"/>
      <p:bldP spid="8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0564B-393C-EF3E-A019-9AC91D1E756E}"/>
            </a:ext>
          </a:extLst>
        </p:cNvPr>
        <p:cNvGrpSpPr/>
        <p:nvPr/>
      </p:nvGrpSpPr>
      <p:grpSpPr>
        <a:xfrm>
          <a:off x="0" y="0"/>
          <a:ext cx="0" cy="0"/>
          <a:chOff x="0" y="0"/>
          <a:chExt cx="0" cy="0"/>
        </a:xfrm>
      </p:grpSpPr>
      <p:sp>
        <p:nvSpPr>
          <p:cNvPr id="15" name="Freeform: Shape 14">
            <a:extLst>
              <a:ext uri="{FF2B5EF4-FFF2-40B4-BE49-F238E27FC236}">
                <a16:creationId xmlns:a16="http://schemas.microsoft.com/office/drawing/2014/main" id="{05926B4B-3FE5-8A04-158D-979B73AEB3CE}"/>
              </a:ext>
            </a:extLst>
          </p:cNvPr>
          <p:cNvSpPr/>
          <p:nvPr/>
        </p:nvSpPr>
        <p:spPr>
          <a:xfrm>
            <a:off x="2531745" y="2800350"/>
            <a:ext cx="6155055" cy="1097280"/>
          </a:xfrm>
          <a:custGeom>
            <a:avLst/>
            <a:gdLst>
              <a:gd name="connsiteX0" fmla="*/ 0 w 6155055"/>
              <a:gd name="connsiteY0" fmla="*/ 228600 h 1097280"/>
              <a:gd name="connsiteX1" fmla="*/ 977265 w 6155055"/>
              <a:gd name="connsiteY1" fmla="*/ 508635 h 1097280"/>
              <a:gd name="connsiteX2" fmla="*/ 1765935 w 6155055"/>
              <a:gd name="connsiteY2" fmla="*/ 548640 h 1097280"/>
              <a:gd name="connsiteX3" fmla="*/ 2537460 w 6155055"/>
              <a:gd name="connsiteY3" fmla="*/ 462915 h 1097280"/>
              <a:gd name="connsiteX4" fmla="*/ 3263265 w 6155055"/>
              <a:gd name="connsiteY4" fmla="*/ 348615 h 1097280"/>
              <a:gd name="connsiteX5" fmla="*/ 3966210 w 6155055"/>
              <a:gd name="connsiteY5" fmla="*/ 194310 h 1097280"/>
              <a:gd name="connsiteX6" fmla="*/ 4703445 w 6155055"/>
              <a:gd name="connsiteY6" fmla="*/ 62865 h 1097280"/>
              <a:gd name="connsiteX7" fmla="*/ 5332095 w 6155055"/>
              <a:gd name="connsiteY7" fmla="*/ 17145 h 1097280"/>
              <a:gd name="connsiteX8" fmla="*/ 5777865 w 6155055"/>
              <a:gd name="connsiteY8" fmla="*/ 17145 h 1097280"/>
              <a:gd name="connsiteX9" fmla="*/ 6155055 w 6155055"/>
              <a:gd name="connsiteY9" fmla="*/ 0 h 1097280"/>
              <a:gd name="connsiteX10" fmla="*/ 6149340 w 6155055"/>
              <a:gd name="connsiteY10" fmla="*/ 1097280 h 1097280"/>
              <a:gd name="connsiteX11" fmla="*/ 5732145 w 6155055"/>
              <a:gd name="connsiteY11" fmla="*/ 954405 h 1097280"/>
              <a:gd name="connsiteX12" fmla="*/ 5269230 w 6155055"/>
              <a:gd name="connsiteY12" fmla="*/ 874395 h 1097280"/>
              <a:gd name="connsiteX13" fmla="*/ 4686300 w 6155055"/>
              <a:gd name="connsiteY13" fmla="*/ 805815 h 1097280"/>
              <a:gd name="connsiteX14" fmla="*/ 3977640 w 6155055"/>
              <a:gd name="connsiteY14" fmla="*/ 817245 h 1097280"/>
              <a:gd name="connsiteX15" fmla="*/ 3028950 w 6155055"/>
              <a:gd name="connsiteY15" fmla="*/ 880110 h 1097280"/>
              <a:gd name="connsiteX16" fmla="*/ 2257425 w 6155055"/>
              <a:gd name="connsiteY16" fmla="*/ 891540 h 1097280"/>
              <a:gd name="connsiteX17" fmla="*/ 1663065 w 6155055"/>
              <a:gd name="connsiteY17" fmla="*/ 800100 h 1097280"/>
              <a:gd name="connsiteX18" fmla="*/ 845820 w 6155055"/>
              <a:gd name="connsiteY18" fmla="*/ 640080 h 1097280"/>
              <a:gd name="connsiteX19" fmla="*/ 0 w 6155055"/>
              <a:gd name="connsiteY19" fmla="*/ 22860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55055" h="1097280">
                <a:moveTo>
                  <a:pt x="0" y="228600"/>
                </a:moveTo>
                <a:lnTo>
                  <a:pt x="977265" y="508635"/>
                </a:lnTo>
                <a:lnTo>
                  <a:pt x="1765935" y="548640"/>
                </a:lnTo>
                <a:lnTo>
                  <a:pt x="2537460" y="462915"/>
                </a:lnTo>
                <a:lnTo>
                  <a:pt x="3263265" y="348615"/>
                </a:lnTo>
                <a:lnTo>
                  <a:pt x="3966210" y="194310"/>
                </a:lnTo>
                <a:lnTo>
                  <a:pt x="4703445" y="62865"/>
                </a:lnTo>
                <a:lnTo>
                  <a:pt x="5332095" y="17145"/>
                </a:lnTo>
                <a:lnTo>
                  <a:pt x="5777865" y="17145"/>
                </a:lnTo>
                <a:lnTo>
                  <a:pt x="6155055" y="0"/>
                </a:lnTo>
                <a:lnTo>
                  <a:pt x="6149340" y="1097280"/>
                </a:lnTo>
                <a:lnTo>
                  <a:pt x="5732145" y="954405"/>
                </a:lnTo>
                <a:lnTo>
                  <a:pt x="5269230" y="874395"/>
                </a:lnTo>
                <a:lnTo>
                  <a:pt x="4686300" y="805815"/>
                </a:lnTo>
                <a:lnTo>
                  <a:pt x="3977640" y="817245"/>
                </a:lnTo>
                <a:lnTo>
                  <a:pt x="3028950" y="880110"/>
                </a:lnTo>
                <a:lnTo>
                  <a:pt x="2257425" y="891540"/>
                </a:lnTo>
                <a:lnTo>
                  <a:pt x="1663065" y="800100"/>
                </a:lnTo>
                <a:lnTo>
                  <a:pt x="845820" y="640080"/>
                </a:lnTo>
                <a:lnTo>
                  <a:pt x="0" y="228600"/>
                </a:lnTo>
                <a:close/>
              </a:path>
            </a:pathLst>
          </a:custGeom>
          <a:pattFill prst="wdUpDiag">
            <a:fgClr>
              <a:srgbClr val="FFB3B3"/>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0DC41B-25FF-2437-EDA5-C873F3A34E85}"/>
              </a:ext>
            </a:extLst>
          </p:cNvPr>
          <p:cNvSpPr>
            <a:spLocks noGrp="1"/>
          </p:cNvSpPr>
          <p:nvPr>
            <p:ph type="title"/>
          </p:nvPr>
        </p:nvSpPr>
        <p:spPr/>
        <p:txBody>
          <a:bodyPr>
            <a:normAutofit/>
          </a:bodyPr>
          <a:lstStyle/>
          <a:p>
            <a:r>
              <a:rPr lang="en-GB" dirty="0"/>
              <a:t>Inversion: Null-Text Inversion</a:t>
            </a:r>
          </a:p>
        </p:txBody>
      </p:sp>
      <p:sp>
        <p:nvSpPr>
          <p:cNvPr id="4" name="Date Placeholder 3">
            <a:extLst>
              <a:ext uri="{FF2B5EF4-FFF2-40B4-BE49-F238E27FC236}">
                <a16:creationId xmlns:a16="http://schemas.microsoft.com/office/drawing/2014/main" id="{3E71294E-B5F0-4CA7-7952-64A95423BB89}"/>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0B3F9C3C-2686-FC94-C0A1-AA76B7167258}"/>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9B3100F4-7ACB-887D-E880-942C57564F18}"/>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04380908-9022-DCC2-90EA-63B585370453}"/>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F70838E4-2C85-B42C-6748-DDC9374D6DAF}"/>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FA996DB7-10AF-522E-1F81-6ECE84D63502}"/>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5188DAC0-E592-4DC7-7534-43C34C261260}"/>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88BEF47D-E5CD-0EFF-7D17-D6BC4F847FF5}"/>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A7C2ACB3-1CD5-5DFC-93EF-27E9F4289A1B}"/>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Oval 22">
            <a:extLst>
              <a:ext uri="{FF2B5EF4-FFF2-40B4-BE49-F238E27FC236}">
                <a16:creationId xmlns:a16="http://schemas.microsoft.com/office/drawing/2014/main" id="{A1614356-AAA7-60BB-0721-D8B992E37C58}"/>
              </a:ext>
            </a:extLst>
          </p:cNvPr>
          <p:cNvSpPr/>
          <p:nvPr/>
        </p:nvSpPr>
        <p:spPr>
          <a:xfrm>
            <a:off x="2352575"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597431B-9F00-7F02-EC1A-929AA600820F}"/>
                  </a:ext>
                </a:extLst>
              </p:cNvPr>
              <p:cNvSpPr txBox="1"/>
              <p:nvPr/>
            </p:nvSpPr>
            <p:spPr>
              <a:xfrm>
                <a:off x="8544086" y="383447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0</m:t>
                          </m:r>
                        </m:sub>
                      </m:sSub>
                    </m:oMath>
                  </m:oMathPara>
                </a14:m>
                <a:endParaRPr lang="en-GB" dirty="0"/>
              </a:p>
            </p:txBody>
          </p:sp>
        </mc:Choice>
        <mc:Fallback xmlns="">
          <p:sp>
            <p:nvSpPr>
              <p:cNvPr id="52" name="TextBox 51">
                <a:extLst>
                  <a:ext uri="{FF2B5EF4-FFF2-40B4-BE49-F238E27FC236}">
                    <a16:creationId xmlns:a16="http://schemas.microsoft.com/office/drawing/2014/main" id="{B87741EA-AEA3-B89C-3822-1F11FDF941F2}"/>
                  </a:ext>
                </a:extLst>
              </p:cNvPr>
              <p:cNvSpPr txBox="1">
                <a:spLocks noRot="1" noChangeAspect="1" noMove="1" noResize="1" noEditPoints="1" noAdjustHandles="1" noChangeArrowheads="1" noChangeShapeType="1" noTextEdit="1"/>
              </p:cNvSpPr>
              <p:nvPr/>
            </p:nvSpPr>
            <p:spPr>
              <a:xfrm>
                <a:off x="8544086" y="3834478"/>
                <a:ext cx="288897" cy="369332"/>
              </a:xfrm>
              <a:prstGeom prst="rect">
                <a:avLst/>
              </a:prstGeom>
              <a:blipFill>
                <a:blip r:embed="rId5"/>
                <a:stretch>
                  <a:fillRect r="-2766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4274AB25-2CAB-A145-7439-C406476ADD63}"/>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67" name="TextBox 66">
                <a:extLst>
                  <a:ext uri="{FF2B5EF4-FFF2-40B4-BE49-F238E27FC236}">
                    <a16:creationId xmlns:a16="http://schemas.microsoft.com/office/drawing/2014/main" id="{A5589BA7-E02A-53BC-C428-B33AB53D61BA}"/>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9"/>
                <a:stretch>
                  <a:fillRect l="-2837" t="-4717" r="-2482" b="-4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99B725C-776E-A25A-576A-2E8237315050}"/>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68" name="TextBox 67">
                <a:extLst>
                  <a:ext uri="{FF2B5EF4-FFF2-40B4-BE49-F238E27FC236}">
                    <a16:creationId xmlns:a16="http://schemas.microsoft.com/office/drawing/2014/main" id="{3A7534B5-8E84-53FE-6F60-304C76C7572D}"/>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10"/>
                <a:stretch>
                  <a:fillRect l="-3041" t="-4717" r="-2027" b="-8491"/>
                </a:stretch>
              </a:blipFill>
            </p:spPr>
            <p:txBody>
              <a:bodyPr/>
              <a:lstStyle/>
              <a:p>
                <a:r>
                  <a:rPr lang="en-GB">
                    <a:noFill/>
                  </a:rPr>
                  <a:t> </a:t>
                </a:r>
              </a:p>
            </p:txBody>
          </p:sp>
        </mc:Fallback>
      </mc:AlternateContent>
      <p:sp>
        <p:nvSpPr>
          <p:cNvPr id="36" name="Oval 35">
            <a:extLst>
              <a:ext uri="{FF2B5EF4-FFF2-40B4-BE49-F238E27FC236}">
                <a16:creationId xmlns:a16="http://schemas.microsoft.com/office/drawing/2014/main" id="{7DA04831-A361-720C-C108-B9B7286D3553}"/>
              </a:ext>
            </a:extLst>
          </p:cNvPr>
          <p:cNvSpPr/>
          <p:nvPr/>
        </p:nvSpPr>
        <p:spPr>
          <a:xfrm>
            <a:off x="3381274" y="3650413"/>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7A05609C-4E0E-045E-1F6B-88B9AA69F29B}"/>
              </a:ext>
            </a:extLst>
          </p:cNvPr>
          <p:cNvCxnSpPr>
            <a:cxnSpLocks/>
            <a:endCxn id="36" idx="1"/>
          </p:cNvCxnSpPr>
          <p:nvPr/>
        </p:nvCxnSpPr>
        <p:spPr>
          <a:xfrm>
            <a:off x="2418182" y="3259247"/>
            <a:ext cx="976438" cy="40451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4C9F4CC8-4A16-4E62-A87B-E1EEFD77FA96}"/>
              </a:ext>
            </a:extLst>
          </p:cNvPr>
          <p:cNvSpPr/>
          <p:nvPr/>
        </p:nvSpPr>
        <p:spPr>
          <a:xfrm>
            <a:off x="4158297" y="372300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FCFEBB2D-4E86-3B70-20DA-E8165C34DDAC}"/>
              </a:ext>
            </a:extLst>
          </p:cNvPr>
          <p:cNvCxnSpPr>
            <a:cxnSpLocks/>
          </p:cNvCxnSpPr>
          <p:nvPr/>
        </p:nvCxnSpPr>
        <p:spPr>
          <a:xfrm>
            <a:off x="3416441" y="3677439"/>
            <a:ext cx="789164" cy="9494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8907D32D-0D14-99CE-87DF-81476787ED73}"/>
              </a:ext>
            </a:extLst>
          </p:cNvPr>
          <p:cNvSpPr/>
          <p:nvPr/>
        </p:nvSpPr>
        <p:spPr>
          <a:xfrm>
            <a:off x="4782028" y="379980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DD28E0A3-4461-B54C-5C04-E43238EE1CAF}"/>
              </a:ext>
            </a:extLst>
          </p:cNvPr>
          <p:cNvCxnSpPr>
            <a:cxnSpLocks/>
          </p:cNvCxnSpPr>
          <p:nvPr/>
        </p:nvCxnSpPr>
        <p:spPr>
          <a:xfrm>
            <a:off x="4249431" y="3768573"/>
            <a:ext cx="552243" cy="8567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DE1A9A00-1AE9-8883-61CF-6B51EC8A4F3F}"/>
              </a:ext>
            </a:extLst>
          </p:cNvPr>
          <p:cNvSpPr/>
          <p:nvPr/>
        </p:nvSpPr>
        <p:spPr>
          <a:xfrm>
            <a:off x="5512963" y="379675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FC9257C5-3866-F4FD-54A6-02F3C44A2EB4}"/>
              </a:ext>
            </a:extLst>
          </p:cNvPr>
          <p:cNvCxnSpPr>
            <a:cxnSpLocks/>
          </p:cNvCxnSpPr>
          <p:nvPr/>
        </p:nvCxnSpPr>
        <p:spPr>
          <a:xfrm flipV="1">
            <a:off x="4827595" y="3830020"/>
            <a:ext cx="705014" cy="1230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B2CAA0A9-7986-00C9-45AC-A0A7E296D547}"/>
              </a:ext>
            </a:extLst>
          </p:cNvPr>
          <p:cNvSpPr/>
          <p:nvPr/>
        </p:nvSpPr>
        <p:spPr>
          <a:xfrm>
            <a:off x="6378229" y="365396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EEC3FE83-F59B-EBB1-9B77-0613470E11D8}"/>
              </a:ext>
            </a:extLst>
          </p:cNvPr>
          <p:cNvCxnSpPr>
            <a:cxnSpLocks/>
            <a:stCxn id="37" idx="2"/>
            <a:endCxn id="53" idx="2"/>
          </p:cNvCxnSpPr>
          <p:nvPr/>
        </p:nvCxnSpPr>
        <p:spPr>
          <a:xfrm flipV="1">
            <a:off x="5512963" y="3699533"/>
            <a:ext cx="865266" cy="14279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E5D1649D-8430-585D-04CD-B8AACAE0F5D6}"/>
              </a:ext>
            </a:extLst>
          </p:cNvPr>
          <p:cNvSpPr/>
          <p:nvPr/>
        </p:nvSpPr>
        <p:spPr>
          <a:xfrm>
            <a:off x="7154196" y="364037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3414F103-640D-6680-68AD-71D31810176F}"/>
              </a:ext>
            </a:extLst>
          </p:cNvPr>
          <p:cNvCxnSpPr>
            <a:cxnSpLocks/>
            <a:stCxn id="53" idx="6"/>
          </p:cNvCxnSpPr>
          <p:nvPr/>
        </p:nvCxnSpPr>
        <p:spPr>
          <a:xfrm flipV="1">
            <a:off x="6469363" y="3694836"/>
            <a:ext cx="687502" cy="469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29B7A48B-BB2D-9F3D-8483-07BE09207794}"/>
              </a:ext>
            </a:extLst>
          </p:cNvPr>
          <p:cNvSpPr/>
          <p:nvPr/>
        </p:nvSpPr>
        <p:spPr>
          <a:xfrm>
            <a:off x="7761433" y="36838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945078E9-BA4E-7B82-6E16-C64AFEA0BC41}"/>
              </a:ext>
            </a:extLst>
          </p:cNvPr>
          <p:cNvCxnSpPr>
            <a:cxnSpLocks/>
          </p:cNvCxnSpPr>
          <p:nvPr/>
        </p:nvCxnSpPr>
        <p:spPr>
          <a:xfrm>
            <a:off x="7251230" y="3691687"/>
            <a:ext cx="523863" cy="3982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06CA4DC7-7221-595E-248D-2075DDDBB961}"/>
              </a:ext>
            </a:extLst>
          </p:cNvPr>
          <p:cNvSpPr/>
          <p:nvPr/>
        </p:nvSpPr>
        <p:spPr>
          <a:xfrm>
            <a:off x="8198118" y="3751189"/>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645E7DDC-8F09-61A3-5763-92DD3DFC2356}"/>
              </a:ext>
            </a:extLst>
          </p:cNvPr>
          <p:cNvCxnSpPr>
            <a:cxnSpLocks/>
          </p:cNvCxnSpPr>
          <p:nvPr/>
        </p:nvCxnSpPr>
        <p:spPr>
          <a:xfrm>
            <a:off x="7806088" y="3729378"/>
            <a:ext cx="406602" cy="5580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23BF2BE4-4C83-F20A-3040-62E02AF3270C}"/>
              </a:ext>
            </a:extLst>
          </p:cNvPr>
          <p:cNvSpPr/>
          <p:nvPr/>
        </p:nvSpPr>
        <p:spPr>
          <a:xfrm>
            <a:off x="8616069" y="3820257"/>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EE4639E8-305A-2E51-5D2C-2E137FBFA483}"/>
              </a:ext>
            </a:extLst>
          </p:cNvPr>
          <p:cNvCxnSpPr>
            <a:cxnSpLocks/>
          </p:cNvCxnSpPr>
          <p:nvPr/>
        </p:nvCxnSpPr>
        <p:spPr>
          <a:xfrm>
            <a:off x="8224039" y="3798446"/>
            <a:ext cx="406602" cy="5580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2314A40-800A-48B0-FE39-24C2B46F35AE}"/>
              </a:ext>
            </a:extLst>
          </p:cNvPr>
          <p:cNvPicPr>
            <a:picLocks noChangeAspect="1"/>
          </p:cNvPicPr>
          <p:nvPr/>
        </p:nvPicPr>
        <p:blipFill>
          <a:blip r:embed="rId11"/>
          <a:stretch>
            <a:fillRect/>
          </a:stretch>
        </p:blipFill>
        <p:spPr>
          <a:xfrm>
            <a:off x="8997176" y="3934926"/>
            <a:ext cx="908975" cy="905705"/>
          </a:xfrm>
          <a:prstGeom prst="rect">
            <a:avLst/>
          </a:prstGeom>
        </p:spPr>
      </p:pic>
      <p:sp>
        <p:nvSpPr>
          <p:cNvPr id="32" name="Oval 31">
            <a:extLst>
              <a:ext uri="{FF2B5EF4-FFF2-40B4-BE49-F238E27FC236}">
                <a16:creationId xmlns:a16="http://schemas.microsoft.com/office/drawing/2014/main" id="{F420821C-D65E-6DE8-239C-F7C929708F65}"/>
              </a:ext>
            </a:extLst>
          </p:cNvPr>
          <p:cNvSpPr/>
          <p:nvPr/>
        </p:nvSpPr>
        <p:spPr>
          <a:xfrm>
            <a:off x="2429892" y="2946387"/>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289B4FC0-26DC-1BD9-EDA4-A423D5FBA85C}"/>
                  </a:ext>
                </a:extLst>
              </p:cNvPr>
              <p:cNvSpPr txBox="1"/>
              <p:nvPr/>
            </p:nvSpPr>
            <p:spPr>
              <a:xfrm>
                <a:off x="2039134" y="2730923"/>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𝑇</m:t>
                          </m:r>
                        </m:sub>
                      </m:sSub>
                    </m:oMath>
                  </m:oMathPara>
                </a14:m>
                <a:endParaRPr lang="en-GB" dirty="0">
                  <a:solidFill>
                    <a:srgbClr val="C00000"/>
                  </a:solidFill>
                </a:endParaRPr>
              </a:p>
            </p:txBody>
          </p:sp>
        </mc:Choice>
        <mc:Fallback xmlns="">
          <p:sp>
            <p:nvSpPr>
              <p:cNvPr id="33" name="TextBox 32">
                <a:extLst>
                  <a:ext uri="{FF2B5EF4-FFF2-40B4-BE49-F238E27FC236}">
                    <a16:creationId xmlns:a16="http://schemas.microsoft.com/office/drawing/2014/main" id="{289B4FC0-26DC-1BD9-EDA4-A423D5FBA85C}"/>
                  </a:ext>
                </a:extLst>
              </p:cNvPr>
              <p:cNvSpPr txBox="1">
                <a:spLocks noRot="1" noChangeAspect="1" noMove="1" noResize="1" noEditPoints="1" noAdjustHandles="1" noChangeArrowheads="1" noChangeShapeType="1" noTextEdit="1"/>
              </p:cNvSpPr>
              <p:nvPr/>
            </p:nvSpPr>
            <p:spPr>
              <a:xfrm>
                <a:off x="2039134" y="2730923"/>
                <a:ext cx="288897" cy="369332"/>
              </a:xfrm>
              <a:prstGeom prst="rect">
                <a:avLst/>
              </a:prstGeom>
              <a:blipFill>
                <a:blip r:embed="rId12"/>
                <a:stretch>
                  <a:fillRect r="-31915"/>
                </a:stretch>
              </a:blipFill>
            </p:spPr>
            <p:txBody>
              <a:bodyPr/>
              <a:lstStyle/>
              <a:p>
                <a:r>
                  <a:rPr lang="en-GB">
                    <a:noFill/>
                  </a:rPr>
                  <a:t> </a:t>
                </a:r>
              </a:p>
            </p:txBody>
          </p:sp>
        </mc:Fallback>
      </mc:AlternateContent>
      <p:cxnSp>
        <p:nvCxnSpPr>
          <p:cNvPr id="34" name="Straight Connector 33">
            <a:extLst>
              <a:ext uri="{FF2B5EF4-FFF2-40B4-BE49-F238E27FC236}">
                <a16:creationId xmlns:a16="http://schemas.microsoft.com/office/drawing/2014/main" id="{A3030151-CCDA-7A40-5222-DCB3452E72E8}"/>
              </a:ext>
            </a:extLst>
          </p:cNvPr>
          <p:cNvCxnSpPr>
            <a:cxnSpLocks/>
          </p:cNvCxnSpPr>
          <p:nvPr/>
        </p:nvCxnSpPr>
        <p:spPr>
          <a:xfrm>
            <a:off x="2526411" y="3008319"/>
            <a:ext cx="953231" cy="281683"/>
          </a:xfrm>
          <a:prstGeom prst="line">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F8415A13-23F6-E10C-036E-956909869A90}"/>
              </a:ext>
            </a:extLst>
          </p:cNvPr>
          <p:cNvSpPr/>
          <p:nvPr/>
        </p:nvSpPr>
        <p:spPr>
          <a:xfrm>
            <a:off x="4248897" y="3288812"/>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a:extLst>
              <a:ext uri="{FF2B5EF4-FFF2-40B4-BE49-F238E27FC236}">
                <a16:creationId xmlns:a16="http://schemas.microsoft.com/office/drawing/2014/main" id="{101B6D94-57D4-4F72-FD7C-DB08E054BF55}"/>
              </a:ext>
            </a:extLst>
          </p:cNvPr>
          <p:cNvCxnSpPr>
            <a:cxnSpLocks/>
          </p:cNvCxnSpPr>
          <p:nvPr/>
        </p:nvCxnSpPr>
        <p:spPr>
          <a:xfrm>
            <a:off x="3545344" y="3296954"/>
            <a:ext cx="727236" cy="40711"/>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3344F68-22B6-4841-0EFE-42812C56F321}"/>
              </a:ext>
            </a:extLst>
          </p:cNvPr>
          <p:cNvCxnSpPr>
            <a:cxnSpLocks/>
          </p:cNvCxnSpPr>
          <p:nvPr/>
        </p:nvCxnSpPr>
        <p:spPr>
          <a:xfrm flipV="1">
            <a:off x="4335836" y="3277775"/>
            <a:ext cx="724482" cy="63164"/>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1A55860C-2CC0-86C3-326A-1C3A9B8DB506}"/>
              </a:ext>
            </a:extLst>
          </p:cNvPr>
          <p:cNvSpPr/>
          <p:nvPr/>
        </p:nvSpPr>
        <p:spPr>
          <a:xfrm rot="21087430">
            <a:off x="5014179" y="3214154"/>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557E3CEF-B817-9D83-7E5C-730063E908EA}"/>
              </a:ext>
            </a:extLst>
          </p:cNvPr>
          <p:cNvSpPr/>
          <p:nvPr/>
        </p:nvSpPr>
        <p:spPr>
          <a:xfrm rot="21087430">
            <a:off x="5733079" y="3088169"/>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a:extLst>
              <a:ext uri="{FF2B5EF4-FFF2-40B4-BE49-F238E27FC236}">
                <a16:creationId xmlns:a16="http://schemas.microsoft.com/office/drawing/2014/main" id="{A8593DF5-F7D0-141E-D9C6-3EC77E3DE37B}"/>
              </a:ext>
            </a:extLst>
          </p:cNvPr>
          <p:cNvCxnSpPr>
            <a:cxnSpLocks/>
          </p:cNvCxnSpPr>
          <p:nvPr/>
        </p:nvCxnSpPr>
        <p:spPr>
          <a:xfrm rot="21087430" flipV="1">
            <a:off x="5037356" y="3201199"/>
            <a:ext cx="705014" cy="12303"/>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08E6137B-D094-5B1E-AFED-E77AB0550D1F}"/>
              </a:ext>
            </a:extLst>
          </p:cNvPr>
          <p:cNvSpPr/>
          <p:nvPr/>
        </p:nvSpPr>
        <p:spPr>
          <a:xfrm rot="21087430">
            <a:off x="6436716" y="2952292"/>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a:extLst>
              <a:ext uri="{FF2B5EF4-FFF2-40B4-BE49-F238E27FC236}">
                <a16:creationId xmlns:a16="http://schemas.microsoft.com/office/drawing/2014/main" id="{63BD0EC9-5B75-0AD1-A94F-5942E19EE59A}"/>
              </a:ext>
            </a:extLst>
          </p:cNvPr>
          <p:cNvCxnSpPr>
            <a:cxnSpLocks/>
          </p:cNvCxnSpPr>
          <p:nvPr/>
        </p:nvCxnSpPr>
        <p:spPr>
          <a:xfrm rot="21087430" flipV="1">
            <a:off x="5740993" y="3065322"/>
            <a:ext cx="705014" cy="12303"/>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CE52D7EA-ACE0-309F-9610-961886B54321}"/>
              </a:ext>
            </a:extLst>
          </p:cNvPr>
          <p:cNvSpPr/>
          <p:nvPr/>
        </p:nvSpPr>
        <p:spPr>
          <a:xfrm rot="21087430">
            <a:off x="7202055" y="2823583"/>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a:extLst>
              <a:ext uri="{FF2B5EF4-FFF2-40B4-BE49-F238E27FC236}">
                <a16:creationId xmlns:a16="http://schemas.microsoft.com/office/drawing/2014/main" id="{23F56D12-2AE8-1294-468A-D28ED0FF2CF9}"/>
              </a:ext>
            </a:extLst>
          </p:cNvPr>
          <p:cNvCxnSpPr>
            <a:cxnSpLocks/>
          </p:cNvCxnSpPr>
          <p:nvPr/>
        </p:nvCxnSpPr>
        <p:spPr>
          <a:xfrm rot="21087430" flipV="1">
            <a:off x="6506332" y="2936613"/>
            <a:ext cx="705014" cy="12303"/>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8B459478-5CAD-B2EC-F768-F8B8EA58762C}"/>
              </a:ext>
            </a:extLst>
          </p:cNvPr>
          <p:cNvSpPr/>
          <p:nvPr/>
        </p:nvSpPr>
        <p:spPr>
          <a:xfrm rot="21087430">
            <a:off x="7809007" y="2776332"/>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a:extLst>
              <a:ext uri="{FF2B5EF4-FFF2-40B4-BE49-F238E27FC236}">
                <a16:creationId xmlns:a16="http://schemas.microsoft.com/office/drawing/2014/main" id="{9312B713-2214-3FDD-B88A-E951E3BB6BB5}"/>
              </a:ext>
            </a:extLst>
          </p:cNvPr>
          <p:cNvCxnSpPr>
            <a:cxnSpLocks/>
          </p:cNvCxnSpPr>
          <p:nvPr/>
        </p:nvCxnSpPr>
        <p:spPr>
          <a:xfrm rot="21087430">
            <a:off x="7299423" y="2828055"/>
            <a:ext cx="523863" cy="39823"/>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90D30135-58A4-101E-4371-BA918DEBC4BC}"/>
              </a:ext>
            </a:extLst>
          </p:cNvPr>
          <p:cNvSpPr/>
          <p:nvPr/>
        </p:nvSpPr>
        <p:spPr>
          <a:xfrm rot="21087430">
            <a:off x="8250856" y="2778094"/>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FCD1C07A-922C-98B7-9CF4-A7A26023DD44}"/>
              </a:ext>
            </a:extLst>
          </p:cNvPr>
          <p:cNvCxnSpPr>
            <a:cxnSpLocks/>
          </p:cNvCxnSpPr>
          <p:nvPr/>
        </p:nvCxnSpPr>
        <p:spPr>
          <a:xfrm rot="21087430">
            <a:off x="7855561" y="2791525"/>
            <a:ext cx="406602" cy="55801"/>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6766703-8D94-31A5-05CE-E3C2CFE638C2}"/>
              </a:ext>
            </a:extLst>
          </p:cNvPr>
          <p:cNvCxnSpPr>
            <a:cxnSpLocks/>
          </p:cNvCxnSpPr>
          <p:nvPr/>
        </p:nvCxnSpPr>
        <p:spPr>
          <a:xfrm rot="21087430">
            <a:off x="8279135" y="2797741"/>
            <a:ext cx="406602" cy="55801"/>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536FC157-F61F-A7A3-2B98-C8B1FDD25EB8}"/>
              </a:ext>
            </a:extLst>
          </p:cNvPr>
          <p:cNvSpPr/>
          <p:nvPr/>
        </p:nvSpPr>
        <p:spPr>
          <a:xfrm>
            <a:off x="3477893" y="3257014"/>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945BCB18-5945-82B4-29F9-19435AAB2894}"/>
                  </a:ext>
                </a:extLst>
              </p:cNvPr>
              <p:cNvSpPr txBox="1"/>
              <p:nvPr/>
            </p:nvSpPr>
            <p:spPr>
              <a:xfrm>
                <a:off x="1978550" y="3021154"/>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65" name="TextBox 64">
                <a:extLst>
                  <a:ext uri="{FF2B5EF4-FFF2-40B4-BE49-F238E27FC236}">
                    <a16:creationId xmlns:a16="http://schemas.microsoft.com/office/drawing/2014/main" id="{945BCB18-5945-82B4-29F9-19435AAB2894}"/>
                  </a:ext>
                </a:extLst>
              </p:cNvPr>
              <p:cNvSpPr txBox="1">
                <a:spLocks noRot="1" noChangeAspect="1" noMove="1" noResize="1" noEditPoints="1" noAdjustHandles="1" noChangeArrowheads="1" noChangeShapeType="1" noTextEdit="1"/>
              </p:cNvSpPr>
              <p:nvPr/>
            </p:nvSpPr>
            <p:spPr>
              <a:xfrm>
                <a:off x="1978550" y="3021154"/>
                <a:ext cx="288897" cy="369332"/>
              </a:xfrm>
              <a:prstGeom prst="rect">
                <a:avLst/>
              </a:prstGeom>
              <a:blipFill>
                <a:blip r:embed="rId13"/>
                <a:stretch>
                  <a:fillRect r="-31915"/>
                </a:stretch>
              </a:blipFill>
            </p:spPr>
            <p:txBody>
              <a:bodyPr/>
              <a:lstStyle/>
              <a:p>
                <a:r>
                  <a:rPr lang="en-GB">
                    <a:noFill/>
                  </a:rPr>
                  <a:t> </a:t>
                </a:r>
              </a:p>
            </p:txBody>
          </p:sp>
        </mc:Fallback>
      </mc:AlternateContent>
      <p:pic>
        <p:nvPicPr>
          <p:cNvPr id="66" name="Picture 65">
            <a:extLst>
              <a:ext uri="{FF2B5EF4-FFF2-40B4-BE49-F238E27FC236}">
                <a16:creationId xmlns:a16="http://schemas.microsoft.com/office/drawing/2014/main" id="{4E52D5D4-C6F5-2CD5-6018-98C59031124D}"/>
              </a:ext>
            </a:extLst>
          </p:cNvPr>
          <p:cNvPicPr>
            <a:picLocks noChangeAspect="1"/>
          </p:cNvPicPr>
          <p:nvPr/>
        </p:nvPicPr>
        <p:blipFill>
          <a:blip r:embed="rId14"/>
          <a:stretch>
            <a:fillRect/>
          </a:stretch>
        </p:blipFill>
        <p:spPr>
          <a:xfrm>
            <a:off x="1273305" y="3401258"/>
            <a:ext cx="932830" cy="917230"/>
          </a:xfrm>
          <a:prstGeom prst="rect">
            <a:avLst/>
          </a:prstGeom>
        </p:spPr>
      </p:pic>
      <p:sp>
        <p:nvSpPr>
          <p:cNvPr id="79" name="Oval 78">
            <a:extLst>
              <a:ext uri="{FF2B5EF4-FFF2-40B4-BE49-F238E27FC236}">
                <a16:creationId xmlns:a16="http://schemas.microsoft.com/office/drawing/2014/main" id="{11C0F34A-0E4E-4307-5BDE-57F71BDB26D5}"/>
              </a:ext>
            </a:extLst>
          </p:cNvPr>
          <p:cNvSpPr/>
          <p:nvPr/>
        </p:nvSpPr>
        <p:spPr>
          <a:xfrm rot="21087430">
            <a:off x="8648158" y="2776028"/>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5FF343FD-EC03-6630-CFBF-77B786BEA1C6}"/>
                  </a:ext>
                </a:extLst>
              </p:cNvPr>
              <p:cNvSpPr txBox="1"/>
              <p:nvPr/>
            </p:nvSpPr>
            <p:spPr>
              <a:xfrm>
                <a:off x="8573797" y="2766172"/>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GB" b="0" i="1" dirty="0" smtClean="0">
                              <a:solidFill>
                                <a:srgbClr val="C00000"/>
                              </a:solidFill>
                              <a:latin typeface="Cambria Math" panose="02040503050406030204" pitchFamily="18" charset="0"/>
                            </a:rPr>
                            <m:t>0</m:t>
                          </m:r>
                        </m:sub>
                      </m:sSub>
                    </m:oMath>
                  </m:oMathPara>
                </a14:m>
                <a:endParaRPr lang="en-GB" dirty="0">
                  <a:solidFill>
                    <a:srgbClr val="C00000"/>
                  </a:solidFill>
                </a:endParaRPr>
              </a:p>
            </p:txBody>
          </p:sp>
        </mc:Choice>
        <mc:Fallback xmlns="">
          <p:sp>
            <p:nvSpPr>
              <p:cNvPr id="82" name="TextBox 81">
                <a:extLst>
                  <a:ext uri="{FF2B5EF4-FFF2-40B4-BE49-F238E27FC236}">
                    <a16:creationId xmlns:a16="http://schemas.microsoft.com/office/drawing/2014/main" id="{5FF343FD-EC03-6630-CFBF-77B786BEA1C6}"/>
                  </a:ext>
                </a:extLst>
              </p:cNvPr>
              <p:cNvSpPr txBox="1">
                <a:spLocks noRot="1" noChangeAspect="1" noMove="1" noResize="1" noEditPoints="1" noAdjustHandles="1" noChangeArrowheads="1" noChangeShapeType="1" noTextEdit="1"/>
              </p:cNvSpPr>
              <p:nvPr/>
            </p:nvSpPr>
            <p:spPr>
              <a:xfrm>
                <a:off x="8573797" y="2766172"/>
                <a:ext cx="288897" cy="369332"/>
              </a:xfrm>
              <a:prstGeom prst="rect">
                <a:avLst/>
              </a:prstGeom>
              <a:blipFill>
                <a:blip r:embed="rId15"/>
                <a:stretch>
                  <a:fillRect r="-25000"/>
                </a:stretch>
              </a:blipFill>
            </p:spPr>
            <p:txBody>
              <a:bodyPr/>
              <a:lstStyle/>
              <a:p>
                <a:r>
                  <a:rPr lang="en-GB">
                    <a:noFill/>
                  </a:rPr>
                  <a:t> </a:t>
                </a:r>
              </a:p>
            </p:txBody>
          </p:sp>
        </mc:Fallback>
      </mc:AlternateContent>
      <p:sp>
        <p:nvSpPr>
          <p:cNvPr id="83" name="TextBox 82">
            <a:extLst>
              <a:ext uri="{FF2B5EF4-FFF2-40B4-BE49-F238E27FC236}">
                <a16:creationId xmlns:a16="http://schemas.microsoft.com/office/drawing/2014/main" id="{9F2D3230-B32C-6AEB-99DE-57F4B7CFCD33}"/>
              </a:ext>
            </a:extLst>
          </p:cNvPr>
          <p:cNvSpPr txBox="1"/>
          <p:nvPr/>
        </p:nvSpPr>
        <p:spPr>
          <a:xfrm>
            <a:off x="4079542" y="1091482"/>
            <a:ext cx="2817566" cy="369332"/>
          </a:xfrm>
          <a:prstGeom prst="rect">
            <a:avLst/>
          </a:prstGeom>
          <a:noFill/>
        </p:spPr>
        <p:txBody>
          <a:bodyPr wrap="none" rtlCol="0">
            <a:spAutoFit/>
          </a:bodyPr>
          <a:lstStyle/>
          <a:p>
            <a:r>
              <a:rPr lang="en-US" i="1" dirty="0"/>
              <a:t>“A cat sitting next to a mirror.”</a:t>
            </a:r>
            <a:endParaRPr lang="en-GB" dirty="0"/>
          </a:p>
        </p:txBody>
      </p:sp>
      <p:sp>
        <p:nvSpPr>
          <p:cNvPr id="84" name="TextBox 83">
            <a:extLst>
              <a:ext uri="{FF2B5EF4-FFF2-40B4-BE49-F238E27FC236}">
                <a16:creationId xmlns:a16="http://schemas.microsoft.com/office/drawing/2014/main" id="{4FE34977-7BF6-D594-7A57-542830DC3904}"/>
              </a:ext>
            </a:extLst>
          </p:cNvPr>
          <p:cNvSpPr txBox="1"/>
          <p:nvPr/>
        </p:nvSpPr>
        <p:spPr>
          <a:xfrm>
            <a:off x="279852" y="6126175"/>
            <a:ext cx="11177840" cy="292388"/>
          </a:xfrm>
          <a:prstGeom prst="rect">
            <a:avLst/>
          </a:prstGeom>
          <a:noFill/>
        </p:spPr>
        <p:txBody>
          <a:bodyPr wrap="square">
            <a:spAutoFit/>
          </a:bodyPr>
          <a:lstStyle/>
          <a:p>
            <a:r>
              <a:rPr lang="en-US" sz="1300" i="1" dirty="0">
                <a:solidFill>
                  <a:schemeClr val="bg1">
                    <a:lumMod val="65000"/>
                  </a:schemeClr>
                </a:solidFill>
              </a:rPr>
              <a:t>Null-text Inversion for Editing Real Images using Guided Diffusion Models</a:t>
            </a:r>
            <a:r>
              <a:rPr lang="en-GB" sz="1300" dirty="0">
                <a:solidFill>
                  <a:schemeClr val="bg1">
                    <a:lumMod val="65000"/>
                  </a:schemeClr>
                </a:solidFill>
              </a:rPr>
              <a:t>, </a:t>
            </a:r>
            <a:r>
              <a:rPr lang="en-GB" sz="1300" dirty="0" err="1">
                <a:solidFill>
                  <a:schemeClr val="bg1">
                    <a:lumMod val="65000"/>
                  </a:schemeClr>
                </a:solidFill>
              </a:rPr>
              <a:t>Mokady</a:t>
            </a:r>
            <a:r>
              <a:rPr lang="en-GB" sz="1300" dirty="0">
                <a:solidFill>
                  <a:schemeClr val="bg1">
                    <a:lumMod val="65000"/>
                  </a:schemeClr>
                </a:solidFill>
              </a:rPr>
              <a:t> and Hertz et al. CVPR 2023</a:t>
            </a:r>
          </a:p>
        </p:txBody>
      </p:sp>
      <p:pic>
        <p:nvPicPr>
          <p:cNvPr id="8" name="Picture 7">
            <a:extLst>
              <a:ext uri="{FF2B5EF4-FFF2-40B4-BE49-F238E27FC236}">
                <a16:creationId xmlns:a16="http://schemas.microsoft.com/office/drawing/2014/main" id="{DC1F8FC6-9A59-F0E5-B9DC-D8D698859A0A}"/>
              </a:ext>
            </a:extLst>
          </p:cNvPr>
          <p:cNvPicPr>
            <a:picLocks noChangeAspect="1"/>
          </p:cNvPicPr>
          <p:nvPr/>
        </p:nvPicPr>
        <p:blipFill>
          <a:blip r:embed="rId14"/>
          <a:stretch>
            <a:fillRect/>
          </a:stretch>
        </p:blipFill>
        <p:spPr>
          <a:xfrm rot="10800000">
            <a:off x="1334617" y="1887215"/>
            <a:ext cx="932830" cy="917230"/>
          </a:xfrm>
          <a:prstGeom prst="rect">
            <a:avLst/>
          </a:prstGeom>
        </p:spPr>
      </p:pic>
      <p:sp>
        <p:nvSpPr>
          <p:cNvPr id="9" name="Oval 8">
            <a:extLst>
              <a:ext uri="{FF2B5EF4-FFF2-40B4-BE49-F238E27FC236}">
                <a16:creationId xmlns:a16="http://schemas.microsoft.com/office/drawing/2014/main" id="{7B90509C-0A24-5B45-1C91-F268EB171C12}"/>
              </a:ext>
            </a:extLst>
          </p:cNvPr>
          <p:cNvSpPr/>
          <p:nvPr/>
        </p:nvSpPr>
        <p:spPr>
          <a:xfrm>
            <a:off x="3333931" y="3401258"/>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9D46B27D-DF5A-05E3-4AEF-A61428D85A2B}"/>
              </a:ext>
            </a:extLst>
          </p:cNvPr>
          <p:cNvCxnSpPr>
            <a:cxnSpLocks/>
            <a:endCxn id="9" idx="1"/>
          </p:cNvCxnSpPr>
          <p:nvPr/>
        </p:nvCxnSpPr>
        <p:spPr>
          <a:xfrm>
            <a:off x="2511425" y="3013075"/>
            <a:ext cx="835852" cy="401529"/>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856C6F78-C375-CAC0-E9CC-4FCADDC16E45}"/>
              </a:ext>
            </a:extLst>
          </p:cNvPr>
          <p:cNvSpPr/>
          <p:nvPr/>
        </p:nvSpPr>
        <p:spPr>
          <a:xfrm>
            <a:off x="4152770" y="3550790"/>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35A0B2E8-25EC-28BF-4A79-A1D03C537F16}"/>
              </a:ext>
            </a:extLst>
          </p:cNvPr>
          <p:cNvCxnSpPr>
            <a:cxnSpLocks/>
          </p:cNvCxnSpPr>
          <p:nvPr/>
        </p:nvCxnSpPr>
        <p:spPr>
          <a:xfrm>
            <a:off x="3388815" y="3452742"/>
            <a:ext cx="786310" cy="135008"/>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19FD1FBF-B463-908C-454D-ECE8C096C3A0}"/>
              </a:ext>
            </a:extLst>
          </p:cNvPr>
          <p:cNvSpPr/>
          <p:nvPr/>
        </p:nvSpPr>
        <p:spPr>
          <a:xfrm>
            <a:off x="4749910" y="3635638"/>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9D139B1B-4D5C-0027-1A79-4A8AA3151803}"/>
              </a:ext>
            </a:extLst>
          </p:cNvPr>
          <p:cNvCxnSpPr>
            <a:cxnSpLocks/>
          </p:cNvCxnSpPr>
          <p:nvPr/>
        </p:nvCxnSpPr>
        <p:spPr>
          <a:xfrm>
            <a:off x="4204656" y="3592163"/>
            <a:ext cx="552243" cy="85674"/>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AEDDD413-464B-D088-8A4B-1C8DACAA0FFE}"/>
              </a:ext>
            </a:extLst>
          </p:cNvPr>
          <p:cNvSpPr/>
          <p:nvPr/>
        </p:nvSpPr>
        <p:spPr>
          <a:xfrm>
            <a:off x="5520310" y="3631872"/>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EE6C8191-606B-F453-9812-833EAF012D3D}"/>
              </a:ext>
            </a:extLst>
          </p:cNvPr>
          <p:cNvSpPr/>
          <p:nvPr/>
        </p:nvSpPr>
        <p:spPr>
          <a:xfrm>
            <a:off x="6438336" y="3566100"/>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2" name="Straight Connector 71">
            <a:extLst>
              <a:ext uri="{FF2B5EF4-FFF2-40B4-BE49-F238E27FC236}">
                <a16:creationId xmlns:a16="http://schemas.microsoft.com/office/drawing/2014/main" id="{DEEDB885-D83D-E987-59F9-EFA6EF79D242}"/>
              </a:ext>
            </a:extLst>
          </p:cNvPr>
          <p:cNvCxnSpPr>
            <a:cxnSpLocks/>
            <a:endCxn id="55" idx="2"/>
          </p:cNvCxnSpPr>
          <p:nvPr/>
        </p:nvCxnSpPr>
        <p:spPr>
          <a:xfrm flipV="1">
            <a:off x="5582878" y="3611667"/>
            <a:ext cx="855458" cy="65772"/>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3A1E8A81-5AA8-4DF5-ABCF-C0A560BD1F90}"/>
              </a:ext>
            </a:extLst>
          </p:cNvPr>
          <p:cNvSpPr/>
          <p:nvPr/>
        </p:nvSpPr>
        <p:spPr>
          <a:xfrm>
            <a:off x="7191951" y="3574207"/>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Straight Connector 73">
            <a:extLst>
              <a:ext uri="{FF2B5EF4-FFF2-40B4-BE49-F238E27FC236}">
                <a16:creationId xmlns:a16="http://schemas.microsoft.com/office/drawing/2014/main" id="{9599E410-C52C-2F97-5927-D7DBEC941137}"/>
              </a:ext>
            </a:extLst>
          </p:cNvPr>
          <p:cNvCxnSpPr>
            <a:cxnSpLocks/>
          </p:cNvCxnSpPr>
          <p:nvPr/>
        </p:nvCxnSpPr>
        <p:spPr>
          <a:xfrm flipV="1">
            <a:off x="6517013" y="3611667"/>
            <a:ext cx="687502" cy="4697"/>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688565DD-AA21-FF52-10E9-E114887870CD}"/>
              </a:ext>
            </a:extLst>
          </p:cNvPr>
          <p:cNvSpPr/>
          <p:nvPr/>
        </p:nvSpPr>
        <p:spPr>
          <a:xfrm>
            <a:off x="7770908" y="3619774"/>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6" name="Straight Connector 75">
            <a:extLst>
              <a:ext uri="{FF2B5EF4-FFF2-40B4-BE49-F238E27FC236}">
                <a16:creationId xmlns:a16="http://schemas.microsoft.com/office/drawing/2014/main" id="{B4F81DF2-B4FA-B4B6-E154-DA8B5A22F2D1}"/>
              </a:ext>
            </a:extLst>
          </p:cNvPr>
          <p:cNvCxnSpPr>
            <a:cxnSpLocks/>
          </p:cNvCxnSpPr>
          <p:nvPr/>
        </p:nvCxnSpPr>
        <p:spPr>
          <a:xfrm>
            <a:off x="7265228" y="3620464"/>
            <a:ext cx="523863" cy="39823"/>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AB30DEAB-13C2-C1E4-BADD-3883D4B47D5D}"/>
              </a:ext>
            </a:extLst>
          </p:cNvPr>
          <p:cNvSpPr/>
          <p:nvPr/>
        </p:nvSpPr>
        <p:spPr>
          <a:xfrm>
            <a:off x="8209800" y="3715936"/>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Connector 77">
            <a:extLst>
              <a:ext uri="{FF2B5EF4-FFF2-40B4-BE49-F238E27FC236}">
                <a16:creationId xmlns:a16="http://schemas.microsoft.com/office/drawing/2014/main" id="{348EF7BE-2DAB-5E20-665B-E56BEC72BA5A}"/>
              </a:ext>
            </a:extLst>
          </p:cNvPr>
          <p:cNvCxnSpPr>
            <a:cxnSpLocks/>
          </p:cNvCxnSpPr>
          <p:nvPr/>
        </p:nvCxnSpPr>
        <p:spPr>
          <a:xfrm>
            <a:off x="7841698" y="3665117"/>
            <a:ext cx="405690" cy="97821"/>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9FF077F-7A77-0534-4FA1-C0C3565CBE54}"/>
              </a:ext>
            </a:extLst>
          </p:cNvPr>
          <p:cNvCxnSpPr>
            <a:cxnSpLocks/>
          </p:cNvCxnSpPr>
          <p:nvPr/>
        </p:nvCxnSpPr>
        <p:spPr>
          <a:xfrm>
            <a:off x="8293894" y="3769519"/>
            <a:ext cx="336747" cy="84728"/>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FD83F37-B3C2-76FB-C85B-BACA4F58EF0A}"/>
              </a:ext>
            </a:extLst>
          </p:cNvPr>
          <p:cNvCxnSpPr>
            <a:cxnSpLocks/>
          </p:cNvCxnSpPr>
          <p:nvPr/>
        </p:nvCxnSpPr>
        <p:spPr>
          <a:xfrm flipV="1">
            <a:off x="4817612" y="3677439"/>
            <a:ext cx="705014" cy="12303"/>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849E1F4-15D4-EBEB-7088-91ACAFBE31F6}"/>
                  </a:ext>
                </a:extLst>
              </p:cNvPr>
              <p:cNvSpPr txBox="1"/>
              <p:nvPr/>
            </p:nvSpPr>
            <p:spPr>
              <a:xfrm>
                <a:off x="2813063" y="1627211"/>
                <a:ext cx="4995278" cy="923330"/>
              </a:xfrm>
              <a:prstGeom prst="rect">
                <a:avLst/>
              </a:prstGeom>
              <a:noFill/>
            </p:spPr>
            <p:txBody>
              <a:bodyPr wrap="none" rtlCol="0">
                <a:spAutoFit/>
              </a:bodyPr>
              <a:lstStyle/>
              <a:p>
                <a:r>
                  <a:rPr lang="en-GB" i="1" dirty="0"/>
                  <a:t>Idea: use CFG to correct the drift</a:t>
                </a:r>
              </a:p>
              <a:p>
                <a:r>
                  <a:rPr lang="en-GB" dirty="0"/>
                  <a:t>Optimize embedding of the Null-Text </a:t>
                </a:r>
                <a14:m>
                  <m:oMath xmlns:m="http://schemas.openxmlformats.org/officeDocument/2006/math">
                    <m:r>
                      <a:rPr lang="en-GB" i="1" dirty="0">
                        <a:latin typeface="Cambria Math" panose="02040503050406030204" pitchFamily="18" charset="0"/>
                        <a:ea typeface="Cambria Math" panose="02040503050406030204" pitchFamily="18" charset="0"/>
                      </a:rPr>
                      <m:t>∅</m:t>
                    </m:r>
                  </m:oMath>
                </a14:m>
                <a:r>
                  <a:rPr lang="en-GB" dirty="0"/>
                  <a:t> in each step</a:t>
                </a:r>
                <a:br>
                  <a:rPr lang="en-GB" dirty="0"/>
                </a:br>
                <a:r>
                  <a:rPr lang="en-GB" dirty="0"/>
                  <a:t>to minimize </a:t>
                </a:r>
                <a14:m>
                  <m:oMath xmlns:m="http://schemas.openxmlformats.org/officeDocument/2006/math">
                    <m:d>
                      <m:dPr>
                        <m:begChr m:val="‖"/>
                        <m:endChr m:val="‖"/>
                        <m:ctrlPr>
                          <a:rPr lang="en-US" i="1" dirty="0" smtClean="0">
                            <a:solidFill>
                              <a:schemeClr val="tx1"/>
                            </a:solidFill>
                            <a:latin typeface="Cambria Math" panose="02040503050406030204" pitchFamily="18" charset="0"/>
                          </a:rPr>
                        </m:ctrlPr>
                      </m:dPr>
                      <m:e>
                        <m:sSub>
                          <m:sSubPr>
                            <m:ctrlPr>
                              <a:rPr lang="en-US"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𝑥</m:t>
                            </m:r>
                          </m:e>
                          <m:sub>
                            <m:r>
                              <a:rPr lang="en-GB" i="1" dirty="0">
                                <a:solidFill>
                                  <a:schemeClr val="tx1"/>
                                </a:solidFill>
                                <a:latin typeface="Cambria Math" panose="02040503050406030204" pitchFamily="18" charset="0"/>
                              </a:rPr>
                              <m:t>𝑡</m:t>
                            </m:r>
                          </m:sub>
                        </m:sSub>
                        <m:r>
                          <a:rPr lang="en-GB" i="1" dirty="0">
                            <a:solidFill>
                              <a:schemeClr val="tx1"/>
                            </a:solidFill>
                            <a:latin typeface="Cambria Math" panose="02040503050406030204" pitchFamily="18" charset="0"/>
                          </a:rPr>
                          <m:t>−</m:t>
                        </m:r>
                        <m:sSubSup>
                          <m:sSubSupPr>
                            <m:ctrlPr>
                              <a:rPr lang="en-US" i="1" dirty="0">
                                <a:solidFill>
                                  <a:schemeClr val="tx1"/>
                                </a:solidFill>
                                <a:latin typeface="Cambria Math" panose="02040503050406030204" pitchFamily="18" charset="0"/>
                              </a:rPr>
                            </m:ctrlPr>
                          </m:sSubSupPr>
                          <m:e>
                            <m:r>
                              <a:rPr lang="en-GB" i="1" dirty="0">
                                <a:solidFill>
                                  <a:schemeClr val="tx1"/>
                                </a:solidFill>
                                <a:latin typeface="Cambria Math" panose="02040503050406030204" pitchFamily="18" charset="0"/>
                              </a:rPr>
                              <m:t>𝑥</m:t>
                            </m:r>
                          </m:e>
                          <m:sub>
                            <m:r>
                              <a:rPr lang="en-GB" i="1" dirty="0">
                                <a:solidFill>
                                  <a:schemeClr val="tx1"/>
                                </a:solidFill>
                                <a:latin typeface="Cambria Math" panose="02040503050406030204" pitchFamily="18" charset="0"/>
                              </a:rPr>
                              <m:t>𝑡</m:t>
                            </m:r>
                          </m:sub>
                          <m:sup>
                            <m:r>
                              <a:rPr lang="en-GB" i="1" dirty="0">
                                <a:solidFill>
                                  <a:schemeClr val="tx1"/>
                                </a:solidFill>
                                <a:latin typeface="Cambria Math" panose="02040503050406030204" pitchFamily="18" charset="0"/>
                              </a:rPr>
                              <m:t>′</m:t>
                            </m:r>
                          </m:sup>
                        </m:sSubSup>
                      </m:e>
                    </m:d>
                  </m:oMath>
                </a14:m>
                <a:endParaRPr lang="en-GB" dirty="0">
                  <a:solidFill>
                    <a:schemeClr val="tx1"/>
                  </a:solidFill>
                </a:endParaRPr>
              </a:p>
            </p:txBody>
          </p:sp>
        </mc:Choice>
        <mc:Fallback xmlns="">
          <p:sp>
            <p:nvSpPr>
              <p:cNvPr id="3" name="TextBox 2">
                <a:extLst>
                  <a:ext uri="{FF2B5EF4-FFF2-40B4-BE49-F238E27FC236}">
                    <a16:creationId xmlns:a16="http://schemas.microsoft.com/office/drawing/2014/main" id="{C849E1F4-15D4-EBEB-7088-91ACAFBE31F6}"/>
                  </a:ext>
                </a:extLst>
              </p:cNvPr>
              <p:cNvSpPr txBox="1">
                <a:spLocks noRot="1" noChangeAspect="1" noMove="1" noResize="1" noEditPoints="1" noAdjustHandles="1" noChangeArrowheads="1" noChangeShapeType="1" noTextEdit="1"/>
              </p:cNvSpPr>
              <p:nvPr/>
            </p:nvSpPr>
            <p:spPr>
              <a:xfrm>
                <a:off x="2813063" y="1627211"/>
                <a:ext cx="4995278" cy="923330"/>
              </a:xfrm>
              <a:prstGeom prst="rect">
                <a:avLst/>
              </a:prstGeom>
              <a:blipFill>
                <a:blip r:embed="rId16"/>
                <a:stretch>
                  <a:fillRect l="-976" t="-3974" b="-9934"/>
                </a:stretch>
              </a:blipFill>
            </p:spPr>
            <p:txBody>
              <a:bodyPr/>
              <a:lstStyle/>
              <a:p>
                <a:r>
                  <a:rPr lang="en-GB">
                    <a:noFill/>
                  </a:rPr>
                  <a:t> </a:t>
                </a:r>
              </a:p>
            </p:txBody>
          </p:sp>
        </mc:Fallback>
      </mc:AlternateContent>
      <p:cxnSp>
        <p:nvCxnSpPr>
          <p:cNvPr id="7" name="Straight Arrow Connector 6">
            <a:extLst>
              <a:ext uri="{FF2B5EF4-FFF2-40B4-BE49-F238E27FC236}">
                <a16:creationId xmlns:a16="http://schemas.microsoft.com/office/drawing/2014/main" id="{08AC8274-BECF-9C58-C680-5F3E6409A54B}"/>
              </a:ext>
            </a:extLst>
          </p:cNvPr>
          <p:cNvCxnSpPr>
            <a:cxnSpLocks/>
          </p:cNvCxnSpPr>
          <p:nvPr/>
        </p:nvCxnSpPr>
        <p:spPr>
          <a:xfrm flipH="1">
            <a:off x="3374561" y="3298825"/>
            <a:ext cx="146514" cy="148833"/>
          </a:xfrm>
          <a:prstGeom prst="straightConnector1">
            <a:avLst/>
          </a:prstGeom>
          <a:ln w="38100">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4335F08F-BBDF-F24B-7FE5-8C2333D18E86}"/>
                  </a:ext>
                </a:extLst>
              </p:cNvPr>
              <p:cNvSpPr txBox="1"/>
              <p:nvPr/>
            </p:nvSpPr>
            <p:spPr>
              <a:xfrm>
                <a:off x="7513161" y="439907"/>
                <a:ext cx="4202589" cy="646331"/>
              </a:xfrm>
              <a:prstGeom prst="rect">
                <a:avLst/>
              </a:prstGeom>
              <a:noFill/>
            </p:spPr>
            <p:txBody>
              <a:bodyPr wrap="square">
                <a:spAutoFit/>
              </a:bodyPr>
              <a:lstStyle/>
              <a:p>
                <a:r>
                  <a:rPr lang="en-GB" i="1" dirty="0"/>
                  <a:t>Reminder: CFG adds this to each step:</a:t>
                </a:r>
                <a:endParaRPr lang="en-GB" b="0" i="1" dirty="0">
                  <a:latin typeface="Cambria Math" panose="02040503050406030204" pitchFamily="18" charset="0"/>
                  <a:ea typeface="Cambria Math" panose="02040503050406030204" pitchFamily="18" charset="0"/>
                </a:endParaRPr>
              </a:p>
              <a:p>
                <a14:m>
                  <m:oMath xmlns:m="http://schemas.openxmlformats.org/officeDocument/2006/math">
                    <m:r>
                      <a:rPr lang="en-GB" b="0" i="1" dirty="0" smtClean="0">
                        <a:latin typeface="Cambria Math" panose="02040503050406030204" pitchFamily="18" charset="0"/>
                        <a:ea typeface="Cambria Math" panose="02040503050406030204" pitchFamily="18" charset="0"/>
                      </a:rPr>
                      <m:t>𝑠</m:t>
                    </m:r>
                    <m:r>
                      <a:rPr lang="en-GB" b="0" i="1" dirty="0" smtClean="0">
                        <a:latin typeface="Cambria Math" panose="02040503050406030204" pitchFamily="18" charset="0"/>
                        <a:ea typeface="Cambria Math" panose="02040503050406030204" pitchFamily="18" charset="0"/>
                      </a:rPr>
                      <m:t> </m:t>
                    </m:r>
                    <m:d>
                      <m:dPr>
                        <m:ctrlPr>
                          <a:rPr lang="en-GB" b="0" i="1" dirty="0" smtClean="0">
                            <a:latin typeface="Cambria Math" panose="02040503050406030204" pitchFamily="18" charset="0"/>
                            <a:ea typeface="Cambria Math" panose="02040503050406030204" pitchFamily="18" charset="0"/>
                          </a:rPr>
                        </m:ctrlPr>
                      </m:dPr>
                      <m:e>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𝜖</m:t>
                            </m:r>
                          </m:e>
                          <m:sub>
                            <m:r>
                              <a:rPr lang="en-US" i="1" dirty="0">
                                <a:latin typeface="Cambria Math" panose="02040503050406030204" pitchFamily="18" charset="0"/>
                                <a:ea typeface="Cambria Math" panose="02040503050406030204" pitchFamily="18" charset="0"/>
                              </a:rPr>
                              <m:t>𝜃</m:t>
                            </m:r>
                          </m:sub>
                        </m:sSub>
                        <m:d>
                          <m:dPr>
                            <m:ctrlPr>
                              <a:rPr lang="en-US" i="1" dirty="0">
                                <a:latin typeface="Cambria Math" panose="02040503050406030204" pitchFamily="18" charset="0"/>
                                <a:ea typeface="Cambria Math" panose="02040503050406030204" pitchFamily="18" charset="0"/>
                              </a:rPr>
                            </m:ctrlPr>
                          </m:dPr>
                          <m:e>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𝑥</m:t>
                                </m:r>
                              </m:e>
                              <m:sub>
                                <m:r>
                                  <a:rPr lang="en-GB" i="1" dirty="0">
                                    <a:latin typeface="Cambria Math" panose="02040503050406030204" pitchFamily="18" charset="0"/>
                                    <a:ea typeface="Cambria Math" panose="02040503050406030204" pitchFamily="18" charset="0"/>
                                  </a:rPr>
                                  <m:t>𝑡</m:t>
                                </m:r>
                              </m:sub>
                            </m:sSub>
                            <m:r>
                              <a:rPr lang="en-US" i="1" dirty="0">
                                <a:latin typeface="Cambria Math" panose="02040503050406030204" pitchFamily="18" charset="0"/>
                                <a:ea typeface="Cambria Math" panose="02040503050406030204" pitchFamily="18" charset="0"/>
                              </a:rPr>
                              <m:t>, </m:t>
                            </m:r>
                            <m:r>
                              <a:rPr lang="en-GB" i="1" dirty="0">
                                <a:latin typeface="Cambria Math" panose="02040503050406030204" pitchFamily="18" charset="0"/>
                                <a:ea typeface="Cambria Math" panose="02040503050406030204" pitchFamily="18" charset="0"/>
                              </a:rPr>
                              <m:t>𝑡</m:t>
                            </m:r>
                            <m:r>
                              <a:rPr lang="en-GB" i="1" dirty="0">
                                <a:latin typeface="Cambria Math" panose="02040503050406030204" pitchFamily="18" charset="0"/>
                                <a:ea typeface="Cambria Math" panose="02040503050406030204" pitchFamily="18" charset="0"/>
                              </a:rPr>
                              <m:t>, </m:t>
                            </m:r>
                            <m:r>
                              <a:rPr lang="en-GB" i="1" dirty="0">
                                <a:latin typeface="Cambria Math" panose="02040503050406030204" pitchFamily="18" charset="0"/>
                                <a:ea typeface="Cambria Math" panose="02040503050406030204" pitchFamily="18" charset="0"/>
                              </a:rPr>
                              <m:t>𝑐</m:t>
                            </m:r>
                          </m:e>
                        </m:d>
                        <m:r>
                          <a:rPr lang="en-GB" i="1"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𝜖</m:t>
                            </m:r>
                          </m:e>
                          <m:sub>
                            <m:r>
                              <a:rPr lang="en-US" i="1" dirty="0">
                                <a:latin typeface="Cambria Math" panose="02040503050406030204" pitchFamily="18" charset="0"/>
                                <a:ea typeface="Cambria Math" panose="02040503050406030204" pitchFamily="18" charset="0"/>
                              </a:rPr>
                              <m:t>𝜃</m:t>
                            </m:r>
                          </m:sub>
                        </m:sSub>
                        <m:r>
                          <a:rPr lang="en-US" i="1"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𝑥</m:t>
                            </m:r>
                          </m:e>
                          <m:sub>
                            <m:r>
                              <a:rPr lang="en-GB" i="1" dirty="0">
                                <a:latin typeface="Cambria Math" panose="02040503050406030204" pitchFamily="18" charset="0"/>
                                <a:ea typeface="Cambria Math" panose="02040503050406030204" pitchFamily="18" charset="0"/>
                              </a:rPr>
                              <m:t>𝑡</m:t>
                            </m:r>
                          </m:sub>
                        </m:sSub>
                        <m:r>
                          <a:rPr lang="en-US" i="1" dirty="0">
                            <a:latin typeface="Cambria Math" panose="02040503050406030204" pitchFamily="18" charset="0"/>
                            <a:ea typeface="Cambria Math" panose="02040503050406030204" pitchFamily="18" charset="0"/>
                          </a:rPr>
                          <m:t>, </m:t>
                        </m:r>
                        <m:r>
                          <a:rPr lang="en-GB" i="1" dirty="0">
                            <a:latin typeface="Cambria Math" panose="02040503050406030204" pitchFamily="18" charset="0"/>
                            <a:ea typeface="Cambria Math" panose="02040503050406030204" pitchFamily="18" charset="0"/>
                          </a:rPr>
                          <m:t>𝑡</m:t>
                        </m:r>
                        <m:r>
                          <a:rPr lang="en-GB" i="1" dirty="0">
                            <a:latin typeface="Cambria Math" panose="02040503050406030204" pitchFamily="18" charset="0"/>
                            <a:ea typeface="Cambria Math" panose="02040503050406030204" pitchFamily="18" charset="0"/>
                          </a:rPr>
                          <m:t>, ∅)</m:t>
                        </m:r>
                      </m:e>
                    </m:d>
                  </m:oMath>
                </a14:m>
                <a:r>
                  <a:rPr lang="en-GB" dirty="0"/>
                  <a:t>,  </a:t>
                </a:r>
                <a14:m>
                  <m:oMath xmlns:m="http://schemas.openxmlformats.org/officeDocument/2006/math">
                    <m:r>
                      <a:rPr lang="en-GB" i="1" dirty="0">
                        <a:latin typeface="Cambria Math" panose="02040503050406030204" pitchFamily="18" charset="0"/>
                        <a:ea typeface="Cambria Math" panose="02040503050406030204" pitchFamily="18" charset="0"/>
                      </a:rPr>
                      <m:t>∅= </m:t>
                    </m:r>
                  </m:oMath>
                </a14:m>
                <a:r>
                  <a:rPr lang="en-GB" dirty="0"/>
                  <a:t>“”</a:t>
                </a:r>
              </a:p>
            </p:txBody>
          </p:sp>
        </mc:Choice>
        <mc:Fallback xmlns="">
          <p:sp>
            <p:nvSpPr>
              <p:cNvPr id="69" name="TextBox 68">
                <a:extLst>
                  <a:ext uri="{FF2B5EF4-FFF2-40B4-BE49-F238E27FC236}">
                    <a16:creationId xmlns:a16="http://schemas.microsoft.com/office/drawing/2014/main" id="{4335F08F-BBDF-F24B-7FE5-8C2333D18E86}"/>
                  </a:ext>
                </a:extLst>
              </p:cNvPr>
              <p:cNvSpPr txBox="1">
                <a:spLocks noRot="1" noChangeAspect="1" noMove="1" noResize="1" noEditPoints="1" noAdjustHandles="1" noChangeArrowheads="1" noChangeShapeType="1" noTextEdit="1"/>
              </p:cNvSpPr>
              <p:nvPr/>
            </p:nvSpPr>
            <p:spPr>
              <a:xfrm>
                <a:off x="7513161" y="439907"/>
                <a:ext cx="4202589" cy="646331"/>
              </a:xfrm>
              <a:prstGeom prst="rect">
                <a:avLst/>
              </a:prstGeom>
              <a:blipFill>
                <a:blip r:embed="rId17"/>
                <a:stretch>
                  <a:fillRect l="-1159" t="-4717" b="-14151"/>
                </a:stretch>
              </a:blipFill>
            </p:spPr>
            <p:txBody>
              <a:bodyPr/>
              <a:lstStyle/>
              <a:p>
                <a:r>
                  <a:rPr lang="en-GB">
                    <a:noFill/>
                  </a:rPr>
                  <a:t> </a:t>
                </a:r>
              </a:p>
            </p:txBody>
          </p:sp>
        </mc:Fallback>
      </mc:AlternateContent>
      <mc:AlternateContent xmlns:mc="http://schemas.openxmlformats.org/markup-compatibility/2006" xmlns:p14="http://schemas.microsoft.com/office/powerpoint/2010/main">
        <mc:Choice Requires="p14">
          <p:contentPart p14:bwMode="auto" r:id="rId18">
            <p14:nvContentPartPr>
              <p14:cNvPr id="95" name="Ink 94">
                <a:extLst>
                  <a:ext uri="{FF2B5EF4-FFF2-40B4-BE49-F238E27FC236}">
                    <a16:creationId xmlns:a16="http://schemas.microsoft.com/office/drawing/2014/main" id="{1C598E58-82AB-A622-E31A-476C41305759}"/>
                  </a:ext>
                </a:extLst>
              </p14:cNvPr>
              <p14:cNvContentPartPr/>
              <p14:nvPr/>
            </p14:nvContentPartPr>
            <p14:xfrm>
              <a:off x="10313457" y="775338"/>
              <a:ext cx="288720" cy="305280"/>
            </p14:xfrm>
          </p:contentPart>
        </mc:Choice>
        <mc:Fallback xmlns="">
          <p:pic>
            <p:nvPicPr>
              <p:cNvPr id="95" name="Ink 94">
                <a:extLst>
                  <a:ext uri="{FF2B5EF4-FFF2-40B4-BE49-F238E27FC236}">
                    <a16:creationId xmlns:a16="http://schemas.microsoft.com/office/drawing/2014/main" id="{1C598E58-82AB-A622-E31A-476C41305759}"/>
                  </a:ext>
                </a:extLst>
              </p:cNvPr>
              <p:cNvPicPr/>
              <p:nvPr/>
            </p:nvPicPr>
            <p:blipFill>
              <a:blip r:embed="rId19"/>
              <a:stretch>
                <a:fillRect/>
              </a:stretch>
            </p:blipFill>
            <p:spPr>
              <a:xfrm>
                <a:off x="10304457" y="766698"/>
                <a:ext cx="306360" cy="322920"/>
              </a:xfrm>
              <a:prstGeom prst="rect">
                <a:avLst/>
              </a:prstGeom>
            </p:spPr>
          </p:pic>
        </mc:Fallback>
      </mc:AlternateContent>
      <p:grpSp>
        <p:nvGrpSpPr>
          <p:cNvPr id="98" name="Group 97">
            <a:extLst>
              <a:ext uri="{FF2B5EF4-FFF2-40B4-BE49-F238E27FC236}">
                <a16:creationId xmlns:a16="http://schemas.microsoft.com/office/drawing/2014/main" id="{7DFE4427-6A37-0392-EC96-EF2895F86773}"/>
              </a:ext>
            </a:extLst>
          </p:cNvPr>
          <p:cNvGrpSpPr/>
          <p:nvPr/>
        </p:nvGrpSpPr>
        <p:grpSpPr>
          <a:xfrm>
            <a:off x="10351617" y="1112658"/>
            <a:ext cx="235440" cy="257040"/>
            <a:chOff x="10351617" y="1112658"/>
            <a:chExt cx="235440" cy="257040"/>
          </a:xfrm>
        </p:grpSpPr>
        <mc:AlternateContent xmlns:mc="http://schemas.openxmlformats.org/markup-compatibility/2006" xmlns:p14="http://schemas.microsoft.com/office/powerpoint/2010/main">
          <mc:Choice Requires="p14">
            <p:contentPart p14:bwMode="auto" r:id="rId20">
              <p14:nvContentPartPr>
                <p14:cNvPr id="96" name="Ink 95">
                  <a:extLst>
                    <a:ext uri="{FF2B5EF4-FFF2-40B4-BE49-F238E27FC236}">
                      <a16:creationId xmlns:a16="http://schemas.microsoft.com/office/drawing/2014/main" id="{A56FF3BC-6C45-C879-8293-DE0BFAA4C46D}"/>
                    </a:ext>
                  </a:extLst>
                </p14:cNvPr>
                <p14:cNvContentPartPr/>
                <p14:nvPr/>
              </p14:nvContentPartPr>
              <p14:xfrm>
                <a:off x="10429017" y="1112658"/>
                <a:ext cx="18000" cy="181080"/>
              </p14:xfrm>
            </p:contentPart>
          </mc:Choice>
          <mc:Fallback xmlns="">
            <p:pic>
              <p:nvPicPr>
                <p:cNvPr id="96" name="Ink 95">
                  <a:extLst>
                    <a:ext uri="{FF2B5EF4-FFF2-40B4-BE49-F238E27FC236}">
                      <a16:creationId xmlns:a16="http://schemas.microsoft.com/office/drawing/2014/main" id="{A56FF3BC-6C45-C879-8293-DE0BFAA4C46D}"/>
                    </a:ext>
                  </a:extLst>
                </p:cNvPr>
                <p:cNvPicPr/>
                <p:nvPr/>
              </p:nvPicPr>
              <p:blipFill>
                <a:blip r:embed="rId21"/>
                <a:stretch>
                  <a:fillRect/>
                </a:stretch>
              </p:blipFill>
              <p:spPr>
                <a:xfrm>
                  <a:off x="10420017" y="1104018"/>
                  <a:ext cx="3564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7" name="Ink 96">
                  <a:extLst>
                    <a:ext uri="{FF2B5EF4-FFF2-40B4-BE49-F238E27FC236}">
                      <a16:creationId xmlns:a16="http://schemas.microsoft.com/office/drawing/2014/main" id="{801684F7-BAEB-F3F0-0B4B-AC83935E0874}"/>
                    </a:ext>
                  </a:extLst>
                </p14:cNvPr>
                <p14:cNvContentPartPr/>
                <p14:nvPr/>
              </p14:nvContentPartPr>
              <p14:xfrm>
                <a:off x="10351617" y="1233258"/>
                <a:ext cx="235440" cy="136440"/>
              </p14:xfrm>
            </p:contentPart>
          </mc:Choice>
          <mc:Fallback xmlns="">
            <p:pic>
              <p:nvPicPr>
                <p:cNvPr id="97" name="Ink 96">
                  <a:extLst>
                    <a:ext uri="{FF2B5EF4-FFF2-40B4-BE49-F238E27FC236}">
                      <a16:creationId xmlns:a16="http://schemas.microsoft.com/office/drawing/2014/main" id="{801684F7-BAEB-F3F0-0B4B-AC83935E0874}"/>
                    </a:ext>
                  </a:extLst>
                </p:cNvPr>
                <p:cNvPicPr/>
                <p:nvPr/>
              </p:nvPicPr>
              <p:blipFill>
                <a:blip r:embed="rId23"/>
                <a:stretch>
                  <a:fillRect/>
                </a:stretch>
              </p:blipFill>
              <p:spPr>
                <a:xfrm>
                  <a:off x="10342617" y="1224618"/>
                  <a:ext cx="253080" cy="154080"/>
                </a:xfrm>
                <a:prstGeom prst="rect">
                  <a:avLst/>
                </a:prstGeom>
              </p:spPr>
            </p:pic>
          </mc:Fallback>
        </mc:AlternateContent>
      </p:grpSp>
      <p:sp>
        <p:nvSpPr>
          <p:cNvPr id="99" name="TextBox 98">
            <a:extLst>
              <a:ext uri="{FF2B5EF4-FFF2-40B4-BE49-F238E27FC236}">
                <a16:creationId xmlns:a16="http://schemas.microsoft.com/office/drawing/2014/main" id="{50580AF5-DCD9-D905-9BB4-7BF4BAEA8EBB}"/>
              </a:ext>
            </a:extLst>
          </p:cNvPr>
          <p:cNvSpPr txBox="1"/>
          <p:nvPr/>
        </p:nvSpPr>
        <p:spPr>
          <a:xfrm>
            <a:off x="9929498" y="1314567"/>
            <a:ext cx="973921" cy="369332"/>
          </a:xfrm>
          <a:prstGeom prst="rect">
            <a:avLst/>
          </a:prstGeom>
          <a:noFill/>
        </p:spPr>
        <p:txBody>
          <a:bodyPr wrap="none" rtlCol="0">
            <a:spAutoFit/>
          </a:bodyPr>
          <a:lstStyle/>
          <a:p>
            <a:r>
              <a:rPr lang="en-GB" i="1" dirty="0"/>
              <a:t>Null-Text</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3FB344D9-372D-2A17-1B51-4BA18E13CAB6}"/>
                  </a:ext>
                </a:extLst>
              </p:cNvPr>
              <p:cNvSpPr txBox="1"/>
              <p:nvPr/>
            </p:nvSpPr>
            <p:spPr>
              <a:xfrm>
                <a:off x="3048659" y="3259464"/>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GB" b="0" i="1" dirty="0" smtClean="0">
                              <a:solidFill>
                                <a:srgbClr val="C00000"/>
                              </a:solidFill>
                              <a:latin typeface="Cambria Math" panose="02040503050406030204" pitchFamily="18" charset="0"/>
                            </a:rPr>
                            <m:t>𝑡</m:t>
                          </m:r>
                        </m:sub>
                      </m:sSub>
                    </m:oMath>
                  </m:oMathPara>
                </a14:m>
                <a:endParaRPr lang="en-GB" dirty="0">
                  <a:solidFill>
                    <a:srgbClr val="C00000"/>
                  </a:solidFill>
                </a:endParaRPr>
              </a:p>
            </p:txBody>
          </p:sp>
        </mc:Choice>
        <mc:Fallback xmlns="">
          <p:sp>
            <p:nvSpPr>
              <p:cNvPr id="100" name="TextBox 99">
                <a:extLst>
                  <a:ext uri="{FF2B5EF4-FFF2-40B4-BE49-F238E27FC236}">
                    <a16:creationId xmlns:a16="http://schemas.microsoft.com/office/drawing/2014/main" id="{3FB344D9-372D-2A17-1B51-4BA18E13CAB6}"/>
                  </a:ext>
                </a:extLst>
              </p:cNvPr>
              <p:cNvSpPr txBox="1">
                <a:spLocks noRot="1" noChangeAspect="1" noMove="1" noResize="1" noEditPoints="1" noAdjustHandles="1" noChangeArrowheads="1" noChangeShapeType="1" noTextEdit="1"/>
              </p:cNvSpPr>
              <p:nvPr/>
            </p:nvSpPr>
            <p:spPr>
              <a:xfrm>
                <a:off x="3048659" y="3259464"/>
                <a:ext cx="288897" cy="369332"/>
              </a:xfrm>
              <a:prstGeom prst="rect">
                <a:avLst/>
              </a:prstGeom>
              <a:blipFill>
                <a:blip r:embed="rId24"/>
                <a:stretch>
                  <a:fillRect r="-1914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EE13B879-A181-D98F-6A19-EC61C27686EB}"/>
                  </a:ext>
                </a:extLst>
              </p:cNvPr>
              <p:cNvSpPr txBox="1"/>
              <p:nvPr/>
            </p:nvSpPr>
            <p:spPr>
              <a:xfrm>
                <a:off x="3441634" y="2908443"/>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dirty="0" smtClean="0">
                              <a:solidFill>
                                <a:srgbClr val="C00000"/>
                              </a:solidFill>
                              <a:latin typeface="Cambria Math" panose="02040503050406030204" pitchFamily="18" charset="0"/>
                            </a:rPr>
                          </m:ctrlPr>
                        </m:sSubSupPr>
                        <m:e>
                          <m:r>
                            <a:rPr lang="en-GB" b="0" i="1" dirty="0" smtClean="0">
                              <a:solidFill>
                                <a:srgbClr val="C00000"/>
                              </a:solidFill>
                              <a:latin typeface="Cambria Math" panose="02040503050406030204" pitchFamily="18" charset="0"/>
                            </a:rPr>
                            <m:t>𝑥</m:t>
                          </m:r>
                        </m:e>
                        <m:sub>
                          <m:r>
                            <a:rPr lang="en-GB" b="0" i="1" dirty="0" smtClean="0">
                              <a:solidFill>
                                <a:srgbClr val="C00000"/>
                              </a:solidFill>
                              <a:latin typeface="Cambria Math" panose="02040503050406030204" pitchFamily="18" charset="0"/>
                            </a:rPr>
                            <m:t>𝑡</m:t>
                          </m:r>
                        </m:sub>
                        <m:sup>
                          <m:r>
                            <a:rPr lang="en-GB" b="0" i="1" dirty="0" smtClean="0">
                              <a:solidFill>
                                <a:srgbClr val="C00000"/>
                              </a:solidFill>
                              <a:latin typeface="Cambria Math" panose="02040503050406030204" pitchFamily="18" charset="0"/>
                            </a:rPr>
                            <m:t>′</m:t>
                          </m:r>
                        </m:sup>
                      </m:sSubSup>
                    </m:oMath>
                  </m:oMathPara>
                </a14:m>
                <a:endParaRPr lang="en-GB" dirty="0">
                  <a:solidFill>
                    <a:srgbClr val="C00000"/>
                  </a:solidFill>
                </a:endParaRPr>
              </a:p>
            </p:txBody>
          </p:sp>
        </mc:Choice>
        <mc:Fallback xmlns="">
          <p:sp>
            <p:nvSpPr>
              <p:cNvPr id="101" name="TextBox 100">
                <a:extLst>
                  <a:ext uri="{FF2B5EF4-FFF2-40B4-BE49-F238E27FC236}">
                    <a16:creationId xmlns:a16="http://schemas.microsoft.com/office/drawing/2014/main" id="{EE13B879-A181-D98F-6A19-EC61C27686EB}"/>
                  </a:ext>
                </a:extLst>
              </p:cNvPr>
              <p:cNvSpPr txBox="1">
                <a:spLocks noRot="1" noChangeAspect="1" noMove="1" noResize="1" noEditPoints="1" noAdjustHandles="1" noChangeArrowheads="1" noChangeShapeType="1" noTextEdit="1"/>
              </p:cNvSpPr>
              <p:nvPr/>
            </p:nvSpPr>
            <p:spPr>
              <a:xfrm>
                <a:off x="3441634" y="2908443"/>
                <a:ext cx="288897" cy="369332"/>
              </a:xfrm>
              <a:prstGeom prst="rect">
                <a:avLst/>
              </a:prstGeom>
              <a:blipFill>
                <a:blip r:embed="rId25"/>
                <a:stretch>
                  <a:fillRect r="-17021"/>
                </a:stretch>
              </a:blipFill>
            </p:spPr>
            <p:txBody>
              <a:bodyPr/>
              <a:lstStyle/>
              <a:p>
                <a:r>
                  <a:rPr lang="en-GB">
                    <a:noFill/>
                  </a:rPr>
                  <a:t> </a:t>
                </a:r>
              </a:p>
            </p:txBody>
          </p:sp>
        </mc:Fallback>
      </mc:AlternateContent>
      <p:pic>
        <p:nvPicPr>
          <p:cNvPr id="105" name="Picture 104">
            <a:extLst>
              <a:ext uri="{FF2B5EF4-FFF2-40B4-BE49-F238E27FC236}">
                <a16:creationId xmlns:a16="http://schemas.microsoft.com/office/drawing/2014/main" id="{099A35C5-7D09-3B10-E73D-082FF5ECA237}"/>
              </a:ext>
            </a:extLst>
          </p:cNvPr>
          <p:cNvPicPr>
            <a:picLocks noChangeAspect="1"/>
          </p:cNvPicPr>
          <p:nvPr/>
        </p:nvPicPr>
        <p:blipFill>
          <a:blip r:embed="rId26"/>
          <a:stretch>
            <a:fillRect/>
          </a:stretch>
        </p:blipFill>
        <p:spPr>
          <a:xfrm>
            <a:off x="8919538" y="1966584"/>
            <a:ext cx="912221" cy="905705"/>
          </a:xfrm>
          <a:prstGeom prst="rect">
            <a:avLst/>
          </a:prstGeom>
        </p:spPr>
      </p:pic>
      <p:sp>
        <p:nvSpPr>
          <p:cNvPr id="21" name="TextBox 20">
            <a:extLst>
              <a:ext uri="{FF2B5EF4-FFF2-40B4-BE49-F238E27FC236}">
                <a16:creationId xmlns:a16="http://schemas.microsoft.com/office/drawing/2014/main" id="{582B30FF-49C6-0A89-262B-5C883ADF89CF}"/>
              </a:ext>
            </a:extLst>
          </p:cNvPr>
          <p:cNvSpPr txBox="1"/>
          <p:nvPr/>
        </p:nvSpPr>
        <p:spPr>
          <a:xfrm>
            <a:off x="7013717" y="3061667"/>
            <a:ext cx="589585" cy="369332"/>
          </a:xfrm>
          <a:prstGeom prst="rect">
            <a:avLst/>
          </a:prstGeom>
          <a:solidFill>
            <a:schemeClr val="bg1"/>
          </a:solidFill>
        </p:spPr>
        <p:txBody>
          <a:bodyPr wrap="square" rtlCol="0">
            <a:spAutoFit/>
          </a:bodyPr>
          <a:lstStyle/>
          <a:p>
            <a:r>
              <a:rPr lang="en-GB" dirty="0">
                <a:solidFill>
                  <a:srgbClr val="FFB3B3"/>
                </a:solidFill>
              </a:rPr>
              <a:t>Drift</a:t>
            </a:r>
          </a:p>
        </p:txBody>
      </p:sp>
    </p:spTree>
    <p:extLst>
      <p:ext uri="{BB962C8B-B14F-4D97-AF65-F5344CB8AC3E}">
        <p14:creationId xmlns:p14="http://schemas.microsoft.com/office/powerpoint/2010/main" val="20759199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9" grpId="0"/>
      <p:bldP spid="99" grpId="0"/>
      <p:bldP spid="100" grpId="0"/>
      <p:bldP spid="101" grpId="0"/>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2A8F2-9E8E-3439-C192-434ED73001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9B7A9C-B267-D767-04D8-EF0043A8AB08}"/>
              </a:ext>
            </a:extLst>
          </p:cNvPr>
          <p:cNvSpPr>
            <a:spLocks noGrp="1"/>
          </p:cNvSpPr>
          <p:nvPr>
            <p:ph type="title"/>
          </p:nvPr>
        </p:nvSpPr>
        <p:spPr/>
        <p:txBody>
          <a:bodyPr>
            <a:normAutofit/>
          </a:bodyPr>
          <a:lstStyle/>
          <a:p>
            <a:r>
              <a:rPr lang="en-GB" dirty="0"/>
              <a:t>Inversion: Null-Text Inversion</a:t>
            </a:r>
          </a:p>
        </p:txBody>
      </p:sp>
      <p:sp>
        <p:nvSpPr>
          <p:cNvPr id="4" name="Date Placeholder 3">
            <a:extLst>
              <a:ext uri="{FF2B5EF4-FFF2-40B4-BE49-F238E27FC236}">
                <a16:creationId xmlns:a16="http://schemas.microsoft.com/office/drawing/2014/main" id="{C0EFE759-D33C-D6AD-804C-FC6DAE1FD716}"/>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C0858E54-3599-13C1-F410-981CDED19C96}"/>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8B3E5BA5-A17A-D400-3136-DEF30014821F}"/>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EFB5125F-07E0-3133-16C1-392B2028B2A7}"/>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0D13024F-589D-45EA-125B-1A8EFF5FFEFC}"/>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085B4926-2200-5664-453C-99A5119C462F}"/>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C35A903B-23BD-6B27-6D2C-D075EC7EE8E4}"/>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6C1A75CA-B9F9-4073-FFF9-3C2D6E98ED03}"/>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F08FD9B3-02E0-FF80-9B3D-CFEFCE794988}"/>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Oval 22">
            <a:extLst>
              <a:ext uri="{FF2B5EF4-FFF2-40B4-BE49-F238E27FC236}">
                <a16:creationId xmlns:a16="http://schemas.microsoft.com/office/drawing/2014/main" id="{FDA644D9-8A64-469A-F599-31D2E897D30F}"/>
              </a:ext>
            </a:extLst>
          </p:cNvPr>
          <p:cNvSpPr/>
          <p:nvPr/>
        </p:nvSpPr>
        <p:spPr>
          <a:xfrm>
            <a:off x="2352575"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549C04C3-7905-4683-F961-48B7611BE003}"/>
                  </a:ext>
                </a:extLst>
              </p:cNvPr>
              <p:cNvSpPr txBox="1"/>
              <p:nvPr/>
            </p:nvSpPr>
            <p:spPr>
              <a:xfrm>
                <a:off x="8544086" y="383447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0</m:t>
                          </m:r>
                        </m:sub>
                      </m:sSub>
                    </m:oMath>
                  </m:oMathPara>
                </a14:m>
                <a:endParaRPr lang="en-GB" dirty="0"/>
              </a:p>
            </p:txBody>
          </p:sp>
        </mc:Choice>
        <mc:Fallback xmlns="">
          <p:sp>
            <p:nvSpPr>
              <p:cNvPr id="52" name="TextBox 51">
                <a:extLst>
                  <a:ext uri="{FF2B5EF4-FFF2-40B4-BE49-F238E27FC236}">
                    <a16:creationId xmlns:a16="http://schemas.microsoft.com/office/drawing/2014/main" id="{B87741EA-AEA3-B89C-3822-1F11FDF941F2}"/>
                  </a:ext>
                </a:extLst>
              </p:cNvPr>
              <p:cNvSpPr txBox="1">
                <a:spLocks noRot="1" noChangeAspect="1" noMove="1" noResize="1" noEditPoints="1" noAdjustHandles="1" noChangeArrowheads="1" noChangeShapeType="1" noTextEdit="1"/>
              </p:cNvSpPr>
              <p:nvPr/>
            </p:nvSpPr>
            <p:spPr>
              <a:xfrm>
                <a:off x="8544086" y="3834478"/>
                <a:ext cx="288897" cy="369332"/>
              </a:xfrm>
              <a:prstGeom prst="rect">
                <a:avLst/>
              </a:prstGeom>
              <a:blipFill>
                <a:blip r:embed="rId5"/>
                <a:stretch>
                  <a:fillRect r="-2766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1F918D01-3F3E-0A48-54E8-11D92F3F4B0B}"/>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67" name="TextBox 66">
                <a:extLst>
                  <a:ext uri="{FF2B5EF4-FFF2-40B4-BE49-F238E27FC236}">
                    <a16:creationId xmlns:a16="http://schemas.microsoft.com/office/drawing/2014/main" id="{A5589BA7-E02A-53BC-C428-B33AB53D61BA}"/>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9"/>
                <a:stretch>
                  <a:fillRect l="-2837" t="-4717" r="-2482" b="-4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94F539DE-3494-9DDE-64F4-8C5708E8A0A3}"/>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68" name="TextBox 67">
                <a:extLst>
                  <a:ext uri="{FF2B5EF4-FFF2-40B4-BE49-F238E27FC236}">
                    <a16:creationId xmlns:a16="http://schemas.microsoft.com/office/drawing/2014/main" id="{3A7534B5-8E84-53FE-6F60-304C76C7572D}"/>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10"/>
                <a:stretch>
                  <a:fillRect l="-3041" t="-4717" r="-2027" b="-8491"/>
                </a:stretch>
              </a:blipFill>
            </p:spPr>
            <p:txBody>
              <a:bodyPr/>
              <a:lstStyle/>
              <a:p>
                <a:r>
                  <a:rPr lang="en-GB">
                    <a:noFill/>
                  </a:rPr>
                  <a:t> </a:t>
                </a:r>
              </a:p>
            </p:txBody>
          </p:sp>
        </mc:Fallback>
      </mc:AlternateContent>
      <p:sp>
        <p:nvSpPr>
          <p:cNvPr id="36" name="Oval 35">
            <a:extLst>
              <a:ext uri="{FF2B5EF4-FFF2-40B4-BE49-F238E27FC236}">
                <a16:creationId xmlns:a16="http://schemas.microsoft.com/office/drawing/2014/main" id="{18FE9C91-2132-1EF5-7B18-D53196328FA6}"/>
              </a:ext>
            </a:extLst>
          </p:cNvPr>
          <p:cNvSpPr/>
          <p:nvPr/>
        </p:nvSpPr>
        <p:spPr>
          <a:xfrm>
            <a:off x="3381274" y="3650413"/>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342A7B70-F331-49A9-2A3B-B93F4A28CCA3}"/>
              </a:ext>
            </a:extLst>
          </p:cNvPr>
          <p:cNvCxnSpPr>
            <a:cxnSpLocks/>
            <a:endCxn id="36" idx="1"/>
          </p:cNvCxnSpPr>
          <p:nvPr/>
        </p:nvCxnSpPr>
        <p:spPr>
          <a:xfrm>
            <a:off x="2418182" y="3259247"/>
            <a:ext cx="976438" cy="40451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2535258-3CAF-9172-E897-1260B8151859}"/>
              </a:ext>
            </a:extLst>
          </p:cNvPr>
          <p:cNvSpPr/>
          <p:nvPr/>
        </p:nvSpPr>
        <p:spPr>
          <a:xfrm>
            <a:off x="4158297" y="372300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985B51B5-090E-D27C-386D-D91C0EC091A3}"/>
              </a:ext>
            </a:extLst>
          </p:cNvPr>
          <p:cNvCxnSpPr>
            <a:cxnSpLocks/>
          </p:cNvCxnSpPr>
          <p:nvPr/>
        </p:nvCxnSpPr>
        <p:spPr>
          <a:xfrm>
            <a:off x="3416441" y="3677439"/>
            <a:ext cx="789164" cy="94942"/>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1A41BA45-6E30-BF97-89D6-CF59B30814A7}"/>
              </a:ext>
            </a:extLst>
          </p:cNvPr>
          <p:cNvSpPr/>
          <p:nvPr/>
        </p:nvSpPr>
        <p:spPr>
          <a:xfrm>
            <a:off x="4782028" y="379980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40378640-951E-8813-F29C-CCF7FF0B690C}"/>
              </a:ext>
            </a:extLst>
          </p:cNvPr>
          <p:cNvCxnSpPr>
            <a:cxnSpLocks/>
          </p:cNvCxnSpPr>
          <p:nvPr/>
        </p:nvCxnSpPr>
        <p:spPr>
          <a:xfrm>
            <a:off x="4249431" y="3768573"/>
            <a:ext cx="552243" cy="85674"/>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786A8498-A0E9-EA62-9348-835BBC183B20}"/>
              </a:ext>
            </a:extLst>
          </p:cNvPr>
          <p:cNvSpPr/>
          <p:nvPr/>
        </p:nvSpPr>
        <p:spPr>
          <a:xfrm>
            <a:off x="5512963" y="379675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662C1A9F-ADE3-BFB6-BE22-F776E1BDA418}"/>
              </a:ext>
            </a:extLst>
          </p:cNvPr>
          <p:cNvCxnSpPr>
            <a:cxnSpLocks/>
          </p:cNvCxnSpPr>
          <p:nvPr/>
        </p:nvCxnSpPr>
        <p:spPr>
          <a:xfrm flipV="1">
            <a:off x="4827595" y="3830020"/>
            <a:ext cx="705014" cy="1230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0726B4E4-7795-2EEA-3E4E-90388A5AEA7E}"/>
              </a:ext>
            </a:extLst>
          </p:cNvPr>
          <p:cNvSpPr/>
          <p:nvPr/>
        </p:nvSpPr>
        <p:spPr>
          <a:xfrm>
            <a:off x="6378229" y="365396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E6F7DF40-366B-AB9A-FB8E-9C1DD912F373}"/>
              </a:ext>
            </a:extLst>
          </p:cNvPr>
          <p:cNvCxnSpPr>
            <a:cxnSpLocks/>
            <a:stCxn id="37" idx="2"/>
            <a:endCxn id="53" idx="2"/>
          </p:cNvCxnSpPr>
          <p:nvPr/>
        </p:nvCxnSpPr>
        <p:spPr>
          <a:xfrm flipV="1">
            <a:off x="5512963" y="3699533"/>
            <a:ext cx="865266" cy="14279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98CFFCCE-E082-BDDB-CA63-E76225B8B5F4}"/>
              </a:ext>
            </a:extLst>
          </p:cNvPr>
          <p:cNvSpPr/>
          <p:nvPr/>
        </p:nvSpPr>
        <p:spPr>
          <a:xfrm>
            <a:off x="7154196" y="364037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C99F059B-A64F-5C74-2768-83026605D52D}"/>
              </a:ext>
            </a:extLst>
          </p:cNvPr>
          <p:cNvCxnSpPr>
            <a:cxnSpLocks/>
            <a:stCxn id="53" idx="6"/>
          </p:cNvCxnSpPr>
          <p:nvPr/>
        </p:nvCxnSpPr>
        <p:spPr>
          <a:xfrm flipV="1">
            <a:off x="6469363" y="3694836"/>
            <a:ext cx="687502" cy="4697"/>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2F49774F-6ECD-63FC-A442-A107E8D66B9A}"/>
              </a:ext>
            </a:extLst>
          </p:cNvPr>
          <p:cNvSpPr/>
          <p:nvPr/>
        </p:nvSpPr>
        <p:spPr>
          <a:xfrm>
            <a:off x="7761433" y="36838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004D80FC-8CD8-1D16-4A5E-7B686D06FD81}"/>
              </a:ext>
            </a:extLst>
          </p:cNvPr>
          <p:cNvCxnSpPr>
            <a:cxnSpLocks/>
          </p:cNvCxnSpPr>
          <p:nvPr/>
        </p:nvCxnSpPr>
        <p:spPr>
          <a:xfrm>
            <a:off x="7251230" y="3691687"/>
            <a:ext cx="523863" cy="3982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737FD103-CE50-0DEB-141C-1F7F74B0BF98}"/>
              </a:ext>
            </a:extLst>
          </p:cNvPr>
          <p:cNvSpPr/>
          <p:nvPr/>
        </p:nvSpPr>
        <p:spPr>
          <a:xfrm>
            <a:off x="8198118" y="3751189"/>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6A998FF1-41B4-7D12-8577-9064D7F60C4A}"/>
              </a:ext>
            </a:extLst>
          </p:cNvPr>
          <p:cNvCxnSpPr>
            <a:cxnSpLocks/>
          </p:cNvCxnSpPr>
          <p:nvPr/>
        </p:nvCxnSpPr>
        <p:spPr>
          <a:xfrm>
            <a:off x="7806088" y="3729378"/>
            <a:ext cx="406602" cy="5580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8E3DEE3B-2C34-F491-6200-124187463291}"/>
              </a:ext>
            </a:extLst>
          </p:cNvPr>
          <p:cNvSpPr/>
          <p:nvPr/>
        </p:nvSpPr>
        <p:spPr>
          <a:xfrm>
            <a:off x="8616069" y="3820257"/>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A92A75C5-776E-AEF1-41E6-DBA20B79424D}"/>
              </a:ext>
            </a:extLst>
          </p:cNvPr>
          <p:cNvCxnSpPr>
            <a:cxnSpLocks/>
          </p:cNvCxnSpPr>
          <p:nvPr/>
        </p:nvCxnSpPr>
        <p:spPr>
          <a:xfrm>
            <a:off x="8224039" y="3798446"/>
            <a:ext cx="406602" cy="5580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D7306B24-2220-294D-9664-B773E0876DED}"/>
              </a:ext>
            </a:extLst>
          </p:cNvPr>
          <p:cNvPicPr>
            <a:picLocks noChangeAspect="1"/>
          </p:cNvPicPr>
          <p:nvPr/>
        </p:nvPicPr>
        <p:blipFill>
          <a:blip r:embed="rId11"/>
          <a:stretch>
            <a:fillRect/>
          </a:stretch>
        </p:blipFill>
        <p:spPr>
          <a:xfrm>
            <a:off x="8997176" y="3934926"/>
            <a:ext cx="908975" cy="905705"/>
          </a:xfrm>
          <a:prstGeom prst="rect">
            <a:avLst/>
          </a:prstGeom>
        </p:spPr>
      </p:pic>
      <p:sp>
        <p:nvSpPr>
          <p:cNvPr id="32" name="Oval 31">
            <a:extLst>
              <a:ext uri="{FF2B5EF4-FFF2-40B4-BE49-F238E27FC236}">
                <a16:creationId xmlns:a16="http://schemas.microsoft.com/office/drawing/2014/main" id="{7944208B-B811-3569-2CED-51FC2C8316E8}"/>
              </a:ext>
            </a:extLst>
          </p:cNvPr>
          <p:cNvSpPr/>
          <p:nvPr/>
        </p:nvSpPr>
        <p:spPr>
          <a:xfrm>
            <a:off x="2429892" y="2946387"/>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ECE2D5F-42D2-EE85-C229-8D3ACE15AEFF}"/>
                  </a:ext>
                </a:extLst>
              </p:cNvPr>
              <p:cNvSpPr txBox="1"/>
              <p:nvPr/>
            </p:nvSpPr>
            <p:spPr>
              <a:xfrm>
                <a:off x="2039134" y="2730923"/>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𝑇</m:t>
                          </m:r>
                        </m:sub>
                      </m:sSub>
                    </m:oMath>
                  </m:oMathPara>
                </a14:m>
                <a:endParaRPr lang="en-GB" dirty="0">
                  <a:solidFill>
                    <a:srgbClr val="C00000"/>
                  </a:solidFill>
                </a:endParaRPr>
              </a:p>
            </p:txBody>
          </p:sp>
        </mc:Choice>
        <mc:Fallback xmlns="">
          <p:sp>
            <p:nvSpPr>
              <p:cNvPr id="33" name="TextBox 32">
                <a:extLst>
                  <a:ext uri="{FF2B5EF4-FFF2-40B4-BE49-F238E27FC236}">
                    <a16:creationId xmlns:a16="http://schemas.microsoft.com/office/drawing/2014/main" id="{CECE2D5F-42D2-EE85-C229-8D3ACE15AEFF}"/>
                  </a:ext>
                </a:extLst>
              </p:cNvPr>
              <p:cNvSpPr txBox="1">
                <a:spLocks noRot="1" noChangeAspect="1" noMove="1" noResize="1" noEditPoints="1" noAdjustHandles="1" noChangeArrowheads="1" noChangeShapeType="1" noTextEdit="1"/>
              </p:cNvSpPr>
              <p:nvPr/>
            </p:nvSpPr>
            <p:spPr>
              <a:xfrm>
                <a:off x="2039134" y="2730923"/>
                <a:ext cx="288897" cy="369332"/>
              </a:xfrm>
              <a:prstGeom prst="rect">
                <a:avLst/>
              </a:prstGeom>
              <a:blipFill>
                <a:blip r:embed="rId12"/>
                <a:stretch>
                  <a:fillRect r="-31915"/>
                </a:stretch>
              </a:blipFill>
            </p:spPr>
            <p:txBody>
              <a:bodyPr/>
              <a:lstStyle/>
              <a:p>
                <a:r>
                  <a:rPr lang="en-GB">
                    <a:noFill/>
                  </a:rPr>
                  <a:t> </a:t>
                </a:r>
              </a:p>
            </p:txBody>
          </p:sp>
        </mc:Fallback>
      </mc:AlternateContent>
      <p:cxnSp>
        <p:nvCxnSpPr>
          <p:cNvPr id="34" name="Straight Connector 33">
            <a:extLst>
              <a:ext uri="{FF2B5EF4-FFF2-40B4-BE49-F238E27FC236}">
                <a16:creationId xmlns:a16="http://schemas.microsoft.com/office/drawing/2014/main" id="{286F258A-A80A-3C59-FAB3-F18598B75C2F}"/>
              </a:ext>
            </a:extLst>
          </p:cNvPr>
          <p:cNvCxnSpPr>
            <a:cxnSpLocks/>
          </p:cNvCxnSpPr>
          <p:nvPr/>
        </p:nvCxnSpPr>
        <p:spPr>
          <a:xfrm>
            <a:off x="2526411" y="3008319"/>
            <a:ext cx="835914" cy="332575"/>
          </a:xfrm>
          <a:prstGeom prst="line">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D5259B2-72F1-0A88-CDFF-22A5D69441C8}"/>
              </a:ext>
            </a:extLst>
          </p:cNvPr>
          <p:cNvSpPr/>
          <p:nvPr/>
        </p:nvSpPr>
        <p:spPr>
          <a:xfrm>
            <a:off x="4175125" y="3448703"/>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Connector 37">
            <a:extLst>
              <a:ext uri="{FF2B5EF4-FFF2-40B4-BE49-F238E27FC236}">
                <a16:creationId xmlns:a16="http://schemas.microsoft.com/office/drawing/2014/main" id="{4E93C446-F9AB-7458-088F-568D87D9F9FA}"/>
              </a:ext>
            </a:extLst>
          </p:cNvPr>
          <p:cNvCxnSpPr>
            <a:cxnSpLocks/>
          </p:cNvCxnSpPr>
          <p:nvPr/>
        </p:nvCxnSpPr>
        <p:spPr>
          <a:xfrm>
            <a:off x="3455721" y="3362823"/>
            <a:ext cx="735279" cy="126502"/>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6B4BCFD-6044-AE66-1848-A51480B84D2C}"/>
              </a:ext>
            </a:extLst>
          </p:cNvPr>
          <p:cNvCxnSpPr>
            <a:cxnSpLocks/>
          </p:cNvCxnSpPr>
          <p:nvPr/>
        </p:nvCxnSpPr>
        <p:spPr>
          <a:xfrm>
            <a:off x="4252101" y="3496627"/>
            <a:ext cx="535799" cy="53023"/>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ACD2F9D0-38C7-959D-1CFC-FE31FDDA1028}"/>
              </a:ext>
            </a:extLst>
          </p:cNvPr>
          <p:cNvSpPr/>
          <p:nvPr/>
        </p:nvSpPr>
        <p:spPr>
          <a:xfrm rot="21087430">
            <a:off x="4763162" y="3506260"/>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744E90A0-4E75-C9E5-29F4-AFD58232497B}"/>
              </a:ext>
            </a:extLst>
          </p:cNvPr>
          <p:cNvSpPr/>
          <p:nvPr/>
        </p:nvSpPr>
        <p:spPr>
          <a:xfrm rot="21087430">
            <a:off x="5537310" y="3497740"/>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a:extLst>
              <a:ext uri="{FF2B5EF4-FFF2-40B4-BE49-F238E27FC236}">
                <a16:creationId xmlns:a16="http://schemas.microsoft.com/office/drawing/2014/main" id="{6907D402-9FBB-6558-5AEB-D77460A15949}"/>
              </a:ext>
            </a:extLst>
          </p:cNvPr>
          <p:cNvCxnSpPr>
            <a:cxnSpLocks/>
          </p:cNvCxnSpPr>
          <p:nvPr/>
        </p:nvCxnSpPr>
        <p:spPr>
          <a:xfrm flipV="1">
            <a:off x="4825434" y="3543300"/>
            <a:ext cx="714941" cy="11027"/>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57076BC2-C0A9-DCE3-E9B1-B7ACDA8C85DB}"/>
              </a:ext>
            </a:extLst>
          </p:cNvPr>
          <p:cNvSpPr/>
          <p:nvPr/>
        </p:nvSpPr>
        <p:spPr>
          <a:xfrm rot="21087430">
            <a:off x="6438336" y="3435209"/>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a:extLst>
              <a:ext uri="{FF2B5EF4-FFF2-40B4-BE49-F238E27FC236}">
                <a16:creationId xmlns:a16="http://schemas.microsoft.com/office/drawing/2014/main" id="{32370E2A-FAA0-8CF7-77F7-0F7D693816E4}"/>
              </a:ext>
            </a:extLst>
          </p:cNvPr>
          <p:cNvCxnSpPr>
            <a:cxnSpLocks/>
          </p:cNvCxnSpPr>
          <p:nvPr/>
        </p:nvCxnSpPr>
        <p:spPr>
          <a:xfrm flipV="1">
            <a:off x="5608002" y="3482975"/>
            <a:ext cx="837248" cy="64797"/>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4FB12C2B-FA64-7867-FCDB-52D473062985}"/>
              </a:ext>
            </a:extLst>
          </p:cNvPr>
          <p:cNvSpPr/>
          <p:nvPr/>
        </p:nvSpPr>
        <p:spPr>
          <a:xfrm rot="21087430">
            <a:off x="7198213" y="3427372"/>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a:extLst>
              <a:ext uri="{FF2B5EF4-FFF2-40B4-BE49-F238E27FC236}">
                <a16:creationId xmlns:a16="http://schemas.microsoft.com/office/drawing/2014/main" id="{0CB06429-9D6A-A116-2C7B-5BAAF555179F}"/>
              </a:ext>
            </a:extLst>
          </p:cNvPr>
          <p:cNvCxnSpPr>
            <a:cxnSpLocks/>
          </p:cNvCxnSpPr>
          <p:nvPr/>
        </p:nvCxnSpPr>
        <p:spPr>
          <a:xfrm flipV="1">
            <a:off x="6513081" y="3470275"/>
            <a:ext cx="690994" cy="17117"/>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005837E2-1592-2095-0746-B19F2B41FA64}"/>
              </a:ext>
            </a:extLst>
          </p:cNvPr>
          <p:cNvSpPr/>
          <p:nvPr/>
        </p:nvSpPr>
        <p:spPr>
          <a:xfrm rot="21087430">
            <a:off x="7796130" y="3483758"/>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a:extLst>
              <a:ext uri="{FF2B5EF4-FFF2-40B4-BE49-F238E27FC236}">
                <a16:creationId xmlns:a16="http://schemas.microsoft.com/office/drawing/2014/main" id="{3E30176C-46BA-3934-8785-CC7E82E7C7EF}"/>
              </a:ext>
            </a:extLst>
          </p:cNvPr>
          <p:cNvCxnSpPr>
            <a:cxnSpLocks/>
          </p:cNvCxnSpPr>
          <p:nvPr/>
        </p:nvCxnSpPr>
        <p:spPr>
          <a:xfrm>
            <a:off x="7280755" y="3467528"/>
            <a:ext cx="520220" cy="50372"/>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A2BE10FF-D983-88E9-13BE-EF40F705386F}"/>
              </a:ext>
            </a:extLst>
          </p:cNvPr>
          <p:cNvSpPr/>
          <p:nvPr/>
        </p:nvSpPr>
        <p:spPr>
          <a:xfrm rot="21087430">
            <a:off x="8237778" y="3562890"/>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4" name="Straight Connector 53">
            <a:extLst>
              <a:ext uri="{FF2B5EF4-FFF2-40B4-BE49-F238E27FC236}">
                <a16:creationId xmlns:a16="http://schemas.microsoft.com/office/drawing/2014/main" id="{99FF4AF7-B546-0B07-93A6-BF44213429B5}"/>
              </a:ext>
            </a:extLst>
          </p:cNvPr>
          <p:cNvCxnSpPr>
            <a:cxnSpLocks/>
          </p:cNvCxnSpPr>
          <p:nvPr/>
        </p:nvCxnSpPr>
        <p:spPr>
          <a:xfrm>
            <a:off x="7879203" y="3536583"/>
            <a:ext cx="366272" cy="51167"/>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22C46C9-D806-EBE0-F3CA-B25C1A92EC10}"/>
              </a:ext>
            </a:extLst>
          </p:cNvPr>
          <p:cNvCxnSpPr>
            <a:cxnSpLocks/>
          </p:cNvCxnSpPr>
          <p:nvPr/>
        </p:nvCxnSpPr>
        <p:spPr>
          <a:xfrm>
            <a:off x="8321013" y="3618973"/>
            <a:ext cx="299112" cy="32277"/>
          </a:xfrm>
          <a:prstGeom prst="line">
            <a:avLst/>
          </a:prstGeom>
          <a:ln w="28575">
            <a:solidFill>
              <a:srgbClr val="C0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4EC4920B-1211-6C59-490E-DDC5DAE4E95F}"/>
              </a:ext>
            </a:extLst>
          </p:cNvPr>
          <p:cNvSpPr/>
          <p:nvPr/>
        </p:nvSpPr>
        <p:spPr>
          <a:xfrm>
            <a:off x="3369426" y="3311817"/>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34BDFBE4-A1F1-B4A2-1D99-70C42F7F5BB6}"/>
                  </a:ext>
                </a:extLst>
              </p:cNvPr>
              <p:cNvSpPr txBox="1"/>
              <p:nvPr/>
            </p:nvSpPr>
            <p:spPr>
              <a:xfrm>
                <a:off x="1978550" y="3021154"/>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65" name="TextBox 64">
                <a:extLst>
                  <a:ext uri="{FF2B5EF4-FFF2-40B4-BE49-F238E27FC236}">
                    <a16:creationId xmlns:a16="http://schemas.microsoft.com/office/drawing/2014/main" id="{34BDFBE4-A1F1-B4A2-1D99-70C42F7F5BB6}"/>
                  </a:ext>
                </a:extLst>
              </p:cNvPr>
              <p:cNvSpPr txBox="1">
                <a:spLocks noRot="1" noChangeAspect="1" noMove="1" noResize="1" noEditPoints="1" noAdjustHandles="1" noChangeArrowheads="1" noChangeShapeType="1" noTextEdit="1"/>
              </p:cNvSpPr>
              <p:nvPr/>
            </p:nvSpPr>
            <p:spPr>
              <a:xfrm>
                <a:off x="1978550" y="3021154"/>
                <a:ext cx="288897" cy="369332"/>
              </a:xfrm>
              <a:prstGeom prst="rect">
                <a:avLst/>
              </a:prstGeom>
              <a:blipFill>
                <a:blip r:embed="rId13"/>
                <a:stretch>
                  <a:fillRect r="-31915"/>
                </a:stretch>
              </a:blipFill>
            </p:spPr>
            <p:txBody>
              <a:bodyPr/>
              <a:lstStyle/>
              <a:p>
                <a:r>
                  <a:rPr lang="en-GB">
                    <a:noFill/>
                  </a:rPr>
                  <a:t> </a:t>
                </a:r>
              </a:p>
            </p:txBody>
          </p:sp>
        </mc:Fallback>
      </mc:AlternateContent>
      <p:pic>
        <p:nvPicPr>
          <p:cNvPr id="66" name="Picture 65">
            <a:extLst>
              <a:ext uri="{FF2B5EF4-FFF2-40B4-BE49-F238E27FC236}">
                <a16:creationId xmlns:a16="http://schemas.microsoft.com/office/drawing/2014/main" id="{67DA728C-B8B9-2583-BED2-7ADFF03581C4}"/>
              </a:ext>
            </a:extLst>
          </p:cNvPr>
          <p:cNvPicPr>
            <a:picLocks noChangeAspect="1"/>
          </p:cNvPicPr>
          <p:nvPr/>
        </p:nvPicPr>
        <p:blipFill>
          <a:blip r:embed="rId14"/>
          <a:stretch>
            <a:fillRect/>
          </a:stretch>
        </p:blipFill>
        <p:spPr>
          <a:xfrm>
            <a:off x="1273305" y="3401258"/>
            <a:ext cx="932830" cy="917230"/>
          </a:xfrm>
          <a:prstGeom prst="rect">
            <a:avLst/>
          </a:prstGeom>
        </p:spPr>
      </p:pic>
      <p:sp>
        <p:nvSpPr>
          <p:cNvPr id="79" name="Oval 78">
            <a:extLst>
              <a:ext uri="{FF2B5EF4-FFF2-40B4-BE49-F238E27FC236}">
                <a16:creationId xmlns:a16="http://schemas.microsoft.com/office/drawing/2014/main" id="{8D4B99E5-E1DB-30C7-F278-F233B297963B}"/>
              </a:ext>
            </a:extLst>
          </p:cNvPr>
          <p:cNvSpPr/>
          <p:nvPr/>
        </p:nvSpPr>
        <p:spPr>
          <a:xfrm rot="21087430">
            <a:off x="8616069" y="3607965"/>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 name="Picture 80">
            <a:extLst>
              <a:ext uri="{FF2B5EF4-FFF2-40B4-BE49-F238E27FC236}">
                <a16:creationId xmlns:a16="http://schemas.microsoft.com/office/drawing/2014/main" id="{9337B281-B68D-AF81-6B8B-DBBC055B112D}"/>
              </a:ext>
            </a:extLst>
          </p:cNvPr>
          <p:cNvPicPr>
            <a:picLocks noChangeAspect="1"/>
          </p:cNvPicPr>
          <p:nvPr/>
        </p:nvPicPr>
        <p:blipFill>
          <a:blip r:embed="rId15"/>
          <a:stretch>
            <a:fillRect/>
          </a:stretch>
        </p:blipFill>
        <p:spPr>
          <a:xfrm>
            <a:off x="8919538" y="1966584"/>
            <a:ext cx="912221" cy="905705"/>
          </a:xfrm>
          <a:prstGeom prst="rect">
            <a:avLst/>
          </a:prstGeom>
        </p:spPr>
      </p:pic>
      <p:sp>
        <p:nvSpPr>
          <p:cNvPr id="83" name="TextBox 82">
            <a:extLst>
              <a:ext uri="{FF2B5EF4-FFF2-40B4-BE49-F238E27FC236}">
                <a16:creationId xmlns:a16="http://schemas.microsoft.com/office/drawing/2014/main" id="{18E4827D-D99D-0303-9A7E-531BD24846A0}"/>
              </a:ext>
            </a:extLst>
          </p:cNvPr>
          <p:cNvSpPr txBox="1"/>
          <p:nvPr/>
        </p:nvSpPr>
        <p:spPr>
          <a:xfrm>
            <a:off x="4079542" y="1091482"/>
            <a:ext cx="2817566" cy="369332"/>
          </a:xfrm>
          <a:prstGeom prst="rect">
            <a:avLst/>
          </a:prstGeom>
          <a:noFill/>
        </p:spPr>
        <p:txBody>
          <a:bodyPr wrap="none" rtlCol="0">
            <a:spAutoFit/>
          </a:bodyPr>
          <a:lstStyle/>
          <a:p>
            <a:r>
              <a:rPr lang="en-US" i="1" dirty="0"/>
              <a:t>“A cat sitting next to a mirror.”</a:t>
            </a:r>
            <a:endParaRPr lang="en-GB" dirty="0"/>
          </a:p>
        </p:txBody>
      </p:sp>
      <p:sp>
        <p:nvSpPr>
          <p:cNvPr id="84" name="TextBox 83">
            <a:extLst>
              <a:ext uri="{FF2B5EF4-FFF2-40B4-BE49-F238E27FC236}">
                <a16:creationId xmlns:a16="http://schemas.microsoft.com/office/drawing/2014/main" id="{B96EFF07-2A0A-9269-CEE3-D0DD3655ED10}"/>
              </a:ext>
            </a:extLst>
          </p:cNvPr>
          <p:cNvSpPr txBox="1"/>
          <p:nvPr/>
        </p:nvSpPr>
        <p:spPr>
          <a:xfrm>
            <a:off x="279852" y="6126175"/>
            <a:ext cx="11177840" cy="292388"/>
          </a:xfrm>
          <a:prstGeom prst="rect">
            <a:avLst/>
          </a:prstGeom>
          <a:noFill/>
        </p:spPr>
        <p:txBody>
          <a:bodyPr wrap="square">
            <a:spAutoFit/>
          </a:bodyPr>
          <a:lstStyle/>
          <a:p>
            <a:r>
              <a:rPr lang="en-US" sz="1300" i="1" dirty="0">
                <a:solidFill>
                  <a:schemeClr val="bg1">
                    <a:lumMod val="65000"/>
                  </a:schemeClr>
                </a:solidFill>
              </a:rPr>
              <a:t>Null-text Inversion for Editing Real Images using Guided Diffusion Models</a:t>
            </a:r>
            <a:r>
              <a:rPr lang="en-GB" sz="1300" dirty="0">
                <a:solidFill>
                  <a:schemeClr val="bg1">
                    <a:lumMod val="65000"/>
                  </a:schemeClr>
                </a:solidFill>
              </a:rPr>
              <a:t>, </a:t>
            </a:r>
            <a:r>
              <a:rPr lang="en-GB" sz="1300" dirty="0" err="1">
                <a:solidFill>
                  <a:schemeClr val="bg1">
                    <a:lumMod val="65000"/>
                  </a:schemeClr>
                </a:solidFill>
              </a:rPr>
              <a:t>Mokady</a:t>
            </a:r>
            <a:r>
              <a:rPr lang="en-GB" sz="1300" dirty="0">
                <a:solidFill>
                  <a:schemeClr val="bg1">
                    <a:lumMod val="65000"/>
                  </a:schemeClr>
                </a:solidFill>
              </a:rPr>
              <a:t> and Hertz et al. CVPR 2023</a:t>
            </a:r>
          </a:p>
        </p:txBody>
      </p:sp>
      <p:pic>
        <p:nvPicPr>
          <p:cNvPr id="8" name="Picture 7">
            <a:extLst>
              <a:ext uri="{FF2B5EF4-FFF2-40B4-BE49-F238E27FC236}">
                <a16:creationId xmlns:a16="http://schemas.microsoft.com/office/drawing/2014/main" id="{9C1F1EFB-2BC8-1828-4E2A-B41CF9520E8E}"/>
              </a:ext>
            </a:extLst>
          </p:cNvPr>
          <p:cNvPicPr>
            <a:picLocks noChangeAspect="1"/>
          </p:cNvPicPr>
          <p:nvPr/>
        </p:nvPicPr>
        <p:blipFill>
          <a:blip r:embed="rId14"/>
          <a:stretch>
            <a:fillRect/>
          </a:stretch>
        </p:blipFill>
        <p:spPr>
          <a:xfrm rot="10800000">
            <a:off x="1334617" y="1887215"/>
            <a:ext cx="932830" cy="917230"/>
          </a:xfrm>
          <a:prstGeom prst="rect">
            <a:avLst/>
          </a:prstGeom>
        </p:spPr>
      </p:pic>
      <p:sp>
        <p:nvSpPr>
          <p:cNvPr id="9" name="Oval 8">
            <a:extLst>
              <a:ext uri="{FF2B5EF4-FFF2-40B4-BE49-F238E27FC236}">
                <a16:creationId xmlns:a16="http://schemas.microsoft.com/office/drawing/2014/main" id="{96F1694A-BB71-E286-380F-593B2D090463}"/>
              </a:ext>
            </a:extLst>
          </p:cNvPr>
          <p:cNvSpPr/>
          <p:nvPr/>
        </p:nvSpPr>
        <p:spPr>
          <a:xfrm>
            <a:off x="3333931" y="3401258"/>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D9678AB3-DAF6-213A-231F-FCD9C53F882A}"/>
              </a:ext>
            </a:extLst>
          </p:cNvPr>
          <p:cNvCxnSpPr>
            <a:cxnSpLocks/>
            <a:endCxn id="9" idx="1"/>
          </p:cNvCxnSpPr>
          <p:nvPr/>
        </p:nvCxnSpPr>
        <p:spPr>
          <a:xfrm>
            <a:off x="2511425" y="3013075"/>
            <a:ext cx="835852" cy="401529"/>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4AE73EB-3B3D-BF01-D941-E205FFEA4E08}"/>
              </a:ext>
            </a:extLst>
          </p:cNvPr>
          <p:cNvSpPr/>
          <p:nvPr/>
        </p:nvSpPr>
        <p:spPr>
          <a:xfrm>
            <a:off x="4152770" y="3550790"/>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123FBE2A-BF49-F1F5-969A-6EEC2B5EBD61}"/>
              </a:ext>
            </a:extLst>
          </p:cNvPr>
          <p:cNvCxnSpPr>
            <a:cxnSpLocks/>
          </p:cNvCxnSpPr>
          <p:nvPr/>
        </p:nvCxnSpPr>
        <p:spPr>
          <a:xfrm>
            <a:off x="3388815" y="3452742"/>
            <a:ext cx="786310" cy="135008"/>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A602B8B7-622D-FB84-2A55-4ABE381E0984}"/>
              </a:ext>
            </a:extLst>
          </p:cNvPr>
          <p:cNvSpPr/>
          <p:nvPr/>
        </p:nvSpPr>
        <p:spPr>
          <a:xfrm>
            <a:off x="4749910" y="3635638"/>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425FB87F-2021-8C65-0BD1-7AF04CC58613}"/>
              </a:ext>
            </a:extLst>
          </p:cNvPr>
          <p:cNvCxnSpPr>
            <a:cxnSpLocks/>
          </p:cNvCxnSpPr>
          <p:nvPr/>
        </p:nvCxnSpPr>
        <p:spPr>
          <a:xfrm>
            <a:off x="4204656" y="3592163"/>
            <a:ext cx="552243" cy="85674"/>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FADDA4C9-90F2-7E55-8DA3-3FACAA0735D2}"/>
              </a:ext>
            </a:extLst>
          </p:cNvPr>
          <p:cNvSpPr/>
          <p:nvPr/>
        </p:nvSpPr>
        <p:spPr>
          <a:xfrm>
            <a:off x="5520310" y="3631872"/>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72FBC818-3B52-6A4A-8ED7-FF55C1266B18}"/>
              </a:ext>
            </a:extLst>
          </p:cNvPr>
          <p:cNvSpPr/>
          <p:nvPr/>
        </p:nvSpPr>
        <p:spPr>
          <a:xfrm>
            <a:off x="6438336" y="3566100"/>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2" name="Straight Connector 71">
            <a:extLst>
              <a:ext uri="{FF2B5EF4-FFF2-40B4-BE49-F238E27FC236}">
                <a16:creationId xmlns:a16="http://schemas.microsoft.com/office/drawing/2014/main" id="{6AEA258F-012A-0503-28F2-EA5423335502}"/>
              </a:ext>
            </a:extLst>
          </p:cNvPr>
          <p:cNvCxnSpPr>
            <a:cxnSpLocks/>
            <a:endCxn id="55" idx="2"/>
          </p:cNvCxnSpPr>
          <p:nvPr/>
        </p:nvCxnSpPr>
        <p:spPr>
          <a:xfrm flipV="1">
            <a:off x="5582878" y="3611667"/>
            <a:ext cx="855458" cy="65772"/>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434EBEFE-AB52-B984-49F9-A8651D7A354F}"/>
              </a:ext>
            </a:extLst>
          </p:cNvPr>
          <p:cNvSpPr/>
          <p:nvPr/>
        </p:nvSpPr>
        <p:spPr>
          <a:xfrm>
            <a:off x="7191951" y="3574207"/>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Straight Connector 73">
            <a:extLst>
              <a:ext uri="{FF2B5EF4-FFF2-40B4-BE49-F238E27FC236}">
                <a16:creationId xmlns:a16="http://schemas.microsoft.com/office/drawing/2014/main" id="{A4EABF5E-A08E-093D-B6BC-CAF6E3C6714B}"/>
              </a:ext>
            </a:extLst>
          </p:cNvPr>
          <p:cNvCxnSpPr>
            <a:cxnSpLocks/>
          </p:cNvCxnSpPr>
          <p:nvPr/>
        </p:nvCxnSpPr>
        <p:spPr>
          <a:xfrm flipV="1">
            <a:off x="6517013" y="3611667"/>
            <a:ext cx="687502" cy="4697"/>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290EB064-5B52-A794-7412-35E37FF810B4}"/>
              </a:ext>
            </a:extLst>
          </p:cNvPr>
          <p:cNvSpPr/>
          <p:nvPr/>
        </p:nvSpPr>
        <p:spPr>
          <a:xfrm>
            <a:off x="7770908" y="3619774"/>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6" name="Straight Connector 75">
            <a:extLst>
              <a:ext uri="{FF2B5EF4-FFF2-40B4-BE49-F238E27FC236}">
                <a16:creationId xmlns:a16="http://schemas.microsoft.com/office/drawing/2014/main" id="{D7A7604F-DB3B-D6EF-95B9-3567275974AE}"/>
              </a:ext>
            </a:extLst>
          </p:cNvPr>
          <p:cNvCxnSpPr>
            <a:cxnSpLocks/>
          </p:cNvCxnSpPr>
          <p:nvPr/>
        </p:nvCxnSpPr>
        <p:spPr>
          <a:xfrm>
            <a:off x="7265228" y="3620464"/>
            <a:ext cx="523863" cy="39823"/>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05064457-A293-E349-AAC6-3379166CE799}"/>
              </a:ext>
            </a:extLst>
          </p:cNvPr>
          <p:cNvSpPr/>
          <p:nvPr/>
        </p:nvSpPr>
        <p:spPr>
          <a:xfrm>
            <a:off x="8209800" y="3715936"/>
            <a:ext cx="91134" cy="91134"/>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Connector 77">
            <a:extLst>
              <a:ext uri="{FF2B5EF4-FFF2-40B4-BE49-F238E27FC236}">
                <a16:creationId xmlns:a16="http://schemas.microsoft.com/office/drawing/2014/main" id="{7D60A43A-02FF-5CC5-AD22-87F63311D7F2}"/>
              </a:ext>
            </a:extLst>
          </p:cNvPr>
          <p:cNvCxnSpPr>
            <a:cxnSpLocks/>
          </p:cNvCxnSpPr>
          <p:nvPr/>
        </p:nvCxnSpPr>
        <p:spPr>
          <a:xfrm>
            <a:off x="7841698" y="3665117"/>
            <a:ext cx="405690" cy="97821"/>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FC65574-6214-E2DA-B6FA-0DEE2027A62E}"/>
              </a:ext>
            </a:extLst>
          </p:cNvPr>
          <p:cNvCxnSpPr>
            <a:cxnSpLocks/>
          </p:cNvCxnSpPr>
          <p:nvPr/>
        </p:nvCxnSpPr>
        <p:spPr>
          <a:xfrm>
            <a:off x="8293894" y="3769519"/>
            <a:ext cx="336747" cy="84728"/>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B7510E3-5270-47C4-BF7C-2600D16004CB}"/>
              </a:ext>
            </a:extLst>
          </p:cNvPr>
          <p:cNvCxnSpPr>
            <a:cxnSpLocks/>
          </p:cNvCxnSpPr>
          <p:nvPr/>
        </p:nvCxnSpPr>
        <p:spPr>
          <a:xfrm flipV="1">
            <a:off x="4817612" y="3677439"/>
            <a:ext cx="705014" cy="12303"/>
          </a:xfrm>
          <a:prstGeom prst="line">
            <a:avLst/>
          </a:prstGeom>
          <a:ln w="28575">
            <a:solidFill>
              <a:srgbClr val="C00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9BCA441-FC43-5329-339B-DE3C899BB50E}"/>
                  </a:ext>
                </a:extLst>
              </p:cNvPr>
              <p:cNvSpPr txBox="1"/>
              <p:nvPr/>
            </p:nvSpPr>
            <p:spPr>
              <a:xfrm>
                <a:off x="2813063" y="1627211"/>
                <a:ext cx="4995278" cy="923330"/>
              </a:xfrm>
              <a:prstGeom prst="rect">
                <a:avLst/>
              </a:prstGeom>
              <a:noFill/>
            </p:spPr>
            <p:txBody>
              <a:bodyPr wrap="none" rtlCol="0">
                <a:spAutoFit/>
              </a:bodyPr>
              <a:lstStyle/>
              <a:p>
                <a:r>
                  <a:rPr lang="en-GB" i="1" dirty="0"/>
                  <a:t>Idea: use CFG to correct the drift</a:t>
                </a:r>
              </a:p>
              <a:p>
                <a:r>
                  <a:rPr lang="en-GB" dirty="0"/>
                  <a:t>Optimize embedding of the Null-Text </a:t>
                </a:r>
                <a14:m>
                  <m:oMath xmlns:m="http://schemas.openxmlformats.org/officeDocument/2006/math">
                    <m:r>
                      <a:rPr lang="en-GB" i="1" dirty="0">
                        <a:latin typeface="Cambria Math" panose="02040503050406030204" pitchFamily="18" charset="0"/>
                        <a:ea typeface="Cambria Math" panose="02040503050406030204" pitchFamily="18" charset="0"/>
                      </a:rPr>
                      <m:t>∅</m:t>
                    </m:r>
                  </m:oMath>
                </a14:m>
                <a:r>
                  <a:rPr lang="en-GB" dirty="0"/>
                  <a:t> in each step</a:t>
                </a:r>
                <a:br>
                  <a:rPr lang="en-GB" dirty="0"/>
                </a:br>
                <a:r>
                  <a:rPr lang="en-GB" dirty="0"/>
                  <a:t>to minimize </a:t>
                </a:r>
                <a14:m>
                  <m:oMath xmlns:m="http://schemas.openxmlformats.org/officeDocument/2006/math">
                    <m:d>
                      <m:dPr>
                        <m:begChr m:val="‖"/>
                        <m:endChr m:val="‖"/>
                        <m:ctrlPr>
                          <a:rPr lang="en-US" i="1" dirty="0" smtClean="0">
                            <a:solidFill>
                              <a:schemeClr val="tx1"/>
                            </a:solidFill>
                            <a:latin typeface="Cambria Math" panose="02040503050406030204" pitchFamily="18" charset="0"/>
                          </a:rPr>
                        </m:ctrlPr>
                      </m:dPr>
                      <m:e>
                        <m:sSub>
                          <m:sSubPr>
                            <m:ctrlPr>
                              <a:rPr lang="en-US"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𝑥</m:t>
                            </m:r>
                          </m:e>
                          <m:sub>
                            <m:r>
                              <a:rPr lang="en-GB" i="1" dirty="0">
                                <a:solidFill>
                                  <a:schemeClr val="tx1"/>
                                </a:solidFill>
                                <a:latin typeface="Cambria Math" panose="02040503050406030204" pitchFamily="18" charset="0"/>
                              </a:rPr>
                              <m:t>𝑡</m:t>
                            </m:r>
                          </m:sub>
                        </m:sSub>
                        <m:r>
                          <a:rPr lang="en-GB" i="1" dirty="0">
                            <a:solidFill>
                              <a:schemeClr val="tx1"/>
                            </a:solidFill>
                            <a:latin typeface="Cambria Math" panose="02040503050406030204" pitchFamily="18" charset="0"/>
                          </a:rPr>
                          <m:t>−</m:t>
                        </m:r>
                        <m:sSubSup>
                          <m:sSubSupPr>
                            <m:ctrlPr>
                              <a:rPr lang="en-US" i="1" dirty="0">
                                <a:solidFill>
                                  <a:schemeClr val="tx1"/>
                                </a:solidFill>
                                <a:latin typeface="Cambria Math" panose="02040503050406030204" pitchFamily="18" charset="0"/>
                              </a:rPr>
                            </m:ctrlPr>
                          </m:sSubSupPr>
                          <m:e>
                            <m:r>
                              <a:rPr lang="en-GB" i="1" dirty="0">
                                <a:solidFill>
                                  <a:schemeClr val="tx1"/>
                                </a:solidFill>
                                <a:latin typeface="Cambria Math" panose="02040503050406030204" pitchFamily="18" charset="0"/>
                              </a:rPr>
                              <m:t>𝑥</m:t>
                            </m:r>
                          </m:e>
                          <m:sub>
                            <m:r>
                              <a:rPr lang="en-GB" i="1" dirty="0">
                                <a:solidFill>
                                  <a:schemeClr val="tx1"/>
                                </a:solidFill>
                                <a:latin typeface="Cambria Math" panose="02040503050406030204" pitchFamily="18" charset="0"/>
                              </a:rPr>
                              <m:t>𝑡</m:t>
                            </m:r>
                          </m:sub>
                          <m:sup>
                            <m:r>
                              <a:rPr lang="en-GB" i="1" dirty="0">
                                <a:solidFill>
                                  <a:schemeClr val="tx1"/>
                                </a:solidFill>
                                <a:latin typeface="Cambria Math" panose="02040503050406030204" pitchFamily="18" charset="0"/>
                              </a:rPr>
                              <m:t>′</m:t>
                            </m:r>
                          </m:sup>
                        </m:sSubSup>
                      </m:e>
                    </m:d>
                  </m:oMath>
                </a14:m>
                <a:endParaRPr lang="en-GB" dirty="0">
                  <a:solidFill>
                    <a:schemeClr val="tx1"/>
                  </a:solidFill>
                </a:endParaRPr>
              </a:p>
            </p:txBody>
          </p:sp>
        </mc:Choice>
        <mc:Fallback xmlns="">
          <p:sp>
            <p:nvSpPr>
              <p:cNvPr id="3" name="TextBox 2">
                <a:extLst>
                  <a:ext uri="{FF2B5EF4-FFF2-40B4-BE49-F238E27FC236}">
                    <a16:creationId xmlns:a16="http://schemas.microsoft.com/office/drawing/2014/main" id="{99BCA441-FC43-5329-339B-DE3C899BB50E}"/>
                  </a:ext>
                </a:extLst>
              </p:cNvPr>
              <p:cNvSpPr txBox="1">
                <a:spLocks noRot="1" noChangeAspect="1" noMove="1" noResize="1" noEditPoints="1" noAdjustHandles="1" noChangeArrowheads="1" noChangeShapeType="1" noTextEdit="1"/>
              </p:cNvSpPr>
              <p:nvPr/>
            </p:nvSpPr>
            <p:spPr>
              <a:xfrm>
                <a:off x="2813063" y="1627211"/>
                <a:ext cx="4995278" cy="923330"/>
              </a:xfrm>
              <a:prstGeom prst="rect">
                <a:avLst/>
              </a:prstGeom>
              <a:blipFill>
                <a:blip r:embed="rId16"/>
                <a:stretch>
                  <a:fillRect l="-976" t="-3974" b="-99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9E8FBC6A-9B4B-A933-01F6-AB3839C3B047}"/>
                  </a:ext>
                </a:extLst>
              </p:cNvPr>
              <p:cNvSpPr txBox="1"/>
              <p:nvPr/>
            </p:nvSpPr>
            <p:spPr>
              <a:xfrm>
                <a:off x="7513161" y="439907"/>
                <a:ext cx="4202589" cy="646331"/>
              </a:xfrm>
              <a:prstGeom prst="rect">
                <a:avLst/>
              </a:prstGeom>
              <a:noFill/>
            </p:spPr>
            <p:txBody>
              <a:bodyPr wrap="square">
                <a:spAutoFit/>
              </a:bodyPr>
              <a:lstStyle/>
              <a:p>
                <a:r>
                  <a:rPr lang="en-GB" i="1" dirty="0"/>
                  <a:t>Reminder: CFG adds this to each step:</a:t>
                </a:r>
                <a:endParaRPr lang="en-GB" b="0" i="1" dirty="0">
                  <a:latin typeface="Cambria Math" panose="02040503050406030204" pitchFamily="18" charset="0"/>
                  <a:ea typeface="Cambria Math" panose="02040503050406030204" pitchFamily="18" charset="0"/>
                </a:endParaRPr>
              </a:p>
              <a:p>
                <a14:m>
                  <m:oMath xmlns:m="http://schemas.openxmlformats.org/officeDocument/2006/math">
                    <m:r>
                      <a:rPr lang="en-GB" b="0" i="1" dirty="0" smtClean="0">
                        <a:latin typeface="Cambria Math" panose="02040503050406030204" pitchFamily="18" charset="0"/>
                        <a:ea typeface="Cambria Math" panose="02040503050406030204" pitchFamily="18" charset="0"/>
                      </a:rPr>
                      <m:t>𝑠</m:t>
                    </m:r>
                    <m:r>
                      <a:rPr lang="en-GB" b="0" i="1" dirty="0" smtClean="0">
                        <a:latin typeface="Cambria Math" panose="02040503050406030204" pitchFamily="18" charset="0"/>
                        <a:ea typeface="Cambria Math" panose="02040503050406030204" pitchFamily="18" charset="0"/>
                      </a:rPr>
                      <m:t> </m:t>
                    </m:r>
                    <m:d>
                      <m:dPr>
                        <m:ctrlPr>
                          <a:rPr lang="en-GB" b="0" i="1" dirty="0" smtClean="0">
                            <a:latin typeface="Cambria Math" panose="02040503050406030204" pitchFamily="18" charset="0"/>
                            <a:ea typeface="Cambria Math" panose="02040503050406030204" pitchFamily="18" charset="0"/>
                          </a:rPr>
                        </m:ctrlPr>
                      </m:dPr>
                      <m:e>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𝜖</m:t>
                            </m:r>
                          </m:e>
                          <m:sub>
                            <m:r>
                              <a:rPr lang="en-US" i="1" dirty="0">
                                <a:latin typeface="Cambria Math" panose="02040503050406030204" pitchFamily="18" charset="0"/>
                                <a:ea typeface="Cambria Math" panose="02040503050406030204" pitchFamily="18" charset="0"/>
                              </a:rPr>
                              <m:t>𝜃</m:t>
                            </m:r>
                          </m:sub>
                        </m:sSub>
                        <m:d>
                          <m:dPr>
                            <m:ctrlPr>
                              <a:rPr lang="en-US" i="1" dirty="0">
                                <a:latin typeface="Cambria Math" panose="02040503050406030204" pitchFamily="18" charset="0"/>
                                <a:ea typeface="Cambria Math" panose="02040503050406030204" pitchFamily="18" charset="0"/>
                              </a:rPr>
                            </m:ctrlPr>
                          </m:dPr>
                          <m:e>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𝑥</m:t>
                                </m:r>
                              </m:e>
                              <m:sub>
                                <m:r>
                                  <a:rPr lang="en-GB" i="1" dirty="0">
                                    <a:latin typeface="Cambria Math" panose="02040503050406030204" pitchFamily="18" charset="0"/>
                                    <a:ea typeface="Cambria Math" panose="02040503050406030204" pitchFamily="18" charset="0"/>
                                  </a:rPr>
                                  <m:t>𝑡</m:t>
                                </m:r>
                              </m:sub>
                            </m:sSub>
                            <m:r>
                              <a:rPr lang="en-US" i="1" dirty="0">
                                <a:latin typeface="Cambria Math" panose="02040503050406030204" pitchFamily="18" charset="0"/>
                                <a:ea typeface="Cambria Math" panose="02040503050406030204" pitchFamily="18" charset="0"/>
                              </a:rPr>
                              <m:t>, </m:t>
                            </m:r>
                            <m:r>
                              <a:rPr lang="en-GB" i="1" dirty="0">
                                <a:latin typeface="Cambria Math" panose="02040503050406030204" pitchFamily="18" charset="0"/>
                                <a:ea typeface="Cambria Math" panose="02040503050406030204" pitchFamily="18" charset="0"/>
                              </a:rPr>
                              <m:t>𝑡</m:t>
                            </m:r>
                            <m:r>
                              <a:rPr lang="en-GB" i="1" dirty="0">
                                <a:latin typeface="Cambria Math" panose="02040503050406030204" pitchFamily="18" charset="0"/>
                                <a:ea typeface="Cambria Math" panose="02040503050406030204" pitchFamily="18" charset="0"/>
                              </a:rPr>
                              <m:t>, </m:t>
                            </m:r>
                            <m:r>
                              <a:rPr lang="en-GB" i="1" dirty="0">
                                <a:latin typeface="Cambria Math" panose="02040503050406030204" pitchFamily="18" charset="0"/>
                                <a:ea typeface="Cambria Math" panose="02040503050406030204" pitchFamily="18" charset="0"/>
                              </a:rPr>
                              <m:t>𝑐</m:t>
                            </m:r>
                          </m:e>
                        </m:d>
                        <m:r>
                          <a:rPr lang="en-GB" i="1"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𝜖</m:t>
                            </m:r>
                          </m:e>
                          <m:sub>
                            <m:r>
                              <a:rPr lang="en-US" i="1" dirty="0">
                                <a:latin typeface="Cambria Math" panose="02040503050406030204" pitchFamily="18" charset="0"/>
                                <a:ea typeface="Cambria Math" panose="02040503050406030204" pitchFamily="18" charset="0"/>
                              </a:rPr>
                              <m:t>𝜃</m:t>
                            </m:r>
                          </m:sub>
                        </m:sSub>
                        <m:r>
                          <a:rPr lang="en-US" i="1"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𝑥</m:t>
                            </m:r>
                          </m:e>
                          <m:sub>
                            <m:r>
                              <a:rPr lang="en-GB" i="1" dirty="0">
                                <a:latin typeface="Cambria Math" panose="02040503050406030204" pitchFamily="18" charset="0"/>
                                <a:ea typeface="Cambria Math" panose="02040503050406030204" pitchFamily="18" charset="0"/>
                              </a:rPr>
                              <m:t>𝑡</m:t>
                            </m:r>
                          </m:sub>
                        </m:sSub>
                        <m:r>
                          <a:rPr lang="en-US" i="1" dirty="0">
                            <a:latin typeface="Cambria Math" panose="02040503050406030204" pitchFamily="18" charset="0"/>
                            <a:ea typeface="Cambria Math" panose="02040503050406030204" pitchFamily="18" charset="0"/>
                          </a:rPr>
                          <m:t>, </m:t>
                        </m:r>
                        <m:r>
                          <a:rPr lang="en-GB" i="1" dirty="0">
                            <a:latin typeface="Cambria Math" panose="02040503050406030204" pitchFamily="18" charset="0"/>
                            <a:ea typeface="Cambria Math" panose="02040503050406030204" pitchFamily="18" charset="0"/>
                          </a:rPr>
                          <m:t>𝑡</m:t>
                        </m:r>
                        <m:r>
                          <a:rPr lang="en-GB" i="1" dirty="0">
                            <a:latin typeface="Cambria Math" panose="02040503050406030204" pitchFamily="18" charset="0"/>
                            <a:ea typeface="Cambria Math" panose="02040503050406030204" pitchFamily="18" charset="0"/>
                          </a:rPr>
                          <m:t>, ∅)</m:t>
                        </m:r>
                      </m:e>
                    </m:d>
                  </m:oMath>
                </a14:m>
                <a:r>
                  <a:rPr lang="en-GB" dirty="0"/>
                  <a:t>,  </a:t>
                </a:r>
                <a14:m>
                  <m:oMath xmlns:m="http://schemas.openxmlformats.org/officeDocument/2006/math">
                    <m:r>
                      <a:rPr lang="en-GB" i="1" dirty="0">
                        <a:latin typeface="Cambria Math" panose="02040503050406030204" pitchFamily="18" charset="0"/>
                        <a:ea typeface="Cambria Math" panose="02040503050406030204" pitchFamily="18" charset="0"/>
                      </a:rPr>
                      <m:t>∅= </m:t>
                    </m:r>
                  </m:oMath>
                </a14:m>
                <a:r>
                  <a:rPr lang="en-GB" dirty="0"/>
                  <a:t>“”</a:t>
                </a:r>
              </a:p>
            </p:txBody>
          </p:sp>
        </mc:Choice>
        <mc:Fallback xmlns="">
          <p:sp>
            <p:nvSpPr>
              <p:cNvPr id="69" name="TextBox 68">
                <a:extLst>
                  <a:ext uri="{FF2B5EF4-FFF2-40B4-BE49-F238E27FC236}">
                    <a16:creationId xmlns:a16="http://schemas.microsoft.com/office/drawing/2014/main" id="{9E8FBC6A-9B4B-A933-01F6-AB3839C3B047}"/>
                  </a:ext>
                </a:extLst>
              </p:cNvPr>
              <p:cNvSpPr txBox="1">
                <a:spLocks noRot="1" noChangeAspect="1" noMove="1" noResize="1" noEditPoints="1" noAdjustHandles="1" noChangeArrowheads="1" noChangeShapeType="1" noTextEdit="1"/>
              </p:cNvSpPr>
              <p:nvPr/>
            </p:nvSpPr>
            <p:spPr>
              <a:xfrm>
                <a:off x="7513161" y="439907"/>
                <a:ext cx="4202589" cy="646331"/>
              </a:xfrm>
              <a:prstGeom prst="rect">
                <a:avLst/>
              </a:prstGeom>
              <a:blipFill>
                <a:blip r:embed="rId17"/>
                <a:stretch>
                  <a:fillRect l="-1159" t="-4717" b="-14151"/>
                </a:stretch>
              </a:blipFill>
            </p:spPr>
            <p:txBody>
              <a:bodyPr/>
              <a:lstStyle/>
              <a:p>
                <a:r>
                  <a:rPr lang="en-GB">
                    <a:noFill/>
                  </a:rPr>
                  <a:t> </a:t>
                </a:r>
              </a:p>
            </p:txBody>
          </p:sp>
        </mc:Fallback>
      </mc:AlternateContent>
      <mc:AlternateContent xmlns:mc="http://schemas.openxmlformats.org/markup-compatibility/2006" xmlns:p14="http://schemas.microsoft.com/office/powerpoint/2010/main">
        <mc:Choice Requires="p14">
          <p:contentPart p14:bwMode="auto" r:id="rId18">
            <p14:nvContentPartPr>
              <p14:cNvPr id="95" name="Ink 94">
                <a:extLst>
                  <a:ext uri="{FF2B5EF4-FFF2-40B4-BE49-F238E27FC236}">
                    <a16:creationId xmlns:a16="http://schemas.microsoft.com/office/drawing/2014/main" id="{9E963261-F70C-18D0-D56D-6A61352381F5}"/>
                  </a:ext>
                </a:extLst>
              </p14:cNvPr>
              <p14:cNvContentPartPr/>
              <p14:nvPr/>
            </p14:nvContentPartPr>
            <p14:xfrm>
              <a:off x="10313457" y="775338"/>
              <a:ext cx="288720" cy="305280"/>
            </p14:xfrm>
          </p:contentPart>
        </mc:Choice>
        <mc:Fallback xmlns="">
          <p:pic>
            <p:nvPicPr>
              <p:cNvPr id="95" name="Ink 94">
                <a:extLst>
                  <a:ext uri="{FF2B5EF4-FFF2-40B4-BE49-F238E27FC236}">
                    <a16:creationId xmlns:a16="http://schemas.microsoft.com/office/drawing/2014/main" id="{9E963261-F70C-18D0-D56D-6A61352381F5}"/>
                  </a:ext>
                </a:extLst>
              </p:cNvPr>
              <p:cNvPicPr/>
              <p:nvPr/>
            </p:nvPicPr>
            <p:blipFill>
              <a:blip r:embed="rId19"/>
              <a:stretch>
                <a:fillRect/>
              </a:stretch>
            </p:blipFill>
            <p:spPr>
              <a:xfrm>
                <a:off x="10304457" y="766698"/>
                <a:ext cx="306360" cy="322920"/>
              </a:xfrm>
              <a:prstGeom prst="rect">
                <a:avLst/>
              </a:prstGeom>
            </p:spPr>
          </p:pic>
        </mc:Fallback>
      </mc:AlternateContent>
      <p:grpSp>
        <p:nvGrpSpPr>
          <p:cNvPr id="98" name="Group 97">
            <a:extLst>
              <a:ext uri="{FF2B5EF4-FFF2-40B4-BE49-F238E27FC236}">
                <a16:creationId xmlns:a16="http://schemas.microsoft.com/office/drawing/2014/main" id="{88694227-39E6-27C6-12D4-66AB74973BD7}"/>
              </a:ext>
            </a:extLst>
          </p:cNvPr>
          <p:cNvGrpSpPr/>
          <p:nvPr/>
        </p:nvGrpSpPr>
        <p:grpSpPr>
          <a:xfrm>
            <a:off x="10351617" y="1112658"/>
            <a:ext cx="235440" cy="257040"/>
            <a:chOff x="10351617" y="1112658"/>
            <a:chExt cx="235440" cy="257040"/>
          </a:xfrm>
        </p:grpSpPr>
        <mc:AlternateContent xmlns:mc="http://schemas.openxmlformats.org/markup-compatibility/2006" xmlns:p14="http://schemas.microsoft.com/office/powerpoint/2010/main">
          <mc:Choice Requires="p14">
            <p:contentPart p14:bwMode="auto" r:id="rId20">
              <p14:nvContentPartPr>
                <p14:cNvPr id="96" name="Ink 95">
                  <a:extLst>
                    <a:ext uri="{FF2B5EF4-FFF2-40B4-BE49-F238E27FC236}">
                      <a16:creationId xmlns:a16="http://schemas.microsoft.com/office/drawing/2014/main" id="{1CAFAD8F-21C0-DD98-4C51-7F1E37F25DE3}"/>
                    </a:ext>
                  </a:extLst>
                </p14:cNvPr>
                <p14:cNvContentPartPr/>
                <p14:nvPr/>
              </p14:nvContentPartPr>
              <p14:xfrm>
                <a:off x="10429017" y="1112658"/>
                <a:ext cx="18000" cy="181080"/>
              </p14:xfrm>
            </p:contentPart>
          </mc:Choice>
          <mc:Fallback xmlns="">
            <p:pic>
              <p:nvPicPr>
                <p:cNvPr id="96" name="Ink 95">
                  <a:extLst>
                    <a:ext uri="{FF2B5EF4-FFF2-40B4-BE49-F238E27FC236}">
                      <a16:creationId xmlns:a16="http://schemas.microsoft.com/office/drawing/2014/main" id="{1CAFAD8F-21C0-DD98-4C51-7F1E37F25DE3}"/>
                    </a:ext>
                  </a:extLst>
                </p:cNvPr>
                <p:cNvPicPr/>
                <p:nvPr/>
              </p:nvPicPr>
              <p:blipFill>
                <a:blip r:embed="rId21"/>
                <a:stretch>
                  <a:fillRect/>
                </a:stretch>
              </p:blipFill>
              <p:spPr>
                <a:xfrm>
                  <a:off x="10420017" y="1104018"/>
                  <a:ext cx="3564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7" name="Ink 96">
                  <a:extLst>
                    <a:ext uri="{FF2B5EF4-FFF2-40B4-BE49-F238E27FC236}">
                      <a16:creationId xmlns:a16="http://schemas.microsoft.com/office/drawing/2014/main" id="{1A297C41-6E34-8016-0964-4B2F655174A9}"/>
                    </a:ext>
                  </a:extLst>
                </p14:cNvPr>
                <p14:cNvContentPartPr/>
                <p14:nvPr/>
              </p14:nvContentPartPr>
              <p14:xfrm>
                <a:off x="10351617" y="1233258"/>
                <a:ext cx="235440" cy="136440"/>
              </p14:xfrm>
            </p:contentPart>
          </mc:Choice>
          <mc:Fallback xmlns="">
            <p:pic>
              <p:nvPicPr>
                <p:cNvPr id="97" name="Ink 96">
                  <a:extLst>
                    <a:ext uri="{FF2B5EF4-FFF2-40B4-BE49-F238E27FC236}">
                      <a16:creationId xmlns:a16="http://schemas.microsoft.com/office/drawing/2014/main" id="{1A297C41-6E34-8016-0964-4B2F655174A9}"/>
                    </a:ext>
                  </a:extLst>
                </p:cNvPr>
                <p:cNvPicPr/>
                <p:nvPr/>
              </p:nvPicPr>
              <p:blipFill>
                <a:blip r:embed="rId23"/>
                <a:stretch>
                  <a:fillRect/>
                </a:stretch>
              </p:blipFill>
              <p:spPr>
                <a:xfrm>
                  <a:off x="10342617" y="1224618"/>
                  <a:ext cx="253080" cy="154080"/>
                </a:xfrm>
                <a:prstGeom prst="rect">
                  <a:avLst/>
                </a:prstGeom>
              </p:spPr>
            </p:pic>
          </mc:Fallback>
        </mc:AlternateContent>
      </p:grpSp>
      <p:sp>
        <p:nvSpPr>
          <p:cNvPr id="99" name="TextBox 98">
            <a:extLst>
              <a:ext uri="{FF2B5EF4-FFF2-40B4-BE49-F238E27FC236}">
                <a16:creationId xmlns:a16="http://schemas.microsoft.com/office/drawing/2014/main" id="{75EC63A3-283A-97FF-3439-C471B87A0AC1}"/>
              </a:ext>
            </a:extLst>
          </p:cNvPr>
          <p:cNvSpPr txBox="1"/>
          <p:nvPr/>
        </p:nvSpPr>
        <p:spPr>
          <a:xfrm>
            <a:off x="9929498" y="1314567"/>
            <a:ext cx="973921" cy="369332"/>
          </a:xfrm>
          <a:prstGeom prst="rect">
            <a:avLst/>
          </a:prstGeom>
          <a:noFill/>
        </p:spPr>
        <p:txBody>
          <a:bodyPr wrap="none" rtlCol="0">
            <a:spAutoFit/>
          </a:bodyPr>
          <a:lstStyle/>
          <a:p>
            <a:r>
              <a:rPr lang="en-GB" i="1" dirty="0"/>
              <a:t>Null-Text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7C59F64-4C9A-7D37-1ABA-69A1D08B086A}"/>
                  </a:ext>
                </a:extLst>
              </p:cNvPr>
              <p:cNvSpPr txBox="1"/>
              <p:nvPr/>
            </p:nvSpPr>
            <p:spPr>
              <a:xfrm>
                <a:off x="8630641" y="3464247"/>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GB" b="0" i="1" dirty="0" smtClean="0">
                              <a:solidFill>
                                <a:srgbClr val="C00000"/>
                              </a:solidFill>
                              <a:latin typeface="Cambria Math" panose="02040503050406030204" pitchFamily="18" charset="0"/>
                            </a:rPr>
                            <m:t>0</m:t>
                          </m:r>
                        </m:sub>
                      </m:sSub>
                    </m:oMath>
                  </m:oMathPara>
                </a14:m>
                <a:endParaRPr lang="en-GB" dirty="0">
                  <a:solidFill>
                    <a:srgbClr val="C00000"/>
                  </a:solidFill>
                </a:endParaRPr>
              </a:p>
            </p:txBody>
          </p:sp>
        </mc:Choice>
        <mc:Fallback xmlns="">
          <p:sp>
            <p:nvSpPr>
              <p:cNvPr id="26" name="TextBox 25">
                <a:extLst>
                  <a:ext uri="{FF2B5EF4-FFF2-40B4-BE49-F238E27FC236}">
                    <a16:creationId xmlns:a16="http://schemas.microsoft.com/office/drawing/2014/main" id="{47C59F64-4C9A-7D37-1ABA-69A1D08B086A}"/>
                  </a:ext>
                </a:extLst>
              </p:cNvPr>
              <p:cNvSpPr txBox="1">
                <a:spLocks noRot="1" noChangeAspect="1" noMove="1" noResize="1" noEditPoints="1" noAdjustHandles="1" noChangeArrowheads="1" noChangeShapeType="1" noTextEdit="1"/>
              </p:cNvSpPr>
              <p:nvPr/>
            </p:nvSpPr>
            <p:spPr>
              <a:xfrm>
                <a:off x="8630641" y="3464247"/>
                <a:ext cx="288897" cy="369332"/>
              </a:xfrm>
              <a:prstGeom prst="rect">
                <a:avLst/>
              </a:prstGeom>
              <a:blipFill>
                <a:blip r:embed="rId24"/>
                <a:stretch>
                  <a:fillRect r="-27660"/>
                </a:stretch>
              </a:blipFill>
            </p:spPr>
            <p:txBody>
              <a:bodyPr/>
              <a:lstStyle/>
              <a:p>
                <a:r>
                  <a:rPr lang="en-GB">
                    <a:noFill/>
                  </a:rPr>
                  <a:t> </a:t>
                </a:r>
              </a:p>
            </p:txBody>
          </p:sp>
        </mc:Fallback>
      </mc:AlternateContent>
      <p:pic>
        <p:nvPicPr>
          <p:cNvPr id="93" name="Picture 92">
            <a:extLst>
              <a:ext uri="{FF2B5EF4-FFF2-40B4-BE49-F238E27FC236}">
                <a16:creationId xmlns:a16="http://schemas.microsoft.com/office/drawing/2014/main" id="{25FCCC63-E785-E355-4CDA-8CCAD28EE659}"/>
              </a:ext>
            </a:extLst>
          </p:cNvPr>
          <p:cNvPicPr>
            <a:picLocks noChangeAspect="1"/>
          </p:cNvPicPr>
          <p:nvPr/>
        </p:nvPicPr>
        <p:blipFill>
          <a:blip r:embed="rId25"/>
          <a:stretch>
            <a:fillRect/>
          </a:stretch>
        </p:blipFill>
        <p:spPr>
          <a:xfrm>
            <a:off x="8995535" y="2962493"/>
            <a:ext cx="918877" cy="917230"/>
          </a:xfrm>
          <a:prstGeom prst="rect">
            <a:avLst/>
          </a:prstGeom>
        </p:spPr>
      </p:pic>
      <p:sp>
        <p:nvSpPr>
          <p:cNvPr id="94" name="TextBox 93">
            <a:extLst>
              <a:ext uri="{FF2B5EF4-FFF2-40B4-BE49-F238E27FC236}">
                <a16:creationId xmlns:a16="http://schemas.microsoft.com/office/drawing/2014/main" id="{268D3470-0416-A58E-D745-F629AE15A198}"/>
              </a:ext>
            </a:extLst>
          </p:cNvPr>
          <p:cNvSpPr txBox="1"/>
          <p:nvPr/>
        </p:nvSpPr>
        <p:spPr>
          <a:xfrm>
            <a:off x="3631084" y="4579897"/>
            <a:ext cx="3385735" cy="646331"/>
          </a:xfrm>
          <a:prstGeom prst="rect">
            <a:avLst/>
          </a:prstGeom>
          <a:noFill/>
        </p:spPr>
        <p:txBody>
          <a:bodyPr wrap="none" rtlCol="0">
            <a:spAutoFit/>
          </a:bodyPr>
          <a:lstStyle/>
          <a:p>
            <a:r>
              <a:rPr lang="en-GB" dirty="0"/>
              <a:t>Downsides:</a:t>
            </a:r>
          </a:p>
          <a:p>
            <a:pPr marL="285750" indent="-285750">
              <a:buFont typeface="Arial" panose="020B0604020202020204" pitchFamily="34" charset="0"/>
              <a:buChar char="•"/>
            </a:pPr>
            <a:r>
              <a:rPr lang="en-GB" dirty="0"/>
              <a:t>Requires per-step optimization.</a:t>
            </a:r>
          </a:p>
        </p:txBody>
      </p:sp>
    </p:spTree>
    <p:extLst>
      <p:ext uri="{BB962C8B-B14F-4D97-AF65-F5344CB8AC3E}">
        <p14:creationId xmlns:p14="http://schemas.microsoft.com/office/powerpoint/2010/main" val="21660687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2DC4C-A495-FEC7-EA49-9DFEABDBE3DA}"/>
              </a:ext>
            </a:extLst>
          </p:cNvPr>
          <p:cNvSpPr>
            <a:spLocks noGrp="1"/>
          </p:cNvSpPr>
          <p:nvPr>
            <p:ph type="title"/>
          </p:nvPr>
        </p:nvSpPr>
        <p:spPr/>
        <p:txBody>
          <a:bodyPr>
            <a:normAutofit/>
          </a:bodyPr>
          <a:lstStyle/>
          <a:p>
            <a:r>
              <a:rPr lang="en-GB" dirty="0"/>
              <a:t>Comparison: DDIM vs. Null-Text Inversion</a:t>
            </a:r>
          </a:p>
        </p:txBody>
      </p:sp>
      <p:sp>
        <p:nvSpPr>
          <p:cNvPr id="4" name="Date Placeholder 3">
            <a:extLst>
              <a:ext uri="{FF2B5EF4-FFF2-40B4-BE49-F238E27FC236}">
                <a16:creationId xmlns:a16="http://schemas.microsoft.com/office/drawing/2014/main" id="{AB3E4058-0659-FCAE-71FC-FC16182C6A65}"/>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8CAD8E37-D874-0644-DBFA-39AC2E82FD81}"/>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3D93A24B-0565-A2F3-16C8-EE70C3FF9838}"/>
              </a:ext>
            </a:extLst>
          </p:cNvPr>
          <p:cNvSpPr>
            <a:spLocks noGrp="1"/>
          </p:cNvSpPr>
          <p:nvPr>
            <p:ph type="sldNum" sz="quarter" idx="12"/>
          </p:nvPr>
        </p:nvSpPr>
        <p:spPr/>
        <p:txBody>
          <a:bodyPr/>
          <a:lstStyle/>
          <a:p>
            <a:r>
              <a:rPr lang="en-US"/>
              <a:t>Diffusion-Based Image and Video Generation</a:t>
            </a:r>
            <a:endParaRPr lang="en-US" dirty="0"/>
          </a:p>
        </p:txBody>
      </p:sp>
      <p:grpSp>
        <p:nvGrpSpPr>
          <p:cNvPr id="26" name="Group 25">
            <a:extLst>
              <a:ext uri="{FF2B5EF4-FFF2-40B4-BE49-F238E27FC236}">
                <a16:creationId xmlns:a16="http://schemas.microsoft.com/office/drawing/2014/main" id="{62465372-9063-CCC7-6F77-2DA9A9B7061E}"/>
              </a:ext>
            </a:extLst>
          </p:cNvPr>
          <p:cNvGrpSpPr/>
          <p:nvPr/>
        </p:nvGrpSpPr>
        <p:grpSpPr>
          <a:xfrm>
            <a:off x="3651774" y="1341426"/>
            <a:ext cx="4888452" cy="4750327"/>
            <a:chOff x="588329" y="1424837"/>
            <a:chExt cx="4616168" cy="4485737"/>
          </a:xfrm>
        </p:grpSpPr>
        <p:pic>
          <p:nvPicPr>
            <p:cNvPr id="8" name="Picture 7">
              <a:extLst>
                <a:ext uri="{FF2B5EF4-FFF2-40B4-BE49-F238E27FC236}">
                  <a16:creationId xmlns:a16="http://schemas.microsoft.com/office/drawing/2014/main" id="{07A53CCA-14CC-E067-F56D-3A9B6524FEB1}"/>
                </a:ext>
              </a:extLst>
            </p:cNvPr>
            <p:cNvPicPr>
              <a:picLocks noChangeAspect="1"/>
            </p:cNvPicPr>
            <p:nvPr/>
          </p:nvPicPr>
          <p:blipFill>
            <a:blip r:embed="rId2"/>
            <a:stretch>
              <a:fillRect/>
            </a:stretch>
          </p:blipFill>
          <p:spPr>
            <a:xfrm>
              <a:off x="594945" y="1429996"/>
              <a:ext cx="1439447" cy="1436854"/>
            </a:xfrm>
            <a:prstGeom prst="rect">
              <a:avLst/>
            </a:prstGeom>
          </p:spPr>
        </p:pic>
        <p:pic>
          <p:nvPicPr>
            <p:cNvPr id="10" name="Picture 9">
              <a:extLst>
                <a:ext uri="{FF2B5EF4-FFF2-40B4-BE49-F238E27FC236}">
                  <a16:creationId xmlns:a16="http://schemas.microsoft.com/office/drawing/2014/main" id="{1E3722C6-FDDF-9866-0569-F4A40A23C387}"/>
                </a:ext>
              </a:extLst>
            </p:cNvPr>
            <p:cNvPicPr>
              <a:picLocks noChangeAspect="1"/>
            </p:cNvPicPr>
            <p:nvPr/>
          </p:nvPicPr>
          <p:blipFill>
            <a:blip r:embed="rId3"/>
            <a:stretch>
              <a:fillRect/>
            </a:stretch>
          </p:blipFill>
          <p:spPr>
            <a:xfrm>
              <a:off x="2216820" y="1429996"/>
              <a:ext cx="1439447" cy="1444653"/>
            </a:xfrm>
            <a:prstGeom prst="rect">
              <a:avLst/>
            </a:prstGeom>
          </p:spPr>
        </p:pic>
        <p:pic>
          <p:nvPicPr>
            <p:cNvPr id="12" name="Picture 11">
              <a:extLst>
                <a:ext uri="{FF2B5EF4-FFF2-40B4-BE49-F238E27FC236}">
                  <a16:creationId xmlns:a16="http://schemas.microsoft.com/office/drawing/2014/main" id="{2C768A34-4540-E6DA-0889-1DB91F925F49}"/>
                </a:ext>
              </a:extLst>
            </p:cNvPr>
            <p:cNvPicPr>
              <a:picLocks noChangeAspect="1"/>
            </p:cNvPicPr>
            <p:nvPr/>
          </p:nvPicPr>
          <p:blipFill>
            <a:blip r:embed="rId4"/>
            <a:stretch>
              <a:fillRect/>
            </a:stretch>
          </p:blipFill>
          <p:spPr>
            <a:xfrm>
              <a:off x="3761204" y="1424837"/>
              <a:ext cx="1439447" cy="1439447"/>
            </a:xfrm>
            <a:prstGeom prst="rect">
              <a:avLst/>
            </a:prstGeom>
          </p:spPr>
        </p:pic>
        <p:pic>
          <p:nvPicPr>
            <p:cNvPr id="14" name="Picture 13">
              <a:extLst>
                <a:ext uri="{FF2B5EF4-FFF2-40B4-BE49-F238E27FC236}">
                  <a16:creationId xmlns:a16="http://schemas.microsoft.com/office/drawing/2014/main" id="{0874BCEA-CE9A-C3E9-748B-F4E169A07BDB}"/>
                </a:ext>
              </a:extLst>
            </p:cNvPr>
            <p:cNvPicPr>
              <a:picLocks noChangeAspect="1"/>
            </p:cNvPicPr>
            <p:nvPr/>
          </p:nvPicPr>
          <p:blipFill>
            <a:blip r:embed="rId5"/>
            <a:stretch>
              <a:fillRect/>
            </a:stretch>
          </p:blipFill>
          <p:spPr>
            <a:xfrm>
              <a:off x="594945" y="2946700"/>
              <a:ext cx="1447200" cy="1442012"/>
            </a:xfrm>
            <a:prstGeom prst="rect">
              <a:avLst/>
            </a:prstGeom>
          </p:spPr>
        </p:pic>
        <p:pic>
          <p:nvPicPr>
            <p:cNvPr id="16" name="Picture 15">
              <a:extLst>
                <a:ext uri="{FF2B5EF4-FFF2-40B4-BE49-F238E27FC236}">
                  <a16:creationId xmlns:a16="http://schemas.microsoft.com/office/drawing/2014/main" id="{C2175848-E698-D9A4-D492-014ADB4FFE36}"/>
                </a:ext>
              </a:extLst>
            </p:cNvPr>
            <p:cNvPicPr>
              <a:picLocks noChangeAspect="1"/>
            </p:cNvPicPr>
            <p:nvPr/>
          </p:nvPicPr>
          <p:blipFill>
            <a:blip r:embed="rId6"/>
            <a:stretch>
              <a:fillRect/>
            </a:stretch>
          </p:blipFill>
          <p:spPr>
            <a:xfrm>
              <a:off x="2221470" y="2949263"/>
              <a:ext cx="1439449" cy="1439449"/>
            </a:xfrm>
            <a:prstGeom prst="rect">
              <a:avLst/>
            </a:prstGeom>
          </p:spPr>
        </p:pic>
        <p:pic>
          <p:nvPicPr>
            <p:cNvPr id="18" name="Picture 17">
              <a:extLst>
                <a:ext uri="{FF2B5EF4-FFF2-40B4-BE49-F238E27FC236}">
                  <a16:creationId xmlns:a16="http://schemas.microsoft.com/office/drawing/2014/main" id="{6849E495-8B28-91EA-54A9-F57AC3DB3401}"/>
                </a:ext>
              </a:extLst>
            </p:cNvPr>
            <p:cNvPicPr>
              <a:picLocks noChangeAspect="1"/>
            </p:cNvPicPr>
            <p:nvPr/>
          </p:nvPicPr>
          <p:blipFill>
            <a:blip r:embed="rId7"/>
            <a:stretch>
              <a:fillRect/>
            </a:stretch>
          </p:blipFill>
          <p:spPr>
            <a:xfrm>
              <a:off x="3765855" y="2951345"/>
              <a:ext cx="1434796" cy="1437367"/>
            </a:xfrm>
            <a:prstGeom prst="rect">
              <a:avLst/>
            </a:prstGeom>
          </p:spPr>
        </p:pic>
        <p:pic>
          <p:nvPicPr>
            <p:cNvPr id="20" name="Picture 19">
              <a:extLst>
                <a:ext uri="{FF2B5EF4-FFF2-40B4-BE49-F238E27FC236}">
                  <a16:creationId xmlns:a16="http://schemas.microsoft.com/office/drawing/2014/main" id="{1E9093AC-738A-B0C0-BE3F-1EF00C98D699}"/>
                </a:ext>
              </a:extLst>
            </p:cNvPr>
            <p:cNvPicPr>
              <a:picLocks noChangeAspect="1"/>
            </p:cNvPicPr>
            <p:nvPr/>
          </p:nvPicPr>
          <p:blipFill>
            <a:blip r:embed="rId8"/>
            <a:stretch>
              <a:fillRect/>
            </a:stretch>
          </p:blipFill>
          <p:spPr>
            <a:xfrm>
              <a:off x="588329" y="4468562"/>
              <a:ext cx="1446063" cy="1442012"/>
            </a:xfrm>
            <a:prstGeom prst="rect">
              <a:avLst/>
            </a:prstGeom>
          </p:spPr>
        </p:pic>
        <p:pic>
          <p:nvPicPr>
            <p:cNvPr id="23" name="Picture 22">
              <a:extLst>
                <a:ext uri="{FF2B5EF4-FFF2-40B4-BE49-F238E27FC236}">
                  <a16:creationId xmlns:a16="http://schemas.microsoft.com/office/drawing/2014/main" id="{867C7BD4-526D-6C39-8EDF-19308D822F8F}"/>
                </a:ext>
              </a:extLst>
            </p:cNvPr>
            <p:cNvPicPr>
              <a:picLocks noChangeAspect="1"/>
            </p:cNvPicPr>
            <p:nvPr/>
          </p:nvPicPr>
          <p:blipFill>
            <a:blip r:embed="rId9"/>
            <a:stretch>
              <a:fillRect/>
            </a:stretch>
          </p:blipFill>
          <p:spPr>
            <a:xfrm>
              <a:off x="2216820" y="4463326"/>
              <a:ext cx="1455356" cy="1447248"/>
            </a:xfrm>
            <a:prstGeom prst="rect">
              <a:avLst/>
            </a:prstGeom>
          </p:spPr>
        </p:pic>
        <p:pic>
          <p:nvPicPr>
            <p:cNvPr id="25" name="Picture 24">
              <a:extLst>
                <a:ext uri="{FF2B5EF4-FFF2-40B4-BE49-F238E27FC236}">
                  <a16:creationId xmlns:a16="http://schemas.microsoft.com/office/drawing/2014/main" id="{06BE8AD2-FABD-406E-24DD-60082574A812}"/>
                </a:ext>
              </a:extLst>
            </p:cNvPr>
            <p:cNvPicPr>
              <a:picLocks noChangeAspect="1"/>
            </p:cNvPicPr>
            <p:nvPr/>
          </p:nvPicPr>
          <p:blipFill>
            <a:blip r:embed="rId10"/>
            <a:stretch>
              <a:fillRect/>
            </a:stretch>
          </p:blipFill>
          <p:spPr>
            <a:xfrm>
              <a:off x="3777112" y="4471126"/>
              <a:ext cx="1427385" cy="1439447"/>
            </a:xfrm>
            <a:prstGeom prst="rect">
              <a:avLst/>
            </a:prstGeom>
          </p:spPr>
        </p:pic>
      </p:grpSp>
      <p:sp>
        <p:nvSpPr>
          <p:cNvPr id="27" name="TextBox 26">
            <a:extLst>
              <a:ext uri="{FF2B5EF4-FFF2-40B4-BE49-F238E27FC236}">
                <a16:creationId xmlns:a16="http://schemas.microsoft.com/office/drawing/2014/main" id="{DD6EB528-CBBB-9DE3-DC4F-B2C37EC51917}"/>
              </a:ext>
            </a:extLst>
          </p:cNvPr>
          <p:cNvSpPr txBox="1"/>
          <p:nvPr/>
        </p:nvSpPr>
        <p:spPr>
          <a:xfrm>
            <a:off x="4086763" y="956999"/>
            <a:ext cx="676595" cy="369332"/>
          </a:xfrm>
          <a:prstGeom prst="rect">
            <a:avLst/>
          </a:prstGeom>
          <a:noFill/>
        </p:spPr>
        <p:txBody>
          <a:bodyPr wrap="none" rtlCol="0">
            <a:spAutoFit/>
          </a:bodyPr>
          <a:lstStyle/>
          <a:p>
            <a:r>
              <a:rPr lang="en-GB" dirty="0"/>
              <a:t>Input</a:t>
            </a:r>
          </a:p>
        </p:txBody>
      </p:sp>
      <p:sp>
        <p:nvSpPr>
          <p:cNvPr id="28" name="TextBox 27">
            <a:extLst>
              <a:ext uri="{FF2B5EF4-FFF2-40B4-BE49-F238E27FC236}">
                <a16:creationId xmlns:a16="http://schemas.microsoft.com/office/drawing/2014/main" id="{6E1AF744-4E8E-B7A3-4ACC-ED11ADB0685E}"/>
              </a:ext>
            </a:extLst>
          </p:cNvPr>
          <p:cNvSpPr txBox="1"/>
          <p:nvPr/>
        </p:nvSpPr>
        <p:spPr>
          <a:xfrm>
            <a:off x="5781724" y="956999"/>
            <a:ext cx="730393" cy="369332"/>
          </a:xfrm>
          <a:prstGeom prst="rect">
            <a:avLst/>
          </a:prstGeom>
          <a:noFill/>
        </p:spPr>
        <p:txBody>
          <a:bodyPr wrap="none" rtlCol="0">
            <a:spAutoFit/>
          </a:bodyPr>
          <a:lstStyle/>
          <a:p>
            <a:r>
              <a:rPr lang="en-GB" dirty="0"/>
              <a:t>DDIM</a:t>
            </a:r>
          </a:p>
        </p:txBody>
      </p:sp>
      <p:sp>
        <p:nvSpPr>
          <p:cNvPr id="29" name="TextBox 28">
            <a:extLst>
              <a:ext uri="{FF2B5EF4-FFF2-40B4-BE49-F238E27FC236}">
                <a16:creationId xmlns:a16="http://schemas.microsoft.com/office/drawing/2014/main" id="{8EF3E663-74A9-8EEA-4CF1-5E6E280FCC59}"/>
              </a:ext>
            </a:extLst>
          </p:cNvPr>
          <p:cNvSpPr txBox="1"/>
          <p:nvPr/>
        </p:nvSpPr>
        <p:spPr>
          <a:xfrm>
            <a:off x="7259041" y="956999"/>
            <a:ext cx="1018933" cy="369332"/>
          </a:xfrm>
          <a:prstGeom prst="rect">
            <a:avLst/>
          </a:prstGeom>
          <a:noFill/>
        </p:spPr>
        <p:txBody>
          <a:bodyPr wrap="none" rtlCol="0">
            <a:spAutoFit/>
          </a:bodyPr>
          <a:lstStyle/>
          <a:p>
            <a:r>
              <a:rPr lang="en-GB" dirty="0"/>
              <a:t>Null-Text</a:t>
            </a:r>
          </a:p>
        </p:txBody>
      </p:sp>
      <p:sp>
        <p:nvSpPr>
          <p:cNvPr id="30" name="TextBox 29">
            <a:extLst>
              <a:ext uri="{FF2B5EF4-FFF2-40B4-BE49-F238E27FC236}">
                <a16:creationId xmlns:a16="http://schemas.microsoft.com/office/drawing/2014/main" id="{EB29FBDA-7ECA-F721-CDAD-3E6EAB61E300}"/>
              </a:ext>
            </a:extLst>
          </p:cNvPr>
          <p:cNvSpPr txBox="1"/>
          <p:nvPr/>
        </p:nvSpPr>
        <p:spPr>
          <a:xfrm>
            <a:off x="651311" y="3531924"/>
            <a:ext cx="2817566" cy="369332"/>
          </a:xfrm>
          <a:prstGeom prst="rect">
            <a:avLst/>
          </a:prstGeom>
          <a:noFill/>
        </p:spPr>
        <p:txBody>
          <a:bodyPr wrap="none" rtlCol="0">
            <a:spAutoFit/>
          </a:bodyPr>
          <a:lstStyle/>
          <a:p>
            <a:pPr algn="r"/>
            <a:r>
              <a:rPr lang="en-US" i="1" dirty="0"/>
              <a:t>“A cat sitting next to a mirror.”</a:t>
            </a:r>
            <a:endParaRPr lang="en-GB" dirty="0"/>
          </a:p>
        </p:txBody>
      </p:sp>
      <p:sp>
        <p:nvSpPr>
          <p:cNvPr id="31" name="TextBox 30">
            <a:extLst>
              <a:ext uri="{FF2B5EF4-FFF2-40B4-BE49-F238E27FC236}">
                <a16:creationId xmlns:a16="http://schemas.microsoft.com/office/drawing/2014/main" id="{E73BFA3E-DDBD-DFF9-3DBC-4C2E6160B067}"/>
              </a:ext>
            </a:extLst>
          </p:cNvPr>
          <p:cNvSpPr txBox="1"/>
          <p:nvPr/>
        </p:nvSpPr>
        <p:spPr>
          <a:xfrm>
            <a:off x="1076797" y="1927155"/>
            <a:ext cx="2388795" cy="369332"/>
          </a:xfrm>
          <a:prstGeom prst="rect">
            <a:avLst/>
          </a:prstGeom>
          <a:noFill/>
        </p:spPr>
        <p:txBody>
          <a:bodyPr wrap="none" rtlCol="0">
            <a:spAutoFit/>
          </a:bodyPr>
          <a:lstStyle/>
          <a:p>
            <a:pPr algn="r"/>
            <a:r>
              <a:rPr lang="en-US" i="1" dirty="0"/>
              <a:t>“Zoom photo of flowers.”</a:t>
            </a:r>
            <a:endParaRPr lang="en-GB" dirty="0"/>
          </a:p>
        </p:txBody>
      </p:sp>
      <p:sp>
        <p:nvSpPr>
          <p:cNvPr id="32" name="TextBox 31">
            <a:extLst>
              <a:ext uri="{FF2B5EF4-FFF2-40B4-BE49-F238E27FC236}">
                <a16:creationId xmlns:a16="http://schemas.microsoft.com/office/drawing/2014/main" id="{563F874D-AD33-62DD-898A-9208A4CF753D}"/>
              </a:ext>
            </a:extLst>
          </p:cNvPr>
          <p:cNvSpPr txBox="1"/>
          <p:nvPr/>
        </p:nvSpPr>
        <p:spPr>
          <a:xfrm>
            <a:off x="752926" y="5002280"/>
            <a:ext cx="2712666" cy="646331"/>
          </a:xfrm>
          <a:prstGeom prst="rect">
            <a:avLst/>
          </a:prstGeom>
          <a:noFill/>
        </p:spPr>
        <p:txBody>
          <a:bodyPr wrap="none" rtlCol="0">
            <a:spAutoFit/>
          </a:bodyPr>
          <a:lstStyle/>
          <a:p>
            <a:pPr algn="r"/>
            <a:r>
              <a:rPr lang="en-US" i="1" dirty="0"/>
              <a:t>“A baby wearing a blue shirt</a:t>
            </a:r>
          </a:p>
          <a:p>
            <a:pPr algn="r"/>
            <a:r>
              <a:rPr lang="en-US" i="1" dirty="0"/>
              <a:t>lying on the sofa.”</a:t>
            </a:r>
            <a:endParaRPr lang="en-GB" dirty="0"/>
          </a:p>
        </p:txBody>
      </p:sp>
      <p:sp>
        <p:nvSpPr>
          <p:cNvPr id="33" name="TextBox 32">
            <a:extLst>
              <a:ext uri="{FF2B5EF4-FFF2-40B4-BE49-F238E27FC236}">
                <a16:creationId xmlns:a16="http://schemas.microsoft.com/office/drawing/2014/main" id="{B89DF9CE-BB63-09FB-8012-3F3799B2BF46}"/>
              </a:ext>
            </a:extLst>
          </p:cNvPr>
          <p:cNvSpPr txBox="1"/>
          <p:nvPr/>
        </p:nvSpPr>
        <p:spPr>
          <a:xfrm>
            <a:off x="279852" y="6126175"/>
            <a:ext cx="11177840" cy="292388"/>
          </a:xfrm>
          <a:prstGeom prst="rect">
            <a:avLst/>
          </a:prstGeom>
          <a:noFill/>
        </p:spPr>
        <p:txBody>
          <a:bodyPr wrap="square">
            <a:spAutoFit/>
          </a:bodyPr>
          <a:lstStyle/>
          <a:p>
            <a:r>
              <a:rPr lang="en-US" sz="1300" i="1" dirty="0">
                <a:solidFill>
                  <a:schemeClr val="bg1">
                    <a:lumMod val="65000"/>
                  </a:schemeClr>
                </a:solidFill>
              </a:rPr>
              <a:t>Null-text Inversion for Editing Real Images using Guided Diffusion Models</a:t>
            </a:r>
            <a:r>
              <a:rPr lang="en-GB" sz="1300" dirty="0">
                <a:solidFill>
                  <a:schemeClr val="bg1">
                    <a:lumMod val="65000"/>
                  </a:schemeClr>
                </a:solidFill>
              </a:rPr>
              <a:t>, </a:t>
            </a:r>
            <a:r>
              <a:rPr lang="en-GB" sz="1300" dirty="0" err="1">
                <a:solidFill>
                  <a:schemeClr val="bg1">
                    <a:lumMod val="65000"/>
                  </a:schemeClr>
                </a:solidFill>
              </a:rPr>
              <a:t>Mokady</a:t>
            </a:r>
            <a:r>
              <a:rPr lang="en-GB" sz="1300" dirty="0">
                <a:solidFill>
                  <a:schemeClr val="bg1">
                    <a:lumMod val="65000"/>
                  </a:schemeClr>
                </a:solidFill>
              </a:rPr>
              <a:t> and Hertz et al. CVPR 2023</a:t>
            </a:r>
          </a:p>
        </p:txBody>
      </p:sp>
    </p:spTree>
    <p:extLst>
      <p:ext uri="{BB962C8B-B14F-4D97-AF65-F5344CB8AC3E}">
        <p14:creationId xmlns:p14="http://schemas.microsoft.com/office/powerpoint/2010/main" val="41228703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F218A-DA43-054C-1B43-78EF479C0A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BE9620-F444-D720-EBFF-FF33DF5B8EF9}"/>
              </a:ext>
            </a:extLst>
          </p:cNvPr>
          <p:cNvSpPr>
            <a:spLocks noGrp="1"/>
          </p:cNvSpPr>
          <p:nvPr>
            <p:ph type="title"/>
          </p:nvPr>
        </p:nvSpPr>
        <p:spPr/>
        <p:txBody>
          <a:bodyPr>
            <a:normAutofit/>
          </a:bodyPr>
          <a:lstStyle/>
          <a:p>
            <a:r>
              <a:rPr lang="en-GB" dirty="0"/>
              <a:t>Editing with Null-Text Inversion</a:t>
            </a:r>
          </a:p>
        </p:txBody>
      </p:sp>
      <p:sp>
        <p:nvSpPr>
          <p:cNvPr id="4" name="Date Placeholder 3">
            <a:extLst>
              <a:ext uri="{FF2B5EF4-FFF2-40B4-BE49-F238E27FC236}">
                <a16:creationId xmlns:a16="http://schemas.microsoft.com/office/drawing/2014/main" id="{CCD563FB-3382-D86D-4AB0-9E0F0789F3EC}"/>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393B8EF8-B472-3818-4A41-200D66B37E14}"/>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93417758-00D7-9B6A-0F75-9F258702C5F3}"/>
              </a:ext>
            </a:extLst>
          </p:cNvPr>
          <p:cNvSpPr>
            <a:spLocks noGrp="1"/>
          </p:cNvSpPr>
          <p:nvPr>
            <p:ph type="sldNum" sz="quarter" idx="12"/>
          </p:nvPr>
        </p:nvSpPr>
        <p:spPr/>
        <p:txBody>
          <a:bodyPr/>
          <a:lstStyle/>
          <a:p>
            <a:r>
              <a:rPr lang="en-US"/>
              <a:t>Diffusion-Based Image and Video Generation</a:t>
            </a:r>
            <a:endParaRPr lang="en-US" dirty="0"/>
          </a:p>
        </p:txBody>
      </p:sp>
      <p:sp>
        <p:nvSpPr>
          <p:cNvPr id="27" name="TextBox 26">
            <a:extLst>
              <a:ext uri="{FF2B5EF4-FFF2-40B4-BE49-F238E27FC236}">
                <a16:creationId xmlns:a16="http://schemas.microsoft.com/office/drawing/2014/main" id="{846E51B4-F730-1717-2FA3-65AF3232B039}"/>
              </a:ext>
            </a:extLst>
          </p:cNvPr>
          <p:cNvSpPr txBox="1"/>
          <p:nvPr/>
        </p:nvSpPr>
        <p:spPr>
          <a:xfrm>
            <a:off x="1589885" y="1111251"/>
            <a:ext cx="676595" cy="369332"/>
          </a:xfrm>
          <a:prstGeom prst="rect">
            <a:avLst/>
          </a:prstGeom>
          <a:noFill/>
        </p:spPr>
        <p:txBody>
          <a:bodyPr wrap="none" rtlCol="0">
            <a:spAutoFit/>
          </a:bodyPr>
          <a:lstStyle/>
          <a:p>
            <a:r>
              <a:rPr lang="en-GB" dirty="0"/>
              <a:t>Input</a:t>
            </a:r>
          </a:p>
        </p:txBody>
      </p:sp>
      <p:sp>
        <p:nvSpPr>
          <p:cNvPr id="29" name="TextBox 28">
            <a:extLst>
              <a:ext uri="{FF2B5EF4-FFF2-40B4-BE49-F238E27FC236}">
                <a16:creationId xmlns:a16="http://schemas.microsoft.com/office/drawing/2014/main" id="{4AE7E97C-EF9C-83ED-BCED-AA64869F2022}"/>
              </a:ext>
            </a:extLst>
          </p:cNvPr>
          <p:cNvSpPr txBox="1"/>
          <p:nvPr/>
        </p:nvSpPr>
        <p:spPr>
          <a:xfrm>
            <a:off x="4675447" y="1111251"/>
            <a:ext cx="3905108" cy="369332"/>
          </a:xfrm>
          <a:prstGeom prst="rect">
            <a:avLst/>
          </a:prstGeom>
          <a:noFill/>
        </p:spPr>
        <p:txBody>
          <a:bodyPr wrap="none" rtlCol="0">
            <a:spAutoFit/>
          </a:bodyPr>
          <a:lstStyle/>
          <a:p>
            <a:r>
              <a:rPr lang="en-GB" dirty="0"/>
              <a:t>Null-Text Inversion + Prompt-to-Prompt</a:t>
            </a:r>
          </a:p>
        </p:txBody>
      </p:sp>
      <p:pic>
        <p:nvPicPr>
          <p:cNvPr id="3" name="Picture 2">
            <a:extLst>
              <a:ext uri="{FF2B5EF4-FFF2-40B4-BE49-F238E27FC236}">
                <a16:creationId xmlns:a16="http://schemas.microsoft.com/office/drawing/2014/main" id="{0FDE377D-C031-A10F-9623-585F2AE65FD4}"/>
              </a:ext>
            </a:extLst>
          </p:cNvPr>
          <p:cNvPicPr>
            <a:picLocks noChangeAspect="1"/>
          </p:cNvPicPr>
          <p:nvPr/>
        </p:nvPicPr>
        <p:blipFill>
          <a:blip r:embed="rId2"/>
          <a:stretch>
            <a:fillRect/>
          </a:stretch>
        </p:blipFill>
        <p:spPr>
          <a:xfrm>
            <a:off x="1016330" y="1480583"/>
            <a:ext cx="2006722" cy="2003106"/>
          </a:xfrm>
          <a:prstGeom prst="rect">
            <a:avLst/>
          </a:prstGeom>
        </p:spPr>
      </p:pic>
      <p:pic>
        <p:nvPicPr>
          <p:cNvPr id="7" name="Picture 6">
            <a:extLst>
              <a:ext uri="{FF2B5EF4-FFF2-40B4-BE49-F238E27FC236}">
                <a16:creationId xmlns:a16="http://schemas.microsoft.com/office/drawing/2014/main" id="{7185C6D2-BC7B-8BB8-9477-71A1FF15FE25}"/>
              </a:ext>
            </a:extLst>
          </p:cNvPr>
          <p:cNvPicPr>
            <a:picLocks noChangeAspect="1"/>
          </p:cNvPicPr>
          <p:nvPr/>
        </p:nvPicPr>
        <p:blipFill>
          <a:blip r:embed="rId3"/>
          <a:stretch>
            <a:fillRect/>
          </a:stretch>
        </p:blipFill>
        <p:spPr>
          <a:xfrm>
            <a:off x="1006804" y="3811072"/>
            <a:ext cx="2002915" cy="1995735"/>
          </a:xfrm>
          <a:prstGeom prst="rect">
            <a:avLst/>
          </a:prstGeom>
        </p:spPr>
      </p:pic>
      <p:pic>
        <p:nvPicPr>
          <p:cNvPr id="11" name="Picture 10">
            <a:extLst>
              <a:ext uri="{FF2B5EF4-FFF2-40B4-BE49-F238E27FC236}">
                <a16:creationId xmlns:a16="http://schemas.microsoft.com/office/drawing/2014/main" id="{EAFC68CF-2504-535A-BA1C-A32EC09ABB27}"/>
              </a:ext>
            </a:extLst>
          </p:cNvPr>
          <p:cNvPicPr>
            <a:picLocks noChangeAspect="1"/>
          </p:cNvPicPr>
          <p:nvPr/>
        </p:nvPicPr>
        <p:blipFill>
          <a:blip r:embed="rId4"/>
          <a:stretch>
            <a:fillRect/>
          </a:stretch>
        </p:blipFill>
        <p:spPr>
          <a:xfrm>
            <a:off x="3184976" y="1480583"/>
            <a:ext cx="8140295" cy="4555740"/>
          </a:xfrm>
          <a:prstGeom prst="rect">
            <a:avLst/>
          </a:prstGeom>
        </p:spPr>
      </p:pic>
      <p:sp>
        <p:nvSpPr>
          <p:cNvPr id="13" name="TextBox 12">
            <a:extLst>
              <a:ext uri="{FF2B5EF4-FFF2-40B4-BE49-F238E27FC236}">
                <a16:creationId xmlns:a16="http://schemas.microsoft.com/office/drawing/2014/main" id="{5659070A-2129-4846-0A4A-EDDB6F7FB8F2}"/>
              </a:ext>
            </a:extLst>
          </p:cNvPr>
          <p:cNvSpPr txBox="1"/>
          <p:nvPr/>
        </p:nvSpPr>
        <p:spPr>
          <a:xfrm>
            <a:off x="1113880" y="3481059"/>
            <a:ext cx="1895839" cy="307777"/>
          </a:xfrm>
          <a:prstGeom prst="rect">
            <a:avLst/>
          </a:prstGeom>
          <a:noFill/>
        </p:spPr>
        <p:txBody>
          <a:bodyPr wrap="none" rtlCol="0">
            <a:spAutoFit/>
          </a:bodyPr>
          <a:lstStyle/>
          <a:p>
            <a:pPr algn="r"/>
            <a:r>
              <a:rPr lang="en-US" sz="1400" i="1" dirty="0"/>
              <a:t>“Zoom photo of flowers.”</a:t>
            </a:r>
            <a:endParaRPr lang="en-GB" sz="1400" dirty="0"/>
          </a:p>
        </p:txBody>
      </p:sp>
      <p:sp>
        <p:nvSpPr>
          <p:cNvPr id="15" name="TextBox 14">
            <a:extLst>
              <a:ext uri="{FF2B5EF4-FFF2-40B4-BE49-F238E27FC236}">
                <a16:creationId xmlns:a16="http://schemas.microsoft.com/office/drawing/2014/main" id="{F5E49696-60BC-2AFA-AB6E-28AFC45227D0}"/>
              </a:ext>
            </a:extLst>
          </p:cNvPr>
          <p:cNvSpPr txBox="1"/>
          <p:nvPr/>
        </p:nvSpPr>
        <p:spPr>
          <a:xfrm>
            <a:off x="910487" y="5781022"/>
            <a:ext cx="2234008" cy="307777"/>
          </a:xfrm>
          <a:prstGeom prst="rect">
            <a:avLst/>
          </a:prstGeom>
          <a:noFill/>
        </p:spPr>
        <p:txBody>
          <a:bodyPr wrap="none" rtlCol="0">
            <a:spAutoFit/>
          </a:bodyPr>
          <a:lstStyle/>
          <a:p>
            <a:pPr algn="r"/>
            <a:r>
              <a:rPr lang="en-US" sz="1400" i="1" dirty="0"/>
              <a:t>“A cat sitting next to a mirror.”</a:t>
            </a:r>
            <a:endParaRPr lang="en-GB" sz="1400" dirty="0"/>
          </a:p>
        </p:txBody>
      </p:sp>
      <p:sp>
        <p:nvSpPr>
          <p:cNvPr id="17" name="TextBox 16">
            <a:extLst>
              <a:ext uri="{FF2B5EF4-FFF2-40B4-BE49-F238E27FC236}">
                <a16:creationId xmlns:a16="http://schemas.microsoft.com/office/drawing/2014/main" id="{4ABB263D-818E-3804-0553-E144B15F9ECB}"/>
              </a:ext>
            </a:extLst>
          </p:cNvPr>
          <p:cNvSpPr txBox="1"/>
          <p:nvPr/>
        </p:nvSpPr>
        <p:spPr>
          <a:xfrm>
            <a:off x="279852" y="6126175"/>
            <a:ext cx="11177840" cy="292388"/>
          </a:xfrm>
          <a:prstGeom prst="rect">
            <a:avLst/>
          </a:prstGeom>
          <a:noFill/>
        </p:spPr>
        <p:txBody>
          <a:bodyPr wrap="square">
            <a:spAutoFit/>
          </a:bodyPr>
          <a:lstStyle/>
          <a:p>
            <a:r>
              <a:rPr lang="en-US" sz="1300" i="1" dirty="0">
                <a:solidFill>
                  <a:schemeClr val="bg1">
                    <a:lumMod val="65000"/>
                  </a:schemeClr>
                </a:solidFill>
              </a:rPr>
              <a:t>Null-text Inversion for Editing Real Images using Guided Diffusion Models</a:t>
            </a:r>
            <a:r>
              <a:rPr lang="en-GB" sz="1300" dirty="0">
                <a:solidFill>
                  <a:schemeClr val="bg1">
                    <a:lumMod val="65000"/>
                  </a:schemeClr>
                </a:solidFill>
              </a:rPr>
              <a:t>, </a:t>
            </a:r>
            <a:r>
              <a:rPr lang="en-GB" sz="1300" dirty="0" err="1">
                <a:solidFill>
                  <a:schemeClr val="bg1">
                    <a:lumMod val="65000"/>
                  </a:schemeClr>
                </a:solidFill>
              </a:rPr>
              <a:t>Mokady</a:t>
            </a:r>
            <a:r>
              <a:rPr lang="en-GB" sz="1300" dirty="0">
                <a:solidFill>
                  <a:schemeClr val="bg1">
                    <a:lumMod val="65000"/>
                  </a:schemeClr>
                </a:solidFill>
              </a:rPr>
              <a:t> and Hertz et al. CVPR 2023</a:t>
            </a:r>
          </a:p>
        </p:txBody>
      </p:sp>
    </p:spTree>
    <p:extLst>
      <p:ext uri="{BB962C8B-B14F-4D97-AF65-F5344CB8AC3E}">
        <p14:creationId xmlns:p14="http://schemas.microsoft.com/office/powerpoint/2010/main" val="187102369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CD6DBB-7B15-E061-C6A2-DE5034A3C6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39E9EB-14D6-1DC1-DD41-45EF3766A1AA}"/>
              </a:ext>
            </a:extLst>
          </p:cNvPr>
          <p:cNvSpPr>
            <a:spLocks noGrp="1"/>
          </p:cNvSpPr>
          <p:nvPr>
            <p:ph type="title"/>
          </p:nvPr>
        </p:nvSpPr>
        <p:spPr/>
        <p:txBody>
          <a:bodyPr>
            <a:normAutofit/>
          </a:bodyPr>
          <a:lstStyle/>
          <a:p>
            <a:r>
              <a:rPr lang="en-GB" dirty="0"/>
              <a:t>Noise + Denoise</a:t>
            </a:r>
          </a:p>
        </p:txBody>
      </p:sp>
      <p:sp>
        <p:nvSpPr>
          <p:cNvPr id="4" name="Date Placeholder 3">
            <a:extLst>
              <a:ext uri="{FF2B5EF4-FFF2-40B4-BE49-F238E27FC236}">
                <a16:creationId xmlns:a16="http://schemas.microsoft.com/office/drawing/2014/main" id="{727068B8-1CD5-5523-B49E-2DC0091B5E7D}"/>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B4F862CE-9C9A-2881-7DC9-A368CE9CEEF2}"/>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770D1F51-0337-BA14-4BC8-0873899A6FAA}"/>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D34111E7-4BE6-E38A-0B30-378FD69067AA}"/>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5E561C5E-74DB-F2EA-69C7-39E5DA9EEFC1}"/>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86285CF5-3A6B-7C78-1F81-AB5026DE714A}"/>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6A74FEB3-F8CC-DF74-6F2D-572C702B7495}"/>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DEB35BE9-6EDB-CD70-F9CE-C3FE805AAD02}"/>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177CB153-D812-0D08-C3FB-8CAAC5D10885}"/>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Oval 22">
            <a:extLst>
              <a:ext uri="{FF2B5EF4-FFF2-40B4-BE49-F238E27FC236}">
                <a16:creationId xmlns:a16="http://schemas.microsoft.com/office/drawing/2014/main" id="{2A09C49C-A404-DAE6-D400-5878288BFB6F}"/>
              </a:ext>
            </a:extLst>
          </p:cNvPr>
          <p:cNvSpPr/>
          <p:nvPr/>
        </p:nvSpPr>
        <p:spPr>
          <a:xfrm>
            <a:off x="2352575"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05E6C9D2-B0D3-8778-9078-58C46CDD10DB}"/>
                  </a:ext>
                </a:extLst>
              </p:cNvPr>
              <p:cNvSpPr txBox="1"/>
              <p:nvPr/>
            </p:nvSpPr>
            <p:spPr>
              <a:xfrm>
                <a:off x="8544086" y="383447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0</m:t>
                          </m:r>
                        </m:sub>
                      </m:sSub>
                    </m:oMath>
                  </m:oMathPara>
                </a14:m>
                <a:endParaRPr lang="en-GB" dirty="0"/>
              </a:p>
            </p:txBody>
          </p:sp>
        </mc:Choice>
        <mc:Fallback xmlns="">
          <p:sp>
            <p:nvSpPr>
              <p:cNvPr id="52" name="TextBox 51">
                <a:extLst>
                  <a:ext uri="{FF2B5EF4-FFF2-40B4-BE49-F238E27FC236}">
                    <a16:creationId xmlns:a16="http://schemas.microsoft.com/office/drawing/2014/main" id="{B87741EA-AEA3-B89C-3822-1F11FDF941F2}"/>
                  </a:ext>
                </a:extLst>
              </p:cNvPr>
              <p:cNvSpPr txBox="1">
                <a:spLocks noRot="1" noChangeAspect="1" noMove="1" noResize="1" noEditPoints="1" noAdjustHandles="1" noChangeArrowheads="1" noChangeShapeType="1" noTextEdit="1"/>
              </p:cNvSpPr>
              <p:nvPr/>
            </p:nvSpPr>
            <p:spPr>
              <a:xfrm>
                <a:off x="8544086" y="3834478"/>
                <a:ext cx="288897" cy="369332"/>
              </a:xfrm>
              <a:prstGeom prst="rect">
                <a:avLst/>
              </a:prstGeom>
              <a:blipFill>
                <a:blip r:embed="rId5"/>
                <a:stretch>
                  <a:fillRect r="-2766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7E748F28-368B-71EA-1981-D071A508FCC8}"/>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67" name="TextBox 66">
                <a:extLst>
                  <a:ext uri="{FF2B5EF4-FFF2-40B4-BE49-F238E27FC236}">
                    <a16:creationId xmlns:a16="http://schemas.microsoft.com/office/drawing/2014/main" id="{A5589BA7-E02A-53BC-C428-B33AB53D61BA}"/>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9"/>
                <a:stretch>
                  <a:fillRect l="-2837" t="-4717" r="-2482" b="-4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7E7115CE-E413-095F-3592-5F798CEBC98B}"/>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68" name="TextBox 67">
                <a:extLst>
                  <a:ext uri="{FF2B5EF4-FFF2-40B4-BE49-F238E27FC236}">
                    <a16:creationId xmlns:a16="http://schemas.microsoft.com/office/drawing/2014/main" id="{3A7534B5-8E84-53FE-6F60-304C76C7572D}"/>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10"/>
                <a:stretch>
                  <a:fillRect l="-3041" t="-4717" r="-2027" b="-8491"/>
                </a:stretch>
              </a:blipFill>
            </p:spPr>
            <p:txBody>
              <a:bodyPr/>
              <a:lstStyle/>
              <a:p>
                <a:r>
                  <a:rPr lang="en-GB">
                    <a:noFill/>
                  </a:rPr>
                  <a:t> </a:t>
                </a:r>
              </a:p>
            </p:txBody>
          </p:sp>
        </mc:Fallback>
      </mc:AlternateContent>
      <p:sp>
        <p:nvSpPr>
          <p:cNvPr id="36" name="Oval 35">
            <a:extLst>
              <a:ext uri="{FF2B5EF4-FFF2-40B4-BE49-F238E27FC236}">
                <a16:creationId xmlns:a16="http://schemas.microsoft.com/office/drawing/2014/main" id="{B77C9330-A067-C1E8-A4EE-45145B3F8F83}"/>
              </a:ext>
            </a:extLst>
          </p:cNvPr>
          <p:cNvSpPr/>
          <p:nvPr/>
        </p:nvSpPr>
        <p:spPr>
          <a:xfrm>
            <a:off x="3381274" y="3650413"/>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E5A5B094-A685-E004-A5DF-8A4723467357}"/>
              </a:ext>
            </a:extLst>
          </p:cNvPr>
          <p:cNvCxnSpPr>
            <a:cxnSpLocks/>
            <a:endCxn id="36" idx="1"/>
          </p:cNvCxnSpPr>
          <p:nvPr/>
        </p:nvCxnSpPr>
        <p:spPr>
          <a:xfrm>
            <a:off x="2418182" y="3259247"/>
            <a:ext cx="976438" cy="404512"/>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81A1735F-55B2-59BD-717D-6D74C31B5F9D}"/>
              </a:ext>
            </a:extLst>
          </p:cNvPr>
          <p:cNvSpPr/>
          <p:nvPr/>
        </p:nvSpPr>
        <p:spPr>
          <a:xfrm>
            <a:off x="4158297" y="372300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E436F954-4ADA-3D72-C6BA-9AC588B81608}"/>
              </a:ext>
            </a:extLst>
          </p:cNvPr>
          <p:cNvCxnSpPr>
            <a:cxnSpLocks/>
          </p:cNvCxnSpPr>
          <p:nvPr/>
        </p:nvCxnSpPr>
        <p:spPr>
          <a:xfrm>
            <a:off x="3416441" y="3677439"/>
            <a:ext cx="789164" cy="94942"/>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6B85558B-1823-3153-AD12-CB98904DF43B}"/>
              </a:ext>
            </a:extLst>
          </p:cNvPr>
          <p:cNvSpPr/>
          <p:nvPr/>
        </p:nvSpPr>
        <p:spPr>
          <a:xfrm>
            <a:off x="4782028" y="379980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B64E4F69-A201-BAC1-95CD-1067FC256B18}"/>
              </a:ext>
            </a:extLst>
          </p:cNvPr>
          <p:cNvCxnSpPr>
            <a:cxnSpLocks/>
          </p:cNvCxnSpPr>
          <p:nvPr/>
        </p:nvCxnSpPr>
        <p:spPr>
          <a:xfrm>
            <a:off x="4249431" y="3768573"/>
            <a:ext cx="552243" cy="85674"/>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8C07095B-0513-1603-3D95-D7473ADF6E28}"/>
              </a:ext>
            </a:extLst>
          </p:cNvPr>
          <p:cNvSpPr/>
          <p:nvPr/>
        </p:nvSpPr>
        <p:spPr>
          <a:xfrm>
            <a:off x="5512963" y="379675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Connector 42">
            <a:extLst>
              <a:ext uri="{FF2B5EF4-FFF2-40B4-BE49-F238E27FC236}">
                <a16:creationId xmlns:a16="http://schemas.microsoft.com/office/drawing/2014/main" id="{1CD263F5-01D8-D350-1E14-B7C36FF4637F}"/>
              </a:ext>
            </a:extLst>
          </p:cNvPr>
          <p:cNvCxnSpPr>
            <a:cxnSpLocks/>
          </p:cNvCxnSpPr>
          <p:nvPr/>
        </p:nvCxnSpPr>
        <p:spPr>
          <a:xfrm flipV="1">
            <a:off x="4827595" y="3830020"/>
            <a:ext cx="705014" cy="1230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FBD80F90-4CAA-24CD-E916-2E9424F65266}"/>
              </a:ext>
            </a:extLst>
          </p:cNvPr>
          <p:cNvSpPr/>
          <p:nvPr/>
        </p:nvSpPr>
        <p:spPr>
          <a:xfrm>
            <a:off x="6378229" y="365396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C1B7EB6C-3D03-4F2C-F53B-08D2D137F800}"/>
              </a:ext>
            </a:extLst>
          </p:cNvPr>
          <p:cNvCxnSpPr>
            <a:cxnSpLocks/>
            <a:stCxn id="37" idx="2"/>
            <a:endCxn id="53" idx="2"/>
          </p:cNvCxnSpPr>
          <p:nvPr/>
        </p:nvCxnSpPr>
        <p:spPr>
          <a:xfrm flipV="1">
            <a:off x="5512963" y="3699533"/>
            <a:ext cx="865266" cy="14279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0FCE5725-A45F-F046-29CE-5BB91415156B}"/>
              </a:ext>
            </a:extLst>
          </p:cNvPr>
          <p:cNvSpPr/>
          <p:nvPr/>
        </p:nvSpPr>
        <p:spPr>
          <a:xfrm>
            <a:off x="7154196" y="364037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D35BE4B5-BD46-341B-5868-32147D8D539A}"/>
              </a:ext>
            </a:extLst>
          </p:cNvPr>
          <p:cNvCxnSpPr>
            <a:cxnSpLocks/>
            <a:stCxn id="53" idx="6"/>
          </p:cNvCxnSpPr>
          <p:nvPr/>
        </p:nvCxnSpPr>
        <p:spPr>
          <a:xfrm flipV="1">
            <a:off x="6469363" y="3694836"/>
            <a:ext cx="687502" cy="469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2878D17A-F531-3E7E-3CD4-8BB500FEFEB0}"/>
              </a:ext>
            </a:extLst>
          </p:cNvPr>
          <p:cNvSpPr/>
          <p:nvPr/>
        </p:nvSpPr>
        <p:spPr>
          <a:xfrm>
            <a:off x="7761433" y="36838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A7B04AEF-AF2A-99DB-42F2-3F9366DDA419}"/>
              </a:ext>
            </a:extLst>
          </p:cNvPr>
          <p:cNvCxnSpPr>
            <a:cxnSpLocks/>
          </p:cNvCxnSpPr>
          <p:nvPr/>
        </p:nvCxnSpPr>
        <p:spPr>
          <a:xfrm>
            <a:off x="7251230" y="3691687"/>
            <a:ext cx="523863" cy="3982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1F9CD3BC-9373-AF41-2A75-C46EDC09D92C}"/>
              </a:ext>
            </a:extLst>
          </p:cNvPr>
          <p:cNvSpPr/>
          <p:nvPr/>
        </p:nvSpPr>
        <p:spPr>
          <a:xfrm>
            <a:off x="8198118" y="3751189"/>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504DC467-CFE3-BA38-84D8-898D1A0AC8B4}"/>
              </a:ext>
            </a:extLst>
          </p:cNvPr>
          <p:cNvCxnSpPr>
            <a:cxnSpLocks/>
          </p:cNvCxnSpPr>
          <p:nvPr/>
        </p:nvCxnSpPr>
        <p:spPr>
          <a:xfrm>
            <a:off x="7806088" y="3729378"/>
            <a:ext cx="406602" cy="5580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EEDE93FB-3D4F-3B47-6749-107AD487359E}"/>
              </a:ext>
            </a:extLst>
          </p:cNvPr>
          <p:cNvSpPr/>
          <p:nvPr/>
        </p:nvSpPr>
        <p:spPr>
          <a:xfrm>
            <a:off x="8616069" y="3820257"/>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9F448DF0-AC6D-2395-1F8D-F67C6E7C4234}"/>
              </a:ext>
            </a:extLst>
          </p:cNvPr>
          <p:cNvCxnSpPr>
            <a:cxnSpLocks/>
          </p:cNvCxnSpPr>
          <p:nvPr/>
        </p:nvCxnSpPr>
        <p:spPr>
          <a:xfrm>
            <a:off x="8224039" y="3798446"/>
            <a:ext cx="406602" cy="5580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493A099-F13C-46CF-CA8F-2E640FAD99AE}"/>
                  </a:ext>
                </a:extLst>
              </p:cNvPr>
              <p:cNvSpPr txBox="1"/>
              <p:nvPr/>
            </p:nvSpPr>
            <p:spPr>
              <a:xfrm>
                <a:off x="1978550" y="3021154"/>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9" name="TextBox 8">
                <a:extLst>
                  <a:ext uri="{FF2B5EF4-FFF2-40B4-BE49-F238E27FC236}">
                    <a16:creationId xmlns:a16="http://schemas.microsoft.com/office/drawing/2014/main" id="{C493A099-F13C-46CF-CA8F-2E640FAD99AE}"/>
                  </a:ext>
                </a:extLst>
              </p:cNvPr>
              <p:cNvSpPr txBox="1">
                <a:spLocks noRot="1" noChangeAspect="1" noMove="1" noResize="1" noEditPoints="1" noAdjustHandles="1" noChangeArrowheads="1" noChangeShapeType="1" noTextEdit="1"/>
              </p:cNvSpPr>
              <p:nvPr/>
            </p:nvSpPr>
            <p:spPr>
              <a:xfrm>
                <a:off x="1978550" y="3021154"/>
                <a:ext cx="288897" cy="369332"/>
              </a:xfrm>
              <a:prstGeom prst="rect">
                <a:avLst/>
              </a:prstGeom>
              <a:blipFill>
                <a:blip r:embed="rId11"/>
                <a:stretch>
                  <a:fillRect r="-31915"/>
                </a:stretch>
              </a:blipFill>
            </p:spPr>
            <p:txBody>
              <a:bodyPr/>
              <a:lstStyle/>
              <a:p>
                <a:r>
                  <a:rPr lang="en-GB">
                    <a:noFill/>
                  </a:rPr>
                  <a:t> </a:t>
                </a:r>
              </a:p>
            </p:txBody>
          </p:sp>
        </mc:Fallback>
      </mc:AlternateContent>
      <p:sp>
        <p:nvSpPr>
          <p:cNvPr id="15" name="TextBox 14">
            <a:extLst>
              <a:ext uri="{FF2B5EF4-FFF2-40B4-BE49-F238E27FC236}">
                <a16:creationId xmlns:a16="http://schemas.microsoft.com/office/drawing/2014/main" id="{56337844-6A8A-E9BB-1AED-F2381DFC6CD9}"/>
              </a:ext>
            </a:extLst>
          </p:cNvPr>
          <p:cNvSpPr txBox="1"/>
          <p:nvPr/>
        </p:nvSpPr>
        <p:spPr>
          <a:xfrm>
            <a:off x="279852" y="6126175"/>
            <a:ext cx="11177840" cy="292388"/>
          </a:xfrm>
          <a:prstGeom prst="rect">
            <a:avLst/>
          </a:prstGeom>
          <a:noFill/>
        </p:spPr>
        <p:txBody>
          <a:bodyPr wrap="square">
            <a:spAutoFit/>
          </a:bodyPr>
          <a:lstStyle/>
          <a:p>
            <a:r>
              <a:rPr lang="en-US" sz="1300" dirty="0">
                <a:solidFill>
                  <a:schemeClr val="bg1">
                    <a:lumMod val="65000"/>
                  </a:schemeClr>
                </a:solidFill>
              </a:rPr>
              <a:t>Images from: </a:t>
            </a:r>
            <a:r>
              <a:rPr lang="en-US" sz="1300" i="1" dirty="0">
                <a:solidFill>
                  <a:schemeClr val="bg1">
                    <a:lumMod val="65000"/>
                  </a:schemeClr>
                </a:solidFill>
              </a:rPr>
              <a:t>Denoising Diffusion-based Generative Modeling: Foundations and Applications</a:t>
            </a:r>
            <a:r>
              <a:rPr lang="en-GB" sz="1300" dirty="0">
                <a:solidFill>
                  <a:schemeClr val="bg1">
                    <a:lumMod val="65000"/>
                  </a:schemeClr>
                </a:solidFill>
              </a:rPr>
              <a:t>, Kreis et al., CVPR 2022</a:t>
            </a:r>
          </a:p>
        </p:txBody>
      </p:sp>
      <p:pic>
        <p:nvPicPr>
          <p:cNvPr id="22" name="Picture 21">
            <a:extLst>
              <a:ext uri="{FF2B5EF4-FFF2-40B4-BE49-F238E27FC236}">
                <a16:creationId xmlns:a16="http://schemas.microsoft.com/office/drawing/2014/main" id="{1D163446-98FF-D2C8-2C63-0A55F0E28ABB}"/>
              </a:ext>
            </a:extLst>
          </p:cNvPr>
          <p:cNvPicPr>
            <a:picLocks noChangeAspect="1"/>
          </p:cNvPicPr>
          <p:nvPr/>
        </p:nvPicPr>
        <p:blipFill>
          <a:blip r:embed="rId12"/>
          <a:srcRect r="86016"/>
          <a:stretch>
            <a:fillRect/>
          </a:stretch>
        </p:blipFill>
        <p:spPr>
          <a:xfrm>
            <a:off x="8641987" y="1974279"/>
            <a:ext cx="1704898" cy="1691103"/>
          </a:xfrm>
          <a:prstGeom prst="rect">
            <a:avLst/>
          </a:prstGeom>
        </p:spPr>
      </p:pic>
      <p:pic>
        <p:nvPicPr>
          <p:cNvPr id="27" name="Picture 26">
            <a:extLst>
              <a:ext uri="{FF2B5EF4-FFF2-40B4-BE49-F238E27FC236}">
                <a16:creationId xmlns:a16="http://schemas.microsoft.com/office/drawing/2014/main" id="{D3C3953F-731A-137D-C3C3-7306EFD3F38C}"/>
              </a:ext>
            </a:extLst>
          </p:cNvPr>
          <p:cNvPicPr>
            <a:picLocks noChangeAspect="1"/>
          </p:cNvPicPr>
          <p:nvPr/>
        </p:nvPicPr>
        <p:blipFill>
          <a:blip r:embed="rId12"/>
          <a:srcRect l="86016"/>
          <a:stretch>
            <a:fillRect/>
          </a:stretch>
        </p:blipFill>
        <p:spPr>
          <a:xfrm>
            <a:off x="848182" y="1320253"/>
            <a:ext cx="1704899" cy="1691103"/>
          </a:xfrm>
          <a:prstGeom prst="rect">
            <a:avLst/>
          </a:prstGeom>
        </p:spPr>
      </p:pic>
      <p:pic>
        <p:nvPicPr>
          <p:cNvPr id="29" name="Picture 28">
            <a:extLst>
              <a:ext uri="{FF2B5EF4-FFF2-40B4-BE49-F238E27FC236}">
                <a16:creationId xmlns:a16="http://schemas.microsoft.com/office/drawing/2014/main" id="{D86B1767-2B93-7BE2-DEB6-82DA62BE2162}"/>
              </a:ext>
            </a:extLst>
          </p:cNvPr>
          <p:cNvPicPr>
            <a:picLocks noChangeAspect="1"/>
          </p:cNvPicPr>
          <p:nvPr/>
        </p:nvPicPr>
        <p:blipFill>
          <a:blip r:embed="rId12"/>
          <a:srcRect l="57692" t="-42" r="28324" b="42"/>
          <a:stretch>
            <a:fillRect/>
          </a:stretch>
        </p:blipFill>
        <p:spPr>
          <a:xfrm>
            <a:off x="3416441" y="1832933"/>
            <a:ext cx="1704899" cy="1691103"/>
          </a:xfrm>
          <a:prstGeom prst="rect">
            <a:avLst/>
          </a:prstGeom>
        </p:spPr>
      </p:pic>
      <p:pic>
        <p:nvPicPr>
          <p:cNvPr id="31" name="Picture 30">
            <a:extLst>
              <a:ext uri="{FF2B5EF4-FFF2-40B4-BE49-F238E27FC236}">
                <a16:creationId xmlns:a16="http://schemas.microsoft.com/office/drawing/2014/main" id="{0A0C07CD-88A0-8030-02BC-827CC7B8C06D}"/>
              </a:ext>
            </a:extLst>
          </p:cNvPr>
          <p:cNvPicPr>
            <a:picLocks noChangeAspect="1"/>
          </p:cNvPicPr>
          <p:nvPr/>
        </p:nvPicPr>
        <p:blipFill>
          <a:blip r:embed="rId12"/>
          <a:srcRect l="28679" t="-635" r="57337" b="635"/>
          <a:stretch>
            <a:fillRect/>
          </a:stretch>
        </p:blipFill>
        <p:spPr>
          <a:xfrm>
            <a:off x="5896447" y="1846790"/>
            <a:ext cx="1704899" cy="1691103"/>
          </a:xfrm>
          <a:prstGeom prst="rect">
            <a:avLst/>
          </a:prstGeom>
        </p:spPr>
      </p:pic>
      <p:sp>
        <p:nvSpPr>
          <p:cNvPr id="32" name="TextBox 31">
            <a:extLst>
              <a:ext uri="{FF2B5EF4-FFF2-40B4-BE49-F238E27FC236}">
                <a16:creationId xmlns:a16="http://schemas.microsoft.com/office/drawing/2014/main" id="{93751332-1069-B78D-8B36-8B07F540BB30}"/>
              </a:ext>
            </a:extLst>
          </p:cNvPr>
          <p:cNvSpPr txBox="1"/>
          <p:nvPr/>
        </p:nvSpPr>
        <p:spPr>
          <a:xfrm>
            <a:off x="3734289" y="4381640"/>
            <a:ext cx="1515736" cy="369332"/>
          </a:xfrm>
          <a:prstGeom prst="rect">
            <a:avLst/>
          </a:prstGeom>
          <a:noFill/>
        </p:spPr>
        <p:txBody>
          <a:bodyPr wrap="none" rtlCol="0">
            <a:spAutoFit/>
          </a:bodyPr>
          <a:lstStyle/>
          <a:p>
            <a:r>
              <a:rPr lang="en-GB" dirty="0"/>
              <a:t>Coarse Layout</a:t>
            </a:r>
          </a:p>
        </p:txBody>
      </p:sp>
      <p:sp>
        <p:nvSpPr>
          <p:cNvPr id="33" name="TextBox 32">
            <a:extLst>
              <a:ext uri="{FF2B5EF4-FFF2-40B4-BE49-F238E27FC236}">
                <a16:creationId xmlns:a16="http://schemas.microsoft.com/office/drawing/2014/main" id="{8BA1D2AC-B042-CB5E-52CB-C30358C8688F}"/>
              </a:ext>
            </a:extLst>
          </p:cNvPr>
          <p:cNvSpPr txBox="1"/>
          <p:nvPr/>
        </p:nvSpPr>
        <p:spPr>
          <a:xfrm>
            <a:off x="5791506" y="4381640"/>
            <a:ext cx="1273618" cy="369332"/>
          </a:xfrm>
          <a:prstGeom prst="rect">
            <a:avLst/>
          </a:prstGeom>
          <a:noFill/>
        </p:spPr>
        <p:txBody>
          <a:bodyPr wrap="none" rtlCol="0">
            <a:spAutoFit/>
          </a:bodyPr>
          <a:lstStyle/>
          <a:p>
            <a:r>
              <a:rPr lang="en-GB" dirty="0"/>
              <a:t>Fine Details</a:t>
            </a:r>
          </a:p>
        </p:txBody>
      </p:sp>
      <p:cxnSp>
        <p:nvCxnSpPr>
          <p:cNvPr id="35" name="Straight Arrow Connector 34">
            <a:extLst>
              <a:ext uri="{FF2B5EF4-FFF2-40B4-BE49-F238E27FC236}">
                <a16:creationId xmlns:a16="http://schemas.microsoft.com/office/drawing/2014/main" id="{B7B6BDAA-26D4-4A5A-2A66-E121B3B3A854}"/>
              </a:ext>
            </a:extLst>
          </p:cNvPr>
          <p:cNvCxnSpPr/>
          <p:nvPr/>
        </p:nvCxnSpPr>
        <p:spPr>
          <a:xfrm flipH="1">
            <a:off x="2955040" y="4566306"/>
            <a:ext cx="72150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29A22B5-CE5B-C297-EB8C-5E2EF9B677A9}"/>
              </a:ext>
            </a:extLst>
          </p:cNvPr>
          <p:cNvCxnSpPr>
            <a:cxnSpLocks/>
          </p:cNvCxnSpPr>
          <p:nvPr/>
        </p:nvCxnSpPr>
        <p:spPr>
          <a:xfrm>
            <a:off x="7065124" y="4591092"/>
            <a:ext cx="66320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75129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AF97B50-CF43-8DBE-6FE4-F65BCA4EBE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5005AF-9754-6165-7292-2E47AC5B6004}"/>
              </a:ext>
            </a:extLst>
          </p:cNvPr>
          <p:cNvSpPr>
            <a:spLocks noGrp="1"/>
          </p:cNvSpPr>
          <p:nvPr>
            <p:ph type="title"/>
          </p:nvPr>
        </p:nvSpPr>
        <p:spPr/>
        <p:txBody>
          <a:bodyPr>
            <a:normAutofit/>
          </a:bodyPr>
          <a:lstStyle/>
          <a:p>
            <a:r>
              <a:rPr lang="en-GB" dirty="0"/>
              <a:t>Noise + Denoise</a:t>
            </a:r>
          </a:p>
        </p:txBody>
      </p:sp>
      <p:sp>
        <p:nvSpPr>
          <p:cNvPr id="4" name="Date Placeholder 3">
            <a:extLst>
              <a:ext uri="{FF2B5EF4-FFF2-40B4-BE49-F238E27FC236}">
                <a16:creationId xmlns:a16="http://schemas.microsoft.com/office/drawing/2014/main" id="{E2B0D3D2-E2DB-3DE0-FD61-B79226DB7885}"/>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672199F1-5F20-22CD-E700-F37D780EEBEA}"/>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CECD3E6A-7757-EA65-91EF-F88C0A5B80B7}"/>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A10D61B2-EC7B-E042-E6F2-DA55CB283B31}"/>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24656AE9-2E4F-655A-1AF0-7778577FADD7}"/>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902799F4-039E-9264-1AAC-F2CC3C4E4ACD}"/>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053DFDFB-E1A9-B9E3-1E68-FE1D09F6D5D3}"/>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05E2DB4C-6081-EFCB-600A-0750CDEFCAF7}"/>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111164A9-FADD-091C-639D-BA0175D5822A}"/>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9EBF9450-B862-DB83-1C71-2F45D9359F77}"/>
                  </a:ext>
                </a:extLst>
              </p:cNvPr>
              <p:cNvSpPr txBox="1"/>
              <p:nvPr/>
            </p:nvSpPr>
            <p:spPr>
              <a:xfrm>
                <a:off x="8544086" y="383447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0</m:t>
                          </m:r>
                        </m:sub>
                      </m:sSub>
                    </m:oMath>
                  </m:oMathPara>
                </a14:m>
                <a:endParaRPr lang="en-GB" dirty="0"/>
              </a:p>
            </p:txBody>
          </p:sp>
        </mc:Choice>
        <mc:Fallback xmlns="">
          <p:sp>
            <p:nvSpPr>
              <p:cNvPr id="52" name="TextBox 51">
                <a:extLst>
                  <a:ext uri="{FF2B5EF4-FFF2-40B4-BE49-F238E27FC236}">
                    <a16:creationId xmlns:a16="http://schemas.microsoft.com/office/drawing/2014/main" id="{B87741EA-AEA3-B89C-3822-1F11FDF941F2}"/>
                  </a:ext>
                </a:extLst>
              </p:cNvPr>
              <p:cNvSpPr txBox="1">
                <a:spLocks noRot="1" noChangeAspect="1" noMove="1" noResize="1" noEditPoints="1" noAdjustHandles="1" noChangeArrowheads="1" noChangeShapeType="1" noTextEdit="1"/>
              </p:cNvSpPr>
              <p:nvPr/>
            </p:nvSpPr>
            <p:spPr>
              <a:xfrm>
                <a:off x="8544086" y="3834478"/>
                <a:ext cx="288897" cy="369332"/>
              </a:xfrm>
              <a:prstGeom prst="rect">
                <a:avLst/>
              </a:prstGeom>
              <a:blipFill>
                <a:blip r:embed="rId5"/>
                <a:stretch>
                  <a:fillRect r="-2766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2E912F10-6991-8A01-DE28-F1C770B0C9ED}"/>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67" name="TextBox 66">
                <a:extLst>
                  <a:ext uri="{FF2B5EF4-FFF2-40B4-BE49-F238E27FC236}">
                    <a16:creationId xmlns:a16="http://schemas.microsoft.com/office/drawing/2014/main" id="{A5589BA7-E02A-53BC-C428-B33AB53D61BA}"/>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9"/>
                <a:stretch>
                  <a:fillRect l="-2837" t="-4717" r="-2482" b="-471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B4577EF7-4E76-CE99-2338-BF56A098724C}"/>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68" name="TextBox 67">
                <a:extLst>
                  <a:ext uri="{FF2B5EF4-FFF2-40B4-BE49-F238E27FC236}">
                    <a16:creationId xmlns:a16="http://schemas.microsoft.com/office/drawing/2014/main" id="{3A7534B5-8E84-53FE-6F60-304C76C7572D}"/>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10"/>
                <a:stretch>
                  <a:fillRect l="-3041" t="-4717" r="-2027" b="-8491"/>
                </a:stretch>
              </a:blipFill>
            </p:spPr>
            <p:txBody>
              <a:bodyPr/>
              <a:lstStyle/>
              <a:p>
                <a:r>
                  <a:rPr lang="en-GB">
                    <a:noFill/>
                  </a:rPr>
                  <a:t> </a:t>
                </a:r>
              </a:p>
            </p:txBody>
          </p:sp>
        </mc:Fallback>
      </mc:AlternateContent>
      <p:sp>
        <p:nvSpPr>
          <p:cNvPr id="28" name="Oval 27">
            <a:extLst>
              <a:ext uri="{FF2B5EF4-FFF2-40B4-BE49-F238E27FC236}">
                <a16:creationId xmlns:a16="http://schemas.microsoft.com/office/drawing/2014/main" id="{8ABBFB08-7E12-AF38-A866-C8D55742F304}"/>
              </a:ext>
            </a:extLst>
          </p:cNvPr>
          <p:cNvSpPr/>
          <p:nvPr/>
        </p:nvSpPr>
        <p:spPr>
          <a:xfrm>
            <a:off x="4782028" y="379980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019AD299-47FD-F396-7085-95B5C3533737}"/>
              </a:ext>
            </a:extLst>
          </p:cNvPr>
          <p:cNvSpPr/>
          <p:nvPr/>
        </p:nvSpPr>
        <p:spPr>
          <a:xfrm>
            <a:off x="5512963" y="379675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A6BDCE58-24FC-7F5A-FEAF-6BFAF1691DD3}"/>
              </a:ext>
            </a:extLst>
          </p:cNvPr>
          <p:cNvSpPr/>
          <p:nvPr/>
        </p:nvSpPr>
        <p:spPr>
          <a:xfrm>
            <a:off x="6378229" y="365396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8FB72CCC-2F06-BCA2-CBAC-1E6A6DD1A024}"/>
              </a:ext>
            </a:extLst>
          </p:cNvPr>
          <p:cNvSpPr/>
          <p:nvPr/>
        </p:nvSpPr>
        <p:spPr>
          <a:xfrm>
            <a:off x="7154196" y="3640376"/>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FC4CE829-E8A6-8402-55DC-7161D8212B98}"/>
              </a:ext>
            </a:extLst>
          </p:cNvPr>
          <p:cNvSpPr/>
          <p:nvPr/>
        </p:nvSpPr>
        <p:spPr>
          <a:xfrm>
            <a:off x="7761433" y="3683811"/>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90C83E6E-2888-1515-1DE7-C56167C40C8E}"/>
              </a:ext>
            </a:extLst>
          </p:cNvPr>
          <p:cNvSpPr/>
          <p:nvPr/>
        </p:nvSpPr>
        <p:spPr>
          <a:xfrm>
            <a:off x="8198118" y="3751189"/>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61F8E48A-C3D4-323F-F781-4360FAFFB219}"/>
              </a:ext>
            </a:extLst>
          </p:cNvPr>
          <p:cNvSpPr/>
          <p:nvPr/>
        </p:nvSpPr>
        <p:spPr>
          <a:xfrm>
            <a:off x="8616069" y="3820257"/>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437AB1DA-8C16-39C0-8A08-465E48E8E289}"/>
              </a:ext>
            </a:extLst>
          </p:cNvPr>
          <p:cNvSpPr txBox="1"/>
          <p:nvPr/>
        </p:nvSpPr>
        <p:spPr>
          <a:xfrm>
            <a:off x="279852" y="6126175"/>
            <a:ext cx="11177840" cy="292388"/>
          </a:xfrm>
          <a:prstGeom prst="rect">
            <a:avLst/>
          </a:prstGeom>
          <a:noFill/>
        </p:spPr>
        <p:txBody>
          <a:bodyPr wrap="square">
            <a:spAutoFit/>
          </a:bodyPr>
          <a:lstStyle/>
          <a:p>
            <a:r>
              <a:rPr lang="en-US" sz="1300" dirty="0">
                <a:solidFill>
                  <a:schemeClr val="bg1">
                    <a:lumMod val="65000"/>
                  </a:schemeClr>
                </a:solidFill>
              </a:rPr>
              <a:t>Images from: </a:t>
            </a:r>
            <a:r>
              <a:rPr lang="en-US" sz="1300" i="1" dirty="0" err="1">
                <a:solidFill>
                  <a:schemeClr val="bg1">
                    <a:lumMod val="65000"/>
                  </a:schemeClr>
                </a:solidFill>
              </a:rPr>
              <a:t>SDEdit</a:t>
            </a:r>
            <a:r>
              <a:rPr lang="en-US" sz="1300" i="1" dirty="0">
                <a:solidFill>
                  <a:schemeClr val="bg1">
                    <a:lumMod val="65000"/>
                  </a:schemeClr>
                </a:solidFill>
              </a:rPr>
              <a:t>: Guided Image Synthesis and Editing with Stochastic Differential Equations</a:t>
            </a:r>
            <a:r>
              <a:rPr lang="en-GB" sz="1300" dirty="0">
                <a:solidFill>
                  <a:schemeClr val="bg1">
                    <a:lumMod val="65000"/>
                  </a:schemeClr>
                </a:solidFill>
              </a:rPr>
              <a:t>, Meng et al., ICLR 2022</a:t>
            </a:r>
          </a:p>
        </p:txBody>
      </p:sp>
      <p:sp>
        <p:nvSpPr>
          <p:cNvPr id="32" name="TextBox 31">
            <a:extLst>
              <a:ext uri="{FF2B5EF4-FFF2-40B4-BE49-F238E27FC236}">
                <a16:creationId xmlns:a16="http://schemas.microsoft.com/office/drawing/2014/main" id="{0D2CF3D8-A7D7-12DD-4A11-8412C29682F3}"/>
              </a:ext>
            </a:extLst>
          </p:cNvPr>
          <p:cNvSpPr txBox="1"/>
          <p:nvPr/>
        </p:nvSpPr>
        <p:spPr>
          <a:xfrm>
            <a:off x="3734289" y="4381640"/>
            <a:ext cx="1515736" cy="369332"/>
          </a:xfrm>
          <a:prstGeom prst="rect">
            <a:avLst/>
          </a:prstGeom>
          <a:noFill/>
        </p:spPr>
        <p:txBody>
          <a:bodyPr wrap="none" rtlCol="0">
            <a:spAutoFit/>
          </a:bodyPr>
          <a:lstStyle/>
          <a:p>
            <a:r>
              <a:rPr lang="en-GB" dirty="0"/>
              <a:t>Coarse Layout</a:t>
            </a:r>
          </a:p>
        </p:txBody>
      </p:sp>
      <p:sp>
        <p:nvSpPr>
          <p:cNvPr id="33" name="TextBox 32">
            <a:extLst>
              <a:ext uri="{FF2B5EF4-FFF2-40B4-BE49-F238E27FC236}">
                <a16:creationId xmlns:a16="http://schemas.microsoft.com/office/drawing/2014/main" id="{221E4955-EB02-8752-A244-942C2844E8C8}"/>
              </a:ext>
            </a:extLst>
          </p:cNvPr>
          <p:cNvSpPr txBox="1"/>
          <p:nvPr/>
        </p:nvSpPr>
        <p:spPr>
          <a:xfrm>
            <a:off x="5791506" y="4381640"/>
            <a:ext cx="1273618" cy="369332"/>
          </a:xfrm>
          <a:prstGeom prst="rect">
            <a:avLst/>
          </a:prstGeom>
          <a:noFill/>
        </p:spPr>
        <p:txBody>
          <a:bodyPr wrap="none" rtlCol="0">
            <a:spAutoFit/>
          </a:bodyPr>
          <a:lstStyle/>
          <a:p>
            <a:r>
              <a:rPr lang="en-GB" dirty="0"/>
              <a:t>Fine Details</a:t>
            </a:r>
          </a:p>
        </p:txBody>
      </p:sp>
      <p:cxnSp>
        <p:nvCxnSpPr>
          <p:cNvPr id="35" name="Straight Arrow Connector 34">
            <a:extLst>
              <a:ext uri="{FF2B5EF4-FFF2-40B4-BE49-F238E27FC236}">
                <a16:creationId xmlns:a16="http://schemas.microsoft.com/office/drawing/2014/main" id="{C4089C70-5BF1-7639-5D21-9F42B3ED93F5}"/>
              </a:ext>
            </a:extLst>
          </p:cNvPr>
          <p:cNvCxnSpPr/>
          <p:nvPr/>
        </p:nvCxnSpPr>
        <p:spPr>
          <a:xfrm flipH="1">
            <a:off x="2955040" y="4566306"/>
            <a:ext cx="72150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0A3F64C-E803-D6A4-85D7-A3D49F5A4DFB}"/>
              </a:ext>
            </a:extLst>
          </p:cNvPr>
          <p:cNvCxnSpPr>
            <a:cxnSpLocks/>
          </p:cNvCxnSpPr>
          <p:nvPr/>
        </p:nvCxnSpPr>
        <p:spPr>
          <a:xfrm>
            <a:off x="7065124" y="4591092"/>
            <a:ext cx="66320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B754374-B576-FC46-CB56-0419EDF6F8B1}"/>
              </a:ext>
            </a:extLst>
          </p:cNvPr>
          <p:cNvSpPr txBox="1"/>
          <p:nvPr/>
        </p:nvSpPr>
        <p:spPr>
          <a:xfrm>
            <a:off x="2749866" y="1418803"/>
            <a:ext cx="5750933" cy="369332"/>
          </a:xfrm>
          <a:prstGeom prst="rect">
            <a:avLst/>
          </a:prstGeom>
          <a:noFill/>
        </p:spPr>
        <p:txBody>
          <a:bodyPr wrap="none" rtlCol="0">
            <a:spAutoFit/>
          </a:bodyPr>
          <a:lstStyle/>
          <a:p>
            <a:r>
              <a:rPr lang="en-GB" i="1" dirty="0"/>
              <a:t>Idea: noise + denoise a given coarse layout to add fine details</a:t>
            </a:r>
            <a:endParaRPr lang="en-GB" dirty="0">
              <a:solidFill>
                <a:schemeClr val="tx1"/>
              </a:solidFill>
            </a:endParaRPr>
          </a:p>
        </p:txBody>
      </p:sp>
      <p:pic>
        <p:nvPicPr>
          <p:cNvPr id="8" name="Picture 7">
            <a:extLst>
              <a:ext uri="{FF2B5EF4-FFF2-40B4-BE49-F238E27FC236}">
                <a16:creationId xmlns:a16="http://schemas.microsoft.com/office/drawing/2014/main" id="{8805648C-AF64-0F90-5BAB-425FE52DF2B7}"/>
              </a:ext>
            </a:extLst>
          </p:cNvPr>
          <p:cNvPicPr>
            <a:picLocks noChangeAspect="1"/>
          </p:cNvPicPr>
          <p:nvPr/>
        </p:nvPicPr>
        <p:blipFill>
          <a:blip r:embed="rId11"/>
          <a:stretch>
            <a:fillRect/>
          </a:stretch>
        </p:blipFill>
        <p:spPr>
          <a:xfrm>
            <a:off x="6940290" y="2081050"/>
            <a:ext cx="1039388" cy="1047572"/>
          </a:xfrm>
          <a:prstGeom prst="rect">
            <a:avLst/>
          </a:prstGeom>
        </p:spPr>
      </p:pic>
      <p:sp>
        <p:nvSpPr>
          <p:cNvPr id="12" name="Oval 11">
            <a:extLst>
              <a:ext uri="{FF2B5EF4-FFF2-40B4-BE49-F238E27FC236}">
                <a16:creationId xmlns:a16="http://schemas.microsoft.com/office/drawing/2014/main" id="{74D2F3ED-9AD9-37A4-4D63-BD992C7D2AF8}"/>
              </a:ext>
            </a:extLst>
          </p:cNvPr>
          <p:cNvSpPr/>
          <p:nvPr/>
        </p:nvSpPr>
        <p:spPr>
          <a:xfrm>
            <a:off x="6740579" y="2579985"/>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810384A-70DD-0EB4-DA41-B320C345E11C}"/>
              </a:ext>
            </a:extLst>
          </p:cNvPr>
          <p:cNvSpPr txBox="1"/>
          <p:nvPr/>
        </p:nvSpPr>
        <p:spPr>
          <a:xfrm>
            <a:off x="6763756" y="3032963"/>
            <a:ext cx="1370953" cy="369332"/>
          </a:xfrm>
          <a:prstGeom prst="rect">
            <a:avLst/>
          </a:prstGeom>
          <a:noFill/>
        </p:spPr>
        <p:txBody>
          <a:bodyPr wrap="none" rtlCol="0">
            <a:spAutoFit/>
          </a:bodyPr>
          <a:lstStyle/>
          <a:p>
            <a:r>
              <a:rPr lang="en-GB" dirty="0"/>
              <a:t>Input Layout</a:t>
            </a:r>
          </a:p>
        </p:txBody>
      </p:sp>
      <p:pic>
        <p:nvPicPr>
          <p:cNvPr id="26" name="Picture 25">
            <a:extLst>
              <a:ext uri="{FF2B5EF4-FFF2-40B4-BE49-F238E27FC236}">
                <a16:creationId xmlns:a16="http://schemas.microsoft.com/office/drawing/2014/main" id="{A4B6FCC3-11FF-A4C7-D29B-4181AF2B876E}"/>
              </a:ext>
            </a:extLst>
          </p:cNvPr>
          <p:cNvPicPr>
            <a:picLocks noChangeAspect="1"/>
          </p:cNvPicPr>
          <p:nvPr/>
        </p:nvPicPr>
        <p:blipFill>
          <a:blip r:embed="rId12"/>
          <a:stretch>
            <a:fillRect/>
          </a:stretch>
        </p:blipFill>
        <p:spPr>
          <a:xfrm>
            <a:off x="3729489" y="3191576"/>
            <a:ext cx="989625" cy="984470"/>
          </a:xfrm>
          <a:prstGeom prst="rect">
            <a:avLst/>
          </a:prstGeom>
        </p:spPr>
      </p:pic>
      <p:cxnSp>
        <p:nvCxnSpPr>
          <p:cNvPr id="34" name="Straight Arrow Connector 33">
            <a:extLst>
              <a:ext uri="{FF2B5EF4-FFF2-40B4-BE49-F238E27FC236}">
                <a16:creationId xmlns:a16="http://schemas.microsoft.com/office/drawing/2014/main" id="{4F978933-CB3B-03B4-3A26-B58B15AC7E7C}"/>
              </a:ext>
            </a:extLst>
          </p:cNvPr>
          <p:cNvCxnSpPr>
            <a:cxnSpLocks/>
            <a:stCxn id="12" idx="3"/>
            <a:endCxn id="28" idx="0"/>
          </p:cNvCxnSpPr>
          <p:nvPr/>
        </p:nvCxnSpPr>
        <p:spPr>
          <a:xfrm flipH="1">
            <a:off x="4827595" y="2657773"/>
            <a:ext cx="1926330" cy="1142028"/>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91ADB398-DAAB-D58D-D530-7C1E87DE235A}"/>
              </a:ext>
            </a:extLst>
          </p:cNvPr>
          <p:cNvPicPr>
            <a:picLocks noChangeAspect="1"/>
          </p:cNvPicPr>
          <p:nvPr/>
        </p:nvPicPr>
        <p:blipFill>
          <a:blip r:embed="rId13"/>
          <a:stretch>
            <a:fillRect/>
          </a:stretch>
        </p:blipFill>
        <p:spPr>
          <a:xfrm>
            <a:off x="8904966" y="2937691"/>
            <a:ext cx="1034514" cy="1029112"/>
          </a:xfrm>
          <a:prstGeom prst="rect">
            <a:avLst/>
          </a:prstGeom>
        </p:spPr>
      </p:pic>
      <p:cxnSp>
        <p:nvCxnSpPr>
          <p:cNvPr id="42" name="Straight Connector 41">
            <a:extLst>
              <a:ext uri="{FF2B5EF4-FFF2-40B4-BE49-F238E27FC236}">
                <a16:creationId xmlns:a16="http://schemas.microsoft.com/office/drawing/2014/main" id="{3654BB8B-7C7A-E153-B60B-A1F7B7B749E5}"/>
              </a:ext>
            </a:extLst>
          </p:cNvPr>
          <p:cNvCxnSpPr>
            <a:cxnSpLocks/>
          </p:cNvCxnSpPr>
          <p:nvPr/>
        </p:nvCxnSpPr>
        <p:spPr>
          <a:xfrm flipV="1">
            <a:off x="4827595" y="3830020"/>
            <a:ext cx="705014" cy="1230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53F26D1-3286-DA33-0732-D93C738EDF56}"/>
              </a:ext>
            </a:extLst>
          </p:cNvPr>
          <p:cNvCxnSpPr>
            <a:cxnSpLocks/>
          </p:cNvCxnSpPr>
          <p:nvPr/>
        </p:nvCxnSpPr>
        <p:spPr>
          <a:xfrm flipV="1">
            <a:off x="5512963" y="3699533"/>
            <a:ext cx="865266" cy="14279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A5F75F8-F1DA-4AAF-AE55-EDC4B4F6A409}"/>
              </a:ext>
            </a:extLst>
          </p:cNvPr>
          <p:cNvCxnSpPr>
            <a:cxnSpLocks/>
          </p:cNvCxnSpPr>
          <p:nvPr/>
        </p:nvCxnSpPr>
        <p:spPr>
          <a:xfrm flipV="1">
            <a:off x="6469363" y="3694836"/>
            <a:ext cx="687502" cy="469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5382B5B-70C7-8250-8375-4212D0D83835}"/>
              </a:ext>
            </a:extLst>
          </p:cNvPr>
          <p:cNvCxnSpPr>
            <a:cxnSpLocks/>
          </p:cNvCxnSpPr>
          <p:nvPr/>
        </p:nvCxnSpPr>
        <p:spPr>
          <a:xfrm>
            <a:off x="7251230" y="3691687"/>
            <a:ext cx="523863" cy="39823"/>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F889E8F-71B2-351A-70D4-E5DDA721DA2B}"/>
              </a:ext>
            </a:extLst>
          </p:cNvPr>
          <p:cNvCxnSpPr>
            <a:cxnSpLocks/>
          </p:cNvCxnSpPr>
          <p:nvPr/>
        </p:nvCxnSpPr>
        <p:spPr>
          <a:xfrm>
            <a:off x="7806088" y="3729378"/>
            <a:ext cx="406602" cy="5580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14115FC-73E0-FC03-0FF5-C476186B49B5}"/>
              </a:ext>
            </a:extLst>
          </p:cNvPr>
          <p:cNvCxnSpPr>
            <a:cxnSpLocks/>
          </p:cNvCxnSpPr>
          <p:nvPr/>
        </p:nvCxnSpPr>
        <p:spPr>
          <a:xfrm>
            <a:off x="8224039" y="3798446"/>
            <a:ext cx="406602" cy="55801"/>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00B3F70-8E18-E409-8870-505065F54926}"/>
              </a:ext>
            </a:extLst>
          </p:cNvPr>
          <p:cNvSpPr txBox="1"/>
          <p:nvPr/>
        </p:nvSpPr>
        <p:spPr>
          <a:xfrm>
            <a:off x="5129237" y="2848297"/>
            <a:ext cx="713529" cy="369332"/>
          </a:xfrm>
          <a:prstGeom prst="rect">
            <a:avLst/>
          </a:prstGeom>
          <a:noFill/>
        </p:spPr>
        <p:txBody>
          <a:bodyPr wrap="none" rtlCol="0">
            <a:spAutoFit/>
          </a:bodyPr>
          <a:lstStyle/>
          <a:p>
            <a:r>
              <a:rPr lang="en-GB" dirty="0"/>
              <a:t>Noise</a:t>
            </a:r>
          </a:p>
        </p:txBody>
      </p:sp>
      <p:sp>
        <p:nvSpPr>
          <p:cNvPr id="51" name="TextBox 50">
            <a:extLst>
              <a:ext uri="{FF2B5EF4-FFF2-40B4-BE49-F238E27FC236}">
                <a16:creationId xmlns:a16="http://schemas.microsoft.com/office/drawing/2014/main" id="{60E96C6F-BFC3-8E69-E5FE-5553BA0BC499}"/>
              </a:ext>
            </a:extLst>
          </p:cNvPr>
          <p:cNvSpPr txBox="1"/>
          <p:nvPr/>
        </p:nvSpPr>
        <p:spPr>
          <a:xfrm>
            <a:off x="6450212" y="3777019"/>
            <a:ext cx="944105" cy="369332"/>
          </a:xfrm>
          <a:prstGeom prst="rect">
            <a:avLst/>
          </a:prstGeom>
          <a:noFill/>
        </p:spPr>
        <p:txBody>
          <a:bodyPr wrap="none" rtlCol="0">
            <a:spAutoFit/>
          </a:bodyPr>
          <a:lstStyle/>
          <a:p>
            <a:r>
              <a:rPr lang="en-GB" dirty="0"/>
              <a:t>Denoise</a:t>
            </a:r>
          </a:p>
        </p:txBody>
      </p:sp>
      <p:grpSp>
        <p:nvGrpSpPr>
          <p:cNvPr id="24" name="Group 23">
            <a:extLst>
              <a:ext uri="{FF2B5EF4-FFF2-40B4-BE49-F238E27FC236}">
                <a16:creationId xmlns:a16="http://schemas.microsoft.com/office/drawing/2014/main" id="{061D82D8-37D9-EC2A-2F6C-B31B56A41716}"/>
              </a:ext>
            </a:extLst>
          </p:cNvPr>
          <p:cNvGrpSpPr/>
          <p:nvPr/>
        </p:nvGrpSpPr>
        <p:grpSpPr>
          <a:xfrm>
            <a:off x="376307" y="4540853"/>
            <a:ext cx="10827013" cy="1609198"/>
            <a:chOff x="376307" y="4618487"/>
            <a:chExt cx="10827013" cy="1609198"/>
          </a:xfrm>
        </p:grpSpPr>
        <p:pic>
          <p:nvPicPr>
            <p:cNvPr id="9" name="Picture 8">
              <a:extLst>
                <a:ext uri="{FF2B5EF4-FFF2-40B4-BE49-F238E27FC236}">
                  <a16:creationId xmlns:a16="http://schemas.microsoft.com/office/drawing/2014/main" id="{C38620AA-1449-865D-09F3-75039C54BED3}"/>
                </a:ext>
              </a:extLst>
            </p:cNvPr>
            <p:cNvPicPr>
              <a:picLocks noChangeAspect="1"/>
            </p:cNvPicPr>
            <p:nvPr/>
          </p:nvPicPr>
          <p:blipFill rotWithShape="1">
            <a:blip r:embed="rId14"/>
            <a:srcRect t="41363" b="13540"/>
            <a:stretch>
              <a:fillRect/>
            </a:stretch>
          </p:blipFill>
          <p:spPr>
            <a:xfrm flipH="1">
              <a:off x="482211" y="4829800"/>
              <a:ext cx="10721109" cy="1147314"/>
            </a:xfrm>
            <a:prstGeom prst="rect">
              <a:avLst/>
            </a:prstGeom>
          </p:spPr>
        </p:pic>
        <p:sp>
          <p:nvSpPr>
            <p:cNvPr id="11" name="TextBox 10">
              <a:extLst>
                <a:ext uri="{FF2B5EF4-FFF2-40B4-BE49-F238E27FC236}">
                  <a16:creationId xmlns:a16="http://schemas.microsoft.com/office/drawing/2014/main" id="{89C48843-FB10-6BAB-3E51-A910C4043DE3}"/>
                </a:ext>
              </a:extLst>
            </p:cNvPr>
            <p:cNvSpPr txBox="1"/>
            <p:nvPr/>
          </p:nvSpPr>
          <p:spPr>
            <a:xfrm>
              <a:off x="405848" y="4618487"/>
              <a:ext cx="1856727" cy="369332"/>
            </a:xfrm>
            <a:prstGeom prst="rect">
              <a:avLst/>
            </a:prstGeom>
            <a:noFill/>
          </p:spPr>
          <p:txBody>
            <a:bodyPr wrap="none" rtlCol="0">
              <a:spAutoFit/>
            </a:bodyPr>
            <a:lstStyle/>
            <a:p>
              <a:r>
                <a:rPr lang="en-US" dirty="0"/>
                <a:t>How much noise?</a:t>
              </a:r>
              <a:endParaRPr lang="en-GB" dirty="0"/>
            </a:p>
          </p:txBody>
        </p:sp>
        <p:sp>
          <p:nvSpPr>
            <p:cNvPr id="13" name="TextBox 12">
              <a:extLst>
                <a:ext uri="{FF2B5EF4-FFF2-40B4-BE49-F238E27FC236}">
                  <a16:creationId xmlns:a16="http://schemas.microsoft.com/office/drawing/2014/main" id="{86EFBBA8-6904-6A86-E426-B4C2A5A155D8}"/>
                </a:ext>
              </a:extLst>
            </p:cNvPr>
            <p:cNvSpPr txBox="1"/>
            <p:nvPr/>
          </p:nvSpPr>
          <p:spPr>
            <a:xfrm>
              <a:off x="376307" y="5858353"/>
              <a:ext cx="1180003" cy="369332"/>
            </a:xfrm>
            <a:prstGeom prst="rect">
              <a:avLst/>
            </a:prstGeom>
            <a:noFill/>
          </p:spPr>
          <p:txBody>
            <a:bodyPr wrap="none" rtlCol="0">
              <a:spAutoFit/>
            </a:bodyPr>
            <a:lstStyle/>
            <a:p>
              <a:r>
                <a:rPr lang="en-US" dirty="0"/>
                <a:t>Only noise</a:t>
              </a:r>
              <a:endParaRPr lang="en-GB" dirty="0"/>
            </a:p>
          </p:txBody>
        </p:sp>
        <p:sp>
          <p:nvSpPr>
            <p:cNvPr id="21" name="TextBox 20">
              <a:extLst>
                <a:ext uri="{FF2B5EF4-FFF2-40B4-BE49-F238E27FC236}">
                  <a16:creationId xmlns:a16="http://schemas.microsoft.com/office/drawing/2014/main" id="{8995B515-B6B0-DC83-3F07-D9FE9E36282E}"/>
                </a:ext>
              </a:extLst>
            </p:cNvPr>
            <p:cNvSpPr txBox="1"/>
            <p:nvPr/>
          </p:nvSpPr>
          <p:spPr>
            <a:xfrm>
              <a:off x="10159385" y="5844973"/>
              <a:ext cx="1011687" cy="369332"/>
            </a:xfrm>
            <a:prstGeom prst="rect">
              <a:avLst/>
            </a:prstGeom>
            <a:noFill/>
          </p:spPr>
          <p:txBody>
            <a:bodyPr wrap="none" rtlCol="0">
              <a:spAutoFit/>
            </a:bodyPr>
            <a:lstStyle/>
            <a:p>
              <a:r>
                <a:rPr lang="en-US" dirty="0"/>
                <a:t>No noise</a:t>
              </a:r>
              <a:endParaRPr lang="en-GB" dirty="0"/>
            </a:p>
          </p:txBody>
        </p:sp>
        <p:cxnSp>
          <p:nvCxnSpPr>
            <p:cNvPr id="22" name="Straight Arrow Connector 21">
              <a:extLst>
                <a:ext uri="{FF2B5EF4-FFF2-40B4-BE49-F238E27FC236}">
                  <a16:creationId xmlns:a16="http://schemas.microsoft.com/office/drawing/2014/main" id="{36B9C5F8-1237-6622-726D-7467B60E455A}"/>
                </a:ext>
              </a:extLst>
            </p:cNvPr>
            <p:cNvCxnSpPr>
              <a:cxnSpLocks/>
            </p:cNvCxnSpPr>
            <p:nvPr/>
          </p:nvCxnSpPr>
          <p:spPr>
            <a:xfrm flipH="1">
              <a:off x="1662404" y="6043019"/>
              <a:ext cx="8395996"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476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8" grpId="0" animBg="1"/>
      <p:bldP spid="37" grpId="0" animBg="1"/>
      <p:bldP spid="53" grpId="0" animBg="1"/>
      <p:bldP spid="57" grpId="0" animBg="1"/>
      <p:bldP spid="59" grpId="0" animBg="1"/>
      <p:bldP spid="63" grpId="0" animBg="1"/>
      <p:bldP spid="70" grpId="0" animBg="1"/>
      <p:bldP spid="50"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75D18-D2F4-33D0-A2B3-9D5393C45D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64DFB-1F08-FB9C-57C4-053DBE4CAD88}"/>
              </a:ext>
            </a:extLst>
          </p:cNvPr>
          <p:cNvSpPr>
            <a:spLocks noGrp="1"/>
          </p:cNvSpPr>
          <p:nvPr>
            <p:ph type="title"/>
          </p:nvPr>
        </p:nvSpPr>
        <p:spPr/>
        <p:txBody>
          <a:bodyPr>
            <a:normAutofit/>
          </a:bodyPr>
          <a:lstStyle/>
          <a:p>
            <a:r>
              <a:rPr lang="en-US" dirty="0"/>
              <a:t>Guided and Controllable Generation</a:t>
            </a:r>
            <a:endParaRPr lang="en-GB" dirty="0"/>
          </a:p>
        </p:txBody>
      </p:sp>
      <p:sp>
        <p:nvSpPr>
          <p:cNvPr id="4" name="Date Placeholder 3">
            <a:extLst>
              <a:ext uri="{FF2B5EF4-FFF2-40B4-BE49-F238E27FC236}">
                <a16:creationId xmlns:a16="http://schemas.microsoft.com/office/drawing/2014/main" id="{FB9B0D0F-938D-3310-BF90-F9EC46FC3BB1}"/>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B050582E-0B7F-E6DF-82DE-A1DA181110B8}"/>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DD369DB9-3B56-FD55-75F2-EF8C0023CEA5}"/>
              </a:ext>
            </a:extLst>
          </p:cNvPr>
          <p:cNvSpPr>
            <a:spLocks noGrp="1"/>
          </p:cNvSpPr>
          <p:nvPr>
            <p:ph type="sldNum" sz="quarter" idx="12"/>
          </p:nvPr>
        </p:nvSpPr>
        <p:spPr/>
        <p:txBody>
          <a:bodyPr/>
          <a:lstStyle/>
          <a:p>
            <a:r>
              <a:rPr lang="en-US"/>
              <a:t>Diffusion-Based Image and Video Generation</a:t>
            </a:r>
            <a:endParaRPr lang="en-US" dirty="0"/>
          </a:p>
        </p:txBody>
      </p:sp>
      <p:pic>
        <p:nvPicPr>
          <p:cNvPr id="10" name="Picture 9">
            <a:extLst>
              <a:ext uri="{FF2B5EF4-FFF2-40B4-BE49-F238E27FC236}">
                <a16:creationId xmlns:a16="http://schemas.microsoft.com/office/drawing/2014/main" id="{9893BB34-1180-6ADD-11EB-356B8BF8153F}"/>
              </a:ext>
            </a:extLst>
          </p:cNvPr>
          <p:cNvPicPr>
            <a:picLocks noChangeAspect="1"/>
          </p:cNvPicPr>
          <p:nvPr/>
        </p:nvPicPr>
        <p:blipFill>
          <a:blip r:embed="rId3"/>
          <a:stretch>
            <a:fillRect/>
          </a:stretch>
        </p:blipFill>
        <p:spPr>
          <a:xfrm>
            <a:off x="2529432" y="1213631"/>
            <a:ext cx="7218440" cy="2348603"/>
          </a:xfrm>
          <a:prstGeom prst="rect">
            <a:avLst/>
          </a:prstGeom>
        </p:spPr>
      </p:pic>
      <p:pic>
        <p:nvPicPr>
          <p:cNvPr id="15" name="Picture 14">
            <a:extLst>
              <a:ext uri="{FF2B5EF4-FFF2-40B4-BE49-F238E27FC236}">
                <a16:creationId xmlns:a16="http://schemas.microsoft.com/office/drawing/2014/main" id="{0480AB4F-035D-81BD-1EAB-7F856686F5E7}"/>
              </a:ext>
            </a:extLst>
          </p:cNvPr>
          <p:cNvPicPr>
            <a:picLocks noChangeAspect="1"/>
          </p:cNvPicPr>
          <p:nvPr/>
        </p:nvPicPr>
        <p:blipFill rotWithShape="1">
          <a:blip r:embed="rId4"/>
          <a:srcRect t="8054" r="66509" b="45800"/>
          <a:stretch/>
        </p:blipFill>
        <p:spPr>
          <a:xfrm>
            <a:off x="2442605" y="3928442"/>
            <a:ext cx="3749266" cy="1789500"/>
          </a:xfrm>
          <a:prstGeom prst="rect">
            <a:avLst/>
          </a:prstGeom>
        </p:spPr>
      </p:pic>
      <p:pic>
        <p:nvPicPr>
          <p:cNvPr id="16" name="Picture 15">
            <a:extLst>
              <a:ext uri="{FF2B5EF4-FFF2-40B4-BE49-F238E27FC236}">
                <a16:creationId xmlns:a16="http://schemas.microsoft.com/office/drawing/2014/main" id="{3C55C682-4D54-EDDD-CB51-02784D4A6EAE}"/>
              </a:ext>
            </a:extLst>
          </p:cNvPr>
          <p:cNvPicPr>
            <a:picLocks noChangeAspect="1"/>
          </p:cNvPicPr>
          <p:nvPr/>
        </p:nvPicPr>
        <p:blipFill rotWithShape="1">
          <a:blip r:embed="rId4"/>
          <a:srcRect l="33491" t="8054" r="33625" b="46815"/>
          <a:stretch/>
        </p:blipFill>
        <p:spPr>
          <a:xfrm>
            <a:off x="6138652" y="3928442"/>
            <a:ext cx="3497942" cy="1662973"/>
          </a:xfrm>
          <a:prstGeom prst="rect">
            <a:avLst/>
          </a:prstGeom>
        </p:spPr>
      </p:pic>
      <p:cxnSp>
        <p:nvCxnSpPr>
          <p:cNvPr id="19" name="Straight Arrow Connector 18">
            <a:extLst>
              <a:ext uri="{FF2B5EF4-FFF2-40B4-BE49-F238E27FC236}">
                <a16:creationId xmlns:a16="http://schemas.microsoft.com/office/drawing/2014/main" id="{96D1AF21-3910-62CA-D9A9-E9965A345529}"/>
              </a:ext>
            </a:extLst>
          </p:cNvPr>
          <p:cNvCxnSpPr/>
          <p:nvPr/>
        </p:nvCxnSpPr>
        <p:spPr>
          <a:xfrm flipH="1">
            <a:off x="3119680" y="5023344"/>
            <a:ext cx="48864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A2CF7CC-FC38-AE8C-91F7-D44CFE70AC4F}"/>
              </a:ext>
            </a:extLst>
          </p:cNvPr>
          <p:cNvCxnSpPr>
            <a:cxnSpLocks/>
          </p:cNvCxnSpPr>
          <p:nvPr/>
        </p:nvCxnSpPr>
        <p:spPr>
          <a:xfrm>
            <a:off x="6569242" y="4214544"/>
            <a:ext cx="441600" cy="555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FCE7F61-10DC-A0C9-60EC-A25ECA974E33}"/>
              </a:ext>
            </a:extLst>
          </p:cNvPr>
          <p:cNvSpPr txBox="1"/>
          <p:nvPr/>
        </p:nvSpPr>
        <p:spPr>
          <a:xfrm>
            <a:off x="900973" y="4555959"/>
            <a:ext cx="1243675" cy="646331"/>
          </a:xfrm>
          <a:prstGeom prst="rect">
            <a:avLst/>
          </a:prstGeom>
          <a:noFill/>
        </p:spPr>
        <p:txBody>
          <a:bodyPr wrap="none" rtlCol="0">
            <a:spAutoFit/>
          </a:bodyPr>
          <a:lstStyle/>
          <a:p>
            <a:pPr algn="ctr"/>
            <a:r>
              <a:rPr lang="en-US" b="1" dirty="0"/>
              <a:t>Generative</a:t>
            </a:r>
            <a:br>
              <a:rPr lang="en-US" b="1" dirty="0"/>
            </a:br>
            <a:r>
              <a:rPr lang="en-US" b="1" dirty="0"/>
              <a:t>Move</a:t>
            </a:r>
            <a:endParaRPr lang="en-GB" b="1" dirty="0"/>
          </a:p>
        </p:txBody>
      </p:sp>
      <p:sp>
        <p:nvSpPr>
          <p:cNvPr id="23" name="TextBox 22">
            <a:extLst>
              <a:ext uri="{FF2B5EF4-FFF2-40B4-BE49-F238E27FC236}">
                <a16:creationId xmlns:a16="http://schemas.microsoft.com/office/drawing/2014/main" id="{7720077A-6614-D853-6C1C-223EFAFB1FA1}"/>
              </a:ext>
            </a:extLst>
          </p:cNvPr>
          <p:cNvSpPr txBox="1"/>
          <p:nvPr/>
        </p:nvSpPr>
        <p:spPr>
          <a:xfrm>
            <a:off x="804330" y="2283526"/>
            <a:ext cx="1557286" cy="646331"/>
          </a:xfrm>
          <a:prstGeom prst="rect">
            <a:avLst/>
          </a:prstGeom>
          <a:noFill/>
        </p:spPr>
        <p:txBody>
          <a:bodyPr wrap="none" rtlCol="0">
            <a:spAutoFit/>
          </a:bodyPr>
          <a:lstStyle/>
          <a:p>
            <a:pPr algn="ctr"/>
            <a:r>
              <a:rPr lang="en-US" b="1" dirty="0"/>
              <a:t>Stylization /</a:t>
            </a:r>
            <a:br>
              <a:rPr lang="en-US" b="1" dirty="0"/>
            </a:br>
            <a:r>
              <a:rPr lang="en-US" b="1" dirty="0"/>
              <a:t>I2I Translation</a:t>
            </a:r>
            <a:endParaRPr lang="en-GB" b="1" dirty="0"/>
          </a:p>
        </p:txBody>
      </p:sp>
      <p:sp>
        <p:nvSpPr>
          <p:cNvPr id="24" name="TextBox 23">
            <a:extLst>
              <a:ext uri="{FF2B5EF4-FFF2-40B4-BE49-F238E27FC236}">
                <a16:creationId xmlns:a16="http://schemas.microsoft.com/office/drawing/2014/main" id="{18874798-0A08-7C98-6491-656ECD77C6E6}"/>
              </a:ext>
            </a:extLst>
          </p:cNvPr>
          <p:cNvSpPr txBox="1"/>
          <p:nvPr/>
        </p:nvSpPr>
        <p:spPr>
          <a:xfrm>
            <a:off x="295382" y="5972053"/>
            <a:ext cx="9479753" cy="292388"/>
          </a:xfrm>
          <a:prstGeom prst="rect">
            <a:avLst/>
          </a:prstGeom>
          <a:noFill/>
        </p:spPr>
        <p:txBody>
          <a:bodyPr wrap="square" rtlCol="0">
            <a:spAutoFit/>
          </a:bodyPr>
          <a:lstStyle/>
          <a:p>
            <a:r>
              <a:rPr lang="en-US" sz="1300" i="1" dirty="0">
                <a:solidFill>
                  <a:schemeClr val="bg1">
                    <a:lumMod val="65000"/>
                  </a:schemeClr>
                </a:solidFill>
              </a:rPr>
              <a:t>Plug-and-Play Diffusion Features for Text-Driven Image-to-Image Translation</a:t>
            </a:r>
            <a:r>
              <a:rPr lang="en-US" sz="1300" dirty="0">
                <a:solidFill>
                  <a:schemeClr val="bg1">
                    <a:lumMod val="65000"/>
                  </a:schemeClr>
                </a:solidFill>
              </a:rPr>
              <a:t>, Tumanyan et al., CVPR 2023</a:t>
            </a:r>
          </a:p>
        </p:txBody>
      </p:sp>
      <p:sp>
        <p:nvSpPr>
          <p:cNvPr id="25" name="TextBox 24">
            <a:extLst>
              <a:ext uri="{FF2B5EF4-FFF2-40B4-BE49-F238E27FC236}">
                <a16:creationId xmlns:a16="http://schemas.microsoft.com/office/drawing/2014/main" id="{57F95E68-635B-2A70-8BD9-B83F9161B275}"/>
              </a:ext>
            </a:extLst>
          </p:cNvPr>
          <p:cNvSpPr txBox="1"/>
          <p:nvPr/>
        </p:nvSpPr>
        <p:spPr>
          <a:xfrm>
            <a:off x="275502" y="6181391"/>
            <a:ext cx="9479753" cy="292388"/>
          </a:xfrm>
          <a:prstGeom prst="rect">
            <a:avLst/>
          </a:prstGeom>
          <a:noFill/>
        </p:spPr>
        <p:txBody>
          <a:bodyPr wrap="square" rtlCol="0">
            <a:spAutoFit/>
          </a:bodyPr>
          <a:lstStyle/>
          <a:p>
            <a:r>
              <a:rPr lang="en-US" sz="1300" i="1" dirty="0">
                <a:solidFill>
                  <a:schemeClr val="bg1">
                    <a:lumMod val="65000"/>
                  </a:schemeClr>
                </a:solidFill>
              </a:rPr>
              <a:t>Diffusion Handles: Enabling 3D Edits for Diffusion Models by Lifting Activations to 3D</a:t>
            </a:r>
            <a:r>
              <a:rPr lang="en-US" sz="1300" dirty="0">
                <a:solidFill>
                  <a:schemeClr val="bg1">
                    <a:lumMod val="65000"/>
                  </a:schemeClr>
                </a:solidFill>
              </a:rPr>
              <a:t>, Pandey et al., CVPR 2024</a:t>
            </a:r>
          </a:p>
        </p:txBody>
      </p:sp>
    </p:spTree>
    <p:extLst>
      <p:ext uri="{BB962C8B-B14F-4D97-AF65-F5344CB8AC3E}">
        <p14:creationId xmlns:p14="http://schemas.microsoft.com/office/powerpoint/2010/main" val="3151663821"/>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21322DF-0A18-DB40-7AA5-8D71ECF989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87664D-755D-8CED-5632-530C67A9CC2E}"/>
              </a:ext>
            </a:extLst>
          </p:cNvPr>
          <p:cNvSpPr>
            <a:spLocks noGrp="1"/>
          </p:cNvSpPr>
          <p:nvPr>
            <p:ph type="title"/>
          </p:nvPr>
        </p:nvSpPr>
        <p:spPr/>
        <p:txBody>
          <a:bodyPr>
            <a:normAutofit/>
          </a:bodyPr>
          <a:lstStyle/>
          <a:p>
            <a:r>
              <a:rPr lang="en-GB" dirty="0"/>
              <a:t>Noise + Denoise: Examples</a:t>
            </a:r>
          </a:p>
        </p:txBody>
      </p:sp>
      <p:sp>
        <p:nvSpPr>
          <p:cNvPr id="4" name="Date Placeholder 3">
            <a:extLst>
              <a:ext uri="{FF2B5EF4-FFF2-40B4-BE49-F238E27FC236}">
                <a16:creationId xmlns:a16="http://schemas.microsoft.com/office/drawing/2014/main" id="{E8508F1D-1C32-7571-3C53-687AC51433DF}"/>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7E3C1E20-CA60-5A0C-2190-35A2809D1724}"/>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576276D9-AB38-CD05-5E42-19CBC3739893}"/>
              </a:ext>
            </a:extLst>
          </p:cNvPr>
          <p:cNvSpPr>
            <a:spLocks noGrp="1"/>
          </p:cNvSpPr>
          <p:nvPr>
            <p:ph type="sldNum" sz="quarter" idx="12"/>
          </p:nvPr>
        </p:nvSpPr>
        <p:spPr/>
        <p:txBody>
          <a:bodyPr/>
          <a:lstStyle/>
          <a:p>
            <a:r>
              <a:rPr lang="en-US"/>
              <a:t>Diffusion-Based Image and Video Generation</a:t>
            </a:r>
            <a:endParaRPr lang="en-US" dirty="0"/>
          </a:p>
        </p:txBody>
      </p:sp>
      <p:sp>
        <p:nvSpPr>
          <p:cNvPr id="15" name="TextBox 14">
            <a:extLst>
              <a:ext uri="{FF2B5EF4-FFF2-40B4-BE49-F238E27FC236}">
                <a16:creationId xmlns:a16="http://schemas.microsoft.com/office/drawing/2014/main" id="{B5E5289C-8F46-6C4B-27C8-7659FE59351B}"/>
              </a:ext>
            </a:extLst>
          </p:cNvPr>
          <p:cNvSpPr txBox="1"/>
          <p:nvPr/>
        </p:nvSpPr>
        <p:spPr>
          <a:xfrm>
            <a:off x="279852" y="6126175"/>
            <a:ext cx="11177840" cy="292388"/>
          </a:xfrm>
          <a:prstGeom prst="rect">
            <a:avLst/>
          </a:prstGeom>
          <a:noFill/>
        </p:spPr>
        <p:txBody>
          <a:bodyPr wrap="square">
            <a:spAutoFit/>
          </a:bodyPr>
          <a:lstStyle/>
          <a:p>
            <a:r>
              <a:rPr lang="en-US" sz="1300" dirty="0">
                <a:solidFill>
                  <a:schemeClr val="bg1">
                    <a:lumMod val="65000"/>
                  </a:schemeClr>
                </a:solidFill>
              </a:rPr>
              <a:t>Images from: </a:t>
            </a:r>
            <a:r>
              <a:rPr lang="en-US" sz="1300" i="1" dirty="0" err="1">
                <a:solidFill>
                  <a:schemeClr val="bg1">
                    <a:lumMod val="65000"/>
                  </a:schemeClr>
                </a:solidFill>
              </a:rPr>
              <a:t>SDEdit</a:t>
            </a:r>
            <a:r>
              <a:rPr lang="en-US" sz="1300" i="1" dirty="0">
                <a:solidFill>
                  <a:schemeClr val="bg1">
                    <a:lumMod val="65000"/>
                  </a:schemeClr>
                </a:solidFill>
              </a:rPr>
              <a:t>: Guided Image Synthesis and Editing with Stochastic Differential Equations</a:t>
            </a:r>
            <a:r>
              <a:rPr lang="en-GB" sz="1300" dirty="0">
                <a:solidFill>
                  <a:schemeClr val="bg1">
                    <a:lumMod val="65000"/>
                  </a:schemeClr>
                </a:solidFill>
              </a:rPr>
              <a:t>, Meng et al., ICLR 2022</a:t>
            </a:r>
          </a:p>
        </p:txBody>
      </p:sp>
      <p:pic>
        <p:nvPicPr>
          <p:cNvPr id="9" name="Picture 8">
            <a:extLst>
              <a:ext uri="{FF2B5EF4-FFF2-40B4-BE49-F238E27FC236}">
                <a16:creationId xmlns:a16="http://schemas.microsoft.com/office/drawing/2014/main" id="{ECB4CB76-B280-C4B6-82B0-ABD0E24EB382}"/>
              </a:ext>
            </a:extLst>
          </p:cNvPr>
          <p:cNvPicPr>
            <a:picLocks noChangeAspect="1"/>
          </p:cNvPicPr>
          <p:nvPr/>
        </p:nvPicPr>
        <p:blipFill>
          <a:blip r:embed="rId3"/>
          <a:stretch>
            <a:fillRect/>
          </a:stretch>
        </p:blipFill>
        <p:spPr>
          <a:xfrm>
            <a:off x="164980" y="1454634"/>
            <a:ext cx="11862040" cy="4203687"/>
          </a:xfrm>
          <a:prstGeom prst="rect">
            <a:avLst/>
          </a:prstGeom>
        </p:spPr>
      </p:pic>
    </p:spTree>
    <p:extLst>
      <p:ext uri="{BB962C8B-B14F-4D97-AF65-F5344CB8AC3E}">
        <p14:creationId xmlns:p14="http://schemas.microsoft.com/office/powerpoint/2010/main" val="91703694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6237-D81C-3843-028D-A0ED8168BEEB}"/>
              </a:ext>
            </a:extLst>
          </p:cNvPr>
          <p:cNvSpPr>
            <a:spLocks noGrp="1"/>
          </p:cNvSpPr>
          <p:nvPr>
            <p:ph type="title"/>
          </p:nvPr>
        </p:nvSpPr>
        <p:spPr/>
        <p:txBody>
          <a:bodyPr>
            <a:normAutofit/>
          </a:bodyPr>
          <a:lstStyle/>
          <a:p>
            <a:r>
              <a:rPr lang="en-GB" dirty="0"/>
              <a:t>Blended Diffusion</a:t>
            </a:r>
          </a:p>
        </p:txBody>
      </p:sp>
      <p:sp>
        <p:nvSpPr>
          <p:cNvPr id="4" name="Date Placeholder 3">
            <a:extLst>
              <a:ext uri="{FF2B5EF4-FFF2-40B4-BE49-F238E27FC236}">
                <a16:creationId xmlns:a16="http://schemas.microsoft.com/office/drawing/2014/main" id="{D2ECF741-1FEE-E0F5-FDDE-B74A3425BBB8}"/>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12346AA3-3406-81AA-C9B6-FA20954B991B}"/>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AFFF9868-3BA2-CBE5-A60E-7B92390C38C1}"/>
              </a:ext>
            </a:extLst>
          </p:cNvPr>
          <p:cNvSpPr>
            <a:spLocks noGrp="1"/>
          </p:cNvSpPr>
          <p:nvPr>
            <p:ph type="sldNum" sz="quarter" idx="12"/>
          </p:nvPr>
        </p:nvSpPr>
        <p:spPr/>
        <p:txBody>
          <a:bodyPr/>
          <a:lstStyle/>
          <a:p>
            <a:r>
              <a:rPr lang="en-US"/>
              <a:t>Diffusion-Based Image and Video Generation</a:t>
            </a:r>
            <a:endParaRPr lang="en-US" dirty="0"/>
          </a:p>
        </p:txBody>
      </p:sp>
      <p:pic>
        <p:nvPicPr>
          <p:cNvPr id="18" name="Picture 17">
            <a:extLst>
              <a:ext uri="{FF2B5EF4-FFF2-40B4-BE49-F238E27FC236}">
                <a16:creationId xmlns:a16="http://schemas.microsoft.com/office/drawing/2014/main" id="{19E28EBC-21AE-268B-F117-826BBD2E158A}"/>
              </a:ext>
            </a:extLst>
          </p:cNvPr>
          <p:cNvPicPr>
            <a:picLocks noChangeAspect="1"/>
          </p:cNvPicPr>
          <p:nvPr/>
        </p:nvPicPr>
        <p:blipFill>
          <a:blip r:embed="rId2"/>
          <a:stretch>
            <a:fillRect/>
          </a:stretch>
        </p:blipFill>
        <p:spPr>
          <a:xfrm>
            <a:off x="0" y="1453982"/>
            <a:ext cx="12192000" cy="4216735"/>
          </a:xfrm>
          <a:prstGeom prst="rect">
            <a:avLst/>
          </a:prstGeom>
        </p:spPr>
      </p:pic>
      <p:sp>
        <p:nvSpPr>
          <p:cNvPr id="19" name="TextBox 18">
            <a:extLst>
              <a:ext uri="{FF2B5EF4-FFF2-40B4-BE49-F238E27FC236}">
                <a16:creationId xmlns:a16="http://schemas.microsoft.com/office/drawing/2014/main" id="{6DAC7672-EC26-7733-E664-5ABE6BB85081}"/>
              </a:ext>
            </a:extLst>
          </p:cNvPr>
          <p:cNvSpPr txBox="1"/>
          <p:nvPr/>
        </p:nvSpPr>
        <p:spPr>
          <a:xfrm>
            <a:off x="279852" y="6126175"/>
            <a:ext cx="11177840" cy="292388"/>
          </a:xfrm>
          <a:prstGeom prst="rect">
            <a:avLst/>
          </a:prstGeom>
          <a:noFill/>
        </p:spPr>
        <p:txBody>
          <a:bodyPr wrap="square">
            <a:spAutoFit/>
          </a:bodyPr>
          <a:lstStyle/>
          <a:p>
            <a:r>
              <a:rPr lang="en-US" sz="1300" i="1" dirty="0">
                <a:solidFill>
                  <a:schemeClr val="bg1">
                    <a:lumMod val="65000"/>
                  </a:schemeClr>
                </a:solidFill>
              </a:rPr>
              <a:t>Blended Diffusion for Text-driven Editing of Natural Images</a:t>
            </a:r>
            <a:r>
              <a:rPr lang="en-GB" sz="1300" dirty="0">
                <a:solidFill>
                  <a:schemeClr val="bg1">
                    <a:lumMod val="65000"/>
                  </a:schemeClr>
                </a:solidFill>
              </a:rPr>
              <a:t>, Avrahami et al., CVPR 2022</a:t>
            </a:r>
          </a:p>
        </p:txBody>
      </p:sp>
    </p:spTree>
    <p:extLst>
      <p:ext uri="{BB962C8B-B14F-4D97-AF65-F5344CB8AC3E}">
        <p14:creationId xmlns:p14="http://schemas.microsoft.com/office/powerpoint/2010/main" val="615780431"/>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0269AFB-1CC7-3E25-E781-6E53E90F8C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70EC8F-4EBE-9AB6-11B2-28C835470FB2}"/>
              </a:ext>
            </a:extLst>
          </p:cNvPr>
          <p:cNvSpPr>
            <a:spLocks noGrp="1"/>
          </p:cNvSpPr>
          <p:nvPr>
            <p:ph type="title"/>
          </p:nvPr>
        </p:nvSpPr>
        <p:spPr/>
        <p:txBody>
          <a:bodyPr>
            <a:normAutofit/>
          </a:bodyPr>
          <a:lstStyle/>
          <a:p>
            <a:r>
              <a:rPr lang="en-GB" dirty="0"/>
              <a:t>Blended Diffusion: Examples</a:t>
            </a:r>
          </a:p>
        </p:txBody>
      </p:sp>
      <p:sp>
        <p:nvSpPr>
          <p:cNvPr id="4" name="Date Placeholder 3">
            <a:extLst>
              <a:ext uri="{FF2B5EF4-FFF2-40B4-BE49-F238E27FC236}">
                <a16:creationId xmlns:a16="http://schemas.microsoft.com/office/drawing/2014/main" id="{49D52912-B1B5-B316-6B33-5DF24B592B31}"/>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B24AD9A6-A918-EB16-3BE9-F362583E6932}"/>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9237BEAC-ED6F-DEB9-F083-CFDE8E331E62}"/>
              </a:ext>
            </a:extLst>
          </p:cNvPr>
          <p:cNvSpPr>
            <a:spLocks noGrp="1"/>
          </p:cNvSpPr>
          <p:nvPr>
            <p:ph type="sldNum" sz="quarter" idx="12"/>
          </p:nvPr>
        </p:nvSpPr>
        <p:spPr/>
        <p:txBody>
          <a:bodyPr/>
          <a:lstStyle/>
          <a:p>
            <a:r>
              <a:rPr lang="en-US"/>
              <a:t>Diffusion-Based Image and Video Generation</a:t>
            </a:r>
            <a:endParaRPr lang="en-US" dirty="0"/>
          </a:p>
        </p:txBody>
      </p:sp>
      <p:sp>
        <p:nvSpPr>
          <p:cNvPr id="3" name="TextBox 2">
            <a:extLst>
              <a:ext uri="{FF2B5EF4-FFF2-40B4-BE49-F238E27FC236}">
                <a16:creationId xmlns:a16="http://schemas.microsoft.com/office/drawing/2014/main" id="{32764209-E88A-7272-92CA-BC548EF44D4B}"/>
              </a:ext>
            </a:extLst>
          </p:cNvPr>
          <p:cNvSpPr txBox="1"/>
          <p:nvPr/>
        </p:nvSpPr>
        <p:spPr>
          <a:xfrm>
            <a:off x="279852" y="6126175"/>
            <a:ext cx="11177840" cy="292388"/>
          </a:xfrm>
          <a:prstGeom prst="rect">
            <a:avLst/>
          </a:prstGeom>
          <a:noFill/>
        </p:spPr>
        <p:txBody>
          <a:bodyPr wrap="square">
            <a:spAutoFit/>
          </a:bodyPr>
          <a:lstStyle/>
          <a:p>
            <a:r>
              <a:rPr lang="en-US" sz="1300" i="1" dirty="0">
                <a:solidFill>
                  <a:schemeClr val="bg1">
                    <a:lumMod val="65000"/>
                  </a:schemeClr>
                </a:solidFill>
              </a:rPr>
              <a:t>Blended Diffusion for Text-driven Editing of Natural Images</a:t>
            </a:r>
            <a:r>
              <a:rPr lang="en-GB" sz="1300" dirty="0">
                <a:solidFill>
                  <a:schemeClr val="bg1">
                    <a:lumMod val="65000"/>
                  </a:schemeClr>
                </a:solidFill>
              </a:rPr>
              <a:t>, Avrahami et al., CVPR 2022</a:t>
            </a:r>
          </a:p>
        </p:txBody>
      </p:sp>
      <p:pic>
        <p:nvPicPr>
          <p:cNvPr id="8" name="Picture 7">
            <a:extLst>
              <a:ext uri="{FF2B5EF4-FFF2-40B4-BE49-F238E27FC236}">
                <a16:creationId xmlns:a16="http://schemas.microsoft.com/office/drawing/2014/main" id="{971453BE-F633-7FFC-A321-BA16343BD380}"/>
              </a:ext>
            </a:extLst>
          </p:cNvPr>
          <p:cNvPicPr>
            <a:picLocks noChangeAspect="1"/>
          </p:cNvPicPr>
          <p:nvPr/>
        </p:nvPicPr>
        <p:blipFill>
          <a:blip r:embed="rId3"/>
          <a:stretch>
            <a:fillRect/>
          </a:stretch>
        </p:blipFill>
        <p:spPr>
          <a:xfrm>
            <a:off x="1860659" y="1165163"/>
            <a:ext cx="8130817" cy="4970537"/>
          </a:xfrm>
          <a:prstGeom prst="rect">
            <a:avLst/>
          </a:prstGeom>
        </p:spPr>
      </p:pic>
    </p:spTree>
    <p:extLst>
      <p:ext uri="{BB962C8B-B14F-4D97-AF65-F5344CB8AC3E}">
        <p14:creationId xmlns:p14="http://schemas.microsoft.com/office/powerpoint/2010/main" val="408313252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31ECA-654B-F82C-F1D4-F7337BB58122}"/>
              </a:ext>
            </a:extLst>
          </p:cNvPr>
          <p:cNvSpPr>
            <a:spLocks noGrp="1"/>
          </p:cNvSpPr>
          <p:nvPr>
            <p:ph type="title"/>
          </p:nvPr>
        </p:nvSpPr>
        <p:spPr/>
        <p:txBody>
          <a:bodyPr/>
          <a:lstStyle/>
          <a:p>
            <a:r>
              <a:rPr lang="en-US" dirty="0"/>
              <a:t>Training-free Methods: Summary</a:t>
            </a:r>
            <a:endParaRPr lang="en-GB" dirty="0"/>
          </a:p>
        </p:txBody>
      </p:sp>
      <p:sp>
        <p:nvSpPr>
          <p:cNvPr id="4" name="Date Placeholder 3">
            <a:extLst>
              <a:ext uri="{FF2B5EF4-FFF2-40B4-BE49-F238E27FC236}">
                <a16:creationId xmlns:a16="http://schemas.microsoft.com/office/drawing/2014/main" id="{3F8EC428-9A9C-BB92-B13B-F6F56EA1247F}"/>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4AFAEB10-6DAF-405B-80FB-71D477741BA9}"/>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42817D13-CDCE-FF45-442D-3561138FE013}"/>
              </a:ext>
            </a:extLst>
          </p:cNvPr>
          <p:cNvSpPr>
            <a:spLocks noGrp="1"/>
          </p:cNvSpPr>
          <p:nvPr>
            <p:ph type="sldNum" sz="quarter" idx="12"/>
          </p:nvPr>
        </p:nvSpPr>
        <p:spPr/>
        <p:txBody>
          <a:bodyPr/>
          <a:lstStyle/>
          <a:p>
            <a:r>
              <a:rPr lang="en-US"/>
              <a:t>Diffusion-Based Image and Video Generation</a:t>
            </a:r>
            <a:endParaRPr lang="en-US" dirty="0"/>
          </a:p>
        </p:txBody>
      </p:sp>
      <p:sp>
        <p:nvSpPr>
          <p:cNvPr id="7" name="TextBox 6">
            <a:extLst>
              <a:ext uri="{FF2B5EF4-FFF2-40B4-BE49-F238E27FC236}">
                <a16:creationId xmlns:a16="http://schemas.microsoft.com/office/drawing/2014/main" id="{0F93AB58-02BB-A783-5E0B-885138C334E9}"/>
              </a:ext>
            </a:extLst>
          </p:cNvPr>
          <p:cNvSpPr txBox="1"/>
          <p:nvPr/>
        </p:nvSpPr>
        <p:spPr>
          <a:xfrm>
            <a:off x="401562" y="1315961"/>
            <a:ext cx="2052100" cy="369332"/>
          </a:xfrm>
          <a:prstGeom prst="rect">
            <a:avLst/>
          </a:prstGeom>
          <a:noFill/>
        </p:spPr>
        <p:txBody>
          <a:bodyPr wrap="none" rtlCol="0">
            <a:spAutoFit/>
          </a:bodyPr>
          <a:lstStyle/>
          <a:p>
            <a:r>
              <a:rPr lang="en-US" dirty="0"/>
              <a:t>Trajectory Guidance</a:t>
            </a:r>
            <a:endParaRPr lang="en-GB" dirty="0"/>
          </a:p>
        </p:txBody>
      </p:sp>
      <p:sp>
        <p:nvSpPr>
          <p:cNvPr id="8" name="TextBox 7">
            <a:extLst>
              <a:ext uri="{FF2B5EF4-FFF2-40B4-BE49-F238E27FC236}">
                <a16:creationId xmlns:a16="http://schemas.microsoft.com/office/drawing/2014/main" id="{830304B5-1B09-1391-5792-EABA67FF1F13}"/>
              </a:ext>
            </a:extLst>
          </p:cNvPr>
          <p:cNvSpPr txBox="1"/>
          <p:nvPr/>
        </p:nvSpPr>
        <p:spPr>
          <a:xfrm>
            <a:off x="4434114" y="1315961"/>
            <a:ext cx="1042786" cy="369332"/>
          </a:xfrm>
          <a:prstGeom prst="rect">
            <a:avLst/>
          </a:prstGeom>
          <a:noFill/>
        </p:spPr>
        <p:txBody>
          <a:bodyPr wrap="none" rtlCol="0">
            <a:spAutoFit/>
          </a:bodyPr>
          <a:lstStyle/>
          <a:p>
            <a:r>
              <a:rPr lang="en-US" dirty="0"/>
              <a:t>Inversion</a:t>
            </a:r>
            <a:endParaRPr lang="en-GB" dirty="0"/>
          </a:p>
        </p:txBody>
      </p:sp>
      <p:sp>
        <p:nvSpPr>
          <p:cNvPr id="9" name="TextBox 8">
            <a:extLst>
              <a:ext uri="{FF2B5EF4-FFF2-40B4-BE49-F238E27FC236}">
                <a16:creationId xmlns:a16="http://schemas.microsoft.com/office/drawing/2014/main" id="{6C8982BB-7061-F24D-1D33-591A964D21DD}"/>
              </a:ext>
            </a:extLst>
          </p:cNvPr>
          <p:cNvSpPr txBox="1"/>
          <p:nvPr/>
        </p:nvSpPr>
        <p:spPr>
          <a:xfrm>
            <a:off x="7065469" y="1315961"/>
            <a:ext cx="1735860" cy="369332"/>
          </a:xfrm>
          <a:prstGeom prst="rect">
            <a:avLst/>
          </a:prstGeom>
          <a:noFill/>
        </p:spPr>
        <p:txBody>
          <a:bodyPr wrap="none" rtlCol="0">
            <a:spAutoFit/>
          </a:bodyPr>
          <a:lstStyle/>
          <a:p>
            <a:r>
              <a:rPr lang="en-US" dirty="0"/>
              <a:t>Noise &amp; Denoise</a:t>
            </a:r>
            <a:endParaRPr lang="en-GB" dirty="0"/>
          </a:p>
        </p:txBody>
      </p:sp>
      <p:sp>
        <p:nvSpPr>
          <p:cNvPr id="10" name="TextBox 9">
            <a:extLst>
              <a:ext uri="{FF2B5EF4-FFF2-40B4-BE49-F238E27FC236}">
                <a16:creationId xmlns:a16="http://schemas.microsoft.com/office/drawing/2014/main" id="{D982CB10-0936-2FAD-2693-10121EED8674}"/>
              </a:ext>
            </a:extLst>
          </p:cNvPr>
          <p:cNvSpPr txBox="1"/>
          <p:nvPr/>
        </p:nvSpPr>
        <p:spPr>
          <a:xfrm>
            <a:off x="9980418" y="1315961"/>
            <a:ext cx="1839478" cy="369332"/>
          </a:xfrm>
          <a:prstGeom prst="rect">
            <a:avLst/>
          </a:prstGeom>
          <a:noFill/>
        </p:spPr>
        <p:txBody>
          <a:bodyPr wrap="none" rtlCol="0">
            <a:spAutoFit/>
          </a:bodyPr>
          <a:lstStyle/>
          <a:p>
            <a:r>
              <a:rPr lang="en-US" dirty="0"/>
              <a:t>Blended Diffusion</a:t>
            </a:r>
            <a:endParaRPr lang="en-GB" dirty="0"/>
          </a:p>
        </p:txBody>
      </p:sp>
    </p:spTree>
    <p:extLst>
      <p:ext uri="{BB962C8B-B14F-4D97-AF65-F5344CB8AC3E}">
        <p14:creationId xmlns:p14="http://schemas.microsoft.com/office/powerpoint/2010/main" val="3120879843"/>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B4FD5-B4A2-4052-CDE2-1F6266145A3F}"/>
            </a:ext>
          </a:extLst>
        </p:cNvPr>
        <p:cNvGrpSpPr/>
        <p:nvPr/>
      </p:nvGrpSpPr>
      <p:grpSpPr>
        <a:xfrm>
          <a:off x="0" y="0"/>
          <a:ext cx="0" cy="0"/>
          <a:chOff x="0" y="0"/>
          <a:chExt cx="0" cy="0"/>
        </a:xfrm>
      </p:grpSpPr>
      <p:sp>
        <p:nvSpPr>
          <p:cNvPr id="43" name="TextBox 42">
            <a:extLst>
              <a:ext uri="{FF2B5EF4-FFF2-40B4-BE49-F238E27FC236}">
                <a16:creationId xmlns:a16="http://schemas.microsoft.com/office/drawing/2014/main" id="{5CB8E4E2-1EA8-B379-CC71-854F4B71CB96}"/>
              </a:ext>
            </a:extLst>
          </p:cNvPr>
          <p:cNvSpPr txBox="1"/>
          <p:nvPr/>
        </p:nvSpPr>
        <p:spPr>
          <a:xfrm>
            <a:off x="4834244" y="5784874"/>
            <a:ext cx="2914833" cy="692497"/>
          </a:xfrm>
          <a:prstGeom prst="rect">
            <a:avLst/>
          </a:prstGeom>
          <a:noFill/>
        </p:spPr>
        <p:txBody>
          <a:bodyPr wrap="square">
            <a:spAutoFit/>
          </a:bodyPr>
          <a:lstStyle/>
          <a:p>
            <a:r>
              <a:rPr lang="en-US" sz="1300" i="1" dirty="0">
                <a:solidFill>
                  <a:schemeClr val="bg1">
                    <a:lumMod val="65000"/>
                  </a:schemeClr>
                </a:solidFill>
              </a:rPr>
              <a:t>Adding Conditional Control to Text-to-Image Diffusion Models</a:t>
            </a:r>
            <a:r>
              <a:rPr lang="en-GB" sz="1300" dirty="0">
                <a:solidFill>
                  <a:schemeClr val="bg1">
                    <a:lumMod val="65000"/>
                  </a:schemeClr>
                </a:solidFill>
              </a:rPr>
              <a:t>, Zhang et al., ICCV 2023</a:t>
            </a:r>
          </a:p>
        </p:txBody>
      </p:sp>
      <p:sp>
        <p:nvSpPr>
          <p:cNvPr id="9" name="Rectangle: Rounded Corners 8">
            <a:extLst>
              <a:ext uri="{FF2B5EF4-FFF2-40B4-BE49-F238E27FC236}">
                <a16:creationId xmlns:a16="http://schemas.microsoft.com/office/drawing/2014/main" id="{E9461F7C-74B7-B2C3-9990-B365F01DD80E}"/>
              </a:ext>
            </a:extLst>
          </p:cNvPr>
          <p:cNvSpPr/>
          <p:nvPr/>
        </p:nvSpPr>
        <p:spPr>
          <a:xfrm>
            <a:off x="4670096" y="1111251"/>
            <a:ext cx="2827375" cy="5029200"/>
          </a:xfrm>
          <a:prstGeom prst="roundRect">
            <a:avLst/>
          </a:prstGeom>
          <a:solidFill>
            <a:schemeClr val="accent2">
              <a:lumMod val="20000"/>
              <a:lumOff val="80000"/>
            </a:scheme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21DF65A8-D2FA-680E-291A-4C3AF5D12BF9}"/>
              </a:ext>
            </a:extLst>
          </p:cNvPr>
          <p:cNvSpPr txBox="1"/>
          <p:nvPr/>
        </p:nvSpPr>
        <p:spPr>
          <a:xfrm>
            <a:off x="9278747" y="5794202"/>
            <a:ext cx="2629355" cy="692497"/>
          </a:xfrm>
          <a:prstGeom prst="rect">
            <a:avLst/>
          </a:prstGeom>
          <a:noFill/>
        </p:spPr>
        <p:txBody>
          <a:bodyPr wrap="square">
            <a:spAutoFit/>
          </a:bodyPr>
          <a:lstStyle/>
          <a:p>
            <a:r>
              <a:rPr lang="en-US" sz="1300" i="1" dirty="0">
                <a:solidFill>
                  <a:schemeClr val="bg1">
                    <a:lumMod val="65000"/>
                  </a:schemeClr>
                </a:solidFill>
              </a:rPr>
              <a:t>Emerging Properties in Unified Multimodal Pretraining</a:t>
            </a:r>
            <a:r>
              <a:rPr lang="en-GB" sz="1300" dirty="0">
                <a:solidFill>
                  <a:schemeClr val="bg1">
                    <a:lumMod val="65000"/>
                  </a:schemeClr>
                </a:solidFill>
              </a:rPr>
              <a:t> (aka Bagel), Deng et al., </a:t>
            </a:r>
            <a:r>
              <a:rPr lang="en-GB" sz="1300" dirty="0" err="1">
                <a:solidFill>
                  <a:schemeClr val="bg1">
                    <a:lumMod val="65000"/>
                  </a:schemeClr>
                </a:solidFill>
              </a:rPr>
              <a:t>ArXiv</a:t>
            </a:r>
            <a:r>
              <a:rPr lang="en-GB" sz="1300" dirty="0">
                <a:solidFill>
                  <a:schemeClr val="bg1">
                    <a:lumMod val="65000"/>
                  </a:schemeClr>
                </a:solidFill>
              </a:rPr>
              <a:t> May 2025</a:t>
            </a:r>
            <a:endParaRPr lang="en-GB" sz="1300" dirty="0">
              <a:solidFill>
                <a:srgbClr val="FF0000"/>
              </a:solidFill>
            </a:endParaRPr>
          </a:p>
        </p:txBody>
      </p:sp>
      <p:sp>
        <p:nvSpPr>
          <p:cNvPr id="44" name="TextBox 43">
            <a:extLst>
              <a:ext uri="{FF2B5EF4-FFF2-40B4-BE49-F238E27FC236}">
                <a16:creationId xmlns:a16="http://schemas.microsoft.com/office/drawing/2014/main" id="{F90EE374-5875-EB93-311E-5622669D65D5}"/>
              </a:ext>
            </a:extLst>
          </p:cNvPr>
          <p:cNvSpPr txBox="1"/>
          <p:nvPr/>
        </p:nvSpPr>
        <p:spPr>
          <a:xfrm>
            <a:off x="368458" y="5811383"/>
            <a:ext cx="2914833" cy="369332"/>
          </a:xfrm>
          <a:prstGeom prst="rect">
            <a:avLst/>
          </a:prstGeom>
          <a:noFill/>
        </p:spPr>
        <p:txBody>
          <a:bodyPr wrap="square">
            <a:spAutoFit/>
          </a:bodyPr>
          <a:lstStyle/>
          <a:p>
            <a:r>
              <a:rPr lang="en-US" sz="900" i="1" dirty="0">
                <a:solidFill>
                  <a:schemeClr val="bg1">
                    <a:lumMod val="65000"/>
                  </a:schemeClr>
                </a:solidFill>
              </a:rPr>
              <a:t>GLIDE: Towards Photorealistic Image Generation and Editing with Text-Guided Diffusion Models</a:t>
            </a:r>
            <a:r>
              <a:rPr lang="en-GB" sz="900" dirty="0">
                <a:solidFill>
                  <a:schemeClr val="bg1">
                    <a:lumMod val="65000"/>
                  </a:schemeClr>
                </a:solidFill>
              </a:rPr>
              <a:t>, Nichol et al., ICML 2022</a:t>
            </a:r>
          </a:p>
        </p:txBody>
      </p:sp>
      <p:sp>
        <p:nvSpPr>
          <p:cNvPr id="45" name="TextBox 44">
            <a:extLst>
              <a:ext uri="{FF2B5EF4-FFF2-40B4-BE49-F238E27FC236}">
                <a16:creationId xmlns:a16="http://schemas.microsoft.com/office/drawing/2014/main" id="{9DB06862-C51E-7CE8-4BA8-7E2067B73989}"/>
              </a:ext>
            </a:extLst>
          </p:cNvPr>
          <p:cNvSpPr txBox="1"/>
          <p:nvPr/>
        </p:nvSpPr>
        <p:spPr>
          <a:xfrm>
            <a:off x="368458" y="6131122"/>
            <a:ext cx="3107993" cy="369332"/>
          </a:xfrm>
          <a:prstGeom prst="rect">
            <a:avLst/>
          </a:prstGeom>
          <a:noFill/>
        </p:spPr>
        <p:txBody>
          <a:bodyPr wrap="square" rtlCol="0">
            <a:spAutoFit/>
          </a:bodyPr>
          <a:lstStyle/>
          <a:p>
            <a:r>
              <a:rPr lang="en-US" sz="900" i="1" dirty="0">
                <a:solidFill>
                  <a:schemeClr val="bg1">
                    <a:lumMod val="65000"/>
                  </a:schemeClr>
                </a:solidFill>
              </a:rPr>
              <a:t>Diffusion Handles: Enabling 3D Edits for Diffusion Models by Lifting Activations to 3D</a:t>
            </a:r>
            <a:r>
              <a:rPr lang="en-US" sz="900" dirty="0">
                <a:solidFill>
                  <a:schemeClr val="bg1">
                    <a:lumMod val="65000"/>
                  </a:schemeClr>
                </a:solidFill>
              </a:rPr>
              <a:t>, Pandey et al., CVPR 2024</a:t>
            </a:r>
          </a:p>
        </p:txBody>
      </p:sp>
      <p:sp>
        <p:nvSpPr>
          <p:cNvPr id="17" name="Rectangle: Rounded Corners 16">
            <a:extLst>
              <a:ext uri="{FF2B5EF4-FFF2-40B4-BE49-F238E27FC236}">
                <a16:creationId xmlns:a16="http://schemas.microsoft.com/office/drawing/2014/main" id="{066CCA5E-57D3-3D00-94BF-3559D0EA46FA}"/>
              </a:ext>
            </a:extLst>
          </p:cNvPr>
          <p:cNvSpPr/>
          <p:nvPr/>
        </p:nvSpPr>
        <p:spPr>
          <a:xfrm>
            <a:off x="368458" y="1111251"/>
            <a:ext cx="2827375" cy="5029200"/>
          </a:xfrm>
          <a:prstGeom prst="roundRect">
            <a:avLst/>
          </a:prstGeom>
          <a:solidFill>
            <a:schemeClr val="accent2">
              <a:lumMod val="20000"/>
              <a:lumOff val="80000"/>
            </a:scheme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C025D62-4A6C-CEE5-519C-80E9BE4D8578}"/>
              </a:ext>
            </a:extLst>
          </p:cNvPr>
          <p:cNvSpPr>
            <a:spLocks noGrp="1"/>
          </p:cNvSpPr>
          <p:nvPr>
            <p:ph type="title"/>
          </p:nvPr>
        </p:nvSpPr>
        <p:spPr/>
        <p:txBody>
          <a:bodyPr>
            <a:normAutofit/>
          </a:bodyPr>
          <a:lstStyle/>
          <a:p>
            <a:r>
              <a:rPr lang="en-US" dirty="0"/>
              <a:t>Guided and Controllable Generation: Overview</a:t>
            </a:r>
            <a:endParaRPr lang="en-GB" dirty="0"/>
          </a:p>
        </p:txBody>
      </p:sp>
      <p:sp>
        <p:nvSpPr>
          <p:cNvPr id="4" name="Date Placeholder 3">
            <a:extLst>
              <a:ext uri="{FF2B5EF4-FFF2-40B4-BE49-F238E27FC236}">
                <a16:creationId xmlns:a16="http://schemas.microsoft.com/office/drawing/2014/main" id="{28B4A765-F2CB-3D53-A20C-10F76F706C3E}"/>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A8B87E35-D32D-9EA4-F14C-0E0508B60866}"/>
              </a:ext>
            </a:extLst>
          </p:cNvPr>
          <p:cNvSpPr>
            <a:spLocks noGrp="1"/>
          </p:cNvSpPr>
          <p:nvPr>
            <p:ph type="ftr" sz="quarter" idx="11"/>
          </p:nvPr>
        </p:nvSpPr>
        <p:spPr/>
        <p:txBody>
          <a:bodyPr/>
          <a:lstStyle/>
          <a:p>
            <a:r>
              <a:rPr lang="en-US" dirty="0"/>
              <a:t>Guided and Controllable Generation</a:t>
            </a:r>
          </a:p>
        </p:txBody>
      </p:sp>
      <p:sp>
        <p:nvSpPr>
          <p:cNvPr id="6" name="Slide Number Placeholder 5">
            <a:extLst>
              <a:ext uri="{FF2B5EF4-FFF2-40B4-BE49-F238E27FC236}">
                <a16:creationId xmlns:a16="http://schemas.microsoft.com/office/drawing/2014/main" id="{4483E6D9-9D9A-10AF-2E2E-FD1020874599}"/>
              </a:ext>
            </a:extLst>
          </p:cNvPr>
          <p:cNvSpPr>
            <a:spLocks noGrp="1"/>
          </p:cNvSpPr>
          <p:nvPr>
            <p:ph type="sldNum" sz="quarter" idx="12"/>
          </p:nvPr>
        </p:nvSpPr>
        <p:spPr/>
        <p:txBody>
          <a:bodyPr/>
          <a:lstStyle/>
          <a:p>
            <a:r>
              <a:rPr lang="en-US"/>
              <a:t>Diffusion-Based Image and Video Generation</a:t>
            </a:r>
            <a:endParaRPr lang="en-US" dirty="0"/>
          </a:p>
        </p:txBody>
      </p:sp>
      <p:sp>
        <p:nvSpPr>
          <p:cNvPr id="7" name="TextBox 6">
            <a:extLst>
              <a:ext uri="{FF2B5EF4-FFF2-40B4-BE49-F238E27FC236}">
                <a16:creationId xmlns:a16="http://schemas.microsoft.com/office/drawing/2014/main" id="{9623F031-843E-FFC8-BBB6-FFFFBBEC15FA}"/>
              </a:ext>
            </a:extLst>
          </p:cNvPr>
          <p:cNvSpPr txBox="1"/>
          <p:nvPr/>
        </p:nvSpPr>
        <p:spPr>
          <a:xfrm>
            <a:off x="811703" y="1406105"/>
            <a:ext cx="1892762" cy="830997"/>
          </a:xfrm>
          <a:prstGeom prst="rect">
            <a:avLst/>
          </a:prstGeom>
          <a:noFill/>
        </p:spPr>
        <p:txBody>
          <a:bodyPr wrap="none" rtlCol="0">
            <a:spAutoFit/>
          </a:bodyPr>
          <a:lstStyle/>
          <a:p>
            <a:pPr algn="ctr"/>
            <a:r>
              <a:rPr lang="en-US" sz="2400" dirty="0">
                <a:latin typeface="Adobe Clean ExtraBold" panose="020B0903020404020204" pitchFamily="34" charset="0"/>
              </a:rPr>
              <a:t>Training-free</a:t>
            </a:r>
            <a:br>
              <a:rPr lang="en-US" sz="2400" dirty="0">
                <a:latin typeface="Adobe Clean ExtraBold" panose="020B0903020404020204" pitchFamily="34" charset="0"/>
              </a:rPr>
            </a:br>
            <a:r>
              <a:rPr lang="en-US" sz="2400" dirty="0">
                <a:latin typeface="Adobe Clean ExtraBold" panose="020B0903020404020204" pitchFamily="34" charset="0"/>
              </a:rPr>
              <a:t>methods</a:t>
            </a:r>
            <a:endParaRPr lang="en-GB" sz="2400" dirty="0">
              <a:latin typeface="Adobe Clean ExtraBold" panose="020B0903020404020204" pitchFamily="34" charset="0"/>
            </a:endParaRPr>
          </a:p>
        </p:txBody>
      </p:sp>
      <p:sp>
        <p:nvSpPr>
          <p:cNvPr id="8" name="TextBox 7">
            <a:extLst>
              <a:ext uri="{FF2B5EF4-FFF2-40B4-BE49-F238E27FC236}">
                <a16:creationId xmlns:a16="http://schemas.microsoft.com/office/drawing/2014/main" id="{D80EFD19-D8D1-3DB6-2EB2-53BB42C71D6A}"/>
              </a:ext>
            </a:extLst>
          </p:cNvPr>
          <p:cNvSpPr txBox="1"/>
          <p:nvPr/>
        </p:nvSpPr>
        <p:spPr>
          <a:xfrm>
            <a:off x="4979071" y="1408964"/>
            <a:ext cx="2149564" cy="830997"/>
          </a:xfrm>
          <a:prstGeom prst="rect">
            <a:avLst/>
          </a:prstGeom>
          <a:noFill/>
        </p:spPr>
        <p:txBody>
          <a:bodyPr wrap="none" rtlCol="0">
            <a:spAutoFit/>
          </a:bodyPr>
          <a:lstStyle/>
          <a:p>
            <a:pPr algn="ctr"/>
            <a:r>
              <a:rPr lang="en-US" sz="2400" dirty="0">
                <a:latin typeface="Adobe Clean ExtraBold" panose="020B0903020404020204" pitchFamily="34" charset="0"/>
              </a:rPr>
              <a:t>Training-based</a:t>
            </a:r>
            <a:br>
              <a:rPr lang="en-US" sz="2400" dirty="0">
                <a:latin typeface="Adobe Clean ExtraBold" panose="020B0903020404020204" pitchFamily="34" charset="0"/>
              </a:rPr>
            </a:br>
            <a:r>
              <a:rPr lang="en-US" sz="2400" dirty="0">
                <a:latin typeface="Adobe Clean ExtraBold" panose="020B0903020404020204" pitchFamily="34" charset="0"/>
              </a:rPr>
              <a:t>methods</a:t>
            </a:r>
            <a:endParaRPr lang="en-GB" sz="2400" dirty="0">
              <a:latin typeface="Adobe Clean ExtraBold" panose="020B0903020404020204" pitchFamily="34" charset="0"/>
            </a:endParaRPr>
          </a:p>
        </p:txBody>
      </p:sp>
      <p:sp>
        <p:nvSpPr>
          <p:cNvPr id="10" name="TextBox 9">
            <a:extLst>
              <a:ext uri="{FF2B5EF4-FFF2-40B4-BE49-F238E27FC236}">
                <a16:creationId xmlns:a16="http://schemas.microsoft.com/office/drawing/2014/main" id="{0C591EF2-F9F6-F297-B3FA-1D4EC5779247}"/>
              </a:ext>
            </a:extLst>
          </p:cNvPr>
          <p:cNvSpPr txBox="1"/>
          <p:nvPr/>
        </p:nvSpPr>
        <p:spPr>
          <a:xfrm>
            <a:off x="9011668" y="1406103"/>
            <a:ext cx="2896434" cy="830997"/>
          </a:xfrm>
          <a:prstGeom prst="rect">
            <a:avLst/>
          </a:prstGeom>
          <a:noFill/>
        </p:spPr>
        <p:txBody>
          <a:bodyPr wrap="none" rtlCol="0">
            <a:spAutoFit/>
          </a:bodyPr>
          <a:lstStyle/>
          <a:p>
            <a:pPr algn="ctr"/>
            <a:r>
              <a:rPr lang="en-US" sz="2400" dirty="0">
                <a:latin typeface="Adobe Clean ExtraBold" panose="020B0903020404020204" pitchFamily="34" charset="0"/>
              </a:rPr>
              <a:t>Integrating Diffusion</a:t>
            </a:r>
          </a:p>
          <a:p>
            <a:pPr algn="ctr"/>
            <a:r>
              <a:rPr lang="en-US" sz="2400" dirty="0">
                <a:latin typeface="Adobe Clean ExtraBold" panose="020B0903020404020204" pitchFamily="34" charset="0"/>
              </a:rPr>
              <a:t>into MLLMs</a:t>
            </a:r>
            <a:endParaRPr lang="en-GB" sz="2400" dirty="0">
              <a:latin typeface="Adobe Clean ExtraBold" panose="020B0903020404020204" pitchFamily="34" charset="0"/>
            </a:endParaRPr>
          </a:p>
        </p:txBody>
      </p:sp>
      <p:grpSp>
        <p:nvGrpSpPr>
          <p:cNvPr id="20" name="Group 19">
            <a:extLst>
              <a:ext uri="{FF2B5EF4-FFF2-40B4-BE49-F238E27FC236}">
                <a16:creationId xmlns:a16="http://schemas.microsoft.com/office/drawing/2014/main" id="{4DD28E9F-79DE-0694-9276-291D00F1B1CC}"/>
              </a:ext>
            </a:extLst>
          </p:cNvPr>
          <p:cNvGrpSpPr/>
          <p:nvPr/>
        </p:nvGrpSpPr>
        <p:grpSpPr>
          <a:xfrm>
            <a:off x="5072732" y="2466980"/>
            <a:ext cx="1962243" cy="3162791"/>
            <a:chOff x="3509643" y="1406103"/>
            <a:chExt cx="2812087" cy="4532601"/>
          </a:xfrm>
        </p:grpSpPr>
        <p:grpSp>
          <p:nvGrpSpPr>
            <p:cNvPr id="3" name="Group 2">
              <a:extLst>
                <a:ext uri="{FF2B5EF4-FFF2-40B4-BE49-F238E27FC236}">
                  <a16:creationId xmlns:a16="http://schemas.microsoft.com/office/drawing/2014/main" id="{B1AAE027-A175-3E53-DB69-EE6A1801418D}"/>
                </a:ext>
              </a:extLst>
            </p:cNvPr>
            <p:cNvGrpSpPr/>
            <p:nvPr/>
          </p:nvGrpSpPr>
          <p:grpSpPr>
            <a:xfrm>
              <a:off x="3552651" y="1406103"/>
              <a:ext cx="2769079" cy="1424020"/>
              <a:chOff x="295383" y="1557166"/>
              <a:chExt cx="2769079" cy="1424020"/>
            </a:xfrm>
          </p:grpSpPr>
          <p:pic>
            <p:nvPicPr>
              <p:cNvPr id="11" name="Picture 10">
                <a:extLst>
                  <a:ext uri="{FF2B5EF4-FFF2-40B4-BE49-F238E27FC236}">
                    <a16:creationId xmlns:a16="http://schemas.microsoft.com/office/drawing/2014/main" id="{4CAAB5B1-27D8-BFF7-A5A3-09393C6D7C07}"/>
                  </a:ext>
                </a:extLst>
              </p:cNvPr>
              <p:cNvPicPr>
                <a:picLocks noChangeAspect="1"/>
              </p:cNvPicPr>
              <p:nvPr/>
            </p:nvPicPr>
            <p:blipFill>
              <a:blip r:embed="rId3"/>
              <a:stretch>
                <a:fillRect/>
              </a:stretch>
            </p:blipFill>
            <p:spPr>
              <a:xfrm>
                <a:off x="1684235" y="1563856"/>
                <a:ext cx="1380227" cy="1417330"/>
              </a:xfrm>
              <a:prstGeom prst="rect">
                <a:avLst/>
              </a:prstGeom>
            </p:spPr>
          </p:pic>
          <p:pic>
            <p:nvPicPr>
              <p:cNvPr id="12" name="Picture 11">
                <a:extLst>
                  <a:ext uri="{FF2B5EF4-FFF2-40B4-BE49-F238E27FC236}">
                    <a16:creationId xmlns:a16="http://schemas.microsoft.com/office/drawing/2014/main" id="{67CC87C2-350E-C343-266B-47B034FCB7C4}"/>
                  </a:ext>
                </a:extLst>
              </p:cNvPr>
              <p:cNvPicPr>
                <a:picLocks noChangeAspect="1"/>
              </p:cNvPicPr>
              <p:nvPr/>
            </p:nvPicPr>
            <p:blipFill>
              <a:blip r:embed="rId4"/>
              <a:srcRect l="1164" t="22099" r="86209" b="-512"/>
              <a:stretch>
                <a:fillRect/>
              </a:stretch>
            </p:blipFill>
            <p:spPr>
              <a:xfrm>
                <a:off x="295383" y="1557166"/>
                <a:ext cx="1380226" cy="1341309"/>
              </a:xfrm>
              <a:prstGeom prst="rect">
                <a:avLst/>
              </a:prstGeom>
            </p:spPr>
          </p:pic>
        </p:grpSp>
        <p:grpSp>
          <p:nvGrpSpPr>
            <p:cNvPr id="13" name="Group 12">
              <a:extLst>
                <a:ext uri="{FF2B5EF4-FFF2-40B4-BE49-F238E27FC236}">
                  <a16:creationId xmlns:a16="http://schemas.microsoft.com/office/drawing/2014/main" id="{C004386B-A2F3-7610-126A-21215BDEFABC}"/>
                </a:ext>
              </a:extLst>
            </p:cNvPr>
            <p:cNvGrpSpPr/>
            <p:nvPr/>
          </p:nvGrpSpPr>
          <p:grpSpPr>
            <a:xfrm>
              <a:off x="3556964" y="2981511"/>
              <a:ext cx="2733259" cy="1352998"/>
              <a:chOff x="271225" y="3068502"/>
              <a:chExt cx="2733259" cy="1352998"/>
            </a:xfrm>
          </p:grpSpPr>
          <p:pic>
            <p:nvPicPr>
              <p:cNvPr id="14" name="Picture 13">
                <a:extLst>
                  <a:ext uri="{FF2B5EF4-FFF2-40B4-BE49-F238E27FC236}">
                    <a16:creationId xmlns:a16="http://schemas.microsoft.com/office/drawing/2014/main" id="{84B974EB-E6FD-D291-3E36-92D0F3BEC483}"/>
                  </a:ext>
                </a:extLst>
              </p:cNvPr>
              <p:cNvPicPr>
                <a:picLocks noChangeAspect="1"/>
              </p:cNvPicPr>
              <p:nvPr/>
            </p:nvPicPr>
            <p:blipFill>
              <a:blip r:embed="rId4"/>
              <a:srcRect l="14047" t="25009" r="73982"/>
              <a:stretch>
                <a:fillRect/>
              </a:stretch>
            </p:blipFill>
            <p:spPr>
              <a:xfrm>
                <a:off x="271225" y="3068502"/>
                <a:ext cx="1380227" cy="1352995"/>
              </a:xfrm>
              <a:prstGeom prst="rect">
                <a:avLst/>
              </a:prstGeom>
            </p:spPr>
          </p:pic>
          <p:pic>
            <p:nvPicPr>
              <p:cNvPr id="15" name="Picture 14">
                <a:extLst>
                  <a:ext uri="{FF2B5EF4-FFF2-40B4-BE49-F238E27FC236}">
                    <a16:creationId xmlns:a16="http://schemas.microsoft.com/office/drawing/2014/main" id="{6302444A-668D-A979-159B-A6AEA99ED30F}"/>
                  </a:ext>
                </a:extLst>
              </p:cNvPr>
              <p:cNvPicPr>
                <a:picLocks noChangeAspect="1"/>
              </p:cNvPicPr>
              <p:nvPr/>
            </p:nvPicPr>
            <p:blipFill>
              <a:blip r:embed="rId5"/>
              <a:stretch>
                <a:fillRect/>
              </a:stretch>
            </p:blipFill>
            <p:spPr>
              <a:xfrm>
                <a:off x="1651452" y="3075589"/>
                <a:ext cx="1353032" cy="1345911"/>
              </a:xfrm>
              <a:prstGeom prst="rect">
                <a:avLst/>
              </a:prstGeom>
            </p:spPr>
          </p:pic>
        </p:grpSp>
        <p:grpSp>
          <p:nvGrpSpPr>
            <p:cNvPr id="16" name="Group 15">
              <a:extLst>
                <a:ext uri="{FF2B5EF4-FFF2-40B4-BE49-F238E27FC236}">
                  <a16:creationId xmlns:a16="http://schemas.microsoft.com/office/drawing/2014/main" id="{A181DD28-B1A4-0542-C3F4-2297A388EED6}"/>
                </a:ext>
              </a:extLst>
            </p:cNvPr>
            <p:cNvGrpSpPr/>
            <p:nvPr/>
          </p:nvGrpSpPr>
          <p:grpSpPr>
            <a:xfrm>
              <a:off x="3509643" y="4556954"/>
              <a:ext cx="2802923" cy="1381750"/>
              <a:chOff x="295382" y="4547929"/>
              <a:chExt cx="2802923" cy="1381750"/>
            </a:xfrm>
          </p:grpSpPr>
          <p:pic>
            <p:nvPicPr>
              <p:cNvPr id="18" name="Picture 17">
                <a:extLst>
                  <a:ext uri="{FF2B5EF4-FFF2-40B4-BE49-F238E27FC236}">
                    <a16:creationId xmlns:a16="http://schemas.microsoft.com/office/drawing/2014/main" id="{3D579B7A-841A-03DD-58DB-BB29E2E86EA6}"/>
                  </a:ext>
                </a:extLst>
              </p:cNvPr>
              <p:cNvPicPr>
                <a:picLocks noChangeAspect="1"/>
              </p:cNvPicPr>
              <p:nvPr/>
            </p:nvPicPr>
            <p:blipFill>
              <a:blip r:embed="rId4"/>
              <a:srcRect l="87684" t="23424"/>
              <a:stretch>
                <a:fillRect/>
              </a:stretch>
            </p:blipFill>
            <p:spPr>
              <a:xfrm>
                <a:off x="295382" y="4548095"/>
                <a:ext cx="1420040" cy="1381584"/>
              </a:xfrm>
              <a:prstGeom prst="rect">
                <a:avLst/>
              </a:prstGeom>
            </p:spPr>
          </p:pic>
          <p:pic>
            <p:nvPicPr>
              <p:cNvPr id="19" name="Picture 18">
                <a:extLst>
                  <a:ext uri="{FF2B5EF4-FFF2-40B4-BE49-F238E27FC236}">
                    <a16:creationId xmlns:a16="http://schemas.microsoft.com/office/drawing/2014/main" id="{22DC038E-DB2A-30C0-8885-7170D1ADB2F1}"/>
                  </a:ext>
                </a:extLst>
              </p:cNvPr>
              <p:cNvPicPr>
                <a:picLocks noChangeAspect="1"/>
              </p:cNvPicPr>
              <p:nvPr/>
            </p:nvPicPr>
            <p:blipFill>
              <a:blip r:embed="rId6"/>
              <a:stretch>
                <a:fillRect/>
              </a:stretch>
            </p:blipFill>
            <p:spPr>
              <a:xfrm>
                <a:off x="1709333" y="4547929"/>
                <a:ext cx="1388972" cy="1381584"/>
              </a:xfrm>
              <a:prstGeom prst="rect">
                <a:avLst/>
              </a:prstGeom>
            </p:spPr>
          </p:pic>
        </p:grpSp>
      </p:grpSp>
      <p:pic>
        <p:nvPicPr>
          <p:cNvPr id="22" name="Picture 2">
            <a:extLst>
              <a:ext uri="{FF2B5EF4-FFF2-40B4-BE49-F238E27FC236}">
                <a16:creationId xmlns:a16="http://schemas.microsoft.com/office/drawing/2014/main" id="{9C63B142-F454-8058-A89A-5B84159E194C}"/>
              </a:ext>
            </a:extLst>
          </p:cNvPr>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l="75117" b="49775"/>
          <a:stretch>
            <a:fillRect/>
          </a:stretch>
        </p:blipFill>
        <p:spPr bwMode="auto">
          <a:xfrm>
            <a:off x="549443" y="2474829"/>
            <a:ext cx="768860" cy="155366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3B45F4CC-1DAE-9613-0E8F-5A408EB594E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5043" b="49937"/>
          <a:stretch>
            <a:fillRect/>
          </a:stretch>
        </p:blipFill>
        <p:spPr bwMode="auto">
          <a:xfrm>
            <a:off x="2170758" y="2491000"/>
            <a:ext cx="769604" cy="1545584"/>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C5D1D1AE-57C9-69E3-B433-8A76CA9B277C}"/>
              </a:ext>
            </a:extLst>
          </p:cNvPr>
          <p:cNvCxnSpPr>
            <a:cxnSpLocks/>
          </p:cNvCxnSpPr>
          <p:nvPr/>
        </p:nvCxnSpPr>
        <p:spPr>
          <a:xfrm>
            <a:off x="1440953" y="3263792"/>
            <a:ext cx="63426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B231D1BB-08C5-786D-4387-06F8933CC435}"/>
              </a:ext>
            </a:extLst>
          </p:cNvPr>
          <p:cNvGrpSpPr/>
          <p:nvPr/>
        </p:nvGrpSpPr>
        <p:grpSpPr>
          <a:xfrm>
            <a:off x="445005" y="4409803"/>
            <a:ext cx="2524530" cy="1204941"/>
            <a:chOff x="0" y="4147191"/>
            <a:chExt cx="3749266" cy="1789500"/>
          </a:xfrm>
        </p:grpSpPr>
        <p:pic>
          <p:nvPicPr>
            <p:cNvPr id="27" name="Picture 26">
              <a:extLst>
                <a:ext uri="{FF2B5EF4-FFF2-40B4-BE49-F238E27FC236}">
                  <a16:creationId xmlns:a16="http://schemas.microsoft.com/office/drawing/2014/main" id="{EE51007B-7A2B-A508-7FC3-A806B15D0594}"/>
                </a:ext>
              </a:extLst>
            </p:cNvPr>
            <p:cNvPicPr>
              <a:picLocks noChangeAspect="1"/>
            </p:cNvPicPr>
            <p:nvPr/>
          </p:nvPicPr>
          <p:blipFill rotWithShape="1">
            <a:blip r:embed="rId9">
              <a:clrChange>
                <a:clrFrom>
                  <a:srgbClr val="FFFFFF"/>
                </a:clrFrom>
                <a:clrTo>
                  <a:srgbClr val="FFFFFF">
                    <a:alpha val="0"/>
                  </a:srgbClr>
                </a:clrTo>
              </a:clrChange>
            </a:blip>
            <a:srcRect t="8054" r="66509" b="45800"/>
            <a:stretch/>
          </p:blipFill>
          <p:spPr>
            <a:xfrm>
              <a:off x="0" y="4147191"/>
              <a:ext cx="3749266" cy="1789500"/>
            </a:xfrm>
            <a:prstGeom prst="rect">
              <a:avLst/>
            </a:prstGeom>
          </p:spPr>
        </p:pic>
        <p:cxnSp>
          <p:nvCxnSpPr>
            <p:cNvPr id="28" name="Straight Arrow Connector 27">
              <a:extLst>
                <a:ext uri="{FF2B5EF4-FFF2-40B4-BE49-F238E27FC236}">
                  <a16:creationId xmlns:a16="http://schemas.microsoft.com/office/drawing/2014/main" id="{2B880654-66BB-46A6-3D28-56640EDEE763}"/>
                </a:ext>
              </a:extLst>
            </p:cNvPr>
            <p:cNvCxnSpPr/>
            <p:nvPr/>
          </p:nvCxnSpPr>
          <p:spPr>
            <a:xfrm flipH="1">
              <a:off x="677075" y="5242093"/>
              <a:ext cx="48864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4" name="Picture 33">
            <a:extLst>
              <a:ext uri="{FF2B5EF4-FFF2-40B4-BE49-F238E27FC236}">
                <a16:creationId xmlns:a16="http://schemas.microsoft.com/office/drawing/2014/main" id="{111A391E-E045-CF62-4838-B559C268BCFB}"/>
              </a:ext>
            </a:extLst>
          </p:cNvPr>
          <p:cNvPicPr>
            <a:picLocks noChangeAspect="1"/>
          </p:cNvPicPr>
          <p:nvPr/>
        </p:nvPicPr>
        <p:blipFill>
          <a:blip r:embed="rId10"/>
          <a:srcRect l="54825" t="9763" r="3558" b="62003"/>
          <a:stretch>
            <a:fillRect/>
          </a:stretch>
        </p:blipFill>
        <p:spPr>
          <a:xfrm>
            <a:off x="9751571" y="3217708"/>
            <a:ext cx="1416628" cy="1170760"/>
          </a:xfrm>
          <a:prstGeom prst="rect">
            <a:avLst/>
          </a:prstGeom>
        </p:spPr>
      </p:pic>
      <p:pic>
        <p:nvPicPr>
          <p:cNvPr id="35" name="Picture 34">
            <a:extLst>
              <a:ext uri="{FF2B5EF4-FFF2-40B4-BE49-F238E27FC236}">
                <a16:creationId xmlns:a16="http://schemas.microsoft.com/office/drawing/2014/main" id="{3D502A01-835A-1378-4304-1EBD584A0B5F}"/>
              </a:ext>
            </a:extLst>
          </p:cNvPr>
          <p:cNvPicPr>
            <a:picLocks noChangeAspect="1"/>
          </p:cNvPicPr>
          <p:nvPr/>
        </p:nvPicPr>
        <p:blipFill>
          <a:blip r:embed="rId11"/>
          <a:srcRect l="9714" t="2423" r="2551" b="66482"/>
          <a:stretch>
            <a:fillRect/>
          </a:stretch>
        </p:blipFill>
        <p:spPr>
          <a:xfrm>
            <a:off x="9751571" y="4438164"/>
            <a:ext cx="1416628" cy="1191491"/>
          </a:xfrm>
          <a:prstGeom prst="rect">
            <a:avLst/>
          </a:prstGeom>
        </p:spPr>
      </p:pic>
      <p:pic>
        <p:nvPicPr>
          <p:cNvPr id="36" name="Picture 35">
            <a:extLst>
              <a:ext uri="{FF2B5EF4-FFF2-40B4-BE49-F238E27FC236}">
                <a16:creationId xmlns:a16="http://schemas.microsoft.com/office/drawing/2014/main" id="{F96EDF3D-116C-9915-2509-C8C5D25417C9}"/>
              </a:ext>
            </a:extLst>
          </p:cNvPr>
          <p:cNvPicPr>
            <a:picLocks noChangeAspect="1"/>
          </p:cNvPicPr>
          <p:nvPr/>
        </p:nvPicPr>
        <p:blipFill>
          <a:blip r:embed="rId10"/>
          <a:srcRect l="2881" t="16209" r="55248" b="68351"/>
          <a:stretch>
            <a:fillRect/>
          </a:stretch>
        </p:blipFill>
        <p:spPr>
          <a:xfrm>
            <a:off x="9626472" y="2365803"/>
            <a:ext cx="1666827" cy="748749"/>
          </a:xfrm>
          <a:prstGeom prst="rect">
            <a:avLst/>
          </a:prstGeom>
          <a:ln w="28575">
            <a:solidFill>
              <a:schemeClr val="tx1"/>
            </a:solidFill>
          </a:ln>
        </p:spPr>
      </p:pic>
    </p:spTree>
    <p:extLst>
      <p:ext uri="{BB962C8B-B14F-4D97-AF65-F5344CB8AC3E}">
        <p14:creationId xmlns:p14="http://schemas.microsoft.com/office/powerpoint/2010/main" val="5032563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B1D8D46-D415-F03A-0F0C-C2C3845BC9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E12215-2A38-5606-2903-190BACCCB54C}"/>
              </a:ext>
            </a:extLst>
          </p:cNvPr>
          <p:cNvSpPr>
            <a:spLocks noGrp="1"/>
          </p:cNvSpPr>
          <p:nvPr>
            <p:ph type="title"/>
          </p:nvPr>
        </p:nvSpPr>
        <p:spPr>
          <a:xfrm>
            <a:off x="295382" y="218624"/>
            <a:ext cx="11896618" cy="892627"/>
          </a:xfrm>
        </p:spPr>
        <p:txBody>
          <a:bodyPr>
            <a:normAutofit/>
          </a:bodyPr>
          <a:lstStyle/>
          <a:p>
            <a:r>
              <a:rPr lang="en-GB" dirty="0"/>
              <a:t>Adapting Pre-trained Models to New Conditions</a:t>
            </a:r>
          </a:p>
        </p:txBody>
      </p:sp>
      <p:sp>
        <p:nvSpPr>
          <p:cNvPr id="4" name="Date Placeholder 3">
            <a:extLst>
              <a:ext uri="{FF2B5EF4-FFF2-40B4-BE49-F238E27FC236}">
                <a16:creationId xmlns:a16="http://schemas.microsoft.com/office/drawing/2014/main" id="{BD368FAE-EECE-AFDB-513F-92F3BB79A178}"/>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DFFCC570-FA30-CA77-D0C9-1718E487C138}"/>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495A9217-D054-A6A0-1EFF-B8EF146D4713}"/>
              </a:ext>
            </a:extLst>
          </p:cNvPr>
          <p:cNvSpPr>
            <a:spLocks noGrp="1"/>
          </p:cNvSpPr>
          <p:nvPr>
            <p:ph type="sldNum" sz="quarter" idx="12"/>
          </p:nvPr>
        </p:nvSpPr>
        <p:spPr/>
        <p:txBody>
          <a:bodyPr/>
          <a:lstStyle/>
          <a:p>
            <a:r>
              <a:rPr lang="en-US"/>
              <a:t>Diffusion-Based Image and Video Generation</a:t>
            </a:r>
            <a:endParaRPr lang="en-US" dirty="0"/>
          </a:p>
        </p:txBody>
      </p:sp>
      <p:sp>
        <p:nvSpPr>
          <p:cNvPr id="9" name="Text Placeholder 8">
            <a:extLst>
              <a:ext uri="{FF2B5EF4-FFF2-40B4-BE49-F238E27FC236}">
                <a16:creationId xmlns:a16="http://schemas.microsoft.com/office/drawing/2014/main" id="{A478FA30-153B-A505-A5F8-80F79389A4E3}"/>
              </a:ext>
            </a:extLst>
          </p:cNvPr>
          <p:cNvSpPr>
            <a:spLocks noGrp="1"/>
          </p:cNvSpPr>
          <p:nvPr>
            <p:ph type="body" idx="1"/>
          </p:nvPr>
        </p:nvSpPr>
        <p:spPr>
          <a:xfrm>
            <a:off x="295383" y="1621612"/>
            <a:ext cx="11601235" cy="731063"/>
          </a:xfrm>
        </p:spPr>
        <p:txBody>
          <a:bodyPr/>
          <a:lstStyle/>
          <a:p>
            <a:pPr marL="0" indent="0" algn="ctr">
              <a:buNone/>
            </a:pPr>
            <a:r>
              <a:rPr lang="en-GB" dirty="0"/>
              <a:t>Examples of conditions that provide useful control for a diffusion model:</a:t>
            </a:r>
          </a:p>
        </p:txBody>
      </p:sp>
      <p:pic>
        <p:nvPicPr>
          <p:cNvPr id="11" name="Picture 10">
            <a:extLst>
              <a:ext uri="{FF2B5EF4-FFF2-40B4-BE49-F238E27FC236}">
                <a16:creationId xmlns:a16="http://schemas.microsoft.com/office/drawing/2014/main" id="{5471F0EA-BF7C-DA82-27B6-C157A659E5B9}"/>
              </a:ext>
            </a:extLst>
          </p:cNvPr>
          <p:cNvPicPr>
            <a:picLocks noChangeAspect="1"/>
          </p:cNvPicPr>
          <p:nvPr/>
        </p:nvPicPr>
        <p:blipFill>
          <a:blip r:embed="rId2"/>
          <a:stretch>
            <a:fillRect/>
          </a:stretch>
        </p:blipFill>
        <p:spPr>
          <a:xfrm>
            <a:off x="279852" y="2348686"/>
            <a:ext cx="11529886" cy="1804214"/>
          </a:xfrm>
          <a:prstGeom prst="rect">
            <a:avLst/>
          </a:prstGeom>
        </p:spPr>
      </p:pic>
      <p:sp>
        <p:nvSpPr>
          <p:cNvPr id="13" name="TextBox 12">
            <a:extLst>
              <a:ext uri="{FF2B5EF4-FFF2-40B4-BE49-F238E27FC236}">
                <a16:creationId xmlns:a16="http://schemas.microsoft.com/office/drawing/2014/main" id="{8870E384-B594-A4C1-C9BC-44B1C7A4D2EF}"/>
              </a:ext>
            </a:extLst>
          </p:cNvPr>
          <p:cNvSpPr txBox="1"/>
          <p:nvPr/>
        </p:nvSpPr>
        <p:spPr>
          <a:xfrm>
            <a:off x="279852" y="6126175"/>
            <a:ext cx="11177840" cy="292388"/>
          </a:xfrm>
          <a:prstGeom prst="rect">
            <a:avLst/>
          </a:prstGeom>
          <a:noFill/>
        </p:spPr>
        <p:txBody>
          <a:bodyPr wrap="square">
            <a:spAutoFit/>
          </a:bodyPr>
          <a:lstStyle/>
          <a:p>
            <a:r>
              <a:rPr lang="en-US" sz="1300" i="1" dirty="0">
                <a:solidFill>
                  <a:schemeClr val="bg1">
                    <a:lumMod val="65000"/>
                  </a:schemeClr>
                </a:solidFill>
              </a:rPr>
              <a:t>Adding Conditional Control to Text-to-Image Diffusion Models</a:t>
            </a:r>
            <a:r>
              <a:rPr lang="en-GB" sz="1300" dirty="0">
                <a:solidFill>
                  <a:schemeClr val="bg1">
                    <a:lumMod val="65000"/>
                  </a:schemeClr>
                </a:solidFill>
              </a:rPr>
              <a:t>, Zhang et al., ICCV 2023</a:t>
            </a:r>
          </a:p>
        </p:txBody>
      </p:sp>
    </p:spTree>
    <p:extLst>
      <p:ext uri="{BB962C8B-B14F-4D97-AF65-F5344CB8AC3E}">
        <p14:creationId xmlns:p14="http://schemas.microsoft.com/office/powerpoint/2010/main" val="412950025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3F772-EF56-5ECB-B9A4-86977299F9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AB763B-1D10-897F-F60B-9CFDE52A051D}"/>
              </a:ext>
            </a:extLst>
          </p:cNvPr>
          <p:cNvSpPr>
            <a:spLocks noGrp="1"/>
          </p:cNvSpPr>
          <p:nvPr>
            <p:ph type="title"/>
          </p:nvPr>
        </p:nvSpPr>
        <p:spPr>
          <a:xfrm>
            <a:off x="295382" y="218624"/>
            <a:ext cx="11896618" cy="892627"/>
          </a:xfrm>
        </p:spPr>
        <p:txBody>
          <a:bodyPr>
            <a:normAutofit/>
          </a:bodyPr>
          <a:lstStyle/>
          <a:p>
            <a:r>
              <a:rPr lang="en-GB" dirty="0"/>
              <a:t>Fine-Tuning</a:t>
            </a:r>
          </a:p>
        </p:txBody>
      </p:sp>
      <p:sp>
        <p:nvSpPr>
          <p:cNvPr id="4" name="Date Placeholder 3">
            <a:extLst>
              <a:ext uri="{FF2B5EF4-FFF2-40B4-BE49-F238E27FC236}">
                <a16:creationId xmlns:a16="http://schemas.microsoft.com/office/drawing/2014/main" id="{C8E2FF30-A43D-E2EC-2BC8-04B50FF8FB4B}"/>
              </a:ext>
            </a:extLst>
          </p:cNvPr>
          <p:cNvSpPr>
            <a:spLocks noGrp="1"/>
          </p:cNvSpPr>
          <p:nvPr>
            <p:ph type="dt" sz="half" idx="10"/>
          </p:nvPr>
        </p:nvSpPr>
        <p:spPr/>
        <p:txBody>
          <a:bodyPr/>
          <a:lstStyle/>
          <a:p>
            <a:r>
              <a:rPr lang="en-US" dirty="0"/>
              <a:t>SIGGRAPH 2025 Course</a:t>
            </a:r>
          </a:p>
        </p:txBody>
      </p:sp>
      <p:sp>
        <p:nvSpPr>
          <p:cNvPr id="5" name="Footer Placeholder 4">
            <a:extLst>
              <a:ext uri="{FF2B5EF4-FFF2-40B4-BE49-F238E27FC236}">
                <a16:creationId xmlns:a16="http://schemas.microsoft.com/office/drawing/2014/main" id="{51923BCE-EFF6-9AD5-5249-89DE90D744E0}"/>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2EA4E991-EB0E-4D3E-16C0-C3587DF6233A}"/>
              </a:ext>
            </a:extLst>
          </p:cNvPr>
          <p:cNvSpPr>
            <a:spLocks noGrp="1"/>
          </p:cNvSpPr>
          <p:nvPr>
            <p:ph type="sldNum" sz="quarter" idx="12"/>
          </p:nvPr>
        </p:nvSpPr>
        <p:spPr/>
        <p:txBody>
          <a:bodyPr/>
          <a:lstStyle/>
          <a:p>
            <a:r>
              <a:rPr lang="en-US"/>
              <a:t>Diffusion-Based Image and Video Generation</a:t>
            </a:r>
            <a:endParaRPr lang="en-US" dirty="0"/>
          </a:p>
        </p:txBody>
      </p:sp>
      <p:grpSp>
        <p:nvGrpSpPr>
          <p:cNvPr id="29" name="Group 28">
            <a:extLst>
              <a:ext uri="{FF2B5EF4-FFF2-40B4-BE49-F238E27FC236}">
                <a16:creationId xmlns:a16="http://schemas.microsoft.com/office/drawing/2014/main" id="{25D18A9B-2D44-54E1-FCB1-A0A29BC37E78}"/>
              </a:ext>
            </a:extLst>
          </p:cNvPr>
          <p:cNvGrpSpPr/>
          <p:nvPr/>
        </p:nvGrpSpPr>
        <p:grpSpPr>
          <a:xfrm>
            <a:off x="349891" y="1446009"/>
            <a:ext cx="2769079" cy="1424020"/>
            <a:chOff x="295383" y="1557166"/>
            <a:chExt cx="2769079" cy="1424020"/>
          </a:xfrm>
        </p:grpSpPr>
        <p:pic>
          <p:nvPicPr>
            <p:cNvPr id="15" name="Picture 14">
              <a:extLst>
                <a:ext uri="{FF2B5EF4-FFF2-40B4-BE49-F238E27FC236}">
                  <a16:creationId xmlns:a16="http://schemas.microsoft.com/office/drawing/2014/main" id="{1D2015E6-9A05-ED58-58CD-966D1B5EBBB9}"/>
                </a:ext>
              </a:extLst>
            </p:cNvPr>
            <p:cNvPicPr>
              <a:picLocks noChangeAspect="1"/>
            </p:cNvPicPr>
            <p:nvPr/>
          </p:nvPicPr>
          <p:blipFill>
            <a:blip r:embed="rId3"/>
            <a:stretch>
              <a:fillRect/>
            </a:stretch>
          </p:blipFill>
          <p:spPr>
            <a:xfrm>
              <a:off x="1684235" y="1563856"/>
              <a:ext cx="1380227" cy="1417330"/>
            </a:xfrm>
            <a:prstGeom prst="rect">
              <a:avLst/>
            </a:prstGeom>
          </p:spPr>
        </p:pic>
        <p:pic>
          <p:nvPicPr>
            <p:cNvPr id="11" name="Picture 10">
              <a:extLst>
                <a:ext uri="{FF2B5EF4-FFF2-40B4-BE49-F238E27FC236}">
                  <a16:creationId xmlns:a16="http://schemas.microsoft.com/office/drawing/2014/main" id="{C64296CA-B28B-99EA-A267-9BC51CEF8F9E}"/>
                </a:ext>
              </a:extLst>
            </p:cNvPr>
            <p:cNvPicPr>
              <a:picLocks noChangeAspect="1"/>
            </p:cNvPicPr>
            <p:nvPr/>
          </p:nvPicPr>
          <p:blipFill>
            <a:blip r:embed="rId4"/>
            <a:srcRect l="1164" t="22099" r="86209" b="-512"/>
            <a:stretch>
              <a:fillRect/>
            </a:stretch>
          </p:blipFill>
          <p:spPr>
            <a:xfrm>
              <a:off x="295383" y="1557166"/>
              <a:ext cx="1380226" cy="1341309"/>
            </a:xfrm>
            <a:prstGeom prst="rect">
              <a:avLst/>
            </a:prstGeom>
          </p:spPr>
        </p:pic>
      </p:grpSp>
      <p:sp>
        <p:nvSpPr>
          <p:cNvPr id="13" name="TextBox 12">
            <a:extLst>
              <a:ext uri="{FF2B5EF4-FFF2-40B4-BE49-F238E27FC236}">
                <a16:creationId xmlns:a16="http://schemas.microsoft.com/office/drawing/2014/main" id="{C8C730D8-0369-3350-718B-D0141D7EBB16}"/>
              </a:ext>
            </a:extLst>
          </p:cNvPr>
          <p:cNvSpPr txBox="1"/>
          <p:nvPr/>
        </p:nvSpPr>
        <p:spPr>
          <a:xfrm>
            <a:off x="279852" y="6126175"/>
            <a:ext cx="11177840" cy="292388"/>
          </a:xfrm>
          <a:prstGeom prst="rect">
            <a:avLst/>
          </a:prstGeom>
          <a:noFill/>
        </p:spPr>
        <p:txBody>
          <a:bodyPr wrap="square">
            <a:spAutoFit/>
          </a:bodyPr>
          <a:lstStyle/>
          <a:p>
            <a:r>
              <a:rPr lang="en-US" sz="1300" dirty="0">
                <a:solidFill>
                  <a:schemeClr val="bg1">
                    <a:lumMod val="65000"/>
                  </a:schemeClr>
                </a:solidFill>
              </a:rPr>
              <a:t>Images from: </a:t>
            </a:r>
            <a:r>
              <a:rPr lang="en-US" sz="1300" i="1" dirty="0">
                <a:solidFill>
                  <a:schemeClr val="bg1">
                    <a:lumMod val="65000"/>
                  </a:schemeClr>
                </a:solidFill>
              </a:rPr>
              <a:t>Adding Conditional Control to Text-to-Image Diffusion Models</a:t>
            </a:r>
            <a:r>
              <a:rPr lang="en-GB" sz="1300" dirty="0">
                <a:solidFill>
                  <a:schemeClr val="bg1">
                    <a:lumMod val="65000"/>
                  </a:schemeClr>
                </a:solidFill>
              </a:rPr>
              <a:t>, Zhang et al., ICCV 2023</a:t>
            </a:r>
          </a:p>
        </p:txBody>
      </p:sp>
      <p:grpSp>
        <p:nvGrpSpPr>
          <p:cNvPr id="28" name="Group 27">
            <a:extLst>
              <a:ext uri="{FF2B5EF4-FFF2-40B4-BE49-F238E27FC236}">
                <a16:creationId xmlns:a16="http://schemas.microsoft.com/office/drawing/2014/main" id="{B61F1F66-10DF-A757-26DE-7699E9BC07B1}"/>
              </a:ext>
            </a:extLst>
          </p:cNvPr>
          <p:cNvGrpSpPr/>
          <p:nvPr/>
        </p:nvGrpSpPr>
        <p:grpSpPr>
          <a:xfrm>
            <a:off x="354204" y="3028540"/>
            <a:ext cx="2733259" cy="1352992"/>
            <a:chOff x="271225" y="3075625"/>
            <a:chExt cx="2733259" cy="1352992"/>
          </a:xfrm>
        </p:grpSpPr>
        <p:pic>
          <p:nvPicPr>
            <p:cNvPr id="3" name="Picture 2">
              <a:extLst>
                <a:ext uri="{FF2B5EF4-FFF2-40B4-BE49-F238E27FC236}">
                  <a16:creationId xmlns:a16="http://schemas.microsoft.com/office/drawing/2014/main" id="{4D84E7DD-D4F3-EC1F-CE67-328FEBA82823}"/>
                </a:ext>
              </a:extLst>
            </p:cNvPr>
            <p:cNvPicPr>
              <a:picLocks noChangeAspect="1"/>
            </p:cNvPicPr>
            <p:nvPr/>
          </p:nvPicPr>
          <p:blipFill>
            <a:blip r:embed="rId4"/>
            <a:srcRect l="14047" t="25009" r="73982"/>
            <a:stretch>
              <a:fillRect/>
            </a:stretch>
          </p:blipFill>
          <p:spPr>
            <a:xfrm>
              <a:off x="271225" y="3075625"/>
              <a:ext cx="1380227" cy="1352992"/>
            </a:xfrm>
            <a:prstGeom prst="rect">
              <a:avLst/>
            </a:prstGeom>
          </p:spPr>
        </p:pic>
        <p:pic>
          <p:nvPicPr>
            <p:cNvPr id="17" name="Picture 16">
              <a:extLst>
                <a:ext uri="{FF2B5EF4-FFF2-40B4-BE49-F238E27FC236}">
                  <a16:creationId xmlns:a16="http://schemas.microsoft.com/office/drawing/2014/main" id="{01DD5CF4-D2C5-3297-7E60-216470323812}"/>
                </a:ext>
              </a:extLst>
            </p:cNvPr>
            <p:cNvPicPr>
              <a:picLocks noChangeAspect="1"/>
            </p:cNvPicPr>
            <p:nvPr/>
          </p:nvPicPr>
          <p:blipFill>
            <a:blip r:embed="rId5"/>
            <a:stretch>
              <a:fillRect/>
            </a:stretch>
          </p:blipFill>
          <p:spPr>
            <a:xfrm>
              <a:off x="1651452" y="3082707"/>
              <a:ext cx="1353032" cy="1345910"/>
            </a:xfrm>
            <a:prstGeom prst="rect">
              <a:avLst/>
            </a:prstGeom>
          </p:spPr>
        </p:pic>
      </p:grpSp>
      <p:grpSp>
        <p:nvGrpSpPr>
          <p:cNvPr id="30" name="Group 29">
            <a:extLst>
              <a:ext uri="{FF2B5EF4-FFF2-40B4-BE49-F238E27FC236}">
                <a16:creationId xmlns:a16="http://schemas.microsoft.com/office/drawing/2014/main" id="{22BF6F81-E768-2E21-B36E-0DEFF03FFFD7}"/>
              </a:ext>
            </a:extLst>
          </p:cNvPr>
          <p:cNvGrpSpPr/>
          <p:nvPr/>
        </p:nvGrpSpPr>
        <p:grpSpPr>
          <a:xfrm>
            <a:off x="306883" y="4539871"/>
            <a:ext cx="2802923" cy="1381756"/>
            <a:chOff x="295382" y="4490940"/>
            <a:chExt cx="2802923" cy="1381756"/>
          </a:xfrm>
        </p:grpSpPr>
        <p:pic>
          <p:nvPicPr>
            <p:cNvPr id="7" name="Picture 6">
              <a:extLst>
                <a:ext uri="{FF2B5EF4-FFF2-40B4-BE49-F238E27FC236}">
                  <a16:creationId xmlns:a16="http://schemas.microsoft.com/office/drawing/2014/main" id="{4D50712B-4603-937C-529E-20AFF98DD405}"/>
                </a:ext>
              </a:extLst>
            </p:cNvPr>
            <p:cNvPicPr>
              <a:picLocks noChangeAspect="1"/>
            </p:cNvPicPr>
            <p:nvPr/>
          </p:nvPicPr>
          <p:blipFill>
            <a:blip r:embed="rId4"/>
            <a:srcRect l="87684" t="23424"/>
            <a:stretch>
              <a:fillRect/>
            </a:stretch>
          </p:blipFill>
          <p:spPr>
            <a:xfrm>
              <a:off x="295382" y="4491112"/>
              <a:ext cx="1420040" cy="1381584"/>
            </a:xfrm>
            <a:prstGeom prst="rect">
              <a:avLst/>
            </a:prstGeom>
          </p:spPr>
        </p:pic>
        <p:pic>
          <p:nvPicPr>
            <p:cNvPr id="19" name="Picture 18">
              <a:extLst>
                <a:ext uri="{FF2B5EF4-FFF2-40B4-BE49-F238E27FC236}">
                  <a16:creationId xmlns:a16="http://schemas.microsoft.com/office/drawing/2014/main" id="{1D17CD37-07E1-94F8-66CA-0A060949EBD5}"/>
                </a:ext>
              </a:extLst>
            </p:cNvPr>
            <p:cNvPicPr>
              <a:picLocks noChangeAspect="1"/>
            </p:cNvPicPr>
            <p:nvPr/>
          </p:nvPicPr>
          <p:blipFill>
            <a:blip r:embed="rId6"/>
            <a:stretch>
              <a:fillRect/>
            </a:stretch>
          </p:blipFill>
          <p:spPr>
            <a:xfrm>
              <a:off x="1709333" y="4490940"/>
              <a:ext cx="1388972" cy="1381584"/>
            </a:xfrm>
            <a:prstGeom prst="rect">
              <a:avLst/>
            </a:prstGeom>
          </p:spPr>
        </p:pic>
      </p:grpSp>
      <p:grpSp>
        <p:nvGrpSpPr>
          <p:cNvPr id="27" name="Group 26">
            <a:extLst>
              <a:ext uri="{FF2B5EF4-FFF2-40B4-BE49-F238E27FC236}">
                <a16:creationId xmlns:a16="http://schemas.microsoft.com/office/drawing/2014/main" id="{A2B52A8A-B3F7-D0BA-D278-FE70224C2A69}"/>
              </a:ext>
            </a:extLst>
          </p:cNvPr>
          <p:cNvGrpSpPr/>
          <p:nvPr/>
        </p:nvGrpSpPr>
        <p:grpSpPr>
          <a:xfrm>
            <a:off x="5470914" y="1619429"/>
            <a:ext cx="1239277" cy="927133"/>
            <a:chOff x="3359746" y="1557166"/>
            <a:chExt cx="1239277" cy="927133"/>
          </a:xfrm>
        </p:grpSpPr>
        <p:sp>
          <p:nvSpPr>
            <p:cNvPr id="20" name="Rectangle: Rounded Corners 19">
              <a:extLst>
                <a:ext uri="{FF2B5EF4-FFF2-40B4-BE49-F238E27FC236}">
                  <a16:creationId xmlns:a16="http://schemas.microsoft.com/office/drawing/2014/main" id="{C6A8E4C1-2A1C-593C-2336-D32E236A2D0E}"/>
                </a:ext>
              </a:extLst>
            </p:cNvPr>
            <p:cNvSpPr/>
            <p:nvPr/>
          </p:nvSpPr>
          <p:spPr>
            <a:xfrm>
              <a:off x="3359746" y="1708882"/>
              <a:ext cx="1205395" cy="775417"/>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C3392B9-6917-CB4E-5948-09AFCA7D2DC0}"/>
                </a:ext>
              </a:extLst>
            </p:cNvPr>
            <p:cNvSpPr txBox="1"/>
            <p:nvPr/>
          </p:nvSpPr>
          <p:spPr>
            <a:xfrm>
              <a:off x="3359746" y="1911925"/>
              <a:ext cx="1205395" cy="369332"/>
            </a:xfrm>
            <a:prstGeom prst="rect">
              <a:avLst/>
            </a:prstGeom>
            <a:noFill/>
          </p:spPr>
          <p:txBody>
            <a:bodyPr wrap="none" rtlCol="0">
              <a:spAutoFit/>
            </a:bodyPr>
            <a:lstStyle/>
            <a:p>
              <a:r>
                <a:rPr lang="en-US" dirty="0"/>
                <a:t>Denoiser A</a:t>
              </a:r>
            </a:p>
          </p:txBody>
        </p:sp>
        <p:pic>
          <p:nvPicPr>
            <p:cNvPr id="23" name="Picture 22" descr="A red flame on a black background&#10;&#10;AI-generated content may be incorrect.">
              <a:extLst>
                <a:ext uri="{FF2B5EF4-FFF2-40B4-BE49-F238E27FC236}">
                  <a16:creationId xmlns:a16="http://schemas.microsoft.com/office/drawing/2014/main" id="{E5BA42D5-8AB6-EFA3-1D39-8BECABB7E579}"/>
                </a:ext>
              </a:extLst>
            </p:cNvPr>
            <p:cNvPicPr>
              <a:picLocks noChangeAspect="1"/>
            </p:cNvPicPr>
            <p:nvPr/>
          </p:nvPicPr>
          <p:blipFill>
            <a:blip r:embed="rId7"/>
            <a:stretch>
              <a:fillRect/>
            </a:stretch>
          </p:blipFill>
          <p:spPr>
            <a:xfrm>
              <a:off x="4328695" y="1557166"/>
              <a:ext cx="270328" cy="374524"/>
            </a:xfrm>
            <a:prstGeom prst="rect">
              <a:avLst/>
            </a:prstGeom>
          </p:spPr>
        </p:pic>
      </p:grpSp>
      <p:sp>
        <p:nvSpPr>
          <p:cNvPr id="31" name="TextBox 30">
            <a:extLst>
              <a:ext uri="{FF2B5EF4-FFF2-40B4-BE49-F238E27FC236}">
                <a16:creationId xmlns:a16="http://schemas.microsoft.com/office/drawing/2014/main" id="{83A3109D-98A2-93E3-04F5-F38F3A6D2D64}"/>
              </a:ext>
            </a:extLst>
          </p:cNvPr>
          <p:cNvSpPr txBox="1"/>
          <p:nvPr/>
        </p:nvSpPr>
        <p:spPr>
          <a:xfrm>
            <a:off x="1089667" y="1056623"/>
            <a:ext cx="1262333" cy="369332"/>
          </a:xfrm>
          <a:prstGeom prst="rect">
            <a:avLst/>
          </a:prstGeom>
          <a:noFill/>
        </p:spPr>
        <p:txBody>
          <a:bodyPr wrap="none" rtlCol="0">
            <a:spAutoFit/>
          </a:bodyPr>
          <a:lstStyle/>
          <a:p>
            <a:r>
              <a:rPr lang="en-US" dirty="0"/>
              <a:t>Paired Data</a:t>
            </a:r>
            <a:endParaRPr lang="en-GB" dirty="0"/>
          </a:p>
        </p:txBody>
      </p:sp>
      <p:sp>
        <p:nvSpPr>
          <p:cNvPr id="32" name="TextBox 31">
            <a:extLst>
              <a:ext uri="{FF2B5EF4-FFF2-40B4-BE49-F238E27FC236}">
                <a16:creationId xmlns:a16="http://schemas.microsoft.com/office/drawing/2014/main" id="{470DCE17-0C5D-E919-6617-02A0825B72C3}"/>
              </a:ext>
            </a:extLst>
          </p:cNvPr>
          <p:cNvSpPr txBox="1"/>
          <p:nvPr/>
        </p:nvSpPr>
        <p:spPr>
          <a:xfrm rot="16200000">
            <a:off x="-456375" y="1999940"/>
            <a:ext cx="1282082" cy="369332"/>
          </a:xfrm>
          <a:prstGeom prst="rect">
            <a:avLst/>
          </a:prstGeom>
          <a:noFill/>
        </p:spPr>
        <p:txBody>
          <a:bodyPr wrap="none" rtlCol="0">
            <a:spAutoFit/>
          </a:bodyPr>
          <a:lstStyle/>
          <a:p>
            <a:r>
              <a:rPr lang="en-US" dirty="0"/>
              <a:t>Condition A</a:t>
            </a:r>
            <a:endParaRPr lang="en-GB" dirty="0"/>
          </a:p>
        </p:txBody>
      </p:sp>
      <p:sp>
        <p:nvSpPr>
          <p:cNvPr id="33" name="TextBox 32">
            <a:extLst>
              <a:ext uri="{FF2B5EF4-FFF2-40B4-BE49-F238E27FC236}">
                <a16:creationId xmlns:a16="http://schemas.microsoft.com/office/drawing/2014/main" id="{9A9EAB26-AD18-5FA0-6F0D-B6DDC53805CE}"/>
              </a:ext>
            </a:extLst>
          </p:cNvPr>
          <p:cNvSpPr txBox="1"/>
          <p:nvPr/>
        </p:nvSpPr>
        <p:spPr>
          <a:xfrm rot="16200000">
            <a:off x="-475816" y="3512594"/>
            <a:ext cx="1282082" cy="369332"/>
          </a:xfrm>
          <a:prstGeom prst="rect">
            <a:avLst/>
          </a:prstGeom>
          <a:noFill/>
        </p:spPr>
        <p:txBody>
          <a:bodyPr wrap="none" rtlCol="0">
            <a:spAutoFit/>
          </a:bodyPr>
          <a:lstStyle/>
          <a:p>
            <a:r>
              <a:rPr lang="en-US" dirty="0"/>
              <a:t>Condition B</a:t>
            </a:r>
            <a:endParaRPr lang="en-GB" dirty="0"/>
          </a:p>
        </p:txBody>
      </p:sp>
      <p:sp>
        <p:nvSpPr>
          <p:cNvPr id="34" name="TextBox 33">
            <a:extLst>
              <a:ext uri="{FF2B5EF4-FFF2-40B4-BE49-F238E27FC236}">
                <a16:creationId xmlns:a16="http://schemas.microsoft.com/office/drawing/2014/main" id="{91E0C3C7-77EB-D992-4212-FF022AF9CF0E}"/>
              </a:ext>
            </a:extLst>
          </p:cNvPr>
          <p:cNvSpPr txBox="1"/>
          <p:nvPr/>
        </p:nvSpPr>
        <p:spPr>
          <a:xfrm rot="16200000">
            <a:off x="-487756" y="4991674"/>
            <a:ext cx="1282082" cy="369332"/>
          </a:xfrm>
          <a:prstGeom prst="rect">
            <a:avLst/>
          </a:prstGeom>
          <a:noFill/>
        </p:spPr>
        <p:txBody>
          <a:bodyPr wrap="none" rtlCol="0">
            <a:spAutoFit/>
          </a:bodyPr>
          <a:lstStyle/>
          <a:p>
            <a:r>
              <a:rPr lang="en-US" dirty="0"/>
              <a:t>Condition C</a:t>
            </a:r>
            <a:endParaRPr lang="en-GB" dirty="0"/>
          </a:p>
        </p:txBody>
      </p:sp>
      <p:grpSp>
        <p:nvGrpSpPr>
          <p:cNvPr id="35" name="Group 34">
            <a:extLst>
              <a:ext uri="{FF2B5EF4-FFF2-40B4-BE49-F238E27FC236}">
                <a16:creationId xmlns:a16="http://schemas.microsoft.com/office/drawing/2014/main" id="{628E14CF-A7AF-583D-C5C9-23227E8419BC}"/>
              </a:ext>
            </a:extLst>
          </p:cNvPr>
          <p:cNvGrpSpPr/>
          <p:nvPr/>
        </p:nvGrpSpPr>
        <p:grpSpPr>
          <a:xfrm>
            <a:off x="5476198" y="3144179"/>
            <a:ext cx="1239277" cy="927133"/>
            <a:chOff x="3359746" y="1557166"/>
            <a:chExt cx="1239277" cy="927133"/>
          </a:xfrm>
        </p:grpSpPr>
        <p:sp>
          <p:nvSpPr>
            <p:cNvPr id="36" name="Rectangle: Rounded Corners 35">
              <a:extLst>
                <a:ext uri="{FF2B5EF4-FFF2-40B4-BE49-F238E27FC236}">
                  <a16:creationId xmlns:a16="http://schemas.microsoft.com/office/drawing/2014/main" id="{D2E3A67B-CA4D-8110-6431-7D288B987A48}"/>
                </a:ext>
              </a:extLst>
            </p:cNvPr>
            <p:cNvSpPr/>
            <p:nvPr/>
          </p:nvSpPr>
          <p:spPr>
            <a:xfrm>
              <a:off x="3359746" y="1708882"/>
              <a:ext cx="1205395" cy="775417"/>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4988470-7B93-F7D7-F072-0366DDB7C048}"/>
                </a:ext>
              </a:extLst>
            </p:cNvPr>
            <p:cNvSpPr txBox="1"/>
            <p:nvPr/>
          </p:nvSpPr>
          <p:spPr>
            <a:xfrm>
              <a:off x="3359746" y="1911925"/>
              <a:ext cx="1198983" cy="369332"/>
            </a:xfrm>
            <a:prstGeom prst="rect">
              <a:avLst/>
            </a:prstGeom>
            <a:noFill/>
          </p:spPr>
          <p:txBody>
            <a:bodyPr wrap="none" rtlCol="0">
              <a:spAutoFit/>
            </a:bodyPr>
            <a:lstStyle/>
            <a:p>
              <a:r>
                <a:rPr lang="en-US" dirty="0"/>
                <a:t>Denoiser B</a:t>
              </a:r>
            </a:p>
          </p:txBody>
        </p:sp>
        <p:pic>
          <p:nvPicPr>
            <p:cNvPr id="38" name="Picture 37" descr="A red flame on a black background&#10;&#10;AI-generated content may be incorrect.">
              <a:extLst>
                <a:ext uri="{FF2B5EF4-FFF2-40B4-BE49-F238E27FC236}">
                  <a16:creationId xmlns:a16="http://schemas.microsoft.com/office/drawing/2014/main" id="{F147D3AB-6BC0-8D72-47B4-FB83FA1587AB}"/>
                </a:ext>
              </a:extLst>
            </p:cNvPr>
            <p:cNvPicPr>
              <a:picLocks noChangeAspect="1"/>
            </p:cNvPicPr>
            <p:nvPr/>
          </p:nvPicPr>
          <p:blipFill>
            <a:blip r:embed="rId7"/>
            <a:stretch>
              <a:fillRect/>
            </a:stretch>
          </p:blipFill>
          <p:spPr>
            <a:xfrm>
              <a:off x="4328695" y="1557166"/>
              <a:ext cx="270328" cy="374524"/>
            </a:xfrm>
            <a:prstGeom prst="rect">
              <a:avLst/>
            </a:prstGeom>
          </p:spPr>
        </p:pic>
      </p:grpSp>
      <p:grpSp>
        <p:nvGrpSpPr>
          <p:cNvPr id="39" name="Group 38">
            <a:extLst>
              <a:ext uri="{FF2B5EF4-FFF2-40B4-BE49-F238E27FC236}">
                <a16:creationId xmlns:a16="http://schemas.microsoft.com/office/drawing/2014/main" id="{1137296A-3BA2-6C28-3F8B-CD08AB2A69A5}"/>
              </a:ext>
            </a:extLst>
          </p:cNvPr>
          <p:cNvGrpSpPr/>
          <p:nvPr/>
        </p:nvGrpSpPr>
        <p:grpSpPr>
          <a:xfrm>
            <a:off x="5481495" y="4685121"/>
            <a:ext cx="1239277" cy="927133"/>
            <a:chOff x="3359746" y="1557166"/>
            <a:chExt cx="1239277" cy="927133"/>
          </a:xfrm>
        </p:grpSpPr>
        <p:sp>
          <p:nvSpPr>
            <p:cNvPr id="40" name="Rectangle: Rounded Corners 39">
              <a:extLst>
                <a:ext uri="{FF2B5EF4-FFF2-40B4-BE49-F238E27FC236}">
                  <a16:creationId xmlns:a16="http://schemas.microsoft.com/office/drawing/2014/main" id="{124E0894-4DF4-B146-69F0-AD4B966CFAEB}"/>
                </a:ext>
              </a:extLst>
            </p:cNvPr>
            <p:cNvSpPr/>
            <p:nvPr/>
          </p:nvSpPr>
          <p:spPr>
            <a:xfrm>
              <a:off x="3359746" y="1708882"/>
              <a:ext cx="1205395" cy="775417"/>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D95A666B-61C4-A2EE-DC9A-22EDF2F154D0}"/>
                </a:ext>
              </a:extLst>
            </p:cNvPr>
            <p:cNvSpPr txBox="1"/>
            <p:nvPr/>
          </p:nvSpPr>
          <p:spPr>
            <a:xfrm>
              <a:off x="3359746" y="1911925"/>
              <a:ext cx="1197379" cy="369332"/>
            </a:xfrm>
            <a:prstGeom prst="rect">
              <a:avLst/>
            </a:prstGeom>
            <a:noFill/>
          </p:spPr>
          <p:txBody>
            <a:bodyPr wrap="none" rtlCol="0">
              <a:spAutoFit/>
            </a:bodyPr>
            <a:lstStyle/>
            <a:p>
              <a:r>
                <a:rPr lang="en-US" dirty="0"/>
                <a:t>Denoiser C</a:t>
              </a:r>
            </a:p>
          </p:txBody>
        </p:sp>
        <p:pic>
          <p:nvPicPr>
            <p:cNvPr id="42" name="Picture 41" descr="A red flame on a black background&#10;&#10;AI-generated content may be incorrect.">
              <a:extLst>
                <a:ext uri="{FF2B5EF4-FFF2-40B4-BE49-F238E27FC236}">
                  <a16:creationId xmlns:a16="http://schemas.microsoft.com/office/drawing/2014/main" id="{51DA2EE4-388A-ABD4-22AE-F6A92DCDC7B4}"/>
                </a:ext>
              </a:extLst>
            </p:cNvPr>
            <p:cNvPicPr>
              <a:picLocks noChangeAspect="1"/>
            </p:cNvPicPr>
            <p:nvPr/>
          </p:nvPicPr>
          <p:blipFill>
            <a:blip r:embed="rId7"/>
            <a:stretch>
              <a:fillRect/>
            </a:stretch>
          </p:blipFill>
          <p:spPr>
            <a:xfrm>
              <a:off x="4328695" y="1557166"/>
              <a:ext cx="270328" cy="374524"/>
            </a:xfrm>
            <a:prstGeom prst="rect">
              <a:avLst/>
            </a:prstGeom>
          </p:spPr>
        </p:pic>
      </p:grpSp>
      <p:sp>
        <p:nvSpPr>
          <p:cNvPr id="43" name="TextBox 42">
            <a:extLst>
              <a:ext uri="{FF2B5EF4-FFF2-40B4-BE49-F238E27FC236}">
                <a16:creationId xmlns:a16="http://schemas.microsoft.com/office/drawing/2014/main" id="{D2E81EC6-8ECC-0F6F-4AE3-66000A2363E6}"/>
              </a:ext>
            </a:extLst>
          </p:cNvPr>
          <p:cNvSpPr txBox="1"/>
          <p:nvPr/>
        </p:nvSpPr>
        <p:spPr>
          <a:xfrm>
            <a:off x="5068928" y="1083876"/>
            <a:ext cx="2042355" cy="369332"/>
          </a:xfrm>
          <a:prstGeom prst="rect">
            <a:avLst/>
          </a:prstGeom>
          <a:noFill/>
        </p:spPr>
        <p:txBody>
          <a:bodyPr wrap="none" rtlCol="0">
            <a:spAutoFit/>
          </a:bodyPr>
          <a:lstStyle/>
          <a:p>
            <a:pPr algn="ctr"/>
            <a:r>
              <a:rPr lang="en-US" dirty="0"/>
              <a:t>Fine-Tune Denoiser</a:t>
            </a:r>
          </a:p>
        </p:txBody>
      </p:sp>
      <p:sp>
        <p:nvSpPr>
          <p:cNvPr id="46" name="TextBox 45">
            <a:extLst>
              <a:ext uri="{FF2B5EF4-FFF2-40B4-BE49-F238E27FC236}">
                <a16:creationId xmlns:a16="http://schemas.microsoft.com/office/drawing/2014/main" id="{B71B80D0-BA5D-15D0-575B-300E2A5460A5}"/>
              </a:ext>
            </a:extLst>
          </p:cNvPr>
          <p:cNvSpPr txBox="1"/>
          <p:nvPr/>
        </p:nvSpPr>
        <p:spPr>
          <a:xfrm>
            <a:off x="8410669" y="2778777"/>
            <a:ext cx="3497433" cy="2308324"/>
          </a:xfrm>
          <a:prstGeom prst="rect">
            <a:avLst/>
          </a:prstGeom>
          <a:noFill/>
        </p:spPr>
        <p:txBody>
          <a:bodyPr wrap="square">
            <a:spAutoFit/>
          </a:bodyPr>
          <a:lstStyle/>
          <a:p>
            <a:r>
              <a:rPr lang="en-US" b="1" dirty="0"/>
              <a:t>Downsides:</a:t>
            </a:r>
          </a:p>
          <a:p>
            <a:pPr marL="285750" indent="-285750">
              <a:buFont typeface="Arial" panose="020B0604020202020204" pitchFamily="34" charset="0"/>
              <a:buChar char="•"/>
            </a:pPr>
            <a:r>
              <a:rPr lang="en-US" dirty="0"/>
              <a:t>Training cost &amp; time</a:t>
            </a:r>
            <a:br>
              <a:rPr lang="en-US" dirty="0"/>
            </a:br>
            <a:r>
              <a:rPr lang="en-US" dirty="0"/>
              <a:t>(SD 3.5: 8.1 billion parameters; Wan 2.2: 14/27 billion)</a:t>
            </a:r>
          </a:p>
          <a:p>
            <a:pPr marL="285750" indent="-285750">
              <a:buFont typeface="Arial" panose="020B0604020202020204" pitchFamily="34" charset="0"/>
              <a:buChar char="•"/>
            </a:pPr>
            <a:r>
              <a:rPr lang="en-US" dirty="0"/>
              <a:t>Small size of paired dataset &amp;</a:t>
            </a:r>
            <a:br>
              <a:rPr lang="en-US" dirty="0"/>
            </a:br>
            <a:r>
              <a:rPr lang="en-US" dirty="0"/>
              <a:t>overfitting</a:t>
            </a:r>
          </a:p>
          <a:p>
            <a:pPr marL="285750" indent="-285750">
              <a:buFont typeface="Arial" panose="020B0604020202020204" pitchFamily="34" charset="0"/>
              <a:buChar char="•"/>
            </a:pPr>
            <a:r>
              <a:rPr lang="en-US" dirty="0"/>
              <a:t>Prior drift &amp;</a:t>
            </a:r>
            <a:br>
              <a:rPr lang="en-US" dirty="0"/>
            </a:br>
            <a:r>
              <a:rPr lang="en-US" dirty="0"/>
              <a:t>catastrophic forgetting</a:t>
            </a:r>
          </a:p>
        </p:txBody>
      </p:sp>
      <p:pic>
        <p:nvPicPr>
          <p:cNvPr id="51" name="Picture 50">
            <a:extLst>
              <a:ext uri="{FF2B5EF4-FFF2-40B4-BE49-F238E27FC236}">
                <a16:creationId xmlns:a16="http://schemas.microsoft.com/office/drawing/2014/main" id="{9075BDDF-A9DF-E3E2-3E5F-E2F563034558}"/>
              </a:ext>
            </a:extLst>
          </p:cNvPr>
          <p:cNvPicPr>
            <a:picLocks noChangeAspect="1"/>
          </p:cNvPicPr>
          <p:nvPr/>
        </p:nvPicPr>
        <p:blipFill>
          <a:blip r:embed="rId4"/>
          <a:srcRect l="1164" t="22099" r="86209" b="-512"/>
          <a:stretch>
            <a:fillRect/>
          </a:stretch>
        </p:blipFill>
        <p:spPr>
          <a:xfrm>
            <a:off x="4131838" y="1501814"/>
            <a:ext cx="670901" cy="651984"/>
          </a:xfrm>
          <a:prstGeom prst="rect">
            <a:avLst/>
          </a:prstGeom>
        </p:spPr>
      </p:pic>
      <p:pic>
        <p:nvPicPr>
          <p:cNvPr id="52" name="Picture 51">
            <a:extLst>
              <a:ext uri="{FF2B5EF4-FFF2-40B4-BE49-F238E27FC236}">
                <a16:creationId xmlns:a16="http://schemas.microsoft.com/office/drawing/2014/main" id="{C6A14845-C911-81A1-4766-6A7A88E29C1A}"/>
              </a:ext>
            </a:extLst>
          </p:cNvPr>
          <p:cNvPicPr>
            <a:picLocks noChangeAspect="1"/>
          </p:cNvPicPr>
          <p:nvPr/>
        </p:nvPicPr>
        <p:blipFill>
          <a:blip r:embed="rId8"/>
          <a:srcRect l="86016"/>
          <a:stretch>
            <a:fillRect/>
          </a:stretch>
        </p:blipFill>
        <p:spPr>
          <a:xfrm>
            <a:off x="4131838" y="2172266"/>
            <a:ext cx="676419" cy="670945"/>
          </a:xfrm>
          <a:prstGeom prst="rect">
            <a:avLst/>
          </a:prstGeom>
        </p:spPr>
      </p:pic>
      <p:pic>
        <p:nvPicPr>
          <p:cNvPr id="64" name="Picture 63">
            <a:extLst>
              <a:ext uri="{FF2B5EF4-FFF2-40B4-BE49-F238E27FC236}">
                <a16:creationId xmlns:a16="http://schemas.microsoft.com/office/drawing/2014/main" id="{5D6CDEBF-F5D2-C6E8-C04D-637D41B60982}"/>
              </a:ext>
            </a:extLst>
          </p:cNvPr>
          <p:cNvPicPr>
            <a:picLocks noChangeAspect="1"/>
          </p:cNvPicPr>
          <p:nvPr/>
        </p:nvPicPr>
        <p:blipFill>
          <a:blip r:embed="rId4"/>
          <a:srcRect l="14047" t="25009" r="73982"/>
          <a:stretch>
            <a:fillRect/>
          </a:stretch>
        </p:blipFill>
        <p:spPr>
          <a:xfrm>
            <a:off x="4160401" y="3066978"/>
            <a:ext cx="672519" cy="659249"/>
          </a:xfrm>
          <a:prstGeom prst="rect">
            <a:avLst/>
          </a:prstGeom>
        </p:spPr>
      </p:pic>
      <p:pic>
        <p:nvPicPr>
          <p:cNvPr id="65" name="Picture 64">
            <a:extLst>
              <a:ext uri="{FF2B5EF4-FFF2-40B4-BE49-F238E27FC236}">
                <a16:creationId xmlns:a16="http://schemas.microsoft.com/office/drawing/2014/main" id="{B8F3F1CF-AA4C-8907-1547-9E9BC5F14E3B}"/>
              </a:ext>
            </a:extLst>
          </p:cNvPr>
          <p:cNvPicPr>
            <a:picLocks noChangeAspect="1"/>
          </p:cNvPicPr>
          <p:nvPr/>
        </p:nvPicPr>
        <p:blipFill>
          <a:blip r:embed="rId8"/>
          <a:srcRect l="86016"/>
          <a:stretch>
            <a:fillRect/>
          </a:stretch>
        </p:blipFill>
        <p:spPr>
          <a:xfrm>
            <a:off x="4156501" y="3714316"/>
            <a:ext cx="676419" cy="670945"/>
          </a:xfrm>
          <a:prstGeom prst="rect">
            <a:avLst/>
          </a:prstGeom>
        </p:spPr>
      </p:pic>
      <p:pic>
        <p:nvPicPr>
          <p:cNvPr id="66" name="Picture 65">
            <a:extLst>
              <a:ext uri="{FF2B5EF4-FFF2-40B4-BE49-F238E27FC236}">
                <a16:creationId xmlns:a16="http://schemas.microsoft.com/office/drawing/2014/main" id="{823ABE86-4E30-479E-728F-C36CC17BB5A4}"/>
              </a:ext>
            </a:extLst>
          </p:cNvPr>
          <p:cNvPicPr>
            <a:picLocks noChangeAspect="1"/>
          </p:cNvPicPr>
          <p:nvPr/>
        </p:nvPicPr>
        <p:blipFill>
          <a:blip r:embed="rId4"/>
          <a:srcRect l="87684" t="23424"/>
          <a:stretch>
            <a:fillRect/>
          </a:stretch>
        </p:blipFill>
        <p:spPr>
          <a:xfrm>
            <a:off x="4167506" y="4600415"/>
            <a:ext cx="665414" cy="647394"/>
          </a:xfrm>
          <a:prstGeom prst="rect">
            <a:avLst/>
          </a:prstGeom>
        </p:spPr>
      </p:pic>
      <p:pic>
        <p:nvPicPr>
          <p:cNvPr id="67" name="Picture 66">
            <a:extLst>
              <a:ext uri="{FF2B5EF4-FFF2-40B4-BE49-F238E27FC236}">
                <a16:creationId xmlns:a16="http://schemas.microsoft.com/office/drawing/2014/main" id="{A927AC47-C1D4-31BA-CB05-13AAFD77A10A}"/>
              </a:ext>
            </a:extLst>
          </p:cNvPr>
          <p:cNvPicPr>
            <a:picLocks noChangeAspect="1"/>
          </p:cNvPicPr>
          <p:nvPr/>
        </p:nvPicPr>
        <p:blipFill>
          <a:blip r:embed="rId8"/>
          <a:srcRect l="86016"/>
          <a:stretch>
            <a:fillRect/>
          </a:stretch>
        </p:blipFill>
        <p:spPr>
          <a:xfrm>
            <a:off x="4156501" y="5240069"/>
            <a:ext cx="665415" cy="660030"/>
          </a:xfrm>
          <a:prstGeom prst="rect">
            <a:avLst/>
          </a:prstGeom>
        </p:spPr>
      </p:pic>
      <p:pic>
        <p:nvPicPr>
          <p:cNvPr id="68" name="Picture 67">
            <a:extLst>
              <a:ext uri="{FF2B5EF4-FFF2-40B4-BE49-F238E27FC236}">
                <a16:creationId xmlns:a16="http://schemas.microsoft.com/office/drawing/2014/main" id="{A2F885ED-E627-219C-D82C-7ED9ECA799F7}"/>
              </a:ext>
            </a:extLst>
          </p:cNvPr>
          <p:cNvPicPr>
            <a:picLocks noChangeAspect="1"/>
          </p:cNvPicPr>
          <p:nvPr/>
        </p:nvPicPr>
        <p:blipFill>
          <a:blip r:embed="rId5"/>
          <a:stretch>
            <a:fillRect/>
          </a:stretch>
        </p:blipFill>
        <p:spPr>
          <a:xfrm>
            <a:off x="7284422" y="3648699"/>
            <a:ext cx="672519" cy="668979"/>
          </a:xfrm>
          <a:prstGeom prst="rect">
            <a:avLst/>
          </a:prstGeom>
        </p:spPr>
      </p:pic>
      <p:pic>
        <p:nvPicPr>
          <p:cNvPr id="69" name="Picture 68">
            <a:extLst>
              <a:ext uri="{FF2B5EF4-FFF2-40B4-BE49-F238E27FC236}">
                <a16:creationId xmlns:a16="http://schemas.microsoft.com/office/drawing/2014/main" id="{CA13169F-67B3-36D0-8D9C-7430F0BBD0DA}"/>
              </a:ext>
            </a:extLst>
          </p:cNvPr>
          <p:cNvPicPr>
            <a:picLocks noChangeAspect="1"/>
          </p:cNvPicPr>
          <p:nvPr/>
        </p:nvPicPr>
        <p:blipFill>
          <a:blip r:embed="rId6"/>
          <a:stretch>
            <a:fillRect/>
          </a:stretch>
        </p:blipFill>
        <p:spPr>
          <a:xfrm>
            <a:off x="7284422" y="5203720"/>
            <a:ext cx="665414" cy="661875"/>
          </a:xfrm>
          <a:prstGeom prst="rect">
            <a:avLst/>
          </a:prstGeom>
        </p:spPr>
      </p:pic>
      <p:cxnSp>
        <p:nvCxnSpPr>
          <p:cNvPr id="8" name="Straight Arrow Connector 7">
            <a:extLst>
              <a:ext uri="{FF2B5EF4-FFF2-40B4-BE49-F238E27FC236}">
                <a16:creationId xmlns:a16="http://schemas.microsoft.com/office/drawing/2014/main" id="{F491A6A7-F080-2C53-24E4-5657DD84F4B1}"/>
              </a:ext>
            </a:extLst>
          </p:cNvPr>
          <p:cNvCxnSpPr>
            <a:cxnSpLocks/>
          </p:cNvCxnSpPr>
          <p:nvPr/>
        </p:nvCxnSpPr>
        <p:spPr>
          <a:xfrm flipH="1">
            <a:off x="6639851" y="2475333"/>
            <a:ext cx="252737" cy="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B4F6D34-3898-4066-0BEF-5FE46827AFF8}"/>
              </a:ext>
            </a:extLst>
          </p:cNvPr>
          <p:cNvCxnSpPr>
            <a:cxnSpLocks/>
          </p:cNvCxnSpPr>
          <p:nvPr/>
        </p:nvCxnSpPr>
        <p:spPr>
          <a:xfrm flipH="1">
            <a:off x="5132717" y="2495971"/>
            <a:ext cx="276045" cy="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C1E364A-DE10-B15A-1A66-A4FF496CF79B}"/>
              </a:ext>
            </a:extLst>
          </p:cNvPr>
          <p:cNvPicPr>
            <a:picLocks noChangeAspect="1"/>
          </p:cNvPicPr>
          <p:nvPr/>
        </p:nvPicPr>
        <p:blipFill>
          <a:blip r:embed="rId3"/>
          <a:stretch>
            <a:fillRect/>
          </a:stretch>
        </p:blipFill>
        <p:spPr>
          <a:xfrm>
            <a:off x="7280521" y="2141091"/>
            <a:ext cx="676420" cy="694603"/>
          </a:xfrm>
          <a:prstGeom prst="rect">
            <a:avLst/>
          </a:prstGeom>
        </p:spPr>
      </p:pic>
      <p:sp>
        <p:nvSpPr>
          <p:cNvPr id="12" name="TextBox 11">
            <a:extLst>
              <a:ext uri="{FF2B5EF4-FFF2-40B4-BE49-F238E27FC236}">
                <a16:creationId xmlns:a16="http://schemas.microsoft.com/office/drawing/2014/main" id="{0FF5BBB6-5E2D-D021-F6C9-DDE65B9271B5}"/>
              </a:ext>
            </a:extLst>
          </p:cNvPr>
          <p:cNvSpPr txBox="1"/>
          <p:nvPr/>
        </p:nvSpPr>
        <p:spPr>
          <a:xfrm>
            <a:off x="6856542" y="2227504"/>
            <a:ext cx="407484" cy="369332"/>
          </a:xfrm>
          <a:prstGeom prst="rect">
            <a:avLst/>
          </a:prstGeom>
          <a:noFill/>
        </p:spPr>
        <p:txBody>
          <a:bodyPr wrap="none" rtlCol="0">
            <a:spAutoFit/>
          </a:bodyPr>
          <a:lstStyle/>
          <a:p>
            <a:r>
              <a:rPr lang="en-US" dirty="0">
                <a:latin typeface="+mj-lt"/>
              </a:rPr>
              <a:t>…</a:t>
            </a:r>
          </a:p>
        </p:txBody>
      </p:sp>
      <p:sp>
        <p:nvSpPr>
          <p:cNvPr id="14" name="TextBox 13">
            <a:extLst>
              <a:ext uri="{FF2B5EF4-FFF2-40B4-BE49-F238E27FC236}">
                <a16:creationId xmlns:a16="http://schemas.microsoft.com/office/drawing/2014/main" id="{9B78F5A7-84AC-BF9E-0CB3-5272B5CD8A78}"/>
              </a:ext>
            </a:extLst>
          </p:cNvPr>
          <p:cNvSpPr txBox="1"/>
          <p:nvPr/>
        </p:nvSpPr>
        <p:spPr>
          <a:xfrm>
            <a:off x="4777736" y="2253845"/>
            <a:ext cx="407484" cy="369332"/>
          </a:xfrm>
          <a:prstGeom prst="rect">
            <a:avLst/>
          </a:prstGeom>
          <a:noFill/>
        </p:spPr>
        <p:txBody>
          <a:bodyPr wrap="none" rtlCol="0">
            <a:spAutoFit/>
          </a:bodyPr>
          <a:lstStyle/>
          <a:p>
            <a:r>
              <a:rPr lang="en-US" dirty="0">
                <a:latin typeface="+mj-lt"/>
              </a:rPr>
              <a:t>…</a:t>
            </a:r>
          </a:p>
        </p:txBody>
      </p:sp>
      <p:cxnSp>
        <p:nvCxnSpPr>
          <p:cNvPr id="16" name="Straight Arrow Connector 15">
            <a:extLst>
              <a:ext uri="{FF2B5EF4-FFF2-40B4-BE49-F238E27FC236}">
                <a16:creationId xmlns:a16="http://schemas.microsoft.com/office/drawing/2014/main" id="{01655386-AE52-B636-8155-39AD83B60828}"/>
              </a:ext>
            </a:extLst>
          </p:cNvPr>
          <p:cNvCxnSpPr>
            <a:cxnSpLocks/>
          </p:cNvCxnSpPr>
          <p:nvPr/>
        </p:nvCxnSpPr>
        <p:spPr>
          <a:xfrm flipH="1" flipV="1">
            <a:off x="4801201" y="1827805"/>
            <a:ext cx="607561" cy="1"/>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0DBBF3A-C80A-BA38-5F06-9A441BF17BFE}"/>
              </a:ext>
            </a:extLst>
          </p:cNvPr>
          <p:cNvCxnSpPr>
            <a:cxnSpLocks/>
          </p:cNvCxnSpPr>
          <p:nvPr/>
        </p:nvCxnSpPr>
        <p:spPr>
          <a:xfrm flipH="1">
            <a:off x="6651185" y="4016373"/>
            <a:ext cx="252737" cy="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DFEDF5F-3D92-9252-B948-9E6B1602406F}"/>
              </a:ext>
            </a:extLst>
          </p:cNvPr>
          <p:cNvCxnSpPr>
            <a:cxnSpLocks/>
          </p:cNvCxnSpPr>
          <p:nvPr/>
        </p:nvCxnSpPr>
        <p:spPr>
          <a:xfrm flipH="1">
            <a:off x="5144051" y="4037011"/>
            <a:ext cx="276045" cy="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7EC409A-4706-D5EA-9607-234744280CFC}"/>
              </a:ext>
            </a:extLst>
          </p:cNvPr>
          <p:cNvSpPr txBox="1"/>
          <p:nvPr/>
        </p:nvSpPr>
        <p:spPr>
          <a:xfrm>
            <a:off x="6867876" y="3768544"/>
            <a:ext cx="407484" cy="369332"/>
          </a:xfrm>
          <a:prstGeom prst="rect">
            <a:avLst/>
          </a:prstGeom>
          <a:noFill/>
        </p:spPr>
        <p:txBody>
          <a:bodyPr wrap="none" rtlCol="0">
            <a:spAutoFit/>
          </a:bodyPr>
          <a:lstStyle/>
          <a:p>
            <a:r>
              <a:rPr lang="en-US" dirty="0">
                <a:latin typeface="+mj-lt"/>
              </a:rPr>
              <a:t>…</a:t>
            </a:r>
          </a:p>
        </p:txBody>
      </p:sp>
      <p:sp>
        <p:nvSpPr>
          <p:cNvPr id="44" name="TextBox 43">
            <a:extLst>
              <a:ext uri="{FF2B5EF4-FFF2-40B4-BE49-F238E27FC236}">
                <a16:creationId xmlns:a16="http://schemas.microsoft.com/office/drawing/2014/main" id="{F38A97B6-E755-5CB1-1109-3BC0EC51BCEA}"/>
              </a:ext>
            </a:extLst>
          </p:cNvPr>
          <p:cNvSpPr txBox="1"/>
          <p:nvPr/>
        </p:nvSpPr>
        <p:spPr>
          <a:xfrm>
            <a:off x="4789070" y="3794885"/>
            <a:ext cx="407484" cy="369332"/>
          </a:xfrm>
          <a:prstGeom prst="rect">
            <a:avLst/>
          </a:prstGeom>
          <a:noFill/>
        </p:spPr>
        <p:txBody>
          <a:bodyPr wrap="none" rtlCol="0">
            <a:spAutoFit/>
          </a:bodyPr>
          <a:lstStyle/>
          <a:p>
            <a:r>
              <a:rPr lang="en-US" dirty="0">
                <a:latin typeface="+mj-lt"/>
              </a:rPr>
              <a:t>…</a:t>
            </a:r>
          </a:p>
        </p:txBody>
      </p:sp>
      <p:cxnSp>
        <p:nvCxnSpPr>
          <p:cNvPr id="45" name="Straight Arrow Connector 44">
            <a:extLst>
              <a:ext uri="{FF2B5EF4-FFF2-40B4-BE49-F238E27FC236}">
                <a16:creationId xmlns:a16="http://schemas.microsoft.com/office/drawing/2014/main" id="{9C1B41BF-89DB-7C43-7337-DF0260BF96E3}"/>
              </a:ext>
            </a:extLst>
          </p:cNvPr>
          <p:cNvCxnSpPr>
            <a:cxnSpLocks/>
          </p:cNvCxnSpPr>
          <p:nvPr/>
        </p:nvCxnSpPr>
        <p:spPr>
          <a:xfrm flipH="1">
            <a:off x="6682873" y="5560276"/>
            <a:ext cx="252737" cy="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C290227-0537-B34F-2F8E-67C5F2D0855A}"/>
              </a:ext>
            </a:extLst>
          </p:cNvPr>
          <p:cNvCxnSpPr>
            <a:cxnSpLocks/>
          </p:cNvCxnSpPr>
          <p:nvPr/>
        </p:nvCxnSpPr>
        <p:spPr>
          <a:xfrm flipH="1">
            <a:off x="5175739" y="5580914"/>
            <a:ext cx="276045" cy="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4F940FC-C990-72A8-1C06-980AB0F42CAC}"/>
              </a:ext>
            </a:extLst>
          </p:cNvPr>
          <p:cNvSpPr txBox="1"/>
          <p:nvPr/>
        </p:nvSpPr>
        <p:spPr>
          <a:xfrm>
            <a:off x="6899564" y="5312447"/>
            <a:ext cx="407484" cy="369332"/>
          </a:xfrm>
          <a:prstGeom prst="rect">
            <a:avLst/>
          </a:prstGeom>
          <a:noFill/>
        </p:spPr>
        <p:txBody>
          <a:bodyPr wrap="none" rtlCol="0">
            <a:spAutoFit/>
          </a:bodyPr>
          <a:lstStyle/>
          <a:p>
            <a:r>
              <a:rPr lang="en-US" dirty="0">
                <a:latin typeface="+mj-lt"/>
              </a:rPr>
              <a:t>…</a:t>
            </a:r>
          </a:p>
        </p:txBody>
      </p:sp>
      <p:sp>
        <p:nvSpPr>
          <p:cNvPr id="49" name="TextBox 48">
            <a:extLst>
              <a:ext uri="{FF2B5EF4-FFF2-40B4-BE49-F238E27FC236}">
                <a16:creationId xmlns:a16="http://schemas.microsoft.com/office/drawing/2014/main" id="{C8657D18-CB7F-EE0C-FBF8-C2A019A6B00B}"/>
              </a:ext>
            </a:extLst>
          </p:cNvPr>
          <p:cNvSpPr txBox="1"/>
          <p:nvPr/>
        </p:nvSpPr>
        <p:spPr>
          <a:xfrm>
            <a:off x="4820758" y="5338788"/>
            <a:ext cx="407484" cy="369332"/>
          </a:xfrm>
          <a:prstGeom prst="rect">
            <a:avLst/>
          </a:prstGeom>
          <a:noFill/>
        </p:spPr>
        <p:txBody>
          <a:bodyPr wrap="none" rtlCol="0">
            <a:spAutoFit/>
          </a:bodyPr>
          <a:lstStyle/>
          <a:p>
            <a:r>
              <a:rPr lang="en-US" dirty="0">
                <a:latin typeface="+mj-lt"/>
              </a:rPr>
              <a:t>…</a:t>
            </a:r>
          </a:p>
        </p:txBody>
      </p:sp>
      <p:cxnSp>
        <p:nvCxnSpPr>
          <p:cNvPr id="50" name="Straight Arrow Connector 49">
            <a:extLst>
              <a:ext uri="{FF2B5EF4-FFF2-40B4-BE49-F238E27FC236}">
                <a16:creationId xmlns:a16="http://schemas.microsoft.com/office/drawing/2014/main" id="{41E27F2C-C665-8C37-24A0-F00ECF02300B}"/>
              </a:ext>
            </a:extLst>
          </p:cNvPr>
          <p:cNvCxnSpPr>
            <a:cxnSpLocks/>
          </p:cNvCxnSpPr>
          <p:nvPr/>
        </p:nvCxnSpPr>
        <p:spPr>
          <a:xfrm flipH="1" flipV="1">
            <a:off x="4855361" y="3429000"/>
            <a:ext cx="607561" cy="1"/>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8271093-2028-3E32-FD57-A47C3F742BE4}"/>
              </a:ext>
            </a:extLst>
          </p:cNvPr>
          <p:cNvCxnSpPr>
            <a:cxnSpLocks/>
          </p:cNvCxnSpPr>
          <p:nvPr/>
        </p:nvCxnSpPr>
        <p:spPr>
          <a:xfrm flipH="1" flipV="1">
            <a:off x="4840270" y="4936167"/>
            <a:ext cx="607561" cy="1"/>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4401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12" grpId="0"/>
      <p:bldP spid="14" grpId="0"/>
      <p:bldP spid="26" grpId="0"/>
      <p:bldP spid="44" grpId="0"/>
      <p:bldP spid="48" grpId="0"/>
      <p:bldP spid="4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100AC-5881-F73B-13C7-16181202C0A4}"/>
              </a:ext>
            </a:extLst>
          </p:cNvPr>
          <p:cNvSpPr>
            <a:spLocks noGrp="1"/>
          </p:cNvSpPr>
          <p:nvPr>
            <p:ph type="title"/>
          </p:nvPr>
        </p:nvSpPr>
        <p:spPr/>
        <p:txBody>
          <a:bodyPr/>
          <a:lstStyle/>
          <a:p>
            <a:r>
              <a:rPr lang="en-GB" dirty="0"/>
              <a:t>Fine-Tuning: Image Editing Examples</a:t>
            </a:r>
          </a:p>
        </p:txBody>
      </p:sp>
      <p:sp>
        <p:nvSpPr>
          <p:cNvPr id="4" name="Date Placeholder 3">
            <a:extLst>
              <a:ext uri="{FF2B5EF4-FFF2-40B4-BE49-F238E27FC236}">
                <a16:creationId xmlns:a16="http://schemas.microsoft.com/office/drawing/2014/main" id="{599C916A-26DD-0F6C-F0DF-6A23D0FD9AB8}"/>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DD78ED29-C23B-AF36-0455-C308995041E6}"/>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990C6EE7-8EFD-2115-589D-76D1C0D88834}"/>
              </a:ext>
            </a:extLst>
          </p:cNvPr>
          <p:cNvSpPr>
            <a:spLocks noGrp="1"/>
          </p:cNvSpPr>
          <p:nvPr>
            <p:ph type="sldNum" sz="quarter" idx="12"/>
          </p:nvPr>
        </p:nvSpPr>
        <p:spPr/>
        <p:txBody>
          <a:bodyPr/>
          <a:lstStyle/>
          <a:p>
            <a:r>
              <a:rPr lang="en-US"/>
              <a:t>Diffusion-Based Image and Video Generation</a:t>
            </a:r>
            <a:endParaRPr lang="en-US" dirty="0"/>
          </a:p>
        </p:txBody>
      </p:sp>
      <p:sp>
        <p:nvSpPr>
          <p:cNvPr id="7" name="TextBox 6">
            <a:extLst>
              <a:ext uri="{FF2B5EF4-FFF2-40B4-BE49-F238E27FC236}">
                <a16:creationId xmlns:a16="http://schemas.microsoft.com/office/drawing/2014/main" id="{818E1F49-9A2C-9D5B-B4FF-1ABE5EFD6894}"/>
              </a:ext>
            </a:extLst>
          </p:cNvPr>
          <p:cNvSpPr txBox="1"/>
          <p:nvPr/>
        </p:nvSpPr>
        <p:spPr>
          <a:xfrm>
            <a:off x="279852" y="6126175"/>
            <a:ext cx="11177840" cy="292388"/>
          </a:xfrm>
          <a:prstGeom prst="rect">
            <a:avLst/>
          </a:prstGeom>
          <a:noFill/>
        </p:spPr>
        <p:txBody>
          <a:bodyPr wrap="square">
            <a:spAutoFit/>
          </a:bodyPr>
          <a:lstStyle/>
          <a:p>
            <a:r>
              <a:rPr lang="en-US" sz="1300" i="1" dirty="0" err="1">
                <a:solidFill>
                  <a:schemeClr val="bg1">
                    <a:lumMod val="65000"/>
                  </a:schemeClr>
                </a:solidFill>
              </a:rPr>
              <a:t>ObjectMover</a:t>
            </a:r>
            <a:r>
              <a:rPr lang="en-US" sz="1300" i="1" dirty="0">
                <a:solidFill>
                  <a:schemeClr val="bg1">
                    <a:lumMod val="65000"/>
                  </a:schemeClr>
                </a:solidFill>
              </a:rPr>
              <a:t>: Generative Object Movement with Video Prior</a:t>
            </a:r>
            <a:r>
              <a:rPr lang="en-GB" sz="1300" dirty="0">
                <a:solidFill>
                  <a:schemeClr val="bg1">
                    <a:lumMod val="65000"/>
                  </a:schemeClr>
                </a:solidFill>
              </a:rPr>
              <a:t>, Yu et al., CVPR 2025</a:t>
            </a:r>
          </a:p>
        </p:txBody>
      </p:sp>
      <p:pic>
        <p:nvPicPr>
          <p:cNvPr id="9" name="Picture 8">
            <a:extLst>
              <a:ext uri="{FF2B5EF4-FFF2-40B4-BE49-F238E27FC236}">
                <a16:creationId xmlns:a16="http://schemas.microsoft.com/office/drawing/2014/main" id="{DA98E7EC-5167-FA6E-B3B9-74B2D02104F0}"/>
              </a:ext>
            </a:extLst>
          </p:cNvPr>
          <p:cNvPicPr>
            <a:picLocks noChangeAspect="1"/>
          </p:cNvPicPr>
          <p:nvPr/>
        </p:nvPicPr>
        <p:blipFill>
          <a:blip r:embed="rId3"/>
          <a:stretch>
            <a:fillRect/>
          </a:stretch>
        </p:blipFill>
        <p:spPr>
          <a:xfrm>
            <a:off x="394013" y="1334104"/>
            <a:ext cx="4148465" cy="4792071"/>
          </a:xfrm>
          <a:prstGeom prst="rect">
            <a:avLst/>
          </a:prstGeom>
        </p:spPr>
      </p:pic>
      <p:grpSp>
        <p:nvGrpSpPr>
          <p:cNvPr id="13" name="Group 12">
            <a:extLst>
              <a:ext uri="{FF2B5EF4-FFF2-40B4-BE49-F238E27FC236}">
                <a16:creationId xmlns:a16="http://schemas.microsoft.com/office/drawing/2014/main" id="{8905D282-AB97-2966-6F5F-C4EDCDA5FE90}"/>
              </a:ext>
            </a:extLst>
          </p:cNvPr>
          <p:cNvGrpSpPr/>
          <p:nvPr/>
        </p:nvGrpSpPr>
        <p:grpSpPr>
          <a:xfrm>
            <a:off x="6081177" y="1338844"/>
            <a:ext cx="4799700" cy="4787331"/>
            <a:chOff x="7453895" y="1935238"/>
            <a:chExt cx="2258872" cy="2253050"/>
          </a:xfrm>
        </p:grpSpPr>
        <p:pic>
          <p:nvPicPr>
            <p:cNvPr id="11" name="Picture 10">
              <a:extLst>
                <a:ext uri="{FF2B5EF4-FFF2-40B4-BE49-F238E27FC236}">
                  <a16:creationId xmlns:a16="http://schemas.microsoft.com/office/drawing/2014/main" id="{E730682D-E7CF-A5D8-D0C8-77489BC9CF2A}"/>
                </a:ext>
              </a:extLst>
            </p:cNvPr>
            <p:cNvPicPr>
              <a:picLocks noChangeAspect="1"/>
            </p:cNvPicPr>
            <p:nvPr/>
          </p:nvPicPr>
          <p:blipFill>
            <a:blip r:embed="rId4"/>
            <a:srcRect l="1" t="32933" r="66687" b="45510"/>
            <a:stretch>
              <a:fillRect/>
            </a:stretch>
          </p:blipFill>
          <p:spPr>
            <a:xfrm>
              <a:off x="7453895" y="1935238"/>
              <a:ext cx="2233073" cy="1088572"/>
            </a:xfrm>
            <a:prstGeom prst="rect">
              <a:avLst/>
            </a:prstGeom>
          </p:spPr>
        </p:pic>
        <p:pic>
          <p:nvPicPr>
            <p:cNvPr id="12" name="Picture 11">
              <a:extLst>
                <a:ext uri="{FF2B5EF4-FFF2-40B4-BE49-F238E27FC236}">
                  <a16:creationId xmlns:a16="http://schemas.microsoft.com/office/drawing/2014/main" id="{82D3BD4F-5D77-6C21-2A21-33999A884C20}"/>
                </a:ext>
              </a:extLst>
            </p:cNvPr>
            <p:cNvPicPr>
              <a:picLocks noChangeAspect="1"/>
            </p:cNvPicPr>
            <p:nvPr/>
          </p:nvPicPr>
          <p:blipFill>
            <a:blip r:embed="rId4"/>
            <a:srcRect l="66688" t="77441"/>
            <a:stretch>
              <a:fillRect/>
            </a:stretch>
          </p:blipFill>
          <p:spPr>
            <a:xfrm>
              <a:off x="7479694" y="3049138"/>
              <a:ext cx="2233073" cy="1139150"/>
            </a:xfrm>
            <a:prstGeom prst="rect">
              <a:avLst/>
            </a:prstGeom>
          </p:spPr>
        </p:pic>
      </p:grpSp>
      <p:sp>
        <p:nvSpPr>
          <p:cNvPr id="14" name="TextBox 13">
            <a:extLst>
              <a:ext uri="{FF2B5EF4-FFF2-40B4-BE49-F238E27FC236}">
                <a16:creationId xmlns:a16="http://schemas.microsoft.com/office/drawing/2014/main" id="{F51F99B3-2B1B-B481-B93F-97D82D6A37FB}"/>
              </a:ext>
            </a:extLst>
          </p:cNvPr>
          <p:cNvSpPr txBox="1"/>
          <p:nvPr/>
        </p:nvSpPr>
        <p:spPr>
          <a:xfrm>
            <a:off x="7000170" y="1013556"/>
            <a:ext cx="676595" cy="369332"/>
          </a:xfrm>
          <a:prstGeom prst="rect">
            <a:avLst/>
          </a:prstGeom>
          <a:noFill/>
        </p:spPr>
        <p:txBody>
          <a:bodyPr wrap="none" rtlCol="0">
            <a:spAutoFit/>
          </a:bodyPr>
          <a:lstStyle/>
          <a:p>
            <a:r>
              <a:rPr lang="en-US" dirty="0"/>
              <a:t>Input</a:t>
            </a:r>
            <a:endParaRPr lang="en-GB" dirty="0"/>
          </a:p>
        </p:txBody>
      </p:sp>
      <p:sp>
        <p:nvSpPr>
          <p:cNvPr id="15" name="TextBox 14">
            <a:extLst>
              <a:ext uri="{FF2B5EF4-FFF2-40B4-BE49-F238E27FC236}">
                <a16:creationId xmlns:a16="http://schemas.microsoft.com/office/drawing/2014/main" id="{8DA8A3FF-19D8-6364-CF2C-3C6693D43A11}"/>
              </a:ext>
            </a:extLst>
          </p:cNvPr>
          <p:cNvSpPr txBox="1"/>
          <p:nvPr/>
        </p:nvSpPr>
        <p:spPr>
          <a:xfrm>
            <a:off x="9215464" y="1011112"/>
            <a:ext cx="847411" cy="369332"/>
          </a:xfrm>
          <a:prstGeom prst="rect">
            <a:avLst/>
          </a:prstGeom>
          <a:noFill/>
        </p:spPr>
        <p:txBody>
          <a:bodyPr wrap="none" rtlCol="0">
            <a:spAutoFit/>
          </a:bodyPr>
          <a:lstStyle/>
          <a:p>
            <a:r>
              <a:rPr lang="en-US" dirty="0"/>
              <a:t>Output</a:t>
            </a:r>
            <a:endParaRPr lang="en-GB" dirty="0"/>
          </a:p>
        </p:txBody>
      </p:sp>
      <p:sp>
        <p:nvSpPr>
          <p:cNvPr id="16" name="TextBox 15">
            <a:extLst>
              <a:ext uri="{FF2B5EF4-FFF2-40B4-BE49-F238E27FC236}">
                <a16:creationId xmlns:a16="http://schemas.microsoft.com/office/drawing/2014/main" id="{E64A74DA-3E10-473B-2628-01BDE7EACE32}"/>
              </a:ext>
            </a:extLst>
          </p:cNvPr>
          <p:cNvSpPr txBox="1"/>
          <p:nvPr/>
        </p:nvSpPr>
        <p:spPr>
          <a:xfrm>
            <a:off x="1695203" y="964772"/>
            <a:ext cx="1584023" cy="369332"/>
          </a:xfrm>
          <a:prstGeom prst="rect">
            <a:avLst/>
          </a:prstGeom>
          <a:noFill/>
        </p:spPr>
        <p:txBody>
          <a:bodyPr wrap="none" rtlCol="0">
            <a:spAutoFit/>
          </a:bodyPr>
          <a:lstStyle/>
          <a:p>
            <a:r>
              <a:rPr lang="en-US" dirty="0"/>
              <a:t>Training Tuples</a:t>
            </a:r>
            <a:endParaRPr lang="en-GB" dirty="0"/>
          </a:p>
        </p:txBody>
      </p:sp>
    </p:spTree>
    <p:extLst>
      <p:ext uri="{BB962C8B-B14F-4D97-AF65-F5344CB8AC3E}">
        <p14:creationId xmlns:p14="http://schemas.microsoft.com/office/powerpoint/2010/main" val="38509021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F0F9-0C5C-2AD7-800C-00879ABA3E11}"/>
              </a:ext>
            </a:extLst>
          </p:cNvPr>
          <p:cNvSpPr>
            <a:spLocks noGrp="1"/>
          </p:cNvSpPr>
          <p:nvPr>
            <p:ph type="title"/>
          </p:nvPr>
        </p:nvSpPr>
        <p:spPr/>
        <p:txBody>
          <a:bodyPr/>
          <a:lstStyle/>
          <a:p>
            <a:r>
              <a:rPr lang="en-GB" dirty="0"/>
              <a:t>Low-Rank Adaption (</a:t>
            </a:r>
            <a:r>
              <a:rPr lang="en-GB" dirty="0" err="1"/>
              <a:t>LoRA</a:t>
            </a:r>
            <a:r>
              <a:rPr lang="en-GB" dirty="0"/>
              <a:t>)</a:t>
            </a:r>
          </a:p>
        </p:txBody>
      </p:sp>
      <p:sp>
        <p:nvSpPr>
          <p:cNvPr id="4" name="Date Placeholder 3">
            <a:extLst>
              <a:ext uri="{FF2B5EF4-FFF2-40B4-BE49-F238E27FC236}">
                <a16:creationId xmlns:a16="http://schemas.microsoft.com/office/drawing/2014/main" id="{A644B71E-2C6E-BF9B-86FA-27263E1999F5}"/>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6290FD23-D75E-F3AA-0000-E396043A98EA}"/>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CA94B88B-FEB4-4830-1966-DC28A57ED493}"/>
              </a:ext>
            </a:extLst>
          </p:cNvPr>
          <p:cNvSpPr>
            <a:spLocks noGrp="1"/>
          </p:cNvSpPr>
          <p:nvPr>
            <p:ph type="sldNum" sz="quarter" idx="12"/>
          </p:nvPr>
        </p:nvSpPr>
        <p:spPr/>
        <p:txBody>
          <a:bodyPr/>
          <a:lstStyle/>
          <a:p>
            <a:r>
              <a:rPr lang="en-US"/>
              <a:t>Diffusion-Based Image and Video Generation</a:t>
            </a:r>
            <a:endParaRPr lang="en-US" dirty="0"/>
          </a:p>
        </p:txBody>
      </p:sp>
      <p:grpSp>
        <p:nvGrpSpPr>
          <p:cNvPr id="7" name="Group 6">
            <a:extLst>
              <a:ext uri="{FF2B5EF4-FFF2-40B4-BE49-F238E27FC236}">
                <a16:creationId xmlns:a16="http://schemas.microsoft.com/office/drawing/2014/main" id="{981FC358-7CCD-CAB7-0F6B-C596A34008FD}"/>
              </a:ext>
            </a:extLst>
          </p:cNvPr>
          <p:cNvGrpSpPr/>
          <p:nvPr/>
        </p:nvGrpSpPr>
        <p:grpSpPr>
          <a:xfrm>
            <a:off x="349891" y="1446009"/>
            <a:ext cx="2769079" cy="1424020"/>
            <a:chOff x="295383" y="1557166"/>
            <a:chExt cx="2769079" cy="1424020"/>
          </a:xfrm>
        </p:grpSpPr>
        <p:pic>
          <p:nvPicPr>
            <p:cNvPr id="8" name="Picture 7">
              <a:extLst>
                <a:ext uri="{FF2B5EF4-FFF2-40B4-BE49-F238E27FC236}">
                  <a16:creationId xmlns:a16="http://schemas.microsoft.com/office/drawing/2014/main" id="{C9978E75-C08C-999C-C9F8-40A0C39E4AF4}"/>
                </a:ext>
              </a:extLst>
            </p:cNvPr>
            <p:cNvPicPr>
              <a:picLocks noChangeAspect="1"/>
            </p:cNvPicPr>
            <p:nvPr/>
          </p:nvPicPr>
          <p:blipFill>
            <a:blip r:embed="rId3"/>
            <a:stretch>
              <a:fillRect/>
            </a:stretch>
          </p:blipFill>
          <p:spPr>
            <a:xfrm>
              <a:off x="1684235" y="1563856"/>
              <a:ext cx="1380227" cy="1417330"/>
            </a:xfrm>
            <a:prstGeom prst="rect">
              <a:avLst/>
            </a:prstGeom>
          </p:spPr>
        </p:pic>
        <p:pic>
          <p:nvPicPr>
            <p:cNvPr id="9" name="Picture 8">
              <a:extLst>
                <a:ext uri="{FF2B5EF4-FFF2-40B4-BE49-F238E27FC236}">
                  <a16:creationId xmlns:a16="http://schemas.microsoft.com/office/drawing/2014/main" id="{BB26B572-5ADA-6CB0-789D-376C86E94F47}"/>
                </a:ext>
              </a:extLst>
            </p:cNvPr>
            <p:cNvPicPr>
              <a:picLocks noChangeAspect="1"/>
            </p:cNvPicPr>
            <p:nvPr/>
          </p:nvPicPr>
          <p:blipFill>
            <a:blip r:embed="rId4"/>
            <a:srcRect l="1164" t="22099" r="86209" b="-512"/>
            <a:stretch>
              <a:fillRect/>
            </a:stretch>
          </p:blipFill>
          <p:spPr>
            <a:xfrm>
              <a:off x="295383" y="1557166"/>
              <a:ext cx="1380226" cy="1341309"/>
            </a:xfrm>
            <a:prstGeom prst="rect">
              <a:avLst/>
            </a:prstGeom>
          </p:spPr>
        </p:pic>
      </p:grpSp>
      <p:grpSp>
        <p:nvGrpSpPr>
          <p:cNvPr id="10" name="Group 9">
            <a:extLst>
              <a:ext uri="{FF2B5EF4-FFF2-40B4-BE49-F238E27FC236}">
                <a16:creationId xmlns:a16="http://schemas.microsoft.com/office/drawing/2014/main" id="{DFACAE40-1552-FAAE-2081-F3BF27066E4C}"/>
              </a:ext>
            </a:extLst>
          </p:cNvPr>
          <p:cNvGrpSpPr/>
          <p:nvPr/>
        </p:nvGrpSpPr>
        <p:grpSpPr>
          <a:xfrm>
            <a:off x="354204" y="3028540"/>
            <a:ext cx="2733259" cy="1352992"/>
            <a:chOff x="271225" y="3075625"/>
            <a:chExt cx="2733259" cy="1352992"/>
          </a:xfrm>
        </p:grpSpPr>
        <p:pic>
          <p:nvPicPr>
            <p:cNvPr id="11" name="Picture 10">
              <a:extLst>
                <a:ext uri="{FF2B5EF4-FFF2-40B4-BE49-F238E27FC236}">
                  <a16:creationId xmlns:a16="http://schemas.microsoft.com/office/drawing/2014/main" id="{47D7BAC1-E540-EE90-D6D8-A1FCBB118678}"/>
                </a:ext>
              </a:extLst>
            </p:cNvPr>
            <p:cNvPicPr>
              <a:picLocks noChangeAspect="1"/>
            </p:cNvPicPr>
            <p:nvPr/>
          </p:nvPicPr>
          <p:blipFill>
            <a:blip r:embed="rId4"/>
            <a:srcRect l="14047" t="25009" r="73982"/>
            <a:stretch>
              <a:fillRect/>
            </a:stretch>
          </p:blipFill>
          <p:spPr>
            <a:xfrm>
              <a:off x="271225" y="3075625"/>
              <a:ext cx="1380227" cy="1352992"/>
            </a:xfrm>
            <a:prstGeom prst="rect">
              <a:avLst/>
            </a:prstGeom>
          </p:spPr>
        </p:pic>
        <p:pic>
          <p:nvPicPr>
            <p:cNvPr id="12" name="Picture 11">
              <a:extLst>
                <a:ext uri="{FF2B5EF4-FFF2-40B4-BE49-F238E27FC236}">
                  <a16:creationId xmlns:a16="http://schemas.microsoft.com/office/drawing/2014/main" id="{51FEAAFB-FD53-ECF7-75D5-CD8D116EC079}"/>
                </a:ext>
              </a:extLst>
            </p:cNvPr>
            <p:cNvPicPr>
              <a:picLocks noChangeAspect="1"/>
            </p:cNvPicPr>
            <p:nvPr/>
          </p:nvPicPr>
          <p:blipFill>
            <a:blip r:embed="rId5"/>
            <a:stretch>
              <a:fillRect/>
            </a:stretch>
          </p:blipFill>
          <p:spPr>
            <a:xfrm>
              <a:off x="1651452" y="3082707"/>
              <a:ext cx="1353032" cy="1345910"/>
            </a:xfrm>
            <a:prstGeom prst="rect">
              <a:avLst/>
            </a:prstGeom>
          </p:spPr>
        </p:pic>
      </p:grpSp>
      <p:grpSp>
        <p:nvGrpSpPr>
          <p:cNvPr id="13" name="Group 12">
            <a:extLst>
              <a:ext uri="{FF2B5EF4-FFF2-40B4-BE49-F238E27FC236}">
                <a16:creationId xmlns:a16="http://schemas.microsoft.com/office/drawing/2014/main" id="{C304DABD-E45D-5154-F342-622404D1128E}"/>
              </a:ext>
            </a:extLst>
          </p:cNvPr>
          <p:cNvGrpSpPr/>
          <p:nvPr/>
        </p:nvGrpSpPr>
        <p:grpSpPr>
          <a:xfrm>
            <a:off x="306883" y="4539871"/>
            <a:ext cx="2802923" cy="1381756"/>
            <a:chOff x="295382" y="4490940"/>
            <a:chExt cx="2802923" cy="1381756"/>
          </a:xfrm>
        </p:grpSpPr>
        <p:pic>
          <p:nvPicPr>
            <p:cNvPr id="14" name="Picture 13">
              <a:extLst>
                <a:ext uri="{FF2B5EF4-FFF2-40B4-BE49-F238E27FC236}">
                  <a16:creationId xmlns:a16="http://schemas.microsoft.com/office/drawing/2014/main" id="{F829C76B-D4BA-C48C-E5CA-93D2E85ADAEB}"/>
                </a:ext>
              </a:extLst>
            </p:cNvPr>
            <p:cNvPicPr>
              <a:picLocks noChangeAspect="1"/>
            </p:cNvPicPr>
            <p:nvPr/>
          </p:nvPicPr>
          <p:blipFill>
            <a:blip r:embed="rId4"/>
            <a:srcRect l="87684" t="23424"/>
            <a:stretch>
              <a:fillRect/>
            </a:stretch>
          </p:blipFill>
          <p:spPr>
            <a:xfrm>
              <a:off x="295382" y="4491112"/>
              <a:ext cx="1420040" cy="1381584"/>
            </a:xfrm>
            <a:prstGeom prst="rect">
              <a:avLst/>
            </a:prstGeom>
          </p:spPr>
        </p:pic>
        <p:pic>
          <p:nvPicPr>
            <p:cNvPr id="15" name="Picture 14">
              <a:extLst>
                <a:ext uri="{FF2B5EF4-FFF2-40B4-BE49-F238E27FC236}">
                  <a16:creationId xmlns:a16="http://schemas.microsoft.com/office/drawing/2014/main" id="{DB4A7FC6-10F6-CCAD-D6F9-7B1ADECCAC1C}"/>
                </a:ext>
              </a:extLst>
            </p:cNvPr>
            <p:cNvPicPr>
              <a:picLocks noChangeAspect="1"/>
            </p:cNvPicPr>
            <p:nvPr/>
          </p:nvPicPr>
          <p:blipFill>
            <a:blip r:embed="rId6"/>
            <a:stretch>
              <a:fillRect/>
            </a:stretch>
          </p:blipFill>
          <p:spPr>
            <a:xfrm>
              <a:off x="1709333" y="4490940"/>
              <a:ext cx="1388972" cy="1381584"/>
            </a:xfrm>
            <a:prstGeom prst="rect">
              <a:avLst/>
            </a:prstGeom>
          </p:spPr>
        </p:pic>
      </p:grpSp>
      <p:grpSp>
        <p:nvGrpSpPr>
          <p:cNvPr id="16" name="Group 15">
            <a:extLst>
              <a:ext uri="{FF2B5EF4-FFF2-40B4-BE49-F238E27FC236}">
                <a16:creationId xmlns:a16="http://schemas.microsoft.com/office/drawing/2014/main" id="{71F7DF24-B1CE-50C2-2688-03378F852AA8}"/>
              </a:ext>
            </a:extLst>
          </p:cNvPr>
          <p:cNvGrpSpPr/>
          <p:nvPr/>
        </p:nvGrpSpPr>
        <p:grpSpPr>
          <a:xfrm>
            <a:off x="5470914" y="1771145"/>
            <a:ext cx="1205395" cy="775417"/>
            <a:chOff x="3359746" y="1708882"/>
            <a:chExt cx="1205395" cy="775417"/>
          </a:xfrm>
        </p:grpSpPr>
        <p:sp>
          <p:nvSpPr>
            <p:cNvPr id="17" name="Rectangle: Rounded Corners 16">
              <a:extLst>
                <a:ext uri="{FF2B5EF4-FFF2-40B4-BE49-F238E27FC236}">
                  <a16:creationId xmlns:a16="http://schemas.microsoft.com/office/drawing/2014/main" id="{2B25F641-D4AE-1EA4-E677-7BE804D432ED}"/>
                </a:ext>
              </a:extLst>
            </p:cNvPr>
            <p:cNvSpPr/>
            <p:nvPr/>
          </p:nvSpPr>
          <p:spPr>
            <a:xfrm>
              <a:off x="3359746" y="1708882"/>
              <a:ext cx="1205395" cy="775417"/>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D5DBDD1-63EA-08C4-3174-820DDF2E19C8}"/>
                </a:ext>
              </a:extLst>
            </p:cNvPr>
            <p:cNvSpPr txBox="1"/>
            <p:nvPr/>
          </p:nvSpPr>
          <p:spPr>
            <a:xfrm>
              <a:off x="3453521" y="1911925"/>
              <a:ext cx="1017843" cy="369332"/>
            </a:xfrm>
            <a:prstGeom prst="rect">
              <a:avLst/>
            </a:prstGeom>
            <a:noFill/>
          </p:spPr>
          <p:txBody>
            <a:bodyPr wrap="none" rtlCol="0">
              <a:spAutoFit/>
            </a:bodyPr>
            <a:lstStyle/>
            <a:p>
              <a:pPr algn="ctr"/>
              <a:r>
                <a:rPr lang="en-US" dirty="0"/>
                <a:t>Denoiser</a:t>
              </a:r>
            </a:p>
          </p:txBody>
        </p:sp>
      </p:grpSp>
      <p:sp>
        <p:nvSpPr>
          <p:cNvPr id="20" name="TextBox 19">
            <a:extLst>
              <a:ext uri="{FF2B5EF4-FFF2-40B4-BE49-F238E27FC236}">
                <a16:creationId xmlns:a16="http://schemas.microsoft.com/office/drawing/2014/main" id="{2AE1BDF8-25CA-0C34-7ADF-1BD82E09E88B}"/>
              </a:ext>
            </a:extLst>
          </p:cNvPr>
          <p:cNvSpPr txBox="1"/>
          <p:nvPr/>
        </p:nvSpPr>
        <p:spPr>
          <a:xfrm>
            <a:off x="1089667" y="1056623"/>
            <a:ext cx="1262333" cy="369332"/>
          </a:xfrm>
          <a:prstGeom prst="rect">
            <a:avLst/>
          </a:prstGeom>
          <a:noFill/>
        </p:spPr>
        <p:txBody>
          <a:bodyPr wrap="none" rtlCol="0">
            <a:spAutoFit/>
          </a:bodyPr>
          <a:lstStyle/>
          <a:p>
            <a:r>
              <a:rPr lang="en-US" dirty="0"/>
              <a:t>Paired Data</a:t>
            </a:r>
            <a:endParaRPr lang="en-GB" dirty="0"/>
          </a:p>
        </p:txBody>
      </p:sp>
      <p:sp>
        <p:nvSpPr>
          <p:cNvPr id="21" name="TextBox 20">
            <a:extLst>
              <a:ext uri="{FF2B5EF4-FFF2-40B4-BE49-F238E27FC236}">
                <a16:creationId xmlns:a16="http://schemas.microsoft.com/office/drawing/2014/main" id="{3C180EC1-0F05-4540-FA4B-8E21C138FA6D}"/>
              </a:ext>
            </a:extLst>
          </p:cNvPr>
          <p:cNvSpPr txBox="1"/>
          <p:nvPr/>
        </p:nvSpPr>
        <p:spPr>
          <a:xfrm rot="16200000">
            <a:off x="-456375" y="1999940"/>
            <a:ext cx="1282082" cy="369332"/>
          </a:xfrm>
          <a:prstGeom prst="rect">
            <a:avLst/>
          </a:prstGeom>
          <a:noFill/>
        </p:spPr>
        <p:txBody>
          <a:bodyPr wrap="none" rtlCol="0">
            <a:spAutoFit/>
          </a:bodyPr>
          <a:lstStyle/>
          <a:p>
            <a:r>
              <a:rPr lang="en-US" dirty="0"/>
              <a:t>Condition A</a:t>
            </a:r>
            <a:endParaRPr lang="en-GB" dirty="0"/>
          </a:p>
        </p:txBody>
      </p:sp>
      <p:sp>
        <p:nvSpPr>
          <p:cNvPr id="22" name="TextBox 21">
            <a:extLst>
              <a:ext uri="{FF2B5EF4-FFF2-40B4-BE49-F238E27FC236}">
                <a16:creationId xmlns:a16="http://schemas.microsoft.com/office/drawing/2014/main" id="{E1ED19AA-4131-CC4F-FD1D-EA895B9CA972}"/>
              </a:ext>
            </a:extLst>
          </p:cNvPr>
          <p:cNvSpPr txBox="1"/>
          <p:nvPr/>
        </p:nvSpPr>
        <p:spPr>
          <a:xfrm rot="16200000">
            <a:off x="-475816" y="3512594"/>
            <a:ext cx="1282082" cy="369332"/>
          </a:xfrm>
          <a:prstGeom prst="rect">
            <a:avLst/>
          </a:prstGeom>
          <a:noFill/>
        </p:spPr>
        <p:txBody>
          <a:bodyPr wrap="none" rtlCol="0">
            <a:spAutoFit/>
          </a:bodyPr>
          <a:lstStyle/>
          <a:p>
            <a:r>
              <a:rPr lang="en-US" dirty="0"/>
              <a:t>Condition B</a:t>
            </a:r>
            <a:endParaRPr lang="en-GB" dirty="0"/>
          </a:p>
        </p:txBody>
      </p:sp>
      <p:sp>
        <p:nvSpPr>
          <p:cNvPr id="23" name="TextBox 22">
            <a:extLst>
              <a:ext uri="{FF2B5EF4-FFF2-40B4-BE49-F238E27FC236}">
                <a16:creationId xmlns:a16="http://schemas.microsoft.com/office/drawing/2014/main" id="{2DFA6D99-205A-22A7-BB51-DCA379EB2869}"/>
              </a:ext>
            </a:extLst>
          </p:cNvPr>
          <p:cNvSpPr txBox="1"/>
          <p:nvPr/>
        </p:nvSpPr>
        <p:spPr>
          <a:xfrm rot="16200000">
            <a:off x="-487756" y="4991674"/>
            <a:ext cx="1282082" cy="369332"/>
          </a:xfrm>
          <a:prstGeom prst="rect">
            <a:avLst/>
          </a:prstGeom>
          <a:noFill/>
        </p:spPr>
        <p:txBody>
          <a:bodyPr wrap="none" rtlCol="0">
            <a:spAutoFit/>
          </a:bodyPr>
          <a:lstStyle/>
          <a:p>
            <a:r>
              <a:rPr lang="en-US" dirty="0"/>
              <a:t>Condition C</a:t>
            </a:r>
            <a:endParaRPr lang="en-GB" dirty="0"/>
          </a:p>
        </p:txBody>
      </p:sp>
      <p:grpSp>
        <p:nvGrpSpPr>
          <p:cNvPr id="24" name="Group 23">
            <a:extLst>
              <a:ext uri="{FF2B5EF4-FFF2-40B4-BE49-F238E27FC236}">
                <a16:creationId xmlns:a16="http://schemas.microsoft.com/office/drawing/2014/main" id="{8099E3BD-2731-1D1F-E6AB-6855CAADC372}"/>
              </a:ext>
            </a:extLst>
          </p:cNvPr>
          <p:cNvGrpSpPr/>
          <p:nvPr/>
        </p:nvGrpSpPr>
        <p:grpSpPr>
          <a:xfrm>
            <a:off x="5476198" y="3295895"/>
            <a:ext cx="1205395" cy="775417"/>
            <a:chOff x="3359746" y="1708882"/>
            <a:chExt cx="1205395" cy="775417"/>
          </a:xfrm>
        </p:grpSpPr>
        <p:sp>
          <p:nvSpPr>
            <p:cNvPr id="25" name="Rectangle: Rounded Corners 24">
              <a:extLst>
                <a:ext uri="{FF2B5EF4-FFF2-40B4-BE49-F238E27FC236}">
                  <a16:creationId xmlns:a16="http://schemas.microsoft.com/office/drawing/2014/main" id="{F4BA0970-6743-5A80-D116-9474635D1F30}"/>
                </a:ext>
              </a:extLst>
            </p:cNvPr>
            <p:cNvSpPr/>
            <p:nvPr/>
          </p:nvSpPr>
          <p:spPr>
            <a:xfrm>
              <a:off x="3359746" y="1708882"/>
              <a:ext cx="1205395" cy="775417"/>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4A82AF9-B664-FDD7-2927-0CD11ED83A7E}"/>
                </a:ext>
              </a:extLst>
            </p:cNvPr>
            <p:cNvSpPr txBox="1"/>
            <p:nvPr/>
          </p:nvSpPr>
          <p:spPr>
            <a:xfrm>
              <a:off x="3450315" y="1911925"/>
              <a:ext cx="1017843" cy="369332"/>
            </a:xfrm>
            <a:prstGeom prst="rect">
              <a:avLst/>
            </a:prstGeom>
            <a:noFill/>
          </p:spPr>
          <p:txBody>
            <a:bodyPr wrap="none" rtlCol="0">
              <a:spAutoFit/>
            </a:bodyPr>
            <a:lstStyle/>
            <a:p>
              <a:pPr algn="ctr"/>
              <a:r>
                <a:rPr lang="en-US" dirty="0"/>
                <a:t>Denoiser</a:t>
              </a:r>
            </a:p>
          </p:txBody>
        </p:sp>
      </p:grpSp>
      <p:grpSp>
        <p:nvGrpSpPr>
          <p:cNvPr id="28" name="Group 27">
            <a:extLst>
              <a:ext uri="{FF2B5EF4-FFF2-40B4-BE49-F238E27FC236}">
                <a16:creationId xmlns:a16="http://schemas.microsoft.com/office/drawing/2014/main" id="{1BF5D1D1-13D5-7651-C1F2-B9D6C85D3274}"/>
              </a:ext>
            </a:extLst>
          </p:cNvPr>
          <p:cNvGrpSpPr/>
          <p:nvPr/>
        </p:nvGrpSpPr>
        <p:grpSpPr>
          <a:xfrm>
            <a:off x="5481495" y="4836837"/>
            <a:ext cx="1205395" cy="775417"/>
            <a:chOff x="3359746" y="1708882"/>
            <a:chExt cx="1205395" cy="775417"/>
          </a:xfrm>
        </p:grpSpPr>
        <p:sp>
          <p:nvSpPr>
            <p:cNvPr id="29" name="Rectangle: Rounded Corners 28">
              <a:extLst>
                <a:ext uri="{FF2B5EF4-FFF2-40B4-BE49-F238E27FC236}">
                  <a16:creationId xmlns:a16="http://schemas.microsoft.com/office/drawing/2014/main" id="{B786C9EB-3E52-6A2E-389B-743529A87EE6}"/>
                </a:ext>
              </a:extLst>
            </p:cNvPr>
            <p:cNvSpPr/>
            <p:nvPr/>
          </p:nvSpPr>
          <p:spPr>
            <a:xfrm>
              <a:off x="3359746" y="1708882"/>
              <a:ext cx="1205395" cy="775417"/>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C87FD80D-366D-F166-8448-25EE057B1698}"/>
                </a:ext>
              </a:extLst>
            </p:cNvPr>
            <p:cNvSpPr txBox="1"/>
            <p:nvPr/>
          </p:nvSpPr>
          <p:spPr>
            <a:xfrm>
              <a:off x="3449514" y="1911925"/>
              <a:ext cx="1017844" cy="369332"/>
            </a:xfrm>
            <a:prstGeom prst="rect">
              <a:avLst/>
            </a:prstGeom>
            <a:noFill/>
          </p:spPr>
          <p:txBody>
            <a:bodyPr wrap="none" rtlCol="0">
              <a:spAutoFit/>
            </a:bodyPr>
            <a:lstStyle/>
            <a:p>
              <a:pPr algn="ctr"/>
              <a:r>
                <a:rPr lang="en-US" dirty="0"/>
                <a:t>Denoiser</a:t>
              </a:r>
            </a:p>
          </p:txBody>
        </p:sp>
      </p:grpSp>
      <p:sp>
        <p:nvSpPr>
          <p:cNvPr id="32" name="TextBox 31">
            <a:extLst>
              <a:ext uri="{FF2B5EF4-FFF2-40B4-BE49-F238E27FC236}">
                <a16:creationId xmlns:a16="http://schemas.microsoft.com/office/drawing/2014/main" id="{D979D94B-C770-24BE-4A4E-271DDA212B81}"/>
              </a:ext>
            </a:extLst>
          </p:cNvPr>
          <p:cNvSpPr txBox="1"/>
          <p:nvPr/>
        </p:nvSpPr>
        <p:spPr>
          <a:xfrm>
            <a:off x="4642565" y="1083876"/>
            <a:ext cx="2895088" cy="369332"/>
          </a:xfrm>
          <a:prstGeom prst="rect">
            <a:avLst/>
          </a:prstGeom>
          <a:noFill/>
        </p:spPr>
        <p:txBody>
          <a:bodyPr wrap="none" rtlCol="0">
            <a:spAutoFit/>
          </a:bodyPr>
          <a:lstStyle/>
          <a:p>
            <a:pPr algn="ctr"/>
            <a:r>
              <a:rPr lang="en-US" dirty="0"/>
              <a:t>Fine-Tune </a:t>
            </a:r>
            <a:r>
              <a:rPr lang="en-US" dirty="0" err="1"/>
              <a:t>LoRA</a:t>
            </a:r>
            <a:r>
              <a:rPr lang="en-US" dirty="0"/>
              <a:t> Params Only</a:t>
            </a:r>
          </a:p>
        </p:txBody>
      </p:sp>
      <p:pic>
        <p:nvPicPr>
          <p:cNvPr id="33" name="Picture 32">
            <a:extLst>
              <a:ext uri="{FF2B5EF4-FFF2-40B4-BE49-F238E27FC236}">
                <a16:creationId xmlns:a16="http://schemas.microsoft.com/office/drawing/2014/main" id="{56FBFA29-29C7-FD04-96C6-D15430C595A6}"/>
              </a:ext>
            </a:extLst>
          </p:cNvPr>
          <p:cNvPicPr>
            <a:picLocks noChangeAspect="1"/>
          </p:cNvPicPr>
          <p:nvPr/>
        </p:nvPicPr>
        <p:blipFill>
          <a:blip r:embed="rId4"/>
          <a:srcRect l="1164" t="22099" r="86209" b="-512"/>
          <a:stretch>
            <a:fillRect/>
          </a:stretch>
        </p:blipFill>
        <p:spPr>
          <a:xfrm>
            <a:off x="4131838" y="1501814"/>
            <a:ext cx="670901" cy="651984"/>
          </a:xfrm>
          <a:prstGeom prst="rect">
            <a:avLst/>
          </a:prstGeom>
        </p:spPr>
      </p:pic>
      <p:pic>
        <p:nvPicPr>
          <p:cNvPr id="34" name="Picture 33">
            <a:extLst>
              <a:ext uri="{FF2B5EF4-FFF2-40B4-BE49-F238E27FC236}">
                <a16:creationId xmlns:a16="http://schemas.microsoft.com/office/drawing/2014/main" id="{B9FE87FC-B3B0-0A16-2220-92D8381BBEE3}"/>
              </a:ext>
            </a:extLst>
          </p:cNvPr>
          <p:cNvPicPr>
            <a:picLocks noChangeAspect="1"/>
          </p:cNvPicPr>
          <p:nvPr/>
        </p:nvPicPr>
        <p:blipFill>
          <a:blip r:embed="rId7"/>
          <a:srcRect l="86016"/>
          <a:stretch>
            <a:fillRect/>
          </a:stretch>
        </p:blipFill>
        <p:spPr>
          <a:xfrm>
            <a:off x="4131838" y="2172266"/>
            <a:ext cx="676419" cy="670945"/>
          </a:xfrm>
          <a:prstGeom prst="rect">
            <a:avLst/>
          </a:prstGeom>
        </p:spPr>
      </p:pic>
      <p:pic>
        <p:nvPicPr>
          <p:cNvPr id="35" name="Picture 34">
            <a:extLst>
              <a:ext uri="{FF2B5EF4-FFF2-40B4-BE49-F238E27FC236}">
                <a16:creationId xmlns:a16="http://schemas.microsoft.com/office/drawing/2014/main" id="{2BB572A0-9D3C-DE64-7726-7436FAA60A20}"/>
              </a:ext>
            </a:extLst>
          </p:cNvPr>
          <p:cNvPicPr>
            <a:picLocks noChangeAspect="1"/>
          </p:cNvPicPr>
          <p:nvPr/>
        </p:nvPicPr>
        <p:blipFill>
          <a:blip r:embed="rId4"/>
          <a:srcRect l="14047" t="25009" r="73982"/>
          <a:stretch>
            <a:fillRect/>
          </a:stretch>
        </p:blipFill>
        <p:spPr>
          <a:xfrm>
            <a:off x="4160401" y="3066978"/>
            <a:ext cx="672519" cy="659249"/>
          </a:xfrm>
          <a:prstGeom prst="rect">
            <a:avLst/>
          </a:prstGeom>
        </p:spPr>
      </p:pic>
      <p:pic>
        <p:nvPicPr>
          <p:cNvPr id="36" name="Picture 35">
            <a:extLst>
              <a:ext uri="{FF2B5EF4-FFF2-40B4-BE49-F238E27FC236}">
                <a16:creationId xmlns:a16="http://schemas.microsoft.com/office/drawing/2014/main" id="{22C21153-7631-C269-3153-DE04A17C0AA8}"/>
              </a:ext>
            </a:extLst>
          </p:cNvPr>
          <p:cNvPicPr>
            <a:picLocks noChangeAspect="1"/>
          </p:cNvPicPr>
          <p:nvPr/>
        </p:nvPicPr>
        <p:blipFill>
          <a:blip r:embed="rId7"/>
          <a:srcRect l="86016"/>
          <a:stretch>
            <a:fillRect/>
          </a:stretch>
        </p:blipFill>
        <p:spPr>
          <a:xfrm>
            <a:off x="4156501" y="3714316"/>
            <a:ext cx="676419" cy="670945"/>
          </a:xfrm>
          <a:prstGeom prst="rect">
            <a:avLst/>
          </a:prstGeom>
        </p:spPr>
      </p:pic>
      <p:pic>
        <p:nvPicPr>
          <p:cNvPr id="37" name="Picture 36">
            <a:extLst>
              <a:ext uri="{FF2B5EF4-FFF2-40B4-BE49-F238E27FC236}">
                <a16:creationId xmlns:a16="http://schemas.microsoft.com/office/drawing/2014/main" id="{02B96725-625B-9DF8-5EF9-55254C4D17E5}"/>
              </a:ext>
            </a:extLst>
          </p:cNvPr>
          <p:cNvPicPr>
            <a:picLocks noChangeAspect="1"/>
          </p:cNvPicPr>
          <p:nvPr/>
        </p:nvPicPr>
        <p:blipFill>
          <a:blip r:embed="rId4"/>
          <a:srcRect l="87684" t="23424"/>
          <a:stretch>
            <a:fillRect/>
          </a:stretch>
        </p:blipFill>
        <p:spPr>
          <a:xfrm>
            <a:off x="4167506" y="4600415"/>
            <a:ext cx="665414" cy="647394"/>
          </a:xfrm>
          <a:prstGeom prst="rect">
            <a:avLst/>
          </a:prstGeom>
        </p:spPr>
      </p:pic>
      <p:pic>
        <p:nvPicPr>
          <p:cNvPr id="38" name="Picture 37">
            <a:extLst>
              <a:ext uri="{FF2B5EF4-FFF2-40B4-BE49-F238E27FC236}">
                <a16:creationId xmlns:a16="http://schemas.microsoft.com/office/drawing/2014/main" id="{4B7D1C33-D8B2-5847-0B9B-3F9344A12F09}"/>
              </a:ext>
            </a:extLst>
          </p:cNvPr>
          <p:cNvPicPr>
            <a:picLocks noChangeAspect="1"/>
          </p:cNvPicPr>
          <p:nvPr/>
        </p:nvPicPr>
        <p:blipFill>
          <a:blip r:embed="rId7"/>
          <a:srcRect l="86016"/>
          <a:stretch>
            <a:fillRect/>
          </a:stretch>
        </p:blipFill>
        <p:spPr>
          <a:xfrm>
            <a:off x="4156501" y="5240069"/>
            <a:ext cx="665415" cy="660030"/>
          </a:xfrm>
          <a:prstGeom prst="rect">
            <a:avLst/>
          </a:prstGeom>
        </p:spPr>
      </p:pic>
      <p:pic>
        <p:nvPicPr>
          <p:cNvPr id="39" name="Picture 38">
            <a:extLst>
              <a:ext uri="{FF2B5EF4-FFF2-40B4-BE49-F238E27FC236}">
                <a16:creationId xmlns:a16="http://schemas.microsoft.com/office/drawing/2014/main" id="{EE7CFBB1-B53B-D8EB-CF44-319A371ED3C2}"/>
              </a:ext>
            </a:extLst>
          </p:cNvPr>
          <p:cNvPicPr>
            <a:picLocks noChangeAspect="1"/>
          </p:cNvPicPr>
          <p:nvPr/>
        </p:nvPicPr>
        <p:blipFill>
          <a:blip r:embed="rId5"/>
          <a:stretch>
            <a:fillRect/>
          </a:stretch>
        </p:blipFill>
        <p:spPr>
          <a:xfrm>
            <a:off x="7284422" y="3648699"/>
            <a:ext cx="672519" cy="668979"/>
          </a:xfrm>
          <a:prstGeom prst="rect">
            <a:avLst/>
          </a:prstGeom>
        </p:spPr>
      </p:pic>
      <p:pic>
        <p:nvPicPr>
          <p:cNvPr id="40" name="Picture 39">
            <a:extLst>
              <a:ext uri="{FF2B5EF4-FFF2-40B4-BE49-F238E27FC236}">
                <a16:creationId xmlns:a16="http://schemas.microsoft.com/office/drawing/2014/main" id="{A8E7B4C2-EC78-5608-B208-8AB4BA34A1E4}"/>
              </a:ext>
            </a:extLst>
          </p:cNvPr>
          <p:cNvPicPr>
            <a:picLocks noChangeAspect="1"/>
          </p:cNvPicPr>
          <p:nvPr/>
        </p:nvPicPr>
        <p:blipFill>
          <a:blip r:embed="rId6"/>
          <a:stretch>
            <a:fillRect/>
          </a:stretch>
        </p:blipFill>
        <p:spPr>
          <a:xfrm>
            <a:off x="7284422" y="5203720"/>
            <a:ext cx="665414" cy="661875"/>
          </a:xfrm>
          <a:prstGeom prst="rect">
            <a:avLst/>
          </a:prstGeom>
        </p:spPr>
      </p:pic>
      <p:cxnSp>
        <p:nvCxnSpPr>
          <p:cNvPr id="41" name="Straight Arrow Connector 40">
            <a:extLst>
              <a:ext uri="{FF2B5EF4-FFF2-40B4-BE49-F238E27FC236}">
                <a16:creationId xmlns:a16="http://schemas.microsoft.com/office/drawing/2014/main" id="{63441224-9F4F-38AA-C4AE-70CF45E33EFF}"/>
              </a:ext>
            </a:extLst>
          </p:cNvPr>
          <p:cNvCxnSpPr>
            <a:cxnSpLocks/>
          </p:cNvCxnSpPr>
          <p:nvPr/>
        </p:nvCxnSpPr>
        <p:spPr>
          <a:xfrm flipH="1">
            <a:off x="6639851" y="2475333"/>
            <a:ext cx="252737" cy="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5CE4DD8-4179-E55D-B755-65385C506937}"/>
              </a:ext>
            </a:extLst>
          </p:cNvPr>
          <p:cNvCxnSpPr>
            <a:cxnSpLocks/>
          </p:cNvCxnSpPr>
          <p:nvPr/>
        </p:nvCxnSpPr>
        <p:spPr>
          <a:xfrm flipH="1">
            <a:off x="5132717" y="2495971"/>
            <a:ext cx="276045" cy="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5596B88C-9702-E200-40A6-BF2616CB1647}"/>
              </a:ext>
            </a:extLst>
          </p:cNvPr>
          <p:cNvPicPr>
            <a:picLocks noChangeAspect="1"/>
          </p:cNvPicPr>
          <p:nvPr/>
        </p:nvPicPr>
        <p:blipFill>
          <a:blip r:embed="rId3"/>
          <a:stretch>
            <a:fillRect/>
          </a:stretch>
        </p:blipFill>
        <p:spPr>
          <a:xfrm>
            <a:off x="7280521" y="2141091"/>
            <a:ext cx="676420" cy="694603"/>
          </a:xfrm>
          <a:prstGeom prst="rect">
            <a:avLst/>
          </a:prstGeom>
        </p:spPr>
      </p:pic>
      <p:sp>
        <p:nvSpPr>
          <p:cNvPr id="44" name="TextBox 43">
            <a:extLst>
              <a:ext uri="{FF2B5EF4-FFF2-40B4-BE49-F238E27FC236}">
                <a16:creationId xmlns:a16="http://schemas.microsoft.com/office/drawing/2014/main" id="{68841D14-2A6D-783B-ADDE-E927BAA2116F}"/>
              </a:ext>
            </a:extLst>
          </p:cNvPr>
          <p:cNvSpPr txBox="1"/>
          <p:nvPr/>
        </p:nvSpPr>
        <p:spPr>
          <a:xfrm>
            <a:off x="6856542" y="2227504"/>
            <a:ext cx="407484" cy="369332"/>
          </a:xfrm>
          <a:prstGeom prst="rect">
            <a:avLst/>
          </a:prstGeom>
          <a:noFill/>
        </p:spPr>
        <p:txBody>
          <a:bodyPr wrap="none" rtlCol="0">
            <a:spAutoFit/>
          </a:bodyPr>
          <a:lstStyle/>
          <a:p>
            <a:r>
              <a:rPr lang="en-US" dirty="0">
                <a:latin typeface="+mj-lt"/>
              </a:rPr>
              <a:t>…</a:t>
            </a:r>
          </a:p>
        </p:txBody>
      </p:sp>
      <p:sp>
        <p:nvSpPr>
          <p:cNvPr id="45" name="TextBox 44">
            <a:extLst>
              <a:ext uri="{FF2B5EF4-FFF2-40B4-BE49-F238E27FC236}">
                <a16:creationId xmlns:a16="http://schemas.microsoft.com/office/drawing/2014/main" id="{51EE221C-5DA7-8AE1-ABFC-A24D1C5729F4}"/>
              </a:ext>
            </a:extLst>
          </p:cNvPr>
          <p:cNvSpPr txBox="1"/>
          <p:nvPr/>
        </p:nvSpPr>
        <p:spPr>
          <a:xfrm>
            <a:off x="4777736" y="2253845"/>
            <a:ext cx="407484" cy="369332"/>
          </a:xfrm>
          <a:prstGeom prst="rect">
            <a:avLst/>
          </a:prstGeom>
          <a:noFill/>
        </p:spPr>
        <p:txBody>
          <a:bodyPr wrap="none" rtlCol="0">
            <a:spAutoFit/>
          </a:bodyPr>
          <a:lstStyle/>
          <a:p>
            <a:r>
              <a:rPr lang="en-US" dirty="0">
                <a:latin typeface="+mj-lt"/>
              </a:rPr>
              <a:t>…</a:t>
            </a:r>
          </a:p>
        </p:txBody>
      </p:sp>
      <p:cxnSp>
        <p:nvCxnSpPr>
          <p:cNvPr id="46" name="Straight Arrow Connector 45">
            <a:extLst>
              <a:ext uri="{FF2B5EF4-FFF2-40B4-BE49-F238E27FC236}">
                <a16:creationId xmlns:a16="http://schemas.microsoft.com/office/drawing/2014/main" id="{06E8F093-7958-A624-5F40-4152690CE013}"/>
              </a:ext>
            </a:extLst>
          </p:cNvPr>
          <p:cNvCxnSpPr>
            <a:cxnSpLocks/>
          </p:cNvCxnSpPr>
          <p:nvPr/>
        </p:nvCxnSpPr>
        <p:spPr>
          <a:xfrm flipH="1" flipV="1">
            <a:off x="4801201" y="1827805"/>
            <a:ext cx="607561" cy="1"/>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D98CE11-27BE-73BF-2B5A-CDD1793AD82B}"/>
              </a:ext>
            </a:extLst>
          </p:cNvPr>
          <p:cNvCxnSpPr>
            <a:cxnSpLocks/>
          </p:cNvCxnSpPr>
          <p:nvPr/>
        </p:nvCxnSpPr>
        <p:spPr>
          <a:xfrm flipH="1">
            <a:off x="6651185" y="4016373"/>
            <a:ext cx="252737" cy="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6EF0ABA-D443-99EF-D242-EBFE85D05899}"/>
              </a:ext>
            </a:extLst>
          </p:cNvPr>
          <p:cNvCxnSpPr>
            <a:cxnSpLocks/>
          </p:cNvCxnSpPr>
          <p:nvPr/>
        </p:nvCxnSpPr>
        <p:spPr>
          <a:xfrm flipH="1">
            <a:off x="5144051" y="4037011"/>
            <a:ext cx="276045" cy="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26DA65B-3F50-EF8B-7647-2C9242196C42}"/>
              </a:ext>
            </a:extLst>
          </p:cNvPr>
          <p:cNvSpPr txBox="1"/>
          <p:nvPr/>
        </p:nvSpPr>
        <p:spPr>
          <a:xfrm>
            <a:off x="6867876" y="3768544"/>
            <a:ext cx="407484" cy="369332"/>
          </a:xfrm>
          <a:prstGeom prst="rect">
            <a:avLst/>
          </a:prstGeom>
          <a:noFill/>
        </p:spPr>
        <p:txBody>
          <a:bodyPr wrap="none" rtlCol="0">
            <a:spAutoFit/>
          </a:bodyPr>
          <a:lstStyle/>
          <a:p>
            <a:r>
              <a:rPr lang="en-US" dirty="0">
                <a:latin typeface="+mj-lt"/>
              </a:rPr>
              <a:t>…</a:t>
            </a:r>
          </a:p>
        </p:txBody>
      </p:sp>
      <p:sp>
        <p:nvSpPr>
          <p:cNvPr id="50" name="TextBox 49">
            <a:extLst>
              <a:ext uri="{FF2B5EF4-FFF2-40B4-BE49-F238E27FC236}">
                <a16:creationId xmlns:a16="http://schemas.microsoft.com/office/drawing/2014/main" id="{7AC3829D-3021-9340-0836-93DC21E3731C}"/>
              </a:ext>
            </a:extLst>
          </p:cNvPr>
          <p:cNvSpPr txBox="1"/>
          <p:nvPr/>
        </p:nvSpPr>
        <p:spPr>
          <a:xfrm>
            <a:off x="4789070" y="3794885"/>
            <a:ext cx="407484" cy="369332"/>
          </a:xfrm>
          <a:prstGeom prst="rect">
            <a:avLst/>
          </a:prstGeom>
          <a:noFill/>
        </p:spPr>
        <p:txBody>
          <a:bodyPr wrap="none" rtlCol="0">
            <a:spAutoFit/>
          </a:bodyPr>
          <a:lstStyle/>
          <a:p>
            <a:r>
              <a:rPr lang="en-US" dirty="0">
                <a:latin typeface="+mj-lt"/>
              </a:rPr>
              <a:t>…</a:t>
            </a:r>
          </a:p>
        </p:txBody>
      </p:sp>
      <p:cxnSp>
        <p:nvCxnSpPr>
          <p:cNvPr id="51" name="Straight Arrow Connector 50">
            <a:extLst>
              <a:ext uri="{FF2B5EF4-FFF2-40B4-BE49-F238E27FC236}">
                <a16:creationId xmlns:a16="http://schemas.microsoft.com/office/drawing/2014/main" id="{B38983E4-26E8-A8FC-4538-3A4F07F56177}"/>
              </a:ext>
            </a:extLst>
          </p:cNvPr>
          <p:cNvCxnSpPr>
            <a:cxnSpLocks/>
          </p:cNvCxnSpPr>
          <p:nvPr/>
        </p:nvCxnSpPr>
        <p:spPr>
          <a:xfrm flipH="1">
            <a:off x="6682873" y="5560276"/>
            <a:ext cx="252737" cy="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78FA45A-E948-F531-55EA-94F979B3CD5E}"/>
              </a:ext>
            </a:extLst>
          </p:cNvPr>
          <p:cNvCxnSpPr>
            <a:cxnSpLocks/>
          </p:cNvCxnSpPr>
          <p:nvPr/>
        </p:nvCxnSpPr>
        <p:spPr>
          <a:xfrm flipH="1">
            <a:off x="5175739" y="5580914"/>
            <a:ext cx="276045" cy="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40C78C1-C909-3849-4477-946D9F2B3C16}"/>
              </a:ext>
            </a:extLst>
          </p:cNvPr>
          <p:cNvSpPr txBox="1"/>
          <p:nvPr/>
        </p:nvSpPr>
        <p:spPr>
          <a:xfrm>
            <a:off x="6899564" y="5312447"/>
            <a:ext cx="407484" cy="369332"/>
          </a:xfrm>
          <a:prstGeom prst="rect">
            <a:avLst/>
          </a:prstGeom>
          <a:noFill/>
        </p:spPr>
        <p:txBody>
          <a:bodyPr wrap="none" rtlCol="0">
            <a:spAutoFit/>
          </a:bodyPr>
          <a:lstStyle/>
          <a:p>
            <a:r>
              <a:rPr lang="en-US" dirty="0">
                <a:latin typeface="+mj-lt"/>
              </a:rPr>
              <a:t>…</a:t>
            </a:r>
          </a:p>
        </p:txBody>
      </p:sp>
      <p:sp>
        <p:nvSpPr>
          <p:cNvPr id="54" name="TextBox 53">
            <a:extLst>
              <a:ext uri="{FF2B5EF4-FFF2-40B4-BE49-F238E27FC236}">
                <a16:creationId xmlns:a16="http://schemas.microsoft.com/office/drawing/2014/main" id="{2D123EE4-DD21-F9B5-3772-99BE63351990}"/>
              </a:ext>
            </a:extLst>
          </p:cNvPr>
          <p:cNvSpPr txBox="1"/>
          <p:nvPr/>
        </p:nvSpPr>
        <p:spPr>
          <a:xfrm>
            <a:off x="4820758" y="5338788"/>
            <a:ext cx="407484" cy="369332"/>
          </a:xfrm>
          <a:prstGeom prst="rect">
            <a:avLst/>
          </a:prstGeom>
          <a:noFill/>
        </p:spPr>
        <p:txBody>
          <a:bodyPr wrap="none" rtlCol="0">
            <a:spAutoFit/>
          </a:bodyPr>
          <a:lstStyle/>
          <a:p>
            <a:r>
              <a:rPr lang="en-US" dirty="0">
                <a:latin typeface="+mj-lt"/>
              </a:rPr>
              <a:t>…</a:t>
            </a:r>
          </a:p>
        </p:txBody>
      </p:sp>
      <p:cxnSp>
        <p:nvCxnSpPr>
          <p:cNvPr id="55" name="Straight Arrow Connector 54">
            <a:extLst>
              <a:ext uri="{FF2B5EF4-FFF2-40B4-BE49-F238E27FC236}">
                <a16:creationId xmlns:a16="http://schemas.microsoft.com/office/drawing/2014/main" id="{671111D0-6D5A-A697-744A-9068356CAE78}"/>
              </a:ext>
            </a:extLst>
          </p:cNvPr>
          <p:cNvCxnSpPr>
            <a:cxnSpLocks/>
          </p:cNvCxnSpPr>
          <p:nvPr/>
        </p:nvCxnSpPr>
        <p:spPr>
          <a:xfrm flipH="1" flipV="1">
            <a:off x="4855361" y="3429000"/>
            <a:ext cx="607561" cy="1"/>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B78177C-6C9B-D588-B92B-F54AD617A42B}"/>
              </a:ext>
            </a:extLst>
          </p:cNvPr>
          <p:cNvCxnSpPr>
            <a:cxnSpLocks/>
          </p:cNvCxnSpPr>
          <p:nvPr/>
        </p:nvCxnSpPr>
        <p:spPr>
          <a:xfrm flipH="1" flipV="1">
            <a:off x="4840270" y="4936167"/>
            <a:ext cx="607561" cy="1"/>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DCD36663-E80B-A1DF-B68C-7362FDA564E9}"/>
              </a:ext>
            </a:extLst>
          </p:cNvPr>
          <p:cNvGrpSpPr/>
          <p:nvPr/>
        </p:nvGrpSpPr>
        <p:grpSpPr>
          <a:xfrm>
            <a:off x="5604529" y="1381051"/>
            <a:ext cx="919402" cy="518912"/>
            <a:chOff x="8122536" y="2133680"/>
            <a:chExt cx="919402" cy="518912"/>
          </a:xfrm>
        </p:grpSpPr>
        <p:sp>
          <p:nvSpPr>
            <p:cNvPr id="71" name="Rectangle: Rounded Corners 70">
              <a:extLst>
                <a:ext uri="{FF2B5EF4-FFF2-40B4-BE49-F238E27FC236}">
                  <a16:creationId xmlns:a16="http://schemas.microsoft.com/office/drawing/2014/main" id="{6E9C07AC-B29A-7806-C1F0-3BD3339B3752}"/>
                </a:ext>
              </a:extLst>
            </p:cNvPr>
            <p:cNvSpPr/>
            <p:nvPr/>
          </p:nvSpPr>
          <p:spPr>
            <a:xfrm>
              <a:off x="8164723" y="2316105"/>
              <a:ext cx="823166" cy="336487"/>
            </a:xfrm>
            <a:prstGeom prst="roundRect">
              <a:avLst/>
            </a:pr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1C76214F-9CEE-05DA-13FC-E91274020C3A}"/>
                </a:ext>
              </a:extLst>
            </p:cNvPr>
            <p:cNvSpPr txBox="1"/>
            <p:nvPr/>
          </p:nvSpPr>
          <p:spPr>
            <a:xfrm>
              <a:off x="8122536" y="2283260"/>
              <a:ext cx="907539" cy="369332"/>
            </a:xfrm>
            <a:prstGeom prst="rect">
              <a:avLst/>
            </a:prstGeom>
            <a:noFill/>
          </p:spPr>
          <p:txBody>
            <a:bodyPr wrap="square" rtlCol="0" anchor="ctr">
              <a:spAutoFit/>
            </a:bodyPr>
            <a:lstStyle/>
            <a:p>
              <a:pPr algn="ctr"/>
              <a:r>
                <a:rPr lang="en-US" dirty="0" err="1"/>
                <a:t>LoRA</a:t>
              </a:r>
              <a:r>
                <a:rPr lang="en-US" dirty="0"/>
                <a:t> A</a:t>
              </a:r>
            </a:p>
          </p:txBody>
        </p:sp>
        <p:pic>
          <p:nvPicPr>
            <p:cNvPr id="57" name="Picture 56" descr="A red flame on a black background&#10;&#10;AI-generated content may be incorrect.">
              <a:extLst>
                <a:ext uri="{FF2B5EF4-FFF2-40B4-BE49-F238E27FC236}">
                  <a16:creationId xmlns:a16="http://schemas.microsoft.com/office/drawing/2014/main" id="{4A7D3C6C-6542-A6BC-F16E-B1B8C1629105}"/>
                </a:ext>
              </a:extLst>
            </p:cNvPr>
            <p:cNvPicPr>
              <a:picLocks noChangeAspect="1"/>
            </p:cNvPicPr>
            <p:nvPr/>
          </p:nvPicPr>
          <p:blipFill>
            <a:blip r:embed="rId8"/>
            <a:stretch>
              <a:fillRect/>
            </a:stretch>
          </p:blipFill>
          <p:spPr>
            <a:xfrm>
              <a:off x="8771610" y="2133680"/>
              <a:ext cx="270328" cy="374524"/>
            </a:xfrm>
            <a:prstGeom prst="rect">
              <a:avLst/>
            </a:prstGeom>
          </p:spPr>
        </p:pic>
      </p:grpSp>
      <p:pic>
        <p:nvPicPr>
          <p:cNvPr id="58" name="Picture 57" descr="A blue snowflake on a black background&#10;&#10;AI-generated content may be incorrect.">
            <a:extLst>
              <a:ext uri="{FF2B5EF4-FFF2-40B4-BE49-F238E27FC236}">
                <a16:creationId xmlns:a16="http://schemas.microsoft.com/office/drawing/2014/main" id="{074E4F14-8748-4F7B-692B-C43502FF983E}"/>
              </a:ext>
            </a:extLst>
          </p:cNvPr>
          <p:cNvPicPr>
            <a:picLocks noChangeAspect="1"/>
          </p:cNvPicPr>
          <p:nvPr/>
        </p:nvPicPr>
        <p:blipFill>
          <a:blip r:embed="rId9"/>
          <a:stretch>
            <a:fillRect/>
          </a:stretch>
        </p:blipFill>
        <p:spPr>
          <a:xfrm>
            <a:off x="6504246" y="1667095"/>
            <a:ext cx="293877" cy="321419"/>
          </a:xfrm>
          <a:prstGeom prst="rect">
            <a:avLst/>
          </a:prstGeom>
        </p:spPr>
      </p:pic>
      <p:pic>
        <p:nvPicPr>
          <p:cNvPr id="69" name="Picture 68" descr="A blue snowflake on a black background&#10;&#10;AI-generated content may be incorrect.">
            <a:extLst>
              <a:ext uri="{FF2B5EF4-FFF2-40B4-BE49-F238E27FC236}">
                <a16:creationId xmlns:a16="http://schemas.microsoft.com/office/drawing/2014/main" id="{D4FCBA26-4E6C-AEA8-AB88-246C8A98A019}"/>
              </a:ext>
            </a:extLst>
          </p:cNvPr>
          <p:cNvPicPr>
            <a:picLocks noChangeAspect="1"/>
          </p:cNvPicPr>
          <p:nvPr/>
        </p:nvPicPr>
        <p:blipFill>
          <a:blip r:embed="rId9"/>
          <a:stretch>
            <a:fillRect/>
          </a:stretch>
        </p:blipFill>
        <p:spPr>
          <a:xfrm>
            <a:off x="6495036" y="3169555"/>
            <a:ext cx="293877" cy="321419"/>
          </a:xfrm>
          <a:prstGeom prst="rect">
            <a:avLst/>
          </a:prstGeom>
        </p:spPr>
      </p:pic>
      <p:pic>
        <p:nvPicPr>
          <p:cNvPr id="78" name="Picture 77" descr="A blue snowflake on a black background&#10;&#10;AI-generated content may be incorrect.">
            <a:extLst>
              <a:ext uri="{FF2B5EF4-FFF2-40B4-BE49-F238E27FC236}">
                <a16:creationId xmlns:a16="http://schemas.microsoft.com/office/drawing/2014/main" id="{D48C6325-289C-752D-1ABB-29EEB5745D0C}"/>
              </a:ext>
            </a:extLst>
          </p:cNvPr>
          <p:cNvPicPr>
            <a:picLocks noChangeAspect="1"/>
          </p:cNvPicPr>
          <p:nvPr/>
        </p:nvPicPr>
        <p:blipFill>
          <a:blip r:embed="rId9"/>
          <a:stretch>
            <a:fillRect/>
          </a:stretch>
        </p:blipFill>
        <p:spPr>
          <a:xfrm>
            <a:off x="6485211" y="4715537"/>
            <a:ext cx="293877" cy="321419"/>
          </a:xfrm>
          <a:prstGeom prst="rect">
            <a:avLst/>
          </a:prstGeom>
        </p:spPr>
      </p:pic>
      <p:grpSp>
        <p:nvGrpSpPr>
          <p:cNvPr id="80" name="Group 79">
            <a:extLst>
              <a:ext uri="{FF2B5EF4-FFF2-40B4-BE49-F238E27FC236}">
                <a16:creationId xmlns:a16="http://schemas.microsoft.com/office/drawing/2014/main" id="{F2373D5A-3955-404D-3257-BBF8CC567107}"/>
              </a:ext>
            </a:extLst>
          </p:cNvPr>
          <p:cNvGrpSpPr/>
          <p:nvPr/>
        </p:nvGrpSpPr>
        <p:grpSpPr>
          <a:xfrm>
            <a:off x="5604529" y="2905385"/>
            <a:ext cx="919402" cy="518912"/>
            <a:chOff x="8122536" y="2133680"/>
            <a:chExt cx="919402" cy="518912"/>
          </a:xfrm>
        </p:grpSpPr>
        <p:sp>
          <p:nvSpPr>
            <p:cNvPr id="81" name="Rectangle: Rounded Corners 80">
              <a:extLst>
                <a:ext uri="{FF2B5EF4-FFF2-40B4-BE49-F238E27FC236}">
                  <a16:creationId xmlns:a16="http://schemas.microsoft.com/office/drawing/2014/main" id="{A3F4E41E-6568-CD02-370E-111F772EEF8F}"/>
                </a:ext>
              </a:extLst>
            </p:cNvPr>
            <p:cNvSpPr/>
            <p:nvPr/>
          </p:nvSpPr>
          <p:spPr>
            <a:xfrm>
              <a:off x="8164723" y="2316105"/>
              <a:ext cx="823166" cy="336487"/>
            </a:xfrm>
            <a:prstGeom prst="roundRect">
              <a:avLst/>
            </a:pr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ECF05975-8C21-5F54-CA75-95D43361B0AD}"/>
                </a:ext>
              </a:extLst>
            </p:cNvPr>
            <p:cNvSpPr txBox="1"/>
            <p:nvPr/>
          </p:nvSpPr>
          <p:spPr>
            <a:xfrm>
              <a:off x="8122536" y="2283260"/>
              <a:ext cx="907539" cy="369332"/>
            </a:xfrm>
            <a:prstGeom prst="rect">
              <a:avLst/>
            </a:prstGeom>
            <a:noFill/>
          </p:spPr>
          <p:txBody>
            <a:bodyPr wrap="square" rtlCol="0" anchor="ctr">
              <a:spAutoFit/>
            </a:bodyPr>
            <a:lstStyle/>
            <a:p>
              <a:pPr algn="ctr"/>
              <a:r>
                <a:rPr lang="en-US" dirty="0" err="1"/>
                <a:t>LoRA</a:t>
              </a:r>
              <a:r>
                <a:rPr lang="en-US" dirty="0"/>
                <a:t> B</a:t>
              </a:r>
            </a:p>
          </p:txBody>
        </p:sp>
        <p:pic>
          <p:nvPicPr>
            <p:cNvPr id="83" name="Picture 82" descr="A red flame on a black background&#10;&#10;AI-generated content may be incorrect.">
              <a:extLst>
                <a:ext uri="{FF2B5EF4-FFF2-40B4-BE49-F238E27FC236}">
                  <a16:creationId xmlns:a16="http://schemas.microsoft.com/office/drawing/2014/main" id="{0ECE81A2-59C3-A983-2E9C-C48742FE8262}"/>
                </a:ext>
              </a:extLst>
            </p:cNvPr>
            <p:cNvPicPr>
              <a:picLocks noChangeAspect="1"/>
            </p:cNvPicPr>
            <p:nvPr/>
          </p:nvPicPr>
          <p:blipFill>
            <a:blip r:embed="rId8"/>
            <a:stretch>
              <a:fillRect/>
            </a:stretch>
          </p:blipFill>
          <p:spPr>
            <a:xfrm>
              <a:off x="8771610" y="2133680"/>
              <a:ext cx="270328" cy="374524"/>
            </a:xfrm>
            <a:prstGeom prst="rect">
              <a:avLst/>
            </a:prstGeom>
          </p:spPr>
        </p:pic>
      </p:grpSp>
      <p:grpSp>
        <p:nvGrpSpPr>
          <p:cNvPr id="84" name="Group 83">
            <a:extLst>
              <a:ext uri="{FF2B5EF4-FFF2-40B4-BE49-F238E27FC236}">
                <a16:creationId xmlns:a16="http://schemas.microsoft.com/office/drawing/2014/main" id="{6807AD5A-6BEA-77E0-9125-591C0552D6FE}"/>
              </a:ext>
            </a:extLst>
          </p:cNvPr>
          <p:cNvGrpSpPr/>
          <p:nvPr/>
        </p:nvGrpSpPr>
        <p:grpSpPr>
          <a:xfrm>
            <a:off x="5607965" y="4447435"/>
            <a:ext cx="919402" cy="518912"/>
            <a:chOff x="8122536" y="2133680"/>
            <a:chExt cx="919402" cy="518912"/>
          </a:xfrm>
        </p:grpSpPr>
        <p:sp>
          <p:nvSpPr>
            <p:cNvPr id="85" name="Rectangle: Rounded Corners 84">
              <a:extLst>
                <a:ext uri="{FF2B5EF4-FFF2-40B4-BE49-F238E27FC236}">
                  <a16:creationId xmlns:a16="http://schemas.microsoft.com/office/drawing/2014/main" id="{49847AA6-C73A-FD59-17EB-8DEDEA708CEC}"/>
                </a:ext>
              </a:extLst>
            </p:cNvPr>
            <p:cNvSpPr/>
            <p:nvPr/>
          </p:nvSpPr>
          <p:spPr>
            <a:xfrm>
              <a:off x="8164723" y="2316105"/>
              <a:ext cx="823166" cy="336487"/>
            </a:xfrm>
            <a:prstGeom prst="roundRect">
              <a:avLst/>
            </a:pr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255B3F41-860C-EF9B-5507-F3E0493A17E4}"/>
                </a:ext>
              </a:extLst>
            </p:cNvPr>
            <p:cNvSpPr txBox="1"/>
            <p:nvPr/>
          </p:nvSpPr>
          <p:spPr>
            <a:xfrm>
              <a:off x="8122536" y="2283260"/>
              <a:ext cx="907539" cy="369332"/>
            </a:xfrm>
            <a:prstGeom prst="rect">
              <a:avLst/>
            </a:prstGeom>
            <a:noFill/>
          </p:spPr>
          <p:txBody>
            <a:bodyPr wrap="square" rtlCol="0" anchor="ctr">
              <a:spAutoFit/>
            </a:bodyPr>
            <a:lstStyle/>
            <a:p>
              <a:pPr algn="ctr"/>
              <a:r>
                <a:rPr lang="en-US" dirty="0" err="1"/>
                <a:t>LoRA</a:t>
              </a:r>
              <a:r>
                <a:rPr lang="en-US" dirty="0"/>
                <a:t> C</a:t>
              </a:r>
            </a:p>
          </p:txBody>
        </p:sp>
        <p:pic>
          <p:nvPicPr>
            <p:cNvPr id="87" name="Picture 86" descr="A red flame on a black background&#10;&#10;AI-generated content may be incorrect.">
              <a:extLst>
                <a:ext uri="{FF2B5EF4-FFF2-40B4-BE49-F238E27FC236}">
                  <a16:creationId xmlns:a16="http://schemas.microsoft.com/office/drawing/2014/main" id="{EB19124E-563F-2A58-8034-086408AEE70E}"/>
                </a:ext>
              </a:extLst>
            </p:cNvPr>
            <p:cNvPicPr>
              <a:picLocks noChangeAspect="1"/>
            </p:cNvPicPr>
            <p:nvPr/>
          </p:nvPicPr>
          <p:blipFill>
            <a:blip r:embed="rId8"/>
            <a:stretch>
              <a:fillRect/>
            </a:stretch>
          </p:blipFill>
          <p:spPr>
            <a:xfrm>
              <a:off x="8771610" y="2133680"/>
              <a:ext cx="270328" cy="374524"/>
            </a:xfrm>
            <a:prstGeom prst="rect">
              <a:avLst/>
            </a:prstGeom>
          </p:spPr>
        </p:pic>
      </p:grpSp>
      <p:sp>
        <p:nvSpPr>
          <p:cNvPr id="88" name="TextBox 87">
            <a:extLst>
              <a:ext uri="{FF2B5EF4-FFF2-40B4-BE49-F238E27FC236}">
                <a16:creationId xmlns:a16="http://schemas.microsoft.com/office/drawing/2014/main" id="{DDE427D5-FA67-3E19-447D-8AE494B7D6A2}"/>
              </a:ext>
            </a:extLst>
          </p:cNvPr>
          <p:cNvSpPr txBox="1"/>
          <p:nvPr/>
        </p:nvSpPr>
        <p:spPr>
          <a:xfrm>
            <a:off x="279852" y="6203133"/>
            <a:ext cx="7257801" cy="292388"/>
          </a:xfrm>
          <a:prstGeom prst="rect">
            <a:avLst/>
          </a:prstGeom>
          <a:noFill/>
        </p:spPr>
        <p:txBody>
          <a:bodyPr wrap="square">
            <a:spAutoFit/>
          </a:bodyPr>
          <a:lstStyle/>
          <a:p>
            <a:r>
              <a:rPr lang="en-US" sz="1300" dirty="0">
                <a:solidFill>
                  <a:schemeClr val="bg1">
                    <a:lumMod val="65000"/>
                  </a:schemeClr>
                </a:solidFill>
              </a:rPr>
              <a:t>Some images from: </a:t>
            </a:r>
            <a:r>
              <a:rPr lang="en-US" sz="1300" i="1" dirty="0">
                <a:solidFill>
                  <a:schemeClr val="bg1">
                    <a:lumMod val="65000"/>
                  </a:schemeClr>
                </a:solidFill>
              </a:rPr>
              <a:t>Adding Conditional Control to Text-to-Image Diffusion Models</a:t>
            </a:r>
            <a:r>
              <a:rPr lang="en-GB" sz="1300" dirty="0">
                <a:solidFill>
                  <a:schemeClr val="bg1">
                    <a:lumMod val="65000"/>
                  </a:schemeClr>
                </a:solidFill>
              </a:rPr>
              <a:t>, Zhang et al., ICCV 2023</a:t>
            </a:r>
          </a:p>
        </p:txBody>
      </p:sp>
      <p:sp>
        <p:nvSpPr>
          <p:cNvPr id="91" name="TextBox 90">
            <a:extLst>
              <a:ext uri="{FF2B5EF4-FFF2-40B4-BE49-F238E27FC236}">
                <a16:creationId xmlns:a16="http://schemas.microsoft.com/office/drawing/2014/main" id="{6313E793-2804-7C10-9A22-FBE8EB79EB10}"/>
              </a:ext>
            </a:extLst>
          </p:cNvPr>
          <p:cNvSpPr txBox="1"/>
          <p:nvPr/>
        </p:nvSpPr>
        <p:spPr>
          <a:xfrm>
            <a:off x="279852" y="5988473"/>
            <a:ext cx="5775473" cy="292388"/>
          </a:xfrm>
          <a:prstGeom prst="rect">
            <a:avLst/>
          </a:prstGeom>
          <a:noFill/>
        </p:spPr>
        <p:txBody>
          <a:bodyPr wrap="square">
            <a:spAutoFit/>
          </a:bodyPr>
          <a:lstStyle/>
          <a:p>
            <a:r>
              <a:rPr lang="en-US" sz="1300" b="1" i="1" dirty="0" err="1">
                <a:solidFill>
                  <a:schemeClr val="bg1">
                    <a:lumMod val="65000"/>
                  </a:schemeClr>
                </a:solidFill>
              </a:rPr>
              <a:t>LoRA</a:t>
            </a:r>
            <a:r>
              <a:rPr lang="en-US" sz="1300" b="1" i="1" dirty="0">
                <a:solidFill>
                  <a:schemeClr val="bg1">
                    <a:lumMod val="65000"/>
                  </a:schemeClr>
                </a:solidFill>
              </a:rPr>
              <a:t>: Low-Rank Adaptation of Large Language Models</a:t>
            </a:r>
            <a:r>
              <a:rPr lang="en-GB" sz="1300" b="1" dirty="0">
                <a:solidFill>
                  <a:schemeClr val="bg1">
                    <a:lumMod val="65000"/>
                  </a:schemeClr>
                </a:solidFill>
              </a:rPr>
              <a:t>, Hu et al., ICLR 2022</a:t>
            </a:r>
          </a:p>
        </p:txBody>
      </p:sp>
      <p:sp>
        <p:nvSpPr>
          <p:cNvPr id="94" name="TextBox 93">
            <a:extLst>
              <a:ext uri="{FF2B5EF4-FFF2-40B4-BE49-F238E27FC236}">
                <a16:creationId xmlns:a16="http://schemas.microsoft.com/office/drawing/2014/main" id="{38506779-6E05-36A2-ED5D-F1A13F263001}"/>
              </a:ext>
            </a:extLst>
          </p:cNvPr>
          <p:cNvSpPr txBox="1"/>
          <p:nvPr/>
        </p:nvSpPr>
        <p:spPr>
          <a:xfrm>
            <a:off x="8833920" y="1056623"/>
            <a:ext cx="2691827" cy="369332"/>
          </a:xfrm>
          <a:prstGeom prst="rect">
            <a:avLst/>
          </a:prstGeom>
          <a:noFill/>
        </p:spPr>
        <p:txBody>
          <a:bodyPr wrap="none" rtlCol="0">
            <a:spAutoFit/>
          </a:bodyPr>
          <a:lstStyle/>
          <a:p>
            <a:pPr algn="ctr"/>
            <a:r>
              <a:rPr lang="en-US" dirty="0"/>
              <a:t>Replace Linear Operations:</a:t>
            </a:r>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FC25A5E0-C694-F9B6-C995-090BFEBC0D59}"/>
                  </a:ext>
                </a:extLst>
              </p:cNvPr>
              <p:cNvSpPr txBox="1"/>
              <p:nvPr/>
            </p:nvSpPr>
            <p:spPr>
              <a:xfrm>
                <a:off x="8846408" y="1848113"/>
                <a:ext cx="11972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𝑜</m:t>
                          </m:r>
                        </m:sub>
                      </m:sSub>
                      <m:r>
                        <a:rPr lang="en-GB" b="0" i="1" smtClean="0">
                          <a:latin typeface="Cambria Math" panose="02040503050406030204" pitchFamily="18" charset="0"/>
                        </a:rPr>
                        <m:t>=</m:t>
                      </m:r>
                      <m:r>
                        <a:rPr lang="en-GB" b="0" i="1" smtClean="0">
                          <a:latin typeface="Cambria Math" panose="02040503050406030204" pitchFamily="18" charset="0"/>
                        </a:rPr>
                        <m:t>𝑊</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b="0" i="1" smtClean="0">
                              <a:latin typeface="Cambria Math" panose="02040503050406030204" pitchFamily="18" charset="0"/>
                            </a:rPr>
                            <m:t>𝑖</m:t>
                          </m:r>
                        </m:sub>
                      </m:sSub>
                    </m:oMath>
                  </m:oMathPara>
                </a14:m>
                <a:endParaRPr lang="en-GB" dirty="0"/>
              </a:p>
            </p:txBody>
          </p:sp>
        </mc:Choice>
        <mc:Fallback xmlns="">
          <p:sp>
            <p:nvSpPr>
              <p:cNvPr id="98" name="TextBox 97">
                <a:extLst>
                  <a:ext uri="{FF2B5EF4-FFF2-40B4-BE49-F238E27FC236}">
                    <a16:creationId xmlns:a16="http://schemas.microsoft.com/office/drawing/2014/main" id="{FC25A5E0-C694-F9B6-C995-090BFEBC0D59}"/>
                  </a:ext>
                </a:extLst>
              </p:cNvPr>
              <p:cNvSpPr txBox="1">
                <a:spLocks noRot="1" noChangeAspect="1" noMove="1" noResize="1" noEditPoints="1" noAdjustHandles="1" noChangeArrowheads="1" noChangeShapeType="1" noTextEdit="1"/>
              </p:cNvSpPr>
              <p:nvPr/>
            </p:nvSpPr>
            <p:spPr>
              <a:xfrm>
                <a:off x="8846408" y="1848113"/>
                <a:ext cx="1197251" cy="369332"/>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7F761C25-E09B-E631-A3F6-1E5229C7CC62}"/>
                  </a:ext>
                </a:extLst>
              </p:cNvPr>
              <p:cNvSpPr txBox="1"/>
              <p:nvPr/>
            </p:nvSpPr>
            <p:spPr>
              <a:xfrm>
                <a:off x="8847799" y="2911809"/>
                <a:ext cx="19691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𝑜</m:t>
                          </m:r>
                        </m:sub>
                      </m:sSub>
                      <m:r>
                        <a:rPr lang="en-GB" b="0" i="1" smtClean="0">
                          <a:latin typeface="Cambria Math" panose="02040503050406030204" pitchFamily="18" charset="0"/>
                        </a:rPr>
                        <m:t>=</m:t>
                      </m:r>
                      <m:r>
                        <a:rPr lang="en-GB" b="0" i="1" smtClean="0">
                          <a:latin typeface="Cambria Math" panose="02040503050406030204" pitchFamily="18" charset="0"/>
                        </a:rPr>
                        <m:t>𝑊</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b="0" i="1" smtClean="0">
                              <a:latin typeface="Cambria Math" panose="02040503050406030204" pitchFamily="18" charset="0"/>
                            </a:rPr>
                            <m:t>𝑖</m:t>
                          </m:r>
                        </m:sub>
                      </m:sSub>
                      <m:r>
                        <a:rPr lang="en-GB" b="0" i="1" smtClean="0">
                          <a:latin typeface="Cambria Math" panose="02040503050406030204" pitchFamily="18" charset="0"/>
                        </a:rPr>
                        <m:t>+</m:t>
                      </m:r>
                      <m:r>
                        <a:rPr lang="en-GB" b="0" i="1" smtClean="0">
                          <a:latin typeface="Cambria Math" panose="02040503050406030204" pitchFamily="18" charset="0"/>
                        </a:rPr>
                        <m:t>𝐵𝐴</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m:t>
                          </m:r>
                        </m:sub>
                      </m:sSub>
                    </m:oMath>
                  </m:oMathPara>
                </a14:m>
                <a:endParaRPr lang="en-GB" dirty="0"/>
              </a:p>
            </p:txBody>
          </p:sp>
        </mc:Choice>
        <mc:Fallback xmlns="">
          <p:sp>
            <p:nvSpPr>
              <p:cNvPr id="100" name="TextBox 99">
                <a:extLst>
                  <a:ext uri="{FF2B5EF4-FFF2-40B4-BE49-F238E27FC236}">
                    <a16:creationId xmlns:a16="http://schemas.microsoft.com/office/drawing/2014/main" id="{7F761C25-E09B-E631-A3F6-1E5229C7CC62}"/>
                  </a:ext>
                </a:extLst>
              </p:cNvPr>
              <p:cNvSpPr txBox="1">
                <a:spLocks noRot="1" noChangeAspect="1" noMove="1" noResize="1" noEditPoints="1" noAdjustHandles="1" noChangeArrowheads="1" noChangeShapeType="1" noTextEdit="1"/>
              </p:cNvSpPr>
              <p:nvPr/>
            </p:nvSpPr>
            <p:spPr>
              <a:xfrm>
                <a:off x="8847799" y="2911809"/>
                <a:ext cx="1969193" cy="369332"/>
              </a:xfrm>
              <a:prstGeom prst="rect">
                <a:avLst/>
              </a:prstGeom>
              <a:blipFill>
                <a:blip r:embed="rId11"/>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37CA5832-AF9E-589C-8E72-35278796053F}"/>
                  </a:ext>
                </a:extLst>
              </p:cNvPr>
              <p:cNvSpPr txBox="1"/>
              <p:nvPr/>
            </p:nvSpPr>
            <p:spPr>
              <a:xfrm>
                <a:off x="8847799" y="2154289"/>
                <a:ext cx="1494730" cy="311560"/>
              </a:xfrm>
              <a:prstGeom prst="rect">
                <a:avLst/>
              </a:prstGeom>
              <a:noFill/>
            </p:spPr>
            <p:txBody>
              <a:bodyPr wrap="square">
                <a:spAutoFit/>
              </a:bodyPr>
              <a:lstStyle/>
              <a:p>
                <a:r>
                  <a:rPr lang="en-GB" sz="1400" dirty="0"/>
                  <a:t>(</a:t>
                </a:r>
                <a14:m>
                  <m:oMath xmlns:m="http://schemas.openxmlformats.org/officeDocument/2006/math">
                    <m:r>
                      <a:rPr lang="en-GB" sz="1400" i="1" smtClean="0">
                        <a:latin typeface="Cambria Math" panose="02040503050406030204" pitchFamily="18" charset="0"/>
                      </a:rPr>
                      <m:t>𝑊</m:t>
                    </m:r>
                    <m:r>
                      <a:rPr lang="en-GB" sz="1400" i="1" smtClean="0">
                        <a:latin typeface="Cambria Math" panose="02040503050406030204" pitchFamily="18" charset="0"/>
                        <a:ea typeface="Cambria Math" panose="02040503050406030204" pitchFamily="18" charset="0"/>
                      </a:rPr>
                      <m:t>∈</m:t>
                    </m:r>
                    <m:sSup>
                      <m:sSupPr>
                        <m:ctrlPr>
                          <a:rPr lang="en-GB" sz="1400" i="1" smtClean="0">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ℝ</m:t>
                        </m:r>
                      </m:e>
                      <m:sup>
                        <m:r>
                          <a:rPr lang="en-GB" sz="1400" b="0" i="1" smtClean="0">
                            <a:latin typeface="Cambria Math" panose="02040503050406030204" pitchFamily="18" charset="0"/>
                            <a:ea typeface="Cambria Math" panose="02040503050406030204" pitchFamily="18" charset="0"/>
                          </a:rPr>
                          <m:t>𝑑</m:t>
                        </m:r>
                        <m:r>
                          <a:rPr lang="en-GB" sz="1400" b="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𝑘</m:t>
                        </m:r>
                      </m:sup>
                    </m:sSup>
                  </m:oMath>
                </a14:m>
                <a:r>
                  <a:rPr lang="en-GB" sz="1400" dirty="0"/>
                  <a:t>)</a:t>
                </a:r>
              </a:p>
            </p:txBody>
          </p:sp>
        </mc:Choice>
        <mc:Fallback xmlns="">
          <p:sp>
            <p:nvSpPr>
              <p:cNvPr id="102" name="TextBox 101">
                <a:extLst>
                  <a:ext uri="{FF2B5EF4-FFF2-40B4-BE49-F238E27FC236}">
                    <a16:creationId xmlns:a16="http://schemas.microsoft.com/office/drawing/2014/main" id="{37CA5832-AF9E-589C-8E72-35278796053F}"/>
                  </a:ext>
                </a:extLst>
              </p:cNvPr>
              <p:cNvSpPr txBox="1">
                <a:spLocks noRot="1" noChangeAspect="1" noMove="1" noResize="1" noEditPoints="1" noAdjustHandles="1" noChangeArrowheads="1" noChangeShapeType="1" noTextEdit="1"/>
              </p:cNvSpPr>
              <p:nvPr/>
            </p:nvSpPr>
            <p:spPr>
              <a:xfrm>
                <a:off x="8847799" y="2154289"/>
                <a:ext cx="1494730" cy="311560"/>
              </a:xfrm>
              <a:prstGeom prst="rect">
                <a:avLst/>
              </a:prstGeom>
              <a:blipFill>
                <a:blip r:embed="rId12"/>
                <a:stretch>
                  <a:fillRect l="-1220" b="-1923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188F5836-8093-35E2-EE1F-9371289FE6C7}"/>
                  </a:ext>
                </a:extLst>
              </p:cNvPr>
              <p:cNvSpPr txBox="1"/>
              <p:nvPr/>
            </p:nvSpPr>
            <p:spPr>
              <a:xfrm>
                <a:off x="8855034" y="3243241"/>
                <a:ext cx="3336966" cy="311560"/>
              </a:xfrm>
              <a:prstGeom prst="rect">
                <a:avLst/>
              </a:prstGeom>
              <a:noFill/>
            </p:spPr>
            <p:txBody>
              <a:bodyPr wrap="square">
                <a:spAutoFit/>
              </a:bodyPr>
              <a:lstStyle/>
              <a:p>
                <a:r>
                  <a:rPr lang="en-GB" sz="1400" dirty="0"/>
                  <a:t>(</a:t>
                </a:r>
                <a14:m>
                  <m:oMath xmlns:m="http://schemas.openxmlformats.org/officeDocument/2006/math">
                    <m:r>
                      <m:rPr>
                        <m:sty m:val="p"/>
                      </m:rPr>
                      <a:rPr lang="en-GB" sz="1400" b="0" i="0" smtClean="0">
                        <a:latin typeface="Cambria Math" panose="02040503050406030204" pitchFamily="18" charset="0"/>
                        <a:ea typeface="Cambria Math" panose="02040503050406030204" pitchFamily="18" charset="0"/>
                      </a:rPr>
                      <m:t>B</m:t>
                    </m:r>
                    <m:r>
                      <a:rPr lang="en-GB" sz="1400" i="1" smtClean="0">
                        <a:latin typeface="Cambria Math" panose="02040503050406030204" pitchFamily="18" charset="0"/>
                        <a:ea typeface="Cambria Math" panose="02040503050406030204" pitchFamily="18" charset="0"/>
                      </a:rPr>
                      <m:t>∈</m:t>
                    </m:r>
                    <m:sSup>
                      <m:sSupPr>
                        <m:ctrlPr>
                          <a:rPr lang="en-GB" sz="1400" i="1" smtClean="0">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ℝ</m:t>
                        </m:r>
                      </m:e>
                      <m:sup>
                        <m:r>
                          <a:rPr lang="en-GB" sz="1400" b="0" i="1" smtClean="0">
                            <a:latin typeface="Cambria Math" panose="02040503050406030204" pitchFamily="18" charset="0"/>
                            <a:ea typeface="Cambria Math" panose="02040503050406030204" pitchFamily="18" charset="0"/>
                          </a:rPr>
                          <m:t>𝑑</m:t>
                        </m:r>
                        <m:r>
                          <a:rPr lang="en-GB" sz="1400" b="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𝑟</m:t>
                        </m:r>
                      </m:sup>
                    </m:sSup>
                  </m:oMath>
                </a14:m>
                <a:r>
                  <a:rPr lang="en-GB" sz="1400" dirty="0"/>
                  <a:t>; </a:t>
                </a:r>
                <a14:m>
                  <m:oMath xmlns:m="http://schemas.openxmlformats.org/officeDocument/2006/math">
                    <m:r>
                      <m:rPr>
                        <m:sty m:val="p"/>
                      </m:rPr>
                      <a:rPr lang="en-GB" sz="1400">
                        <a:latin typeface="Cambria Math" panose="02040503050406030204" pitchFamily="18" charset="0"/>
                        <a:ea typeface="Cambria Math" panose="02040503050406030204" pitchFamily="18" charset="0"/>
                      </a:rPr>
                      <m:t>A</m:t>
                    </m:r>
                    <m:r>
                      <a:rPr lang="en-GB" sz="1400" i="1">
                        <a:latin typeface="Cambria Math" panose="02040503050406030204" pitchFamily="18" charset="0"/>
                        <a:ea typeface="Cambria Math" panose="02040503050406030204" pitchFamily="18" charset="0"/>
                      </a:rPr>
                      <m:t>∈</m:t>
                    </m:r>
                    <m:sSup>
                      <m:sSupPr>
                        <m:ctrlPr>
                          <a:rPr lang="en-GB" sz="1400" i="1">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ℝ</m:t>
                        </m:r>
                      </m:e>
                      <m:sup>
                        <m:r>
                          <a:rPr lang="en-GB" sz="1400" i="1">
                            <a:latin typeface="Cambria Math" panose="02040503050406030204" pitchFamily="18" charset="0"/>
                            <a:ea typeface="Cambria Math" panose="02040503050406030204" pitchFamily="18" charset="0"/>
                          </a:rPr>
                          <m:t>𝑟</m:t>
                        </m:r>
                        <m:r>
                          <a:rPr lang="en-GB" sz="1400" i="1">
                            <a:latin typeface="Cambria Math" panose="02040503050406030204" pitchFamily="18" charset="0"/>
                            <a:ea typeface="Cambria Math" panose="02040503050406030204" pitchFamily="18" charset="0"/>
                          </a:rPr>
                          <m:t>×</m:t>
                        </m:r>
                        <m:r>
                          <a:rPr lang="en-GB" sz="1400" i="1">
                            <a:latin typeface="Cambria Math" panose="02040503050406030204" pitchFamily="18" charset="0"/>
                            <a:ea typeface="Cambria Math" panose="02040503050406030204" pitchFamily="18" charset="0"/>
                          </a:rPr>
                          <m:t>𝑘</m:t>
                        </m:r>
                      </m:sup>
                    </m:sSup>
                  </m:oMath>
                </a14:m>
                <a:r>
                  <a:rPr lang="en-GB" sz="1400" dirty="0"/>
                  <a:t> with </a:t>
                </a:r>
                <a14:m>
                  <m:oMath xmlns:m="http://schemas.openxmlformats.org/officeDocument/2006/math">
                    <m:r>
                      <a:rPr lang="en-GB" sz="1400" b="0" i="1" smtClean="0">
                        <a:latin typeface="Cambria Math" panose="02040503050406030204" pitchFamily="18" charset="0"/>
                      </a:rPr>
                      <m:t>𝑟</m:t>
                    </m:r>
                    <m:r>
                      <a:rPr lang="en-GB" sz="1400" b="0" i="1" smtClean="0">
                        <a:latin typeface="Cambria Math" panose="02040503050406030204" pitchFamily="18" charset="0"/>
                      </a:rPr>
                      <m:t>≪</m:t>
                    </m:r>
                    <m:r>
                      <m:rPr>
                        <m:sty m:val="p"/>
                      </m:rPr>
                      <a:rPr lang="en-GB" sz="1400" b="0" i="0" smtClean="0">
                        <a:latin typeface="Cambria Math" panose="02040503050406030204" pitchFamily="18" charset="0"/>
                      </a:rPr>
                      <m:t>min</m:t>
                    </m:r>
                    <m:r>
                      <a:rPr lang="en-GB" sz="1400" b="0" i="1" smtClean="0">
                        <a:latin typeface="Cambria Math" panose="02040503050406030204" pitchFamily="18" charset="0"/>
                      </a:rPr>
                      <m:t>⁡(</m:t>
                    </m:r>
                    <m:r>
                      <a:rPr lang="en-GB" sz="1400" b="0" i="1" smtClean="0">
                        <a:latin typeface="Cambria Math" panose="02040503050406030204" pitchFamily="18" charset="0"/>
                      </a:rPr>
                      <m:t>𝑑</m:t>
                    </m:r>
                    <m:r>
                      <a:rPr lang="en-GB" sz="1400" b="0" i="1" smtClean="0">
                        <a:latin typeface="Cambria Math" panose="02040503050406030204" pitchFamily="18" charset="0"/>
                      </a:rPr>
                      <m:t>,</m:t>
                    </m:r>
                    <m:r>
                      <a:rPr lang="en-GB" sz="1400" b="0" i="1" smtClean="0">
                        <a:latin typeface="Cambria Math" panose="02040503050406030204" pitchFamily="18" charset="0"/>
                      </a:rPr>
                      <m:t>𝑘</m:t>
                    </m:r>
                    <m:r>
                      <a:rPr lang="en-GB" sz="1400" b="0" i="1" smtClean="0">
                        <a:latin typeface="Cambria Math" panose="02040503050406030204" pitchFamily="18" charset="0"/>
                      </a:rPr>
                      <m:t>)</m:t>
                    </m:r>
                  </m:oMath>
                </a14:m>
                <a:r>
                  <a:rPr lang="en-GB" sz="1400" dirty="0"/>
                  <a:t>)</a:t>
                </a:r>
              </a:p>
            </p:txBody>
          </p:sp>
        </mc:Choice>
        <mc:Fallback xmlns="">
          <p:sp>
            <p:nvSpPr>
              <p:cNvPr id="103" name="TextBox 102">
                <a:extLst>
                  <a:ext uri="{FF2B5EF4-FFF2-40B4-BE49-F238E27FC236}">
                    <a16:creationId xmlns:a16="http://schemas.microsoft.com/office/drawing/2014/main" id="{188F5836-8093-35E2-EE1F-9371289FE6C7}"/>
                  </a:ext>
                </a:extLst>
              </p:cNvPr>
              <p:cNvSpPr txBox="1">
                <a:spLocks noRot="1" noChangeAspect="1" noMove="1" noResize="1" noEditPoints="1" noAdjustHandles="1" noChangeArrowheads="1" noChangeShapeType="1" noTextEdit="1"/>
              </p:cNvSpPr>
              <p:nvPr/>
            </p:nvSpPr>
            <p:spPr>
              <a:xfrm>
                <a:off x="8855034" y="3243241"/>
                <a:ext cx="3336966" cy="311560"/>
              </a:xfrm>
              <a:prstGeom prst="rect">
                <a:avLst/>
              </a:prstGeom>
              <a:blipFill>
                <a:blip r:embed="rId13"/>
                <a:stretch>
                  <a:fillRect l="-548" t="-1961" b="-21569"/>
                </a:stretch>
              </a:blipFill>
            </p:spPr>
            <p:txBody>
              <a:bodyPr/>
              <a:lstStyle/>
              <a:p>
                <a:r>
                  <a:rPr lang="en-GB">
                    <a:noFill/>
                  </a:rPr>
                  <a:t> </a:t>
                </a:r>
              </a:p>
            </p:txBody>
          </p:sp>
        </mc:Fallback>
      </mc:AlternateContent>
      <p:sp>
        <p:nvSpPr>
          <p:cNvPr id="105" name="TextBox 104">
            <a:extLst>
              <a:ext uri="{FF2B5EF4-FFF2-40B4-BE49-F238E27FC236}">
                <a16:creationId xmlns:a16="http://schemas.microsoft.com/office/drawing/2014/main" id="{9C790491-40F2-EBE8-0E11-B025FE8864ED}"/>
              </a:ext>
            </a:extLst>
          </p:cNvPr>
          <p:cNvSpPr txBox="1"/>
          <p:nvPr/>
        </p:nvSpPr>
        <p:spPr>
          <a:xfrm>
            <a:off x="8871604" y="1597128"/>
            <a:ext cx="1023485" cy="369332"/>
          </a:xfrm>
          <a:prstGeom prst="rect">
            <a:avLst/>
          </a:prstGeom>
          <a:noFill/>
        </p:spPr>
        <p:txBody>
          <a:bodyPr wrap="none" rtlCol="0">
            <a:spAutoFit/>
          </a:bodyPr>
          <a:lstStyle/>
          <a:p>
            <a:r>
              <a:rPr lang="en-GB" b="1" dirty="0"/>
              <a:t>Original:</a:t>
            </a:r>
          </a:p>
        </p:txBody>
      </p:sp>
      <p:sp>
        <p:nvSpPr>
          <p:cNvPr id="106" name="TextBox 105">
            <a:extLst>
              <a:ext uri="{FF2B5EF4-FFF2-40B4-BE49-F238E27FC236}">
                <a16:creationId xmlns:a16="http://schemas.microsoft.com/office/drawing/2014/main" id="{63B7BEDB-4F26-F43A-072B-FF5426A8C796}"/>
              </a:ext>
            </a:extLst>
          </p:cNvPr>
          <p:cNvSpPr txBox="1"/>
          <p:nvPr/>
        </p:nvSpPr>
        <p:spPr>
          <a:xfrm>
            <a:off x="8869084" y="2639470"/>
            <a:ext cx="773289" cy="369332"/>
          </a:xfrm>
          <a:prstGeom prst="rect">
            <a:avLst/>
          </a:prstGeom>
          <a:noFill/>
        </p:spPr>
        <p:txBody>
          <a:bodyPr wrap="none" rtlCol="0">
            <a:spAutoFit/>
          </a:bodyPr>
          <a:lstStyle/>
          <a:p>
            <a:r>
              <a:rPr lang="en-GB" b="1" dirty="0" err="1"/>
              <a:t>LoRA</a:t>
            </a:r>
            <a:r>
              <a:rPr lang="en-GB" b="1" dirty="0"/>
              <a:t>:</a:t>
            </a:r>
          </a:p>
        </p:txBody>
      </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5C4418AA-D2A5-318A-748A-C07ABA2E17E2}"/>
                  </a:ext>
                </a:extLst>
              </p:cNvPr>
              <p:cNvSpPr txBox="1"/>
              <p:nvPr/>
            </p:nvSpPr>
            <p:spPr>
              <a:xfrm>
                <a:off x="8409219" y="4863009"/>
                <a:ext cx="50866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𝑖</m:t>
                          </m:r>
                        </m:sub>
                      </m:sSub>
                    </m:oMath>
                  </m:oMathPara>
                </a14:m>
                <a:endParaRPr lang="en-GB" dirty="0"/>
              </a:p>
            </p:txBody>
          </p:sp>
        </mc:Choice>
        <mc:Fallback xmlns="">
          <p:sp>
            <p:nvSpPr>
              <p:cNvPr id="124" name="TextBox 123">
                <a:extLst>
                  <a:ext uri="{FF2B5EF4-FFF2-40B4-BE49-F238E27FC236}">
                    <a16:creationId xmlns:a16="http://schemas.microsoft.com/office/drawing/2014/main" id="{5C4418AA-D2A5-318A-748A-C07ABA2E17E2}"/>
                  </a:ext>
                </a:extLst>
              </p:cNvPr>
              <p:cNvSpPr txBox="1">
                <a:spLocks noRot="1" noChangeAspect="1" noMove="1" noResize="1" noEditPoints="1" noAdjustHandles="1" noChangeArrowheads="1" noChangeShapeType="1" noTextEdit="1"/>
              </p:cNvSpPr>
              <p:nvPr/>
            </p:nvSpPr>
            <p:spPr>
              <a:xfrm>
                <a:off x="8409219" y="4863009"/>
                <a:ext cx="508661" cy="369332"/>
              </a:xfrm>
              <a:prstGeom prst="rect">
                <a:avLst/>
              </a:prstGeom>
              <a:blipFill>
                <a:blip r:embed="rId14"/>
                <a:stretch>
                  <a:fillRect b="-1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BB3F1FE9-24FE-7DEE-B5F8-56E6F5EE866E}"/>
                  </a:ext>
                </a:extLst>
              </p:cNvPr>
              <p:cNvSpPr txBox="1"/>
              <p:nvPr/>
            </p:nvSpPr>
            <p:spPr>
              <a:xfrm>
                <a:off x="11711661" y="4783059"/>
                <a:ext cx="50866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𝑜</m:t>
                          </m:r>
                        </m:sub>
                      </m:sSub>
                    </m:oMath>
                  </m:oMathPara>
                </a14:m>
                <a:endParaRPr lang="en-GB" dirty="0"/>
              </a:p>
            </p:txBody>
          </p:sp>
        </mc:Choice>
        <mc:Fallback xmlns="">
          <p:sp>
            <p:nvSpPr>
              <p:cNvPr id="125" name="TextBox 124">
                <a:extLst>
                  <a:ext uri="{FF2B5EF4-FFF2-40B4-BE49-F238E27FC236}">
                    <a16:creationId xmlns:a16="http://schemas.microsoft.com/office/drawing/2014/main" id="{BB3F1FE9-24FE-7DEE-B5F8-56E6F5EE866E}"/>
                  </a:ext>
                </a:extLst>
              </p:cNvPr>
              <p:cNvSpPr txBox="1">
                <a:spLocks noRot="1" noChangeAspect="1" noMove="1" noResize="1" noEditPoints="1" noAdjustHandles="1" noChangeArrowheads="1" noChangeShapeType="1" noTextEdit="1"/>
              </p:cNvSpPr>
              <p:nvPr/>
            </p:nvSpPr>
            <p:spPr>
              <a:xfrm>
                <a:off x="11711661" y="4783059"/>
                <a:ext cx="508661" cy="369332"/>
              </a:xfrm>
              <a:prstGeom prst="rect">
                <a:avLst/>
              </a:prstGeom>
              <a:blipFill>
                <a:blip r:embed="rId15"/>
                <a:stretch>
                  <a:fillRect/>
                </a:stretch>
              </a:blipFill>
            </p:spPr>
            <p:txBody>
              <a:bodyPr/>
              <a:lstStyle/>
              <a:p>
                <a:r>
                  <a:rPr lang="en-GB">
                    <a:noFill/>
                  </a:rPr>
                  <a:t> </a:t>
                </a:r>
              </a:p>
            </p:txBody>
          </p:sp>
        </mc:Fallback>
      </mc:AlternateContent>
      <p:grpSp>
        <p:nvGrpSpPr>
          <p:cNvPr id="158" name="Group 157">
            <a:extLst>
              <a:ext uri="{FF2B5EF4-FFF2-40B4-BE49-F238E27FC236}">
                <a16:creationId xmlns:a16="http://schemas.microsoft.com/office/drawing/2014/main" id="{29C4BC85-2DEE-D8B8-C4AA-835D69A040BF}"/>
              </a:ext>
            </a:extLst>
          </p:cNvPr>
          <p:cNvGrpSpPr/>
          <p:nvPr/>
        </p:nvGrpSpPr>
        <p:grpSpPr>
          <a:xfrm>
            <a:off x="9175592" y="5140995"/>
            <a:ext cx="1761601" cy="1063434"/>
            <a:chOff x="9176314" y="5284715"/>
            <a:chExt cx="1761601" cy="1063434"/>
          </a:xfrm>
        </p:grpSpPr>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0A4457D7-6DF9-78E8-3A56-9530018B581A}"/>
                    </a:ext>
                  </a:extLst>
                </p:cNvPr>
                <p:cNvSpPr txBox="1"/>
                <p:nvPr/>
              </p:nvSpPr>
              <p:spPr>
                <a:xfrm>
                  <a:off x="10394132" y="5946466"/>
                  <a:ext cx="315278" cy="307777"/>
                </a:xfrm>
                <a:prstGeom prst="rect">
                  <a:avLst/>
                </a:prstGeom>
                <a:noFill/>
              </p:spPr>
              <p:txBody>
                <a:bodyPr wrap="none" rtlCol="0" anchor="ctr">
                  <a:spAutoFit/>
                </a:bodyPr>
                <a:lstStyle/>
                <a:p>
                  <a:pPr algn="ct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𝑟</m:t>
                        </m:r>
                      </m:oMath>
                    </m:oMathPara>
                  </a14:m>
                  <a:endParaRPr lang="en-US" sz="1400" dirty="0"/>
                </a:p>
              </p:txBody>
            </p:sp>
          </mc:Choice>
          <mc:Fallback xmlns="">
            <p:sp>
              <p:nvSpPr>
                <p:cNvPr id="118" name="TextBox 117">
                  <a:extLst>
                    <a:ext uri="{FF2B5EF4-FFF2-40B4-BE49-F238E27FC236}">
                      <a16:creationId xmlns:a16="http://schemas.microsoft.com/office/drawing/2014/main" id="{0A4457D7-6DF9-78E8-3A56-9530018B581A}"/>
                    </a:ext>
                  </a:extLst>
                </p:cNvPr>
                <p:cNvSpPr txBox="1">
                  <a:spLocks noRot="1" noChangeAspect="1" noMove="1" noResize="1" noEditPoints="1" noAdjustHandles="1" noChangeArrowheads="1" noChangeShapeType="1" noTextEdit="1"/>
                </p:cNvSpPr>
                <p:nvPr/>
              </p:nvSpPr>
              <p:spPr>
                <a:xfrm>
                  <a:off x="10394132" y="5946466"/>
                  <a:ext cx="315278" cy="307777"/>
                </a:xfrm>
                <a:prstGeom prst="rect">
                  <a:avLst/>
                </a:prstGeom>
                <a:blipFill>
                  <a:blip r:embed="rId16"/>
                  <a:stretch>
                    <a:fillRect/>
                  </a:stretch>
                </a:blipFill>
              </p:spPr>
              <p:txBody>
                <a:bodyPr/>
                <a:lstStyle/>
                <a:p>
                  <a:r>
                    <a:rPr lang="en-GB">
                      <a:noFill/>
                    </a:rPr>
                    <a:t> </a:t>
                  </a:r>
                </a:p>
              </p:txBody>
            </p:sp>
          </mc:Fallback>
        </mc:AlternateContent>
        <p:sp>
          <p:nvSpPr>
            <p:cNvPr id="119" name="Rectangle: Rounded Corners 118">
              <a:extLst>
                <a:ext uri="{FF2B5EF4-FFF2-40B4-BE49-F238E27FC236}">
                  <a16:creationId xmlns:a16="http://schemas.microsoft.com/office/drawing/2014/main" id="{7F7B3983-E0A0-DC05-AF0B-7A5DD884DD7C}"/>
                </a:ext>
              </a:extLst>
            </p:cNvPr>
            <p:cNvSpPr/>
            <p:nvPr/>
          </p:nvSpPr>
          <p:spPr>
            <a:xfrm>
              <a:off x="10438715" y="5286461"/>
              <a:ext cx="153510" cy="735327"/>
            </a:xfrm>
            <a:prstGeom prst="roundRect">
              <a:avLst>
                <a:gd name="adj" fmla="val 0"/>
              </a:avLst>
            </a:pr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Rounded Corners 120">
              <a:extLst>
                <a:ext uri="{FF2B5EF4-FFF2-40B4-BE49-F238E27FC236}">
                  <a16:creationId xmlns:a16="http://schemas.microsoft.com/office/drawing/2014/main" id="{EC944122-5612-B687-9885-FD143E67CD3C}"/>
                </a:ext>
              </a:extLst>
            </p:cNvPr>
            <p:cNvSpPr/>
            <p:nvPr/>
          </p:nvSpPr>
          <p:spPr>
            <a:xfrm rot="5400000">
              <a:off x="9810657" y="5448242"/>
              <a:ext cx="153510" cy="969837"/>
            </a:xfrm>
            <a:prstGeom prst="roundRect">
              <a:avLst>
                <a:gd name="adj" fmla="val 0"/>
              </a:avLst>
            </a:prstGeom>
            <a:solidFill>
              <a:schemeClr val="accent6">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5993391E-BA21-6DD0-0494-41853A509DFC}"/>
                    </a:ext>
                  </a:extLst>
                </p:cNvPr>
                <p:cNvSpPr txBox="1"/>
                <p:nvPr/>
              </p:nvSpPr>
              <p:spPr>
                <a:xfrm>
                  <a:off x="10368261" y="5491609"/>
                  <a:ext cx="349775" cy="30777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𝐵</m:t>
                        </m:r>
                      </m:oMath>
                    </m:oMathPara>
                  </a14:m>
                  <a:endParaRPr lang="en-US" sz="1400" dirty="0"/>
                </a:p>
              </p:txBody>
            </p:sp>
          </mc:Choice>
          <mc:Fallback xmlns="">
            <p:sp>
              <p:nvSpPr>
                <p:cNvPr id="112" name="TextBox 111">
                  <a:extLst>
                    <a:ext uri="{FF2B5EF4-FFF2-40B4-BE49-F238E27FC236}">
                      <a16:creationId xmlns:a16="http://schemas.microsoft.com/office/drawing/2014/main" id="{5993391E-BA21-6DD0-0494-41853A509DFC}"/>
                    </a:ext>
                  </a:extLst>
                </p:cNvPr>
                <p:cNvSpPr txBox="1">
                  <a:spLocks noRot="1" noChangeAspect="1" noMove="1" noResize="1" noEditPoints="1" noAdjustHandles="1" noChangeArrowheads="1" noChangeShapeType="1" noTextEdit="1"/>
                </p:cNvSpPr>
                <p:nvPr/>
              </p:nvSpPr>
              <p:spPr>
                <a:xfrm>
                  <a:off x="10368261" y="5491609"/>
                  <a:ext cx="349775" cy="307777"/>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94EA3C61-B53E-DAA1-2782-342232B6C672}"/>
                    </a:ext>
                  </a:extLst>
                </p:cNvPr>
                <p:cNvSpPr txBox="1"/>
                <p:nvPr/>
              </p:nvSpPr>
              <p:spPr>
                <a:xfrm>
                  <a:off x="9746833" y="5775733"/>
                  <a:ext cx="341888" cy="30777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𝐴</m:t>
                        </m:r>
                      </m:oMath>
                    </m:oMathPara>
                  </a14:m>
                  <a:endParaRPr lang="en-GB" sz="1400" b="0" dirty="0"/>
                </a:p>
              </p:txBody>
            </p:sp>
          </mc:Choice>
          <mc:Fallback xmlns="">
            <p:sp>
              <p:nvSpPr>
                <p:cNvPr id="122" name="TextBox 121">
                  <a:extLst>
                    <a:ext uri="{FF2B5EF4-FFF2-40B4-BE49-F238E27FC236}">
                      <a16:creationId xmlns:a16="http://schemas.microsoft.com/office/drawing/2014/main" id="{94EA3C61-B53E-DAA1-2782-342232B6C672}"/>
                    </a:ext>
                  </a:extLst>
                </p:cNvPr>
                <p:cNvSpPr txBox="1">
                  <a:spLocks noRot="1" noChangeAspect="1" noMove="1" noResize="1" noEditPoints="1" noAdjustHandles="1" noChangeArrowheads="1" noChangeShapeType="1" noTextEdit="1"/>
                </p:cNvSpPr>
                <p:nvPr/>
              </p:nvSpPr>
              <p:spPr>
                <a:xfrm>
                  <a:off x="9746833" y="5775733"/>
                  <a:ext cx="341888" cy="307777"/>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484A7489-39A8-820E-204F-3DB9F6E461D2}"/>
                    </a:ext>
                  </a:extLst>
                </p:cNvPr>
                <p:cNvSpPr txBox="1"/>
                <p:nvPr/>
              </p:nvSpPr>
              <p:spPr>
                <a:xfrm>
                  <a:off x="9742105" y="6040372"/>
                  <a:ext cx="330988" cy="307777"/>
                </a:xfrm>
                <a:prstGeom prst="rect">
                  <a:avLst/>
                </a:prstGeom>
                <a:noFill/>
              </p:spPr>
              <p:txBody>
                <a:bodyPr wrap="none" rtlCol="0" anchor="ctr">
                  <a:spAutoFit/>
                </a:bodyPr>
                <a:lstStyle/>
                <a:p>
                  <a:pPr algn="ct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𝑘</m:t>
                        </m:r>
                      </m:oMath>
                    </m:oMathPara>
                  </a14:m>
                  <a:endParaRPr lang="en-US" sz="1400" dirty="0"/>
                </a:p>
              </p:txBody>
            </p:sp>
          </mc:Choice>
          <mc:Fallback xmlns="">
            <p:sp>
              <p:nvSpPr>
                <p:cNvPr id="127" name="TextBox 126">
                  <a:extLst>
                    <a:ext uri="{FF2B5EF4-FFF2-40B4-BE49-F238E27FC236}">
                      <a16:creationId xmlns:a16="http://schemas.microsoft.com/office/drawing/2014/main" id="{484A7489-39A8-820E-204F-3DB9F6E461D2}"/>
                    </a:ext>
                  </a:extLst>
                </p:cNvPr>
                <p:cNvSpPr txBox="1">
                  <a:spLocks noRot="1" noChangeAspect="1" noMove="1" noResize="1" noEditPoints="1" noAdjustHandles="1" noChangeArrowheads="1" noChangeShapeType="1" noTextEdit="1"/>
                </p:cNvSpPr>
                <p:nvPr/>
              </p:nvSpPr>
              <p:spPr>
                <a:xfrm>
                  <a:off x="9742105" y="6040372"/>
                  <a:ext cx="330988" cy="307777"/>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78E0FD2D-4E32-8CCE-8989-36988B0A3174}"/>
                    </a:ext>
                  </a:extLst>
                </p:cNvPr>
                <p:cNvSpPr txBox="1"/>
                <p:nvPr/>
              </p:nvSpPr>
              <p:spPr>
                <a:xfrm>
                  <a:off x="9176314" y="5759245"/>
                  <a:ext cx="315278" cy="307777"/>
                </a:xfrm>
                <a:prstGeom prst="rect">
                  <a:avLst/>
                </a:prstGeom>
                <a:noFill/>
              </p:spPr>
              <p:txBody>
                <a:bodyPr wrap="none" rtlCol="0" anchor="ctr">
                  <a:spAutoFit/>
                </a:bodyPr>
                <a:lstStyle/>
                <a:p>
                  <a:pPr algn="ct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𝑟</m:t>
                        </m:r>
                      </m:oMath>
                    </m:oMathPara>
                  </a14:m>
                  <a:endParaRPr lang="en-US" sz="1400" dirty="0"/>
                </a:p>
              </p:txBody>
            </p:sp>
          </mc:Choice>
          <mc:Fallback xmlns="">
            <p:sp>
              <p:nvSpPr>
                <p:cNvPr id="128" name="TextBox 127">
                  <a:extLst>
                    <a:ext uri="{FF2B5EF4-FFF2-40B4-BE49-F238E27FC236}">
                      <a16:creationId xmlns:a16="http://schemas.microsoft.com/office/drawing/2014/main" id="{78E0FD2D-4E32-8CCE-8989-36988B0A3174}"/>
                    </a:ext>
                  </a:extLst>
                </p:cNvPr>
                <p:cNvSpPr txBox="1">
                  <a:spLocks noRot="1" noChangeAspect="1" noMove="1" noResize="1" noEditPoints="1" noAdjustHandles="1" noChangeArrowheads="1" noChangeShapeType="1" noTextEdit="1"/>
                </p:cNvSpPr>
                <p:nvPr/>
              </p:nvSpPr>
              <p:spPr>
                <a:xfrm>
                  <a:off x="9176314" y="5759245"/>
                  <a:ext cx="315278" cy="307777"/>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0426D0D0-C517-E26B-6B7B-8787B8C64AD0}"/>
                    </a:ext>
                  </a:extLst>
                </p:cNvPr>
                <p:cNvSpPr txBox="1"/>
                <p:nvPr/>
              </p:nvSpPr>
              <p:spPr>
                <a:xfrm>
                  <a:off x="10601669" y="5480645"/>
                  <a:ext cx="336246" cy="307777"/>
                </a:xfrm>
                <a:prstGeom prst="rect">
                  <a:avLst/>
                </a:prstGeom>
                <a:noFill/>
              </p:spPr>
              <p:txBody>
                <a:bodyPr wrap="none" rtlCol="0" anchor="ctr">
                  <a:spAutoFit/>
                </a:bodyPr>
                <a:lstStyle/>
                <a:p>
                  <a:pPr algn="ct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𝑑</m:t>
                        </m:r>
                      </m:oMath>
                    </m:oMathPara>
                  </a14:m>
                  <a:endParaRPr lang="en-US" sz="1400" dirty="0"/>
                </a:p>
              </p:txBody>
            </p:sp>
          </mc:Choice>
          <mc:Fallback xmlns="">
            <p:sp>
              <p:nvSpPr>
                <p:cNvPr id="129" name="TextBox 128">
                  <a:extLst>
                    <a:ext uri="{FF2B5EF4-FFF2-40B4-BE49-F238E27FC236}">
                      <a16:creationId xmlns:a16="http://schemas.microsoft.com/office/drawing/2014/main" id="{0426D0D0-C517-E26B-6B7B-8787B8C64AD0}"/>
                    </a:ext>
                  </a:extLst>
                </p:cNvPr>
                <p:cNvSpPr txBox="1">
                  <a:spLocks noRot="1" noChangeAspect="1" noMove="1" noResize="1" noEditPoints="1" noAdjustHandles="1" noChangeArrowheads="1" noChangeShapeType="1" noTextEdit="1"/>
                </p:cNvSpPr>
                <p:nvPr/>
              </p:nvSpPr>
              <p:spPr>
                <a:xfrm>
                  <a:off x="10601669" y="5480645"/>
                  <a:ext cx="336246" cy="307777"/>
                </a:xfrm>
                <a:prstGeom prst="rect">
                  <a:avLst/>
                </a:prstGeom>
                <a:blipFill>
                  <a:blip r:embed="rId21"/>
                  <a:stretch>
                    <a:fillRect/>
                  </a:stretch>
                </a:blipFill>
              </p:spPr>
              <p:txBody>
                <a:bodyPr/>
                <a:lstStyle/>
                <a:p>
                  <a:r>
                    <a:rPr lang="en-GB">
                      <a:noFill/>
                    </a:rPr>
                    <a:t> </a:t>
                  </a:r>
                </a:p>
              </p:txBody>
            </p:sp>
          </mc:Fallback>
        </mc:AlternateContent>
        <p:cxnSp>
          <p:nvCxnSpPr>
            <p:cNvPr id="137" name="Straight Connector 136">
              <a:extLst>
                <a:ext uri="{FF2B5EF4-FFF2-40B4-BE49-F238E27FC236}">
                  <a16:creationId xmlns:a16="http://schemas.microsoft.com/office/drawing/2014/main" id="{F9A97D81-C0CB-E96E-0FBE-CACCB4F1CC30}"/>
                </a:ext>
              </a:extLst>
            </p:cNvPr>
            <p:cNvCxnSpPr/>
            <p:nvPr/>
          </p:nvCxnSpPr>
          <p:spPr>
            <a:xfrm>
              <a:off x="10660326" y="5284715"/>
              <a:ext cx="0" cy="738816"/>
            </a:xfrm>
            <a:prstGeom prst="line">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481CCF11-356B-725B-B3B7-05B611C3C22D}"/>
                </a:ext>
              </a:extLst>
            </p:cNvPr>
            <p:cNvCxnSpPr>
              <a:cxnSpLocks/>
            </p:cNvCxnSpPr>
            <p:nvPr/>
          </p:nvCxnSpPr>
          <p:spPr>
            <a:xfrm flipV="1">
              <a:off x="9388242" y="6071354"/>
              <a:ext cx="992159" cy="6186"/>
            </a:xfrm>
            <a:prstGeom prst="line">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id="{53E3C811-9D27-0DA3-7253-5DEEFF7E8323}"/>
              </a:ext>
            </a:extLst>
          </p:cNvPr>
          <p:cNvGrpSpPr/>
          <p:nvPr/>
        </p:nvGrpSpPr>
        <p:grpSpPr>
          <a:xfrm>
            <a:off x="9515549" y="4165209"/>
            <a:ext cx="1328405" cy="1045921"/>
            <a:chOff x="9457659" y="4293874"/>
            <a:chExt cx="1328405" cy="1045921"/>
          </a:xfrm>
        </p:grpSpPr>
        <p:sp>
          <p:nvSpPr>
            <p:cNvPr id="96" name="Rectangle: Rounded Corners 95">
              <a:extLst>
                <a:ext uri="{FF2B5EF4-FFF2-40B4-BE49-F238E27FC236}">
                  <a16:creationId xmlns:a16="http://schemas.microsoft.com/office/drawing/2014/main" id="{4C0CAC30-E5D2-7612-DA2E-FC75D3BC805E}"/>
                </a:ext>
              </a:extLst>
            </p:cNvPr>
            <p:cNvSpPr/>
            <p:nvPr/>
          </p:nvSpPr>
          <p:spPr>
            <a:xfrm>
              <a:off x="9488754" y="4297363"/>
              <a:ext cx="961064" cy="735327"/>
            </a:xfrm>
            <a:prstGeom prst="roundRect">
              <a:avLst>
                <a:gd name="adj" fmla="val 0"/>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2A5C9A8F-12E5-934C-98A0-AE2BACA5FB95}"/>
                    </a:ext>
                  </a:extLst>
                </p:cNvPr>
                <p:cNvSpPr txBox="1"/>
                <p:nvPr/>
              </p:nvSpPr>
              <p:spPr>
                <a:xfrm>
                  <a:off x="10449818" y="4493725"/>
                  <a:ext cx="336246" cy="307777"/>
                </a:xfrm>
                <a:prstGeom prst="rect">
                  <a:avLst/>
                </a:prstGeom>
                <a:noFill/>
              </p:spPr>
              <p:txBody>
                <a:bodyPr wrap="none" rtlCol="0" anchor="ctr">
                  <a:spAutoFit/>
                </a:bodyPr>
                <a:lstStyle/>
                <a:p>
                  <a:pPr algn="ct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𝑑</m:t>
                        </m:r>
                      </m:oMath>
                    </m:oMathPara>
                  </a14:m>
                  <a:endParaRPr lang="en-US" sz="1400" dirty="0"/>
                </a:p>
              </p:txBody>
            </p:sp>
          </mc:Choice>
          <mc:Fallback xmlns="">
            <p:sp>
              <p:nvSpPr>
                <p:cNvPr id="130" name="TextBox 129">
                  <a:extLst>
                    <a:ext uri="{FF2B5EF4-FFF2-40B4-BE49-F238E27FC236}">
                      <a16:creationId xmlns:a16="http://schemas.microsoft.com/office/drawing/2014/main" id="{2A5C9A8F-12E5-934C-98A0-AE2BACA5FB95}"/>
                    </a:ext>
                  </a:extLst>
                </p:cNvPr>
                <p:cNvSpPr txBox="1">
                  <a:spLocks noRot="1" noChangeAspect="1" noMove="1" noResize="1" noEditPoints="1" noAdjustHandles="1" noChangeArrowheads="1" noChangeShapeType="1" noTextEdit="1"/>
                </p:cNvSpPr>
                <p:nvPr/>
              </p:nvSpPr>
              <p:spPr>
                <a:xfrm>
                  <a:off x="10449818" y="4493725"/>
                  <a:ext cx="336246" cy="307777"/>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F061AB8F-C832-6948-5453-C3F1F8536F3E}"/>
                    </a:ext>
                  </a:extLst>
                </p:cNvPr>
                <p:cNvSpPr txBox="1"/>
                <p:nvPr/>
              </p:nvSpPr>
              <p:spPr>
                <a:xfrm>
                  <a:off x="9847645" y="5032018"/>
                  <a:ext cx="330988" cy="307777"/>
                </a:xfrm>
                <a:prstGeom prst="rect">
                  <a:avLst/>
                </a:prstGeom>
                <a:noFill/>
              </p:spPr>
              <p:txBody>
                <a:bodyPr wrap="none" rtlCol="0" anchor="ctr">
                  <a:spAutoFit/>
                </a:bodyPr>
                <a:lstStyle/>
                <a:p>
                  <a:pPr algn="ct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𝑘</m:t>
                        </m:r>
                      </m:oMath>
                    </m:oMathPara>
                  </a14:m>
                  <a:endParaRPr lang="en-US" sz="1400" dirty="0"/>
                </a:p>
              </p:txBody>
            </p:sp>
          </mc:Choice>
          <mc:Fallback xmlns="">
            <p:sp>
              <p:nvSpPr>
                <p:cNvPr id="131" name="TextBox 130">
                  <a:extLst>
                    <a:ext uri="{FF2B5EF4-FFF2-40B4-BE49-F238E27FC236}">
                      <a16:creationId xmlns:a16="http://schemas.microsoft.com/office/drawing/2014/main" id="{F061AB8F-C832-6948-5453-C3F1F8536F3E}"/>
                    </a:ext>
                  </a:extLst>
                </p:cNvPr>
                <p:cNvSpPr txBox="1">
                  <a:spLocks noRot="1" noChangeAspect="1" noMove="1" noResize="1" noEditPoints="1" noAdjustHandles="1" noChangeArrowheads="1" noChangeShapeType="1" noTextEdit="1"/>
                </p:cNvSpPr>
                <p:nvPr/>
              </p:nvSpPr>
              <p:spPr>
                <a:xfrm>
                  <a:off x="9847645" y="5032018"/>
                  <a:ext cx="330988" cy="307777"/>
                </a:xfrm>
                <a:prstGeom prst="rect">
                  <a:avLst/>
                </a:prstGeom>
                <a:blipFill>
                  <a:blip r:embed="rId19"/>
                  <a:stretch>
                    <a:fillRect/>
                  </a:stretch>
                </a:blipFill>
              </p:spPr>
              <p:txBody>
                <a:bodyPr/>
                <a:lstStyle/>
                <a:p>
                  <a:r>
                    <a:rPr lang="en-GB">
                      <a:noFill/>
                    </a:rPr>
                    <a:t> </a:t>
                  </a:r>
                </a:p>
              </p:txBody>
            </p:sp>
          </mc:Fallback>
        </mc:AlternateContent>
        <p:cxnSp>
          <p:nvCxnSpPr>
            <p:cNvPr id="133" name="Straight Connector 132">
              <a:extLst>
                <a:ext uri="{FF2B5EF4-FFF2-40B4-BE49-F238E27FC236}">
                  <a16:creationId xmlns:a16="http://schemas.microsoft.com/office/drawing/2014/main" id="{6C7B591D-9C55-0C36-C077-8FC032CF6D58}"/>
                </a:ext>
              </a:extLst>
            </p:cNvPr>
            <p:cNvCxnSpPr/>
            <p:nvPr/>
          </p:nvCxnSpPr>
          <p:spPr>
            <a:xfrm>
              <a:off x="10501576" y="4293874"/>
              <a:ext cx="0" cy="738816"/>
            </a:xfrm>
            <a:prstGeom prst="line">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CDE570C2-D5D7-16C0-282C-D08E834E8394}"/>
                </a:ext>
              </a:extLst>
            </p:cNvPr>
            <p:cNvCxnSpPr>
              <a:cxnSpLocks/>
            </p:cNvCxnSpPr>
            <p:nvPr/>
          </p:nvCxnSpPr>
          <p:spPr>
            <a:xfrm flipV="1">
              <a:off x="9457659" y="5087184"/>
              <a:ext cx="992159" cy="6186"/>
            </a:xfrm>
            <a:prstGeom prst="line">
              <a:avLst/>
            </a:prstGeom>
            <a:ln w="28575">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61D7633B-DE24-9CA4-E84D-44E603CFBA0D}"/>
                    </a:ext>
                  </a:extLst>
                </p:cNvPr>
                <p:cNvSpPr txBox="1"/>
                <p:nvPr/>
              </p:nvSpPr>
              <p:spPr>
                <a:xfrm>
                  <a:off x="9806339" y="4525850"/>
                  <a:ext cx="403252" cy="30777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𝑊</m:t>
                        </m:r>
                      </m:oMath>
                    </m:oMathPara>
                  </a14:m>
                  <a:endParaRPr lang="en-GB" sz="1400" b="0" dirty="0"/>
                </a:p>
              </p:txBody>
            </p:sp>
          </mc:Choice>
          <mc:Fallback xmlns="">
            <p:sp>
              <p:nvSpPr>
                <p:cNvPr id="148" name="TextBox 147">
                  <a:extLst>
                    <a:ext uri="{FF2B5EF4-FFF2-40B4-BE49-F238E27FC236}">
                      <a16:creationId xmlns:a16="http://schemas.microsoft.com/office/drawing/2014/main" id="{61D7633B-DE24-9CA4-E84D-44E603CFBA0D}"/>
                    </a:ext>
                  </a:extLst>
                </p:cNvPr>
                <p:cNvSpPr txBox="1">
                  <a:spLocks noRot="1" noChangeAspect="1" noMove="1" noResize="1" noEditPoints="1" noAdjustHandles="1" noChangeArrowheads="1" noChangeShapeType="1" noTextEdit="1"/>
                </p:cNvSpPr>
                <p:nvPr/>
              </p:nvSpPr>
              <p:spPr>
                <a:xfrm>
                  <a:off x="9806339" y="4525850"/>
                  <a:ext cx="403252" cy="307777"/>
                </a:xfrm>
                <a:prstGeom prst="rect">
                  <a:avLst/>
                </a:prstGeom>
                <a:blipFill>
                  <a:blip r:embed="rId23"/>
                  <a:stretch>
                    <a:fillRect/>
                  </a:stretch>
                </a:blipFill>
              </p:spPr>
              <p:txBody>
                <a:bodyPr/>
                <a:lstStyle/>
                <a:p>
                  <a:r>
                    <a:rPr lang="en-GB">
                      <a:noFill/>
                    </a:rPr>
                    <a:t> </a:t>
                  </a:r>
                </a:p>
              </p:txBody>
            </p:sp>
          </mc:Fallback>
        </mc:AlternateContent>
      </p:grpSp>
      <p:cxnSp>
        <p:nvCxnSpPr>
          <p:cNvPr id="151" name="Straight Arrow Connector 150">
            <a:extLst>
              <a:ext uri="{FF2B5EF4-FFF2-40B4-BE49-F238E27FC236}">
                <a16:creationId xmlns:a16="http://schemas.microsoft.com/office/drawing/2014/main" id="{90FAFB66-0C00-C19C-2E3F-7E38961FEF0D}"/>
              </a:ext>
            </a:extLst>
          </p:cNvPr>
          <p:cNvCxnSpPr>
            <a:cxnSpLocks/>
          </p:cNvCxnSpPr>
          <p:nvPr/>
        </p:nvCxnSpPr>
        <p:spPr>
          <a:xfrm flipH="1">
            <a:off x="8812002" y="4586872"/>
            <a:ext cx="466485" cy="41926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CC8F3076-F3BD-10FE-0D29-4E908ECA3A32}"/>
              </a:ext>
            </a:extLst>
          </p:cNvPr>
          <p:cNvCxnSpPr>
            <a:cxnSpLocks/>
          </p:cNvCxnSpPr>
          <p:nvPr/>
        </p:nvCxnSpPr>
        <p:spPr>
          <a:xfrm flipH="1" flipV="1">
            <a:off x="8812002" y="5132536"/>
            <a:ext cx="458622" cy="375942"/>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31FA28E5-8012-0CBB-5B73-34EEC5125194}"/>
              </a:ext>
            </a:extLst>
          </p:cNvPr>
          <p:cNvCxnSpPr>
            <a:cxnSpLocks/>
          </p:cNvCxnSpPr>
          <p:nvPr/>
        </p:nvCxnSpPr>
        <p:spPr>
          <a:xfrm flipH="1">
            <a:off x="10862821" y="5108572"/>
            <a:ext cx="466485" cy="419260"/>
          </a:xfrm>
          <a:prstGeom prst="straightConnector1">
            <a:avLst/>
          </a:prstGeom>
          <a:ln w="28575">
            <a:solidFill>
              <a:schemeClr val="tx1"/>
            </a:solidFill>
            <a:prstDash val="solid"/>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7764A87F-3BFD-4A8B-65E4-273FC9D998E3}"/>
              </a:ext>
            </a:extLst>
          </p:cNvPr>
          <p:cNvCxnSpPr>
            <a:cxnSpLocks/>
          </p:cNvCxnSpPr>
          <p:nvPr/>
        </p:nvCxnSpPr>
        <p:spPr>
          <a:xfrm flipH="1" flipV="1">
            <a:off x="10862821" y="4525711"/>
            <a:ext cx="458622" cy="375942"/>
          </a:xfrm>
          <a:prstGeom prst="straightConnector1">
            <a:avLst/>
          </a:prstGeom>
          <a:ln w="28575">
            <a:solidFill>
              <a:schemeClr val="tx1"/>
            </a:solidFill>
            <a:prstDash val="solid"/>
            <a:headEnd type="none" w="lg" len="lg"/>
            <a:tailEnd type="none"/>
          </a:ln>
        </p:spPr>
        <p:style>
          <a:lnRef idx="1">
            <a:schemeClr val="accent1"/>
          </a:lnRef>
          <a:fillRef idx="0">
            <a:schemeClr val="accent1"/>
          </a:fillRef>
          <a:effectRef idx="0">
            <a:schemeClr val="accent1"/>
          </a:effectRef>
          <a:fontRef idx="minor">
            <a:schemeClr val="tx1"/>
          </a:fontRef>
        </p:style>
      </p:cxnSp>
      <p:grpSp>
        <p:nvGrpSpPr>
          <p:cNvPr id="167" name="Group 166">
            <a:extLst>
              <a:ext uri="{FF2B5EF4-FFF2-40B4-BE49-F238E27FC236}">
                <a16:creationId xmlns:a16="http://schemas.microsoft.com/office/drawing/2014/main" id="{1262F300-B61F-950D-DB0D-C26E6E349DFB}"/>
              </a:ext>
            </a:extLst>
          </p:cNvPr>
          <p:cNvGrpSpPr/>
          <p:nvPr/>
        </p:nvGrpSpPr>
        <p:grpSpPr>
          <a:xfrm>
            <a:off x="11266723" y="4795447"/>
            <a:ext cx="312906" cy="369332"/>
            <a:chOff x="7841692" y="830693"/>
            <a:chExt cx="312906" cy="369332"/>
          </a:xfrm>
        </p:grpSpPr>
        <p:sp>
          <p:nvSpPr>
            <p:cNvPr id="165" name="Oval 164">
              <a:extLst>
                <a:ext uri="{FF2B5EF4-FFF2-40B4-BE49-F238E27FC236}">
                  <a16:creationId xmlns:a16="http://schemas.microsoft.com/office/drawing/2014/main" id="{A29EBAE7-3CE9-1164-DA32-6F9F187818AE}"/>
                </a:ext>
              </a:extLst>
            </p:cNvPr>
            <p:cNvSpPr/>
            <p:nvPr/>
          </p:nvSpPr>
          <p:spPr>
            <a:xfrm>
              <a:off x="7858126" y="904876"/>
              <a:ext cx="264798" cy="264798"/>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TextBox 165">
              <a:extLst>
                <a:ext uri="{FF2B5EF4-FFF2-40B4-BE49-F238E27FC236}">
                  <a16:creationId xmlns:a16="http://schemas.microsoft.com/office/drawing/2014/main" id="{08D65ED0-632A-D37C-BD41-4F2C379CECCE}"/>
                </a:ext>
              </a:extLst>
            </p:cNvPr>
            <p:cNvSpPr txBox="1"/>
            <p:nvPr/>
          </p:nvSpPr>
          <p:spPr>
            <a:xfrm>
              <a:off x="7841692" y="830693"/>
              <a:ext cx="312906" cy="369332"/>
            </a:xfrm>
            <a:prstGeom prst="rect">
              <a:avLst/>
            </a:prstGeom>
            <a:noFill/>
          </p:spPr>
          <p:txBody>
            <a:bodyPr wrap="none" rtlCol="0">
              <a:spAutoFit/>
            </a:bodyPr>
            <a:lstStyle/>
            <a:p>
              <a:r>
                <a:rPr lang="en-GB" b="1" dirty="0"/>
                <a:t>+</a:t>
              </a:r>
            </a:p>
          </p:txBody>
        </p:sp>
      </p:grpSp>
      <p:cxnSp>
        <p:nvCxnSpPr>
          <p:cNvPr id="168" name="Straight Arrow Connector 167">
            <a:extLst>
              <a:ext uri="{FF2B5EF4-FFF2-40B4-BE49-F238E27FC236}">
                <a16:creationId xmlns:a16="http://schemas.microsoft.com/office/drawing/2014/main" id="{14FD7155-17E0-D4A0-782B-DBCE4FF934E2}"/>
              </a:ext>
            </a:extLst>
          </p:cNvPr>
          <p:cNvCxnSpPr>
            <a:cxnSpLocks/>
          </p:cNvCxnSpPr>
          <p:nvPr/>
        </p:nvCxnSpPr>
        <p:spPr>
          <a:xfrm flipH="1">
            <a:off x="11560932" y="5007320"/>
            <a:ext cx="242235" cy="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8842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8" grpId="0"/>
      <p:bldP spid="100" grpId="0"/>
      <p:bldP spid="102" grpId="0"/>
      <p:bldP spid="103" grpId="0"/>
      <p:bldP spid="105" grpId="0"/>
      <p:bldP spid="106" grpId="0"/>
      <p:bldP spid="124" grpId="0"/>
      <p:bldP spid="12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2F9E2-F236-08BA-3E3E-77E896EE57F6}"/>
            </a:ext>
          </a:extLst>
        </p:cNvPr>
        <p:cNvGrpSpPr/>
        <p:nvPr/>
      </p:nvGrpSpPr>
      <p:grpSpPr>
        <a:xfrm>
          <a:off x="0" y="0"/>
          <a:ext cx="0" cy="0"/>
          <a:chOff x="0" y="0"/>
          <a:chExt cx="0" cy="0"/>
        </a:xfrm>
      </p:grpSpPr>
      <p:cxnSp>
        <p:nvCxnSpPr>
          <p:cNvPr id="81" name="Straight Arrow Connector 80">
            <a:extLst>
              <a:ext uri="{FF2B5EF4-FFF2-40B4-BE49-F238E27FC236}">
                <a16:creationId xmlns:a16="http://schemas.microsoft.com/office/drawing/2014/main" id="{1793AC75-362B-294F-0CF4-94496B18FF07}"/>
              </a:ext>
            </a:extLst>
          </p:cNvPr>
          <p:cNvCxnSpPr>
            <a:cxnSpLocks/>
          </p:cNvCxnSpPr>
          <p:nvPr/>
        </p:nvCxnSpPr>
        <p:spPr>
          <a:xfrm flipH="1">
            <a:off x="6676006" y="2519790"/>
            <a:ext cx="252737" cy="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AD2F0EE7-AD12-0533-35F1-4385BC0A063B}"/>
              </a:ext>
            </a:extLst>
          </p:cNvPr>
          <p:cNvCxnSpPr>
            <a:cxnSpLocks/>
          </p:cNvCxnSpPr>
          <p:nvPr/>
        </p:nvCxnSpPr>
        <p:spPr>
          <a:xfrm flipH="1">
            <a:off x="5168872" y="2540428"/>
            <a:ext cx="276045" cy="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63664AE-9D82-4F10-DD33-538912188448}"/>
              </a:ext>
            </a:extLst>
          </p:cNvPr>
          <p:cNvSpPr>
            <a:spLocks noGrp="1"/>
          </p:cNvSpPr>
          <p:nvPr>
            <p:ph type="title"/>
          </p:nvPr>
        </p:nvSpPr>
        <p:spPr>
          <a:xfrm>
            <a:off x="295382" y="218624"/>
            <a:ext cx="11896618" cy="892627"/>
          </a:xfrm>
        </p:spPr>
        <p:txBody>
          <a:bodyPr>
            <a:normAutofit/>
          </a:bodyPr>
          <a:lstStyle/>
          <a:p>
            <a:r>
              <a:rPr lang="en-GB" dirty="0"/>
              <a:t>Adapter</a:t>
            </a:r>
          </a:p>
        </p:txBody>
      </p:sp>
      <p:sp>
        <p:nvSpPr>
          <p:cNvPr id="4" name="Date Placeholder 3">
            <a:extLst>
              <a:ext uri="{FF2B5EF4-FFF2-40B4-BE49-F238E27FC236}">
                <a16:creationId xmlns:a16="http://schemas.microsoft.com/office/drawing/2014/main" id="{D7644466-F230-F89D-2483-63B5FA0BFF8C}"/>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FE86B3CE-F9F9-7A2E-BA19-66E1C569A7AC}"/>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2A1FEE5F-464C-E531-0EE7-94C059F7CA2C}"/>
              </a:ext>
            </a:extLst>
          </p:cNvPr>
          <p:cNvSpPr>
            <a:spLocks noGrp="1"/>
          </p:cNvSpPr>
          <p:nvPr>
            <p:ph type="sldNum" sz="quarter" idx="12"/>
          </p:nvPr>
        </p:nvSpPr>
        <p:spPr/>
        <p:txBody>
          <a:bodyPr/>
          <a:lstStyle/>
          <a:p>
            <a:r>
              <a:rPr lang="en-US"/>
              <a:t>Diffusion-Based Image and Video Generation</a:t>
            </a:r>
            <a:endParaRPr lang="en-US" dirty="0"/>
          </a:p>
        </p:txBody>
      </p:sp>
      <p:grpSp>
        <p:nvGrpSpPr>
          <p:cNvPr id="29" name="Group 28">
            <a:extLst>
              <a:ext uri="{FF2B5EF4-FFF2-40B4-BE49-F238E27FC236}">
                <a16:creationId xmlns:a16="http://schemas.microsoft.com/office/drawing/2014/main" id="{939FA166-36EE-AF87-B29A-764097A96363}"/>
              </a:ext>
            </a:extLst>
          </p:cNvPr>
          <p:cNvGrpSpPr/>
          <p:nvPr/>
        </p:nvGrpSpPr>
        <p:grpSpPr>
          <a:xfrm>
            <a:off x="349891" y="1446009"/>
            <a:ext cx="2769079" cy="1424020"/>
            <a:chOff x="295383" y="1557166"/>
            <a:chExt cx="2769079" cy="1424020"/>
          </a:xfrm>
        </p:grpSpPr>
        <p:pic>
          <p:nvPicPr>
            <p:cNvPr id="15" name="Picture 14">
              <a:extLst>
                <a:ext uri="{FF2B5EF4-FFF2-40B4-BE49-F238E27FC236}">
                  <a16:creationId xmlns:a16="http://schemas.microsoft.com/office/drawing/2014/main" id="{4B0BA992-9DDF-E5B6-C326-F6AB2333608F}"/>
                </a:ext>
              </a:extLst>
            </p:cNvPr>
            <p:cNvPicPr>
              <a:picLocks noChangeAspect="1"/>
            </p:cNvPicPr>
            <p:nvPr/>
          </p:nvPicPr>
          <p:blipFill>
            <a:blip r:embed="rId3"/>
            <a:stretch>
              <a:fillRect/>
            </a:stretch>
          </p:blipFill>
          <p:spPr>
            <a:xfrm>
              <a:off x="1684235" y="1563856"/>
              <a:ext cx="1380227" cy="1417330"/>
            </a:xfrm>
            <a:prstGeom prst="rect">
              <a:avLst/>
            </a:prstGeom>
          </p:spPr>
        </p:pic>
        <p:pic>
          <p:nvPicPr>
            <p:cNvPr id="11" name="Picture 10">
              <a:extLst>
                <a:ext uri="{FF2B5EF4-FFF2-40B4-BE49-F238E27FC236}">
                  <a16:creationId xmlns:a16="http://schemas.microsoft.com/office/drawing/2014/main" id="{7EC894FC-3B9E-CAAB-57CB-A30702F68AD5}"/>
                </a:ext>
              </a:extLst>
            </p:cNvPr>
            <p:cNvPicPr>
              <a:picLocks noChangeAspect="1"/>
            </p:cNvPicPr>
            <p:nvPr/>
          </p:nvPicPr>
          <p:blipFill>
            <a:blip r:embed="rId4"/>
            <a:srcRect l="1164" t="22099" r="86209" b="-512"/>
            <a:stretch>
              <a:fillRect/>
            </a:stretch>
          </p:blipFill>
          <p:spPr>
            <a:xfrm>
              <a:off x="295383" y="1557166"/>
              <a:ext cx="1380226" cy="1341309"/>
            </a:xfrm>
            <a:prstGeom prst="rect">
              <a:avLst/>
            </a:prstGeom>
          </p:spPr>
        </p:pic>
      </p:grpSp>
      <p:sp>
        <p:nvSpPr>
          <p:cNvPr id="13" name="TextBox 12">
            <a:extLst>
              <a:ext uri="{FF2B5EF4-FFF2-40B4-BE49-F238E27FC236}">
                <a16:creationId xmlns:a16="http://schemas.microsoft.com/office/drawing/2014/main" id="{11067F53-D93F-7C61-19D9-F4B4A1CB4167}"/>
              </a:ext>
            </a:extLst>
          </p:cNvPr>
          <p:cNvSpPr txBox="1"/>
          <p:nvPr/>
        </p:nvSpPr>
        <p:spPr>
          <a:xfrm>
            <a:off x="279852" y="6126175"/>
            <a:ext cx="11177840" cy="292388"/>
          </a:xfrm>
          <a:prstGeom prst="rect">
            <a:avLst/>
          </a:prstGeom>
          <a:noFill/>
        </p:spPr>
        <p:txBody>
          <a:bodyPr wrap="square">
            <a:spAutoFit/>
          </a:bodyPr>
          <a:lstStyle/>
          <a:p>
            <a:r>
              <a:rPr lang="en-US" sz="1300" dirty="0">
                <a:solidFill>
                  <a:schemeClr val="bg1">
                    <a:lumMod val="65000"/>
                  </a:schemeClr>
                </a:solidFill>
              </a:rPr>
              <a:t>Images from: </a:t>
            </a:r>
            <a:r>
              <a:rPr lang="en-US" sz="1300" i="1" dirty="0">
                <a:solidFill>
                  <a:schemeClr val="bg1">
                    <a:lumMod val="65000"/>
                  </a:schemeClr>
                </a:solidFill>
              </a:rPr>
              <a:t>Adding Conditional Control to Text-to-Image Diffusion Models</a:t>
            </a:r>
            <a:r>
              <a:rPr lang="en-GB" sz="1300" dirty="0">
                <a:solidFill>
                  <a:schemeClr val="bg1">
                    <a:lumMod val="65000"/>
                  </a:schemeClr>
                </a:solidFill>
              </a:rPr>
              <a:t>, Zhang et al., ICCV 2023</a:t>
            </a:r>
          </a:p>
        </p:txBody>
      </p:sp>
      <p:grpSp>
        <p:nvGrpSpPr>
          <p:cNvPr id="28" name="Group 27">
            <a:extLst>
              <a:ext uri="{FF2B5EF4-FFF2-40B4-BE49-F238E27FC236}">
                <a16:creationId xmlns:a16="http://schemas.microsoft.com/office/drawing/2014/main" id="{CBFB0DF6-4AB4-CE1A-0379-6FA473BE0820}"/>
              </a:ext>
            </a:extLst>
          </p:cNvPr>
          <p:cNvGrpSpPr/>
          <p:nvPr/>
        </p:nvGrpSpPr>
        <p:grpSpPr>
          <a:xfrm>
            <a:off x="354204" y="3028540"/>
            <a:ext cx="2733259" cy="1352992"/>
            <a:chOff x="271225" y="3075625"/>
            <a:chExt cx="2733259" cy="1352992"/>
          </a:xfrm>
        </p:grpSpPr>
        <p:pic>
          <p:nvPicPr>
            <p:cNvPr id="3" name="Picture 2">
              <a:extLst>
                <a:ext uri="{FF2B5EF4-FFF2-40B4-BE49-F238E27FC236}">
                  <a16:creationId xmlns:a16="http://schemas.microsoft.com/office/drawing/2014/main" id="{A5DF868E-1BC3-B84F-5F8B-CBD337596161}"/>
                </a:ext>
              </a:extLst>
            </p:cNvPr>
            <p:cNvPicPr>
              <a:picLocks noChangeAspect="1"/>
            </p:cNvPicPr>
            <p:nvPr/>
          </p:nvPicPr>
          <p:blipFill>
            <a:blip r:embed="rId4"/>
            <a:srcRect l="14047" t="25009" r="73982"/>
            <a:stretch>
              <a:fillRect/>
            </a:stretch>
          </p:blipFill>
          <p:spPr>
            <a:xfrm>
              <a:off x="271225" y="3075625"/>
              <a:ext cx="1380227" cy="1352992"/>
            </a:xfrm>
            <a:prstGeom prst="rect">
              <a:avLst/>
            </a:prstGeom>
          </p:spPr>
        </p:pic>
        <p:pic>
          <p:nvPicPr>
            <p:cNvPr id="17" name="Picture 16">
              <a:extLst>
                <a:ext uri="{FF2B5EF4-FFF2-40B4-BE49-F238E27FC236}">
                  <a16:creationId xmlns:a16="http://schemas.microsoft.com/office/drawing/2014/main" id="{BCA61748-AB82-78D1-510A-8EE177D67630}"/>
                </a:ext>
              </a:extLst>
            </p:cNvPr>
            <p:cNvPicPr>
              <a:picLocks noChangeAspect="1"/>
            </p:cNvPicPr>
            <p:nvPr/>
          </p:nvPicPr>
          <p:blipFill>
            <a:blip r:embed="rId5"/>
            <a:stretch>
              <a:fillRect/>
            </a:stretch>
          </p:blipFill>
          <p:spPr>
            <a:xfrm>
              <a:off x="1651452" y="3082707"/>
              <a:ext cx="1353032" cy="1345910"/>
            </a:xfrm>
            <a:prstGeom prst="rect">
              <a:avLst/>
            </a:prstGeom>
          </p:spPr>
        </p:pic>
      </p:grpSp>
      <p:grpSp>
        <p:nvGrpSpPr>
          <p:cNvPr id="30" name="Group 29">
            <a:extLst>
              <a:ext uri="{FF2B5EF4-FFF2-40B4-BE49-F238E27FC236}">
                <a16:creationId xmlns:a16="http://schemas.microsoft.com/office/drawing/2014/main" id="{B15CA727-3AE6-3653-DA00-4953C445AFA4}"/>
              </a:ext>
            </a:extLst>
          </p:cNvPr>
          <p:cNvGrpSpPr/>
          <p:nvPr/>
        </p:nvGrpSpPr>
        <p:grpSpPr>
          <a:xfrm>
            <a:off x="306883" y="4539871"/>
            <a:ext cx="2802923" cy="1381756"/>
            <a:chOff x="295382" y="4490940"/>
            <a:chExt cx="2802923" cy="1381756"/>
          </a:xfrm>
        </p:grpSpPr>
        <p:pic>
          <p:nvPicPr>
            <p:cNvPr id="7" name="Picture 6">
              <a:extLst>
                <a:ext uri="{FF2B5EF4-FFF2-40B4-BE49-F238E27FC236}">
                  <a16:creationId xmlns:a16="http://schemas.microsoft.com/office/drawing/2014/main" id="{B0993623-8B89-88BC-3C35-EBF31B35D856}"/>
                </a:ext>
              </a:extLst>
            </p:cNvPr>
            <p:cNvPicPr>
              <a:picLocks noChangeAspect="1"/>
            </p:cNvPicPr>
            <p:nvPr/>
          </p:nvPicPr>
          <p:blipFill>
            <a:blip r:embed="rId4"/>
            <a:srcRect l="87684" t="23424"/>
            <a:stretch>
              <a:fillRect/>
            </a:stretch>
          </p:blipFill>
          <p:spPr>
            <a:xfrm>
              <a:off x="295382" y="4491112"/>
              <a:ext cx="1420040" cy="1381584"/>
            </a:xfrm>
            <a:prstGeom prst="rect">
              <a:avLst/>
            </a:prstGeom>
          </p:spPr>
        </p:pic>
        <p:pic>
          <p:nvPicPr>
            <p:cNvPr id="19" name="Picture 18">
              <a:extLst>
                <a:ext uri="{FF2B5EF4-FFF2-40B4-BE49-F238E27FC236}">
                  <a16:creationId xmlns:a16="http://schemas.microsoft.com/office/drawing/2014/main" id="{91757542-6838-B9E6-3F5B-086C6F19B37F}"/>
                </a:ext>
              </a:extLst>
            </p:cNvPr>
            <p:cNvPicPr>
              <a:picLocks noChangeAspect="1"/>
            </p:cNvPicPr>
            <p:nvPr/>
          </p:nvPicPr>
          <p:blipFill>
            <a:blip r:embed="rId6"/>
            <a:stretch>
              <a:fillRect/>
            </a:stretch>
          </p:blipFill>
          <p:spPr>
            <a:xfrm>
              <a:off x="1709333" y="4490940"/>
              <a:ext cx="1388972" cy="1381584"/>
            </a:xfrm>
            <a:prstGeom prst="rect">
              <a:avLst/>
            </a:prstGeom>
          </p:spPr>
        </p:pic>
      </p:grpSp>
      <p:grpSp>
        <p:nvGrpSpPr>
          <p:cNvPr id="27" name="Group 26">
            <a:extLst>
              <a:ext uri="{FF2B5EF4-FFF2-40B4-BE49-F238E27FC236}">
                <a16:creationId xmlns:a16="http://schemas.microsoft.com/office/drawing/2014/main" id="{8E0C31EC-63F7-B52E-0988-913689591C79}"/>
              </a:ext>
            </a:extLst>
          </p:cNvPr>
          <p:cNvGrpSpPr/>
          <p:nvPr/>
        </p:nvGrpSpPr>
        <p:grpSpPr>
          <a:xfrm>
            <a:off x="5507069" y="1815602"/>
            <a:ext cx="1205395" cy="775417"/>
            <a:chOff x="3359746" y="1708882"/>
            <a:chExt cx="1205395" cy="775417"/>
          </a:xfrm>
        </p:grpSpPr>
        <p:sp>
          <p:nvSpPr>
            <p:cNvPr id="20" name="Rectangle: Rounded Corners 19">
              <a:extLst>
                <a:ext uri="{FF2B5EF4-FFF2-40B4-BE49-F238E27FC236}">
                  <a16:creationId xmlns:a16="http://schemas.microsoft.com/office/drawing/2014/main" id="{6C533961-833E-9D1B-EF01-FCA414228A3E}"/>
                </a:ext>
              </a:extLst>
            </p:cNvPr>
            <p:cNvSpPr/>
            <p:nvPr/>
          </p:nvSpPr>
          <p:spPr>
            <a:xfrm>
              <a:off x="3359746" y="1708882"/>
              <a:ext cx="1205395" cy="775417"/>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C0EFD15-6330-2A82-03D2-1C75671683B4}"/>
                </a:ext>
              </a:extLst>
            </p:cNvPr>
            <p:cNvSpPr txBox="1"/>
            <p:nvPr/>
          </p:nvSpPr>
          <p:spPr>
            <a:xfrm>
              <a:off x="3454638" y="1911925"/>
              <a:ext cx="1017843" cy="369332"/>
            </a:xfrm>
            <a:prstGeom prst="rect">
              <a:avLst/>
            </a:prstGeom>
            <a:noFill/>
          </p:spPr>
          <p:txBody>
            <a:bodyPr wrap="none" rtlCol="0">
              <a:spAutoFit/>
            </a:bodyPr>
            <a:lstStyle/>
            <a:p>
              <a:r>
                <a:rPr lang="en-US" dirty="0"/>
                <a:t>Denoiser</a:t>
              </a:r>
            </a:p>
          </p:txBody>
        </p:sp>
      </p:grpSp>
      <p:sp>
        <p:nvSpPr>
          <p:cNvPr id="31" name="TextBox 30">
            <a:extLst>
              <a:ext uri="{FF2B5EF4-FFF2-40B4-BE49-F238E27FC236}">
                <a16:creationId xmlns:a16="http://schemas.microsoft.com/office/drawing/2014/main" id="{8EA867E7-4C68-D7B8-1A07-5E00E1E45BE5}"/>
              </a:ext>
            </a:extLst>
          </p:cNvPr>
          <p:cNvSpPr txBox="1"/>
          <p:nvPr/>
        </p:nvSpPr>
        <p:spPr>
          <a:xfrm>
            <a:off x="1089667" y="1056623"/>
            <a:ext cx="1262333" cy="369332"/>
          </a:xfrm>
          <a:prstGeom prst="rect">
            <a:avLst/>
          </a:prstGeom>
          <a:noFill/>
        </p:spPr>
        <p:txBody>
          <a:bodyPr wrap="none" rtlCol="0">
            <a:spAutoFit/>
          </a:bodyPr>
          <a:lstStyle/>
          <a:p>
            <a:r>
              <a:rPr lang="en-US" dirty="0"/>
              <a:t>Paired Data</a:t>
            </a:r>
            <a:endParaRPr lang="en-GB" dirty="0"/>
          </a:p>
        </p:txBody>
      </p:sp>
      <p:sp>
        <p:nvSpPr>
          <p:cNvPr id="32" name="TextBox 31">
            <a:extLst>
              <a:ext uri="{FF2B5EF4-FFF2-40B4-BE49-F238E27FC236}">
                <a16:creationId xmlns:a16="http://schemas.microsoft.com/office/drawing/2014/main" id="{437A9123-B89A-2723-F527-24DFAFF55FF3}"/>
              </a:ext>
            </a:extLst>
          </p:cNvPr>
          <p:cNvSpPr txBox="1"/>
          <p:nvPr/>
        </p:nvSpPr>
        <p:spPr>
          <a:xfrm rot="16200000">
            <a:off x="-456375" y="1999940"/>
            <a:ext cx="1282082" cy="369332"/>
          </a:xfrm>
          <a:prstGeom prst="rect">
            <a:avLst/>
          </a:prstGeom>
          <a:noFill/>
        </p:spPr>
        <p:txBody>
          <a:bodyPr wrap="none" rtlCol="0">
            <a:spAutoFit/>
          </a:bodyPr>
          <a:lstStyle/>
          <a:p>
            <a:r>
              <a:rPr lang="en-US" dirty="0"/>
              <a:t>Condition A</a:t>
            </a:r>
            <a:endParaRPr lang="en-GB" dirty="0"/>
          </a:p>
        </p:txBody>
      </p:sp>
      <p:sp>
        <p:nvSpPr>
          <p:cNvPr id="33" name="TextBox 32">
            <a:extLst>
              <a:ext uri="{FF2B5EF4-FFF2-40B4-BE49-F238E27FC236}">
                <a16:creationId xmlns:a16="http://schemas.microsoft.com/office/drawing/2014/main" id="{8C3E0779-D32A-B710-C186-591D64E1327A}"/>
              </a:ext>
            </a:extLst>
          </p:cNvPr>
          <p:cNvSpPr txBox="1"/>
          <p:nvPr/>
        </p:nvSpPr>
        <p:spPr>
          <a:xfrm rot="16200000">
            <a:off x="-475816" y="3512594"/>
            <a:ext cx="1282082" cy="369332"/>
          </a:xfrm>
          <a:prstGeom prst="rect">
            <a:avLst/>
          </a:prstGeom>
          <a:noFill/>
        </p:spPr>
        <p:txBody>
          <a:bodyPr wrap="none" rtlCol="0">
            <a:spAutoFit/>
          </a:bodyPr>
          <a:lstStyle/>
          <a:p>
            <a:r>
              <a:rPr lang="en-US" dirty="0"/>
              <a:t>Condition B</a:t>
            </a:r>
            <a:endParaRPr lang="en-GB" dirty="0"/>
          </a:p>
        </p:txBody>
      </p:sp>
      <p:sp>
        <p:nvSpPr>
          <p:cNvPr id="34" name="TextBox 33">
            <a:extLst>
              <a:ext uri="{FF2B5EF4-FFF2-40B4-BE49-F238E27FC236}">
                <a16:creationId xmlns:a16="http://schemas.microsoft.com/office/drawing/2014/main" id="{628F45D0-A2D4-1B35-4FB3-8C51EBE1ABD9}"/>
              </a:ext>
            </a:extLst>
          </p:cNvPr>
          <p:cNvSpPr txBox="1"/>
          <p:nvPr/>
        </p:nvSpPr>
        <p:spPr>
          <a:xfrm rot="16200000">
            <a:off x="-487756" y="4991674"/>
            <a:ext cx="1282082" cy="369332"/>
          </a:xfrm>
          <a:prstGeom prst="rect">
            <a:avLst/>
          </a:prstGeom>
          <a:noFill/>
        </p:spPr>
        <p:txBody>
          <a:bodyPr wrap="none" rtlCol="0">
            <a:spAutoFit/>
          </a:bodyPr>
          <a:lstStyle/>
          <a:p>
            <a:r>
              <a:rPr lang="en-US" dirty="0"/>
              <a:t>Condition C</a:t>
            </a:r>
            <a:endParaRPr lang="en-GB" dirty="0"/>
          </a:p>
        </p:txBody>
      </p:sp>
      <p:sp>
        <p:nvSpPr>
          <p:cNvPr id="43" name="TextBox 42">
            <a:extLst>
              <a:ext uri="{FF2B5EF4-FFF2-40B4-BE49-F238E27FC236}">
                <a16:creationId xmlns:a16="http://schemas.microsoft.com/office/drawing/2014/main" id="{C25E717B-2282-CFEF-D1DA-DC996B2EF4CF}"/>
              </a:ext>
            </a:extLst>
          </p:cNvPr>
          <p:cNvSpPr txBox="1"/>
          <p:nvPr/>
        </p:nvSpPr>
        <p:spPr>
          <a:xfrm>
            <a:off x="4892953" y="1083876"/>
            <a:ext cx="2394310" cy="369332"/>
          </a:xfrm>
          <a:prstGeom prst="rect">
            <a:avLst/>
          </a:prstGeom>
          <a:noFill/>
        </p:spPr>
        <p:txBody>
          <a:bodyPr wrap="none" rtlCol="0">
            <a:spAutoFit/>
          </a:bodyPr>
          <a:lstStyle/>
          <a:p>
            <a:pPr algn="ctr"/>
            <a:r>
              <a:rPr lang="en-US" dirty="0"/>
              <a:t>Fine-Tune Adapter Only</a:t>
            </a:r>
          </a:p>
        </p:txBody>
      </p:sp>
      <p:sp>
        <p:nvSpPr>
          <p:cNvPr id="56" name="TextBox 55">
            <a:extLst>
              <a:ext uri="{FF2B5EF4-FFF2-40B4-BE49-F238E27FC236}">
                <a16:creationId xmlns:a16="http://schemas.microsoft.com/office/drawing/2014/main" id="{94BEEB64-6856-AC4F-BCA9-3A0A54AEAF18}"/>
              </a:ext>
            </a:extLst>
          </p:cNvPr>
          <p:cNvSpPr txBox="1"/>
          <p:nvPr/>
        </p:nvSpPr>
        <p:spPr>
          <a:xfrm>
            <a:off x="6892697" y="2271961"/>
            <a:ext cx="407484" cy="369332"/>
          </a:xfrm>
          <a:prstGeom prst="rect">
            <a:avLst/>
          </a:prstGeom>
          <a:noFill/>
        </p:spPr>
        <p:txBody>
          <a:bodyPr wrap="none" rtlCol="0">
            <a:spAutoFit/>
          </a:bodyPr>
          <a:lstStyle/>
          <a:p>
            <a:r>
              <a:rPr lang="en-US" dirty="0">
                <a:latin typeface="+mj-lt"/>
              </a:rPr>
              <a:t>…</a:t>
            </a:r>
          </a:p>
        </p:txBody>
      </p:sp>
      <p:sp>
        <p:nvSpPr>
          <p:cNvPr id="57" name="TextBox 56">
            <a:extLst>
              <a:ext uri="{FF2B5EF4-FFF2-40B4-BE49-F238E27FC236}">
                <a16:creationId xmlns:a16="http://schemas.microsoft.com/office/drawing/2014/main" id="{4543E778-9965-9C61-FD56-37C8A270A085}"/>
              </a:ext>
            </a:extLst>
          </p:cNvPr>
          <p:cNvSpPr txBox="1"/>
          <p:nvPr/>
        </p:nvSpPr>
        <p:spPr>
          <a:xfrm>
            <a:off x="4813891" y="2298302"/>
            <a:ext cx="407484" cy="369332"/>
          </a:xfrm>
          <a:prstGeom prst="rect">
            <a:avLst/>
          </a:prstGeom>
          <a:noFill/>
        </p:spPr>
        <p:txBody>
          <a:bodyPr wrap="none" rtlCol="0">
            <a:spAutoFit/>
          </a:bodyPr>
          <a:lstStyle/>
          <a:p>
            <a:r>
              <a:rPr lang="en-US" dirty="0">
                <a:latin typeface="+mj-lt"/>
              </a:rPr>
              <a:t>…</a:t>
            </a:r>
          </a:p>
        </p:txBody>
      </p:sp>
      <p:grpSp>
        <p:nvGrpSpPr>
          <p:cNvPr id="71" name="Group 70">
            <a:extLst>
              <a:ext uri="{FF2B5EF4-FFF2-40B4-BE49-F238E27FC236}">
                <a16:creationId xmlns:a16="http://schemas.microsoft.com/office/drawing/2014/main" id="{4B940224-7346-8580-FF5E-59486F82B6B4}"/>
              </a:ext>
            </a:extLst>
          </p:cNvPr>
          <p:cNvGrpSpPr/>
          <p:nvPr/>
        </p:nvGrpSpPr>
        <p:grpSpPr>
          <a:xfrm>
            <a:off x="5005168" y="1565754"/>
            <a:ext cx="1251273" cy="485351"/>
            <a:chOff x="3359746" y="1708881"/>
            <a:chExt cx="1205395" cy="775417"/>
          </a:xfrm>
          <a:solidFill>
            <a:schemeClr val="accent2">
              <a:lumMod val="20000"/>
              <a:lumOff val="80000"/>
            </a:schemeClr>
          </a:solidFill>
        </p:grpSpPr>
        <p:sp>
          <p:nvSpPr>
            <p:cNvPr id="72" name="Rectangle: Rounded Corners 71">
              <a:extLst>
                <a:ext uri="{FF2B5EF4-FFF2-40B4-BE49-F238E27FC236}">
                  <a16:creationId xmlns:a16="http://schemas.microsoft.com/office/drawing/2014/main" id="{32257BF5-EA65-7FD2-261F-874FF3EC6F26}"/>
                </a:ext>
              </a:extLst>
            </p:cNvPr>
            <p:cNvSpPr/>
            <p:nvPr/>
          </p:nvSpPr>
          <p:spPr>
            <a:xfrm>
              <a:off x="3359746" y="1708881"/>
              <a:ext cx="1205395" cy="775417"/>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CB973E29-965E-D1B8-9799-53F3A038002B}"/>
                </a:ext>
              </a:extLst>
            </p:cNvPr>
            <p:cNvSpPr txBox="1"/>
            <p:nvPr/>
          </p:nvSpPr>
          <p:spPr>
            <a:xfrm>
              <a:off x="3438370" y="1801560"/>
              <a:ext cx="1098005" cy="590060"/>
            </a:xfrm>
            <a:prstGeom prst="rect">
              <a:avLst/>
            </a:prstGeom>
            <a:grpFill/>
          </p:spPr>
          <p:txBody>
            <a:bodyPr wrap="square" rtlCol="0">
              <a:spAutoFit/>
            </a:bodyPr>
            <a:lstStyle/>
            <a:p>
              <a:r>
                <a:rPr lang="en-US" dirty="0"/>
                <a:t>Adapter A</a:t>
              </a:r>
            </a:p>
          </p:txBody>
        </p:sp>
      </p:grpSp>
      <p:pic>
        <p:nvPicPr>
          <p:cNvPr id="79" name="Picture 78" descr="A red flame on a black background&#10;&#10;AI-generated content may be incorrect.">
            <a:extLst>
              <a:ext uri="{FF2B5EF4-FFF2-40B4-BE49-F238E27FC236}">
                <a16:creationId xmlns:a16="http://schemas.microsoft.com/office/drawing/2014/main" id="{8A0B1DA7-9312-D776-0423-F06BB66837AA}"/>
              </a:ext>
            </a:extLst>
          </p:cNvPr>
          <p:cNvPicPr>
            <a:picLocks noChangeAspect="1"/>
          </p:cNvPicPr>
          <p:nvPr/>
        </p:nvPicPr>
        <p:blipFill>
          <a:blip r:embed="rId7"/>
          <a:stretch>
            <a:fillRect/>
          </a:stretch>
        </p:blipFill>
        <p:spPr>
          <a:xfrm>
            <a:off x="6022335" y="1395094"/>
            <a:ext cx="270328" cy="374524"/>
          </a:xfrm>
          <a:prstGeom prst="rect">
            <a:avLst/>
          </a:prstGeom>
        </p:spPr>
      </p:pic>
      <p:cxnSp>
        <p:nvCxnSpPr>
          <p:cNvPr id="84" name="Straight Arrow Connector 83">
            <a:extLst>
              <a:ext uri="{FF2B5EF4-FFF2-40B4-BE49-F238E27FC236}">
                <a16:creationId xmlns:a16="http://schemas.microsoft.com/office/drawing/2014/main" id="{B3BBFA01-A6E4-EEBB-0DF9-B82B5FAF1A07}"/>
              </a:ext>
            </a:extLst>
          </p:cNvPr>
          <p:cNvCxnSpPr>
            <a:cxnSpLocks/>
            <a:stCxn id="72" idx="1"/>
          </p:cNvCxnSpPr>
          <p:nvPr/>
        </p:nvCxnSpPr>
        <p:spPr>
          <a:xfrm flipH="1" flipV="1">
            <a:off x="4802739" y="1808429"/>
            <a:ext cx="202429" cy="1"/>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5C4841CE-1BE7-A143-E3A8-699F97BCE6D3}"/>
              </a:ext>
            </a:extLst>
          </p:cNvPr>
          <p:cNvCxnSpPr>
            <a:cxnSpLocks/>
          </p:cNvCxnSpPr>
          <p:nvPr/>
        </p:nvCxnSpPr>
        <p:spPr>
          <a:xfrm flipH="1">
            <a:off x="6706187" y="4092884"/>
            <a:ext cx="252737" cy="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D470006E-242F-E18D-C2CD-55B07F45A8CB}"/>
              </a:ext>
            </a:extLst>
          </p:cNvPr>
          <p:cNvCxnSpPr>
            <a:cxnSpLocks/>
          </p:cNvCxnSpPr>
          <p:nvPr/>
        </p:nvCxnSpPr>
        <p:spPr>
          <a:xfrm flipH="1">
            <a:off x="5199053" y="4113522"/>
            <a:ext cx="276045" cy="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E35AF922-D690-CAD3-6266-8B1C733DB0CC}"/>
              </a:ext>
            </a:extLst>
          </p:cNvPr>
          <p:cNvGrpSpPr/>
          <p:nvPr/>
        </p:nvGrpSpPr>
        <p:grpSpPr>
          <a:xfrm>
            <a:off x="5537250" y="3388696"/>
            <a:ext cx="1205395" cy="775417"/>
            <a:chOff x="3359746" y="1708882"/>
            <a:chExt cx="1205395" cy="775417"/>
          </a:xfrm>
        </p:grpSpPr>
        <p:sp>
          <p:nvSpPr>
            <p:cNvPr id="103" name="Rectangle: Rounded Corners 102">
              <a:extLst>
                <a:ext uri="{FF2B5EF4-FFF2-40B4-BE49-F238E27FC236}">
                  <a16:creationId xmlns:a16="http://schemas.microsoft.com/office/drawing/2014/main" id="{2DCB497F-178C-4234-3A00-1D995F5F6A8F}"/>
                </a:ext>
              </a:extLst>
            </p:cNvPr>
            <p:cNvSpPr/>
            <p:nvPr/>
          </p:nvSpPr>
          <p:spPr>
            <a:xfrm>
              <a:off x="3359746" y="1708882"/>
              <a:ext cx="1205395" cy="775417"/>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3DE2B06E-387B-6FB3-8800-B123F0325363}"/>
                </a:ext>
              </a:extLst>
            </p:cNvPr>
            <p:cNvSpPr txBox="1"/>
            <p:nvPr/>
          </p:nvSpPr>
          <p:spPr>
            <a:xfrm>
              <a:off x="3454638" y="1911925"/>
              <a:ext cx="1017843" cy="369332"/>
            </a:xfrm>
            <a:prstGeom prst="rect">
              <a:avLst/>
            </a:prstGeom>
            <a:noFill/>
          </p:spPr>
          <p:txBody>
            <a:bodyPr wrap="none" rtlCol="0">
              <a:spAutoFit/>
            </a:bodyPr>
            <a:lstStyle/>
            <a:p>
              <a:r>
                <a:rPr lang="en-US" dirty="0"/>
                <a:t>Denoiser</a:t>
              </a:r>
            </a:p>
          </p:txBody>
        </p:sp>
      </p:grpSp>
      <p:sp>
        <p:nvSpPr>
          <p:cNvPr id="105" name="TextBox 104">
            <a:extLst>
              <a:ext uri="{FF2B5EF4-FFF2-40B4-BE49-F238E27FC236}">
                <a16:creationId xmlns:a16="http://schemas.microsoft.com/office/drawing/2014/main" id="{9FBF16B6-B9F6-2DF4-D171-0926791425B6}"/>
              </a:ext>
            </a:extLst>
          </p:cNvPr>
          <p:cNvSpPr txBox="1"/>
          <p:nvPr/>
        </p:nvSpPr>
        <p:spPr>
          <a:xfrm>
            <a:off x="6922878" y="3845055"/>
            <a:ext cx="407484" cy="369332"/>
          </a:xfrm>
          <a:prstGeom prst="rect">
            <a:avLst/>
          </a:prstGeom>
          <a:noFill/>
        </p:spPr>
        <p:txBody>
          <a:bodyPr wrap="none" rtlCol="0">
            <a:spAutoFit/>
          </a:bodyPr>
          <a:lstStyle/>
          <a:p>
            <a:r>
              <a:rPr lang="en-US" dirty="0">
                <a:latin typeface="+mj-lt"/>
              </a:rPr>
              <a:t>…</a:t>
            </a:r>
          </a:p>
        </p:txBody>
      </p:sp>
      <p:sp>
        <p:nvSpPr>
          <p:cNvPr id="106" name="TextBox 105">
            <a:extLst>
              <a:ext uri="{FF2B5EF4-FFF2-40B4-BE49-F238E27FC236}">
                <a16:creationId xmlns:a16="http://schemas.microsoft.com/office/drawing/2014/main" id="{CA484F81-6F73-26A4-0274-82977E99BB6B}"/>
              </a:ext>
            </a:extLst>
          </p:cNvPr>
          <p:cNvSpPr txBox="1"/>
          <p:nvPr/>
        </p:nvSpPr>
        <p:spPr>
          <a:xfrm>
            <a:off x="4844072" y="3871396"/>
            <a:ext cx="407484" cy="369332"/>
          </a:xfrm>
          <a:prstGeom prst="rect">
            <a:avLst/>
          </a:prstGeom>
          <a:noFill/>
        </p:spPr>
        <p:txBody>
          <a:bodyPr wrap="none" rtlCol="0">
            <a:spAutoFit/>
          </a:bodyPr>
          <a:lstStyle/>
          <a:p>
            <a:r>
              <a:rPr lang="en-US" dirty="0">
                <a:latin typeface="+mj-lt"/>
              </a:rPr>
              <a:t>…</a:t>
            </a:r>
          </a:p>
        </p:txBody>
      </p:sp>
      <p:grpSp>
        <p:nvGrpSpPr>
          <p:cNvPr id="107" name="Group 106">
            <a:extLst>
              <a:ext uri="{FF2B5EF4-FFF2-40B4-BE49-F238E27FC236}">
                <a16:creationId xmlns:a16="http://schemas.microsoft.com/office/drawing/2014/main" id="{837BE838-EA36-BCA4-3653-1445FA16CA35}"/>
              </a:ext>
            </a:extLst>
          </p:cNvPr>
          <p:cNvGrpSpPr/>
          <p:nvPr/>
        </p:nvGrpSpPr>
        <p:grpSpPr>
          <a:xfrm>
            <a:off x="5035349" y="3138848"/>
            <a:ext cx="1251273" cy="485351"/>
            <a:chOff x="3359746" y="1708881"/>
            <a:chExt cx="1205395" cy="775417"/>
          </a:xfrm>
          <a:solidFill>
            <a:schemeClr val="accent2">
              <a:lumMod val="20000"/>
              <a:lumOff val="80000"/>
            </a:schemeClr>
          </a:solidFill>
        </p:grpSpPr>
        <p:sp>
          <p:nvSpPr>
            <p:cNvPr id="108" name="Rectangle: Rounded Corners 107">
              <a:extLst>
                <a:ext uri="{FF2B5EF4-FFF2-40B4-BE49-F238E27FC236}">
                  <a16:creationId xmlns:a16="http://schemas.microsoft.com/office/drawing/2014/main" id="{1445C1BB-E1FD-04E2-B2F2-5517DC784E2E}"/>
                </a:ext>
              </a:extLst>
            </p:cNvPr>
            <p:cNvSpPr/>
            <p:nvPr/>
          </p:nvSpPr>
          <p:spPr>
            <a:xfrm>
              <a:off x="3359746" y="1708881"/>
              <a:ext cx="1205395" cy="775417"/>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A13CA56C-13A6-E5AD-EC1A-1546A31510D1}"/>
                </a:ext>
              </a:extLst>
            </p:cNvPr>
            <p:cNvSpPr txBox="1"/>
            <p:nvPr/>
          </p:nvSpPr>
          <p:spPr>
            <a:xfrm>
              <a:off x="3438370" y="1801560"/>
              <a:ext cx="1098005" cy="590060"/>
            </a:xfrm>
            <a:prstGeom prst="rect">
              <a:avLst/>
            </a:prstGeom>
            <a:grpFill/>
          </p:spPr>
          <p:txBody>
            <a:bodyPr wrap="square" rtlCol="0">
              <a:spAutoFit/>
            </a:bodyPr>
            <a:lstStyle/>
            <a:p>
              <a:r>
                <a:rPr lang="en-US" dirty="0"/>
                <a:t>Adapter B</a:t>
              </a:r>
            </a:p>
          </p:txBody>
        </p:sp>
      </p:grpSp>
      <p:pic>
        <p:nvPicPr>
          <p:cNvPr id="110" name="Picture 109" descr="A red flame on a black background&#10;&#10;AI-generated content may be incorrect.">
            <a:extLst>
              <a:ext uri="{FF2B5EF4-FFF2-40B4-BE49-F238E27FC236}">
                <a16:creationId xmlns:a16="http://schemas.microsoft.com/office/drawing/2014/main" id="{6F23C53D-0CF2-AFFF-1EB8-C964DC6CBE7A}"/>
              </a:ext>
            </a:extLst>
          </p:cNvPr>
          <p:cNvPicPr>
            <a:picLocks noChangeAspect="1"/>
          </p:cNvPicPr>
          <p:nvPr/>
        </p:nvPicPr>
        <p:blipFill>
          <a:blip r:embed="rId7"/>
          <a:stretch>
            <a:fillRect/>
          </a:stretch>
        </p:blipFill>
        <p:spPr>
          <a:xfrm>
            <a:off x="6052516" y="2968188"/>
            <a:ext cx="270328" cy="374524"/>
          </a:xfrm>
          <a:prstGeom prst="rect">
            <a:avLst/>
          </a:prstGeom>
        </p:spPr>
      </p:pic>
      <p:cxnSp>
        <p:nvCxnSpPr>
          <p:cNvPr id="111" name="Straight Arrow Connector 110">
            <a:extLst>
              <a:ext uri="{FF2B5EF4-FFF2-40B4-BE49-F238E27FC236}">
                <a16:creationId xmlns:a16="http://schemas.microsoft.com/office/drawing/2014/main" id="{BAD9DFE8-937A-0E89-1D43-A709EF5BBF89}"/>
              </a:ext>
            </a:extLst>
          </p:cNvPr>
          <p:cNvCxnSpPr>
            <a:cxnSpLocks/>
            <a:stCxn id="108" idx="1"/>
          </p:cNvCxnSpPr>
          <p:nvPr/>
        </p:nvCxnSpPr>
        <p:spPr>
          <a:xfrm flipH="1" flipV="1">
            <a:off x="4832920" y="3381523"/>
            <a:ext cx="202429" cy="1"/>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136428B6-13A6-3587-66DA-6C822E541FB8}"/>
              </a:ext>
            </a:extLst>
          </p:cNvPr>
          <p:cNvCxnSpPr>
            <a:cxnSpLocks/>
          </p:cNvCxnSpPr>
          <p:nvPr/>
        </p:nvCxnSpPr>
        <p:spPr>
          <a:xfrm flipH="1">
            <a:off x="6694530" y="5586261"/>
            <a:ext cx="252737" cy="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1934A54D-4C9A-E15A-5E2A-28081C28DC44}"/>
              </a:ext>
            </a:extLst>
          </p:cNvPr>
          <p:cNvCxnSpPr>
            <a:cxnSpLocks/>
          </p:cNvCxnSpPr>
          <p:nvPr/>
        </p:nvCxnSpPr>
        <p:spPr>
          <a:xfrm flipH="1">
            <a:off x="5187396" y="5606899"/>
            <a:ext cx="276045" cy="0"/>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E02156D6-B783-1806-046C-95235AC268DD}"/>
              </a:ext>
            </a:extLst>
          </p:cNvPr>
          <p:cNvGrpSpPr/>
          <p:nvPr/>
        </p:nvGrpSpPr>
        <p:grpSpPr>
          <a:xfrm>
            <a:off x="5525593" y="4882073"/>
            <a:ext cx="1205395" cy="775417"/>
            <a:chOff x="3359746" y="1708882"/>
            <a:chExt cx="1205395" cy="775417"/>
          </a:xfrm>
        </p:grpSpPr>
        <p:sp>
          <p:nvSpPr>
            <p:cNvPr id="115" name="Rectangle: Rounded Corners 114">
              <a:extLst>
                <a:ext uri="{FF2B5EF4-FFF2-40B4-BE49-F238E27FC236}">
                  <a16:creationId xmlns:a16="http://schemas.microsoft.com/office/drawing/2014/main" id="{270EAA1F-26F2-6A41-661F-04236759DC38}"/>
                </a:ext>
              </a:extLst>
            </p:cNvPr>
            <p:cNvSpPr/>
            <p:nvPr/>
          </p:nvSpPr>
          <p:spPr>
            <a:xfrm>
              <a:off x="3359746" y="1708882"/>
              <a:ext cx="1205395" cy="775417"/>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6BBCE7FE-BF5B-342C-CA8E-CA801993D95B}"/>
                </a:ext>
              </a:extLst>
            </p:cNvPr>
            <p:cNvSpPr txBox="1"/>
            <p:nvPr/>
          </p:nvSpPr>
          <p:spPr>
            <a:xfrm>
              <a:off x="3454638" y="1911925"/>
              <a:ext cx="1017843" cy="369332"/>
            </a:xfrm>
            <a:prstGeom prst="rect">
              <a:avLst/>
            </a:prstGeom>
            <a:noFill/>
          </p:spPr>
          <p:txBody>
            <a:bodyPr wrap="none" rtlCol="0">
              <a:spAutoFit/>
            </a:bodyPr>
            <a:lstStyle/>
            <a:p>
              <a:r>
                <a:rPr lang="en-US" dirty="0"/>
                <a:t>Denoiser</a:t>
              </a:r>
            </a:p>
          </p:txBody>
        </p:sp>
      </p:grpSp>
      <p:sp>
        <p:nvSpPr>
          <p:cNvPr id="117" name="TextBox 116">
            <a:extLst>
              <a:ext uri="{FF2B5EF4-FFF2-40B4-BE49-F238E27FC236}">
                <a16:creationId xmlns:a16="http://schemas.microsoft.com/office/drawing/2014/main" id="{66F5CA58-0AC3-DEB4-F41D-6ACC9D416A98}"/>
              </a:ext>
            </a:extLst>
          </p:cNvPr>
          <p:cNvSpPr txBox="1"/>
          <p:nvPr/>
        </p:nvSpPr>
        <p:spPr>
          <a:xfrm>
            <a:off x="6911221" y="5338432"/>
            <a:ext cx="407484" cy="369332"/>
          </a:xfrm>
          <a:prstGeom prst="rect">
            <a:avLst/>
          </a:prstGeom>
          <a:noFill/>
        </p:spPr>
        <p:txBody>
          <a:bodyPr wrap="none" rtlCol="0">
            <a:spAutoFit/>
          </a:bodyPr>
          <a:lstStyle/>
          <a:p>
            <a:r>
              <a:rPr lang="en-US" dirty="0">
                <a:latin typeface="+mj-lt"/>
              </a:rPr>
              <a:t>…</a:t>
            </a:r>
          </a:p>
        </p:txBody>
      </p:sp>
      <p:sp>
        <p:nvSpPr>
          <p:cNvPr id="118" name="TextBox 117">
            <a:extLst>
              <a:ext uri="{FF2B5EF4-FFF2-40B4-BE49-F238E27FC236}">
                <a16:creationId xmlns:a16="http://schemas.microsoft.com/office/drawing/2014/main" id="{0B77508D-67B4-B403-319F-6C5EFB8C8D77}"/>
              </a:ext>
            </a:extLst>
          </p:cNvPr>
          <p:cNvSpPr txBox="1"/>
          <p:nvPr/>
        </p:nvSpPr>
        <p:spPr>
          <a:xfrm>
            <a:off x="4832415" y="5364773"/>
            <a:ext cx="407484" cy="369332"/>
          </a:xfrm>
          <a:prstGeom prst="rect">
            <a:avLst/>
          </a:prstGeom>
          <a:noFill/>
        </p:spPr>
        <p:txBody>
          <a:bodyPr wrap="none" rtlCol="0">
            <a:spAutoFit/>
          </a:bodyPr>
          <a:lstStyle/>
          <a:p>
            <a:r>
              <a:rPr lang="en-US" dirty="0">
                <a:latin typeface="+mj-lt"/>
              </a:rPr>
              <a:t>…</a:t>
            </a:r>
          </a:p>
        </p:txBody>
      </p:sp>
      <p:grpSp>
        <p:nvGrpSpPr>
          <p:cNvPr id="119" name="Group 118">
            <a:extLst>
              <a:ext uri="{FF2B5EF4-FFF2-40B4-BE49-F238E27FC236}">
                <a16:creationId xmlns:a16="http://schemas.microsoft.com/office/drawing/2014/main" id="{A0655D64-B94D-AD9A-A7B1-65E3C886DBB4}"/>
              </a:ext>
            </a:extLst>
          </p:cNvPr>
          <p:cNvGrpSpPr/>
          <p:nvPr/>
        </p:nvGrpSpPr>
        <p:grpSpPr>
          <a:xfrm>
            <a:off x="5023692" y="4632225"/>
            <a:ext cx="1251273" cy="485351"/>
            <a:chOff x="3359746" y="1708881"/>
            <a:chExt cx="1205395" cy="775417"/>
          </a:xfrm>
          <a:solidFill>
            <a:schemeClr val="accent2">
              <a:lumMod val="20000"/>
              <a:lumOff val="80000"/>
            </a:schemeClr>
          </a:solidFill>
        </p:grpSpPr>
        <p:sp>
          <p:nvSpPr>
            <p:cNvPr id="120" name="Rectangle: Rounded Corners 119">
              <a:extLst>
                <a:ext uri="{FF2B5EF4-FFF2-40B4-BE49-F238E27FC236}">
                  <a16:creationId xmlns:a16="http://schemas.microsoft.com/office/drawing/2014/main" id="{71738082-95D2-F737-6222-9CFBE24AF929}"/>
                </a:ext>
              </a:extLst>
            </p:cNvPr>
            <p:cNvSpPr/>
            <p:nvPr/>
          </p:nvSpPr>
          <p:spPr>
            <a:xfrm>
              <a:off x="3359746" y="1708881"/>
              <a:ext cx="1205395" cy="775417"/>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a:extLst>
                <a:ext uri="{FF2B5EF4-FFF2-40B4-BE49-F238E27FC236}">
                  <a16:creationId xmlns:a16="http://schemas.microsoft.com/office/drawing/2014/main" id="{320B209E-4C1B-F03F-C314-CFAEEBD099A0}"/>
                </a:ext>
              </a:extLst>
            </p:cNvPr>
            <p:cNvSpPr txBox="1"/>
            <p:nvPr/>
          </p:nvSpPr>
          <p:spPr>
            <a:xfrm>
              <a:off x="3438370" y="1801560"/>
              <a:ext cx="1098005" cy="590060"/>
            </a:xfrm>
            <a:prstGeom prst="rect">
              <a:avLst/>
            </a:prstGeom>
            <a:grpFill/>
          </p:spPr>
          <p:txBody>
            <a:bodyPr wrap="square" rtlCol="0">
              <a:spAutoFit/>
            </a:bodyPr>
            <a:lstStyle/>
            <a:p>
              <a:r>
                <a:rPr lang="en-US" dirty="0"/>
                <a:t>Adapter C</a:t>
              </a:r>
            </a:p>
          </p:txBody>
        </p:sp>
      </p:grpSp>
      <p:pic>
        <p:nvPicPr>
          <p:cNvPr id="122" name="Picture 121" descr="A red flame on a black background&#10;&#10;AI-generated content may be incorrect.">
            <a:extLst>
              <a:ext uri="{FF2B5EF4-FFF2-40B4-BE49-F238E27FC236}">
                <a16:creationId xmlns:a16="http://schemas.microsoft.com/office/drawing/2014/main" id="{F3969C15-E17B-5D06-F393-92B01221DE23}"/>
              </a:ext>
            </a:extLst>
          </p:cNvPr>
          <p:cNvPicPr>
            <a:picLocks noChangeAspect="1"/>
          </p:cNvPicPr>
          <p:nvPr/>
        </p:nvPicPr>
        <p:blipFill>
          <a:blip r:embed="rId7"/>
          <a:stretch>
            <a:fillRect/>
          </a:stretch>
        </p:blipFill>
        <p:spPr>
          <a:xfrm>
            <a:off x="6040859" y="4461565"/>
            <a:ext cx="270328" cy="374524"/>
          </a:xfrm>
          <a:prstGeom prst="rect">
            <a:avLst/>
          </a:prstGeom>
        </p:spPr>
      </p:pic>
      <p:cxnSp>
        <p:nvCxnSpPr>
          <p:cNvPr id="123" name="Straight Arrow Connector 122">
            <a:extLst>
              <a:ext uri="{FF2B5EF4-FFF2-40B4-BE49-F238E27FC236}">
                <a16:creationId xmlns:a16="http://schemas.microsoft.com/office/drawing/2014/main" id="{15E0E057-DB6B-03EF-C971-70AEAF69BCD8}"/>
              </a:ext>
            </a:extLst>
          </p:cNvPr>
          <p:cNvCxnSpPr>
            <a:cxnSpLocks/>
            <a:stCxn id="120" idx="1"/>
          </p:cNvCxnSpPr>
          <p:nvPr/>
        </p:nvCxnSpPr>
        <p:spPr>
          <a:xfrm flipH="1" flipV="1">
            <a:off x="4821263" y="4874900"/>
            <a:ext cx="202429" cy="1"/>
          </a:xfrm>
          <a:prstGeom prst="straightConnector1">
            <a:avLst/>
          </a:prstGeom>
          <a:ln w="28575">
            <a:solidFill>
              <a:schemeClr val="tx1"/>
            </a:solidFill>
            <a:prstDash val="solid"/>
            <a:headEnd type="triangle" w="lg" len="lg"/>
            <a:tailEnd type="none"/>
          </a:ln>
        </p:spPr>
        <p:style>
          <a:lnRef idx="1">
            <a:schemeClr val="accent1"/>
          </a:lnRef>
          <a:fillRef idx="0">
            <a:schemeClr val="accent1"/>
          </a:fillRef>
          <a:effectRef idx="0">
            <a:schemeClr val="accent1"/>
          </a:effectRef>
          <a:fontRef idx="minor">
            <a:schemeClr val="tx1"/>
          </a:fontRef>
        </p:style>
      </p:cxnSp>
      <p:pic>
        <p:nvPicPr>
          <p:cNvPr id="124" name="Picture 123">
            <a:extLst>
              <a:ext uri="{FF2B5EF4-FFF2-40B4-BE49-F238E27FC236}">
                <a16:creationId xmlns:a16="http://schemas.microsoft.com/office/drawing/2014/main" id="{B9B08376-A834-298F-BB8B-C3E530931939}"/>
              </a:ext>
            </a:extLst>
          </p:cNvPr>
          <p:cNvPicPr>
            <a:picLocks noChangeAspect="1"/>
          </p:cNvPicPr>
          <p:nvPr/>
        </p:nvPicPr>
        <p:blipFill>
          <a:blip r:embed="rId4"/>
          <a:srcRect l="1164" t="22099" r="86209" b="-512"/>
          <a:stretch>
            <a:fillRect/>
          </a:stretch>
        </p:blipFill>
        <p:spPr>
          <a:xfrm>
            <a:off x="4131838" y="1501814"/>
            <a:ext cx="670901" cy="651984"/>
          </a:xfrm>
          <a:prstGeom prst="rect">
            <a:avLst/>
          </a:prstGeom>
        </p:spPr>
      </p:pic>
      <p:pic>
        <p:nvPicPr>
          <p:cNvPr id="125" name="Picture 124">
            <a:extLst>
              <a:ext uri="{FF2B5EF4-FFF2-40B4-BE49-F238E27FC236}">
                <a16:creationId xmlns:a16="http://schemas.microsoft.com/office/drawing/2014/main" id="{8D1B603C-5F21-2B2C-AB41-11B7369B0371}"/>
              </a:ext>
            </a:extLst>
          </p:cNvPr>
          <p:cNvPicPr>
            <a:picLocks noChangeAspect="1"/>
          </p:cNvPicPr>
          <p:nvPr/>
        </p:nvPicPr>
        <p:blipFill>
          <a:blip r:embed="rId8"/>
          <a:srcRect l="86016"/>
          <a:stretch>
            <a:fillRect/>
          </a:stretch>
        </p:blipFill>
        <p:spPr>
          <a:xfrm>
            <a:off x="4131838" y="2172266"/>
            <a:ext cx="676419" cy="670945"/>
          </a:xfrm>
          <a:prstGeom prst="rect">
            <a:avLst/>
          </a:prstGeom>
        </p:spPr>
      </p:pic>
      <p:pic>
        <p:nvPicPr>
          <p:cNvPr id="126" name="Picture 125">
            <a:extLst>
              <a:ext uri="{FF2B5EF4-FFF2-40B4-BE49-F238E27FC236}">
                <a16:creationId xmlns:a16="http://schemas.microsoft.com/office/drawing/2014/main" id="{6C7D412B-5150-0A04-2CB7-CB1FAC05FB23}"/>
              </a:ext>
            </a:extLst>
          </p:cNvPr>
          <p:cNvPicPr>
            <a:picLocks noChangeAspect="1"/>
          </p:cNvPicPr>
          <p:nvPr/>
        </p:nvPicPr>
        <p:blipFill>
          <a:blip r:embed="rId4"/>
          <a:srcRect l="14047" t="25009" r="73982"/>
          <a:stretch>
            <a:fillRect/>
          </a:stretch>
        </p:blipFill>
        <p:spPr>
          <a:xfrm>
            <a:off x="4160401" y="3066978"/>
            <a:ext cx="672519" cy="659249"/>
          </a:xfrm>
          <a:prstGeom prst="rect">
            <a:avLst/>
          </a:prstGeom>
        </p:spPr>
      </p:pic>
      <p:pic>
        <p:nvPicPr>
          <p:cNvPr id="127" name="Picture 126">
            <a:extLst>
              <a:ext uri="{FF2B5EF4-FFF2-40B4-BE49-F238E27FC236}">
                <a16:creationId xmlns:a16="http://schemas.microsoft.com/office/drawing/2014/main" id="{60D4832E-020F-AC2E-9338-182918CF96D3}"/>
              </a:ext>
            </a:extLst>
          </p:cNvPr>
          <p:cNvPicPr>
            <a:picLocks noChangeAspect="1"/>
          </p:cNvPicPr>
          <p:nvPr/>
        </p:nvPicPr>
        <p:blipFill>
          <a:blip r:embed="rId8"/>
          <a:srcRect l="86016"/>
          <a:stretch>
            <a:fillRect/>
          </a:stretch>
        </p:blipFill>
        <p:spPr>
          <a:xfrm>
            <a:off x="4156501" y="3714316"/>
            <a:ext cx="676419" cy="670945"/>
          </a:xfrm>
          <a:prstGeom prst="rect">
            <a:avLst/>
          </a:prstGeom>
        </p:spPr>
      </p:pic>
      <p:pic>
        <p:nvPicPr>
          <p:cNvPr id="128" name="Picture 127">
            <a:extLst>
              <a:ext uri="{FF2B5EF4-FFF2-40B4-BE49-F238E27FC236}">
                <a16:creationId xmlns:a16="http://schemas.microsoft.com/office/drawing/2014/main" id="{181D639C-63E2-7D2C-546F-A78066EB69F9}"/>
              </a:ext>
            </a:extLst>
          </p:cNvPr>
          <p:cNvPicPr>
            <a:picLocks noChangeAspect="1"/>
          </p:cNvPicPr>
          <p:nvPr/>
        </p:nvPicPr>
        <p:blipFill>
          <a:blip r:embed="rId4"/>
          <a:srcRect l="87684" t="23424"/>
          <a:stretch>
            <a:fillRect/>
          </a:stretch>
        </p:blipFill>
        <p:spPr>
          <a:xfrm>
            <a:off x="4167506" y="4600415"/>
            <a:ext cx="665414" cy="647394"/>
          </a:xfrm>
          <a:prstGeom prst="rect">
            <a:avLst/>
          </a:prstGeom>
        </p:spPr>
      </p:pic>
      <p:pic>
        <p:nvPicPr>
          <p:cNvPr id="129" name="Picture 128">
            <a:extLst>
              <a:ext uri="{FF2B5EF4-FFF2-40B4-BE49-F238E27FC236}">
                <a16:creationId xmlns:a16="http://schemas.microsoft.com/office/drawing/2014/main" id="{9904EBA5-AB8F-2780-EE66-B4936954BDFB}"/>
              </a:ext>
            </a:extLst>
          </p:cNvPr>
          <p:cNvPicPr>
            <a:picLocks noChangeAspect="1"/>
          </p:cNvPicPr>
          <p:nvPr/>
        </p:nvPicPr>
        <p:blipFill>
          <a:blip r:embed="rId8"/>
          <a:srcRect l="86016"/>
          <a:stretch>
            <a:fillRect/>
          </a:stretch>
        </p:blipFill>
        <p:spPr>
          <a:xfrm>
            <a:off x="4156501" y="5240069"/>
            <a:ext cx="665415" cy="660030"/>
          </a:xfrm>
          <a:prstGeom prst="rect">
            <a:avLst/>
          </a:prstGeom>
        </p:spPr>
      </p:pic>
      <p:pic>
        <p:nvPicPr>
          <p:cNvPr id="130" name="Picture 129">
            <a:extLst>
              <a:ext uri="{FF2B5EF4-FFF2-40B4-BE49-F238E27FC236}">
                <a16:creationId xmlns:a16="http://schemas.microsoft.com/office/drawing/2014/main" id="{FF6F5263-F359-01E1-7BF3-6DF71627A125}"/>
              </a:ext>
            </a:extLst>
          </p:cNvPr>
          <p:cNvPicPr>
            <a:picLocks noChangeAspect="1"/>
          </p:cNvPicPr>
          <p:nvPr/>
        </p:nvPicPr>
        <p:blipFill>
          <a:blip r:embed="rId5"/>
          <a:stretch>
            <a:fillRect/>
          </a:stretch>
        </p:blipFill>
        <p:spPr>
          <a:xfrm>
            <a:off x="7284422" y="3648699"/>
            <a:ext cx="672519" cy="668979"/>
          </a:xfrm>
          <a:prstGeom prst="rect">
            <a:avLst/>
          </a:prstGeom>
        </p:spPr>
      </p:pic>
      <p:pic>
        <p:nvPicPr>
          <p:cNvPr id="131" name="Picture 130">
            <a:extLst>
              <a:ext uri="{FF2B5EF4-FFF2-40B4-BE49-F238E27FC236}">
                <a16:creationId xmlns:a16="http://schemas.microsoft.com/office/drawing/2014/main" id="{85808208-E11B-6C4C-246E-C9148752C645}"/>
              </a:ext>
            </a:extLst>
          </p:cNvPr>
          <p:cNvPicPr>
            <a:picLocks noChangeAspect="1"/>
          </p:cNvPicPr>
          <p:nvPr/>
        </p:nvPicPr>
        <p:blipFill>
          <a:blip r:embed="rId6"/>
          <a:stretch>
            <a:fillRect/>
          </a:stretch>
        </p:blipFill>
        <p:spPr>
          <a:xfrm>
            <a:off x="7284422" y="5203720"/>
            <a:ext cx="665414" cy="661875"/>
          </a:xfrm>
          <a:prstGeom prst="rect">
            <a:avLst/>
          </a:prstGeom>
        </p:spPr>
      </p:pic>
      <p:pic>
        <p:nvPicPr>
          <p:cNvPr id="132" name="Picture 131">
            <a:extLst>
              <a:ext uri="{FF2B5EF4-FFF2-40B4-BE49-F238E27FC236}">
                <a16:creationId xmlns:a16="http://schemas.microsoft.com/office/drawing/2014/main" id="{4CDB9747-E0CF-0426-BA2D-099F1DDE6816}"/>
              </a:ext>
            </a:extLst>
          </p:cNvPr>
          <p:cNvPicPr>
            <a:picLocks noChangeAspect="1"/>
          </p:cNvPicPr>
          <p:nvPr/>
        </p:nvPicPr>
        <p:blipFill>
          <a:blip r:embed="rId3"/>
          <a:stretch>
            <a:fillRect/>
          </a:stretch>
        </p:blipFill>
        <p:spPr>
          <a:xfrm>
            <a:off x="7280521" y="2141091"/>
            <a:ext cx="676420" cy="694603"/>
          </a:xfrm>
          <a:prstGeom prst="rect">
            <a:avLst/>
          </a:prstGeom>
        </p:spPr>
      </p:pic>
      <p:pic>
        <p:nvPicPr>
          <p:cNvPr id="134" name="Picture 133" descr="A blue snowflake on a black background&#10;&#10;AI-generated content may be incorrect.">
            <a:extLst>
              <a:ext uri="{FF2B5EF4-FFF2-40B4-BE49-F238E27FC236}">
                <a16:creationId xmlns:a16="http://schemas.microsoft.com/office/drawing/2014/main" id="{05B9E64C-FA14-499F-E583-01B7430D11F3}"/>
              </a:ext>
            </a:extLst>
          </p:cNvPr>
          <p:cNvPicPr>
            <a:picLocks noChangeAspect="1"/>
          </p:cNvPicPr>
          <p:nvPr/>
        </p:nvPicPr>
        <p:blipFill>
          <a:blip r:embed="rId9"/>
          <a:stretch>
            <a:fillRect/>
          </a:stretch>
        </p:blipFill>
        <p:spPr>
          <a:xfrm>
            <a:off x="6504431" y="1693759"/>
            <a:ext cx="293877" cy="321419"/>
          </a:xfrm>
          <a:prstGeom prst="rect">
            <a:avLst/>
          </a:prstGeom>
        </p:spPr>
      </p:pic>
      <p:pic>
        <p:nvPicPr>
          <p:cNvPr id="135" name="Picture 134" descr="A blue snowflake on a black background&#10;&#10;AI-generated content may be incorrect.">
            <a:extLst>
              <a:ext uri="{FF2B5EF4-FFF2-40B4-BE49-F238E27FC236}">
                <a16:creationId xmlns:a16="http://schemas.microsoft.com/office/drawing/2014/main" id="{1646D396-1A07-72FE-7830-FBB3AE050A6F}"/>
              </a:ext>
            </a:extLst>
          </p:cNvPr>
          <p:cNvPicPr>
            <a:picLocks noChangeAspect="1"/>
          </p:cNvPicPr>
          <p:nvPr/>
        </p:nvPicPr>
        <p:blipFill>
          <a:blip r:embed="rId9"/>
          <a:stretch>
            <a:fillRect/>
          </a:stretch>
        </p:blipFill>
        <p:spPr>
          <a:xfrm>
            <a:off x="6559248" y="3270320"/>
            <a:ext cx="293877" cy="321419"/>
          </a:xfrm>
          <a:prstGeom prst="rect">
            <a:avLst/>
          </a:prstGeom>
        </p:spPr>
      </p:pic>
      <p:pic>
        <p:nvPicPr>
          <p:cNvPr id="136" name="Picture 135" descr="A blue snowflake on a black background&#10;&#10;AI-generated content may be incorrect.">
            <a:extLst>
              <a:ext uri="{FF2B5EF4-FFF2-40B4-BE49-F238E27FC236}">
                <a16:creationId xmlns:a16="http://schemas.microsoft.com/office/drawing/2014/main" id="{48F986B6-A29C-23FB-A02E-0B743199BD5C}"/>
              </a:ext>
            </a:extLst>
          </p:cNvPr>
          <p:cNvPicPr>
            <a:picLocks noChangeAspect="1"/>
          </p:cNvPicPr>
          <p:nvPr/>
        </p:nvPicPr>
        <p:blipFill>
          <a:blip r:embed="rId9"/>
          <a:stretch>
            <a:fillRect/>
          </a:stretch>
        </p:blipFill>
        <p:spPr>
          <a:xfrm>
            <a:off x="6547591" y="4759548"/>
            <a:ext cx="293877" cy="321419"/>
          </a:xfrm>
          <a:prstGeom prst="rect">
            <a:avLst/>
          </a:prstGeom>
        </p:spPr>
      </p:pic>
      <p:sp>
        <p:nvSpPr>
          <p:cNvPr id="137" name="TextBox 136">
            <a:extLst>
              <a:ext uri="{FF2B5EF4-FFF2-40B4-BE49-F238E27FC236}">
                <a16:creationId xmlns:a16="http://schemas.microsoft.com/office/drawing/2014/main" id="{D15EF943-3E13-79B9-714D-D6939F978A8B}"/>
              </a:ext>
            </a:extLst>
          </p:cNvPr>
          <p:cNvSpPr txBox="1"/>
          <p:nvPr/>
        </p:nvSpPr>
        <p:spPr>
          <a:xfrm>
            <a:off x="8513606" y="1083367"/>
            <a:ext cx="3489610" cy="369332"/>
          </a:xfrm>
          <a:prstGeom prst="rect">
            <a:avLst/>
          </a:prstGeom>
          <a:noFill/>
        </p:spPr>
        <p:txBody>
          <a:bodyPr wrap="none" rtlCol="0">
            <a:spAutoFit/>
          </a:bodyPr>
          <a:lstStyle/>
          <a:p>
            <a:pPr algn="ctr"/>
            <a:r>
              <a:rPr lang="en-US" dirty="0"/>
              <a:t>Well-Known Adapters Architectures</a:t>
            </a:r>
          </a:p>
        </p:txBody>
      </p:sp>
      <p:sp>
        <p:nvSpPr>
          <p:cNvPr id="138" name="TextBox 137">
            <a:extLst>
              <a:ext uri="{FF2B5EF4-FFF2-40B4-BE49-F238E27FC236}">
                <a16:creationId xmlns:a16="http://schemas.microsoft.com/office/drawing/2014/main" id="{69EF29F6-277A-BAF6-4D15-8F592CE31D1C}"/>
              </a:ext>
            </a:extLst>
          </p:cNvPr>
          <p:cNvSpPr txBox="1"/>
          <p:nvPr/>
        </p:nvSpPr>
        <p:spPr>
          <a:xfrm>
            <a:off x="9409692" y="1642828"/>
            <a:ext cx="1499385" cy="646331"/>
          </a:xfrm>
          <a:prstGeom prst="rect">
            <a:avLst/>
          </a:prstGeom>
          <a:noFill/>
        </p:spPr>
        <p:txBody>
          <a:bodyPr wrap="none" rtlCol="0">
            <a:spAutoFit/>
          </a:bodyPr>
          <a:lstStyle/>
          <a:p>
            <a:pPr marL="285750" indent="-285750" algn="ctr">
              <a:buFont typeface="Arial" panose="020B0604020202020204" pitchFamily="34" charset="0"/>
              <a:buChar char="•"/>
            </a:pPr>
            <a:r>
              <a:rPr lang="en-US" dirty="0"/>
              <a:t>ControlNet</a:t>
            </a:r>
          </a:p>
          <a:p>
            <a:pPr marL="285750" indent="-285750" algn="ctr">
              <a:buFont typeface="Arial" panose="020B0604020202020204" pitchFamily="34" charset="0"/>
              <a:buChar char="•"/>
            </a:pPr>
            <a:r>
              <a:rPr lang="en-US" dirty="0"/>
              <a:t>IP-Adapter</a:t>
            </a:r>
          </a:p>
        </p:txBody>
      </p:sp>
    </p:spTree>
    <p:extLst>
      <p:ext uri="{BB962C8B-B14F-4D97-AF65-F5344CB8AC3E}">
        <p14:creationId xmlns:p14="http://schemas.microsoft.com/office/powerpoint/2010/main" val="35664854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F65BA-CF47-50E3-3464-4687B1A157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B5FB90-73E7-26A2-513C-37B467A03EC6}"/>
              </a:ext>
            </a:extLst>
          </p:cNvPr>
          <p:cNvSpPr>
            <a:spLocks noGrp="1"/>
          </p:cNvSpPr>
          <p:nvPr>
            <p:ph type="title"/>
          </p:nvPr>
        </p:nvSpPr>
        <p:spPr/>
        <p:txBody>
          <a:bodyPr>
            <a:normAutofit/>
          </a:bodyPr>
          <a:lstStyle/>
          <a:p>
            <a:r>
              <a:rPr lang="en-US" dirty="0"/>
              <a:t>Guided and Controllable Generation</a:t>
            </a:r>
            <a:endParaRPr lang="en-GB" dirty="0"/>
          </a:p>
        </p:txBody>
      </p:sp>
      <p:sp>
        <p:nvSpPr>
          <p:cNvPr id="4" name="Date Placeholder 3">
            <a:extLst>
              <a:ext uri="{FF2B5EF4-FFF2-40B4-BE49-F238E27FC236}">
                <a16:creationId xmlns:a16="http://schemas.microsoft.com/office/drawing/2014/main" id="{004F6E46-ED78-05C5-E701-72884ABCCB24}"/>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1C22A169-816C-9DDA-26E5-E3CAF935EDE7}"/>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6D5388CD-DD5D-5289-FE3B-04EA6BCFB8C0}"/>
              </a:ext>
            </a:extLst>
          </p:cNvPr>
          <p:cNvSpPr>
            <a:spLocks noGrp="1"/>
          </p:cNvSpPr>
          <p:nvPr>
            <p:ph type="sldNum" sz="quarter" idx="12"/>
          </p:nvPr>
        </p:nvSpPr>
        <p:spPr/>
        <p:txBody>
          <a:bodyPr/>
          <a:lstStyle/>
          <a:p>
            <a:r>
              <a:rPr lang="en-US"/>
              <a:t>Diffusion-Based Image and Video Generation</a:t>
            </a:r>
            <a:endParaRPr lang="en-US" dirty="0"/>
          </a:p>
        </p:txBody>
      </p:sp>
      <p:sp>
        <p:nvSpPr>
          <p:cNvPr id="30" name="TextBox 29">
            <a:extLst>
              <a:ext uri="{FF2B5EF4-FFF2-40B4-BE49-F238E27FC236}">
                <a16:creationId xmlns:a16="http://schemas.microsoft.com/office/drawing/2014/main" id="{07B7FDC2-1D63-8FBA-411A-F78E7322CEE9}"/>
              </a:ext>
            </a:extLst>
          </p:cNvPr>
          <p:cNvSpPr txBox="1"/>
          <p:nvPr/>
        </p:nvSpPr>
        <p:spPr>
          <a:xfrm rot="16200000">
            <a:off x="1277763" y="3526001"/>
            <a:ext cx="2318200" cy="369332"/>
          </a:xfrm>
          <a:prstGeom prst="rect">
            <a:avLst/>
          </a:prstGeom>
          <a:noFill/>
        </p:spPr>
        <p:txBody>
          <a:bodyPr wrap="none" rtlCol="0">
            <a:spAutoFit/>
          </a:bodyPr>
          <a:lstStyle/>
          <a:p>
            <a:pPr algn="ctr"/>
            <a:r>
              <a:rPr lang="en-US" b="1" dirty="0"/>
              <a:t>Varied Control Signals</a:t>
            </a:r>
            <a:endParaRPr lang="en-GB" b="1" dirty="0"/>
          </a:p>
        </p:txBody>
      </p:sp>
      <p:grpSp>
        <p:nvGrpSpPr>
          <p:cNvPr id="34" name="Group 33">
            <a:extLst>
              <a:ext uri="{FF2B5EF4-FFF2-40B4-BE49-F238E27FC236}">
                <a16:creationId xmlns:a16="http://schemas.microsoft.com/office/drawing/2014/main" id="{83C708FC-AA00-4745-6279-ED306AF63BAB}"/>
              </a:ext>
            </a:extLst>
          </p:cNvPr>
          <p:cNvGrpSpPr/>
          <p:nvPr/>
        </p:nvGrpSpPr>
        <p:grpSpPr>
          <a:xfrm>
            <a:off x="2725668" y="1535595"/>
            <a:ext cx="6400800" cy="4312360"/>
            <a:chOff x="1739348" y="1664804"/>
            <a:chExt cx="3039031" cy="2047462"/>
          </a:xfrm>
        </p:grpSpPr>
        <p:pic>
          <p:nvPicPr>
            <p:cNvPr id="32" name="Picture 31">
              <a:extLst>
                <a:ext uri="{FF2B5EF4-FFF2-40B4-BE49-F238E27FC236}">
                  <a16:creationId xmlns:a16="http://schemas.microsoft.com/office/drawing/2014/main" id="{D51DFE14-5C0E-F54D-64B9-10BC9E7E5D9F}"/>
                </a:ext>
              </a:extLst>
            </p:cNvPr>
            <p:cNvPicPr>
              <a:picLocks noChangeAspect="1"/>
            </p:cNvPicPr>
            <p:nvPr/>
          </p:nvPicPr>
          <p:blipFill>
            <a:blip r:embed="rId3"/>
            <a:srcRect l="793" t="4385" r="74450" b="48755"/>
            <a:stretch>
              <a:fillRect/>
            </a:stretch>
          </p:blipFill>
          <p:spPr>
            <a:xfrm>
              <a:off x="1739348" y="1664804"/>
              <a:ext cx="2047461" cy="2047462"/>
            </a:xfrm>
            <a:prstGeom prst="rect">
              <a:avLst/>
            </a:prstGeom>
          </p:spPr>
        </p:pic>
        <p:pic>
          <p:nvPicPr>
            <p:cNvPr id="33" name="Picture 32">
              <a:extLst>
                <a:ext uri="{FF2B5EF4-FFF2-40B4-BE49-F238E27FC236}">
                  <a16:creationId xmlns:a16="http://schemas.microsoft.com/office/drawing/2014/main" id="{E783985E-33EE-41A3-85B1-B7AEFAE40CB3}"/>
                </a:ext>
              </a:extLst>
            </p:cNvPr>
            <p:cNvPicPr>
              <a:picLocks noChangeAspect="1"/>
            </p:cNvPicPr>
            <p:nvPr/>
          </p:nvPicPr>
          <p:blipFill>
            <a:blip r:embed="rId3"/>
            <a:srcRect l="87551" t="5250" r="459" b="48300"/>
            <a:stretch>
              <a:fillRect/>
            </a:stretch>
          </p:blipFill>
          <p:spPr>
            <a:xfrm>
              <a:off x="3786809" y="1682744"/>
              <a:ext cx="991570" cy="2029522"/>
            </a:xfrm>
            <a:prstGeom prst="rect">
              <a:avLst/>
            </a:prstGeom>
          </p:spPr>
        </p:pic>
      </p:grpSp>
      <p:sp>
        <p:nvSpPr>
          <p:cNvPr id="35" name="TextBox 34">
            <a:extLst>
              <a:ext uri="{FF2B5EF4-FFF2-40B4-BE49-F238E27FC236}">
                <a16:creationId xmlns:a16="http://schemas.microsoft.com/office/drawing/2014/main" id="{035DE8B6-5163-DE09-6919-19EBC85EF6A4}"/>
              </a:ext>
            </a:extLst>
          </p:cNvPr>
          <p:cNvSpPr txBox="1"/>
          <p:nvPr/>
        </p:nvSpPr>
        <p:spPr>
          <a:xfrm>
            <a:off x="279852" y="6126175"/>
            <a:ext cx="11177840" cy="292388"/>
          </a:xfrm>
          <a:prstGeom prst="rect">
            <a:avLst/>
          </a:prstGeom>
          <a:noFill/>
        </p:spPr>
        <p:txBody>
          <a:bodyPr wrap="square">
            <a:spAutoFit/>
          </a:bodyPr>
          <a:lstStyle/>
          <a:p>
            <a:r>
              <a:rPr lang="en-US" sz="1300" i="1" dirty="0">
                <a:solidFill>
                  <a:schemeClr val="bg1">
                    <a:lumMod val="65000"/>
                  </a:schemeClr>
                </a:solidFill>
              </a:rPr>
              <a:t>Adding Conditional Control to Text-to-Image Diffusion Models</a:t>
            </a:r>
            <a:r>
              <a:rPr lang="en-GB" sz="1300" dirty="0">
                <a:solidFill>
                  <a:schemeClr val="bg1">
                    <a:lumMod val="65000"/>
                  </a:schemeClr>
                </a:solidFill>
              </a:rPr>
              <a:t>, Zhang et al., ICCV 2023</a:t>
            </a:r>
          </a:p>
        </p:txBody>
      </p:sp>
    </p:spTree>
    <p:extLst>
      <p:ext uri="{BB962C8B-B14F-4D97-AF65-F5344CB8AC3E}">
        <p14:creationId xmlns:p14="http://schemas.microsoft.com/office/powerpoint/2010/main" val="138375518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Straight Arrow Connector 88">
            <a:extLst>
              <a:ext uri="{FF2B5EF4-FFF2-40B4-BE49-F238E27FC236}">
                <a16:creationId xmlns:a16="http://schemas.microsoft.com/office/drawing/2014/main" id="{2695493E-617F-DA3D-A1E8-CA6A935B92E8}"/>
              </a:ext>
            </a:extLst>
          </p:cNvPr>
          <p:cNvCxnSpPr>
            <a:cxnSpLocks/>
          </p:cNvCxnSpPr>
          <p:nvPr/>
        </p:nvCxnSpPr>
        <p:spPr>
          <a:xfrm>
            <a:off x="1781175" y="3248025"/>
            <a:ext cx="111442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35" name="Picture 34">
            <a:extLst>
              <a:ext uri="{FF2B5EF4-FFF2-40B4-BE49-F238E27FC236}">
                <a16:creationId xmlns:a16="http://schemas.microsoft.com/office/drawing/2014/main" id="{ADA60DC9-FBA8-6F24-324F-73040F15A725}"/>
              </a:ext>
            </a:extLst>
          </p:cNvPr>
          <p:cNvPicPr>
            <a:picLocks noChangeAspect="1"/>
          </p:cNvPicPr>
          <p:nvPr/>
        </p:nvPicPr>
        <p:blipFill>
          <a:blip r:embed="rId3"/>
          <a:stretch>
            <a:fillRect/>
          </a:stretch>
        </p:blipFill>
        <p:spPr>
          <a:xfrm>
            <a:off x="10255277" y="4465245"/>
            <a:ext cx="1284830" cy="1278067"/>
          </a:xfrm>
          <a:prstGeom prst="rect">
            <a:avLst/>
          </a:prstGeom>
        </p:spPr>
      </p:pic>
      <p:sp>
        <p:nvSpPr>
          <p:cNvPr id="2" name="Title 1">
            <a:extLst>
              <a:ext uri="{FF2B5EF4-FFF2-40B4-BE49-F238E27FC236}">
                <a16:creationId xmlns:a16="http://schemas.microsoft.com/office/drawing/2014/main" id="{104D03AA-8B47-E5AE-3706-3DC969FC6D12}"/>
              </a:ext>
            </a:extLst>
          </p:cNvPr>
          <p:cNvSpPr>
            <a:spLocks noGrp="1"/>
          </p:cNvSpPr>
          <p:nvPr>
            <p:ph type="title"/>
          </p:nvPr>
        </p:nvSpPr>
        <p:spPr/>
        <p:txBody>
          <a:bodyPr/>
          <a:lstStyle/>
          <a:p>
            <a:r>
              <a:rPr lang="en-GB" dirty="0"/>
              <a:t>ControlNet</a:t>
            </a:r>
          </a:p>
        </p:txBody>
      </p:sp>
      <p:sp>
        <p:nvSpPr>
          <p:cNvPr id="4" name="Date Placeholder 3">
            <a:extLst>
              <a:ext uri="{FF2B5EF4-FFF2-40B4-BE49-F238E27FC236}">
                <a16:creationId xmlns:a16="http://schemas.microsoft.com/office/drawing/2014/main" id="{516855AE-3029-3245-D91B-11EE3C15B2F3}"/>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7C137499-BF7F-22D9-0DD1-8DF57BB080A6}"/>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94DDFCF4-83AB-F7AB-3E9F-9DD73EEEACD5}"/>
              </a:ext>
            </a:extLst>
          </p:cNvPr>
          <p:cNvSpPr>
            <a:spLocks noGrp="1"/>
          </p:cNvSpPr>
          <p:nvPr>
            <p:ph type="sldNum" sz="quarter" idx="12"/>
          </p:nvPr>
        </p:nvSpPr>
        <p:spPr/>
        <p:txBody>
          <a:bodyPr/>
          <a:lstStyle/>
          <a:p>
            <a:r>
              <a:rPr lang="en-US"/>
              <a:t>Diffusion-Based Image and Video Generation</a:t>
            </a:r>
            <a:endParaRPr lang="en-US" dirty="0"/>
          </a:p>
        </p:txBody>
      </p:sp>
      <p:sp>
        <p:nvSpPr>
          <p:cNvPr id="7" name="Rectangle: Rounded Corners 6">
            <a:extLst>
              <a:ext uri="{FF2B5EF4-FFF2-40B4-BE49-F238E27FC236}">
                <a16:creationId xmlns:a16="http://schemas.microsoft.com/office/drawing/2014/main" id="{C4C4EE84-1BAC-5523-1EAA-2BF938E91897}"/>
              </a:ext>
            </a:extLst>
          </p:cNvPr>
          <p:cNvSpPr/>
          <p:nvPr/>
        </p:nvSpPr>
        <p:spPr>
          <a:xfrm>
            <a:off x="3205820" y="4377747"/>
            <a:ext cx="6093661" cy="1427047"/>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24028E7-5C53-F96E-5D8E-91B212C0FDEE}"/>
              </a:ext>
            </a:extLst>
          </p:cNvPr>
          <p:cNvGrpSpPr/>
          <p:nvPr/>
        </p:nvGrpSpPr>
        <p:grpSpPr>
          <a:xfrm>
            <a:off x="3872100" y="4537219"/>
            <a:ext cx="485690" cy="1108104"/>
            <a:chOff x="2721723" y="3354901"/>
            <a:chExt cx="485690" cy="1108104"/>
          </a:xfrm>
        </p:grpSpPr>
        <p:sp>
          <p:nvSpPr>
            <p:cNvPr id="10" name="Rectangle: Rounded Corners 9">
              <a:extLst>
                <a:ext uri="{FF2B5EF4-FFF2-40B4-BE49-F238E27FC236}">
                  <a16:creationId xmlns:a16="http://schemas.microsoft.com/office/drawing/2014/main" id="{F79389A0-EDED-4950-9316-178D50E031FB}"/>
                </a:ext>
              </a:extLst>
            </p:cNvPr>
            <p:cNvSpPr/>
            <p:nvPr/>
          </p:nvSpPr>
          <p:spPr>
            <a:xfrm>
              <a:off x="2721723" y="3354901"/>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a:extLst>
                <a:ext uri="{FF2B5EF4-FFF2-40B4-BE49-F238E27FC236}">
                  <a16:creationId xmlns:a16="http://schemas.microsoft.com/office/drawing/2014/main" id="{4652655E-DAE1-72CC-881B-ACE7F9457F08}"/>
                </a:ext>
              </a:extLst>
            </p:cNvPr>
            <p:cNvSpPr txBox="1"/>
            <p:nvPr/>
          </p:nvSpPr>
          <p:spPr>
            <a:xfrm rot="16200000">
              <a:off x="2438841" y="3723989"/>
              <a:ext cx="1024639" cy="369332"/>
            </a:xfrm>
            <a:prstGeom prst="rect">
              <a:avLst/>
            </a:prstGeom>
            <a:noFill/>
          </p:spPr>
          <p:txBody>
            <a:bodyPr wrap="square" lIns="0" rIns="0" rtlCol="0">
              <a:spAutoFit/>
            </a:bodyPr>
            <a:lstStyle/>
            <a:p>
              <a:pPr algn="ctr"/>
              <a:r>
                <a:rPr lang="en-US" dirty="0"/>
                <a:t>Layer 2</a:t>
              </a:r>
            </a:p>
          </p:txBody>
        </p:sp>
      </p:grpSp>
      <p:grpSp>
        <p:nvGrpSpPr>
          <p:cNvPr id="12" name="Group 11">
            <a:extLst>
              <a:ext uri="{FF2B5EF4-FFF2-40B4-BE49-F238E27FC236}">
                <a16:creationId xmlns:a16="http://schemas.microsoft.com/office/drawing/2014/main" id="{FB4FB6C2-FF97-2237-CC88-7473E8F87153}"/>
              </a:ext>
            </a:extLst>
          </p:cNvPr>
          <p:cNvGrpSpPr/>
          <p:nvPr/>
        </p:nvGrpSpPr>
        <p:grpSpPr>
          <a:xfrm>
            <a:off x="3322205" y="4546744"/>
            <a:ext cx="485690" cy="1108104"/>
            <a:chOff x="4051048" y="3364426"/>
            <a:chExt cx="485690" cy="1108104"/>
          </a:xfrm>
        </p:grpSpPr>
        <p:sp>
          <p:nvSpPr>
            <p:cNvPr id="13" name="Rectangle: Rounded Corners 12">
              <a:extLst>
                <a:ext uri="{FF2B5EF4-FFF2-40B4-BE49-F238E27FC236}">
                  <a16:creationId xmlns:a16="http://schemas.microsoft.com/office/drawing/2014/main" id="{7B2BC045-8619-FD75-6CE3-259564881468}"/>
                </a:ext>
              </a:extLst>
            </p:cNvPr>
            <p:cNvSpPr/>
            <p:nvPr/>
          </p:nvSpPr>
          <p:spPr>
            <a:xfrm>
              <a:off x="4051048" y="3364426"/>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TextBox 13">
              <a:extLst>
                <a:ext uri="{FF2B5EF4-FFF2-40B4-BE49-F238E27FC236}">
                  <a16:creationId xmlns:a16="http://schemas.microsoft.com/office/drawing/2014/main" id="{1BF58190-1878-4D4A-3B92-9969072F8CE1}"/>
                </a:ext>
              </a:extLst>
            </p:cNvPr>
            <p:cNvSpPr txBox="1"/>
            <p:nvPr/>
          </p:nvSpPr>
          <p:spPr>
            <a:xfrm rot="16200000">
              <a:off x="3768166" y="3733514"/>
              <a:ext cx="1024639" cy="369332"/>
            </a:xfrm>
            <a:prstGeom prst="rect">
              <a:avLst/>
            </a:prstGeom>
            <a:noFill/>
          </p:spPr>
          <p:txBody>
            <a:bodyPr wrap="square" lIns="0" rIns="0" rtlCol="0">
              <a:spAutoFit/>
            </a:bodyPr>
            <a:lstStyle/>
            <a:p>
              <a:pPr algn="ctr"/>
              <a:r>
                <a:rPr lang="en-US" dirty="0"/>
                <a:t>Layer 1</a:t>
              </a:r>
            </a:p>
          </p:txBody>
        </p:sp>
      </p:grpSp>
      <p:sp>
        <p:nvSpPr>
          <p:cNvPr id="16" name="TextBox 15">
            <a:extLst>
              <a:ext uri="{FF2B5EF4-FFF2-40B4-BE49-F238E27FC236}">
                <a16:creationId xmlns:a16="http://schemas.microsoft.com/office/drawing/2014/main" id="{0741C5BC-4E26-AA44-0D5E-A311DCAB0D05}"/>
              </a:ext>
            </a:extLst>
          </p:cNvPr>
          <p:cNvSpPr txBox="1"/>
          <p:nvPr/>
        </p:nvSpPr>
        <p:spPr>
          <a:xfrm>
            <a:off x="4365994" y="4889351"/>
            <a:ext cx="407484" cy="369332"/>
          </a:xfrm>
          <a:prstGeom prst="rect">
            <a:avLst/>
          </a:prstGeom>
          <a:noFill/>
        </p:spPr>
        <p:txBody>
          <a:bodyPr wrap="none" rtlCol="0">
            <a:spAutoFit/>
          </a:bodyPr>
          <a:lstStyle/>
          <a:p>
            <a:r>
              <a:rPr lang="en-US" dirty="0">
                <a:latin typeface="+mj-lt"/>
              </a:rPr>
              <a:t>…</a:t>
            </a:r>
          </a:p>
        </p:txBody>
      </p:sp>
      <p:cxnSp>
        <p:nvCxnSpPr>
          <p:cNvPr id="18" name="Straight Arrow Connector 17">
            <a:extLst>
              <a:ext uri="{FF2B5EF4-FFF2-40B4-BE49-F238E27FC236}">
                <a16:creationId xmlns:a16="http://schemas.microsoft.com/office/drawing/2014/main" id="{0BD2CE65-10BA-16BD-4A9A-BB9F49CBFE57}"/>
              </a:ext>
            </a:extLst>
          </p:cNvPr>
          <p:cNvCxnSpPr>
            <a:cxnSpLocks/>
          </p:cNvCxnSpPr>
          <p:nvPr/>
        </p:nvCxnSpPr>
        <p:spPr>
          <a:xfrm>
            <a:off x="9348032" y="5124321"/>
            <a:ext cx="43094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D3CD51F3-4C05-CF31-D9A8-E30F1DDA5AEC}"/>
              </a:ext>
            </a:extLst>
          </p:cNvPr>
          <p:cNvSpPr txBox="1"/>
          <p:nvPr/>
        </p:nvSpPr>
        <p:spPr>
          <a:xfrm>
            <a:off x="1786053" y="4840802"/>
            <a:ext cx="407484" cy="369332"/>
          </a:xfrm>
          <a:prstGeom prst="rect">
            <a:avLst/>
          </a:prstGeom>
          <a:noFill/>
        </p:spPr>
        <p:txBody>
          <a:bodyPr wrap="none" rtlCol="0">
            <a:spAutoFit/>
          </a:bodyPr>
          <a:lstStyle/>
          <a:p>
            <a:r>
              <a:rPr lang="en-US" dirty="0">
                <a:latin typeface="+mj-lt"/>
              </a:rPr>
              <a:t>…</a:t>
            </a:r>
          </a:p>
        </p:txBody>
      </p:sp>
      <p:sp>
        <p:nvSpPr>
          <p:cNvPr id="21" name="TextBox 20">
            <a:extLst>
              <a:ext uri="{FF2B5EF4-FFF2-40B4-BE49-F238E27FC236}">
                <a16:creationId xmlns:a16="http://schemas.microsoft.com/office/drawing/2014/main" id="{D726DDBD-35D3-884A-65C5-D1B282C77153}"/>
              </a:ext>
            </a:extLst>
          </p:cNvPr>
          <p:cNvSpPr txBox="1"/>
          <p:nvPr/>
        </p:nvSpPr>
        <p:spPr>
          <a:xfrm rot="16200000">
            <a:off x="2614430" y="4970968"/>
            <a:ext cx="833177" cy="276999"/>
          </a:xfrm>
          <a:prstGeom prst="rect">
            <a:avLst/>
          </a:prstGeom>
          <a:noFill/>
        </p:spPr>
        <p:txBody>
          <a:bodyPr wrap="none" lIns="0" tIns="0" rIns="0" bIns="0" rtlCol="0">
            <a:spAutoFit/>
          </a:bodyPr>
          <a:lstStyle/>
          <a:p>
            <a:pPr algn="ctr"/>
            <a:r>
              <a:rPr lang="en-US" dirty="0"/>
              <a:t>Denoiser</a:t>
            </a:r>
          </a:p>
        </p:txBody>
      </p:sp>
      <p:cxnSp>
        <p:nvCxnSpPr>
          <p:cNvPr id="24" name="Straight Arrow Connector 23">
            <a:extLst>
              <a:ext uri="{FF2B5EF4-FFF2-40B4-BE49-F238E27FC236}">
                <a16:creationId xmlns:a16="http://schemas.microsoft.com/office/drawing/2014/main" id="{50AF3135-670D-958A-1AB0-BB1436E7D479}"/>
              </a:ext>
            </a:extLst>
          </p:cNvPr>
          <p:cNvCxnSpPr>
            <a:cxnSpLocks/>
          </p:cNvCxnSpPr>
          <p:nvPr/>
        </p:nvCxnSpPr>
        <p:spPr>
          <a:xfrm>
            <a:off x="5321846" y="5125089"/>
            <a:ext cx="1518901" cy="762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DAAF33D-66CF-FD9F-C4D7-AF7150BA9C0C}"/>
                  </a:ext>
                </a:extLst>
              </p:cNvPr>
              <p:cNvSpPr txBox="1"/>
              <p:nvPr/>
            </p:nvSpPr>
            <p:spPr>
              <a:xfrm>
                <a:off x="5411151" y="4846698"/>
                <a:ext cx="794256" cy="830997"/>
              </a:xfrm>
              <a:prstGeom prst="rect">
                <a:avLst/>
              </a:prstGeom>
              <a:solidFill>
                <a:schemeClr val="accent4">
                  <a:lumMod val="20000"/>
                  <a:lumOff val="80000"/>
                </a:schemeClr>
              </a:solidFill>
            </p:spPr>
            <p:txBody>
              <a:bodyPr wrap="none" lIns="0" tIns="0" rIns="0" bIns="0" rtlCol="0">
                <a:spAutoFit/>
              </a:bodyPr>
              <a:lstStyle/>
              <a:p>
                <a:pPr algn="ctr"/>
                <a:r>
                  <a:rPr lang="en-US" dirty="0"/>
                  <a:t>Layer n</a:t>
                </a:r>
              </a:p>
              <a:p>
                <a:pPr algn="ctr"/>
                <a:r>
                  <a:rPr lang="en-US" dirty="0"/>
                  <a:t>Features</a:t>
                </a:r>
              </a:p>
              <a:p>
                <a:pPr algn="ct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GB" b="0" i="1" smtClean="0">
                              <a:latin typeface="Cambria Math" panose="02040503050406030204" pitchFamily="18" charset="0"/>
                            </a:rPr>
                            <m:t>𝑓</m:t>
                          </m:r>
                        </m:e>
                        <m:sup>
                          <m:r>
                            <a:rPr lang="en-GB" b="0" i="1" smtClean="0">
                              <a:latin typeface="Cambria Math" panose="02040503050406030204" pitchFamily="18" charset="0"/>
                            </a:rPr>
                            <m:t>𝑛</m:t>
                          </m:r>
                        </m:sup>
                      </m:sSup>
                    </m:oMath>
                  </m:oMathPara>
                </a14:m>
                <a:endParaRPr lang="en-US" dirty="0"/>
              </a:p>
            </p:txBody>
          </p:sp>
        </mc:Choice>
        <mc:Fallback xmlns="">
          <p:sp>
            <p:nvSpPr>
              <p:cNvPr id="25" name="TextBox 24">
                <a:extLst>
                  <a:ext uri="{FF2B5EF4-FFF2-40B4-BE49-F238E27FC236}">
                    <a16:creationId xmlns:a16="http://schemas.microsoft.com/office/drawing/2014/main" id="{DDAAF33D-66CF-FD9F-C4D7-AF7150BA9C0C}"/>
                  </a:ext>
                </a:extLst>
              </p:cNvPr>
              <p:cNvSpPr txBox="1">
                <a:spLocks noRot="1" noChangeAspect="1" noMove="1" noResize="1" noEditPoints="1" noAdjustHandles="1" noChangeArrowheads="1" noChangeShapeType="1" noTextEdit="1"/>
              </p:cNvSpPr>
              <p:nvPr/>
            </p:nvSpPr>
            <p:spPr>
              <a:xfrm>
                <a:off x="5411151" y="4846698"/>
                <a:ext cx="794256" cy="830997"/>
              </a:xfrm>
              <a:prstGeom prst="rect">
                <a:avLst/>
              </a:prstGeom>
              <a:blipFill>
                <a:blip r:embed="rId4"/>
                <a:stretch>
                  <a:fillRect l="-18462" t="-9559" r="-18462" b="-11765"/>
                </a:stretch>
              </a:blipFill>
            </p:spPr>
            <p:txBody>
              <a:bodyPr/>
              <a:lstStyle/>
              <a:p>
                <a:r>
                  <a:rPr lang="en-GB">
                    <a:noFill/>
                  </a:rPr>
                  <a:t> </a:t>
                </a:r>
              </a:p>
            </p:txBody>
          </p:sp>
        </mc:Fallback>
      </mc:AlternateContent>
      <p:pic>
        <p:nvPicPr>
          <p:cNvPr id="26" name="Picture 25">
            <a:extLst>
              <a:ext uri="{FF2B5EF4-FFF2-40B4-BE49-F238E27FC236}">
                <a16:creationId xmlns:a16="http://schemas.microsoft.com/office/drawing/2014/main" id="{59C57628-69E9-2A60-4C75-63D4C53D906D}"/>
              </a:ext>
            </a:extLst>
          </p:cNvPr>
          <p:cNvPicPr>
            <a:picLocks noChangeAspect="1"/>
          </p:cNvPicPr>
          <p:nvPr/>
        </p:nvPicPr>
        <p:blipFill>
          <a:blip r:embed="rId5"/>
          <a:stretch>
            <a:fillRect/>
          </a:stretch>
        </p:blipFill>
        <p:spPr>
          <a:xfrm>
            <a:off x="498736" y="4524189"/>
            <a:ext cx="1192054" cy="1172119"/>
          </a:xfrm>
          <a:prstGeom prst="rect">
            <a:avLst/>
          </a:prstGeom>
        </p:spPr>
      </p:pic>
      <p:cxnSp>
        <p:nvCxnSpPr>
          <p:cNvPr id="28" name="Straight Arrow Connector 27">
            <a:extLst>
              <a:ext uri="{FF2B5EF4-FFF2-40B4-BE49-F238E27FC236}">
                <a16:creationId xmlns:a16="http://schemas.microsoft.com/office/drawing/2014/main" id="{80426FCE-964E-95ED-574F-5BD7E45333C4}"/>
              </a:ext>
            </a:extLst>
          </p:cNvPr>
          <p:cNvCxnSpPr>
            <a:cxnSpLocks/>
          </p:cNvCxnSpPr>
          <p:nvPr/>
        </p:nvCxnSpPr>
        <p:spPr>
          <a:xfrm>
            <a:off x="2272591" y="5090972"/>
            <a:ext cx="584909" cy="490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A2E346D-2608-851E-EBC7-485930E7F9EC}"/>
                  </a:ext>
                </a:extLst>
              </p:cNvPr>
              <p:cNvSpPr txBox="1"/>
              <p:nvPr/>
            </p:nvSpPr>
            <p:spPr>
              <a:xfrm>
                <a:off x="860267" y="5645323"/>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30" name="TextBox 29">
                <a:extLst>
                  <a:ext uri="{FF2B5EF4-FFF2-40B4-BE49-F238E27FC236}">
                    <a16:creationId xmlns:a16="http://schemas.microsoft.com/office/drawing/2014/main" id="{4A2E346D-2608-851E-EBC7-485930E7F9EC}"/>
                  </a:ext>
                </a:extLst>
              </p:cNvPr>
              <p:cNvSpPr txBox="1">
                <a:spLocks noRot="1" noChangeAspect="1" noMove="1" noResize="1" noEditPoints="1" noAdjustHandles="1" noChangeArrowheads="1" noChangeShapeType="1" noTextEdit="1"/>
              </p:cNvSpPr>
              <p:nvPr/>
            </p:nvSpPr>
            <p:spPr>
              <a:xfrm>
                <a:off x="860267" y="5645323"/>
                <a:ext cx="288897" cy="369332"/>
              </a:xfrm>
              <a:prstGeom prst="rect">
                <a:avLst/>
              </a:prstGeom>
              <a:blipFill>
                <a:blip r:embed="rId6"/>
                <a:stretch>
                  <a:fillRect r="-29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3A40C31-CAF4-F7A5-97E7-EEA8C58C756E}"/>
                  </a:ext>
                </a:extLst>
              </p:cNvPr>
              <p:cNvSpPr txBox="1"/>
              <p:nvPr/>
            </p:nvSpPr>
            <p:spPr>
              <a:xfrm>
                <a:off x="10803559" y="5682464"/>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0</m:t>
                          </m:r>
                        </m:sub>
                      </m:sSub>
                    </m:oMath>
                  </m:oMathPara>
                </a14:m>
                <a:endParaRPr lang="en-GB" dirty="0"/>
              </a:p>
            </p:txBody>
          </p:sp>
        </mc:Choice>
        <mc:Fallback xmlns="">
          <p:sp>
            <p:nvSpPr>
              <p:cNvPr id="31" name="TextBox 30">
                <a:extLst>
                  <a:ext uri="{FF2B5EF4-FFF2-40B4-BE49-F238E27FC236}">
                    <a16:creationId xmlns:a16="http://schemas.microsoft.com/office/drawing/2014/main" id="{B3A40C31-CAF4-F7A5-97E7-EEA8C58C756E}"/>
                  </a:ext>
                </a:extLst>
              </p:cNvPr>
              <p:cNvSpPr txBox="1">
                <a:spLocks noRot="1" noChangeAspect="1" noMove="1" noResize="1" noEditPoints="1" noAdjustHandles="1" noChangeArrowheads="1" noChangeShapeType="1" noTextEdit="1"/>
              </p:cNvSpPr>
              <p:nvPr/>
            </p:nvSpPr>
            <p:spPr>
              <a:xfrm>
                <a:off x="10803559" y="5682464"/>
                <a:ext cx="288897" cy="369332"/>
              </a:xfrm>
              <a:prstGeom prst="rect">
                <a:avLst/>
              </a:prstGeom>
              <a:blipFill>
                <a:blip r:embed="rId7"/>
                <a:stretch>
                  <a:fillRect r="-25000"/>
                </a:stretch>
              </a:blipFill>
            </p:spPr>
            <p:txBody>
              <a:bodyPr/>
              <a:lstStyle/>
              <a:p>
                <a:r>
                  <a:rPr lang="en-GB">
                    <a:noFill/>
                  </a:rPr>
                  <a:t> </a:t>
                </a:r>
              </a:p>
            </p:txBody>
          </p:sp>
        </mc:Fallback>
      </mc:AlternateContent>
      <p:pic>
        <p:nvPicPr>
          <p:cNvPr id="36" name="Picture 35">
            <a:extLst>
              <a:ext uri="{FF2B5EF4-FFF2-40B4-BE49-F238E27FC236}">
                <a16:creationId xmlns:a16="http://schemas.microsoft.com/office/drawing/2014/main" id="{34BB4B1D-F5F2-FADB-13B8-61BCF86C289E}"/>
              </a:ext>
            </a:extLst>
          </p:cNvPr>
          <p:cNvPicPr>
            <a:picLocks noChangeAspect="1"/>
          </p:cNvPicPr>
          <p:nvPr/>
        </p:nvPicPr>
        <p:blipFill>
          <a:blip r:embed="rId8"/>
          <a:srcRect l="14047" t="25009" r="73982"/>
          <a:stretch>
            <a:fillRect/>
          </a:stretch>
        </p:blipFill>
        <p:spPr>
          <a:xfrm>
            <a:off x="498736" y="2625666"/>
            <a:ext cx="1174969" cy="1151784"/>
          </a:xfrm>
          <a:prstGeom prst="rect">
            <a:avLst/>
          </a:prstGeom>
        </p:spPr>
      </p:pic>
      <p:sp>
        <p:nvSpPr>
          <p:cNvPr id="37" name="TextBox 36">
            <a:extLst>
              <a:ext uri="{FF2B5EF4-FFF2-40B4-BE49-F238E27FC236}">
                <a16:creationId xmlns:a16="http://schemas.microsoft.com/office/drawing/2014/main" id="{2ED2B010-B6AA-B02F-0B4B-32961454FAD1}"/>
              </a:ext>
            </a:extLst>
          </p:cNvPr>
          <p:cNvSpPr txBox="1"/>
          <p:nvPr/>
        </p:nvSpPr>
        <p:spPr>
          <a:xfrm>
            <a:off x="9783905" y="4889351"/>
            <a:ext cx="407484" cy="369332"/>
          </a:xfrm>
          <a:prstGeom prst="rect">
            <a:avLst/>
          </a:prstGeom>
          <a:noFill/>
        </p:spPr>
        <p:txBody>
          <a:bodyPr wrap="none" rtlCol="0">
            <a:spAutoFit/>
          </a:bodyPr>
          <a:lstStyle/>
          <a:p>
            <a:r>
              <a:rPr lang="en-US" dirty="0">
                <a:latin typeface="+mj-lt"/>
              </a:rPr>
              <a:t>…</a:t>
            </a:r>
          </a:p>
        </p:txBody>
      </p:sp>
      <p:grpSp>
        <p:nvGrpSpPr>
          <p:cNvPr id="38" name="Group 37">
            <a:extLst>
              <a:ext uri="{FF2B5EF4-FFF2-40B4-BE49-F238E27FC236}">
                <a16:creationId xmlns:a16="http://schemas.microsoft.com/office/drawing/2014/main" id="{29620FD1-3D87-66AD-FFD9-70B9A41F2CCA}"/>
              </a:ext>
            </a:extLst>
          </p:cNvPr>
          <p:cNvGrpSpPr/>
          <p:nvPr/>
        </p:nvGrpSpPr>
        <p:grpSpPr>
          <a:xfrm>
            <a:off x="4786020" y="4540903"/>
            <a:ext cx="485690" cy="1108104"/>
            <a:chOff x="2721723" y="3354901"/>
            <a:chExt cx="485690" cy="1108104"/>
          </a:xfrm>
        </p:grpSpPr>
        <p:sp>
          <p:nvSpPr>
            <p:cNvPr id="39" name="Rectangle: Rounded Corners 38">
              <a:extLst>
                <a:ext uri="{FF2B5EF4-FFF2-40B4-BE49-F238E27FC236}">
                  <a16:creationId xmlns:a16="http://schemas.microsoft.com/office/drawing/2014/main" id="{81228DE1-25BC-727B-C6DD-72E7FDB82DCD}"/>
                </a:ext>
              </a:extLst>
            </p:cNvPr>
            <p:cNvSpPr/>
            <p:nvPr/>
          </p:nvSpPr>
          <p:spPr>
            <a:xfrm>
              <a:off x="2721723" y="3354901"/>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0" name="TextBox 39">
              <a:extLst>
                <a:ext uri="{FF2B5EF4-FFF2-40B4-BE49-F238E27FC236}">
                  <a16:creationId xmlns:a16="http://schemas.microsoft.com/office/drawing/2014/main" id="{C6A27549-423E-B0AF-2543-C959367BB37D}"/>
                </a:ext>
              </a:extLst>
            </p:cNvPr>
            <p:cNvSpPr txBox="1"/>
            <p:nvPr/>
          </p:nvSpPr>
          <p:spPr>
            <a:xfrm rot="16200000">
              <a:off x="2438841" y="3723989"/>
              <a:ext cx="1024639" cy="369332"/>
            </a:xfrm>
            <a:prstGeom prst="rect">
              <a:avLst/>
            </a:prstGeom>
            <a:noFill/>
          </p:spPr>
          <p:txBody>
            <a:bodyPr wrap="square" lIns="0" rIns="0" rtlCol="0">
              <a:spAutoFit/>
            </a:bodyPr>
            <a:lstStyle/>
            <a:p>
              <a:pPr algn="ctr"/>
              <a:r>
                <a:rPr lang="en-US" dirty="0"/>
                <a:t>Layer n</a:t>
              </a:r>
            </a:p>
          </p:txBody>
        </p:sp>
      </p:grpSp>
      <p:grpSp>
        <p:nvGrpSpPr>
          <p:cNvPr id="43" name="Group 42">
            <a:extLst>
              <a:ext uri="{FF2B5EF4-FFF2-40B4-BE49-F238E27FC236}">
                <a16:creationId xmlns:a16="http://schemas.microsoft.com/office/drawing/2014/main" id="{35C54D51-6CD9-7CFF-F78B-2FDFCDE6FAD4}"/>
              </a:ext>
            </a:extLst>
          </p:cNvPr>
          <p:cNvGrpSpPr/>
          <p:nvPr/>
        </p:nvGrpSpPr>
        <p:grpSpPr>
          <a:xfrm>
            <a:off x="6873610" y="4540903"/>
            <a:ext cx="485690" cy="1108104"/>
            <a:chOff x="2721723" y="3354901"/>
            <a:chExt cx="485690" cy="1108104"/>
          </a:xfrm>
        </p:grpSpPr>
        <p:sp>
          <p:nvSpPr>
            <p:cNvPr id="44" name="Rectangle: Rounded Corners 43">
              <a:extLst>
                <a:ext uri="{FF2B5EF4-FFF2-40B4-BE49-F238E27FC236}">
                  <a16:creationId xmlns:a16="http://schemas.microsoft.com/office/drawing/2014/main" id="{225D17BB-A891-11F7-5EDF-CC79C0D445A7}"/>
                </a:ext>
              </a:extLst>
            </p:cNvPr>
            <p:cNvSpPr/>
            <p:nvPr/>
          </p:nvSpPr>
          <p:spPr>
            <a:xfrm>
              <a:off x="2721723" y="3354901"/>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5" name="TextBox 44">
              <a:extLst>
                <a:ext uri="{FF2B5EF4-FFF2-40B4-BE49-F238E27FC236}">
                  <a16:creationId xmlns:a16="http://schemas.microsoft.com/office/drawing/2014/main" id="{1B053234-CE10-9D30-B84E-AECA71B36C9B}"/>
                </a:ext>
              </a:extLst>
            </p:cNvPr>
            <p:cNvSpPr txBox="1"/>
            <p:nvPr/>
          </p:nvSpPr>
          <p:spPr>
            <a:xfrm rot="16200000">
              <a:off x="2438841" y="3723989"/>
              <a:ext cx="1024639" cy="369332"/>
            </a:xfrm>
            <a:prstGeom prst="rect">
              <a:avLst/>
            </a:prstGeom>
            <a:noFill/>
          </p:spPr>
          <p:txBody>
            <a:bodyPr wrap="square" lIns="0" rIns="0" rtlCol="0">
              <a:spAutoFit/>
            </a:bodyPr>
            <a:lstStyle/>
            <a:p>
              <a:pPr algn="ctr"/>
              <a:r>
                <a:rPr lang="en-US" dirty="0"/>
                <a:t>Layer n+1</a:t>
              </a:r>
            </a:p>
          </p:txBody>
        </p:sp>
      </p:grpSp>
      <p:cxnSp>
        <p:nvCxnSpPr>
          <p:cNvPr id="46" name="Straight Arrow Connector 45">
            <a:extLst>
              <a:ext uri="{FF2B5EF4-FFF2-40B4-BE49-F238E27FC236}">
                <a16:creationId xmlns:a16="http://schemas.microsoft.com/office/drawing/2014/main" id="{75F7D8F1-5912-466F-74DE-417D5E870731}"/>
              </a:ext>
            </a:extLst>
          </p:cNvPr>
          <p:cNvCxnSpPr>
            <a:cxnSpLocks/>
          </p:cNvCxnSpPr>
          <p:nvPr/>
        </p:nvCxnSpPr>
        <p:spPr>
          <a:xfrm>
            <a:off x="7447536" y="5125089"/>
            <a:ext cx="1467864" cy="317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24BA93E-659C-018E-2693-17D75C43F849}"/>
                  </a:ext>
                </a:extLst>
              </p:cNvPr>
              <p:cNvSpPr txBox="1"/>
              <p:nvPr/>
            </p:nvSpPr>
            <p:spPr>
              <a:xfrm>
                <a:off x="7488559" y="4846698"/>
                <a:ext cx="890821" cy="830997"/>
              </a:xfrm>
              <a:prstGeom prst="rect">
                <a:avLst/>
              </a:prstGeom>
              <a:solidFill>
                <a:schemeClr val="accent4">
                  <a:lumMod val="20000"/>
                  <a:lumOff val="80000"/>
                </a:schemeClr>
              </a:solidFill>
            </p:spPr>
            <p:txBody>
              <a:bodyPr wrap="none" lIns="0" tIns="0" rIns="0" bIns="0" rtlCol="0">
                <a:spAutoFit/>
              </a:bodyPr>
              <a:lstStyle/>
              <a:p>
                <a:pPr algn="ctr"/>
                <a:r>
                  <a:rPr lang="en-US" dirty="0"/>
                  <a:t>Layer n+1</a:t>
                </a:r>
              </a:p>
              <a:p>
                <a:pPr algn="ctr"/>
                <a:r>
                  <a:rPr lang="en-US" dirty="0"/>
                  <a:t>Features</a:t>
                </a:r>
              </a:p>
              <a:p>
                <a:pPr algn="ct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GB" b="0" i="1" smtClean="0">
                              <a:latin typeface="Cambria Math" panose="02040503050406030204" pitchFamily="18" charset="0"/>
                            </a:rPr>
                            <m:t>𝑓</m:t>
                          </m:r>
                        </m:e>
                        <m:sup>
                          <m:r>
                            <a:rPr lang="en-GB" b="0" i="1" smtClean="0">
                              <a:latin typeface="Cambria Math" panose="02040503050406030204" pitchFamily="18" charset="0"/>
                            </a:rPr>
                            <m:t>𝑛</m:t>
                          </m:r>
                          <m:r>
                            <a:rPr lang="en-GB" b="0" i="1" smtClean="0">
                              <a:latin typeface="Cambria Math" panose="02040503050406030204" pitchFamily="18" charset="0"/>
                            </a:rPr>
                            <m:t>+1</m:t>
                          </m:r>
                        </m:sup>
                      </m:sSup>
                    </m:oMath>
                  </m:oMathPara>
                </a14:m>
                <a:endParaRPr lang="en-US" dirty="0"/>
              </a:p>
            </p:txBody>
          </p:sp>
        </mc:Choice>
        <mc:Fallback xmlns="">
          <p:sp>
            <p:nvSpPr>
              <p:cNvPr id="47" name="TextBox 46">
                <a:extLst>
                  <a:ext uri="{FF2B5EF4-FFF2-40B4-BE49-F238E27FC236}">
                    <a16:creationId xmlns:a16="http://schemas.microsoft.com/office/drawing/2014/main" id="{324BA93E-659C-018E-2693-17D75C43F849}"/>
                  </a:ext>
                </a:extLst>
              </p:cNvPr>
              <p:cNvSpPr txBox="1">
                <a:spLocks noRot="1" noChangeAspect="1" noMove="1" noResize="1" noEditPoints="1" noAdjustHandles="1" noChangeArrowheads="1" noChangeShapeType="1" noTextEdit="1"/>
              </p:cNvSpPr>
              <p:nvPr/>
            </p:nvSpPr>
            <p:spPr>
              <a:xfrm>
                <a:off x="7488559" y="4846698"/>
                <a:ext cx="890821" cy="830997"/>
              </a:xfrm>
              <a:prstGeom prst="rect">
                <a:avLst/>
              </a:prstGeom>
              <a:blipFill>
                <a:blip r:embed="rId9"/>
                <a:stretch>
                  <a:fillRect l="-15646" t="-9559" r="-14966" b="-11765"/>
                </a:stretch>
              </a:blipFill>
            </p:spPr>
            <p:txBody>
              <a:bodyPr/>
              <a:lstStyle/>
              <a:p>
                <a:r>
                  <a:rPr lang="en-GB">
                    <a:noFill/>
                  </a:rPr>
                  <a:t> </a:t>
                </a:r>
              </a:p>
            </p:txBody>
          </p:sp>
        </mc:Fallback>
      </mc:AlternateContent>
      <p:sp>
        <p:nvSpPr>
          <p:cNvPr id="48" name="TextBox 47">
            <a:extLst>
              <a:ext uri="{FF2B5EF4-FFF2-40B4-BE49-F238E27FC236}">
                <a16:creationId xmlns:a16="http://schemas.microsoft.com/office/drawing/2014/main" id="{FD153C5D-5923-547F-9C4A-D9B0E5D5C2CB}"/>
              </a:ext>
            </a:extLst>
          </p:cNvPr>
          <p:cNvSpPr txBox="1"/>
          <p:nvPr/>
        </p:nvSpPr>
        <p:spPr>
          <a:xfrm>
            <a:off x="8877587" y="4906306"/>
            <a:ext cx="407484" cy="369332"/>
          </a:xfrm>
          <a:prstGeom prst="rect">
            <a:avLst/>
          </a:prstGeom>
          <a:noFill/>
        </p:spPr>
        <p:txBody>
          <a:bodyPr wrap="none" rtlCol="0">
            <a:spAutoFit/>
          </a:bodyPr>
          <a:lstStyle/>
          <a:p>
            <a:r>
              <a:rPr lang="en-US" dirty="0">
                <a:latin typeface="+mj-lt"/>
              </a:rPr>
              <a:t>…</a:t>
            </a:r>
          </a:p>
        </p:txBody>
      </p:sp>
      <p:sp>
        <p:nvSpPr>
          <p:cNvPr id="58" name="Rectangle: Rounded Corners 57">
            <a:extLst>
              <a:ext uri="{FF2B5EF4-FFF2-40B4-BE49-F238E27FC236}">
                <a16:creationId xmlns:a16="http://schemas.microsoft.com/office/drawing/2014/main" id="{3C1D3748-7B33-F6A2-50EA-0262EA3E35B3}"/>
              </a:ext>
            </a:extLst>
          </p:cNvPr>
          <p:cNvSpPr/>
          <p:nvPr/>
        </p:nvSpPr>
        <p:spPr>
          <a:xfrm>
            <a:off x="3205820" y="2520372"/>
            <a:ext cx="6093661" cy="1427047"/>
          </a:xfrm>
          <a:prstGeom prst="round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B2F39FFD-B46F-6C58-7EC1-2AA228AC5336}"/>
              </a:ext>
            </a:extLst>
          </p:cNvPr>
          <p:cNvGrpSpPr/>
          <p:nvPr/>
        </p:nvGrpSpPr>
        <p:grpSpPr>
          <a:xfrm>
            <a:off x="3872100" y="2679844"/>
            <a:ext cx="485690" cy="1108104"/>
            <a:chOff x="2721723" y="3354901"/>
            <a:chExt cx="485690" cy="1108104"/>
          </a:xfrm>
        </p:grpSpPr>
        <p:sp>
          <p:nvSpPr>
            <p:cNvPr id="60" name="Rectangle: Rounded Corners 59">
              <a:extLst>
                <a:ext uri="{FF2B5EF4-FFF2-40B4-BE49-F238E27FC236}">
                  <a16:creationId xmlns:a16="http://schemas.microsoft.com/office/drawing/2014/main" id="{7B27A945-BD2C-C644-04B4-73D159FBBB17}"/>
                </a:ext>
              </a:extLst>
            </p:cNvPr>
            <p:cNvSpPr/>
            <p:nvPr/>
          </p:nvSpPr>
          <p:spPr>
            <a:xfrm>
              <a:off x="2721723" y="3354901"/>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1" name="TextBox 60">
              <a:extLst>
                <a:ext uri="{FF2B5EF4-FFF2-40B4-BE49-F238E27FC236}">
                  <a16:creationId xmlns:a16="http://schemas.microsoft.com/office/drawing/2014/main" id="{12BCDD10-E69B-F80F-7B45-D89ED476B585}"/>
                </a:ext>
              </a:extLst>
            </p:cNvPr>
            <p:cNvSpPr txBox="1"/>
            <p:nvPr/>
          </p:nvSpPr>
          <p:spPr>
            <a:xfrm rot="16200000">
              <a:off x="2438841" y="3723989"/>
              <a:ext cx="1024639" cy="369332"/>
            </a:xfrm>
            <a:prstGeom prst="rect">
              <a:avLst/>
            </a:prstGeom>
            <a:noFill/>
          </p:spPr>
          <p:txBody>
            <a:bodyPr wrap="square" lIns="0" rIns="0" rtlCol="0">
              <a:spAutoFit/>
            </a:bodyPr>
            <a:lstStyle/>
            <a:p>
              <a:pPr algn="ctr"/>
              <a:r>
                <a:rPr lang="en-US" dirty="0"/>
                <a:t>Layer 2</a:t>
              </a:r>
            </a:p>
          </p:txBody>
        </p:sp>
      </p:grpSp>
      <p:grpSp>
        <p:nvGrpSpPr>
          <p:cNvPr id="62" name="Group 61">
            <a:extLst>
              <a:ext uri="{FF2B5EF4-FFF2-40B4-BE49-F238E27FC236}">
                <a16:creationId xmlns:a16="http://schemas.microsoft.com/office/drawing/2014/main" id="{27214FDA-E597-8D46-FEAD-CDE71179233B}"/>
              </a:ext>
            </a:extLst>
          </p:cNvPr>
          <p:cNvGrpSpPr/>
          <p:nvPr/>
        </p:nvGrpSpPr>
        <p:grpSpPr>
          <a:xfrm>
            <a:off x="3322205" y="2689369"/>
            <a:ext cx="485690" cy="1108104"/>
            <a:chOff x="4051048" y="3364426"/>
            <a:chExt cx="485690" cy="1108104"/>
          </a:xfrm>
        </p:grpSpPr>
        <p:sp>
          <p:nvSpPr>
            <p:cNvPr id="63" name="Rectangle: Rounded Corners 62">
              <a:extLst>
                <a:ext uri="{FF2B5EF4-FFF2-40B4-BE49-F238E27FC236}">
                  <a16:creationId xmlns:a16="http://schemas.microsoft.com/office/drawing/2014/main" id="{4BFA471D-6570-3B05-FE79-A0E7A86B2B9F}"/>
                </a:ext>
              </a:extLst>
            </p:cNvPr>
            <p:cNvSpPr/>
            <p:nvPr/>
          </p:nvSpPr>
          <p:spPr>
            <a:xfrm>
              <a:off x="4051048" y="3364426"/>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4" name="TextBox 63">
              <a:extLst>
                <a:ext uri="{FF2B5EF4-FFF2-40B4-BE49-F238E27FC236}">
                  <a16:creationId xmlns:a16="http://schemas.microsoft.com/office/drawing/2014/main" id="{F8BA9602-4B5F-58F9-C98E-F4CB1FC009F2}"/>
                </a:ext>
              </a:extLst>
            </p:cNvPr>
            <p:cNvSpPr txBox="1"/>
            <p:nvPr/>
          </p:nvSpPr>
          <p:spPr>
            <a:xfrm rot="16200000">
              <a:off x="3768166" y="3733514"/>
              <a:ext cx="1024639" cy="369332"/>
            </a:xfrm>
            <a:prstGeom prst="rect">
              <a:avLst/>
            </a:prstGeom>
            <a:noFill/>
          </p:spPr>
          <p:txBody>
            <a:bodyPr wrap="square" lIns="0" rIns="0" rtlCol="0">
              <a:spAutoFit/>
            </a:bodyPr>
            <a:lstStyle/>
            <a:p>
              <a:pPr algn="ctr"/>
              <a:r>
                <a:rPr lang="en-US" dirty="0"/>
                <a:t>Layer 1</a:t>
              </a:r>
            </a:p>
          </p:txBody>
        </p:sp>
      </p:grpSp>
      <p:sp>
        <p:nvSpPr>
          <p:cNvPr id="65" name="TextBox 64">
            <a:extLst>
              <a:ext uri="{FF2B5EF4-FFF2-40B4-BE49-F238E27FC236}">
                <a16:creationId xmlns:a16="http://schemas.microsoft.com/office/drawing/2014/main" id="{03DBE727-05BE-F083-4EBB-5E83CA67E320}"/>
              </a:ext>
            </a:extLst>
          </p:cNvPr>
          <p:cNvSpPr txBox="1"/>
          <p:nvPr/>
        </p:nvSpPr>
        <p:spPr>
          <a:xfrm>
            <a:off x="4365994" y="3031976"/>
            <a:ext cx="407484" cy="369332"/>
          </a:xfrm>
          <a:prstGeom prst="rect">
            <a:avLst/>
          </a:prstGeom>
          <a:noFill/>
        </p:spPr>
        <p:txBody>
          <a:bodyPr wrap="none" rtlCol="0">
            <a:spAutoFit/>
          </a:bodyPr>
          <a:lstStyle/>
          <a:p>
            <a:r>
              <a:rPr lang="en-US" dirty="0">
                <a:latin typeface="+mj-lt"/>
              </a:rPr>
              <a:t>…</a:t>
            </a:r>
          </a:p>
        </p:txBody>
      </p:sp>
      <p:sp>
        <p:nvSpPr>
          <p:cNvPr id="66" name="TextBox 65">
            <a:extLst>
              <a:ext uri="{FF2B5EF4-FFF2-40B4-BE49-F238E27FC236}">
                <a16:creationId xmlns:a16="http://schemas.microsoft.com/office/drawing/2014/main" id="{EFAC821E-8270-B9F5-6EA9-929148942E83}"/>
              </a:ext>
            </a:extLst>
          </p:cNvPr>
          <p:cNvSpPr txBox="1"/>
          <p:nvPr/>
        </p:nvSpPr>
        <p:spPr>
          <a:xfrm rot="16200000">
            <a:off x="2517930" y="3113593"/>
            <a:ext cx="1026179" cy="276999"/>
          </a:xfrm>
          <a:prstGeom prst="rect">
            <a:avLst/>
          </a:prstGeom>
          <a:noFill/>
        </p:spPr>
        <p:txBody>
          <a:bodyPr wrap="none" lIns="0" tIns="0" rIns="0" bIns="0" rtlCol="0">
            <a:spAutoFit/>
          </a:bodyPr>
          <a:lstStyle/>
          <a:p>
            <a:pPr algn="ctr"/>
            <a:r>
              <a:rPr lang="en-US" dirty="0"/>
              <a:t>ControlNet</a:t>
            </a:r>
          </a:p>
        </p:txBody>
      </p:sp>
      <p:cxnSp>
        <p:nvCxnSpPr>
          <p:cNvPr id="67" name="Straight Arrow Connector 66">
            <a:extLst>
              <a:ext uri="{FF2B5EF4-FFF2-40B4-BE49-F238E27FC236}">
                <a16:creationId xmlns:a16="http://schemas.microsoft.com/office/drawing/2014/main" id="{619380C9-3E8E-4F44-4273-2A590298B30B}"/>
              </a:ext>
            </a:extLst>
          </p:cNvPr>
          <p:cNvCxnSpPr>
            <a:cxnSpLocks/>
          </p:cNvCxnSpPr>
          <p:nvPr/>
        </p:nvCxnSpPr>
        <p:spPr>
          <a:xfrm>
            <a:off x="5321846" y="3267714"/>
            <a:ext cx="1510275" cy="1032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4ED7B660-CD99-6B89-CE98-1AF1B2662571}"/>
                  </a:ext>
                </a:extLst>
              </p:cNvPr>
              <p:cNvSpPr txBox="1"/>
              <p:nvPr/>
            </p:nvSpPr>
            <p:spPr>
              <a:xfrm>
                <a:off x="5506039" y="2579748"/>
                <a:ext cx="794256" cy="830997"/>
              </a:xfrm>
              <a:prstGeom prst="rect">
                <a:avLst/>
              </a:prstGeom>
              <a:solidFill>
                <a:schemeClr val="accent2">
                  <a:lumMod val="20000"/>
                  <a:lumOff val="80000"/>
                </a:schemeClr>
              </a:solidFill>
            </p:spPr>
            <p:txBody>
              <a:bodyPr wrap="none" lIns="0" tIns="0" rIns="0" bIns="0" rtlCol="0">
                <a:spAutoFit/>
              </a:bodyPr>
              <a:lstStyle/>
              <a:p>
                <a:pPr algn="ctr"/>
                <a:r>
                  <a:rPr lang="en-US" dirty="0"/>
                  <a:t>Layer n</a:t>
                </a:r>
              </a:p>
              <a:p>
                <a:pPr algn="ctr"/>
                <a:r>
                  <a:rPr lang="en-US" dirty="0"/>
                  <a:t>Features</a:t>
                </a:r>
              </a:p>
              <a:p>
                <a:pPr algn="ct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GB" i="1">
                              <a:latin typeface="Cambria Math" panose="02040503050406030204" pitchFamily="18" charset="0"/>
                            </a:rPr>
                            <m:t>𝑓</m:t>
                          </m:r>
                        </m:e>
                        <m:sub>
                          <m:r>
                            <a:rPr lang="en-GB" b="0" i="1" smtClean="0">
                              <a:latin typeface="Cambria Math" panose="02040503050406030204" pitchFamily="18" charset="0"/>
                            </a:rPr>
                            <m:t>𝐴</m:t>
                          </m:r>
                        </m:sub>
                        <m:sup>
                          <m:r>
                            <a:rPr lang="en-GB" i="1">
                              <a:latin typeface="Cambria Math" panose="02040503050406030204" pitchFamily="18" charset="0"/>
                            </a:rPr>
                            <m:t>𝑛</m:t>
                          </m:r>
                        </m:sup>
                      </m:sSubSup>
                    </m:oMath>
                  </m:oMathPara>
                </a14:m>
                <a:endParaRPr lang="en-US" dirty="0"/>
              </a:p>
            </p:txBody>
          </p:sp>
        </mc:Choice>
        <mc:Fallback xmlns="">
          <p:sp>
            <p:nvSpPr>
              <p:cNvPr id="68" name="TextBox 67">
                <a:extLst>
                  <a:ext uri="{FF2B5EF4-FFF2-40B4-BE49-F238E27FC236}">
                    <a16:creationId xmlns:a16="http://schemas.microsoft.com/office/drawing/2014/main" id="{4ED7B660-CD99-6B89-CE98-1AF1B2662571}"/>
                  </a:ext>
                </a:extLst>
              </p:cNvPr>
              <p:cNvSpPr txBox="1">
                <a:spLocks noRot="1" noChangeAspect="1" noMove="1" noResize="1" noEditPoints="1" noAdjustHandles="1" noChangeArrowheads="1" noChangeShapeType="1" noTextEdit="1"/>
              </p:cNvSpPr>
              <p:nvPr/>
            </p:nvSpPr>
            <p:spPr>
              <a:xfrm>
                <a:off x="5506039" y="2579748"/>
                <a:ext cx="794256" cy="830997"/>
              </a:xfrm>
              <a:prstGeom prst="rect">
                <a:avLst/>
              </a:prstGeom>
              <a:blipFill>
                <a:blip r:embed="rId10"/>
                <a:stretch>
                  <a:fillRect l="-17557" t="-9489" r="-18321" b="-10949"/>
                </a:stretch>
              </a:blipFill>
            </p:spPr>
            <p:txBody>
              <a:bodyPr/>
              <a:lstStyle/>
              <a:p>
                <a:r>
                  <a:rPr lang="en-GB">
                    <a:noFill/>
                  </a:rPr>
                  <a:t> </a:t>
                </a:r>
              </a:p>
            </p:txBody>
          </p:sp>
        </mc:Fallback>
      </mc:AlternateContent>
      <p:grpSp>
        <p:nvGrpSpPr>
          <p:cNvPr id="69" name="Group 68">
            <a:extLst>
              <a:ext uri="{FF2B5EF4-FFF2-40B4-BE49-F238E27FC236}">
                <a16:creationId xmlns:a16="http://schemas.microsoft.com/office/drawing/2014/main" id="{4FEC9DBF-331C-93B8-BDE3-B7D7696A3206}"/>
              </a:ext>
            </a:extLst>
          </p:cNvPr>
          <p:cNvGrpSpPr/>
          <p:nvPr/>
        </p:nvGrpSpPr>
        <p:grpSpPr>
          <a:xfrm>
            <a:off x="4786020" y="2683528"/>
            <a:ext cx="485690" cy="1108104"/>
            <a:chOff x="2721723" y="3354901"/>
            <a:chExt cx="485690" cy="1108104"/>
          </a:xfrm>
        </p:grpSpPr>
        <p:sp>
          <p:nvSpPr>
            <p:cNvPr id="70" name="Rectangle: Rounded Corners 69">
              <a:extLst>
                <a:ext uri="{FF2B5EF4-FFF2-40B4-BE49-F238E27FC236}">
                  <a16:creationId xmlns:a16="http://schemas.microsoft.com/office/drawing/2014/main" id="{01371E25-ECED-EE90-E0C4-16BEF714CF79}"/>
                </a:ext>
              </a:extLst>
            </p:cNvPr>
            <p:cNvSpPr/>
            <p:nvPr/>
          </p:nvSpPr>
          <p:spPr>
            <a:xfrm>
              <a:off x="2721723" y="3354901"/>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1" name="TextBox 70">
              <a:extLst>
                <a:ext uri="{FF2B5EF4-FFF2-40B4-BE49-F238E27FC236}">
                  <a16:creationId xmlns:a16="http://schemas.microsoft.com/office/drawing/2014/main" id="{B88E362F-BFFE-2CE3-F9E7-E896D9C8CE38}"/>
                </a:ext>
              </a:extLst>
            </p:cNvPr>
            <p:cNvSpPr txBox="1"/>
            <p:nvPr/>
          </p:nvSpPr>
          <p:spPr>
            <a:xfrm rot="16200000">
              <a:off x="2438841" y="3723989"/>
              <a:ext cx="1024639" cy="369332"/>
            </a:xfrm>
            <a:prstGeom prst="rect">
              <a:avLst/>
            </a:prstGeom>
            <a:noFill/>
          </p:spPr>
          <p:txBody>
            <a:bodyPr wrap="square" lIns="0" rIns="0" rtlCol="0">
              <a:spAutoFit/>
            </a:bodyPr>
            <a:lstStyle/>
            <a:p>
              <a:pPr algn="ctr"/>
              <a:r>
                <a:rPr lang="en-US" dirty="0"/>
                <a:t>Layer n</a:t>
              </a:r>
            </a:p>
          </p:txBody>
        </p:sp>
      </p:grpSp>
      <p:grpSp>
        <p:nvGrpSpPr>
          <p:cNvPr id="72" name="Group 71">
            <a:extLst>
              <a:ext uri="{FF2B5EF4-FFF2-40B4-BE49-F238E27FC236}">
                <a16:creationId xmlns:a16="http://schemas.microsoft.com/office/drawing/2014/main" id="{9B9309B2-836D-D39D-ABC6-4127C55D552B}"/>
              </a:ext>
            </a:extLst>
          </p:cNvPr>
          <p:cNvGrpSpPr/>
          <p:nvPr/>
        </p:nvGrpSpPr>
        <p:grpSpPr>
          <a:xfrm>
            <a:off x="6873610" y="2683528"/>
            <a:ext cx="485690" cy="1108104"/>
            <a:chOff x="2721723" y="3354901"/>
            <a:chExt cx="485690" cy="1108104"/>
          </a:xfrm>
        </p:grpSpPr>
        <p:sp>
          <p:nvSpPr>
            <p:cNvPr id="73" name="Rectangle: Rounded Corners 72">
              <a:extLst>
                <a:ext uri="{FF2B5EF4-FFF2-40B4-BE49-F238E27FC236}">
                  <a16:creationId xmlns:a16="http://schemas.microsoft.com/office/drawing/2014/main" id="{AAD56BC3-3F1B-37AB-D52E-CF8ABFF394FF}"/>
                </a:ext>
              </a:extLst>
            </p:cNvPr>
            <p:cNvSpPr/>
            <p:nvPr/>
          </p:nvSpPr>
          <p:spPr>
            <a:xfrm>
              <a:off x="2721723" y="3354901"/>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4" name="TextBox 73">
              <a:extLst>
                <a:ext uri="{FF2B5EF4-FFF2-40B4-BE49-F238E27FC236}">
                  <a16:creationId xmlns:a16="http://schemas.microsoft.com/office/drawing/2014/main" id="{F0163C89-3036-B974-091C-A59F65C6EBA8}"/>
                </a:ext>
              </a:extLst>
            </p:cNvPr>
            <p:cNvSpPr txBox="1"/>
            <p:nvPr/>
          </p:nvSpPr>
          <p:spPr>
            <a:xfrm rot="16200000">
              <a:off x="2438841" y="3723989"/>
              <a:ext cx="1024639" cy="369332"/>
            </a:xfrm>
            <a:prstGeom prst="rect">
              <a:avLst/>
            </a:prstGeom>
            <a:noFill/>
          </p:spPr>
          <p:txBody>
            <a:bodyPr wrap="square" lIns="0" rIns="0" rtlCol="0">
              <a:spAutoFit/>
            </a:bodyPr>
            <a:lstStyle/>
            <a:p>
              <a:pPr algn="ctr"/>
              <a:r>
                <a:rPr lang="en-US" dirty="0"/>
                <a:t>Layer n+1</a:t>
              </a:r>
            </a:p>
          </p:txBody>
        </p:sp>
      </p:grpSp>
      <p:cxnSp>
        <p:nvCxnSpPr>
          <p:cNvPr id="75" name="Straight Arrow Connector 74">
            <a:extLst>
              <a:ext uri="{FF2B5EF4-FFF2-40B4-BE49-F238E27FC236}">
                <a16:creationId xmlns:a16="http://schemas.microsoft.com/office/drawing/2014/main" id="{8F765DE0-052B-6D77-D909-4B2C22CACB8D}"/>
              </a:ext>
            </a:extLst>
          </p:cNvPr>
          <p:cNvCxnSpPr>
            <a:cxnSpLocks/>
          </p:cNvCxnSpPr>
          <p:nvPr/>
        </p:nvCxnSpPr>
        <p:spPr>
          <a:xfrm>
            <a:off x="7447536" y="3267714"/>
            <a:ext cx="1467864" cy="888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5F071F0D-3FB0-1200-29B6-262CEBEEF96C}"/>
                  </a:ext>
                </a:extLst>
              </p:cNvPr>
              <p:cNvSpPr txBox="1"/>
              <p:nvPr/>
            </p:nvSpPr>
            <p:spPr>
              <a:xfrm>
                <a:off x="7583447" y="2570223"/>
                <a:ext cx="890821" cy="1137106"/>
              </a:xfrm>
              <a:prstGeom prst="rect">
                <a:avLst/>
              </a:prstGeom>
              <a:solidFill>
                <a:schemeClr val="accent2">
                  <a:lumMod val="20000"/>
                  <a:lumOff val="80000"/>
                </a:schemeClr>
              </a:solidFill>
            </p:spPr>
            <p:txBody>
              <a:bodyPr wrap="none" lIns="0" tIns="0" rIns="0" bIns="0" rtlCol="0">
                <a:spAutoFit/>
              </a:bodyPr>
              <a:lstStyle/>
              <a:p>
                <a:pPr algn="ctr"/>
                <a:r>
                  <a:rPr lang="en-US" dirty="0"/>
                  <a:t>Layer n+1</a:t>
                </a:r>
              </a:p>
              <a:p>
                <a:pPr algn="ctr"/>
                <a:r>
                  <a:rPr lang="en-US" dirty="0"/>
                  <a:t>Features</a:t>
                </a:r>
              </a:p>
              <a:p>
                <a:pPr algn="ct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GB" i="1">
                              <a:latin typeface="Cambria Math" panose="02040503050406030204" pitchFamily="18" charset="0"/>
                            </a:rPr>
                            <m:t>𝑓</m:t>
                          </m:r>
                        </m:e>
                        <m:sub>
                          <m:r>
                            <a:rPr lang="en-GB" b="0" i="1" smtClean="0">
                              <a:latin typeface="Cambria Math" panose="02040503050406030204" pitchFamily="18" charset="0"/>
                            </a:rPr>
                            <m:t>𝐴</m:t>
                          </m:r>
                        </m:sub>
                        <m:sup>
                          <m:r>
                            <a:rPr lang="en-GB" i="1">
                              <a:latin typeface="Cambria Math" panose="02040503050406030204" pitchFamily="18" charset="0"/>
                            </a:rPr>
                            <m:t>𝑛</m:t>
                          </m:r>
                          <m:r>
                            <a:rPr lang="en-GB" b="0" i="1" smtClean="0">
                              <a:latin typeface="Cambria Math" panose="02040503050406030204" pitchFamily="18" charset="0"/>
                            </a:rPr>
                            <m:t>+1</m:t>
                          </m:r>
                        </m:sup>
                      </m:sSubSup>
                    </m:oMath>
                  </m:oMathPara>
                </a14:m>
                <a:endParaRPr lang="en-US" dirty="0"/>
              </a:p>
              <a:p>
                <a:pPr algn="ctr"/>
                <a:endParaRPr lang="en-US" dirty="0"/>
              </a:p>
            </p:txBody>
          </p:sp>
        </mc:Choice>
        <mc:Fallback xmlns="">
          <p:sp>
            <p:nvSpPr>
              <p:cNvPr id="76" name="TextBox 75">
                <a:extLst>
                  <a:ext uri="{FF2B5EF4-FFF2-40B4-BE49-F238E27FC236}">
                    <a16:creationId xmlns:a16="http://schemas.microsoft.com/office/drawing/2014/main" id="{5F071F0D-3FB0-1200-29B6-262CEBEEF96C}"/>
                  </a:ext>
                </a:extLst>
              </p:cNvPr>
              <p:cNvSpPr txBox="1">
                <a:spLocks noRot="1" noChangeAspect="1" noMove="1" noResize="1" noEditPoints="1" noAdjustHandles="1" noChangeArrowheads="1" noChangeShapeType="1" noTextEdit="1"/>
              </p:cNvSpPr>
              <p:nvPr/>
            </p:nvSpPr>
            <p:spPr>
              <a:xfrm>
                <a:off x="7583447" y="2570223"/>
                <a:ext cx="890821" cy="1137106"/>
              </a:xfrm>
              <a:prstGeom prst="rect">
                <a:avLst/>
              </a:prstGeom>
              <a:blipFill>
                <a:blip r:embed="rId11"/>
                <a:stretch>
                  <a:fillRect l="-15753" t="-6989" r="-15753"/>
                </a:stretch>
              </a:blipFill>
            </p:spPr>
            <p:txBody>
              <a:bodyPr/>
              <a:lstStyle/>
              <a:p>
                <a:r>
                  <a:rPr lang="en-GB">
                    <a:noFill/>
                  </a:rPr>
                  <a:t> </a:t>
                </a:r>
              </a:p>
            </p:txBody>
          </p:sp>
        </mc:Fallback>
      </mc:AlternateContent>
      <p:sp>
        <p:nvSpPr>
          <p:cNvPr id="77" name="TextBox 76">
            <a:extLst>
              <a:ext uri="{FF2B5EF4-FFF2-40B4-BE49-F238E27FC236}">
                <a16:creationId xmlns:a16="http://schemas.microsoft.com/office/drawing/2014/main" id="{195C8AE4-63BD-9F21-4DEC-0198CDC3557B}"/>
              </a:ext>
            </a:extLst>
          </p:cNvPr>
          <p:cNvSpPr txBox="1"/>
          <p:nvPr/>
        </p:nvSpPr>
        <p:spPr>
          <a:xfrm>
            <a:off x="8877587" y="3048931"/>
            <a:ext cx="407484" cy="369332"/>
          </a:xfrm>
          <a:prstGeom prst="rect">
            <a:avLst/>
          </a:prstGeom>
          <a:noFill/>
        </p:spPr>
        <p:txBody>
          <a:bodyPr wrap="none" rtlCol="0">
            <a:spAutoFit/>
          </a:bodyPr>
          <a:lstStyle/>
          <a:p>
            <a:r>
              <a:rPr lang="en-US" dirty="0">
                <a:latin typeface="+mj-lt"/>
              </a:rPr>
              <a:t>…</a:t>
            </a:r>
          </a:p>
        </p:txBody>
      </p:sp>
      <p:cxnSp>
        <p:nvCxnSpPr>
          <p:cNvPr id="81" name="Straight Arrow Connector 80">
            <a:extLst>
              <a:ext uri="{FF2B5EF4-FFF2-40B4-BE49-F238E27FC236}">
                <a16:creationId xmlns:a16="http://schemas.microsoft.com/office/drawing/2014/main" id="{9101278C-6880-8059-327E-99679BC4678E}"/>
              </a:ext>
            </a:extLst>
          </p:cNvPr>
          <p:cNvCxnSpPr>
            <a:cxnSpLocks/>
            <a:endCxn id="86" idx="2"/>
          </p:cNvCxnSpPr>
          <p:nvPr/>
        </p:nvCxnSpPr>
        <p:spPr>
          <a:xfrm flipV="1">
            <a:off x="2450712" y="3402191"/>
            <a:ext cx="0" cy="1692745"/>
          </a:xfrm>
          <a:prstGeom prst="straightConnector1">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84" name="Group 83">
            <a:extLst>
              <a:ext uri="{FF2B5EF4-FFF2-40B4-BE49-F238E27FC236}">
                <a16:creationId xmlns:a16="http://schemas.microsoft.com/office/drawing/2014/main" id="{0FE1846C-4DAA-4878-B806-769DAEE6D483}"/>
              </a:ext>
            </a:extLst>
          </p:cNvPr>
          <p:cNvGrpSpPr/>
          <p:nvPr/>
        </p:nvGrpSpPr>
        <p:grpSpPr>
          <a:xfrm>
            <a:off x="2294259" y="3032859"/>
            <a:ext cx="312906" cy="369332"/>
            <a:chOff x="7841692" y="830693"/>
            <a:chExt cx="312906" cy="369332"/>
          </a:xfrm>
        </p:grpSpPr>
        <p:sp>
          <p:nvSpPr>
            <p:cNvPr id="85" name="Oval 84">
              <a:extLst>
                <a:ext uri="{FF2B5EF4-FFF2-40B4-BE49-F238E27FC236}">
                  <a16:creationId xmlns:a16="http://schemas.microsoft.com/office/drawing/2014/main" id="{ED14879D-8122-7B15-9B09-585FC5BE48AF}"/>
                </a:ext>
              </a:extLst>
            </p:cNvPr>
            <p:cNvSpPr/>
            <p:nvPr/>
          </p:nvSpPr>
          <p:spPr>
            <a:xfrm>
              <a:off x="7858126" y="904876"/>
              <a:ext cx="264798" cy="264798"/>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a:extLst>
                <a:ext uri="{FF2B5EF4-FFF2-40B4-BE49-F238E27FC236}">
                  <a16:creationId xmlns:a16="http://schemas.microsoft.com/office/drawing/2014/main" id="{5222E253-42A4-B72A-4482-34AD44D71AC4}"/>
                </a:ext>
              </a:extLst>
            </p:cNvPr>
            <p:cNvSpPr txBox="1"/>
            <p:nvPr/>
          </p:nvSpPr>
          <p:spPr>
            <a:xfrm>
              <a:off x="7841692" y="830693"/>
              <a:ext cx="312906" cy="369332"/>
            </a:xfrm>
            <a:prstGeom prst="rect">
              <a:avLst/>
            </a:prstGeom>
            <a:noFill/>
          </p:spPr>
          <p:txBody>
            <a:bodyPr wrap="none" rtlCol="0">
              <a:spAutoFit/>
            </a:bodyPr>
            <a:lstStyle/>
            <a:p>
              <a:r>
                <a:rPr lang="en-GB" b="1" dirty="0"/>
                <a:t>+</a:t>
              </a:r>
            </a:p>
          </p:txBody>
        </p:sp>
      </p:grpSp>
      <p:cxnSp>
        <p:nvCxnSpPr>
          <p:cNvPr id="96" name="Straight Arrow Connector 95">
            <a:extLst>
              <a:ext uri="{FF2B5EF4-FFF2-40B4-BE49-F238E27FC236}">
                <a16:creationId xmlns:a16="http://schemas.microsoft.com/office/drawing/2014/main" id="{F5A98006-EEB6-C80B-C59D-BF0C5FB38E81}"/>
              </a:ext>
            </a:extLst>
          </p:cNvPr>
          <p:cNvCxnSpPr>
            <a:cxnSpLocks/>
            <a:stCxn id="68" idx="2"/>
          </p:cNvCxnSpPr>
          <p:nvPr/>
        </p:nvCxnSpPr>
        <p:spPr>
          <a:xfrm>
            <a:off x="5903167" y="3410745"/>
            <a:ext cx="0" cy="483807"/>
          </a:xfrm>
          <a:prstGeom prst="straightConnector1">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102" name="Group 101">
            <a:extLst>
              <a:ext uri="{FF2B5EF4-FFF2-40B4-BE49-F238E27FC236}">
                <a16:creationId xmlns:a16="http://schemas.microsoft.com/office/drawing/2014/main" id="{7C68C9BE-8077-9F42-F42C-92500384E312}"/>
              </a:ext>
            </a:extLst>
          </p:cNvPr>
          <p:cNvGrpSpPr/>
          <p:nvPr/>
        </p:nvGrpSpPr>
        <p:grpSpPr>
          <a:xfrm>
            <a:off x="6346294" y="4924801"/>
            <a:ext cx="312906" cy="369332"/>
            <a:chOff x="7841692" y="830693"/>
            <a:chExt cx="312906" cy="369332"/>
          </a:xfrm>
        </p:grpSpPr>
        <p:sp>
          <p:nvSpPr>
            <p:cNvPr id="103" name="Oval 102">
              <a:extLst>
                <a:ext uri="{FF2B5EF4-FFF2-40B4-BE49-F238E27FC236}">
                  <a16:creationId xmlns:a16="http://schemas.microsoft.com/office/drawing/2014/main" id="{56F5B2E6-EC50-BD77-CA80-13BB2EC984BD}"/>
                </a:ext>
              </a:extLst>
            </p:cNvPr>
            <p:cNvSpPr/>
            <p:nvPr/>
          </p:nvSpPr>
          <p:spPr>
            <a:xfrm>
              <a:off x="7858126" y="904876"/>
              <a:ext cx="264798" cy="264798"/>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TextBox 103">
              <a:extLst>
                <a:ext uri="{FF2B5EF4-FFF2-40B4-BE49-F238E27FC236}">
                  <a16:creationId xmlns:a16="http://schemas.microsoft.com/office/drawing/2014/main" id="{447F3226-AD36-B8B5-6D01-DFD78C2AC44E}"/>
                </a:ext>
              </a:extLst>
            </p:cNvPr>
            <p:cNvSpPr txBox="1"/>
            <p:nvPr/>
          </p:nvSpPr>
          <p:spPr>
            <a:xfrm>
              <a:off x="7841692" y="830693"/>
              <a:ext cx="312906" cy="369332"/>
            </a:xfrm>
            <a:prstGeom prst="rect">
              <a:avLst/>
            </a:prstGeom>
            <a:noFill/>
          </p:spPr>
          <p:txBody>
            <a:bodyPr wrap="none" rtlCol="0">
              <a:spAutoFit/>
            </a:bodyPr>
            <a:lstStyle/>
            <a:p>
              <a:r>
                <a:rPr lang="en-GB" b="1" dirty="0"/>
                <a:t>+</a:t>
              </a:r>
            </a:p>
          </p:txBody>
        </p:sp>
      </p:grpSp>
      <p:cxnSp>
        <p:nvCxnSpPr>
          <p:cNvPr id="109" name="Straight Arrow Connector 108">
            <a:extLst>
              <a:ext uri="{FF2B5EF4-FFF2-40B4-BE49-F238E27FC236}">
                <a16:creationId xmlns:a16="http://schemas.microsoft.com/office/drawing/2014/main" id="{17035C03-16F3-A2AE-D6EF-4E97A97DFA9D}"/>
              </a:ext>
            </a:extLst>
          </p:cNvPr>
          <p:cNvCxnSpPr>
            <a:cxnSpLocks/>
          </p:cNvCxnSpPr>
          <p:nvPr/>
        </p:nvCxnSpPr>
        <p:spPr>
          <a:xfrm rot="16200000" flipH="1">
            <a:off x="5636342" y="4143972"/>
            <a:ext cx="1134800" cy="601150"/>
          </a:xfrm>
          <a:prstGeom prst="curvedConnector3">
            <a:avLst>
              <a:gd name="adj1" fmla="val 26435"/>
            </a:avLst>
          </a:prstGeom>
          <a:ln w="38100">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id="{14507EFD-0CDE-983C-697E-8362ED5BA080}"/>
              </a:ext>
            </a:extLst>
          </p:cNvPr>
          <p:cNvCxnSpPr>
            <a:cxnSpLocks/>
          </p:cNvCxnSpPr>
          <p:nvPr/>
        </p:nvCxnSpPr>
        <p:spPr>
          <a:xfrm>
            <a:off x="8004024" y="3410745"/>
            <a:ext cx="0" cy="536674"/>
          </a:xfrm>
          <a:prstGeom prst="straightConnector1">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117" name="Group 116">
            <a:extLst>
              <a:ext uri="{FF2B5EF4-FFF2-40B4-BE49-F238E27FC236}">
                <a16:creationId xmlns:a16="http://schemas.microsoft.com/office/drawing/2014/main" id="{3FEA7927-C36E-FFF1-4D44-BA5673E74E41}"/>
              </a:ext>
            </a:extLst>
          </p:cNvPr>
          <p:cNvGrpSpPr/>
          <p:nvPr/>
        </p:nvGrpSpPr>
        <p:grpSpPr>
          <a:xfrm>
            <a:off x="8447151" y="4924801"/>
            <a:ext cx="312906" cy="369332"/>
            <a:chOff x="7841692" y="830693"/>
            <a:chExt cx="312906" cy="369332"/>
          </a:xfrm>
        </p:grpSpPr>
        <p:sp>
          <p:nvSpPr>
            <p:cNvPr id="118" name="Oval 117">
              <a:extLst>
                <a:ext uri="{FF2B5EF4-FFF2-40B4-BE49-F238E27FC236}">
                  <a16:creationId xmlns:a16="http://schemas.microsoft.com/office/drawing/2014/main" id="{30F6C538-4551-7884-E35B-85CA2A73AE19}"/>
                </a:ext>
              </a:extLst>
            </p:cNvPr>
            <p:cNvSpPr/>
            <p:nvPr/>
          </p:nvSpPr>
          <p:spPr>
            <a:xfrm>
              <a:off x="7858126" y="904876"/>
              <a:ext cx="264798" cy="264798"/>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TextBox 118">
              <a:extLst>
                <a:ext uri="{FF2B5EF4-FFF2-40B4-BE49-F238E27FC236}">
                  <a16:creationId xmlns:a16="http://schemas.microsoft.com/office/drawing/2014/main" id="{B39EA17C-4FB7-E202-8AB5-EF3CD920D0AE}"/>
                </a:ext>
              </a:extLst>
            </p:cNvPr>
            <p:cNvSpPr txBox="1"/>
            <p:nvPr/>
          </p:nvSpPr>
          <p:spPr>
            <a:xfrm>
              <a:off x="7841692" y="830693"/>
              <a:ext cx="312906" cy="369332"/>
            </a:xfrm>
            <a:prstGeom prst="rect">
              <a:avLst/>
            </a:prstGeom>
            <a:noFill/>
          </p:spPr>
          <p:txBody>
            <a:bodyPr wrap="none" rtlCol="0">
              <a:spAutoFit/>
            </a:bodyPr>
            <a:lstStyle/>
            <a:p>
              <a:r>
                <a:rPr lang="en-GB" b="1" dirty="0"/>
                <a:t>+</a:t>
              </a:r>
            </a:p>
          </p:txBody>
        </p:sp>
      </p:grpSp>
      <p:cxnSp>
        <p:nvCxnSpPr>
          <p:cNvPr id="120" name="Straight Arrow Connector 108">
            <a:extLst>
              <a:ext uri="{FF2B5EF4-FFF2-40B4-BE49-F238E27FC236}">
                <a16:creationId xmlns:a16="http://schemas.microsoft.com/office/drawing/2014/main" id="{1A748E29-02C8-D47D-3675-B110D0E5EB38}"/>
              </a:ext>
            </a:extLst>
          </p:cNvPr>
          <p:cNvCxnSpPr>
            <a:cxnSpLocks/>
          </p:cNvCxnSpPr>
          <p:nvPr/>
        </p:nvCxnSpPr>
        <p:spPr>
          <a:xfrm rot="16200000" flipH="1">
            <a:off x="7737199" y="4143972"/>
            <a:ext cx="1134800" cy="601150"/>
          </a:xfrm>
          <a:prstGeom prst="curvedConnector3">
            <a:avLst>
              <a:gd name="adj1" fmla="val 26435"/>
            </a:avLst>
          </a:prstGeom>
          <a:ln w="38100">
            <a:tailEnd type="triangle"/>
          </a:ln>
        </p:spPr>
        <p:style>
          <a:lnRef idx="1">
            <a:schemeClr val="dk1"/>
          </a:lnRef>
          <a:fillRef idx="0">
            <a:schemeClr val="dk1"/>
          </a:fillRef>
          <a:effectRef idx="0">
            <a:schemeClr val="dk1"/>
          </a:effectRef>
          <a:fontRef idx="minor">
            <a:schemeClr val="tx1"/>
          </a:fontRef>
        </p:style>
      </p:cxnSp>
      <p:grpSp>
        <p:nvGrpSpPr>
          <p:cNvPr id="123" name="Group 122">
            <a:extLst>
              <a:ext uri="{FF2B5EF4-FFF2-40B4-BE49-F238E27FC236}">
                <a16:creationId xmlns:a16="http://schemas.microsoft.com/office/drawing/2014/main" id="{D5992B42-7C17-EB1D-9832-8720C42CAF21}"/>
              </a:ext>
            </a:extLst>
          </p:cNvPr>
          <p:cNvGrpSpPr/>
          <p:nvPr/>
        </p:nvGrpSpPr>
        <p:grpSpPr>
          <a:xfrm>
            <a:off x="1859904" y="2662590"/>
            <a:ext cx="369332" cy="1108104"/>
            <a:chOff x="2665220" y="3354901"/>
            <a:chExt cx="571883" cy="1108104"/>
          </a:xfrm>
        </p:grpSpPr>
        <p:sp>
          <p:nvSpPr>
            <p:cNvPr id="124" name="Rectangle: Rounded Corners 123">
              <a:extLst>
                <a:ext uri="{FF2B5EF4-FFF2-40B4-BE49-F238E27FC236}">
                  <a16:creationId xmlns:a16="http://schemas.microsoft.com/office/drawing/2014/main" id="{BA12D54A-59AE-83AA-7C0D-AED3923BA942}"/>
                </a:ext>
              </a:extLst>
            </p:cNvPr>
            <p:cNvSpPr/>
            <p:nvPr/>
          </p:nvSpPr>
          <p:spPr>
            <a:xfrm>
              <a:off x="2721723" y="3354901"/>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5" name="TextBox 124">
              <a:extLst>
                <a:ext uri="{FF2B5EF4-FFF2-40B4-BE49-F238E27FC236}">
                  <a16:creationId xmlns:a16="http://schemas.microsoft.com/office/drawing/2014/main" id="{497E6BD4-3FDA-8917-A75B-CE8EFBEE3AF8}"/>
                </a:ext>
              </a:extLst>
            </p:cNvPr>
            <p:cNvSpPr txBox="1"/>
            <p:nvPr/>
          </p:nvSpPr>
          <p:spPr>
            <a:xfrm rot="16200000">
              <a:off x="2438842" y="3622713"/>
              <a:ext cx="1024639" cy="571883"/>
            </a:xfrm>
            <a:prstGeom prst="rect">
              <a:avLst/>
            </a:prstGeom>
            <a:noFill/>
          </p:spPr>
          <p:txBody>
            <a:bodyPr wrap="square" lIns="0" rIns="0" rtlCol="0" anchor="ctr">
              <a:spAutoFit/>
            </a:bodyPr>
            <a:lstStyle/>
            <a:p>
              <a:pPr algn="ctr"/>
              <a:r>
                <a:rPr lang="en-US" dirty="0"/>
                <a:t>Zero-Conv</a:t>
              </a:r>
            </a:p>
          </p:txBody>
        </p:sp>
      </p:grpSp>
      <p:pic>
        <p:nvPicPr>
          <p:cNvPr id="129" name="Picture 128" descr="A red flame on a black background&#10;&#10;AI-generated content may be incorrect.">
            <a:extLst>
              <a:ext uri="{FF2B5EF4-FFF2-40B4-BE49-F238E27FC236}">
                <a16:creationId xmlns:a16="http://schemas.microsoft.com/office/drawing/2014/main" id="{78727F20-6C65-A385-7AFB-2C029C4500DC}"/>
              </a:ext>
            </a:extLst>
          </p:cNvPr>
          <p:cNvPicPr>
            <a:picLocks noChangeAspect="1"/>
          </p:cNvPicPr>
          <p:nvPr/>
        </p:nvPicPr>
        <p:blipFill>
          <a:blip r:embed="rId12"/>
          <a:stretch>
            <a:fillRect/>
          </a:stretch>
        </p:blipFill>
        <p:spPr>
          <a:xfrm>
            <a:off x="9014743" y="2350268"/>
            <a:ext cx="270328" cy="374524"/>
          </a:xfrm>
          <a:prstGeom prst="rect">
            <a:avLst/>
          </a:prstGeom>
        </p:spPr>
      </p:pic>
      <p:pic>
        <p:nvPicPr>
          <p:cNvPr id="130" name="Picture 129" descr="A blue snowflake on a black background&#10;&#10;AI-generated content may be incorrect.">
            <a:extLst>
              <a:ext uri="{FF2B5EF4-FFF2-40B4-BE49-F238E27FC236}">
                <a16:creationId xmlns:a16="http://schemas.microsoft.com/office/drawing/2014/main" id="{DAFE6D34-43FB-AE1A-3F97-7C22AAF69916}"/>
              </a:ext>
            </a:extLst>
          </p:cNvPr>
          <p:cNvPicPr>
            <a:picLocks noChangeAspect="1"/>
          </p:cNvPicPr>
          <p:nvPr/>
        </p:nvPicPr>
        <p:blipFill>
          <a:blip r:embed="rId13"/>
          <a:stretch>
            <a:fillRect/>
          </a:stretch>
        </p:blipFill>
        <p:spPr>
          <a:xfrm>
            <a:off x="9076381" y="4290772"/>
            <a:ext cx="293877" cy="321419"/>
          </a:xfrm>
          <a:prstGeom prst="rect">
            <a:avLst/>
          </a:prstGeom>
        </p:spPr>
      </p:pic>
      <p:sp>
        <p:nvSpPr>
          <p:cNvPr id="131" name="Text Placeholder 2">
            <a:extLst>
              <a:ext uri="{FF2B5EF4-FFF2-40B4-BE49-F238E27FC236}">
                <a16:creationId xmlns:a16="http://schemas.microsoft.com/office/drawing/2014/main" id="{6ABD36CB-62B1-F2FC-9A25-15C0C7DD160A}"/>
              </a:ext>
            </a:extLst>
          </p:cNvPr>
          <p:cNvSpPr>
            <a:spLocks noGrp="1"/>
          </p:cNvSpPr>
          <p:nvPr>
            <p:ph type="body" idx="1"/>
          </p:nvPr>
        </p:nvSpPr>
        <p:spPr>
          <a:xfrm>
            <a:off x="295383" y="1202513"/>
            <a:ext cx="11601235" cy="818276"/>
          </a:xfrm>
        </p:spPr>
        <p:txBody>
          <a:bodyPr>
            <a:noAutofit/>
          </a:bodyPr>
          <a:lstStyle/>
          <a:p>
            <a:pPr marL="0" indent="0">
              <a:buNone/>
            </a:pPr>
            <a:r>
              <a:rPr lang="en-GB" dirty="0"/>
              <a:t>ControlNet creates a trainable copy of some layers and uses zero-initialized convolutions to make sure that initially, the ControlNet has no effect on the output.</a:t>
            </a:r>
          </a:p>
        </p:txBody>
      </p:sp>
      <p:pic>
        <p:nvPicPr>
          <p:cNvPr id="132" name="Picture 131" descr="A red flame on a black background&#10;&#10;AI-generated content may be incorrect.">
            <a:extLst>
              <a:ext uri="{FF2B5EF4-FFF2-40B4-BE49-F238E27FC236}">
                <a16:creationId xmlns:a16="http://schemas.microsoft.com/office/drawing/2014/main" id="{98E9875F-AEC2-E26A-C995-ED4435978E90}"/>
              </a:ext>
            </a:extLst>
          </p:cNvPr>
          <p:cNvPicPr>
            <a:picLocks noChangeAspect="1"/>
          </p:cNvPicPr>
          <p:nvPr/>
        </p:nvPicPr>
        <p:blipFill>
          <a:blip r:embed="rId12"/>
          <a:stretch>
            <a:fillRect/>
          </a:stretch>
        </p:blipFill>
        <p:spPr>
          <a:xfrm>
            <a:off x="1928965" y="2438404"/>
            <a:ext cx="270328" cy="374524"/>
          </a:xfrm>
          <a:prstGeom prst="rect">
            <a:avLst/>
          </a:prstGeom>
        </p:spPr>
      </p:pic>
      <p:sp>
        <p:nvSpPr>
          <p:cNvPr id="133" name="TextBox 132">
            <a:extLst>
              <a:ext uri="{FF2B5EF4-FFF2-40B4-BE49-F238E27FC236}">
                <a16:creationId xmlns:a16="http://schemas.microsoft.com/office/drawing/2014/main" id="{376CC07B-3E88-F326-B27A-B5329F2A488A}"/>
              </a:ext>
            </a:extLst>
          </p:cNvPr>
          <p:cNvSpPr txBox="1"/>
          <p:nvPr/>
        </p:nvSpPr>
        <p:spPr>
          <a:xfrm>
            <a:off x="279852" y="6126175"/>
            <a:ext cx="11177840" cy="292388"/>
          </a:xfrm>
          <a:prstGeom prst="rect">
            <a:avLst/>
          </a:prstGeom>
          <a:noFill/>
        </p:spPr>
        <p:txBody>
          <a:bodyPr wrap="square">
            <a:spAutoFit/>
          </a:bodyPr>
          <a:lstStyle/>
          <a:p>
            <a:r>
              <a:rPr lang="en-US" sz="1300" i="1" dirty="0">
                <a:solidFill>
                  <a:schemeClr val="bg1">
                    <a:lumMod val="65000"/>
                  </a:schemeClr>
                </a:solidFill>
              </a:rPr>
              <a:t>Adding Conditional Control to Text-to-Image Diffusion Models</a:t>
            </a:r>
            <a:r>
              <a:rPr lang="en-GB" sz="1300" dirty="0">
                <a:solidFill>
                  <a:schemeClr val="bg1">
                    <a:lumMod val="65000"/>
                  </a:schemeClr>
                </a:solidFill>
              </a:rPr>
              <a:t>, Zhang et al., ICCV 2023</a:t>
            </a:r>
          </a:p>
        </p:txBody>
      </p:sp>
      <p:grpSp>
        <p:nvGrpSpPr>
          <p:cNvPr id="78" name="Group 77">
            <a:extLst>
              <a:ext uri="{FF2B5EF4-FFF2-40B4-BE49-F238E27FC236}">
                <a16:creationId xmlns:a16="http://schemas.microsoft.com/office/drawing/2014/main" id="{1B0E7C0E-731B-7B99-E0CA-230D131A43F0}"/>
              </a:ext>
            </a:extLst>
          </p:cNvPr>
          <p:cNvGrpSpPr/>
          <p:nvPr/>
        </p:nvGrpSpPr>
        <p:grpSpPr>
          <a:xfrm rot="5400000">
            <a:off x="5764029" y="3155834"/>
            <a:ext cx="369332" cy="1108104"/>
            <a:chOff x="2665220" y="3354901"/>
            <a:chExt cx="571883" cy="1108104"/>
          </a:xfrm>
        </p:grpSpPr>
        <p:sp>
          <p:nvSpPr>
            <p:cNvPr id="79" name="Rectangle: Rounded Corners 78">
              <a:extLst>
                <a:ext uri="{FF2B5EF4-FFF2-40B4-BE49-F238E27FC236}">
                  <a16:creationId xmlns:a16="http://schemas.microsoft.com/office/drawing/2014/main" id="{B72A8C5A-A4CD-B26B-67AB-6167A2E05BF0}"/>
                </a:ext>
              </a:extLst>
            </p:cNvPr>
            <p:cNvSpPr/>
            <p:nvPr/>
          </p:nvSpPr>
          <p:spPr>
            <a:xfrm>
              <a:off x="2721723" y="3354901"/>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0" name="TextBox 79">
              <a:extLst>
                <a:ext uri="{FF2B5EF4-FFF2-40B4-BE49-F238E27FC236}">
                  <a16:creationId xmlns:a16="http://schemas.microsoft.com/office/drawing/2014/main" id="{35F2D387-6CB1-100B-24DB-7F53407305ED}"/>
                </a:ext>
              </a:extLst>
            </p:cNvPr>
            <p:cNvSpPr txBox="1"/>
            <p:nvPr/>
          </p:nvSpPr>
          <p:spPr>
            <a:xfrm rot="16200000">
              <a:off x="2438842" y="3622713"/>
              <a:ext cx="1024639" cy="571883"/>
            </a:xfrm>
            <a:prstGeom prst="rect">
              <a:avLst/>
            </a:prstGeom>
            <a:noFill/>
          </p:spPr>
          <p:txBody>
            <a:bodyPr wrap="square" lIns="0" rIns="0" rtlCol="0" anchor="ctr">
              <a:spAutoFit/>
            </a:bodyPr>
            <a:lstStyle/>
            <a:p>
              <a:pPr algn="ctr"/>
              <a:r>
                <a:rPr lang="en-US" dirty="0"/>
                <a:t>Zero-Conv</a:t>
              </a:r>
            </a:p>
          </p:txBody>
        </p:sp>
      </p:grpSp>
      <p:grpSp>
        <p:nvGrpSpPr>
          <p:cNvPr id="113" name="Group 112">
            <a:extLst>
              <a:ext uri="{FF2B5EF4-FFF2-40B4-BE49-F238E27FC236}">
                <a16:creationId xmlns:a16="http://schemas.microsoft.com/office/drawing/2014/main" id="{7696A6DC-0558-2581-C43F-794AF021D150}"/>
              </a:ext>
            </a:extLst>
          </p:cNvPr>
          <p:cNvGrpSpPr/>
          <p:nvPr/>
        </p:nvGrpSpPr>
        <p:grpSpPr>
          <a:xfrm rot="5400000">
            <a:off x="7864886" y="3155834"/>
            <a:ext cx="369332" cy="1108104"/>
            <a:chOff x="2665220" y="3354901"/>
            <a:chExt cx="571883" cy="1108104"/>
          </a:xfrm>
        </p:grpSpPr>
        <p:sp>
          <p:nvSpPr>
            <p:cNvPr id="114" name="Rectangle: Rounded Corners 113">
              <a:extLst>
                <a:ext uri="{FF2B5EF4-FFF2-40B4-BE49-F238E27FC236}">
                  <a16:creationId xmlns:a16="http://schemas.microsoft.com/office/drawing/2014/main" id="{68077A60-2F8B-A2F0-B778-C77272A0E07D}"/>
                </a:ext>
              </a:extLst>
            </p:cNvPr>
            <p:cNvSpPr/>
            <p:nvPr/>
          </p:nvSpPr>
          <p:spPr>
            <a:xfrm>
              <a:off x="2721723" y="3354901"/>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5" name="TextBox 114">
              <a:extLst>
                <a:ext uri="{FF2B5EF4-FFF2-40B4-BE49-F238E27FC236}">
                  <a16:creationId xmlns:a16="http://schemas.microsoft.com/office/drawing/2014/main" id="{E9C23C48-05E1-5F91-0D37-EBD854AE2DA2}"/>
                </a:ext>
              </a:extLst>
            </p:cNvPr>
            <p:cNvSpPr txBox="1"/>
            <p:nvPr/>
          </p:nvSpPr>
          <p:spPr>
            <a:xfrm rot="16200000">
              <a:off x="2438842" y="3622713"/>
              <a:ext cx="1024639" cy="571883"/>
            </a:xfrm>
            <a:prstGeom prst="rect">
              <a:avLst/>
            </a:prstGeom>
            <a:noFill/>
          </p:spPr>
          <p:txBody>
            <a:bodyPr wrap="square" lIns="0" rIns="0" rtlCol="0" anchor="ctr">
              <a:spAutoFit/>
            </a:bodyPr>
            <a:lstStyle/>
            <a:p>
              <a:pPr algn="ctr"/>
              <a:r>
                <a:rPr lang="en-US" dirty="0"/>
                <a:t>Zero-Conv</a:t>
              </a:r>
            </a:p>
          </p:txBody>
        </p:sp>
      </p:grpSp>
      <p:sp>
        <p:nvSpPr>
          <p:cNvPr id="15" name="TextBox 14">
            <a:extLst>
              <a:ext uri="{FF2B5EF4-FFF2-40B4-BE49-F238E27FC236}">
                <a16:creationId xmlns:a16="http://schemas.microsoft.com/office/drawing/2014/main" id="{AFE0E1F8-B563-9385-FED1-24D494D2B830}"/>
              </a:ext>
            </a:extLst>
          </p:cNvPr>
          <p:cNvSpPr txBox="1"/>
          <p:nvPr/>
        </p:nvSpPr>
        <p:spPr>
          <a:xfrm>
            <a:off x="639014" y="3742379"/>
            <a:ext cx="877420" cy="369332"/>
          </a:xfrm>
          <a:prstGeom prst="rect">
            <a:avLst/>
          </a:prstGeom>
          <a:noFill/>
        </p:spPr>
        <p:txBody>
          <a:bodyPr wrap="none" rtlCol="0">
            <a:spAutoFit/>
          </a:bodyPr>
          <a:lstStyle/>
          <a:p>
            <a:r>
              <a:rPr lang="en-US" dirty="0"/>
              <a:t>Control</a:t>
            </a:r>
            <a:endParaRPr lang="en-GB" dirty="0"/>
          </a:p>
        </p:txBody>
      </p:sp>
    </p:spTree>
    <p:extLst>
      <p:ext uri="{BB962C8B-B14F-4D97-AF65-F5344CB8AC3E}">
        <p14:creationId xmlns:p14="http://schemas.microsoft.com/office/powerpoint/2010/main" val="13014935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58" grpId="0" animBg="1"/>
      <p:bldP spid="65" grpId="0"/>
      <p:bldP spid="66" grpId="0"/>
      <p:bldP spid="68" grpId="0" animBg="1"/>
      <p:bldP spid="76" grpId="0" animBg="1"/>
      <p:bldP spid="77" grpId="0"/>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4EDE3C56-58A5-021D-35AD-926016D91186}"/>
              </a:ext>
            </a:extLst>
          </p:cNvPr>
          <p:cNvCxnSpPr/>
          <p:nvPr/>
        </p:nvCxnSpPr>
        <p:spPr>
          <a:xfrm>
            <a:off x="509583" y="2477108"/>
            <a:ext cx="0" cy="35898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17FB305-1B36-38D5-A388-9744A4B7BC43}"/>
              </a:ext>
            </a:extLst>
          </p:cNvPr>
          <p:cNvSpPr>
            <a:spLocks noGrp="1"/>
          </p:cNvSpPr>
          <p:nvPr>
            <p:ph type="title"/>
          </p:nvPr>
        </p:nvSpPr>
        <p:spPr/>
        <p:txBody>
          <a:bodyPr/>
          <a:lstStyle/>
          <a:p>
            <a:r>
              <a:rPr lang="en-GB" dirty="0"/>
              <a:t>ControlNet Examples</a:t>
            </a:r>
          </a:p>
        </p:txBody>
      </p:sp>
      <p:sp>
        <p:nvSpPr>
          <p:cNvPr id="4" name="Date Placeholder 3">
            <a:extLst>
              <a:ext uri="{FF2B5EF4-FFF2-40B4-BE49-F238E27FC236}">
                <a16:creationId xmlns:a16="http://schemas.microsoft.com/office/drawing/2014/main" id="{E08FA8A0-A032-47E9-851F-A5368E0F5032}"/>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D829AE28-3388-EE14-05F5-7E8C768E0E88}"/>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1961E758-7326-6126-BB4E-5B9DC0CDD3C6}"/>
              </a:ext>
            </a:extLst>
          </p:cNvPr>
          <p:cNvSpPr>
            <a:spLocks noGrp="1"/>
          </p:cNvSpPr>
          <p:nvPr>
            <p:ph type="sldNum" sz="quarter" idx="12"/>
          </p:nvPr>
        </p:nvSpPr>
        <p:spPr/>
        <p:txBody>
          <a:bodyPr/>
          <a:lstStyle/>
          <a:p>
            <a:r>
              <a:rPr lang="en-US"/>
              <a:t>Diffusion-Based Image and Video Generation</a:t>
            </a:r>
            <a:endParaRPr lang="en-US" dirty="0"/>
          </a:p>
        </p:txBody>
      </p:sp>
      <p:pic>
        <p:nvPicPr>
          <p:cNvPr id="8" name="Picture 7">
            <a:extLst>
              <a:ext uri="{FF2B5EF4-FFF2-40B4-BE49-F238E27FC236}">
                <a16:creationId xmlns:a16="http://schemas.microsoft.com/office/drawing/2014/main" id="{80C01CB7-BBF2-58E7-C45E-8A9D041E0B51}"/>
              </a:ext>
            </a:extLst>
          </p:cNvPr>
          <p:cNvPicPr>
            <a:picLocks noChangeAspect="1"/>
          </p:cNvPicPr>
          <p:nvPr/>
        </p:nvPicPr>
        <p:blipFill>
          <a:blip r:embed="rId2"/>
          <a:stretch>
            <a:fillRect/>
          </a:stretch>
        </p:blipFill>
        <p:spPr>
          <a:xfrm>
            <a:off x="610288" y="927407"/>
            <a:ext cx="9994820" cy="5280449"/>
          </a:xfrm>
          <a:prstGeom prst="rect">
            <a:avLst/>
          </a:prstGeom>
        </p:spPr>
      </p:pic>
      <p:sp>
        <p:nvSpPr>
          <p:cNvPr id="9" name="TextBox 8">
            <a:extLst>
              <a:ext uri="{FF2B5EF4-FFF2-40B4-BE49-F238E27FC236}">
                <a16:creationId xmlns:a16="http://schemas.microsoft.com/office/drawing/2014/main" id="{07DE0394-EC07-0023-FDF8-995B103EB7E9}"/>
              </a:ext>
            </a:extLst>
          </p:cNvPr>
          <p:cNvSpPr txBox="1"/>
          <p:nvPr/>
        </p:nvSpPr>
        <p:spPr>
          <a:xfrm rot="16200000">
            <a:off x="139375" y="1554868"/>
            <a:ext cx="672685" cy="369332"/>
          </a:xfrm>
          <a:prstGeom prst="rect">
            <a:avLst/>
          </a:prstGeom>
          <a:noFill/>
        </p:spPr>
        <p:txBody>
          <a:bodyPr wrap="none" rtlCol="0">
            <a:spAutoFit/>
          </a:bodyPr>
          <a:lstStyle/>
          <a:p>
            <a:r>
              <a:rPr lang="en-GB" dirty="0"/>
              <a:t>input</a:t>
            </a:r>
          </a:p>
        </p:txBody>
      </p:sp>
      <p:sp>
        <p:nvSpPr>
          <p:cNvPr id="10" name="TextBox 9">
            <a:extLst>
              <a:ext uri="{FF2B5EF4-FFF2-40B4-BE49-F238E27FC236}">
                <a16:creationId xmlns:a16="http://schemas.microsoft.com/office/drawing/2014/main" id="{9BC5CAFD-10B7-1831-64F5-31149970E1F3}"/>
              </a:ext>
            </a:extLst>
          </p:cNvPr>
          <p:cNvSpPr txBox="1"/>
          <p:nvPr/>
        </p:nvSpPr>
        <p:spPr>
          <a:xfrm rot="16200000">
            <a:off x="-86520" y="3990851"/>
            <a:ext cx="1124475" cy="369332"/>
          </a:xfrm>
          <a:prstGeom prst="rect">
            <a:avLst/>
          </a:prstGeom>
          <a:solidFill>
            <a:schemeClr val="bg1"/>
          </a:solidFill>
        </p:spPr>
        <p:txBody>
          <a:bodyPr wrap="none" rtlCol="0">
            <a:spAutoFit/>
          </a:bodyPr>
          <a:lstStyle/>
          <a:p>
            <a:r>
              <a:rPr lang="en-GB" dirty="0"/>
              <a:t>generated</a:t>
            </a:r>
          </a:p>
        </p:txBody>
      </p:sp>
      <p:sp>
        <p:nvSpPr>
          <p:cNvPr id="13" name="TextBox 12">
            <a:extLst>
              <a:ext uri="{FF2B5EF4-FFF2-40B4-BE49-F238E27FC236}">
                <a16:creationId xmlns:a16="http://schemas.microsoft.com/office/drawing/2014/main" id="{273DD815-53EF-470A-1A73-DC1E6D738AC5}"/>
              </a:ext>
            </a:extLst>
          </p:cNvPr>
          <p:cNvSpPr txBox="1"/>
          <p:nvPr/>
        </p:nvSpPr>
        <p:spPr>
          <a:xfrm>
            <a:off x="279852" y="6126175"/>
            <a:ext cx="11177840" cy="292388"/>
          </a:xfrm>
          <a:prstGeom prst="rect">
            <a:avLst/>
          </a:prstGeom>
          <a:noFill/>
        </p:spPr>
        <p:txBody>
          <a:bodyPr wrap="square">
            <a:spAutoFit/>
          </a:bodyPr>
          <a:lstStyle/>
          <a:p>
            <a:r>
              <a:rPr lang="en-US" sz="1300" i="1" dirty="0">
                <a:solidFill>
                  <a:schemeClr val="bg1">
                    <a:lumMod val="65000"/>
                  </a:schemeClr>
                </a:solidFill>
              </a:rPr>
              <a:t>Adding Conditional Control to Text-to-Image Diffusion Models</a:t>
            </a:r>
            <a:r>
              <a:rPr lang="en-GB" sz="1300" dirty="0">
                <a:solidFill>
                  <a:schemeClr val="bg1">
                    <a:lumMod val="65000"/>
                  </a:schemeClr>
                </a:solidFill>
              </a:rPr>
              <a:t>, Zhang et al., ICCV 2023</a:t>
            </a:r>
          </a:p>
        </p:txBody>
      </p:sp>
    </p:spTree>
    <p:extLst>
      <p:ext uri="{BB962C8B-B14F-4D97-AF65-F5344CB8AC3E}">
        <p14:creationId xmlns:p14="http://schemas.microsoft.com/office/powerpoint/2010/main" val="2817809030"/>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8CDB3-D45F-8718-5088-DA6EB38CD243}"/>
              </a:ext>
            </a:extLst>
          </p:cNvPr>
          <p:cNvSpPr>
            <a:spLocks noGrp="1"/>
          </p:cNvSpPr>
          <p:nvPr>
            <p:ph type="title"/>
          </p:nvPr>
        </p:nvSpPr>
        <p:spPr/>
        <p:txBody>
          <a:bodyPr/>
          <a:lstStyle/>
          <a:p>
            <a:r>
              <a:rPr lang="en-GB" dirty="0"/>
              <a:t>ControlNet + </a:t>
            </a:r>
            <a:r>
              <a:rPr lang="en-GB" dirty="0" err="1"/>
              <a:t>LoRA</a:t>
            </a:r>
            <a:r>
              <a:rPr lang="en-GB" dirty="0"/>
              <a:t>: Example (</a:t>
            </a:r>
            <a:r>
              <a:rPr lang="en-GB" dirty="0" err="1"/>
              <a:t>LooseControl</a:t>
            </a:r>
            <a:r>
              <a:rPr lang="en-GB" dirty="0"/>
              <a:t>)</a:t>
            </a:r>
          </a:p>
        </p:txBody>
      </p:sp>
      <p:sp>
        <p:nvSpPr>
          <p:cNvPr id="4" name="Date Placeholder 3">
            <a:extLst>
              <a:ext uri="{FF2B5EF4-FFF2-40B4-BE49-F238E27FC236}">
                <a16:creationId xmlns:a16="http://schemas.microsoft.com/office/drawing/2014/main" id="{2EA92E7A-3931-ABB1-DEDF-5D890F36EE8F}"/>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77C7F7B4-7675-7440-B0EE-EB19039C0BE8}"/>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0EDBFFD7-B197-C0B9-1EFB-DC14E5B2C990}"/>
              </a:ext>
            </a:extLst>
          </p:cNvPr>
          <p:cNvSpPr>
            <a:spLocks noGrp="1"/>
          </p:cNvSpPr>
          <p:nvPr>
            <p:ph type="sldNum" sz="quarter" idx="12"/>
          </p:nvPr>
        </p:nvSpPr>
        <p:spPr/>
        <p:txBody>
          <a:bodyPr/>
          <a:lstStyle/>
          <a:p>
            <a:r>
              <a:rPr lang="en-US"/>
              <a:t>Diffusion-Based Image and Video Generation</a:t>
            </a:r>
            <a:endParaRPr lang="en-US" dirty="0"/>
          </a:p>
        </p:txBody>
      </p:sp>
      <p:grpSp>
        <p:nvGrpSpPr>
          <p:cNvPr id="15" name="Group 14">
            <a:extLst>
              <a:ext uri="{FF2B5EF4-FFF2-40B4-BE49-F238E27FC236}">
                <a16:creationId xmlns:a16="http://schemas.microsoft.com/office/drawing/2014/main" id="{AA1CC8A0-B8D3-6FAD-2034-30C622454CAB}"/>
              </a:ext>
            </a:extLst>
          </p:cNvPr>
          <p:cNvGrpSpPr/>
          <p:nvPr/>
        </p:nvGrpSpPr>
        <p:grpSpPr>
          <a:xfrm>
            <a:off x="411364" y="2413347"/>
            <a:ext cx="7086926" cy="2771115"/>
            <a:chOff x="1090423" y="3031487"/>
            <a:chExt cx="10201111" cy="3988817"/>
          </a:xfrm>
        </p:grpSpPr>
        <p:pic>
          <p:nvPicPr>
            <p:cNvPr id="12" name="Picture 11">
              <a:extLst>
                <a:ext uri="{FF2B5EF4-FFF2-40B4-BE49-F238E27FC236}">
                  <a16:creationId xmlns:a16="http://schemas.microsoft.com/office/drawing/2014/main" id="{236976CE-0F54-ADB0-3DED-48225264B560}"/>
                </a:ext>
              </a:extLst>
            </p:cNvPr>
            <p:cNvPicPr>
              <a:picLocks noChangeAspect="1"/>
            </p:cNvPicPr>
            <p:nvPr/>
          </p:nvPicPr>
          <p:blipFill>
            <a:blip r:embed="rId2"/>
            <a:stretch>
              <a:fillRect/>
            </a:stretch>
          </p:blipFill>
          <p:spPr>
            <a:xfrm>
              <a:off x="1090423" y="5361719"/>
              <a:ext cx="10201111" cy="1658585"/>
            </a:xfrm>
            <a:prstGeom prst="rect">
              <a:avLst/>
            </a:prstGeom>
          </p:spPr>
        </p:pic>
        <p:pic>
          <p:nvPicPr>
            <p:cNvPr id="14" name="Picture 13">
              <a:extLst>
                <a:ext uri="{FF2B5EF4-FFF2-40B4-BE49-F238E27FC236}">
                  <a16:creationId xmlns:a16="http://schemas.microsoft.com/office/drawing/2014/main" id="{1EF06797-767E-936B-FD6D-9346B1D0A769}"/>
                </a:ext>
              </a:extLst>
            </p:cNvPr>
            <p:cNvPicPr>
              <a:picLocks noChangeAspect="1"/>
            </p:cNvPicPr>
            <p:nvPr/>
          </p:nvPicPr>
          <p:blipFill>
            <a:blip r:embed="rId3"/>
            <a:stretch>
              <a:fillRect/>
            </a:stretch>
          </p:blipFill>
          <p:spPr>
            <a:xfrm>
              <a:off x="1090423" y="3031487"/>
              <a:ext cx="10200809" cy="1678716"/>
            </a:xfrm>
            <a:prstGeom prst="rect">
              <a:avLst/>
            </a:prstGeom>
          </p:spPr>
        </p:pic>
      </p:grpSp>
      <p:grpSp>
        <p:nvGrpSpPr>
          <p:cNvPr id="20" name="Group 19">
            <a:extLst>
              <a:ext uri="{FF2B5EF4-FFF2-40B4-BE49-F238E27FC236}">
                <a16:creationId xmlns:a16="http://schemas.microsoft.com/office/drawing/2014/main" id="{057D020E-AEF1-D486-4C15-DF7FF57D655D}"/>
              </a:ext>
            </a:extLst>
          </p:cNvPr>
          <p:cNvGrpSpPr/>
          <p:nvPr/>
        </p:nvGrpSpPr>
        <p:grpSpPr>
          <a:xfrm>
            <a:off x="8319778" y="1232446"/>
            <a:ext cx="3497434" cy="5002708"/>
            <a:chOff x="541280" y="1005509"/>
            <a:chExt cx="3802211" cy="5438659"/>
          </a:xfrm>
        </p:grpSpPr>
        <p:pic>
          <p:nvPicPr>
            <p:cNvPr id="17" name="Picture 16">
              <a:extLst>
                <a:ext uri="{FF2B5EF4-FFF2-40B4-BE49-F238E27FC236}">
                  <a16:creationId xmlns:a16="http://schemas.microsoft.com/office/drawing/2014/main" id="{B0766882-252B-22A2-92AE-BD947FACE1A6}"/>
                </a:ext>
              </a:extLst>
            </p:cNvPr>
            <p:cNvPicPr>
              <a:picLocks noChangeAspect="1"/>
            </p:cNvPicPr>
            <p:nvPr/>
          </p:nvPicPr>
          <p:blipFill>
            <a:blip r:embed="rId4"/>
            <a:srcRect r="32401"/>
            <a:stretch>
              <a:fillRect/>
            </a:stretch>
          </p:blipFill>
          <p:spPr>
            <a:xfrm>
              <a:off x="541280" y="1005509"/>
              <a:ext cx="3802211" cy="5034757"/>
            </a:xfrm>
            <a:prstGeom prst="rect">
              <a:avLst/>
            </a:prstGeom>
          </p:spPr>
        </p:pic>
        <p:pic>
          <p:nvPicPr>
            <p:cNvPr id="19" name="Picture 18">
              <a:extLst>
                <a:ext uri="{FF2B5EF4-FFF2-40B4-BE49-F238E27FC236}">
                  <a16:creationId xmlns:a16="http://schemas.microsoft.com/office/drawing/2014/main" id="{ADE0EC42-6F4A-DDD6-F771-BB686F8E3466}"/>
                </a:ext>
              </a:extLst>
            </p:cNvPr>
            <p:cNvPicPr>
              <a:picLocks noChangeAspect="1"/>
            </p:cNvPicPr>
            <p:nvPr/>
          </p:nvPicPr>
          <p:blipFill>
            <a:blip r:embed="rId5"/>
            <a:stretch>
              <a:fillRect/>
            </a:stretch>
          </p:blipFill>
          <p:spPr>
            <a:xfrm>
              <a:off x="618614" y="6040266"/>
              <a:ext cx="3724877" cy="403902"/>
            </a:xfrm>
            <a:prstGeom prst="rect">
              <a:avLst/>
            </a:prstGeom>
          </p:spPr>
        </p:pic>
      </p:grpSp>
      <p:sp>
        <p:nvSpPr>
          <p:cNvPr id="21" name="TextBox 20">
            <a:extLst>
              <a:ext uri="{FF2B5EF4-FFF2-40B4-BE49-F238E27FC236}">
                <a16:creationId xmlns:a16="http://schemas.microsoft.com/office/drawing/2014/main" id="{381372CB-81E1-BD6F-DFB8-E94960E7978C}"/>
              </a:ext>
            </a:extLst>
          </p:cNvPr>
          <p:cNvSpPr txBox="1"/>
          <p:nvPr/>
        </p:nvSpPr>
        <p:spPr>
          <a:xfrm rot="16200000">
            <a:off x="7837714" y="1656832"/>
            <a:ext cx="676595" cy="369332"/>
          </a:xfrm>
          <a:prstGeom prst="rect">
            <a:avLst/>
          </a:prstGeom>
          <a:noFill/>
        </p:spPr>
        <p:txBody>
          <a:bodyPr wrap="none" rtlCol="0">
            <a:spAutoFit/>
          </a:bodyPr>
          <a:lstStyle/>
          <a:p>
            <a:r>
              <a:rPr lang="en-GB" dirty="0"/>
              <a:t>Input</a:t>
            </a:r>
          </a:p>
        </p:txBody>
      </p:sp>
      <p:sp>
        <p:nvSpPr>
          <p:cNvPr id="22" name="TextBox 21">
            <a:extLst>
              <a:ext uri="{FF2B5EF4-FFF2-40B4-BE49-F238E27FC236}">
                <a16:creationId xmlns:a16="http://schemas.microsoft.com/office/drawing/2014/main" id="{0E98E7C4-8500-9718-548E-73350DF14A28}"/>
              </a:ext>
            </a:extLst>
          </p:cNvPr>
          <p:cNvSpPr txBox="1"/>
          <p:nvPr/>
        </p:nvSpPr>
        <p:spPr>
          <a:xfrm rot="16200000">
            <a:off x="7570590" y="3129154"/>
            <a:ext cx="1210844" cy="369332"/>
          </a:xfrm>
          <a:prstGeom prst="rect">
            <a:avLst/>
          </a:prstGeom>
          <a:noFill/>
        </p:spPr>
        <p:txBody>
          <a:bodyPr wrap="none" rtlCol="0">
            <a:spAutoFit/>
          </a:bodyPr>
          <a:lstStyle/>
          <a:p>
            <a:r>
              <a:rPr lang="en-GB" dirty="0"/>
              <a:t>ControlNet</a:t>
            </a:r>
          </a:p>
        </p:txBody>
      </p:sp>
      <p:sp>
        <p:nvSpPr>
          <p:cNvPr id="23" name="TextBox 22">
            <a:extLst>
              <a:ext uri="{FF2B5EF4-FFF2-40B4-BE49-F238E27FC236}">
                <a16:creationId xmlns:a16="http://schemas.microsoft.com/office/drawing/2014/main" id="{5CCD20E9-020E-5A92-5074-5D5BDB7CAF38}"/>
              </a:ext>
            </a:extLst>
          </p:cNvPr>
          <p:cNvSpPr txBox="1"/>
          <p:nvPr/>
        </p:nvSpPr>
        <p:spPr>
          <a:xfrm rot="16200000">
            <a:off x="7459449" y="4835466"/>
            <a:ext cx="1440907" cy="369332"/>
          </a:xfrm>
          <a:prstGeom prst="rect">
            <a:avLst/>
          </a:prstGeom>
          <a:noFill/>
        </p:spPr>
        <p:txBody>
          <a:bodyPr wrap="none" rtlCol="0">
            <a:spAutoFit/>
          </a:bodyPr>
          <a:lstStyle/>
          <a:p>
            <a:r>
              <a:rPr lang="en-GB" dirty="0" err="1"/>
              <a:t>LooseControl</a:t>
            </a:r>
            <a:endParaRPr lang="en-GB" dirty="0"/>
          </a:p>
        </p:txBody>
      </p:sp>
      <p:sp>
        <p:nvSpPr>
          <p:cNvPr id="24" name="TextBox 23">
            <a:extLst>
              <a:ext uri="{FF2B5EF4-FFF2-40B4-BE49-F238E27FC236}">
                <a16:creationId xmlns:a16="http://schemas.microsoft.com/office/drawing/2014/main" id="{24CE1C85-4EBD-0874-4450-9D8BE0255775}"/>
              </a:ext>
            </a:extLst>
          </p:cNvPr>
          <p:cNvSpPr txBox="1"/>
          <p:nvPr/>
        </p:nvSpPr>
        <p:spPr>
          <a:xfrm>
            <a:off x="279852" y="6126175"/>
            <a:ext cx="11177840" cy="292388"/>
          </a:xfrm>
          <a:prstGeom prst="rect">
            <a:avLst/>
          </a:prstGeom>
          <a:noFill/>
        </p:spPr>
        <p:txBody>
          <a:bodyPr wrap="square">
            <a:spAutoFit/>
          </a:bodyPr>
          <a:lstStyle/>
          <a:p>
            <a:r>
              <a:rPr lang="en-US" sz="1300" i="1" dirty="0" err="1">
                <a:solidFill>
                  <a:schemeClr val="bg1">
                    <a:lumMod val="65000"/>
                  </a:schemeClr>
                </a:solidFill>
              </a:rPr>
              <a:t>LooseControl</a:t>
            </a:r>
            <a:r>
              <a:rPr lang="en-US" sz="1300" i="1" dirty="0">
                <a:solidFill>
                  <a:schemeClr val="bg1">
                    <a:lumMod val="65000"/>
                  </a:schemeClr>
                </a:solidFill>
              </a:rPr>
              <a:t>: Lifting ControlNet for Generalized Depth Conditioning</a:t>
            </a:r>
            <a:r>
              <a:rPr lang="en-GB" sz="1300" dirty="0">
                <a:solidFill>
                  <a:schemeClr val="bg1">
                    <a:lumMod val="65000"/>
                  </a:schemeClr>
                </a:solidFill>
              </a:rPr>
              <a:t>, Bhat et al., </a:t>
            </a:r>
            <a:r>
              <a:rPr lang="en-GB" sz="1300" dirty="0" err="1">
                <a:solidFill>
                  <a:schemeClr val="bg1">
                    <a:lumMod val="65000"/>
                  </a:schemeClr>
                </a:solidFill>
              </a:rPr>
              <a:t>Siggraph</a:t>
            </a:r>
            <a:r>
              <a:rPr lang="en-GB" sz="1300" dirty="0">
                <a:solidFill>
                  <a:schemeClr val="bg1">
                    <a:lumMod val="65000"/>
                  </a:schemeClr>
                </a:solidFill>
              </a:rPr>
              <a:t> 2024</a:t>
            </a:r>
          </a:p>
        </p:txBody>
      </p:sp>
    </p:spTree>
    <p:extLst>
      <p:ext uri="{BB962C8B-B14F-4D97-AF65-F5344CB8AC3E}">
        <p14:creationId xmlns:p14="http://schemas.microsoft.com/office/powerpoint/2010/main" val="22458704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A76FF5-DDFB-B99A-EB0A-01130C0CE6BC}"/>
              </a:ext>
            </a:extLst>
          </p:cNvPr>
          <p:cNvPicPr>
            <a:picLocks noChangeAspect="1"/>
          </p:cNvPicPr>
          <p:nvPr/>
        </p:nvPicPr>
        <p:blipFill>
          <a:blip r:embed="rId2"/>
          <a:srcRect t="76077"/>
          <a:stretch>
            <a:fillRect/>
          </a:stretch>
        </p:blipFill>
        <p:spPr>
          <a:xfrm>
            <a:off x="524635" y="1098107"/>
            <a:ext cx="1308796" cy="1280833"/>
          </a:xfrm>
          <a:prstGeom prst="rect">
            <a:avLst/>
          </a:prstGeom>
        </p:spPr>
      </p:pic>
      <p:pic>
        <p:nvPicPr>
          <p:cNvPr id="12" name="Picture 11">
            <a:extLst>
              <a:ext uri="{FF2B5EF4-FFF2-40B4-BE49-F238E27FC236}">
                <a16:creationId xmlns:a16="http://schemas.microsoft.com/office/drawing/2014/main" id="{319BE714-C528-677B-4143-BFE3110258E5}"/>
              </a:ext>
            </a:extLst>
          </p:cNvPr>
          <p:cNvPicPr>
            <a:picLocks noChangeAspect="1"/>
          </p:cNvPicPr>
          <p:nvPr/>
        </p:nvPicPr>
        <p:blipFill>
          <a:blip r:embed="rId3"/>
          <a:srcRect t="75664"/>
          <a:stretch>
            <a:fillRect/>
          </a:stretch>
        </p:blipFill>
        <p:spPr>
          <a:xfrm>
            <a:off x="10776711" y="4014171"/>
            <a:ext cx="1292326" cy="1301124"/>
          </a:xfrm>
          <a:prstGeom prst="rect">
            <a:avLst/>
          </a:prstGeom>
        </p:spPr>
      </p:pic>
      <p:cxnSp>
        <p:nvCxnSpPr>
          <p:cNvPr id="182" name="Straight Arrow Connector 181">
            <a:extLst>
              <a:ext uri="{FF2B5EF4-FFF2-40B4-BE49-F238E27FC236}">
                <a16:creationId xmlns:a16="http://schemas.microsoft.com/office/drawing/2014/main" id="{54F0A9C1-FA2D-2C77-702B-7F620E3A650B}"/>
              </a:ext>
            </a:extLst>
          </p:cNvPr>
          <p:cNvCxnSpPr>
            <a:cxnSpLocks/>
          </p:cNvCxnSpPr>
          <p:nvPr/>
        </p:nvCxnSpPr>
        <p:spPr>
          <a:xfrm flipV="1">
            <a:off x="1871797" y="1693174"/>
            <a:ext cx="3614603" cy="392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17E9E786-FF87-F410-CC09-B35E562C47FC}"/>
              </a:ext>
            </a:extLst>
          </p:cNvPr>
          <p:cNvSpPr>
            <a:spLocks noGrp="1"/>
          </p:cNvSpPr>
          <p:nvPr>
            <p:ph type="title"/>
          </p:nvPr>
        </p:nvSpPr>
        <p:spPr/>
        <p:txBody>
          <a:bodyPr/>
          <a:lstStyle/>
          <a:p>
            <a:r>
              <a:rPr lang="en-GB" dirty="0"/>
              <a:t>IP-Adapter</a:t>
            </a:r>
            <a:r>
              <a:rPr lang="en-GB" sz="2800" dirty="0"/>
              <a:t> (Image Prompt Adapter)</a:t>
            </a:r>
          </a:p>
        </p:txBody>
      </p:sp>
      <p:sp>
        <p:nvSpPr>
          <p:cNvPr id="4" name="Date Placeholder 3">
            <a:extLst>
              <a:ext uri="{FF2B5EF4-FFF2-40B4-BE49-F238E27FC236}">
                <a16:creationId xmlns:a16="http://schemas.microsoft.com/office/drawing/2014/main" id="{FC2E36F0-E212-598C-2DA9-FF1AC0A947AF}"/>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90A2FE44-A845-2CE3-ED98-56487CEC514A}"/>
              </a:ext>
            </a:extLst>
          </p:cNvPr>
          <p:cNvSpPr>
            <a:spLocks noGrp="1"/>
          </p:cNvSpPr>
          <p:nvPr>
            <p:ph type="ftr" sz="quarter" idx="11"/>
          </p:nvPr>
        </p:nvSpPr>
        <p:spPr/>
        <p:txBody>
          <a:bodyPr/>
          <a:lstStyle/>
          <a:p>
            <a:r>
              <a:rPr lang="en-US" dirty="0"/>
              <a:t>Guided and Controllable Generation</a:t>
            </a:r>
          </a:p>
        </p:txBody>
      </p:sp>
      <p:sp>
        <p:nvSpPr>
          <p:cNvPr id="6" name="Slide Number Placeholder 5">
            <a:extLst>
              <a:ext uri="{FF2B5EF4-FFF2-40B4-BE49-F238E27FC236}">
                <a16:creationId xmlns:a16="http://schemas.microsoft.com/office/drawing/2014/main" id="{7D30271A-F0AB-473D-4D82-6F7EA6D99103}"/>
              </a:ext>
            </a:extLst>
          </p:cNvPr>
          <p:cNvSpPr>
            <a:spLocks noGrp="1"/>
          </p:cNvSpPr>
          <p:nvPr>
            <p:ph type="sldNum" sz="quarter" idx="12"/>
          </p:nvPr>
        </p:nvSpPr>
        <p:spPr/>
        <p:txBody>
          <a:bodyPr/>
          <a:lstStyle/>
          <a:p>
            <a:r>
              <a:rPr lang="en-US"/>
              <a:t>Diffusion-Based Image and Video Generation</a:t>
            </a:r>
            <a:endParaRPr lang="en-US" dirty="0"/>
          </a:p>
        </p:txBody>
      </p:sp>
      <p:sp>
        <p:nvSpPr>
          <p:cNvPr id="8" name="Rectangle: Rounded Corners 7">
            <a:extLst>
              <a:ext uri="{FF2B5EF4-FFF2-40B4-BE49-F238E27FC236}">
                <a16:creationId xmlns:a16="http://schemas.microsoft.com/office/drawing/2014/main" id="{1DD6CFCD-96D3-7327-6BC6-7E18D4A7D538}"/>
              </a:ext>
            </a:extLst>
          </p:cNvPr>
          <p:cNvSpPr/>
          <p:nvPr/>
        </p:nvSpPr>
        <p:spPr>
          <a:xfrm>
            <a:off x="2531355" y="3926897"/>
            <a:ext cx="7442592" cy="1427047"/>
          </a:xfrm>
          <a:prstGeom prst="roundRect">
            <a:avLst/>
          </a:prstGeom>
          <a:solidFill>
            <a:schemeClr val="accent4">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A85E025-2915-07CC-27CA-869AAD2EEE2A}"/>
              </a:ext>
            </a:extLst>
          </p:cNvPr>
          <p:cNvSpPr txBox="1"/>
          <p:nvPr/>
        </p:nvSpPr>
        <p:spPr>
          <a:xfrm>
            <a:off x="2514923" y="4438501"/>
            <a:ext cx="407484" cy="369332"/>
          </a:xfrm>
          <a:prstGeom prst="rect">
            <a:avLst/>
          </a:prstGeom>
          <a:noFill/>
        </p:spPr>
        <p:txBody>
          <a:bodyPr wrap="none" rtlCol="0">
            <a:spAutoFit/>
          </a:bodyPr>
          <a:lstStyle/>
          <a:p>
            <a:r>
              <a:rPr lang="en-US" dirty="0">
                <a:latin typeface="+mj-lt"/>
              </a:rPr>
              <a:t>…</a:t>
            </a:r>
          </a:p>
        </p:txBody>
      </p:sp>
      <p:cxnSp>
        <p:nvCxnSpPr>
          <p:cNvPr id="16" name="Straight Arrow Connector 15">
            <a:extLst>
              <a:ext uri="{FF2B5EF4-FFF2-40B4-BE49-F238E27FC236}">
                <a16:creationId xmlns:a16="http://schemas.microsoft.com/office/drawing/2014/main" id="{B25DB953-D999-7DEC-FD54-72D25ED569EC}"/>
              </a:ext>
            </a:extLst>
          </p:cNvPr>
          <p:cNvCxnSpPr>
            <a:cxnSpLocks/>
          </p:cNvCxnSpPr>
          <p:nvPr/>
        </p:nvCxnSpPr>
        <p:spPr>
          <a:xfrm>
            <a:off x="10067027" y="4653428"/>
            <a:ext cx="34281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5483B7CC-132F-A8A8-527C-87D09CE85E56}"/>
              </a:ext>
            </a:extLst>
          </p:cNvPr>
          <p:cNvSpPr txBox="1"/>
          <p:nvPr/>
        </p:nvSpPr>
        <p:spPr>
          <a:xfrm>
            <a:off x="1655423" y="4417271"/>
            <a:ext cx="407484" cy="369332"/>
          </a:xfrm>
          <a:prstGeom prst="rect">
            <a:avLst/>
          </a:prstGeom>
          <a:noFill/>
        </p:spPr>
        <p:txBody>
          <a:bodyPr wrap="none" rtlCol="0">
            <a:spAutoFit/>
          </a:bodyPr>
          <a:lstStyle/>
          <a:p>
            <a:r>
              <a:rPr lang="en-US" dirty="0">
                <a:latin typeface="+mj-lt"/>
              </a:rPr>
              <a:t>…</a:t>
            </a:r>
          </a:p>
        </p:txBody>
      </p:sp>
      <p:sp>
        <p:nvSpPr>
          <p:cNvPr id="18" name="TextBox 17">
            <a:extLst>
              <a:ext uri="{FF2B5EF4-FFF2-40B4-BE49-F238E27FC236}">
                <a16:creationId xmlns:a16="http://schemas.microsoft.com/office/drawing/2014/main" id="{9F094E98-2791-AC0B-D9D8-187621A5AD38}"/>
              </a:ext>
            </a:extLst>
          </p:cNvPr>
          <p:cNvSpPr txBox="1"/>
          <p:nvPr/>
        </p:nvSpPr>
        <p:spPr>
          <a:xfrm rot="16200000">
            <a:off x="1939965" y="4520118"/>
            <a:ext cx="833177" cy="276999"/>
          </a:xfrm>
          <a:prstGeom prst="rect">
            <a:avLst/>
          </a:prstGeom>
          <a:noFill/>
        </p:spPr>
        <p:txBody>
          <a:bodyPr wrap="none" lIns="0" tIns="0" rIns="0" bIns="0" rtlCol="0">
            <a:spAutoFit/>
          </a:bodyPr>
          <a:lstStyle/>
          <a:p>
            <a:pPr algn="ctr"/>
            <a:r>
              <a:rPr lang="en-US" dirty="0"/>
              <a:t>Denoiser</a:t>
            </a:r>
          </a:p>
        </p:txBody>
      </p:sp>
      <p:pic>
        <p:nvPicPr>
          <p:cNvPr id="21" name="Picture 20">
            <a:extLst>
              <a:ext uri="{FF2B5EF4-FFF2-40B4-BE49-F238E27FC236}">
                <a16:creationId xmlns:a16="http://schemas.microsoft.com/office/drawing/2014/main" id="{0D7E5316-F4EF-8B57-5406-46505F23B058}"/>
              </a:ext>
            </a:extLst>
          </p:cNvPr>
          <p:cNvPicPr>
            <a:picLocks noChangeAspect="1"/>
          </p:cNvPicPr>
          <p:nvPr/>
        </p:nvPicPr>
        <p:blipFill>
          <a:blip r:embed="rId4"/>
          <a:stretch>
            <a:fillRect/>
          </a:stretch>
        </p:blipFill>
        <p:spPr>
          <a:xfrm>
            <a:off x="498736" y="4073339"/>
            <a:ext cx="1192054" cy="1172119"/>
          </a:xfrm>
          <a:prstGeom prst="rect">
            <a:avLst/>
          </a:prstGeom>
        </p:spPr>
      </p:pic>
      <p:cxnSp>
        <p:nvCxnSpPr>
          <p:cNvPr id="22" name="Straight Arrow Connector 21">
            <a:extLst>
              <a:ext uri="{FF2B5EF4-FFF2-40B4-BE49-F238E27FC236}">
                <a16:creationId xmlns:a16="http://schemas.microsoft.com/office/drawing/2014/main" id="{CEC7094F-C3B7-9798-72EC-2E07F79C3ECB}"/>
              </a:ext>
            </a:extLst>
          </p:cNvPr>
          <p:cNvCxnSpPr>
            <a:cxnSpLocks/>
          </p:cNvCxnSpPr>
          <p:nvPr/>
        </p:nvCxnSpPr>
        <p:spPr>
          <a:xfrm>
            <a:off x="1993898" y="4653428"/>
            <a:ext cx="27901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30A9E98E-E025-AFBC-45CE-748B9C1F3DD5}"/>
                  </a:ext>
                </a:extLst>
              </p:cNvPr>
              <p:cNvSpPr txBox="1"/>
              <p:nvPr/>
            </p:nvSpPr>
            <p:spPr>
              <a:xfrm>
                <a:off x="860267" y="5194473"/>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23" name="TextBox 22">
                <a:extLst>
                  <a:ext uri="{FF2B5EF4-FFF2-40B4-BE49-F238E27FC236}">
                    <a16:creationId xmlns:a16="http://schemas.microsoft.com/office/drawing/2014/main" id="{30A9E98E-E025-AFBC-45CE-748B9C1F3DD5}"/>
                  </a:ext>
                </a:extLst>
              </p:cNvPr>
              <p:cNvSpPr txBox="1">
                <a:spLocks noRot="1" noChangeAspect="1" noMove="1" noResize="1" noEditPoints="1" noAdjustHandles="1" noChangeArrowheads="1" noChangeShapeType="1" noTextEdit="1"/>
              </p:cNvSpPr>
              <p:nvPr/>
            </p:nvSpPr>
            <p:spPr>
              <a:xfrm>
                <a:off x="860267" y="5194473"/>
                <a:ext cx="288897" cy="369332"/>
              </a:xfrm>
              <a:prstGeom prst="rect">
                <a:avLst/>
              </a:prstGeom>
              <a:blipFill>
                <a:blip r:embed="rId5"/>
                <a:stretch>
                  <a:fillRect r="-291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BF6F27D-C7AA-8446-0979-0AF5A0B24005}"/>
                  </a:ext>
                </a:extLst>
              </p:cNvPr>
              <p:cNvSpPr txBox="1"/>
              <p:nvPr/>
            </p:nvSpPr>
            <p:spPr>
              <a:xfrm>
                <a:off x="11330343" y="5213685"/>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0</m:t>
                          </m:r>
                        </m:sub>
                      </m:sSub>
                    </m:oMath>
                  </m:oMathPara>
                </a14:m>
                <a:endParaRPr lang="en-GB" dirty="0"/>
              </a:p>
            </p:txBody>
          </p:sp>
        </mc:Choice>
        <mc:Fallback xmlns="">
          <p:sp>
            <p:nvSpPr>
              <p:cNvPr id="24" name="TextBox 23">
                <a:extLst>
                  <a:ext uri="{FF2B5EF4-FFF2-40B4-BE49-F238E27FC236}">
                    <a16:creationId xmlns:a16="http://schemas.microsoft.com/office/drawing/2014/main" id="{4BF6F27D-C7AA-8446-0979-0AF5A0B24005}"/>
                  </a:ext>
                </a:extLst>
              </p:cNvPr>
              <p:cNvSpPr txBox="1">
                <a:spLocks noRot="1" noChangeAspect="1" noMove="1" noResize="1" noEditPoints="1" noAdjustHandles="1" noChangeArrowheads="1" noChangeShapeType="1" noTextEdit="1"/>
              </p:cNvSpPr>
              <p:nvPr/>
            </p:nvSpPr>
            <p:spPr>
              <a:xfrm>
                <a:off x="11330343" y="5213685"/>
                <a:ext cx="288897" cy="369332"/>
              </a:xfrm>
              <a:prstGeom prst="rect">
                <a:avLst/>
              </a:prstGeom>
              <a:blipFill>
                <a:blip r:embed="rId6"/>
                <a:stretch>
                  <a:fillRect r="-27660"/>
                </a:stretch>
              </a:blipFill>
            </p:spPr>
            <p:txBody>
              <a:bodyPr/>
              <a:lstStyle/>
              <a:p>
                <a:r>
                  <a:rPr lang="en-GB">
                    <a:noFill/>
                  </a:rPr>
                  <a:t> </a:t>
                </a:r>
              </a:p>
            </p:txBody>
          </p:sp>
        </mc:Fallback>
      </mc:AlternateContent>
      <p:sp>
        <p:nvSpPr>
          <p:cNvPr id="25" name="TextBox 24">
            <a:extLst>
              <a:ext uri="{FF2B5EF4-FFF2-40B4-BE49-F238E27FC236}">
                <a16:creationId xmlns:a16="http://schemas.microsoft.com/office/drawing/2014/main" id="{F3D09609-E15C-9858-5433-6AA104CF21E6}"/>
              </a:ext>
            </a:extLst>
          </p:cNvPr>
          <p:cNvSpPr txBox="1"/>
          <p:nvPr/>
        </p:nvSpPr>
        <p:spPr>
          <a:xfrm>
            <a:off x="10396952" y="4420572"/>
            <a:ext cx="407484" cy="369332"/>
          </a:xfrm>
          <a:prstGeom prst="rect">
            <a:avLst/>
          </a:prstGeom>
          <a:noFill/>
        </p:spPr>
        <p:txBody>
          <a:bodyPr wrap="none" rtlCol="0">
            <a:spAutoFit/>
          </a:bodyPr>
          <a:lstStyle/>
          <a:p>
            <a:r>
              <a:rPr lang="en-US" dirty="0">
                <a:latin typeface="+mj-lt"/>
              </a:rPr>
              <a:t>…</a:t>
            </a:r>
          </a:p>
        </p:txBody>
      </p:sp>
      <p:sp>
        <p:nvSpPr>
          <p:cNvPr id="34" name="TextBox 33">
            <a:extLst>
              <a:ext uri="{FF2B5EF4-FFF2-40B4-BE49-F238E27FC236}">
                <a16:creationId xmlns:a16="http://schemas.microsoft.com/office/drawing/2014/main" id="{EBDCBF24-D8A0-A3B4-68F6-35685E260DC3}"/>
              </a:ext>
            </a:extLst>
          </p:cNvPr>
          <p:cNvSpPr txBox="1"/>
          <p:nvPr/>
        </p:nvSpPr>
        <p:spPr>
          <a:xfrm>
            <a:off x="9589640" y="4389598"/>
            <a:ext cx="407484" cy="369332"/>
          </a:xfrm>
          <a:prstGeom prst="rect">
            <a:avLst/>
          </a:prstGeom>
          <a:noFill/>
        </p:spPr>
        <p:txBody>
          <a:bodyPr wrap="none" rtlCol="0">
            <a:spAutoFit/>
          </a:bodyPr>
          <a:lstStyle/>
          <a:p>
            <a:r>
              <a:rPr lang="en-US" dirty="0">
                <a:latin typeface="+mj-lt"/>
              </a:rPr>
              <a:t>…</a:t>
            </a:r>
          </a:p>
        </p:txBody>
      </p:sp>
      <p:pic>
        <p:nvPicPr>
          <p:cNvPr id="41" name="Picture 40" descr="A blue snowflake on a black background&#10;&#10;AI-generated content may be incorrect.">
            <a:extLst>
              <a:ext uri="{FF2B5EF4-FFF2-40B4-BE49-F238E27FC236}">
                <a16:creationId xmlns:a16="http://schemas.microsoft.com/office/drawing/2014/main" id="{1137E9D7-A597-A84C-2AD8-B8CFB9BA77D6}"/>
              </a:ext>
            </a:extLst>
          </p:cNvPr>
          <p:cNvPicPr>
            <a:picLocks noChangeAspect="1"/>
          </p:cNvPicPr>
          <p:nvPr/>
        </p:nvPicPr>
        <p:blipFill>
          <a:blip r:embed="rId7"/>
          <a:stretch>
            <a:fillRect/>
          </a:stretch>
        </p:blipFill>
        <p:spPr>
          <a:xfrm>
            <a:off x="9773150" y="3853462"/>
            <a:ext cx="293877" cy="321419"/>
          </a:xfrm>
          <a:prstGeom prst="rect">
            <a:avLst/>
          </a:prstGeom>
        </p:spPr>
      </p:pic>
      <p:grpSp>
        <p:nvGrpSpPr>
          <p:cNvPr id="42" name="Group 41">
            <a:extLst>
              <a:ext uri="{FF2B5EF4-FFF2-40B4-BE49-F238E27FC236}">
                <a16:creationId xmlns:a16="http://schemas.microsoft.com/office/drawing/2014/main" id="{534CCFB6-AEC0-02BD-F056-D6FF21B7B27B}"/>
              </a:ext>
            </a:extLst>
          </p:cNvPr>
          <p:cNvGrpSpPr/>
          <p:nvPr/>
        </p:nvGrpSpPr>
        <p:grpSpPr>
          <a:xfrm>
            <a:off x="3398528" y="4073339"/>
            <a:ext cx="485690" cy="1108104"/>
            <a:chOff x="2721723" y="3354901"/>
            <a:chExt cx="485690" cy="1108104"/>
          </a:xfrm>
        </p:grpSpPr>
        <p:sp>
          <p:nvSpPr>
            <p:cNvPr id="43" name="Rectangle: Rounded Corners 42">
              <a:extLst>
                <a:ext uri="{FF2B5EF4-FFF2-40B4-BE49-F238E27FC236}">
                  <a16:creationId xmlns:a16="http://schemas.microsoft.com/office/drawing/2014/main" id="{2467CD61-C32B-7E3B-E7E9-E3332FC6E935}"/>
                </a:ext>
              </a:extLst>
            </p:cNvPr>
            <p:cNvSpPr/>
            <p:nvPr/>
          </p:nvSpPr>
          <p:spPr>
            <a:xfrm>
              <a:off x="2721723" y="3354901"/>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4" name="TextBox 43">
              <a:extLst>
                <a:ext uri="{FF2B5EF4-FFF2-40B4-BE49-F238E27FC236}">
                  <a16:creationId xmlns:a16="http://schemas.microsoft.com/office/drawing/2014/main" id="{4D7A33EE-76C8-E8F8-72B2-4E9F495A772D}"/>
                </a:ext>
              </a:extLst>
            </p:cNvPr>
            <p:cNvSpPr txBox="1"/>
            <p:nvPr/>
          </p:nvSpPr>
          <p:spPr>
            <a:xfrm rot="16200000">
              <a:off x="2438841" y="3723989"/>
              <a:ext cx="1024639" cy="369332"/>
            </a:xfrm>
            <a:prstGeom prst="rect">
              <a:avLst/>
            </a:prstGeom>
            <a:noFill/>
          </p:spPr>
          <p:txBody>
            <a:bodyPr wrap="square" lIns="0" rIns="0" rtlCol="0">
              <a:spAutoFit/>
            </a:bodyPr>
            <a:lstStyle/>
            <a:p>
              <a:pPr algn="ctr"/>
              <a:r>
                <a:rPr lang="en-US" dirty="0"/>
                <a:t>Self-Att.</a:t>
              </a:r>
            </a:p>
          </p:txBody>
        </p:sp>
      </p:grpSp>
      <p:grpSp>
        <p:nvGrpSpPr>
          <p:cNvPr id="45" name="Group 44">
            <a:extLst>
              <a:ext uri="{FF2B5EF4-FFF2-40B4-BE49-F238E27FC236}">
                <a16:creationId xmlns:a16="http://schemas.microsoft.com/office/drawing/2014/main" id="{53EC0750-6FF4-37FA-C7B0-8C080247DB21}"/>
              </a:ext>
            </a:extLst>
          </p:cNvPr>
          <p:cNvGrpSpPr/>
          <p:nvPr/>
        </p:nvGrpSpPr>
        <p:grpSpPr>
          <a:xfrm>
            <a:off x="4140755" y="4082864"/>
            <a:ext cx="485690" cy="1108104"/>
            <a:chOff x="3388473" y="3364426"/>
            <a:chExt cx="485690" cy="1108104"/>
          </a:xfrm>
        </p:grpSpPr>
        <p:sp>
          <p:nvSpPr>
            <p:cNvPr id="46" name="Rectangle: Rounded Corners 45">
              <a:extLst>
                <a:ext uri="{FF2B5EF4-FFF2-40B4-BE49-F238E27FC236}">
                  <a16:creationId xmlns:a16="http://schemas.microsoft.com/office/drawing/2014/main" id="{EB35630D-AFF3-9AD5-37CC-C6208600A75F}"/>
                </a:ext>
              </a:extLst>
            </p:cNvPr>
            <p:cNvSpPr/>
            <p:nvPr/>
          </p:nvSpPr>
          <p:spPr>
            <a:xfrm>
              <a:off x="3388473" y="3364426"/>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7" name="TextBox 46">
              <a:extLst>
                <a:ext uri="{FF2B5EF4-FFF2-40B4-BE49-F238E27FC236}">
                  <a16:creationId xmlns:a16="http://schemas.microsoft.com/office/drawing/2014/main" id="{E7A8709A-A816-E3E2-E74C-6132D38D973E}"/>
                </a:ext>
              </a:extLst>
            </p:cNvPr>
            <p:cNvSpPr txBox="1"/>
            <p:nvPr/>
          </p:nvSpPr>
          <p:spPr>
            <a:xfrm rot="16200000">
              <a:off x="3105591" y="3733514"/>
              <a:ext cx="1024639" cy="369332"/>
            </a:xfrm>
            <a:prstGeom prst="rect">
              <a:avLst/>
            </a:prstGeom>
            <a:noFill/>
          </p:spPr>
          <p:txBody>
            <a:bodyPr wrap="square" lIns="0" rIns="0" rtlCol="0">
              <a:spAutoFit/>
            </a:bodyPr>
            <a:lstStyle/>
            <a:p>
              <a:pPr algn="ctr"/>
              <a:r>
                <a:rPr lang="en-US" dirty="0"/>
                <a:t>Cross-Att.</a:t>
              </a:r>
            </a:p>
          </p:txBody>
        </p:sp>
      </p:grpSp>
      <p:grpSp>
        <p:nvGrpSpPr>
          <p:cNvPr id="48" name="Group 47">
            <a:extLst>
              <a:ext uri="{FF2B5EF4-FFF2-40B4-BE49-F238E27FC236}">
                <a16:creationId xmlns:a16="http://schemas.microsoft.com/office/drawing/2014/main" id="{6E84DDF1-3A35-840E-39AD-1D73E89B14FC}"/>
              </a:ext>
            </a:extLst>
          </p:cNvPr>
          <p:cNvGrpSpPr/>
          <p:nvPr/>
        </p:nvGrpSpPr>
        <p:grpSpPr>
          <a:xfrm>
            <a:off x="2868940" y="4082864"/>
            <a:ext cx="485690" cy="1108104"/>
            <a:chOff x="4051048" y="3364426"/>
            <a:chExt cx="485690" cy="1108104"/>
          </a:xfrm>
        </p:grpSpPr>
        <p:sp>
          <p:nvSpPr>
            <p:cNvPr id="49" name="Rectangle: Rounded Corners 48">
              <a:extLst>
                <a:ext uri="{FF2B5EF4-FFF2-40B4-BE49-F238E27FC236}">
                  <a16:creationId xmlns:a16="http://schemas.microsoft.com/office/drawing/2014/main" id="{D10723E8-2C3C-FBE5-3CF4-FD4F1CA74BFD}"/>
                </a:ext>
              </a:extLst>
            </p:cNvPr>
            <p:cNvSpPr/>
            <p:nvPr/>
          </p:nvSpPr>
          <p:spPr>
            <a:xfrm>
              <a:off x="4051048" y="3364426"/>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0" name="TextBox 49">
              <a:extLst>
                <a:ext uri="{FF2B5EF4-FFF2-40B4-BE49-F238E27FC236}">
                  <a16:creationId xmlns:a16="http://schemas.microsoft.com/office/drawing/2014/main" id="{0E2FF4A4-609C-8AB0-289D-B33E257C84A8}"/>
                </a:ext>
              </a:extLst>
            </p:cNvPr>
            <p:cNvSpPr txBox="1"/>
            <p:nvPr/>
          </p:nvSpPr>
          <p:spPr>
            <a:xfrm rot="16200000">
              <a:off x="3768166" y="3733514"/>
              <a:ext cx="1024639" cy="369332"/>
            </a:xfrm>
            <a:prstGeom prst="rect">
              <a:avLst/>
            </a:prstGeom>
            <a:noFill/>
          </p:spPr>
          <p:txBody>
            <a:bodyPr wrap="square" lIns="0" rIns="0" rtlCol="0">
              <a:spAutoFit/>
            </a:bodyPr>
            <a:lstStyle/>
            <a:p>
              <a:pPr algn="ctr"/>
              <a:r>
                <a:rPr lang="en-US" dirty="0"/>
                <a:t>Feed </a:t>
              </a:r>
              <a:r>
                <a:rPr lang="en-US" dirty="0" err="1"/>
                <a:t>Forw</a:t>
              </a:r>
              <a:r>
                <a:rPr lang="en-US" dirty="0"/>
                <a:t>.</a:t>
              </a:r>
            </a:p>
          </p:txBody>
        </p:sp>
      </p:grpSp>
      <p:grpSp>
        <p:nvGrpSpPr>
          <p:cNvPr id="51" name="Group 50">
            <a:extLst>
              <a:ext uri="{FF2B5EF4-FFF2-40B4-BE49-F238E27FC236}">
                <a16:creationId xmlns:a16="http://schemas.microsoft.com/office/drawing/2014/main" id="{C8E206CF-A707-C434-27F6-E8F4814D7925}"/>
              </a:ext>
            </a:extLst>
          </p:cNvPr>
          <p:cNvGrpSpPr/>
          <p:nvPr/>
        </p:nvGrpSpPr>
        <p:grpSpPr>
          <a:xfrm>
            <a:off x="6273500" y="4092389"/>
            <a:ext cx="485690" cy="1108104"/>
            <a:chOff x="4051048" y="3364426"/>
            <a:chExt cx="485690" cy="1108104"/>
          </a:xfrm>
        </p:grpSpPr>
        <p:sp>
          <p:nvSpPr>
            <p:cNvPr id="52" name="Rectangle: Rounded Corners 51">
              <a:extLst>
                <a:ext uri="{FF2B5EF4-FFF2-40B4-BE49-F238E27FC236}">
                  <a16:creationId xmlns:a16="http://schemas.microsoft.com/office/drawing/2014/main" id="{3AED6487-A7F2-6C5A-2359-1D2D2309BA79}"/>
                </a:ext>
              </a:extLst>
            </p:cNvPr>
            <p:cNvSpPr/>
            <p:nvPr/>
          </p:nvSpPr>
          <p:spPr>
            <a:xfrm>
              <a:off x="4051048" y="3364426"/>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3" name="TextBox 52">
              <a:extLst>
                <a:ext uri="{FF2B5EF4-FFF2-40B4-BE49-F238E27FC236}">
                  <a16:creationId xmlns:a16="http://schemas.microsoft.com/office/drawing/2014/main" id="{4DDD62BB-8167-38F2-D0CD-23BA047F39F2}"/>
                </a:ext>
              </a:extLst>
            </p:cNvPr>
            <p:cNvSpPr txBox="1"/>
            <p:nvPr/>
          </p:nvSpPr>
          <p:spPr>
            <a:xfrm rot="16200000">
              <a:off x="3768166" y="3733514"/>
              <a:ext cx="1024639" cy="369332"/>
            </a:xfrm>
            <a:prstGeom prst="rect">
              <a:avLst/>
            </a:prstGeom>
            <a:noFill/>
          </p:spPr>
          <p:txBody>
            <a:bodyPr wrap="square" lIns="0" rIns="0" rtlCol="0">
              <a:spAutoFit/>
            </a:bodyPr>
            <a:lstStyle/>
            <a:p>
              <a:pPr algn="ctr"/>
              <a:r>
                <a:rPr lang="en-US" dirty="0"/>
                <a:t>Feed </a:t>
              </a:r>
              <a:r>
                <a:rPr lang="en-US" dirty="0" err="1"/>
                <a:t>Forw</a:t>
              </a:r>
              <a:r>
                <a:rPr lang="en-US" dirty="0"/>
                <a:t>.</a:t>
              </a:r>
            </a:p>
          </p:txBody>
        </p:sp>
      </p:grpSp>
      <p:cxnSp>
        <p:nvCxnSpPr>
          <p:cNvPr id="54" name="Straight Arrow Connector 53">
            <a:extLst>
              <a:ext uri="{FF2B5EF4-FFF2-40B4-BE49-F238E27FC236}">
                <a16:creationId xmlns:a16="http://schemas.microsoft.com/office/drawing/2014/main" id="{A5ED0A77-607C-848D-32C8-42F7C01B040A}"/>
              </a:ext>
            </a:extLst>
          </p:cNvPr>
          <p:cNvCxnSpPr>
            <a:cxnSpLocks/>
          </p:cNvCxnSpPr>
          <p:nvPr/>
        </p:nvCxnSpPr>
        <p:spPr>
          <a:xfrm flipV="1">
            <a:off x="4701396" y="4643408"/>
            <a:ext cx="1561378" cy="1725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3B2D78B9-1714-6151-D9AE-96C0B90EE594}"/>
                  </a:ext>
                </a:extLst>
              </p:cNvPr>
              <p:cNvSpPr txBox="1"/>
              <p:nvPr/>
            </p:nvSpPr>
            <p:spPr>
              <a:xfrm>
                <a:off x="4828050" y="4339168"/>
                <a:ext cx="897233" cy="830997"/>
              </a:xfrm>
              <a:prstGeom prst="rect">
                <a:avLst/>
              </a:prstGeom>
              <a:solidFill>
                <a:schemeClr val="accent4">
                  <a:lumMod val="20000"/>
                  <a:lumOff val="80000"/>
                </a:schemeClr>
              </a:solidFill>
            </p:spPr>
            <p:txBody>
              <a:bodyPr wrap="none" lIns="0" tIns="0" rIns="0" bIns="0" rtlCol="0">
                <a:spAutoFit/>
              </a:bodyPr>
              <a:lstStyle/>
              <a:p>
                <a:pPr algn="ctr"/>
                <a:r>
                  <a:rPr lang="en-US" dirty="0"/>
                  <a:t>Cross-Att.</a:t>
                </a:r>
              </a:p>
              <a:p>
                <a:pPr algn="ctr"/>
                <a:r>
                  <a:rPr lang="en-US" dirty="0"/>
                  <a:t>Features</a:t>
                </a:r>
              </a:p>
              <a:p>
                <a:pPr algn="ct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GB" b="0" i="1" smtClean="0">
                              <a:latin typeface="Cambria Math" panose="02040503050406030204" pitchFamily="18" charset="0"/>
                            </a:rPr>
                            <m:t>𝑓</m:t>
                          </m:r>
                        </m:e>
                        <m:sup>
                          <m:r>
                            <a:rPr lang="en-GB" b="0" i="1" smtClean="0">
                              <a:latin typeface="Cambria Math" panose="02040503050406030204" pitchFamily="18" charset="0"/>
                            </a:rPr>
                            <m:t>𝑛</m:t>
                          </m:r>
                        </m:sup>
                      </m:sSup>
                    </m:oMath>
                  </m:oMathPara>
                </a14:m>
                <a:endParaRPr lang="en-US" dirty="0"/>
              </a:p>
            </p:txBody>
          </p:sp>
        </mc:Choice>
        <mc:Fallback xmlns="">
          <p:sp>
            <p:nvSpPr>
              <p:cNvPr id="55" name="TextBox 54">
                <a:extLst>
                  <a:ext uri="{FF2B5EF4-FFF2-40B4-BE49-F238E27FC236}">
                    <a16:creationId xmlns:a16="http://schemas.microsoft.com/office/drawing/2014/main" id="{3B2D78B9-1714-6151-D9AE-96C0B90EE594}"/>
                  </a:ext>
                </a:extLst>
              </p:cNvPr>
              <p:cNvSpPr txBox="1">
                <a:spLocks noRot="1" noChangeAspect="1" noMove="1" noResize="1" noEditPoints="1" noAdjustHandles="1" noChangeArrowheads="1" noChangeShapeType="1" noTextEdit="1"/>
              </p:cNvSpPr>
              <p:nvPr/>
            </p:nvSpPr>
            <p:spPr>
              <a:xfrm>
                <a:off x="4828050" y="4339168"/>
                <a:ext cx="897233" cy="830997"/>
              </a:xfrm>
              <a:prstGeom prst="rect">
                <a:avLst/>
              </a:prstGeom>
              <a:blipFill>
                <a:blip r:embed="rId8"/>
                <a:stretch>
                  <a:fillRect l="-15646" t="-9559" r="-17007" b="-11765"/>
                </a:stretch>
              </a:blipFill>
            </p:spPr>
            <p:txBody>
              <a:bodyPr/>
              <a:lstStyle/>
              <a:p>
                <a:r>
                  <a:rPr lang="en-GB">
                    <a:noFill/>
                  </a:rPr>
                  <a:t> </a:t>
                </a:r>
              </a:p>
            </p:txBody>
          </p:sp>
        </mc:Fallback>
      </mc:AlternateContent>
      <p:grpSp>
        <p:nvGrpSpPr>
          <p:cNvPr id="56" name="Group 55">
            <a:extLst>
              <a:ext uri="{FF2B5EF4-FFF2-40B4-BE49-F238E27FC236}">
                <a16:creationId xmlns:a16="http://schemas.microsoft.com/office/drawing/2014/main" id="{3727E75E-F6AA-E823-D57F-358706818CD9}"/>
              </a:ext>
            </a:extLst>
          </p:cNvPr>
          <p:cNvGrpSpPr/>
          <p:nvPr/>
        </p:nvGrpSpPr>
        <p:grpSpPr>
          <a:xfrm>
            <a:off x="5814681" y="4417271"/>
            <a:ext cx="312906" cy="369332"/>
            <a:chOff x="7841692" y="830693"/>
            <a:chExt cx="312906" cy="369332"/>
          </a:xfrm>
        </p:grpSpPr>
        <p:sp>
          <p:nvSpPr>
            <p:cNvPr id="57" name="Oval 56">
              <a:extLst>
                <a:ext uri="{FF2B5EF4-FFF2-40B4-BE49-F238E27FC236}">
                  <a16:creationId xmlns:a16="http://schemas.microsoft.com/office/drawing/2014/main" id="{C6B68B6B-3328-8E50-662B-4A5F4F8485A8}"/>
                </a:ext>
              </a:extLst>
            </p:cNvPr>
            <p:cNvSpPr/>
            <p:nvPr/>
          </p:nvSpPr>
          <p:spPr>
            <a:xfrm>
              <a:off x="7858126" y="904876"/>
              <a:ext cx="264798" cy="264798"/>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D998AED4-309F-0B1F-6958-E3AB858BB837}"/>
                </a:ext>
              </a:extLst>
            </p:cNvPr>
            <p:cNvSpPr txBox="1"/>
            <p:nvPr/>
          </p:nvSpPr>
          <p:spPr>
            <a:xfrm>
              <a:off x="7841692" y="830693"/>
              <a:ext cx="312906" cy="369332"/>
            </a:xfrm>
            <a:prstGeom prst="rect">
              <a:avLst/>
            </a:prstGeom>
            <a:noFill/>
          </p:spPr>
          <p:txBody>
            <a:bodyPr wrap="none" rtlCol="0">
              <a:spAutoFit/>
            </a:bodyPr>
            <a:lstStyle/>
            <a:p>
              <a:r>
                <a:rPr lang="en-GB" b="1" dirty="0"/>
                <a:t>+</a:t>
              </a:r>
            </a:p>
          </p:txBody>
        </p:sp>
      </p:grpSp>
      <p:sp>
        <p:nvSpPr>
          <p:cNvPr id="60" name="Rectangle: Rounded Corners 59">
            <a:extLst>
              <a:ext uri="{FF2B5EF4-FFF2-40B4-BE49-F238E27FC236}">
                <a16:creationId xmlns:a16="http://schemas.microsoft.com/office/drawing/2014/main" id="{52915D4E-7BD1-2876-1BBE-0BCAA63316CD}"/>
              </a:ext>
            </a:extLst>
          </p:cNvPr>
          <p:cNvSpPr/>
          <p:nvPr/>
        </p:nvSpPr>
        <p:spPr>
          <a:xfrm>
            <a:off x="2531355" y="2124424"/>
            <a:ext cx="7442588" cy="1427047"/>
          </a:xfrm>
          <a:prstGeom prst="roundRect">
            <a:avLst/>
          </a:prstGeom>
          <a:solidFill>
            <a:schemeClr val="accent2">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86ADC0F6-9C65-ECA9-5C33-944A3D669717}"/>
              </a:ext>
            </a:extLst>
          </p:cNvPr>
          <p:cNvSpPr txBox="1"/>
          <p:nvPr/>
        </p:nvSpPr>
        <p:spPr>
          <a:xfrm rot="16200000">
            <a:off x="1862735" y="2699447"/>
            <a:ext cx="987643" cy="276999"/>
          </a:xfrm>
          <a:prstGeom prst="rect">
            <a:avLst/>
          </a:prstGeom>
          <a:noFill/>
        </p:spPr>
        <p:txBody>
          <a:bodyPr wrap="none" lIns="0" tIns="0" rIns="0" bIns="0" rtlCol="0">
            <a:spAutoFit/>
          </a:bodyPr>
          <a:lstStyle/>
          <a:p>
            <a:pPr algn="ctr"/>
            <a:r>
              <a:rPr lang="en-US" dirty="0"/>
              <a:t>IP-Adapter</a:t>
            </a:r>
          </a:p>
        </p:txBody>
      </p:sp>
      <p:sp>
        <p:nvSpPr>
          <p:cNvPr id="63" name="TextBox 62">
            <a:extLst>
              <a:ext uri="{FF2B5EF4-FFF2-40B4-BE49-F238E27FC236}">
                <a16:creationId xmlns:a16="http://schemas.microsoft.com/office/drawing/2014/main" id="{3A1CD297-D497-8369-B13F-E3A2F438D842}"/>
              </a:ext>
            </a:extLst>
          </p:cNvPr>
          <p:cNvSpPr txBox="1"/>
          <p:nvPr/>
        </p:nvSpPr>
        <p:spPr>
          <a:xfrm>
            <a:off x="483327" y="5688237"/>
            <a:ext cx="1418273" cy="369332"/>
          </a:xfrm>
          <a:prstGeom prst="rect">
            <a:avLst/>
          </a:prstGeom>
          <a:noFill/>
        </p:spPr>
        <p:txBody>
          <a:bodyPr wrap="none" rtlCol="0">
            <a:spAutoFit/>
          </a:bodyPr>
          <a:lstStyle/>
          <a:p>
            <a:r>
              <a:rPr lang="en-GB" i="1" dirty="0"/>
              <a:t>“A sports car”</a:t>
            </a:r>
          </a:p>
        </p:txBody>
      </p:sp>
      <p:sp>
        <p:nvSpPr>
          <p:cNvPr id="67" name="TextBox 66">
            <a:extLst>
              <a:ext uri="{FF2B5EF4-FFF2-40B4-BE49-F238E27FC236}">
                <a16:creationId xmlns:a16="http://schemas.microsoft.com/office/drawing/2014/main" id="{D1FBB440-5851-CA3F-2528-F29C3FAD96A6}"/>
              </a:ext>
            </a:extLst>
          </p:cNvPr>
          <p:cNvSpPr txBox="1"/>
          <p:nvPr/>
        </p:nvSpPr>
        <p:spPr>
          <a:xfrm>
            <a:off x="5403078" y="5471769"/>
            <a:ext cx="1644898" cy="276999"/>
          </a:xfrm>
          <a:prstGeom prst="rect">
            <a:avLst/>
          </a:prstGeom>
          <a:noFill/>
        </p:spPr>
        <p:txBody>
          <a:bodyPr wrap="square" lIns="0" tIns="0" rIns="0" bIns="0" rtlCol="0">
            <a:spAutoFit/>
          </a:bodyPr>
          <a:lstStyle/>
          <a:p>
            <a:pPr algn="ctr"/>
            <a:r>
              <a:rPr lang="en-US" dirty="0"/>
              <a:t>Text Tokens</a:t>
            </a:r>
          </a:p>
        </p:txBody>
      </p:sp>
      <p:cxnSp>
        <p:nvCxnSpPr>
          <p:cNvPr id="74" name="Straight Arrow Connector 73">
            <a:extLst>
              <a:ext uri="{FF2B5EF4-FFF2-40B4-BE49-F238E27FC236}">
                <a16:creationId xmlns:a16="http://schemas.microsoft.com/office/drawing/2014/main" id="{4EE1678C-3A54-4B03-94DA-2B2DAFAAB12E}"/>
              </a:ext>
            </a:extLst>
          </p:cNvPr>
          <p:cNvCxnSpPr>
            <a:cxnSpLocks/>
          </p:cNvCxnSpPr>
          <p:nvPr/>
        </p:nvCxnSpPr>
        <p:spPr>
          <a:xfrm flipV="1">
            <a:off x="1871797" y="5851106"/>
            <a:ext cx="3640482" cy="3220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64" name="Group 63">
            <a:extLst>
              <a:ext uri="{FF2B5EF4-FFF2-40B4-BE49-F238E27FC236}">
                <a16:creationId xmlns:a16="http://schemas.microsoft.com/office/drawing/2014/main" id="{462FB26B-CBCA-C5D1-2C2D-AB86F49E25F9}"/>
              </a:ext>
            </a:extLst>
          </p:cNvPr>
          <p:cNvGrpSpPr/>
          <p:nvPr/>
        </p:nvGrpSpPr>
        <p:grpSpPr>
          <a:xfrm rot="5400000">
            <a:off x="3143873" y="4960863"/>
            <a:ext cx="485690" cy="1763819"/>
            <a:chOff x="2721723" y="3354901"/>
            <a:chExt cx="485690" cy="1108104"/>
          </a:xfrm>
        </p:grpSpPr>
        <p:sp>
          <p:nvSpPr>
            <p:cNvPr id="65" name="Rectangle: Rounded Corners 64">
              <a:extLst>
                <a:ext uri="{FF2B5EF4-FFF2-40B4-BE49-F238E27FC236}">
                  <a16:creationId xmlns:a16="http://schemas.microsoft.com/office/drawing/2014/main" id="{21605F6F-D09C-868A-0B03-5F014B9B1180}"/>
                </a:ext>
              </a:extLst>
            </p:cNvPr>
            <p:cNvSpPr/>
            <p:nvPr/>
          </p:nvSpPr>
          <p:spPr>
            <a:xfrm>
              <a:off x="2721723" y="3354901"/>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6" name="TextBox 65">
              <a:extLst>
                <a:ext uri="{FF2B5EF4-FFF2-40B4-BE49-F238E27FC236}">
                  <a16:creationId xmlns:a16="http://schemas.microsoft.com/office/drawing/2014/main" id="{9D0E0259-25D5-3DB5-D6F3-423B14AACCB8}"/>
                </a:ext>
              </a:extLst>
            </p:cNvPr>
            <p:cNvSpPr txBox="1"/>
            <p:nvPr/>
          </p:nvSpPr>
          <p:spPr>
            <a:xfrm rot="16200000">
              <a:off x="2448367" y="3723988"/>
              <a:ext cx="1024639" cy="369332"/>
            </a:xfrm>
            <a:prstGeom prst="rect">
              <a:avLst/>
            </a:prstGeom>
            <a:noFill/>
          </p:spPr>
          <p:txBody>
            <a:bodyPr wrap="square" lIns="0" rIns="0" rtlCol="0">
              <a:spAutoFit/>
            </a:bodyPr>
            <a:lstStyle/>
            <a:p>
              <a:pPr algn="ctr"/>
              <a:r>
                <a:rPr lang="en-US" dirty="0"/>
                <a:t>Text Encoder</a:t>
              </a:r>
            </a:p>
          </p:txBody>
        </p:sp>
      </p:grpSp>
      <p:cxnSp>
        <p:nvCxnSpPr>
          <p:cNvPr id="76" name="Straight Arrow Connector 75">
            <a:extLst>
              <a:ext uri="{FF2B5EF4-FFF2-40B4-BE49-F238E27FC236}">
                <a16:creationId xmlns:a16="http://schemas.microsoft.com/office/drawing/2014/main" id="{5C9BFD71-9848-2214-2874-D50F16A3C3EA}"/>
              </a:ext>
            </a:extLst>
          </p:cNvPr>
          <p:cNvCxnSpPr>
            <a:cxnSpLocks/>
          </p:cNvCxnSpPr>
          <p:nvPr/>
        </p:nvCxnSpPr>
        <p:spPr>
          <a:xfrm flipH="1" flipV="1">
            <a:off x="4626445" y="5203236"/>
            <a:ext cx="967266" cy="34209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81" name="Group 80">
            <a:extLst>
              <a:ext uri="{FF2B5EF4-FFF2-40B4-BE49-F238E27FC236}">
                <a16:creationId xmlns:a16="http://schemas.microsoft.com/office/drawing/2014/main" id="{69A2E800-D8E9-F09C-0C41-37515A22E90B}"/>
              </a:ext>
            </a:extLst>
          </p:cNvPr>
          <p:cNvGrpSpPr/>
          <p:nvPr/>
        </p:nvGrpSpPr>
        <p:grpSpPr>
          <a:xfrm>
            <a:off x="5505523" y="5747643"/>
            <a:ext cx="1276830" cy="238707"/>
            <a:chOff x="5699216" y="5912637"/>
            <a:chExt cx="1276830" cy="238707"/>
          </a:xfrm>
        </p:grpSpPr>
        <p:sp>
          <p:nvSpPr>
            <p:cNvPr id="68" name="Oval 67">
              <a:extLst>
                <a:ext uri="{FF2B5EF4-FFF2-40B4-BE49-F238E27FC236}">
                  <a16:creationId xmlns:a16="http://schemas.microsoft.com/office/drawing/2014/main" id="{82EDD752-E2B1-C721-B22F-E2B4D6E83889}"/>
                </a:ext>
              </a:extLst>
            </p:cNvPr>
            <p:cNvSpPr/>
            <p:nvPr/>
          </p:nvSpPr>
          <p:spPr>
            <a:xfrm>
              <a:off x="6050485" y="5918897"/>
              <a:ext cx="232447" cy="232447"/>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3D575CF0-4604-1FE6-B68E-EBEB82742A45}"/>
                </a:ext>
              </a:extLst>
            </p:cNvPr>
            <p:cNvSpPr/>
            <p:nvPr/>
          </p:nvSpPr>
          <p:spPr>
            <a:xfrm>
              <a:off x="6395743" y="5912637"/>
              <a:ext cx="232447" cy="232447"/>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87BBB649-6294-0EBF-57A0-5812B4FFFA4A}"/>
                </a:ext>
              </a:extLst>
            </p:cNvPr>
            <p:cNvSpPr/>
            <p:nvPr/>
          </p:nvSpPr>
          <p:spPr>
            <a:xfrm>
              <a:off x="5699216" y="5912637"/>
              <a:ext cx="232447" cy="232447"/>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id="{CAD55DB5-9DA6-F7E8-A4C9-09B02A5B7D27}"/>
                </a:ext>
              </a:extLst>
            </p:cNvPr>
            <p:cNvSpPr/>
            <p:nvPr/>
          </p:nvSpPr>
          <p:spPr>
            <a:xfrm>
              <a:off x="6743599" y="5918897"/>
              <a:ext cx="232447" cy="232447"/>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TextBox 85">
            <a:extLst>
              <a:ext uri="{FF2B5EF4-FFF2-40B4-BE49-F238E27FC236}">
                <a16:creationId xmlns:a16="http://schemas.microsoft.com/office/drawing/2014/main" id="{8F5A5551-0485-D891-F79A-E97FF1ED930A}"/>
              </a:ext>
            </a:extLst>
          </p:cNvPr>
          <p:cNvSpPr txBox="1"/>
          <p:nvPr/>
        </p:nvSpPr>
        <p:spPr>
          <a:xfrm>
            <a:off x="5308228" y="1771755"/>
            <a:ext cx="1644898" cy="276999"/>
          </a:xfrm>
          <a:prstGeom prst="rect">
            <a:avLst/>
          </a:prstGeom>
          <a:noFill/>
        </p:spPr>
        <p:txBody>
          <a:bodyPr wrap="square" lIns="0" tIns="0" rIns="0" bIns="0" rtlCol="0">
            <a:spAutoFit/>
          </a:bodyPr>
          <a:lstStyle/>
          <a:p>
            <a:pPr algn="ctr"/>
            <a:r>
              <a:rPr lang="en-US" dirty="0"/>
              <a:t>Image Tokens</a:t>
            </a:r>
          </a:p>
        </p:txBody>
      </p:sp>
      <p:grpSp>
        <p:nvGrpSpPr>
          <p:cNvPr id="87" name="Group 86">
            <a:extLst>
              <a:ext uri="{FF2B5EF4-FFF2-40B4-BE49-F238E27FC236}">
                <a16:creationId xmlns:a16="http://schemas.microsoft.com/office/drawing/2014/main" id="{7E1EC212-E447-518D-31BE-8CBC40B3AF7B}"/>
              </a:ext>
            </a:extLst>
          </p:cNvPr>
          <p:cNvGrpSpPr/>
          <p:nvPr/>
        </p:nvGrpSpPr>
        <p:grpSpPr>
          <a:xfrm>
            <a:off x="5494366" y="1563386"/>
            <a:ext cx="1276830" cy="238707"/>
            <a:chOff x="5699216" y="5912637"/>
            <a:chExt cx="1276830" cy="238707"/>
          </a:xfrm>
        </p:grpSpPr>
        <p:sp>
          <p:nvSpPr>
            <p:cNvPr id="88" name="Oval 87">
              <a:extLst>
                <a:ext uri="{FF2B5EF4-FFF2-40B4-BE49-F238E27FC236}">
                  <a16:creationId xmlns:a16="http://schemas.microsoft.com/office/drawing/2014/main" id="{9EC8444D-AC80-B9A4-20B4-17C9F8F06376}"/>
                </a:ext>
              </a:extLst>
            </p:cNvPr>
            <p:cNvSpPr/>
            <p:nvPr/>
          </p:nvSpPr>
          <p:spPr>
            <a:xfrm>
              <a:off x="6050485" y="5918897"/>
              <a:ext cx="232447" cy="232447"/>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9042B417-8DBC-981E-C2E1-46D4CAD8F0FD}"/>
                </a:ext>
              </a:extLst>
            </p:cNvPr>
            <p:cNvSpPr/>
            <p:nvPr/>
          </p:nvSpPr>
          <p:spPr>
            <a:xfrm>
              <a:off x="6395743" y="5912637"/>
              <a:ext cx="232447" cy="232447"/>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D825C6D4-F6E4-B072-29F8-3537176F64CB}"/>
                </a:ext>
              </a:extLst>
            </p:cNvPr>
            <p:cNvSpPr/>
            <p:nvPr/>
          </p:nvSpPr>
          <p:spPr>
            <a:xfrm>
              <a:off x="5699216" y="5912637"/>
              <a:ext cx="232447" cy="232447"/>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a:extLst>
                <a:ext uri="{FF2B5EF4-FFF2-40B4-BE49-F238E27FC236}">
                  <a16:creationId xmlns:a16="http://schemas.microsoft.com/office/drawing/2014/main" id="{BB6C5907-5592-7322-EA37-3F286971F4AE}"/>
                </a:ext>
              </a:extLst>
            </p:cNvPr>
            <p:cNvSpPr/>
            <p:nvPr/>
          </p:nvSpPr>
          <p:spPr>
            <a:xfrm>
              <a:off x="6743599" y="5918897"/>
              <a:ext cx="232447" cy="232447"/>
            </a:xfrm>
            <a:prstGeom prst="ellips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1" name="Group 120">
            <a:extLst>
              <a:ext uri="{FF2B5EF4-FFF2-40B4-BE49-F238E27FC236}">
                <a16:creationId xmlns:a16="http://schemas.microsoft.com/office/drawing/2014/main" id="{51C1D948-EF9A-A218-B77D-DBE4014886D7}"/>
              </a:ext>
            </a:extLst>
          </p:cNvPr>
          <p:cNvGrpSpPr/>
          <p:nvPr/>
        </p:nvGrpSpPr>
        <p:grpSpPr>
          <a:xfrm>
            <a:off x="6830720" y="4081448"/>
            <a:ext cx="485690" cy="1108104"/>
            <a:chOff x="2721723" y="3354901"/>
            <a:chExt cx="485690" cy="1108104"/>
          </a:xfrm>
        </p:grpSpPr>
        <p:sp>
          <p:nvSpPr>
            <p:cNvPr id="122" name="Rectangle: Rounded Corners 121">
              <a:extLst>
                <a:ext uri="{FF2B5EF4-FFF2-40B4-BE49-F238E27FC236}">
                  <a16:creationId xmlns:a16="http://schemas.microsoft.com/office/drawing/2014/main" id="{22FA07AF-158A-19E7-3259-31737F17548C}"/>
                </a:ext>
              </a:extLst>
            </p:cNvPr>
            <p:cNvSpPr/>
            <p:nvPr/>
          </p:nvSpPr>
          <p:spPr>
            <a:xfrm>
              <a:off x="2721723" y="3354901"/>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3" name="TextBox 122">
              <a:extLst>
                <a:ext uri="{FF2B5EF4-FFF2-40B4-BE49-F238E27FC236}">
                  <a16:creationId xmlns:a16="http://schemas.microsoft.com/office/drawing/2014/main" id="{FC91171D-8F39-2129-9C3B-F97D4A72E55A}"/>
                </a:ext>
              </a:extLst>
            </p:cNvPr>
            <p:cNvSpPr txBox="1"/>
            <p:nvPr/>
          </p:nvSpPr>
          <p:spPr>
            <a:xfrm rot="16200000">
              <a:off x="2438841" y="3723989"/>
              <a:ext cx="1024639" cy="369332"/>
            </a:xfrm>
            <a:prstGeom prst="rect">
              <a:avLst/>
            </a:prstGeom>
            <a:noFill/>
          </p:spPr>
          <p:txBody>
            <a:bodyPr wrap="square" lIns="0" rIns="0" rtlCol="0">
              <a:spAutoFit/>
            </a:bodyPr>
            <a:lstStyle/>
            <a:p>
              <a:pPr algn="ctr"/>
              <a:r>
                <a:rPr lang="en-US" dirty="0"/>
                <a:t>Self-Att.</a:t>
              </a:r>
            </a:p>
          </p:txBody>
        </p:sp>
      </p:grpSp>
      <p:grpSp>
        <p:nvGrpSpPr>
          <p:cNvPr id="124" name="Group 123">
            <a:extLst>
              <a:ext uri="{FF2B5EF4-FFF2-40B4-BE49-F238E27FC236}">
                <a16:creationId xmlns:a16="http://schemas.microsoft.com/office/drawing/2014/main" id="{CFC89180-86CC-A3A7-FB24-F82B85BF10B2}"/>
              </a:ext>
            </a:extLst>
          </p:cNvPr>
          <p:cNvGrpSpPr/>
          <p:nvPr/>
        </p:nvGrpSpPr>
        <p:grpSpPr>
          <a:xfrm>
            <a:off x="7521187" y="4090973"/>
            <a:ext cx="485690" cy="1108104"/>
            <a:chOff x="3388473" y="3364426"/>
            <a:chExt cx="485690" cy="1108104"/>
          </a:xfrm>
        </p:grpSpPr>
        <p:sp>
          <p:nvSpPr>
            <p:cNvPr id="125" name="Rectangle: Rounded Corners 124">
              <a:extLst>
                <a:ext uri="{FF2B5EF4-FFF2-40B4-BE49-F238E27FC236}">
                  <a16:creationId xmlns:a16="http://schemas.microsoft.com/office/drawing/2014/main" id="{86188BC9-3EC4-6E6D-F93A-47EF32A02E83}"/>
                </a:ext>
              </a:extLst>
            </p:cNvPr>
            <p:cNvSpPr/>
            <p:nvPr/>
          </p:nvSpPr>
          <p:spPr>
            <a:xfrm>
              <a:off x="3388473" y="3364426"/>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6" name="TextBox 125">
              <a:extLst>
                <a:ext uri="{FF2B5EF4-FFF2-40B4-BE49-F238E27FC236}">
                  <a16:creationId xmlns:a16="http://schemas.microsoft.com/office/drawing/2014/main" id="{72577A36-DE52-0CB9-8E4D-CE3BD2753D45}"/>
                </a:ext>
              </a:extLst>
            </p:cNvPr>
            <p:cNvSpPr txBox="1"/>
            <p:nvPr/>
          </p:nvSpPr>
          <p:spPr>
            <a:xfrm rot="16200000">
              <a:off x="3105591" y="3733514"/>
              <a:ext cx="1024639" cy="369332"/>
            </a:xfrm>
            <a:prstGeom prst="rect">
              <a:avLst/>
            </a:prstGeom>
            <a:noFill/>
          </p:spPr>
          <p:txBody>
            <a:bodyPr wrap="square" lIns="0" rIns="0" rtlCol="0">
              <a:spAutoFit/>
            </a:bodyPr>
            <a:lstStyle/>
            <a:p>
              <a:pPr algn="ctr"/>
              <a:r>
                <a:rPr lang="en-US" dirty="0"/>
                <a:t>Cross-Att.</a:t>
              </a:r>
            </a:p>
          </p:txBody>
        </p:sp>
      </p:grpSp>
      <p:sp>
        <p:nvSpPr>
          <p:cNvPr id="128" name="TextBox 127">
            <a:extLst>
              <a:ext uri="{FF2B5EF4-FFF2-40B4-BE49-F238E27FC236}">
                <a16:creationId xmlns:a16="http://schemas.microsoft.com/office/drawing/2014/main" id="{AFF85047-72CD-8C09-E940-C0A5B92C8AC4}"/>
              </a:ext>
            </a:extLst>
          </p:cNvPr>
          <p:cNvSpPr txBox="1"/>
          <p:nvPr/>
        </p:nvSpPr>
        <p:spPr>
          <a:xfrm>
            <a:off x="2566317" y="2606167"/>
            <a:ext cx="407484" cy="369332"/>
          </a:xfrm>
          <a:prstGeom prst="rect">
            <a:avLst/>
          </a:prstGeom>
          <a:noFill/>
        </p:spPr>
        <p:txBody>
          <a:bodyPr wrap="none" rtlCol="0">
            <a:spAutoFit/>
          </a:bodyPr>
          <a:lstStyle/>
          <a:p>
            <a:r>
              <a:rPr lang="en-US" dirty="0">
                <a:latin typeface="+mj-lt"/>
              </a:rPr>
              <a:t>…</a:t>
            </a:r>
          </a:p>
        </p:txBody>
      </p:sp>
      <p:grpSp>
        <p:nvGrpSpPr>
          <p:cNvPr id="132" name="Group 131">
            <a:extLst>
              <a:ext uri="{FF2B5EF4-FFF2-40B4-BE49-F238E27FC236}">
                <a16:creationId xmlns:a16="http://schemas.microsoft.com/office/drawing/2014/main" id="{26BC9246-E37B-B954-93BC-A5A780E0BFC8}"/>
              </a:ext>
            </a:extLst>
          </p:cNvPr>
          <p:cNvGrpSpPr/>
          <p:nvPr/>
        </p:nvGrpSpPr>
        <p:grpSpPr>
          <a:xfrm>
            <a:off x="4157644" y="2250530"/>
            <a:ext cx="485690" cy="1108104"/>
            <a:chOff x="3388473" y="3364426"/>
            <a:chExt cx="485690" cy="1108104"/>
          </a:xfrm>
        </p:grpSpPr>
        <p:sp>
          <p:nvSpPr>
            <p:cNvPr id="133" name="Rectangle: Rounded Corners 132">
              <a:extLst>
                <a:ext uri="{FF2B5EF4-FFF2-40B4-BE49-F238E27FC236}">
                  <a16:creationId xmlns:a16="http://schemas.microsoft.com/office/drawing/2014/main" id="{F06C6825-39C8-9E5C-5D10-175886C3FEBB}"/>
                </a:ext>
              </a:extLst>
            </p:cNvPr>
            <p:cNvSpPr/>
            <p:nvPr/>
          </p:nvSpPr>
          <p:spPr>
            <a:xfrm>
              <a:off x="3388473" y="3364426"/>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4" name="TextBox 133">
              <a:extLst>
                <a:ext uri="{FF2B5EF4-FFF2-40B4-BE49-F238E27FC236}">
                  <a16:creationId xmlns:a16="http://schemas.microsoft.com/office/drawing/2014/main" id="{4EA37B2E-0FA8-F734-20CB-20F77B500BA6}"/>
                </a:ext>
              </a:extLst>
            </p:cNvPr>
            <p:cNvSpPr txBox="1"/>
            <p:nvPr/>
          </p:nvSpPr>
          <p:spPr>
            <a:xfrm rot="16200000">
              <a:off x="3105591" y="3733514"/>
              <a:ext cx="1024639" cy="369332"/>
            </a:xfrm>
            <a:prstGeom prst="rect">
              <a:avLst/>
            </a:prstGeom>
            <a:noFill/>
          </p:spPr>
          <p:txBody>
            <a:bodyPr wrap="square" lIns="0" rIns="0" rtlCol="0">
              <a:spAutoFit/>
            </a:bodyPr>
            <a:lstStyle/>
            <a:p>
              <a:pPr algn="ctr"/>
              <a:r>
                <a:rPr lang="en-US" dirty="0"/>
                <a:t>Cross-Att.</a:t>
              </a:r>
            </a:p>
          </p:txBody>
        </p:sp>
      </p:grpSp>
      <p:cxnSp>
        <p:nvCxnSpPr>
          <p:cNvPr id="141" name="Straight Arrow Connector 140">
            <a:extLst>
              <a:ext uri="{FF2B5EF4-FFF2-40B4-BE49-F238E27FC236}">
                <a16:creationId xmlns:a16="http://schemas.microsoft.com/office/drawing/2014/main" id="{3E7F8050-6024-124F-6D4C-E1B06F7D5FAD}"/>
              </a:ext>
            </a:extLst>
          </p:cNvPr>
          <p:cNvCxnSpPr>
            <a:cxnSpLocks/>
          </p:cNvCxnSpPr>
          <p:nvPr/>
        </p:nvCxnSpPr>
        <p:spPr>
          <a:xfrm>
            <a:off x="4721397" y="2785225"/>
            <a:ext cx="123542"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88D775E1-F47E-D6A2-5B86-15ED283E1CC8}"/>
                  </a:ext>
                </a:extLst>
              </p:cNvPr>
              <p:cNvSpPr txBox="1"/>
              <p:nvPr/>
            </p:nvSpPr>
            <p:spPr>
              <a:xfrm>
                <a:off x="4844939" y="2506834"/>
                <a:ext cx="897233" cy="838115"/>
              </a:xfrm>
              <a:prstGeom prst="rect">
                <a:avLst/>
              </a:prstGeom>
              <a:solidFill>
                <a:schemeClr val="accent2">
                  <a:lumMod val="20000"/>
                  <a:lumOff val="80000"/>
                </a:schemeClr>
              </a:solidFill>
            </p:spPr>
            <p:txBody>
              <a:bodyPr wrap="none" lIns="0" tIns="0" rIns="0" bIns="0" rtlCol="0">
                <a:spAutoFit/>
              </a:bodyPr>
              <a:lstStyle/>
              <a:p>
                <a:pPr algn="ctr"/>
                <a:r>
                  <a:rPr lang="en-US" dirty="0"/>
                  <a:t>Cross-Att.</a:t>
                </a:r>
              </a:p>
              <a:p>
                <a:pPr algn="ctr"/>
                <a:r>
                  <a:rPr lang="en-US" dirty="0"/>
                  <a:t>Features</a:t>
                </a:r>
              </a:p>
              <a:p>
                <a:pPr algn="ct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GB" b="0" i="1" smtClean="0">
                              <a:latin typeface="Cambria Math" panose="02040503050406030204" pitchFamily="18" charset="0"/>
                            </a:rPr>
                            <m:t>𝑓</m:t>
                          </m:r>
                        </m:e>
                        <m:sub>
                          <m:r>
                            <a:rPr lang="en-GB" b="0" i="1" smtClean="0">
                              <a:latin typeface="Cambria Math" panose="02040503050406030204" pitchFamily="18" charset="0"/>
                            </a:rPr>
                            <m:t>𝐴</m:t>
                          </m:r>
                        </m:sub>
                        <m:sup>
                          <m:r>
                            <a:rPr lang="en-GB" b="0" i="1" smtClean="0">
                              <a:latin typeface="Cambria Math" panose="02040503050406030204" pitchFamily="18" charset="0"/>
                            </a:rPr>
                            <m:t>𝑛</m:t>
                          </m:r>
                        </m:sup>
                      </m:sSubSup>
                    </m:oMath>
                  </m:oMathPara>
                </a14:m>
                <a:endParaRPr lang="en-US" dirty="0"/>
              </a:p>
            </p:txBody>
          </p:sp>
        </mc:Choice>
        <mc:Fallback xmlns="">
          <p:sp>
            <p:nvSpPr>
              <p:cNvPr id="142" name="TextBox 141">
                <a:extLst>
                  <a:ext uri="{FF2B5EF4-FFF2-40B4-BE49-F238E27FC236}">
                    <a16:creationId xmlns:a16="http://schemas.microsoft.com/office/drawing/2014/main" id="{88D775E1-F47E-D6A2-5B86-15ED283E1CC8}"/>
                  </a:ext>
                </a:extLst>
              </p:cNvPr>
              <p:cNvSpPr txBox="1">
                <a:spLocks noRot="1" noChangeAspect="1" noMove="1" noResize="1" noEditPoints="1" noAdjustHandles="1" noChangeArrowheads="1" noChangeShapeType="1" noTextEdit="1"/>
              </p:cNvSpPr>
              <p:nvPr/>
            </p:nvSpPr>
            <p:spPr>
              <a:xfrm>
                <a:off x="4844939" y="2506834"/>
                <a:ext cx="897233" cy="838115"/>
              </a:xfrm>
              <a:prstGeom prst="rect">
                <a:avLst/>
              </a:prstGeom>
              <a:blipFill>
                <a:blip r:embed="rId9"/>
                <a:stretch>
                  <a:fillRect l="-16327" t="-9420" r="-16327" b="-10145"/>
                </a:stretch>
              </a:blipFill>
            </p:spPr>
            <p:txBody>
              <a:bodyPr/>
              <a:lstStyle/>
              <a:p>
                <a:r>
                  <a:rPr lang="en-GB">
                    <a:noFill/>
                  </a:rPr>
                  <a:t> </a:t>
                </a:r>
              </a:p>
            </p:txBody>
          </p:sp>
        </mc:Fallback>
      </mc:AlternateContent>
      <p:grpSp>
        <p:nvGrpSpPr>
          <p:cNvPr id="149" name="Group 148">
            <a:extLst>
              <a:ext uri="{FF2B5EF4-FFF2-40B4-BE49-F238E27FC236}">
                <a16:creationId xmlns:a16="http://schemas.microsoft.com/office/drawing/2014/main" id="{97A7DACF-E7DE-22AF-2FA2-F099AF8DCDB1}"/>
              </a:ext>
            </a:extLst>
          </p:cNvPr>
          <p:cNvGrpSpPr/>
          <p:nvPr/>
        </p:nvGrpSpPr>
        <p:grpSpPr>
          <a:xfrm>
            <a:off x="7538076" y="2258639"/>
            <a:ext cx="485690" cy="1108104"/>
            <a:chOff x="3388473" y="3364426"/>
            <a:chExt cx="485690" cy="1108104"/>
          </a:xfrm>
        </p:grpSpPr>
        <p:sp>
          <p:nvSpPr>
            <p:cNvPr id="150" name="Rectangle: Rounded Corners 149">
              <a:extLst>
                <a:ext uri="{FF2B5EF4-FFF2-40B4-BE49-F238E27FC236}">
                  <a16:creationId xmlns:a16="http://schemas.microsoft.com/office/drawing/2014/main" id="{6CE1A7E3-F194-1A00-B309-8D7CC970104C}"/>
                </a:ext>
              </a:extLst>
            </p:cNvPr>
            <p:cNvSpPr/>
            <p:nvPr/>
          </p:nvSpPr>
          <p:spPr>
            <a:xfrm>
              <a:off x="3388473" y="3364426"/>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1" name="TextBox 150">
              <a:extLst>
                <a:ext uri="{FF2B5EF4-FFF2-40B4-BE49-F238E27FC236}">
                  <a16:creationId xmlns:a16="http://schemas.microsoft.com/office/drawing/2014/main" id="{2A7982A9-FC93-4EB8-F324-DDC9D889556B}"/>
                </a:ext>
              </a:extLst>
            </p:cNvPr>
            <p:cNvSpPr txBox="1"/>
            <p:nvPr/>
          </p:nvSpPr>
          <p:spPr>
            <a:xfrm rot="16200000">
              <a:off x="3105591" y="3733514"/>
              <a:ext cx="1024639" cy="369332"/>
            </a:xfrm>
            <a:prstGeom prst="rect">
              <a:avLst/>
            </a:prstGeom>
            <a:noFill/>
          </p:spPr>
          <p:txBody>
            <a:bodyPr wrap="square" lIns="0" rIns="0" rtlCol="0">
              <a:spAutoFit/>
            </a:bodyPr>
            <a:lstStyle/>
            <a:p>
              <a:pPr algn="ctr"/>
              <a:r>
                <a:rPr lang="en-US" dirty="0"/>
                <a:t>Cross-Att.</a:t>
              </a:r>
            </a:p>
          </p:txBody>
        </p:sp>
      </p:grpSp>
      <p:cxnSp>
        <p:nvCxnSpPr>
          <p:cNvPr id="152" name="Straight Arrow Connector 151">
            <a:extLst>
              <a:ext uri="{FF2B5EF4-FFF2-40B4-BE49-F238E27FC236}">
                <a16:creationId xmlns:a16="http://schemas.microsoft.com/office/drawing/2014/main" id="{236F4FF5-57B4-C3AF-2343-842E1438F2C1}"/>
              </a:ext>
            </a:extLst>
          </p:cNvPr>
          <p:cNvCxnSpPr>
            <a:cxnSpLocks/>
          </p:cNvCxnSpPr>
          <p:nvPr/>
        </p:nvCxnSpPr>
        <p:spPr>
          <a:xfrm flipV="1">
            <a:off x="8048445" y="4652034"/>
            <a:ext cx="1595884" cy="862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B6B8D592-80B8-FD2B-2DF0-2B518CE5A8C0}"/>
                  </a:ext>
                </a:extLst>
              </p:cNvPr>
              <p:cNvSpPr txBox="1"/>
              <p:nvPr/>
            </p:nvSpPr>
            <p:spPr>
              <a:xfrm>
                <a:off x="8201949" y="4351535"/>
                <a:ext cx="897233" cy="830997"/>
              </a:xfrm>
              <a:prstGeom prst="rect">
                <a:avLst/>
              </a:prstGeom>
              <a:solidFill>
                <a:schemeClr val="accent4">
                  <a:lumMod val="20000"/>
                  <a:lumOff val="80000"/>
                </a:schemeClr>
              </a:solidFill>
            </p:spPr>
            <p:txBody>
              <a:bodyPr wrap="none" lIns="0" tIns="0" rIns="0" bIns="0" rtlCol="0">
                <a:spAutoFit/>
              </a:bodyPr>
              <a:lstStyle/>
              <a:p>
                <a:pPr algn="ctr"/>
                <a:r>
                  <a:rPr lang="en-US" dirty="0"/>
                  <a:t>Cross-Att.</a:t>
                </a:r>
              </a:p>
              <a:p>
                <a:pPr algn="ctr"/>
                <a:r>
                  <a:rPr lang="en-US" dirty="0"/>
                  <a:t>Features</a:t>
                </a:r>
              </a:p>
              <a:p>
                <a:pPr algn="ct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GB" b="0" i="1" smtClean="0">
                              <a:latin typeface="Cambria Math" panose="02040503050406030204" pitchFamily="18" charset="0"/>
                            </a:rPr>
                            <m:t>𝑓</m:t>
                          </m:r>
                        </m:e>
                        <m:sup>
                          <m:r>
                            <a:rPr lang="en-GB" b="0" i="1" smtClean="0">
                              <a:latin typeface="Cambria Math" panose="02040503050406030204" pitchFamily="18" charset="0"/>
                            </a:rPr>
                            <m:t>𝑛</m:t>
                          </m:r>
                          <m:r>
                            <a:rPr lang="en-GB" b="0" i="1" smtClean="0">
                              <a:latin typeface="Cambria Math" panose="02040503050406030204" pitchFamily="18" charset="0"/>
                            </a:rPr>
                            <m:t>+1</m:t>
                          </m:r>
                        </m:sup>
                      </m:sSup>
                    </m:oMath>
                  </m:oMathPara>
                </a14:m>
                <a:endParaRPr lang="en-US" dirty="0"/>
              </a:p>
            </p:txBody>
          </p:sp>
        </mc:Choice>
        <mc:Fallback xmlns="">
          <p:sp>
            <p:nvSpPr>
              <p:cNvPr id="153" name="TextBox 152">
                <a:extLst>
                  <a:ext uri="{FF2B5EF4-FFF2-40B4-BE49-F238E27FC236}">
                    <a16:creationId xmlns:a16="http://schemas.microsoft.com/office/drawing/2014/main" id="{B6B8D592-80B8-FD2B-2DF0-2B518CE5A8C0}"/>
                  </a:ext>
                </a:extLst>
              </p:cNvPr>
              <p:cNvSpPr txBox="1">
                <a:spLocks noRot="1" noChangeAspect="1" noMove="1" noResize="1" noEditPoints="1" noAdjustHandles="1" noChangeArrowheads="1" noChangeShapeType="1" noTextEdit="1"/>
              </p:cNvSpPr>
              <p:nvPr/>
            </p:nvSpPr>
            <p:spPr>
              <a:xfrm>
                <a:off x="8201949" y="4351535"/>
                <a:ext cx="897233" cy="830997"/>
              </a:xfrm>
              <a:prstGeom prst="rect">
                <a:avLst/>
              </a:prstGeom>
              <a:blipFill>
                <a:blip r:embed="rId10"/>
                <a:stretch>
                  <a:fillRect l="-15541" t="-9559" r="-16216" b="-11765"/>
                </a:stretch>
              </a:blipFill>
            </p:spPr>
            <p:txBody>
              <a:bodyPr/>
              <a:lstStyle/>
              <a:p>
                <a:r>
                  <a:rPr lang="en-GB">
                    <a:noFill/>
                  </a:rPr>
                  <a:t> </a:t>
                </a:r>
              </a:p>
            </p:txBody>
          </p:sp>
        </mc:Fallback>
      </mc:AlternateContent>
      <p:grpSp>
        <p:nvGrpSpPr>
          <p:cNvPr id="154" name="Group 153">
            <a:extLst>
              <a:ext uri="{FF2B5EF4-FFF2-40B4-BE49-F238E27FC236}">
                <a16:creationId xmlns:a16="http://schemas.microsoft.com/office/drawing/2014/main" id="{EA0085C5-1489-2517-E161-CC01A831DCD1}"/>
              </a:ext>
            </a:extLst>
          </p:cNvPr>
          <p:cNvGrpSpPr/>
          <p:nvPr/>
        </p:nvGrpSpPr>
        <p:grpSpPr>
          <a:xfrm>
            <a:off x="9188580" y="4429638"/>
            <a:ext cx="312906" cy="369332"/>
            <a:chOff x="7841692" y="830693"/>
            <a:chExt cx="312906" cy="369332"/>
          </a:xfrm>
        </p:grpSpPr>
        <p:sp>
          <p:nvSpPr>
            <p:cNvPr id="155" name="Oval 154">
              <a:extLst>
                <a:ext uri="{FF2B5EF4-FFF2-40B4-BE49-F238E27FC236}">
                  <a16:creationId xmlns:a16="http://schemas.microsoft.com/office/drawing/2014/main" id="{6F4FCF73-4350-EB81-D621-AD814CB558AF}"/>
                </a:ext>
              </a:extLst>
            </p:cNvPr>
            <p:cNvSpPr/>
            <p:nvPr/>
          </p:nvSpPr>
          <p:spPr>
            <a:xfrm>
              <a:off x="7858126" y="904876"/>
              <a:ext cx="264798" cy="264798"/>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TextBox 155">
              <a:extLst>
                <a:ext uri="{FF2B5EF4-FFF2-40B4-BE49-F238E27FC236}">
                  <a16:creationId xmlns:a16="http://schemas.microsoft.com/office/drawing/2014/main" id="{C4D15904-89E6-ACB2-AF70-CEFA5A1AC2EF}"/>
                </a:ext>
              </a:extLst>
            </p:cNvPr>
            <p:cNvSpPr txBox="1"/>
            <p:nvPr/>
          </p:nvSpPr>
          <p:spPr>
            <a:xfrm>
              <a:off x="7841692" y="830693"/>
              <a:ext cx="312906" cy="369332"/>
            </a:xfrm>
            <a:prstGeom prst="rect">
              <a:avLst/>
            </a:prstGeom>
            <a:noFill/>
          </p:spPr>
          <p:txBody>
            <a:bodyPr wrap="none" rtlCol="0">
              <a:spAutoFit/>
            </a:bodyPr>
            <a:lstStyle/>
            <a:p>
              <a:r>
                <a:rPr lang="en-GB" b="1" dirty="0"/>
                <a:t>+</a:t>
              </a:r>
            </a:p>
          </p:txBody>
        </p:sp>
      </p:grpSp>
      <p:cxnSp>
        <p:nvCxnSpPr>
          <p:cNvPr id="160" name="Straight Arrow Connector 159">
            <a:extLst>
              <a:ext uri="{FF2B5EF4-FFF2-40B4-BE49-F238E27FC236}">
                <a16:creationId xmlns:a16="http://schemas.microsoft.com/office/drawing/2014/main" id="{6A2A164F-480E-EFB2-4033-E3F2DBC75CCD}"/>
              </a:ext>
            </a:extLst>
          </p:cNvPr>
          <p:cNvCxnSpPr>
            <a:cxnSpLocks/>
          </p:cNvCxnSpPr>
          <p:nvPr/>
        </p:nvCxnSpPr>
        <p:spPr>
          <a:xfrm flipV="1">
            <a:off x="8029575" y="2812199"/>
            <a:ext cx="177591" cy="402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61" name="TextBox 160">
                <a:extLst>
                  <a:ext uri="{FF2B5EF4-FFF2-40B4-BE49-F238E27FC236}">
                    <a16:creationId xmlns:a16="http://schemas.microsoft.com/office/drawing/2014/main" id="{40081579-E23B-E6CC-12CC-D4FBF8CC149A}"/>
                  </a:ext>
                </a:extLst>
              </p:cNvPr>
              <p:cNvSpPr txBox="1"/>
              <p:nvPr/>
            </p:nvSpPr>
            <p:spPr>
              <a:xfrm>
                <a:off x="8207166" y="2533808"/>
                <a:ext cx="897233" cy="838115"/>
              </a:xfrm>
              <a:prstGeom prst="rect">
                <a:avLst/>
              </a:prstGeom>
              <a:solidFill>
                <a:schemeClr val="accent2">
                  <a:lumMod val="20000"/>
                  <a:lumOff val="80000"/>
                </a:schemeClr>
              </a:solidFill>
            </p:spPr>
            <p:txBody>
              <a:bodyPr wrap="none" lIns="0" tIns="0" rIns="0" bIns="0" rtlCol="0">
                <a:spAutoFit/>
              </a:bodyPr>
              <a:lstStyle/>
              <a:p>
                <a:pPr algn="ctr"/>
                <a:r>
                  <a:rPr lang="en-US" dirty="0"/>
                  <a:t>Cross-Att.</a:t>
                </a:r>
              </a:p>
              <a:p>
                <a:pPr algn="ctr"/>
                <a:r>
                  <a:rPr lang="en-US" dirty="0"/>
                  <a:t>Features</a:t>
                </a:r>
              </a:p>
              <a:p>
                <a:pPr algn="ct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GB" b="0" i="1" smtClean="0">
                              <a:latin typeface="Cambria Math" panose="02040503050406030204" pitchFamily="18" charset="0"/>
                            </a:rPr>
                            <m:t>𝑓</m:t>
                          </m:r>
                        </m:e>
                        <m:sub>
                          <m:r>
                            <a:rPr lang="en-GB" b="0" i="1" smtClean="0">
                              <a:latin typeface="Cambria Math" panose="02040503050406030204" pitchFamily="18" charset="0"/>
                            </a:rPr>
                            <m:t>𝐴</m:t>
                          </m:r>
                        </m:sub>
                        <m:sup>
                          <m:r>
                            <a:rPr lang="en-GB" b="0" i="1" smtClean="0">
                              <a:latin typeface="Cambria Math" panose="02040503050406030204" pitchFamily="18" charset="0"/>
                            </a:rPr>
                            <m:t>𝑛</m:t>
                          </m:r>
                          <m:r>
                            <a:rPr lang="en-GB" b="0" i="1" smtClean="0">
                              <a:latin typeface="Cambria Math" panose="02040503050406030204" pitchFamily="18" charset="0"/>
                            </a:rPr>
                            <m:t>+1</m:t>
                          </m:r>
                        </m:sup>
                      </m:sSubSup>
                    </m:oMath>
                  </m:oMathPara>
                </a14:m>
                <a:endParaRPr lang="en-US" dirty="0"/>
              </a:p>
            </p:txBody>
          </p:sp>
        </mc:Choice>
        <mc:Fallback xmlns="">
          <p:sp>
            <p:nvSpPr>
              <p:cNvPr id="161" name="TextBox 160">
                <a:extLst>
                  <a:ext uri="{FF2B5EF4-FFF2-40B4-BE49-F238E27FC236}">
                    <a16:creationId xmlns:a16="http://schemas.microsoft.com/office/drawing/2014/main" id="{40081579-E23B-E6CC-12CC-D4FBF8CC149A}"/>
                  </a:ext>
                </a:extLst>
              </p:cNvPr>
              <p:cNvSpPr txBox="1">
                <a:spLocks noRot="1" noChangeAspect="1" noMove="1" noResize="1" noEditPoints="1" noAdjustHandles="1" noChangeArrowheads="1" noChangeShapeType="1" noTextEdit="1"/>
              </p:cNvSpPr>
              <p:nvPr/>
            </p:nvSpPr>
            <p:spPr>
              <a:xfrm>
                <a:off x="8207166" y="2533808"/>
                <a:ext cx="897233" cy="838115"/>
              </a:xfrm>
              <a:prstGeom prst="rect">
                <a:avLst/>
              </a:prstGeom>
              <a:blipFill>
                <a:blip r:embed="rId11"/>
                <a:stretch>
                  <a:fillRect l="-15541" t="-9489" r="-16216" b="-11679"/>
                </a:stretch>
              </a:blipFill>
            </p:spPr>
            <p:txBody>
              <a:bodyPr/>
              <a:lstStyle/>
              <a:p>
                <a:r>
                  <a:rPr lang="en-GB">
                    <a:noFill/>
                  </a:rPr>
                  <a:t> </a:t>
                </a:r>
              </a:p>
            </p:txBody>
          </p:sp>
        </mc:Fallback>
      </mc:AlternateContent>
      <p:grpSp>
        <p:nvGrpSpPr>
          <p:cNvPr id="162" name="Group 161">
            <a:extLst>
              <a:ext uri="{FF2B5EF4-FFF2-40B4-BE49-F238E27FC236}">
                <a16:creationId xmlns:a16="http://schemas.microsoft.com/office/drawing/2014/main" id="{750A81A7-815C-C15E-5835-18C0F725C112}"/>
              </a:ext>
            </a:extLst>
          </p:cNvPr>
          <p:cNvGrpSpPr/>
          <p:nvPr/>
        </p:nvGrpSpPr>
        <p:grpSpPr>
          <a:xfrm rot="5400000">
            <a:off x="3185459" y="810541"/>
            <a:ext cx="485690" cy="1763819"/>
            <a:chOff x="2721723" y="3354901"/>
            <a:chExt cx="485690" cy="1108104"/>
          </a:xfrm>
        </p:grpSpPr>
        <p:sp>
          <p:nvSpPr>
            <p:cNvPr id="163" name="Rectangle: Rounded Corners 162">
              <a:extLst>
                <a:ext uri="{FF2B5EF4-FFF2-40B4-BE49-F238E27FC236}">
                  <a16:creationId xmlns:a16="http://schemas.microsoft.com/office/drawing/2014/main" id="{E0340C15-59C6-E767-197F-3FA322578D45}"/>
                </a:ext>
              </a:extLst>
            </p:cNvPr>
            <p:cNvSpPr/>
            <p:nvPr/>
          </p:nvSpPr>
          <p:spPr>
            <a:xfrm>
              <a:off x="2721723" y="3354901"/>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4" name="TextBox 163">
              <a:extLst>
                <a:ext uri="{FF2B5EF4-FFF2-40B4-BE49-F238E27FC236}">
                  <a16:creationId xmlns:a16="http://schemas.microsoft.com/office/drawing/2014/main" id="{6CFDFE70-1EAF-4D26-DF8C-77B46798BD60}"/>
                </a:ext>
              </a:extLst>
            </p:cNvPr>
            <p:cNvSpPr txBox="1"/>
            <p:nvPr/>
          </p:nvSpPr>
          <p:spPr>
            <a:xfrm rot="16200000">
              <a:off x="2448367" y="3723988"/>
              <a:ext cx="1024639" cy="369332"/>
            </a:xfrm>
            <a:prstGeom prst="rect">
              <a:avLst/>
            </a:prstGeom>
            <a:noFill/>
          </p:spPr>
          <p:txBody>
            <a:bodyPr wrap="square" lIns="0" rIns="0" rtlCol="0">
              <a:spAutoFit/>
            </a:bodyPr>
            <a:lstStyle/>
            <a:p>
              <a:pPr algn="ctr"/>
              <a:r>
                <a:rPr lang="en-US" dirty="0"/>
                <a:t>Image Encoder</a:t>
              </a:r>
            </a:p>
          </p:txBody>
        </p:sp>
      </p:grpSp>
      <p:cxnSp>
        <p:nvCxnSpPr>
          <p:cNvPr id="171" name="Straight Arrow Connector 170">
            <a:extLst>
              <a:ext uri="{FF2B5EF4-FFF2-40B4-BE49-F238E27FC236}">
                <a16:creationId xmlns:a16="http://schemas.microsoft.com/office/drawing/2014/main" id="{5097532A-E1C5-6A75-1DD5-0CD1BF50CBA5}"/>
              </a:ext>
            </a:extLst>
          </p:cNvPr>
          <p:cNvCxnSpPr>
            <a:cxnSpLocks/>
          </p:cNvCxnSpPr>
          <p:nvPr/>
        </p:nvCxnSpPr>
        <p:spPr>
          <a:xfrm flipV="1">
            <a:off x="6810593" y="5198481"/>
            <a:ext cx="785665" cy="32612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178" name="Group 177">
            <a:extLst>
              <a:ext uri="{FF2B5EF4-FFF2-40B4-BE49-F238E27FC236}">
                <a16:creationId xmlns:a16="http://schemas.microsoft.com/office/drawing/2014/main" id="{5452D74A-0DE1-B685-01AA-1506C1946365}"/>
              </a:ext>
            </a:extLst>
          </p:cNvPr>
          <p:cNvGrpSpPr/>
          <p:nvPr/>
        </p:nvGrpSpPr>
        <p:grpSpPr>
          <a:xfrm rot="5400000">
            <a:off x="4671815" y="1293923"/>
            <a:ext cx="485690" cy="791788"/>
            <a:chOff x="2721723" y="3354901"/>
            <a:chExt cx="485690" cy="1108104"/>
          </a:xfrm>
        </p:grpSpPr>
        <p:sp>
          <p:nvSpPr>
            <p:cNvPr id="179" name="Rectangle: Rounded Corners 178">
              <a:extLst>
                <a:ext uri="{FF2B5EF4-FFF2-40B4-BE49-F238E27FC236}">
                  <a16:creationId xmlns:a16="http://schemas.microsoft.com/office/drawing/2014/main" id="{E22516F2-8083-F44A-44EC-BA66233FB30D}"/>
                </a:ext>
              </a:extLst>
            </p:cNvPr>
            <p:cNvSpPr/>
            <p:nvPr/>
          </p:nvSpPr>
          <p:spPr>
            <a:xfrm>
              <a:off x="2721723" y="3354901"/>
              <a:ext cx="485690" cy="1108104"/>
            </a:xfrm>
            <a:prstGeom prst="roundRect">
              <a:avLst>
                <a:gd name="adj" fmla="val 32356"/>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0" name="TextBox 179">
              <a:extLst>
                <a:ext uri="{FF2B5EF4-FFF2-40B4-BE49-F238E27FC236}">
                  <a16:creationId xmlns:a16="http://schemas.microsoft.com/office/drawing/2014/main" id="{437FB451-5B52-7444-FF93-4822E742DB5E}"/>
                </a:ext>
              </a:extLst>
            </p:cNvPr>
            <p:cNvSpPr txBox="1"/>
            <p:nvPr/>
          </p:nvSpPr>
          <p:spPr>
            <a:xfrm rot="16200000">
              <a:off x="2448367" y="3723988"/>
              <a:ext cx="1024639" cy="369332"/>
            </a:xfrm>
            <a:prstGeom prst="rect">
              <a:avLst/>
            </a:prstGeom>
            <a:noFill/>
          </p:spPr>
          <p:txBody>
            <a:bodyPr wrap="square" lIns="0" rIns="0" rtlCol="0">
              <a:spAutoFit/>
            </a:bodyPr>
            <a:lstStyle/>
            <a:p>
              <a:pPr algn="ctr"/>
              <a:r>
                <a:rPr lang="en-US" dirty="0"/>
                <a:t>MLP</a:t>
              </a:r>
            </a:p>
          </p:txBody>
        </p:sp>
      </p:grpSp>
      <p:cxnSp>
        <p:nvCxnSpPr>
          <p:cNvPr id="185" name="Straight Arrow Connector 184">
            <a:extLst>
              <a:ext uri="{FF2B5EF4-FFF2-40B4-BE49-F238E27FC236}">
                <a16:creationId xmlns:a16="http://schemas.microsoft.com/office/drawing/2014/main" id="{C4728C18-D20E-315F-02CF-15B61CA1C1CF}"/>
              </a:ext>
            </a:extLst>
          </p:cNvPr>
          <p:cNvCxnSpPr>
            <a:cxnSpLocks/>
          </p:cNvCxnSpPr>
          <p:nvPr/>
        </p:nvCxnSpPr>
        <p:spPr>
          <a:xfrm flipH="1">
            <a:off x="4641011" y="2012744"/>
            <a:ext cx="800288" cy="27565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7" name="Straight Arrow Connector 186">
            <a:extLst>
              <a:ext uri="{FF2B5EF4-FFF2-40B4-BE49-F238E27FC236}">
                <a16:creationId xmlns:a16="http://schemas.microsoft.com/office/drawing/2014/main" id="{FBA89B32-0152-CD4A-F1AC-A63D0226E6E0}"/>
              </a:ext>
            </a:extLst>
          </p:cNvPr>
          <p:cNvCxnSpPr>
            <a:cxnSpLocks/>
          </p:cNvCxnSpPr>
          <p:nvPr/>
        </p:nvCxnSpPr>
        <p:spPr>
          <a:xfrm>
            <a:off x="6782353" y="2017624"/>
            <a:ext cx="755723" cy="28244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91" name="Picture 190" descr="A red flame on a black background&#10;&#10;AI-generated content may be incorrect.">
            <a:extLst>
              <a:ext uri="{FF2B5EF4-FFF2-40B4-BE49-F238E27FC236}">
                <a16:creationId xmlns:a16="http://schemas.microsoft.com/office/drawing/2014/main" id="{C782FBB8-5747-F6EF-26E2-A84765FDD406}"/>
              </a:ext>
            </a:extLst>
          </p:cNvPr>
          <p:cNvPicPr>
            <a:picLocks noChangeAspect="1"/>
          </p:cNvPicPr>
          <p:nvPr/>
        </p:nvPicPr>
        <p:blipFill>
          <a:blip r:embed="rId12"/>
          <a:stretch>
            <a:fillRect/>
          </a:stretch>
        </p:blipFill>
        <p:spPr>
          <a:xfrm>
            <a:off x="9718885" y="1978413"/>
            <a:ext cx="270328" cy="374524"/>
          </a:xfrm>
          <a:prstGeom prst="rect">
            <a:avLst/>
          </a:prstGeom>
        </p:spPr>
      </p:pic>
      <p:pic>
        <p:nvPicPr>
          <p:cNvPr id="192" name="Picture 191" descr="A red flame on a black background&#10;&#10;AI-generated content may be incorrect.">
            <a:extLst>
              <a:ext uri="{FF2B5EF4-FFF2-40B4-BE49-F238E27FC236}">
                <a16:creationId xmlns:a16="http://schemas.microsoft.com/office/drawing/2014/main" id="{4B1691F5-A64C-5F8C-37DD-223284BE0C1A}"/>
              </a:ext>
            </a:extLst>
          </p:cNvPr>
          <p:cNvPicPr>
            <a:picLocks noChangeAspect="1"/>
          </p:cNvPicPr>
          <p:nvPr/>
        </p:nvPicPr>
        <p:blipFill>
          <a:blip r:embed="rId12"/>
          <a:stretch>
            <a:fillRect/>
          </a:stretch>
        </p:blipFill>
        <p:spPr>
          <a:xfrm>
            <a:off x="5070260" y="1242980"/>
            <a:ext cx="270328" cy="374524"/>
          </a:xfrm>
          <a:prstGeom prst="rect">
            <a:avLst/>
          </a:prstGeom>
        </p:spPr>
      </p:pic>
      <p:pic>
        <p:nvPicPr>
          <p:cNvPr id="193" name="Picture 192" descr="A blue snowflake on a black background&#10;&#10;AI-generated content may be incorrect.">
            <a:extLst>
              <a:ext uri="{FF2B5EF4-FFF2-40B4-BE49-F238E27FC236}">
                <a16:creationId xmlns:a16="http://schemas.microsoft.com/office/drawing/2014/main" id="{D82872CE-9AC3-861E-F0C5-E5D9C25042FF}"/>
              </a:ext>
            </a:extLst>
          </p:cNvPr>
          <p:cNvPicPr>
            <a:picLocks noChangeAspect="1"/>
          </p:cNvPicPr>
          <p:nvPr/>
        </p:nvPicPr>
        <p:blipFill>
          <a:blip r:embed="rId7"/>
          <a:stretch>
            <a:fillRect/>
          </a:stretch>
        </p:blipFill>
        <p:spPr>
          <a:xfrm>
            <a:off x="4086543" y="1322477"/>
            <a:ext cx="293877" cy="321419"/>
          </a:xfrm>
          <a:prstGeom prst="rect">
            <a:avLst/>
          </a:prstGeom>
        </p:spPr>
      </p:pic>
      <p:cxnSp>
        <p:nvCxnSpPr>
          <p:cNvPr id="194" name="Straight Arrow Connector 108">
            <a:extLst>
              <a:ext uri="{FF2B5EF4-FFF2-40B4-BE49-F238E27FC236}">
                <a16:creationId xmlns:a16="http://schemas.microsoft.com/office/drawing/2014/main" id="{C106A381-4524-E629-2D36-E4108CE923F5}"/>
              </a:ext>
            </a:extLst>
          </p:cNvPr>
          <p:cNvCxnSpPr>
            <a:cxnSpLocks/>
          </p:cNvCxnSpPr>
          <p:nvPr/>
        </p:nvCxnSpPr>
        <p:spPr>
          <a:xfrm rot="16200000" flipH="1">
            <a:off x="5006280" y="3568063"/>
            <a:ext cx="1119927" cy="737467"/>
          </a:xfrm>
          <a:prstGeom prst="curvedConnector3">
            <a:avLst>
              <a:gd name="adj1" fmla="val 50000"/>
            </a:avLst>
          </a:prstGeom>
          <a:ln w="38100">
            <a:tailEnd type="triangle"/>
          </a:ln>
        </p:spPr>
        <p:style>
          <a:lnRef idx="1">
            <a:schemeClr val="dk1"/>
          </a:lnRef>
          <a:fillRef idx="0">
            <a:schemeClr val="dk1"/>
          </a:fillRef>
          <a:effectRef idx="0">
            <a:schemeClr val="dk1"/>
          </a:effectRef>
          <a:fontRef idx="minor">
            <a:schemeClr val="tx1"/>
          </a:fontRef>
        </p:style>
      </p:cxnSp>
      <p:cxnSp>
        <p:nvCxnSpPr>
          <p:cNvPr id="197" name="Straight Arrow Connector 108">
            <a:extLst>
              <a:ext uri="{FF2B5EF4-FFF2-40B4-BE49-F238E27FC236}">
                <a16:creationId xmlns:a16="http://schemas.microsoft.com/office/drawing/2014/main" id="{516B4630-9AAE-B005-CDAB-93121281833A}"/>
              </a:ext>
            </a:extLst>
          </p:cNvPr>
          <p:cNvCxnSpPr>
            <a:cxnSpLocks/>
          </p:cNvCxnSpPr>
          <p:nvPr/>
        </p:nvCxnSpPr>
        <p:spPr>
          <a:xfrm rot="16200000" flipH="1">
            <a:off x="8350524" y="3564456"/>
            <a:ext cx="1119927" cy="737467"/>
          </a:xfrm>
          <a:prstGeom prst="curvedConnector3">
            <a:avLst>
              <a:gd name="adj1" fmla="val 50000"/>
            </a:avLst>
          </a:prstGeom>
          <a:ln w="38100">
            <a:tailEnd type="triangle"/>
          </a:ln>
        </p:spPr>
        <p:style>
          <a:lnRef idx="1">
            <a:schemeClr val="dk1"/>
          </a:lnRef>
          <a:fillRef idx="0">
            <a:schemeClr val="dk1"/>
          </a:fillRef>
          <a:effectRef idx="0">
            <a:schemeClr val="dk1"/>
          </a:effectRef>
          <a:fontRef idx="minor">
            <a:schemeClr val="tx1"/>
          </a:fontRef>
        </p:style>
      </p:cxnSp>
      <p:cxnSp>
        <p:nvCxnSpPr>
          <p:cNvPr id="207" name="Straight Arrow Connector 206">
            <a:extLst>
              <a:ext uri="{FF2B5EF4-FFF2-40B4-BE49-F238E27FC236}">
                <a16:creationId xmlns:a16="http://schemas.microsoft.com/office/drawing/2014/main" id="{AB2BB29F-20B0-2994-A377-ECB566BD36A6}"/>
              </a:ext>
            </a:extLst>
          </p:cNvPr>
          <p:cNvCxnSpPr>
            <a:cxnSpLocks/>
          </p:cNvCxnSpPr>
          <p:nvPr/>
        </p:nvCxnSpPr>
        <p:spPr>
          <a:xfrm>
            <a:off x="3923396" y="4667806"/>
            <a:ext cx="208657" cy="148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0" name="Straight Arrow Connector 209">
            <a:extLst>
              <a:ext uri="{FF2B5EF4-FFF2-40B4-BE49-F238E27FC236}">
                <a16:creationId xmlns:a16="http://schemas.microsoft.com/office/drawing/2014/main" id="{D923E289-88D6-B776-81DE-856F01808F1E}"/>
              </a:ext>
            </a:extLst>
          </p:cNvPr>
          <p:cNvCxnSpPr>
            <a:cxnSpLocks/>
          </p:cNvCxnSpPr>
          <p:nvPr/>
        </p:nvCxnSpPr>
        <p:spPr>
          <a:xfrm>
            <a:off x="7329419" y="4647555"/>
            <a:ext cx="208657" cy="148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3" name="Straight Arrow Connector 212">
            <a:extLst>
              <a:ext uri="{FF2B5EF4-FFF2-40B4-BE49-F238E27FC236}">
                <a16:creationId xmlns:a16="http://schemas.microsoft.com/office/drawing/2014/main" id="{60DE9F3E-FBE3-C208-2F8D-5B7ED75707DA}"/>
              </a:ext>
            </a:extLst>
          </p:cNvPr>
          <p:cNvCxnSpPr>
            <a:cxnSpLocks/>
          </p:cNvCxnSpPr>
          <p:nvPr/>
        </p:nvCxnSpPr>
        <p:spPr>
          <a:xfrm flipV="1">
            <a:off x="3989532" y="2788728"/>
            <a:ext cx="4498" cy="1884829"/>
          </a:xfrm>
          <a:prstGeom prst="straightConnector1">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5" name="Straight Arrow Connector 214">
            <a:extLst>
              <a:ext uri="{FF2B5EF4-FFF2-40B4-BE49-F238E27FC236}">
                <a16:creationId xmlns:a16="http://schemas.microsoft.com/office/drawing/2014/main" id="{0CDCA81B-44EB-4D07-171C-A3CE7B37C4F3}"/>
              </a:ext>
            </a:extLst>
          </p:cNvPr>
          <p:cNvCxnSpPr>
            <a:cxnSpLocks/>
          </p:cNvCxnSpPr>
          <p:nvPr/>
        </p:nvCxnSpPr>
        <p:spPr>
          <a:xfrm>
            <a:off x="7377113" y="2816225"/>
            <a:ext cx="181900" cy="11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6" name="Straight Arrow Connector 215">
            <a:extLst>
              <a:ext uri="{FF2B5EF4-FFF2-40B4-BE49-F238E27FC236}">
                <a16:creationId xmlns:a16="http://schemas.microsoft.com/office/drawing/2014/main" id="{38E2915E-CB9F-326F-C95E-038DEE8CCBE9}"/>
              </a:ext>
            </a:extLst>
          </p:cNvPr>
          <p:cNvCxnSpPr>
            <a:cxnSpLocks/>
          </p:cNvCxnSpPr>
          <p:nvPr/>
        </p:nvCxnSpPr>
        <p:spPr>
          <a:xfrm>
            <a:off x="3974553" y="2780734"/>
            <a:ext cx="208657" cy="148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8" name="Straight Arrow Connector 217">
            <a:extLst>
              <a:ext uri="{FF2B5EF4-FFF2-40B4-BE49-F238E27FC236}">
                <a16:creationId xmlns:a16="http://schemas.microsoft.com/office/drawing/2014/main" id="{4D4654F1-92CB-825F-9FB9-BB0F02FDA2F9}"/>
              </a:ext>
            </a:extLst>
          </p:cNvPr>
          <p:cNvCxnSpPr>
            <a:cxnSpLocks/>
          </p:cNvCxnSpPr>
          <p:nvPr/>
        </p:nvCxnSpPr>
        <p:spPr>
          <a:xfrm flipV="1">
            <a:off x="7384400" y="2820988"/>
            <a:ext cx="2238" cy="1823893"/>
          </a:xfrm>
          <a:prstGeom prst="straightConnector1">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22" name="TextBox 221">
            <a:extLst>
              <a:ext uri="{FF2B5EF4-FFF2-40B4-BE49-F238E27FC236}">
                <a16:creationId xmlns:a16="http://schemas.microsoft.com/office/drawing/2014/main" id="{EEA9C9EF-2092-4C67-A199-4093046ED0E4}"/>
              </a:ext>
            </a:extLst>
          </p:cNvPr>
          <p:cNvSpPr txBox="1"/>
          <p:nvPr/>
        </p:nvSpPr>
        <p:spPr>
          <a:xfrm>
            <a:off x="279852" y="6176975"/>
            <a:ext cx="11177840" cy="292388"/>
          </a:xfrm>
          <a:prstGeom prst="rect">
            <a:avLst/>
          </a:prstGeom>
          <a:noFill/>
        </p:spPr>
        <p:txBody>
          <a:bodyPr wrap="square">
            <a:spAutoFit/>
          </a:bodyPr>
          <a:lstStyle/>
          <a:p>
            <a:r>
              <a:rPr lang="fr-FR" sz="1300" i="1" dirty="0">
                <a:solidFill>
                  <a:schemeClr val="bg1">
                    <a:lumMod val="65000"/>
                  </a:schemeClr>
                </a:solidFill>
              </a:rPr>
              <a:t>IP-Adapter: </a:t>
            </a:r>
            <a:r>
              <a:rPr lang="fr-FR" sz="1300" i="1" dirty="0" err="1">
                <a:solidFill>
                  <a:schemeClr val="bg1">
                    <a:lumMod val="65000"/>
                  </a:schemeClr>
                </a:solidFill>
              </a:rPr>
              <a:t>Text</a:t>
            </a:r>
            <a:r>
              <a:rPr lang="fr-FR" sz="1300" i="1" dirty="0">
                <a:solidFill>
                  <a:schemeClr val="bg1">
                    <a:lumMod val="65000"/>
                  </a:schemeClr>
                </a:solidFill>
              </a:rPr>
              <a:t> Compatible Image Prompt Adapter for </a:t>
            </a:r>
            <a:r>
              <a:rPr lang="fr-FR" sz="1300" i="1" dirty="0" err="1">
                <a:solidFill>
                  <a:schemeClr val="bg1">
                    <a:lumMod val="65000"/>
                  </a:schemeClr>
                </a:solidFill>
              </a:rPr>
              <a:t>Text</a:t>
            </a:r>
            <a:r>
              <a:rPr lang="fr-FR" sz="1300" i="1" dirty="0">
                <a:solidFill>
                  <a:schemeClr val="bg1">
                    <a:lumMod val="65000"/>
                  </a:schemeClr>
                </a:solidFill>
              </a:rPr>
              <a:t>-to-Image Diffusion </a:t>
            </a:r>
            <a:r>
              <a:rPr lang="fr-FR" sz="1300" i="1" dirty="0" err="1">
                <a:solidFill>
                  <a:schemeClr val="bg1">
                    <a:lumMod val="65000"/>
                  </a:schemeClr>
                </a:solidFill>
              </a:rPr>
              <a:t>Models</a:t>
            </a:r>
            <a:r>
              <a:rPr lang="en-GB" sz="1300" dirty="0">
                <a:solidFill>
                  <a:schemeClr val="bg1">
                    <a:lumMod val="65000"/>
                  </a:schemeClr>
                </a:solidFill>
              </a:rPr>
              <a:t>, Ye et al., </a:t>
            </a:r>
            <a:r>
              <a:rPr lang="en-GB" sz="1300" dirty="0" err="1">
                <a:solidFill>
                  <a:schemeClr val="bg1">
                    <a:lumMod val="65000"/>
                  </a:schemeClr>
                </a:solidFill>
              </a:rPr>
              <a:t>ArXiv</a:t>
            </a:r>
            <a:r>
              <a:rPr lang="en-GB" sz="1300" dirty="0">
                <a:solidFill>
                  <a:schemeClr val="bg1">
                    <a:lumMod val="65000"/>
                  </a:schemeClr>
                </a:solidFill>
              </a:rPr>
              <a:t> 2023</a:t>
            </a:r>
          </a:p>
        </p:txBody>
      </p:sp>
      <p:pic>
        <p:nvPicPr>
          <p:cNvPr id="3" name="Picture 2" descr="A blue snowflake on a black background&#10;&#10;AI-generated content may be incorrect.">
            <a:extLst>
              <a:ext uri="{FF2B5EF4-FFF2-40B4-BE49-F238E27FC236}">
                <a16:creationId xmlns:a16="http://schemas.microsoft.com/office/drawing/2014/main" id="{D53E25DC-41A3-7C6A-511E-E11C00B71D72}"/>
              </a:ext>
            </a:extLst>
          </p:cNvPr>
          <p:cNvPicPr>
            <a:picLocks noChangeAspect="1"/>
          </p:cNvPicPr>
          <p:nvPr/>
        </p:nvPicPr>
        <p:blipFill>
          <a:blip r:embed="rId7"/>
          <a:stretch>
            <a:fillRect/>
          </a:stretch>
        </p:blipFill>
        <p:spPr>
          <a:xfrm>
            <a:off x="4030236" y="5461970"/>
            <a:ext cx="293877" cy="321419"/>
          </a:xfrm>
          <a:prstGeom prst="rect">
            <a:avLst/>
          </a:prstGeom>
        </p:spPr>
      </p:pic>
      <p:sp>
        <p:nvSpPr>
          <p:cNvPr id="13" name="TextBox 12">
            <a:extLst>
              <a:ext uri="{FF2B5EF4-FFF2-40B4-BE49-F238E27FC236}">
                <a16:creationId xmlns:a16="http://schemas.microsoft.com/office/drawing/2014/main" id="{BF2825E9-4CBB-E0C9-B0DC-80670265C81F}"/>
              </a:ext>
            </a:extLst>
          </p:cNvPr>
          <p:cNvSpPr txBox="1"/>
          <p:nvPr/>
        </p:nvSpPr>
        <p:spPr>
          <a:xfrm>
            <a:off x="407464" y="2333120"/>
            <a:ext cx="1516313" cy="369332"/>
          </a:xfrm>
          <a:prstGeom prst="rect">
            <a:avLst/>
          </a:prstGeom>
          <a:noFill/>
        </p:spPr>
        <p:txBody>
          <a:bodyPr wrap="none" rtlCol="0">
            <a:spAutoFit/>
          </a:bodyPr>
          <a:lstStyle/>
          <a:p>
            <a:r>
              <a:rPr lang="en-US" dirty="0"/>
              <a:t>Image Prompt</a:t>
            </a:r>
            <a:endParaRPr lang="en-GB" dirty="0"/>
          </a:p>
        </p:txBody>
      </p:sp>
    </p:spTree>
    <p:extLst>
      <p:ext uri="{BB962C8B-B14F-4D97-AF65-F5344CB8AC3E}">
        <p14:creationId xmlns:p14="http://schemas.microsoft.com/office/powerpoint/2010/main" val="40669303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5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0" grpId="0" animBg="1"/>
      <p:bldP spid="61" grpId="0"/>
      <p:bldP spid="86" grpId="0"/>
      <p:bldP spid="128" grpId="0"/>
      <p:bldP spid="142" grpId="0" animBg="1"/>
      <p:bldP spid="161" grpId="0" animBg="1"/>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72424-0A81-80F6-3A9B-5430400E4E03}"/>
              </a:ext>
            </a:extLst>
          </p:cNvPr>
          <p:cNvSpPr>
            <a:spLocks noGrp="1"/>
          </p:cNvSpPr>
          <p:nvPr>
            <p:ph type="title"/>
          </p:nvPr>
        </p:nvSpPr>
        <p:spPr/>
        <p:txBody>
          <a:bodyPr/>
          <a:lstStyle/>
          <a:p>
            <a:r>
              <a:rPr lang="en-GB" dirty="0"/>
              <a:t>IP-Adapter: Examples</a:t>
            </a:r>
          </a:p>
        </p:txBody>
      </p:sp>
      <p:sp>
        <p:nvSpPr>
          <p:cNvPr id="4" name="Date Placeholder 3">
            <a:extLst>
              <a:ext uri="{FF2B5EF4-FFF2-40B4-BE49-F238E27FC236}">
                <a16:creationId xmlns:a16="http://schemas.microsoft.com/office/drawing/2014/main" id="{819A3AA3-782F-4248-AFDC-E839865227CC}"/>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08470444-68B6-0AE6-2125-7914DF22942F}"/>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7D31164E-6CF3-D32E-0A98-A5534B8A00EC}"/>
              </a:ext>
            </a:extLst>
          </p:cNvPr>
          <p:cNvSpPr>
            <a:spLocks noGrp="1"/>
          </p:cNvSpPr>
          <p:nvPr>
            <p:ph type="sldNum" sz="quarter" idx="12"/>
          </p:nvPr>
        </p:nvSpPr>
        <p:spPr/>
        <p:txBody>
          <a:bodyPr/>
          <a:lstStyle/>
          <a:p>
            <a:r>
              <a:rPr lang="en-US"/>
              <a:t>Diffusion-Based Image and Video Generation</a:t>
            </a:r>
            <a:endParaRPr lang="en-US" dirty="0"/>
          </a:p>
        </p:txBody>
      </p:sp>
      <p:grpSp>
        <p:nvGrpSpPr>
          <p:cNvPr id="11" name="Group 10">
            <a:extLst>
              <a:ext uri="{FF2B5EF4-FFF2-40B4-BE49-F238E27FC236}">
                <a16:creationId xmlns:a16="http://schemas.microsoft.com/office/drawing/2014/main" id="{5C7DCE08-EFEF-495F-E018-90490398F990}"/>
              </a:ext>
            </a:extLst>
          </p:cNvPr>
          <p:cNvGrpSpPr/>
          <p:nvPr/>
        </p:nvGrpSpPr>
        <p:grpSpPr>
          <a:xfrm>
            <a:off x="348601" y="1561343"/>
            <a:ext cx="2297837" cy="4562783"/>
            <a:chOff x="295382" y="-501650"/>
            <a:chExt cx="3453718" cy="6858000"/>
          </a:xfrm>
        </p:grpSpPr>
        <p:pic>
          <p:nvPicPr>
            <p:cNvPr id="8" name="Picture 7">
              <a:extLst>
                <a:ext uri="{FF2B5EF4-FFF2-40B4-BE49-F238E27FC236}">
                  <a16:creationId xmlns:a16="http://schemas.microsoft.com/office/drawing/2014/main" id="{66CF4AAE-BC13-025A-DBCB-342AE2DB0BAD}"/>
                </a:ext>
              </a:extLst>
            </p:cNvPr>
            <p:cNvPicPr>
              <a:picLocks noChangeAspect="1"/>
            </p:cNvPicPr>
            <p:nvPr/>
          </p:nvPicPr>
          <p:blipFill>
            <a:blip r:embed="rId2"/>
            <a:stretch>
              <a:fillRect/>
            </a:stretch>
          </p:blipFill>
          <p:spPr>
            <a:xfrm>
              <a:off x="295382" y="-501650"/>
              <a:ext cx="1676491" cy="6858000"/>
            </a:xfrm>
            <a:prstGeom prst="rect">
              <a:avLst/>
            </a:prstGeom>
          </p:spPr>
        </p:pic>
        <p:pic>
          <p:nvPicPr>
            <p:cNvPr id="10" name="Picture 9">
              <a:extLst>
                <a:ext uri="{FF2B5EF4-FFF2-40B4-BE49-F238E27FC236}">
                  <a16:creationId xmlns:a16="http://schemas.microsoft.com/office/drawing/2014/main" id="{D14045ED-393F-5462-D7CD-9C51FF89B2B3}"/>
                </a:ext>
              </a:extLst>
            </p:cNvPr>
            <p:cNvPicPr>
              <a:picLocks noChangeAspect="1"/>
            </p:cNvPicPr>
            <p:nvPr/>
          </p:nvPicPr>
          <p:blipFill>
            <a:blip r:embed="rId3"/>
            <a:stretch>
              <a:fillRect/>
            </a:stretch>
          </p:blipFill>
          <p:spPr>
            <a:xfrm>
              <a:off x="2091440" y="-501650"/>
              <a:ext cx="1657660" cy="6858000"/>
            </a:xfrm>
            <a:prstGeom prst="rect">
              <a:avLst/>
            </a:prstGeom>
          </p:spPr>
        </p:pic>
      </p:grpSp>
      <p:sp>
        <p:nvSpPr>
          <p:cNvPr id="12" name="TextBox 11">
            <a:extLst>
              <a:ext uri="{FF2B5EF4-FFF2-40B4-BE49-F238E27FC236}">
                <a16:creationId xmlns:a16="http://schemas.microsoft.com/office/drawing/2014/main" id="{E2447EE0-F974-947D-EF55-E2333EA26121}"/>
              </a:ext>
            </a:extLst>
          </p:cNvPr>
          <p:cNvSpPr txBox="1"/>
          <p:nvPr/>
        </p:nvSpPr>
        <p:spPr>
          <a:xfrm>
            <a:off x="569962" y="1192011"/>
            <a:ext cx="672685" cy="369332"/>
          </a:xfrm>
          <a:prstGeom prst="rect">
            <a:avLst/>
          </a:prstGeom>
          <a:noFill/>
        </p:spPr>
        <p:txBody>
          <a:bodyPr wrap="none" rtlCol="0">
            <a:spAutoFit/>
          </a:bodyPr>
          <a:lstStyle/>
          <a:p>
            <a:r>
              <a:rPr lang="en-GB" dirty="0"/>
              <a:t>input</a:t>
            </a:r>
          </a:p>
        </p:txBody>
      </p:sp>
      <p:sp>
        <p:nvSpPr>
          <p:cNvPr id="13" name="TextBox 12">
            <a:extLst>
              <a:ext uri="{FF2B5EF4-FFF2-40B4-BE49-F238E27FC236}">
                <a16:creationId xmlns:a16="http://schemas.microsoft.com/office/drawing/2014/main" id="{67890266-F200-0BBD-BF12-ACD35ED2101B}"/>
              </a:ext>
            </a:extLst>
          </p:cNvPr>
          <p:cNvSpPr txBox="1"/>
          <p:nvPr/>
        </p:nvSpPr>
        <p:spPr>
          <a:xfrm>
            <a:off x="1521963" y="1192011"/>
            <a:ext cx="1124475" cy="369332"/>
          </a:xfrm>
          <a:prstGeom prst="rect">
            <a:avLst/>
          </a:prstGeom>
          <a:noFill/>
        </p:spPr>
        <p:txBody>
          <a:bodyPr wrap="none" rtlCol="0">
            <a:spAutoFit/>
          </a:bodyPr>
          <a:lstStyle/>
          <a:p>
            <a:r>
              <a:rPr lang="en-GB" dirty="0"/>
              <a:t>generated</a:t>
            </a:r>
          </a:p>
        </p:txBody>
      </p:sp>
      <p:pic>
        <p:nvPicPr>
          <p:cNvPr id="15" name="Picture 14">
            <a:extLst>
              <a:ext uri="{FF2B5EF4-FFF2-40B4-BE49-F238E27FC236}">
                <a16:creationId xmlns:a16="http://schemas.microsoft.com/office/drawing/2014/main" id="{66E4CA3B-AB39-3168-9BC3-271F3FCB322E}"/>
              </a:ext>
            </a:extLst>
          </p:cNvPr>
          <p:cNvPicPr>
            <a:picLocks noChangeAspect="1"/>
          </p:cNvPicPr>
          <p:nvPr/>
        </p:nvPicPr>
        <p:blipFill>
          <a:blip r:embed="rId4"/>
          <a:srcRect l="2160" t="4741"/>
          <a:stretch>
            <a:fillRect/>
          </a:stretch>
        </p:blipFill>
        <p:spPr>
          <a:xfrm>
            <a:off x="3531809" y="1504651"/>
            <a:ext cx="3952724" cy="4637255"/>
          </a:xfrm>
          <a:prstGeom prst="rect">
            <a:avLst/>
          </a:prstGeom>
        </p:spPr>
      </p:pic>
      <p:sp>
        <p:nvSpPr>
          <p:cNvPr id="16" name="TextBox 15">
            <a:extLst>
              <a:ext uri="{FF2B5EF4-FFF2-40B4-BE49-F238E27FC236}">
                <a16:creationId xmlns:a16="http://schemas.microsoft.com/office/drawing/2014/main" id="{78FD69B9-0227-4A05-08E3-6F599F1FBEDF}"/>
              </a:ext>
            </a:extLst>
          </p:cNvPr>
          <p:cNvSpPr txBox="1"/>
          <p:nvPr/>
        </p:nvSpPr>
        <p:spPr>
          <a:xfrm>
            <a:off x="708587" y="879027"/>
            <a:ext cx="1734706" cy="369332"/>
          </a:xfrm>
          <a:prstGeom prst="rect">
            <a:avLst/>
          </a:prstGeom>
          <a:noFill/>
        </p:spPr>
        <p:txBody>
          <a:bodyPr wrap="none" rtlCol="0">
            <a:spAutoFit/>
          </a:bodyPr>
          <a:lstStyle/>
          <a:p>
            <a:r>
              <a:rPr lang="en-GB" b="1" dirty="0"/>
              <a:t>IP-Adapter Only</a:t>
            </a:r>
          </a:p>
        </p:txBody>
      </p:sp>
      <p:sp>
        <p:nvSpPr>
          <p:cNvPr id="17" name="TextBox 16">
            <a:extLst>
              <a:ext uri="{FF2B5EF4-FFF2-40B4-BE49-F238E27FC236}">
                <a16:creationId xmlns:a16="http://schemas.microsoft.com/office/drawing/2014/main" id="{093AE75C-2968-F3C1-67CB-FC8843567620}"/>
              </a:ext>
            </a:extLst>
          </p:cNvPr>
          <p:cNvSpPr txBox="1"/>
          <p:nvPr/>
        </p:nvSpPr>
        <p:spPr>
          <a:xfrm>
            <a:off x="4358929" y="879027"/>
            <a:ext cx="2518766" cy="369332"/>
          </a:xfrm>
          <a:prstGeom prst="rect">
            <a:avLst/>
          </a:prstGeom>
          <a:noFill/>
        </p:spPr>
        <p:txBody>
          <a:bodyPr wrap="none" rtlCol="0">
            <a:spAutoFit/>
          </a:bodyPr>
          <a:lstStyle/>
          <a:p>
            <a:r>
              <a:rPr lang="en-GB" b="1" dirty="0"/>
              <a:t>IP-Adapter + ControlNet</a:t>
            </a:r>
          </a:p>
        </p:txBody>
      </p:sp>
      <p:sp>
        <p:nvSpPr>
          <p:cNvPr id="18" name="TextBox 17">
            <a:extLst>
              <a:ext uri="{FF2B5EF4-FFF2-40B4-BE49-F238E27FC236}">
                <a16:creationId xmlns:a16="http://schemas.microsoft.com/office/drawing/2014/main" id="{13541AF3-6D07-3FAC-BD86-89BC65F80C78}"/>
              </a:ext>
            </a:extLst>
          </p:cNvPr>
          <p:cNvSpPr txBox="1"/>
          <p:nvPr/>
        </p:nvSpPr>
        <p:spPr>
          <a:xfrm>
            <a:off x="3599384" y="1224515"/>
            <a:ext cx="1312282" cy="369332"/>
          </a:xfrm>
          <a:prstGeom prst="rect">
            <a:avLst/>
          </a:prstGeom>
          <a:noFill/>
        </p:spPr>
        <p:txBody>
          <a:bodyPr wrap="none" rtlCol="0">
            <a:spAutoFit/>
          </a:bodyPr>
          <a:lstStyle/>
          <a:p>
            <a:r>
              <a:rPr lang="en-GB" dirty="0"/>
              <a:t>Input (IP-A.)</a:t>
            </a:r>
          </a:p>
        </p:txBody>
      </p:sp>
      <p:sp>
        <p:nvSpPr>
          <p:cNvPr id="19" name="TextBox 18">
            <a:extLst>
              <a:ext uri="{FF2B5EF4-FFF2-40B4-BE49-F238E27FC236}">
                <a16:creationId xmlns:a16="http://schemas.microsoft.com/office/drawing/2014/main" id="{1D46363B-3546-F4CA-040D-56D7A8F61568}"/>
              </a:ext>
            </a:extLst>
          </p:cNvPr>
          <p:cNvSpPr txBox="1"/>
          <p:nvPr/>
        </p:nvSpPr>
        <p:spPr>
          <a:xfrm>
            <a:off x="6315457" y="1191839"/>
            <a:ext cx="1124475" cy="369332"/>
          </a:xfrm>
          <a:prstGeom prst="rect">
            <a:avLst/>
          </a:prstGeom>
          <a:noFill/>
        </p:spPr>
        <p:txBody>
          <a:bodyPr wrap="none" rtlCol="0">
            <a:spAutoFit/>
          </a:bodyPr>
          <a:lstStyle/>
          <a:p>
            <a:r>
              <a:rPr lang="en-GB" dirty="0"/>
              <a:t>generated</a:t>
            </a:r>
          </a:p>
        </p:txBody>
      </p:sp>
      <p:sp>
        <p:nvSpPr>
          <p:cNvPr id="20" name="TextBox 19">
            <a:extLst>
              <a:ext uri="{FF2B5EF4-FFF2-40B4-BE49-F238E27FC236}">
                <a16:creationId xmlns:a16="http://schemas.microsoft.com/office/drawing/2014/main" id="{C75B3094-4EB5-FCF6-EEDC-0281D0688302}"/>
              </a:ext>
            </a:extLst>
          </p:cNvPr>
          <p:cNvSpPr txBox="1"/>
          <p:nvPr/>
        </p:nvSpPr>
        <p:spPr>
          <a:xfrm>
            <a:off x="4837516" y="1222158"/>
            <a:ext cx="1385636" cy="369332"/>
          </a:xfrm>
          <a:prstGeom prst="rect">
            <a:avLst/>
          </a:prstGeom>
          <a:noFill/>
        </p:spPr>
        <p:txBody>
          <a:bodyPr wrap="none" rtlCol="0">
            <a:spAutoFit/>
          </a:bodyPr>
          <a:lstStyle/>
          <a:p>
            <a:r>
              <a:rPr lang="en-GB" dirty="0"/>
              <a:t>Input (</a:t>
            </a:r>
            <a:r>
              <a:rPr lang="en-GB" dirty="0" err="1"/>
              <a:t>C.Net</a:t>
            </a:r>
            <a:r>
              <a:rPr lang="en-GB" dirty="0"/>
              <a:t>)</a:t>
            </a:r>
          </a:p>
        </p:txBody>
      </p:sp>
      <p:pic>
        <p:nvPicPr>
          <p:cNvPr id="22" name="Picture 21">
            <a:extLst>
              <a:ext uri="{FF2B5EF4-FFF2-40B4-BE49-F238E27FC236}">
                <a16:creationId xmlns:a16="http://schemas.microsoft.com/office/drawing/2014/main" id="{BEF6B7D7-DA61-21D7-8C7D-56AC364E990F}"/>
              </a:ext>
            </a:extLst>
          </p:cNvPr>
          <p:cNvPicPr>
            <a:picLocks noChangeAspect="1"/>
          </p:cNvPicPr>
          <p:nvPr/>
        </p:nvPicPr>
        <p:blipFill>
          <a:blip r:embed="rId5"/>
          <a:stretch>
            <a:fillRect/>
          </a:stretch>
        </p:blipFill>
        <p:spPr>
          <a:xfrm>
            <a:off x="7993289" y="1504651"/>
            <a:ext cx="3975985" cy="4637255"/>
          </a:xfrm>
          <a:prstGeom prst="rect">
            <a:avLst/>
          </a:prstGeom>
        </p:spPr>
      </p:pic>
      <p:sp>
        <p:nvSpPr>
          <p:cNvPr id="23" name="TextBox 22">
            <a:extLst>
              <a:ext uri="{FF2B5EF4-FFF2-40B4-BE49-F238E27FC236}">
                <a16:creationId xmlns:a16="http://schemas.microsoft.com/office/drawing/2014/main" id="{9062232C-513D-07E2-7DC3-7A63CC567368}"/>
              </a:ext>
            </a:extLst>
          </p:cNvPr>
          <p:cNvSpPr txBox="1"/>
          <p:nvPr/>
        </p:nvSpPr>
        <p:spPr>
          <a:xfrm>
            <a:off x="8827099" y="876670"/>
            <a:ext cx="2518766" cy="369332"/>
          </a:xfrm>
          <a:prstGeom prst="rect">
            <a:avLst/>
          </a:prstGeom>
          <a:noFill/>
        </p:spPr>
        <p:txBody>
          <a:bodyPr wrap="none" rtlCol="0">
            <a:spAutoFit/>
          </a:bodyPr>
          <a:lstStyle/>
          <a:p>
            <a:r>
              <a:rPr lang="en-GB" b="1" dirty="0"/>
              <a:t>IP-Adapter + ControlNet</a:t>
            </a:r>
          </a:p>
        </p:txBody>
      </p:sp>
      <p:sp>
        <p:nvSpPr>
          <p:cNvPr id="24" name="TextBox 23">
            <a:extLst>
              <a:ext uri="{FF2B5EF4-FFF2-40B4-BE49-F238E27FC236}">
                <a16:creationId xmlns:a16="http://schemas.microsoft.com/office/drawing/2014/main" id="{13B273CA-A367-77B6-F878-DFB121B97C81}"/>
              </a:ext>
            </a:extLst>
          </p:cNvPr>
          <p:cNvSpPr txBox="1"/>
          <p:nvPr/>
        </p:nvSpPr>
        <p:spPr>
          <a:xfrm>
            <a:off x="8067554" y="1222158"/>
            <a:ext cx="1312282" cy="369332"/>
          </a:xfrm>
          <a:prstGeom prst="rect">
            <a:avLst/>
          </a:prstGeom>
          <a:noFill/>
        </p:spPr>
        <p:txBody>
          <a:bodyPr wrap="none" rtlCol="0">
            <a:spAutoFit/>
          </a:bodyPr>
          <a:lstStyle/>
          <a:p>
            <a:r>
              <a:rPr lang="en-GB" dirty="0"/>
              <a:t>Input (IP-A.)</a:t>
            </a:r>
          </a:p>
        </p:txBody>
      </p:sp>
      <p:sp>
        <p:nvSpPr>
          <p:cNvPr id="25" name="TextBox 24">
            <a:extLst>
              <a:ext uri="{FF2B5EF4-FFF2-40B4-BE49-F238E27FC236}">
                <a16:creationId xmlns:a16="http://schemas.microsoft.com/office/drawing/2014/main" id="{0834CA95-6593-280B-2EEB-7968E6528069}"/>
              </a:ext>
            </a:extLst>
          </p:cNvPr>
          <p:cNvSpPr txBox="1"/>
          <p:nvPr/>
        </p:nvSpPr>
        <p:spPr>
          <a:xfrm>
            <a:off x="10783627" y="1189482"/>
            <a:ext cx="1124475" cy="369332"/>
          </a:xfrm>
          <a:prstGeom prst="rect">
            <a:avLst/>
          </a:prstGeom>
          <a:noFill/>
        </p:spPr>
        <p:txBody>
          <a:bodyPr wrap="none" rtlCol="0">
            <a:spAutoFit/>
          </a:bodyPr>
          <a:lstStyle/>
          <a:p>
            <a:r>
              <a:rPr lang="en-GB" dirty="0"/>
              <a:t>generated</a:t>
            </a:r>
          </a:p>
        </p:txBody>
      </p:sp>
      <p:sp>
        <p:nvSpPr>
          <p:cNvPr id="26" name="TextBox 25">
            <a:extLst>
              <a:ext uri="{FF2B5EF4-FFF2-40B4-BE49-F238E27FC236}">
                <a16:creationId xmlns:a16="http://schemas.microsoft.com/office/drawing/2014/main" id="{0D5D18AC-C1D4-135B-5182-F400A29C158D}"/>
              </a:ext>
            </a:extLst>
          </p:cNvPr>
          <p:cNvSpPr txBox="1"/>
          <p:nvPr/>
        </p:nvSpPr>
        <p:spPr>
          <a:xfrm>
            <a:off x="9305686" y="1219801"/>
            <a:ext cx="1385636" cy="369332"/>
          </a:xfrm>
          <a:prstGeom prst="rect">
            <a:avLst/>
          </a:prstGeom>
          <a:noFill/>
        </p:spPr>
        <p:txBody>
          <a:bodyPr wrap="none" rtlCol="0">
            <a:spAutoFit/>
          </a:bodyPr>
          <a:lstStyle/>
          <a:p>
            <a:r>
              <a:rPr lang="en-GB" dirty="0"/>
              <a:t>Input (</a:t>
            </a:r>
            <a:r>
              <a:rPr lang="en-GB" dirty="0" err="1"/>
              <a:t>C.Net</a:t>
            </a:r>
            <a:r>
              <a:rPr lang="en-GB" dirty="0"/>
              <a:t>)</a:t>
            </a:r>
          </a:p>
        </p:txBody>
      </p:sp>
      <p:sp>
        <p:nvSpPr>
          <p:cNvPr id="27" name="TextBox 26">
            <a:extLst>
              <a:ext uri="{FF2B5EF4-FFF2-40B4-BE49-F238E27FC236}">
                <a16:creationId xmlns:a16="http://schemas.microsoft.com/office/drawing/2014/main" id="{EED47E53-FA63-A75F-8A6E-27F0E10101CC}"/>
              </a:ext>
            </a:extLst>
          </p:cNvPr>
          <p:cNvSpPr txBox="1"/>
          <p:nvPr/>
        </p:nvSpPr>
        <p:spPr>
          <a:xfrm>
            <a:off x="279852" y="6176975"/>
            <a:ext cx="11177840" cy="292388"/>
          </a:xfrm>
          <a:prstGeom prst="rect">
            <a:avLst/>
          </a:prstGeom>
          <a:noFill/>
        </p:spPr>
        <p:txBody>
          <a:bodyPr wrap="square">
            <a:spAutoFit/>
          </a:bodyPr>
          <a:lstStyle/>
          <a:p>
            <a:r>
              <a:rPr lang="fr-FR" sz="1300" i="1" dirty="0">
                <a:solidFill>
                  <a:schemeClr val="bg1">
                    <a:lumMod val="65000"/>
                  </a:schemeClr>
                </a:solidFill>
              </a:rPr>
              <a:t>IP-Adapter: </a:t>
            </a:r>
            <a:r>
              <a:rPr lang="fr-FR" sz="1300" i="1" dirty="0" err="1">
                <a:solidFill>
                  <a:schemeClr val="bg1">
                    <a:lumMod val="65000"/>
                  </a:schemeClr>
                </a:solidFill>
              </a:rPr>
              <a:t>Text</a:t>
            </a:r>
            <a:r>
              <a:rPr lang="fr-FR" sz="1300" i="1" dirty="0">
                <a:solidFill>
                  <a:schemeClr val="bg1">
                    <a:lumMod val="65000"/>
                  </a:schemeClr>
                </a:solidFill>
              </a:rPr>
              <a:t> Compatible Image Prompt Adapter for </a:t>
            </a:r>
            <a:r>
              <a:rPr lang="fr-FR" sz="1300" i="1" dirty="0" err="1">
                <a:solidFill>
                  <a:schemeClr val="bg1">
                    <a:lumMod val="65000"/>
                  </a:schemeClr>
                </a:solidFill>
              </a:rPr>
              <a:t>Text</a:t>
            </a:r>
            <a:r>
              <a:rPr lang="fr-FR" sz="1300" i="1" dirty="0">
                <a:solidFill>
                  <a:schemeClr val="bg1">
                    <a:lumMod val="65000"/>
                  </a:schemeClr>
                </a:solidFill>
              </a:rPr>
              <a:t>-to-Image Diffusion </a:t>
            </a:r>
            <a:r>
              <a:rPr lang="fr-FR" sz="1300" i="1" dirty="0" err="1">
                <a:solidFill>
                  <a:schemeClr val="bg1">
                    <a:lumMod val="65000"/>
                  </a:schemeClr>
                </a:solidFill>
              </a:rPr>
              <a:t>Models</a:t>
            </a:r>
            <a:r>
              <a:rPr lang="en-GB" sz="1300" dirty="0">
                <a:solidFill>
                  <a:schemeClr val="bg1">
                    <a:lumMod val="65000"/>
                  </a:schemeClr>
                </a:solidFill>
              </a:rPr>
              <a:t>, Ye et al., </a:t>
            </a:r>
            <a:r>
              <a:rPr lang="en-GB" sz="1300" dirty="0" err="1">
                <a:solidFill>
                  <a:schemeClr val="bg1">
                    <a:lumMod val="65000"/>
                  </a:schemeClr>
                </a:solidFill>
              </a:rPr>
              <a:t>ArXiv</a:t>
            </a:r>
            <a:r>
              <a:rPr lang="en-GB" sz="1300" dirty="0">
                <a:solidFill>
                  <a:schemeClr val="bg1">
                    <a:lumMod val="65000"/>
                  </a:schemeClr>
                </a:solidFill>
              </a:rPr>
              <a:t> 2023</a:t>
            </a:r>
          </a:p>
        </p:txBody>
      </p:sp>
    </p:spTree>
    <p:extLst>
      <p:ext uri="{BB962C8B-B14F-4D97-AF65-F5344CB8AC3E}">
        <p14:creationId xmlns:p14="http://schemas.microsoft.com/office/powerpoint/2010/main" val="3584557752"/>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C7352-B87D-222A-60EF-C57866DBC8A4}"/>
            </a:ext>
          </a:extLst>
        </p:cNvPr>
        <p:cNvGrpSpPr/>
        <p:nvPr/>
      </p:nvGrpSpPr>
      <p:grpSpPr>
        <a:xfrm>
          <a:off x="0" y="0"/>
          <a:ext cx="0" cy="0"/>
          <a:chOff x="0" y="0"/>
          <a:chExt cx="0" cy="0"/>
        </a:xfrm>
      </p:grpSpPr>
      <p:sp>
        <p:nvSpPr>
          <p:cNvPr id="41" name="TextBox 40">
            <a:extLst>
              <a:ext uri="{FF2B5EF4-FFF2-40B4-BE49-F238E27FC236}">
                <a16:creationId xmlns:a16="http://schemas.microsoft.com/office/drawing/2014/main" id="{AF177791-882B-D35B-6B93-6B629E864CCF}"/>
              </a:ext>
            </a:extLst>
          </p:cNvPr>
          <p:cNvSpPr txBox="1"/>
          <p:nvPr/>
        </p:nvSpPr>
        <p:spPr>
          <a:xfrm>
            <a:off x="9278747" y="5794202"/>
            <a:ext cx="2629355" cy="692497"/>
          </a:xfrm>
          <a:prstGeom prst="rect">
            <a:avLst/>
          </a:prstGeom>
          <a:noFill/>
        </p:spPr>
        <p:txBody>
          <a:bodyPr wrap="square">
            <a:spAutoFit/>
          </a:bodyPr>
          <a:lstStyle/>
          <a:p>
            <a:r>
              <a:rPr lang="en-US" sz="1300" i="1" dirty="0">
                <a:solidFill>
                  <a:schemeClr val="bg1">
                    <a:lumMod val="65000"/>
                  </a:schemeClr>
                </a:solidFill>
              </a:rPr>
              <a:t>Emerging Properties in Unified Multimodal Pretraining</a:t>
            </a:r>
            <a:r>
              <a:rPr lang="en-GB" sz="1300" dirty="0">
                <a:solidFill>
                  <a:schemeClr val="bg1">
                    <a:lumMod val="65000"/>
                  </a:schemeClr>
                </a:solidFill>
              </a:rPr>
              <a:t> (aka Bagel), Deng et al., </a:t>
            </a:r>
            <a:r>
              <a:rPr lang="en-GB" sz="1300" dirty="0" err="1">
                <a:solidFill>
                  <a:schemeClr val="bg1">
                    <a:lumMod val="65000"/>
                  </a:schemeClr>
                </a:solidFill>
              </a:rPr>
              <a:t>ArXiv</a:t>
            </a:r>
            <a:r>
              <a:rPr lang="en-GB" sz="1300" dirty="0">
                <a:solidFill>
                  <a:schemeClr val="bg1">
                    <a:lumMod val="65000"/>
                  </a:schemeClr>
                </a:solidFill>
              </a:rPr>
              <a:t> May 2025</a:t>
            </a:r>
            <a:endParaRPr lang="en-GB" sz="1300" dirty="0">
              <a:solidFill>
                <a:srgbClr val="FF0000"/>
              </a:solidFill>
            </a:endParaRPr>
          </a:p>
        </p:txBody>
      </p:sp>
      <p:sp>
        <p:nvSpPr>
          <p:cNvPr id="43" name="TextBox 42">
            <a:extLst>
              <a:ext uri="{FF2B5EF4-FFF2-40B4-BE49-F238E27FC236}">
                <a16:creationId xmlns:a16="http://schemas.microsoft.com/office/drawing/2014/main" id="{EAFBB94D-A845-BCF1-50D1-6B5558326393}"/>
              </a:ext>
            </a:extLst>
          </p:cNvPr>
          <p:cNvSpPr txBox="1"/>
          <p:nvPr/>
        </p:nvSpPr>
        <p:spPr>
          <a:xfrm>
            <a:off x="4834244" y="5784874"/>
            <a:ext cx="2914833" cy="692497"/>
          </a:xfrm>
          <a:prstGeom prst="rect">
            <a:avLst/>
          </a:prstGeom>
          <a:noFill/>
        </p:spPr>
        <p:txBody>
          <a:bodyPr wrap="square">
            <a:spAutoFit/>
          </a:bodyPr>
          <a:lstStyle/>
          <a:p>
            <a:r>
              <a:rPr lang="en-US" sz="1300" i="1" dirty="0">
                <a:solidFill>
                  <a:schemeClr val="bg1">
                    <a:lumMod val="65000"/>
                  </a:schemeClr>
                </a:solidFill>
              </a:rPr>
              <a:t>Adding Conditional Control to Text-to-Image Diffusion Models</a:t>
            </a:r>
            <a:r>
              <a:rPr lang="en-GB" sz="1300" dirty="0">
                <a:solidFill>
                  <a:schemeClr val="bg1">
                    <a:lumMod val="65000"/>
                  </a:schemeClr>
                </a:solidFill>
              </a:rPr>
              <a:t>, Zhang et al., ICCV 2023</a:t>
            </a:r>
          </a:p>
        </p:txBody>
      </p:sp>
      <p:sp>
        <p:nvSpPr>
          <p:cNvPr id="9" name="Rectangle: Rounded Corners 8">
            <a:extLst>
              <a:ext uri="{FF2B5EF4-FFF2-40B4-BE49-F238E27FC236}">
                <a16:creationId xmlns:a16="http://schemas.microsoft.com/office/drawing/2014/main" id="{426D3181-0E3F-6A03-ED9C-476F55606EF4}"/>
              </a:ext>
            </a:extLst>
          </p:cNvPr>
          <p:cNvSpPr/>
          <p:nvPr/>
        </p:nvSpPr>
        <p:spPr>
          <a:xfrm>
            <a:off x="9038283" y="1111251"/>
            <a:ext cx="2827375" cy="5029200"/>
          </a:xfrm>
          <a:prstGeom prst="roundRect">
            <a:avLst/>
          </a:prstGeom>
          <a:solidFill>
            <a:schemeClr val="accent2">
              <a:lumMod val="20000"/>
              <a:lumOff val="80000"/>
            </a:scheme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EE160D83-8DA4-B9F2-5CCF-6D61E3CAA2FD}"/>
              </a:ext>
            </a:extLst>
          </p:cNvPr>
          <p:cNvSpPr txBox="1"/>
          <p:nvPr/>
        </p:nvSpPr>
        <p:spPr>
          <a:xfrm>
            <a:off x="368458" y="5811383"/>
            <a:ext cx="2914833" cy="369332"/>
          </a:xfrm>
          <a:prstGeom prst="rect">
            <a:avLst/>
          </a:prstGeom>
          <a:noFill/>
        </p:spPr>
        <p:txBody>
          <a:bodyPr wrap="square">
            <a:spAutoFit/>
          </a:bodyPr>
          <a:lstStyle/>
          <a:p>
            <a:r>
              <a:rPr lang="en-US" sz="900" i="1" dirty="0">
                <a:solidFill>
                  <a:schemeClr val="bg1">
                    <a:lumMod val="65000"/>
                  </a:schemeClr>
                </a:solidFill>
              </a:rPr>
              <a:t>GLIDE: Towards Photorealistic Image Generation and Editing with Text-Guided Diffusion Models</a:t>
            </a:r>
            <a:r>
              <a:rPr lang="en-GB" sz="900" dirty="0">
                <a:solidFill>
                  <a:schemeClr val="bg1">
                    <a:lumMod val="65000"/>
                  </a:schemeClr>
                </a:solidFill>
              </a:rPr>
              <a:t>, Nichol et al., ICML 2022</a:t>
            </a:r>
          </a:p>
        </p:txBody>
      </p:sp>
      <p:sp>
        <p:nvSpPr>
          <p:cNvPr id="45" name="TextBox 44">
            <a:extLst>
              <a:ext uri="{FF2B5EF4-FFF2-40B4-BE49-F238E27FC236}">
                <a16:creationId xmlns:a16="http://schemas.microsoft.com/office/drawing/2014/main" id="{152B9F28-0A00-CA1A-DD03-75F93211A67E}"/>
              </a:ext>
            </a:extLst>
          </p:cNvPr>
          <p:cNvSpPr txBox="1"/>
          <p:nvPr/>
        </p:nvSpPr>
        <p:spPr>
          <a:xfrm>
            <a:off x="368458" y="6131122"/>
            <a:ext cx="3107993" cy="369332"/>
          </a:xfrm>
          <a:prstGeom prst="rect">
            <a:avLst/>
          </a:prstGeom>
          <a:noFill/>
        </p:spPr>
        <p:txBody>
          <a:bodyPr wrap="square" rtlCol="0">
            <a:spAutoFit/>
          </a:bodyPr>
          <a:lstStyle/>
          <a:p>
            <a:r>
              <a:rPr lang="en-US" sz="900" i="1" dirty="0">
                <a:solidFill>
                  <a:schemeClr val="bg1">
                    <a:lumMod val="65000"/>
                  </a:schemeClr>
                </a:solidFill>
              </a:rPr>
              <a:t>Diffusion Handles: Enabling 3D Edits for Diffusion Models by Lifting Activations to 3D</a:t>
            </a:r>
            <a:r>
              <a:rPr lang="en-US" sz="900" dirty="0">
                <a:solidFill>
                  <a:schemeClr val="bg1">
                    <a:lumMod val="65000"/>
                  </a:schemeClr>
                </a:solidFill>
              </a:rPr>
              <a:t>, Pandey et al., CVPR 2024</a:t>
            </a:r>
          </a:p>
        </p:txBody>
      </p:sp>
      <p:sp>
        <p:nvSpPr>
          <p:cNvPr id="17" name="Rectangle: Rounded Corners 16">
            <a:extLst>
              <a:ext uri="{FF2B5EF4-FFF2-40B4-BE49-F238E27FC236}">
                <a16:creationId xmlns:a16="http://schemas.microsoft.com/office/drawing/2014/main" id="{0E260436-683A-1843-7C6C-35D50F011F54}"/>
              </a:ext>
            </a:extLst>
          </p:cNvPr>
          <p:cNvSpPr/>
          <p:nvPr/>
        </p:nvSpPr>
        <p:spPr>
          <a:xfrm>
            <a:off x="4658272" y="1111251"/>
            <a:ext cx="2827375" cy="5029200"/>
          </a:xfrm>
          <a:prstGeom prst="roundRect">
            <a:avLst/>
          </a:prstGeom>
          <a:solidFill>
            <a:schemeClr val="accent2">
              <a:lumMod val="20000"/>
              <a:lumOff val="80000"/>
            </a:scheme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65422A-0D3C-0087-FE02-145F386749B8}"/>
              </a:ext>
            </a:extLst>
          </p:cNvPr>
          <p:cNvSpPr>
            <a:spLocks noGrp="1"/>
          </p:cNvSpPr>
          <p:nvPr>
            <p:ph type="title"/>
          </p:nvPr>
        </p:nvSpPr>
        <p:spPr/>
        <p:txBody>
          <a:bodyPr>
            <a:normAutofit/>
          </a:bodyPr>
          <a:lstStyle/>
          <a:p>
            <a:r>
              <a:rPr lang="en-US" dirty="0"/>
              <a:t>Guided and Controllable Generation: Overview</a:t>
            </a:r>
            <a:endParaRPr lang="en-GB" dirty="0"/>
          </a:p>
        </p:txBody>
      </p:sp>
      <p:sp>
        <p:nvSpPr>
          <p:cNvPr id="4" name="Date Placeholder 3">
            <a:extLst>
              <a:ext uri="{FF2B5EF4-FFF2-40B4-BE49-F238E27FC236}">
                <a16:creationId xmlns:a16="http://schemas.microsoft.com/office/drawing/2014/main" id="{25E032F6-6E38-3BDF-0FAA-15EB9FE1B895}"/>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0283312F-FA77-1479-A34A-EF5F21CD7643}"/>
              </a:ext>
            </a:extLst>
          </p:cNvPr>
          <p:cNvSpPr>
            <a:spLocks noGrp="1"/>
          </p:cNvSpPr>
          <p:nvPr>
            <p:ph type="ftr" sz="quarter" idx="11"/>
          </p:nvPr>
        </p:nvSpPr>
        <p:spPr/>
        <p:txBody>
          <a:bodyPr/>
          <a:lstStyle/>
          <a:p>
            <a:r>
              <a:rPr lang="en-US" dirty="0"/>
              <a:t>Guided and Controllable Generation</a:t>
            </a:r>
          </a:p>
        </p:txBody>
      </p:sp>
      <p:sp>
        <p:nvSpPr>
          <p:cNvPr id="6" name="Slide Number Placeholder 5">
            <a:extLst>
              <a:ext uri="{FF2B5EF4-FFF2-40B4-BE49-F238E27FC236}">
                <a16:creationId xmlns:a16="http://schemas.microsoft.com/office/drawing/2014/main" id="{DE0AC632-11F3-C6AE-8214-2FE370F4182F}"/>
              </a:ext>
            </a:extLst>
          </p:cNvPr>
          <p:cNvSpPr>
            <a:spLocks noGrp="1"/>
          </p:cNvSpPr>
          <p:nvPr>
            <p:ph type="sldNum" sz="quarter" idx="12"/>
          </p:nvPr>
        </p:nvSpPr>
        <p:spPr/>
        <p:txBody>
          <a:bodyPr/>
          <a:lstStyle/>
          <a:p>
            <a:r>
              <a:rPr lang="en-US"/>
              <a:t>Diffusion-Based Image and Video Generation</a:t>
            </a:r>
            <a:endParaRPr lang="en-US" dirty="0"/>
          </a:p>
        </p:txBody>
      </p:sp>
      <p:sp>
        <p:nvSpPr>
          <p:cNvPr id="7" name="TextBox 6">
            <a:extLst>
              <a:ext uri="{FF2B5EF4-FFF2-40B4-BE49-F238E27FC236}">
                <a16:creationId xmlns:a16="http://schemas.microsoft.com/office/drawing/2014/main" id="{0210E374-3FDC-D786-0E39-DB4EA4E76E7E}"/>
              </a:ext>
            </a:extLst>
          </p:cNvPr>
          <p:cNvSpPr txBox="1"/>
          <p:nvPr/>
        </p:nvSpPr>
        <p:spPr>
          <a:xfrm>
            <a:off x="811703" y="1406105"/>
            <a:ext cx="1892762" cy="830997"/>
          </a:xfrm>
          <a:prstGeom prst="rect">
            <a:avLst/>
          </a:prstGeom>
          <a:noFill/>
        </p:spPr>
        <p:txBody>
          <a:bodyPr wrap="none" rtlCol="0">
            <a:spAutoFit/>
          </a:bodyPr>
          <a:lstStyle/>
          <a:p>
            <a:pPr algn="ctr"/>
            <a:r>
              <a:rPr lang="en-US" sz="2400" dirty="0">
                <a:latin typeface="Adobe Clean ExtraBold" panose="020B0903020404020204" pitchFamily="34" charset="0"/>
              </a:rPr>
              <a:t>Training-free</a:t>
            </a:r>
            <a:br>
              <a:rPr lang="en-US" sz="2400" dirty="0">
                <a:latin typeface="Adobe Clean ExtraBold" panose="020B0903020404020204" pitchFamily="34" charset="0"/>
              </a:rPr>
            </a:br>
            <a:r>
              <a:rPr lang="en-US" sz="2400" dirty="0">
                <a:latin typeface="Adobe Clean ExtraBold" panose="020B0903020404020204" pitchFamily="34" charset="0"/>
              </a:rPr>
              <a:t>methods</a:t>
            </a:r>
            <a:endParaRPr lang="en-GB" sz="2400" dirty="0">
              <a:latin typeface="Adobe Clean ExtraBold" panose="020B0903020404020204" pitchFamily="34" charset="0"/>
            </a:endParaRPr>
          </a:p>
        </p:txBody>
      </p:sp>
      <p:sp>
        <p:nvSpPr>
          <p:cNvPr id="8" name="TextBox 7">
            <a:extLst>
              <a:ext uri="{FF2B5EF4-FFF2-40B4-BE49-F238E27FC236}">
                <a16:creationId xmlns:a16="http://schemas.microsoft.com/office/drawing/2014/main" id="{5ED54C07-E084-1F80-D856-B9A33054A5AB}"/>
              </a:ext>
            </a:extLst>
          </p:cNvPr>
          <p:cNvSpPr txBox="1"/>
          <p:nvPr/>
        </p:nvSpPr>
        <p:spPr>
          <a:xfrm>
            <a:off x="4979071" y="1408964"/>
            <a:ext cx="2149564" cy="830997"/>
          </a:xfrm>
          <a:prstGeom prst="rect">
            <a:avLst/>
          </a:prstGeom>
          <a:noFill/>
        </p:spPr>
        <p:txBody>
          <a:bodyPr wrap="none" rtlCol="0">
            <a:spAutoFit/>
          </a:bodyPr>
          <a:lstStyle/>
          <a:p>
            <a:pPr algn="ctr"/>
            <a:r>
              <a:rPr lang="en-US" sz="2400" dirty="0">
                <a:latin typeface="Adobe Clean ExtraBold" panose="020B0903020404020204" pitchFamily="34" charset="0"/>
              </a:rPr>
              <a:t>Training-based</a:t>
            </a:r>
            <a:br>
              <a:rPr lang="en-US" sz="2400" dirty="0">
                <a:latin typeface="Adobe Clean ExtraBold" panose="020B0903020404020204" pitchFamily="34" charset="0"/>
              </a:rPr>
            </a:br>
            <a:r>
              <a:rPr lang="en-US" sz="2400" dirty="0">
                <a:latin typeface="Adobe Clean ExtraBold" panose="020B0903020404020204" pitchFamily="34" charset="0"/>
              </a:rPr>
              <a:t>methods</a:t>
            </a:r>
            <a:endParaRPr lang="en-GB" sz="2400" dirty="0">
              <a:latin typeface="Adobe Clean ExtraBold" panose="020B0903020404020204" pitchFamily="34" charset="0"/>
            </a:endParaRPr>
          </a:p>
        </p:txBody>
      </p:sp>
      <p:sp>
        <p:nvSpPr>
          <p:cNvPr id="10" name="TextBox 9">
            <a:extLst>
              <a:ext uri="{FF2B5EF4-FFF2-40B4-BE49-F238E27FC236}">
                <a16:creationId xmlns:a16="http://schemas.microsoft.com/office/drawing/2014/main" id="{DF17CDAD-7BD2-C7AA-8FC7-7F763ACA5B09}"/>
              </a:ext>
            </a:extLst>
          </p:cNvPr>
          <p:cNvSpPr txBox="1"/>
          <p:nvPr/>
        </p:nvSpPr>
        <p:spPr>
          <a:xfrm>
            <a:off x="9011668" y="1406103"/>
            <a:ext cx="2896434" cy="830997"/>
          </a:xfrm>
          <a:prstGeom prst="rect">
            <a:avLst/>
          </a:prstGeom>
          <a:noFill/>
        </p:spPr>
        <p:txBody>
          <a:bodyPr wrap="none" rtlCol="0">
            <a:spAutoFit/>
          </a:bodyPr>
          <a:lstStyle/>
          <a:p>
            <a:pPr algn="ctr"/>
            <a:r>
              <a:rPr lang="en-US" sz="2400" dirty="0">
                <a:latin typeface="Adobe Clean ExtraBold" panose="020B0903020404020204" pitchFamily="34" charset="0"/>
              </a:rPr>
              <a:t>Integrating Diffusion</a:t>
            </a:r>
          </a:p>
          <a:p>
            <a:pPr algn="ctr"/>
            <a:r>
              <a:rPr lang="en-US" sz="2400" dirty="0">
                <a:latin typeface="Adobe Clean ExtraBold" panose="020B0903020404020204" pitchFamily="34" charset="0"/>
              </a:rPr>
              <a:t>into MLLMs</a:t>
            </a:r>
            <a:endParaRPr lang="en-GB" sz="2400" dirty="0">
              <a:latin typeface="Adobe Clean ExtraBold" panose="020B0903020404020204" pitchFamily="34" charset="0"/>
            </a:endParaRPr>
          </a:p>
        </p:txBody>
      </p:sp>
      <p:grpSp>
        <p:nvGrpSpPr>
          <p:cNvPr id="20" name="Group 19">
            <a:extLst>
              <a:ext uri="{FF2B5EF4-FFF2-40B4-BE49-F238E27FC236}">
                <a16:creationId xmlns:a16="http://schemas.microsoft.com/office/drawing/2014/main" id="{2F2CCD80-C00B-FD4E-036B-DC284A050C2A}"/>
              </a:ext>
            </a:extLst>
          </p:cNvPr>
          <p:cNvGrpSpPr/>
          <p:nvPr/>
        </p:nvGrpSpPr>
        <p:grpSpPr>
          <a:xfrm>
            <a:off x="5072732" y="2466980"/>
            <a:ext cx="1962243" cy="3162791"/>
            <a:chOff x="3509643" y="1406103"/>
            <a:chExt cx="2812087" cy="4532601"/>
          </a:xfrm>
        </p:grpSpPr>
        <p:grpSp>
          <p:nvGrpSpPr>
            <p:cNvPr id="3" name="Group 2">
              <a:extLst>
                <a:ext uri="{FF2B5EF4-FFF2-40B4-BE49-F238E27FC236}">
                  <a16:creationId xmlns:a16="http://schemas.microsoft.com/office/drawing/2014/main" id="{420FF60F-6C5C-0815-05A4-BAA26C1144B6}"/>
                </a:ext>
              </a:extLst>
            </p:cNvPr>
            <p:cNvGrpSpPr/>
            <p:nvPr/>
          </p:nvGrpSpPr>
          <p:grpSpPr>
            <a:xfrm>
              <a:off x="3552651" y="1406103"/>
              <a:ext cx="2769079" cy="1424020"/>
              <a:chOff x="295383" y="1557166"/>
              <a:chExt cx="2769079" cy="1424020"/>
            </a:xfrm>
          </p:grpSpPr>
          <p:pic>
            <p:nvPicPr>
              <p:cNvPr id="11" name="Picture 10">
                <a:extLst>
                  <a:ext uri="{FF2B5EF4-FFF2-40B4-BE49-F238E27FC236}">
                    <a16:creationId xmlns:a16="http://schemas.microsoft.com/office/drawing/2014/main" id="{A586AF8C-4AD6-91E1-7683-19F4DE67A829}"/>
                  </a:ext>
                </a:extLst>
              </p:cNvPr>
              <p:cNvPicPr>
                <a:picLocks noChangeAspect="1"/>
              </p:cNvPicPr>
              <p:nvPr/>
            </p:nvPicPr>
            <p:blipFill>
              <a:blip r:embed="rId3"/>
              <a:stretch>
                <a:fillRect/>
              </a:stretch>
            </p:blipFill>
            <p:spPr>
              <a:xfrm>
                <a:off x="1684235" y="1563856"/>
                <a:ext cx="1380227" cy="1417330"/>
              </a:xfrm>
              <a:prstGeom prst="rect">
                <a:avLst/>
              </a:prstGeom>
            </p:spPr>
          </p:pic>
          <p:pic>
            <p:nvPicPr>
              <p:cNvPr id="12" name="Picture 11">
                <a:extLst>
                  <a:ext uri="{FF2B5EF4-FFF2-40B4-BE49-F238E27FC236}">
                    <a16:creationId xmlns:a16="http://schemas.microsoft.com/office/drawing/2014/main" id="{DE3FEB33-A9DE-4E73-69DC-E23BC662A5C7}"/>
                  </a:ext>
                </a:extLst>
              </p:cNvPr>
              <p:cNvPicPr>
                <a:picLocks noChangeAspect="1"/>
              </p:cNvPicPr>
              <p:nvPr/>
            </p:nvPicPr>
            <p:blipFill>
              <a:blip r:embed="rId4"/>
              <a:srcRect l="1164" t="22099" r="86209" b="-512"/>
              <a:stretch>
                <a:fillRect/>
              </a:stretch>
            </p:blipFill>
            <p:spPr>
              <a:xfrm>
                <a:off x="295383" y="1557166"/>
                <a:ext cx="1380226" cy="1341309"/>
              </a:xfrm>
              <a:prstGeom prst="rect">
                <a:avLst/>
              </a:prstGeom>
            </p:spPr>
          </p:pic>
        </p:grpSp>
        <p:grpSp>
          <p:nvGrpSpPr>
            <p:cNvPr id="13" name="Group 12">
              <a:extLst>
                <a:ext uri="{FF2B5EF4-FFF2-40B4-BE49-F238E27FC236}">
                  <a16:creationId xmlns:a16="http://schemas.microsoft.com/office/drawing/2014/main" id="{D3D8B5AB-8E00-C310-DE8E-5A42152990E2}"/>
                </a:ext>
              </a:extLst>
            </p:cNvPr>
            <p:cNvGrpSpPr/>
            <p:nvPr/>
          </p:nvGrpSpPr>
          <p:grpSpPr>
            <a:xfrm>
              <a:off x="3556964" y="2981511"/>
              <a:ext cx="2733259" cy="1352998"/>
              <a:chOff x="271225" y="3068502"/>
              <a:chExt cx="2733259" cy="1352998"/>
            </a:xfrm>
          </p:grpSpPr>
          <p:pic>
            <p:nvPicPr>
              <p:cNvPr id="14" name="Picture 13">
                <a:extLst>
                  <a:ext uri="{FF2B5EF4-FFF2-40B4-BE49-F238E27FC236}">
                    <a16:creationId xmlns:a16="http://schemas.microsoft.com/office/drawing/2014/main" id="{F91E54EB-A800-40AA-CA5E-E457E8D4204B}"/>
                  </a:ext>
                </a:extLst>
              </p:cNvPr>
              <p:cNvPicPr>
                <a:picLocks noChangeAspect="1"/>
              </p:cNvPicPr>
              <p:nvPr/>
            </p:nvPicPr>
            <p:blipFill>
              <a:blip r:embed="rId4"/>
              <a:srcRect l="14047" t="25009" r="73982"/>
              <a:stretch>
                <a:fillRect/>
              </a:stretch>
            </p:blipFill>
            <p:spPr>
              <a:xfrm>
                <a:off x="271225" y="3068502"/>
                <a:ext cx="1380227" cy="1352995"/>
              </a:xfrm>
              <a:prstGeom prst="rect">
                <a:avLst/>
              </a:prstGeom>
            </p:spPr>
          </p:pic>
          <p:pic>
            <p:nvPicPr>
              <p:cNvPr id="15" name="Picture 14">
                <a:extLst>
                  <a:ext uri="{FF2B5EF4-FFF2-40B4-BE49-F238E27FC236}">
                    <a16:creationId xmlns:a16="http://schemas.microsoft.com/office/drawing/2014/main" id="{81AAA7D0-27BE-BF73-6CF0-156B4E98AF5F}"/>
                  </a:ext>
                </a:extLst>
              </p:cNvPr>
              <p:cNvPicPr>
                <a:picLocks noChangeAspect="1"/>
              </p:cNvPicPr>
              <p:nvPr/>
            </p:nvPicPr>
            <p:blipFill>
              <a:blip r:embed="rId5"/>
              <a:stretch>
                <a:fillRect/>
              </a:stretch>
            </p:blipFill>
            <p:spPr>
              <a:xfrm>
                <a:off x="1651452" y="3075589"/>
                <a:ext cx="1353032" cy="1345911"/>
              </a:xfrm>
              <a:prstGeom prst="rect">
                <a:avLst/>
              </a:prstGeom>
            </p:spPr>
          </p:pic>
        </p:grpSp>
        <p:grpSp>
          <p:nvGrpSpPr>
            <p:cNvPr id="16" name="Group 15">
              <a:extLst>
                <a:ext uri="{FF2B5EF4-FFF2-40B4-BE49-F238E27FC236}">
                  <a16:creationId xmlns:a16="http://schemas.microsoft.com/office/drawing/2014/main" id="{F39C821F-7B78-06EA-26CE-027758044A34}"/>
                </a:ext>
              </a:extLst>
            </p:cNvPr>
            <p:cNvGrpSpPr/>
            <p:nvPr/>
          </p:nvGrpSpPr>
          <p:grpSpPr>
            <a:xfrm>
              <a:off x="3509643" y="4556954"/>
              <a:ext cx="2802923" cy="1381750"/>
              <a:chOff x="295382" y="4547929"/>
              <a:chExt cx="2802923" cy="1381750"/>
            </a:xfrm>
          </p:grpSpPr>
          <p:pic>
            <p:nvPicPr>
              <p:cNvPr id="18" name="Picture 17">
                <a:extLst>
                  <a:ext uri="{FF2B5EF4-FFF2-40B4-BE49-F238E27FC236}">
                    <a16:creationId xmlns:a16="http://schemas.microsoft.com/office/drawing/2014/main" id="{7AEFC076-4DCF-21AB-77BF-32A83E7C0CC2}"/>
                  </a:ext>
                </a:extLst>
              </p:cNvPr>
              <p:cNvPicPr>
                <a:picLocks noChangeAspect="1"/>
              </p:cNvPicPr>
              <p:nvPr/>
            </p:nvPicPr>
            <p:blipFill>
              <a:blip r:embed="rId4"/>
              <a:srcRect l="87684" t="23424"/>
              <a:stretch>
                <a:fillRect/>
              </a:stretch>
            </p:blipFill>
            <p:spPr>
              <a:xfrm>
                <a:off x="295382" y="4548095"/>
                <a:ext cx="1420040" cy="1381584"/>
              </a:xfrm>
              <a:prstGeom prst="rect">
                <a:avLst/>
              </a:prstGeom>
            </p:spPr>
          </p:pic>
          <p:pic>
            <p:nvPicPr>
              <p:cNvPr id="19" name="Picture 18">
                <a:extLst>
                  <a:ext uri="{FF2B5EF4-FFF2-40B4-BE49-F238E27FC236}">
                    <a16:creationId xmlns:a16="http://schemas.microsoft.com/office/drawing/2014/main" id="{2A8FE78F-20F0-27B2-CBE2-A18A028F592F}"/>
                  </a:ext>
                </a:extLst>
              </p:cNvPr>
              <p:cNvPicPr>
                <a:picLocks noChangeAspect="1"/>
              </p:cNvPicPr>
              <p:nvPr/>
            </p:nvPicPr>
            <p:blipFill>
              <a:blip r:embed="rId6"/>
              <a:stretch>
                <a:fillRect/>
              </a:stretch>
            </p:blipFill>
            <p:spPr>
              <a:xfrm>
                <a:off x="1709333" y="4547929"/>
                <a:ext cx="1388972" cy="1381584"/>
              </a:xfrm>
              <a:prstGeom prst="rect">
                <a:avLst/>
              </a:prstGeom>
            </p:spPr>
          </p:pic>
        </p:grpSp>
      </p:grpSp>
      <p:pic>
        <p:nvPicPr>
          <p:cNvPr id="22" name="Picture 2">
            <a:extLst>
              <a:ext uri="{FF2B5EF4-FFF2-40B4-BE49-F238E27FC236}">
                <a16:creationId xmlns:a16="http://schemas.microsoft.com/office/drawing/2014/main" id="{099FC270-E08E-BA16-6CDC-5777E05206FE}"/>
              </a:ext>
            </a:extLst>
          </p:cNvPr>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l="75117" b="49775"/>
          <a:stretch>
            <a:fillRect/>
          </a:stretch>
        </p:blipFill>
        <p:spPr bwMode="auto">
          <a:xfrm>
            <a:off x="549443" y="2474829"/>
            <a:ext cx="768860" cy="155366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998C2592-D314-C09E-8205-22E79346F9C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5043" b="49937"/>
          <a:stretch>
            <a:fillRect/>
          </a:stretch>
        </p:blipFill>
        <p:spPr bwMode="auto">
          <a:xfrm>
            <a:off x="2170758" y="2491000"/>
            <a:ext cx="769604" cy="1545584"/>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108FF77C-9C57-E256-C646-72679AA7B641}"/>
              </a:ext>
            </a:extLst>
          </p:cNvPr>
          <p:cNvCxnSpPr>
            <a:cxnSpLocks/>
          </p:cNvCxnSpPr>
          <p:nvPr/>
        </p:nvCxnSpPr>
        <p:spPr>
          <a:xfrm>
            <a:off x="1440953" y="3263792"/>
            <a:ext cx="63426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4189DAC9-3035-0245-0D36-1063C2D3944E}"/>
              </a:ext>
            </a:extLst>
          </p:cNvPr>
          <p:cNvGrpSpPr/>
          <p:nvPr/>
        </p:nvGrpSpPr>
        <p:grpSpPr>
          <a:xfrm>
            <a:off x="445005" y="4409803"/>
            <a:ext cx="2524530" cy="1204941"/>
            <a:chOff x="0" y="4147191"/>
            <a:chExt cx="3749266" cy="1789500"/>
          </a:xfrm>
        </p:grpSpPr>
        <p:pic>
          <p:nvPicPr>
            <p:cNvPr id="27" name="Picture 26">
              <a:extLst>
                <a:ext uri="{FF2B5EF4-FFF2-40B4-BE49-F238E27FC236}">
                  <a16:creationId xmlns:a16="http://schemas.microsoft.com/office/drawing/2014/main" id="{C9D3FFBE-F016-B8F8-4C66-5D765854EB46}"/>
                </a:ext>
              </a:extLst>
            </p:cNvPr>
            <p:cNvPicPr>
              <a:picLocks noChangeAspect="1"/>
            </p:cNvPicPr>
            <p:nvPr/>
          </p:nvPicPr>
          <p:blipFill rotWithShape="1">
            <a:blip r:embed="rId9">
              <a:clrChange>
                <a:clrFrom>
                  <a:srgbClr val="FFFFFF"/>
                </a:clrFrom>
                <a:clrTo>
                  <a:srgbClr val="FFFFFF">
                    <a:alpha val="0"/>
                  </a:srgbClr>
                </a:clrTo>
              </a:clrChange>
            </a:blip>
            <a:srcRect t="8054" r="66509" b="45800"/>
            <a:stretch/>
          </p:blipFill>
          <p:spPr>
            <a:xfrm>
              <a:off x="0" y="4147191"/>
              <a:ext cx="3749266" cy="1789500"/>
            </a:xfrm>
            <a:prstGeom prst="rect">
              <a:avLst/>
            </a:prstGeom>
          </p:spPr>
        </p:pic>
        <p:cxnSp>
          <p:nvCxnSpPr>
            <p:cNvPr id="28" name="Straight Arrow Connector 27">
              <a:extLst>
                <a:ext uri="{FF2B5EF4-FFF2-40B4-BE49-F238E27FC236}">
                  <a16:creationId xmlns:a16="http://schemas.microsoft.com/office/drawing/2014/main" id="{778DCB09-D3CA-D1B8-E160-90ED4A070159}"/>
                </a:ext>
              </a:extLst>
            </p:cNvPr>
            <p:cNvCxnSpPr/>
            <p:nvPr/>
          </p:nvCxnSpPr>
          <p:spPr>
            <a:xfrm flipH="1">
              <a:off x="677075" y="5242093"/>
              <a:ext cx="48864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4" name="Picture 33">
            <a:extLst>
              <a:ext uri="{FF2B5EF4-FFF2-40B4-BE49-F238E27FC236}">
                <a16:creationId xmlns:a16="http://schemas.microsoft.com/office/drawing/2014/main" id="{1C2CD57C-7D22-16D0-E690-FCF0BE925645}"/>
              </a:ext>
            </a:extLst>
          </p:cNvPr>
          <p:cNvPicPr>
            <a:picLocks noChangeAspect="1"/>
          </p:cNvPicPr>
          <p:nvPr/>
        </p:nvPicPr>
        <p:blipFill>
          <a:blip r:embed="rId10"/>
          <a:srcRect l="54825" t="9763" r="3558" b="62003"/>
          <a:stretch>
            <a:fillRect/>
          </a:stretch>
        </p:blipFill>
        <p:spPr>
          <a:xfrm>
            <a:off x="9751571" y="3217708"/>
            <a:ext cx="1416628" cy="1170760"/>
          </a:xfrm>
          <a:prstGeom prst="rect">
            <a:avLst/>
          </a:prstGeom>
        </p:spPr>
      </p:pic>
      <p:pic>
        <p:nvPicPr>
          <p:cNvPr id="35" name="Picture 34">
            <a:extLst>
              <a:ext uri="{FF2B5EF4-FFF2-40B4-BE49-F238E27FC236}">
                <a16:creationId xmlns:a16="http://schemas.microsoft.com/office/drawing/2014/main" id="{85F6B7C3-B4DD-EC9A-4FA5-6317948BDCCD}"/>
              </a:ext>
            </a:extLst>
          </p:cNvPr>
          <p:cNvPicPr>
            <a:picLocks noChangeAspect="1"/>
          </p:cNvPicPr>
          <p:nvPr/>
        </p:nvPicPr>
        <p:blipFill>
          <a:blip r:embed="rId11"/>
          <a:srcRect l="9714" t="2423" r="2551" b="66482"/>
          <a:stretch>
            <a:fillRect/>
          </a:stretch>
        </p:blipFill>
        <p:spPr>
          <a:xfrm>
            <a:off x="9751571" y="4438164"/>
            <a:ext cx="1416628" cy="1191491"/>
          </a:xfrm>
          <a:prstGeom prst="rect">
            <a:avLst/>
          </a:prstGeom>
        </p:spPr>
      </p:pic>
      <p:pic>
        <p:nvPicPr>
          <p:cNvPr id="36" name="Picture 35">
            <a:extLst>
              <a:ext uri="{FF2B5EF4-FFF2-40B4-BE49-F238E27FC236}">
                <a16:creationId xmlns:a16="http://schemas.microsoft.com/office/drawing/2014/main" id="{5951CBD6-1F05-B648-66BE-FE0D58CD6A86}"/>
              </a:ext>
            </a:extLst>
          </p:cNvPr>
          <p:cNvPicPr>
            <a:picLocks noChangeAspect="1"/>
          </p:cNvPicPr>
          <p:nvPr/>
        </p:nvPicPr>
        <p:blipFill>
          <a:blip r:embed="rId10"/>
          <a:srcRect l="2881" t="16209" r="55248" b="68351"/>
          <a:stretch>
            <a:fillRect/>
          </a:stretch>
        </p:blipFill>
        <p:spPr>
          <a:xfrm>
            <a:off x="9626472" y="2365803"/>
            <a:ext cx="1666827" cy="748749"/>
          </a:xfrm>
          <a:prstGeom prst="rect">
            <a:avLst/>
          </a:prstGeom>
          <a:ln w="28575">
            <a:solidFill>
              <a:schemeClr val="tx1"/>
            </a:solidFill>
          </a:ln>
        </p:spPr>
      </p:pic>
    </p:spTree>
    <p:extLst>
      <p:ext uri="{BB962C8B-B14F-4D97-AF65-F5344CB8AC3E}">
        <p14:creationId xmlns:p14="http://schemas.microsoft.com/office/powerpoint/2010/main" val="5919276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A5FDC-DEC7-A03A-A9A9-582AC5B5C6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F900F-3EE5-5BCC-C112-2B21FA567E52}"/>
              </a:ext>
            </a:extLst>
          </p:cNvPr>
          <p:cNvSpPr>
            <a:spLocks noGrp="1"/>
          </p:cNvSpPr>
          <p:nvPr>
            <p:ph type="title"/>
          </p:nvPr>
        </p:nvSpPr>
        <p:spPr/>
        <p:txBody>
          <a:bodyPr>
            <a:normAutofit/>
          </a:bodyPr>
          <a:lstStyle/>
          <a:p>
            <a:r>
              <a:rPr lang="en-GB" dirty="0"/>
              <a:t>Integrating Diffusion into MLLMs</a:t>
            </a:r>
          </a:p>
        </p:txBody>
      </p:sp>
      <p:sp>
        <p:nvSpPr>
          <p:cNvPr id="4" name="Date Placeholder 3">
            <a:extLst>
              <a:ext uri="{FF2B5EF4-FFF2-40B4-BE49-F238E27FC236}">
                <a16:creationId xmlns:a16="http://schemas.microsoft.com/office/drawing/2014/main" id="{383A52CE-D8E9-9771-F417-FCB9F66DED0E}"/>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53A07FEE-BECE-80DE-54E1-90ACEB0962A9}"/>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9046C3B8-0692-0F18-8EB8-24D52493BC2D}"/>
              </a:ext>
            </a:extLst>
          </p:cNvPr>
          <p:cNvSpPr>
            <a:spLocks noGrp="1"/>
          </p:cNvSpPr>
          <p:nvPr>
            <p:ph type="sldNum" sz="quarter" idx="12"/>
          </p:nvPr>
        </p:nvSpPr>
        <p:spPr/>
        <p:txBody>
          <a:bodyPr/>
          <a:lstStyle/>
          <a:p>
            <a:r>
              <a:rPr lang="en-US"/>
              <a:t>Diffusion-Based Image and Video Generation</a:t>
            </a:r>
            <a:endParaRPr lang="en-US" dirty="0"/>
          </a:p>
        </p:txBody>
      </p:sp>
      <p:sp>
        <p:nvSpPr>
          <p:cNvPr id="18" name="TextBox 17">
            <a:extLst>
              <a:ext uri="{FF2B5EF4-FFF2-40B4-BE49-F238E27FC236}">
                <a16:creationId xmlns:a16="http://schemas.microsoft.com/office/drawing/2014/main" id="{698B0FC1-B49F-3621-C1D9-9010B8FDDF6E}"/>
              </a:ext>
            </a:extLst>
          </p:cNvPr>
          <p:cNvSpPr txBox="1"/>
          <p:nvPr/>
        </p:nvSpPr>
        <p:spPr>
          <a:xfrm>
            <a:off x="366869" y="1203406"/>
            <a:ext cx="10660291" cy="446276"/>
          </a:xfrm>
          <a:prstGeom prst="rect">
            <a:avLst/>
          </a:prstGeom>
          <a:noFill/>
        </p:spPr>
        <p:txBody>
          <a:bodyPr wrap="none" rtlCol="0">
            <a:spAutoFit/>
          </a:bodyPr>
          <a:lstStyle/>
          <a:p>
            <a:r>
              <a:rPr lang="en-US" sz="2300" dirty="0"/>
              <a:t>Integrate a diffusion process into an MLLM for mixed text/image generation and editing.</a:t>
            </a:r>
            <a:endParaRPr lang="en-GB" sz="2300" dirty="0"/>
          </a:p>
        </p:txBody>
      </p:sp>
      <p:sp>
        <p:nvSpPr>
          <p:cNvPr id="3" name="TextBox 2">
            <a:extLst>
              <a:ext uri="{FF2B5EF4-FFF2-40B4-BE49-F238E27FC236}">
                <a16:creationId xmlns:a16="http://schemas.microsoft.com/office/drawing/2014/main" id="{3FB378AC-0ACE-9D9A-5D0C-BAA116F35D97}"/>
              </a:ext>
            </a:extLst>
          </p:cNvPr>
          <p:cNvSpPr txBox="1"/>
          <p:nvPr/>
        </p:nvSpPr>
        <p:spPr>
          <a:xfrm>
            <a:off x="295382" y="6141370"/>
            <a:ext cx="7416542" cy="292388"/>
          </a:xfrm>
          <a:prstGeom prst="rect">
            <a:avLst/>
          </a:prstGeom>
          <a:noFill/>
        </p:spPr>
        <p:txBody>
          <a:bodyPr wrap="square">
            <a:spAutoFit/>
          </a:bodyPr>
          <a:lstStyle/>
          <a:p>
            <a:r>
              <a:rPr lang="en-US" sz="1300" i="1" dirty="0">
                <a:solidFill>
                  <a:schemeClr val="bg1">
                    <a:lumMod val="65000"/>
                  </a:schemeClr>
                </a:solidFill>
              </a:rPr>
              <a:t>Emerging Properties in Unified Multimodal Pretraining</a:t>
            </a:r>
            <a:r>
              <a:rPr lang="en-GB" sz="1300" dirty="0">
                <a:solidFill>
                  <a:schemeClr val="bg1">
                    <a:lumMod val="65000"/>
                  </a:schemeClr>
                </a:solidFill>
              </a:rPr>
              <a:t> (aka. Bagel), Deng et al., </a:t>
            </a:r>
            <a:r>
              <a:rPr lang="en-GB" sz="1300" dirty="0" err="1">
                <a:solidFill>
                  <a:schemeClr val="bg1">
                    <a:lumMod val="65000"/>
                  </a:schemeClr>
                </a:solidFill>
              </a:rPr>
              <a:t>ArXiv</a:t>
            </a:r>
            <a:r>
              <a:rPr lang="en-GB" sz="1300" dirty="0">
                <a:solidFill>
                  <a:schemeClr val="bg1">
                    <a:lumMod val="65000"/>
                  </a:schemeClr>
                </a:solidFill>
              </a:rPr>
              <a:t> May 2025</a:t>
            </a:r>
            <a:endParaRPr lang="en-GB" sz="1300" dirty="0">
              <a:solidFill>
                <a:srgbClr val="FF0000"/>
              </a:solidFill>
            </a:endParaRPr>
          </a:p>
        </p:txBody>
      </p:sp>
      <p:pic>
        <p:nvPicPr>
          <p:cNvPr id="7" name="Picture 6">
            <a:extLst>
              <a:ext uri="{FF2B5EF4-FFF2-40B4-BE49-F238E27FC236}">
                <a16:creationId xmlns:a16="http://schemas.microsoft.com/office/drawing/2014/main" id="{3D9B7A4C-B596-40F7-AAC8-4629F58191EC}"/>
              </a:ext>
            </a:extLst>
          </p:cNvPr>
          <p:cNvPicPr>
            <a:picLocks noChangeAspect="1"/>
          </p:cNvPicPr>
          <p:nvPr/>
        </p:nvPicPr>
        <p:blipFill>
          <a:blip r:embed="rId3"/>
          <a:stretch>
            <a:fillRect/>
          </a:stretch>
        </p:blipFill>
        <p:spPr>
          <a:xfrm>
            <a:off x="945525" y="1834949"/>
            <a:ext cx="10790415" cy="2230667"/>
          </a:xfrm>
          <a:prstGeom prst="rect">
            <a:avLst/>
          </a:prstGeom>
        </p:spPr>
      </p:pic>
      <p:sp>
        <p:nvSpPr>
          <p:cNvPr id="8" name="TextBox 7">
            <a:extLst>
              <a:ext uri="{FF2B5EF4-FFF2-40B4-BE49-F238E27FC236}">
                <a16:creationId xmlns:a16="http://schemas.microsoft.com/office/drawing/2014/main" id="{FC45BFC3-EE6D-EC3B-D32C-760D589244AA}"/>
              </a:ext>
            </a:extLst>
          </p:cNvPr>
          <p:cNvSpPr txBox="1"/>
          <p:nvPr/>
        </p:nvSpPr>
        <p:spPr>
          <a:xfrm rot="16200000">
            <a:off x="-53947" y="2818508"/>
            <a:ext cx="1352614" cy="369332"/>
          </a:xfrm>
          <a:prstGeom prst="rect">
            <a:avLst/>
          </a:prstGeom>
          <a:noFill/>
        </p:spPr>
        <p:txBody>
          <a:bodyPr wrap="none" rtlCol="0">
            <a:spAutoFit/>
          </a:bodyPr>
          <a:lstStyle/>
          <a:p>
            <a:pPr algn="ctr"/>
            <a:r>
              <a:rPr lang="en-US" b="1" dirty="0"/>
              <a:t>Multi-round</a:t>
            </a:r>
            <a:endParaRPr lang="en-GB" b="1" dirty="0"/>
          </a:p>
        </p:txBody>
      </p:sp>
      <p:pic>
        <p:nvPicPr>
          <p:cNvPr id="9" name="Picture 8">
            <a:extLst>
              <a:ext uri="{FF2B5EF4-FFF2-40B4-BE49-F238E27FC236}">
                <a16:creationId xmlns:a16="http://schemas.microsoft.com/office/drawing/2014/main" id="{D93E06F2-7554-EA30-3FCF-895C4CF53492}"/>
              </a:ext>
            </a:extLst>
          </p:cNvPr>
          <p:cNvPicPr>
            <a:picLocks noChangeAspect="1"/>
          </p:cNvPicPr>
          <p:nvPr/>
        </p:nvPicPr>
        <p:blipFill>
          <a:blip r:embed="rId4"/>
          <a:srcRect l="54825" t="9763" r="3558" b="62003"/>
          <a:stretch>
            <a:fillRect/>
          </a:stretch>
        </p:blipFill>
        <p:spPr>
          <a:xfrm>
            <a:off x="4937069" y="4209137"/>
            <a:ext cx="2241698" cy="1852632"/>
          </a:xfrm>
          <a:prstGeom prst="rect">
            <a:avLst/>
          </a:prstGeom>
        </p:spPr>
      </p:pic>
      <p:pic>
        <p:nvPicPr>
          <p:cNvPr id="10" name="Picture 9">
            <a:extLst>
              <a:ext uri="{FF2B5EF4-FFF2-40B4-BE49-F238E27FC236}">
                <a16:creationId xmlns:a16="http://schemas.microsoft.com/office/drawing/2014/main" id="{EBA1383F-B862-FB03-8056-BC961CE46588}"/>
              </a:ext>
            </a:extLst>
          </p:cNvPr>
          <p:cNvPicPr>
            <a:picLocks noChangeAspect="1"/>
          </p:cNvPicPr>
          <p:nvPr/>
        </p:nvPicPr>
        <p:blipFill>
          <a:blip r:embed="rId5"/>
          <a:srcRect l="9714" t="2423" r="2551" b="66482"/>
          <a:stretch>
            <a:fillRect/>
          </a:stretch>
        </p:blipFill>
        <p:spPr>
          <a:xfrm>
            <a:off x="6975896" y="4222511"/>
            <a:ext cx="2241698" cy="1885437"/>
          </a:xfrm>
          <a:prstGeom prst="rect">
            <a:avLst/>
          </a:prstGeom>
        </p:spPr>
      </p:pic>
      <p:pic>
        <p:nvPicPr>
          <p:cNvPr id="11" name="Picture 10">
            <a:extLst>
              <a:ext uri="{FF2B5EF4-FFF2-40B4-BE49-F238E27FC236}">
                <a16:creationId xmlns:a16="http://schemas.microsoft.com/office/drawing/2014/main" id="{3CF7B4C2-CA13-E3C8-CBEA-FF1F195DEBE4}"/>
              </a:ext>
            </a:extLst>
          </p:cNvPr>
          <p:cNvPicPr>
            <a:picLocks noChangeAspect="1"/>
          </p:cNvPicPr>
          <p:nvPr/>
        </p:nvPicPr>
        <p:blipFill>
          <a:blip r:embed="rId4"/>
          <a:srcRect l="2881" t="16209" r="55248" b="68351"/>
          <a:stretch>
            <a:fillRect/>
          </a:stretch>
        </p:blipFill>
        <p:spPr>
          <a:xfrm>
            <a:off x="3033441" y="4761078"/>
            <a:ext cx="1666827" cy="748749"/>
          </a:xfrm>
          <a:prstGeom prst="rect">
            <a:avLst/>
          </a:prstGeom>
          <a:ln w="28575">
            <a:solidFill>
              <a:schemeClr val="tx1"/>
            </a:solidFill>
          </a:ln>
        </p:spPr>
      </p:pic>
      <p:sp>
        <p:nvSpPr>
          <p:cNvPr id="12" name="TextBox 11">
            <a:extLst>
              <a:ext uri="{FF2B5EF4-FFF2-40B4-BE49-F238E27FC236}">
                <a16:creationId xmlns:a16="http://schemas.microsoft.com/office/drawing/2014/main" id="{80B94CB8-6DE2-86A4-4C83-03D02680FBA0}"/>
              </a:ext>
            </a:extLst>
          </p:cNvPr>
          <p:cNvSpPr txBox="1"/>
          <p:nvPr/>
        </p:nvSpPr>
        <p:spPr>
          <a:xfrm rot="16200000">
            <a:off x="-324005" y="4850971"/>
            <a:ext cx="1704332" cy="646331"/>
          </a:xfrm>
          <a:prstGeom prst="rect">
            <a:avLst/>
          </a:prstGeom>
          <a:noFill/>
        </p:spPr>
        <p:txBody>
          <a:bodyPr wrap="square">
            <a:spAutoFit/>
          </a:bodyPr>
          <a:lstStyle/>
          <a:p>
            <a:pPr algn="ctr"/>
            <a:r>
              <a:rPr lang="en-US" b="1" dirty="0"/>
              <a:t>Complex</a:t>
            </a:r>
            <a:br>
              <a:rPr lang="en-US" b="1" dirty="0"/>
            </a:br>
            <a:r>
              <a:rPr lang="en-US" b="1" dirty="0"/>
              <a:t>Instructions</a:t>
            </a:r>
            <a:endParaRPr lang="en-GB" dirty="0"/>
          </a:p>
        </p:txBody>
      </p:sp>
    </p:spTree>
    <p:extLst>
      <p:ext uri="{BB962C8B-B14F-4D97-AF65-F5344CB8AC3E}">
        <p14:creationId xmlns:p14="http://schemas.microsoft.com/office/powerpoint/2010/main" val="2067975633"/>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3E3B3F4-6703-0C41-E606-E43F032A8C6E}"/>
              </a:ext>
            </a:extLst>
          </p:cNvPr>
          <p:cNvPicPr>
            <a:picLocks noChangeAspect="1"/>
          </p:cNvPicPr>
          <p:nvPr/>
        </p:nvPicPr>
        <p:blipFill>
          <a:blip r:embed="rId3"/>
          <a:stretch>
            <a:fillRect/>
          </a:stretch>
        </p:blipFill>
        <p:spPr>
          <a:xfrm>
            <a:off x="7325220" y="2542103"/>
            <a:ext cx="1587154" cy="1587154"/>
          </a:xfrm>
          <a:prstGeom prst="rect">
            <a:avLst/>
          </a:prstGeom>
        </p:spPr>
      </p:pic>
      <p:sp>
        <p:nvSpPr>
          <p:cNvPr id="52" name="Rectangle: Rounded Corners 51">
            <a:extLst>
              <a:ext uri="{FF2B5EF4-FFF2-40B4-BE49-F238E27FC236}">
                <a16:creationId xmlns:a16="http://schemas.microsoft.com/office/drawing/2014/main" id="{4B598FAD-BF3D-A6B6-D298-727ACB8CAB5E}"/>
              </a:ext>
            </a:extLst>
          </p:cNvPr>
          <p:cNvSpPr/>
          <p:nvPr/>
        </p:nvSpPr>
        <p:spPr>
          <a:xfrm>
            <a:off x="1254160" y="4857748"/>
            <a:ext cx="2062558" cy="1137077"/>
          </a:xfrm>
          <a:prstGeom prst="roundRect">
            <a:avLst/>
          </a:prstGeom>
          <a:solidFill>
            <a:schemeClr val="accent5">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26A8A9E-16FD-A6C1-3760-EDE3CBF8E150}"/>
              </a:ext>
            </a:extLst>
          </p:cNvPr>
          <p:cNvSpPr>
            <a:spLocks noGrp="1"/>
          </p:cNvSpPr>
          <p:nvPr>
            <p:ph type="title"/>
          </p:nvPr>
        </p:nvSpPr>
        <p:spPr/>
        <p:txBody>
          <a:bodyPr/>
          <a:lstStyle/>
          <a:p>
            <a:r>
              <a:rPr lang="en-GB" dirty="0"/>
              <a:t>Integrating Diffusion into MLLMs</a:t>
            </a:r>
          </a:p>
        </p:txBody>
      </p:sp>
      <p:sp>
        <p:nvSpPr>
          <p:cNvPr id="3" name="Text Placeholder 2">
            <a:extLst>
              <a:ext uri="{FF2B5EF4-FFF2-40B4-BE49-F238E27FC236}">
                <a16:creationId xmlns:a16="http://schemas.microsoft.com/office/drawing/2014/main" id="{A8362198-B1BB-3DC1-D3A9-6BE2CA127221}"/>
              </a:ext>
            </a:extLst>
          </p:cNvPr>
          <p:cNvSpPr>
            <a:spLocks noGrp="1"/>
          </p:cNvSpPr>
          <p:nvPr>
            <p:ph type="body" idx="1"/>
          </p:nvPr>
        </p:nvSpPr>
        <p:spPr>
          <a:xfrm>
            <a:off x="399343" y="1232107"/>
            <a:ext cx="11601235" cy="631051"/>
          </a:xfrm>
        </p:spPr>
        <p:txBody>
          <a:bodyPr/>
          <a:lstStyle/>
          <a:p>
            <a:pPr marL="0" indent="0">
              <a:buNone/>
            </a:pPr>
            <a:r>
              <a:rPr lang="en-GB" dirty="0"/>
              <a:t>Representation: sequence of mixed text and image/video tokens</a:t>
            </a:r>
          </a:p>
        </p:txBody>
      </p:sp>
      <p:sp>
        <p:nvSpPr>
          <p:cNvPr id="4" name="Date Placeholder 3">
            <a:extLst>
              <a:ext uri="{FF2B5EF4-FFF2-40B4-BE49-F238E27FC236}">
                <a16:creationId xmlns:a16="http://schemas.microsoft.com/office/drawing/2014/main" id="{DC32E395-6F23-935F-773E-6A3CF88F187A}"/>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98D5CB47-BAF7-85E1-A5E2-D1E061B6CE5E}"/>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F1E663EA-B988-0BE9-E263-440DD4C050A0}"/>
              </a:ext>
            </a:extLst>
          </p:cNvPr>
          <p:cNvSpPr>
            <a:spLocks noGrp="1"/>
          </p:cNvSpPr>
          <p:nvPr>
            <p:ph type="sldNum" sz="quarter" idx="12"/>
          </p:nvPr>
        </p:nvSpPr>
        <p:spPr/>
        <p:txBody>
          <a:bodyPr/>
          <a:lstStyle/>
          <a:p>
            <a:r>
              <a:rPr lang="en-US"/>
              <a:t>Diffusion-Based Image and Video Generation</a:t>
            </a:r>
            <a:endParaRPr lang="en-US" dirty="0"/>
          </a:p>
        </p:txBody>
      </p:sp>
      <p:sp>
        <p:nvSpPr>
          <p:cNvPr id="8" name="Oval 7">
            <a:extLst>
              <a:ext uri="{FF2B5EF4-FFF2-40B4-BE49-F238E27FC236}">
                <a16:creationId xmlns:a16="http://schemas.microsoft.com/office/drawing/2014/main" id="{8AA64E42-2F70-5709-E0AF-D1F63231EF26}"/>
              </a:ext>
            </a:extLst>
          </p:cNvPr>
          <p:cNvSpPr/>
          <p:nvPr/>
        </p:nvSpPr>
        <p:spPr>
          <a:xfrm>
            <a:off x="3438680" y="4248287"/>
            <a:ext cx="346760" cy="346759"/>
          </a:xfrm>
          <a:prstGeom prst="ellipse">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12F7442B-932B-101E-B51B-E1A42AF05414}"/>
              </a:ext>
            </a:extLst>
          </p:cNvPr>
          <p:cNvSpPr/>
          <p:nvPr/>
        </p:nvSpPr>
        <p:spPr>
          <a:xfrm>
            <a:off x="4058877" y="4257523"/>
            <a:ext cx="346760" cy="346759"/>
          </a:xfrm>
          <a:prstGeom prst="ellipse">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CA1601-C355-A29D-378F-8B729D0E7FF4}"/>
              </a:ext>
            </a:extLst>
          </p:cNvPr>
          <p:cNvSpPr/>
          <p:nvPr/>
        </p:nvSpPr>
        <p:spPr>
          <a:xfrm>
            <a:off x="5343680" y="4248286"/>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a:extLst>
              <a:ext uri="{FF2B5EF4-FFF2-40B4-BE49-F238E27FC236}">
                <a16:creationId xmlns:a16="http://schemas.microsoft.com/office/drawing/2014/main" id="{5247B90D-B13D-C9F6-9F6B-595D25BD897B}"/>
              </a:ext>
            </a:extLst>
          </p:cNvPr>
          <p:cNvPicPr>
            <a:picLocks noChangeAspect="1"/>
          </p:cNvPicPr>
          <p:nvPr/>
        </p:nvPicPr>
        <p:blipFill>
          <a:blip r:embed="rId4"/>
          <a:stretch>
            <a:fillRect/>
          </a:stretch>
        </p:blipFill>
        <p:spPr>
          <a:xfrm>
            <a:off x="3438680" y="2514284"/>
            <a:ext cx="1577970" cy="1577970"/>
          </a:xfrm>
          <a:prstGeom prst="rect">
            <a:avLst/>
          </a:prstGeom>
        </p:spPr>
      </p:pic>
      <p:sp>
        <p:nvSpPr>
          <p:cNvPr id="21" name="TextBox 20">
            <a:extLst>
              <a:ext uri="{FF2B5EF4-FFF2-40B4-BE49-F238E27FC236}">
                <a16:creationId xmlns:a16="http://schemas.microsoft.com/office/drawing/2014/main" id="{10DB1CF1-BD5A-5350-158C-AACF186BD5B3}"/>
              </a:ext>
            </a:extLst>
          </p:cNvPr>
          <p:cNvSpPr txBox="1"/>
          <p:nvPr/>
        </p:nvSpPr>
        <p:spPr>
          <a:xfrm>
            <a:off x="5260574" y="3451711"/>
            <a:ext cx="1753365" cy="646331"/>
          </a:xfrm>
          <a:prstGeom prst="rect">
            <a:avLst/>
          </a:prstGeom>
          <a:noFill/>
        </p:spPr>
        <p:txBody>
          <a:bodyPr wrap="none" rtlCol="0">
            <a:spAutoFit/>
          </a:bodyPr>
          <a:lstStyle/>
          <a:p>
            <a:r>
              <a:rPr lang="en-GB" dirty="0"/>
              <a:t>“A person is</a:t>
            </a:r>
            <a:br>
              <a:rPr lang="en-GB" dirty="0"/>
            </a:br>
            <a:r>
              <a:rPr lang="en-GB" dirty="0"/>
              <a:t>cutting an apple”</a:t>
            </a:r>
          </a:p>
        </p:txBody>
      </p:sp>
      <p:sp>
        <p:nvSpPr>
          <p:cNvPr id="24" name="Oval 23">
            <a:extLst>
              <a:ext uri="{FF2B5EF4-FFF2-40B4-BE49-F238E27FC236}">
                <a16:creationId xmlns:a16="http://schemas.microsoft.com/office/drawing/2014/main" id="{D5E53745-B9C2-F7DF-8080-6D66FEC3C0AE}"/>
              </a:ext>
            </a:extLst>
          </p:cNvPr>
          <p:cNvSpPr/>
          <p:nvPr/>
        </p:nvSpPr>
        <p:spPr>
          <a:xfrm>
            <a:off x="4679074" y="4248287"/>
            <a:ext cx="346760" cy="346759"/>
          </a:xfrm>
          <a:prstGeom prst="ellipse">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40CDDD0-4ACB-1757-637B-9D720F883E62}"/>
              </a:ext>
            </a:extLst>
          </p:cNvPr>
          <p:cNvSpPr/>
          <p:nvPr/>
        </p:nvSpPr>
        <p:spPr>
          <a:xfrm>
            <a:off x="5963877" y="4243668"/>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CAF7A3AA-05D2-7F0D-B7FA-25A4A30052D1}"/>
              </a:ext>
            </a:extLst>
          </p:cNvPr>
          <p:cNvSpPr/>
          <p:nvPr/>
        </p:nvSpPr>
        <p:spPr>
          <a:xfrm>
            <a:off x="6584074" y="4239051"/>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Oval 32">
            <a:extLst>
              <a:ext uri="{FF2B5EF4-FFF2-40B4-BE49-F238E27FC236}">
                <a16:creationId xmlns:a16="http://schemas.microsoft.com/office/drawing/2014/main" id="{5E6DAA9C-A4E9-2E96-E59C-150FF377ABDE}"/>
              </a:ext>
            </a:extLst>
          </p:cNvPr>
          <p:cNvSpPr/>
          <p:nvPr/>
        </p:nvSpPr>
        <p:spPr>
          <a:xfrm>
            <a:off x="7325220" y="4232842"/>
            <a:ext cx="346760" cy="346759"/>
          </a:xfrm>
          <a:prstGeom prst="ellipse">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BE7EC7DE-3831-6335-8C9D-81692C5D8E23}"/>
              </a:ext>
            </a:extLst>
          </p:cNvPr>
          <p:cNvSpPr/>
          <p:nvPr/>
        </p:nvSpPr>
        <p:spPr>
          <a:xfrm>
            <a:off x="7945417" y="4242078"/>
            <a:ext cx="346760" cy="346759"/>
          </a:xfrm>
          <a:prstGeom prst="ellipse">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EFCF6B7-C702-73FE-81C8-68E2DF4A78A5}"/>
              </a:ext>
            </a:extLst>
          </p:cNvPr>
          <p:cNvSpPr/>
          <p:nvPr/>
        </p:nvSpPr>
        <p:spPr>
          <a:xfrm>
            <a:off x="8565614" y="4232842"/>
            <a:ext cx="346760" cy="346759"/>
          </a:xfrm>
          <a:prstGeom prst="ellipse">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FA38E093-3778-1F58-8C22-8DBE2B9C3244}"/>
              </a:ext>
            </a:extLst>
          </p:cNvPr>
          <p:cNvSpPr txBox="1"/>
          <p:nvPr/>
        </p:nvSpPr>
        <p:spPr>
          <a:xfrm>
            <a:off x="9152296" y="3227671"/>
            <a:ext cx="2014177" cy="923330"/>
          </a:xfrm>
          <a:prstGeom prst="rect">
            <a:avLst/>
          </a:prstGeom>
          <a:noFill/>
        </p:spPr>
        <p:txBody>
          <a:bodyPr wrap="square" rtlCol="0">
            <a:spAutoFit/>
          </a:bodyPr>
          <a:lstStyle/>
          <a:p>
            <a:r>
              <a:rPr lang="en-GB" dirty="0"/>
              <a:t>“A woman is</a:t>
            </a:r>
          </a:p>
          <a:p>
            <a:r>
              <a:rPr lang="en-GB" dirty="0"/>
              <a:t>cutting an avocado</a:t>
            </a:r>
          </a:p>
          <a:p>
            <a:r>
              <a:rPr lang="en-GB" dirty="0"/>
              <a:t>on a plate.”</a:t>
            </a:r>
          </a:p>
        </p:txBody>
      </p:sp>
      <p:sp>
        <p:nvSpPr>
          <p:cNvPr id="39" name="Rectangle 38">
            <a:extLst>
              <a:ext uri="{FF2B5EF4-FFF2-40B4-BE49-F238E27FC236}">
                <a16:creationId xmlns:a16="http://schemas.microsoft.com/office/drawing/2014/main" id="{FCF2DA8A-C9F2-0971-08F3-D05C61DB3441}"/>
              </a:ext>
            </a:extLst>
          </p:cNvPr>
          <p:cNvSpPr/>
          <p:nvPr/>
        </p:nvSpPr>
        <p:spPr>
          <a:xfrm>
            <a:off x="9230220" y="4242076"/>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extLst>
              <a:ext uri="{FF2B5EF4-FFF2-40B4-BE49-F238E27FC236}">
                <a16:creationId xmlns:a16="http://schemas.microsoft.com/office/drawing/2014/main" id="{5C23CA7D-F554-9A85-A5D2-322B7AFDB182}"/>
              </a:ext>
            </a:extLst>
          </p:cNvPr>
          <p:cNvSpPr/>
          <p:nvPr/>
        </p:nvSpPr>
        <p:spPr>
          <a:xfrm>
            <a:off x="9850417" y="4237458"/>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1DAF3B5D-6C1E-43D2-F1B9-034D334BE1F2}"/>
              </a:ext>
            </a:extLst>
          </p:cNvPr>
          <p:cNvSpPr/>
          <p:nvPr/>
        </p:nvSpPr>
        <p:spPr>
          <a:xfrm>
            <a:off x="10470614" y="4232841"/>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extBox 41">
            <a:extLst>
              <a:ext uri="{FF2B5EF4-FFF2-40B4-BE49-F238E27FC236}">
                <a16:creationId xmlns:a16="http://schemas.microsoft.com/office/drawing/2014/main" id="{358BAB2A-2370-E7B0-F5BF-36074FF4ED9B}"/>
              </a:ext>
            </a:extLst>
          </p:cNvPr>
          <p:cNvSpPr txBox="1"/>
          <p:nvPr/>
        </p:nvSpPr>
        <p:spPr>
          <a:xfrm>
            <a:off x="1376122" y="2906722"/>
            <a:ext cx="1940596" cy="1200329"/>
          </a:xfrm>
          <a:prstGeom prst="rect">
            <a:avLst/>
          </a:prstGeom>
          <a:noFill/>
        </p:spPr>
        <p:txBody>
          <a:bodyPr wrap="none" rtlCol="0">
            <a:spAutoFit/>
          </a:bodyPr>
          <a:lstStyle/>
          <a:p>
            <a:r>
              <a:rPr lang="en-GB" dirty="0"/>
              <a:t>“Can you guide me</a:t>
            </a:r>
            <a:br>
              <a:rPr lang="en-GB" dirty="0"/>
            </a:br>
            <a:r>
              <a:rPr lang="en-GB" dirty="0"/>
              <a:t>through making</a:t>
            </a:r>
            <a:br>
              <a:rPr lang="en-GB" dirty="0"/>
            </a:br>
            <a:r>
              <a:rPr lang="en-GB" dirty="0"/>
              <a:t>Avocado and</a:t>
            </a:r>
            <a:br>
              <a:rPr lang="en-GB" dirty="0"/>
            </a:br>
            <a:r>
              <a:rPr lang="en-GB" dirty="0"/>
              <a:t>Apple Juice”</a:t>
            </a:r>
          </a:p>
        </p:txBody>
      </p:sp>
      <p:sp>
        <p:nvSpPr>
          <p:cNvPr id="43" name="Rectangle 42">
            <a:extLst>
              <a:ext uri="{FF2B5EF4-FFF2-40B4-BE49-F238E27FC236}">
                <a16:creationId xmlns:a16="http://schemas.microsoft.com/office/drawing/2014/main" id="{D63FFB17-AD29-23D7-5BB1-DBC1F94BE9DB}"/>
              </a:ext>
            </a:extLst>
          </p:cNvPr>
          <p:cNvSpPr/>
          <p:nvPr/>
        </p:nvSpPr>
        <p:spPr>
          <a:xfrm>
            <a:off x="1457140" y="4257522"/>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extLst>
              <a:ext uri="{FF2B5EF4-FFF2-40B4-BE49-F238E27FC236}">
                <a16:creationId xmlns:a16="http://schemas.microsoft.com/office/drawing/2014/main" id="{FF984528-2CA9-A3E5-4272-407FECE7684E}"/>
              </a:ext>
            </a:extLst>
          </p:cNvPr>
          <p:cNvSpPr/>
          <p:nvPr/>
        </p:nvSpPr>
        <p:spPr>
          <a:xfrm>
            <a:off x="2077337" y="4252904"/>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B11A3F9C-8E32-67E4-7708-DF6ADACA87F4}"/>
              </a:ext>
            </a:extLst>
          </p:cNvPr>
          <p:cNvSpPr/>
          <p:nvPr/>
        </p:nvSpPr>
        <p:spPr>
          <a:xfrm>
            <a:off x="2697534" y="4248287"/>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TextBox 45">
            <a:extLst>
              <a:ext uri="{FF2B5EF4-FFF2-40B4-BE49-F238E27FC236}">
                <a16:creationId xmlns:a16="http://schemas.microsoft.com/office/drawing/2014/main" id="{94021610-2521-BA29-5983-13390D732B23}"/>
              </a:ext>
            </a:extLst>
          </p:cNvPr>
          <p:cNvSpPr txBox="1"/>
          <p:nvPr/>
        </p:nvSpPr>
        <p:spPr>
          <a:xfrm>
            <a:off x="451183" y="4107051"/>
            <a:ext cx="802977" cy="646331"/>
          </a:xfrm>
          <a:prstGeom prst="rect">
            <a:avLst/>
          </a:prstGeom>
          <a:noFill/>
        </p:spPr>
        <p:txBody>
          <a:bodyPr wrap="none" rtlCol="0">
            <a:spAutoFit/>
          </a:bodyPr>
          <a:lstStyle/>
          <a:p>
            <a:r>
              <a:rPr lang="en-GB" dirty="0"/>
              <a:t>mixed</a:t>
            </a:r>
            <a:br>
              <a:rPr lang="en-GB" dirty="0"/>
            </a:br>
            <a:r>
              <a:rPr lang="en-GB" dirty="0"/>
              <a:t>tokens</a:t>
            </a:r>
          </a:p>
        </p:txBody>
      </p:sp>
      <p:sp>
        <p:nvSpPr>
          <p:cNvPr id="48" name="Rectangle 47">
            <a:extLst>
              <a:ext uri="{FF2B5EF4-FFF2-40B4-BE49-F238E27FC236}">
                <a16:creationId xmlns:a16="http://schemas.microsoft.com/office/drawing/2014/main" id="{81F9B73B-7819-1143-D869-B65584D2E928}"/>
              </a:ext>
            </a:extLst>
          </p:cNvPr>
          <p:cNvSpPr/>
          <p:nvPr/>
        </p:nvSpPr>
        <p:spPr>
          <a:xfrm>
            <a:off x="1457140" y="4977235"/>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a:extLst>
              <a:ext uri="{FF2B5EF4-FFF2-40B4-BE49-F238E27FC236}">
                <a16:creationId xmlns:a16="http://schemas.microsoft.com/office/drawing/2014/main" id="{26808F3E-677B-9027-486B-EB3D80BBF349}"/>
              </a:ext>
            </a:extLst>
          </p:cNvPr>
          <p:cNvSpPr txBox="1"/>
          <p:nvPr/>
        </p:nvSpPr>
        <p:spPr>
          <a:xfrm>
            <a:off x="1862500" y="4965949"/>
            <a:ext cx="1153906" cy="369332"/>
          </a:xfrm>
          <a:prstGeom prst="rect">
            <a:avLst/>
          </a:prstGeom>
          <a:noFill/>
        </p:spPr>
        <p:txBody>
          <a:bodyPr wrap="none" rtlCol="0">
            <a:spAutoFit/>
          </a:bodyPr>
          <a:lstStyle/>
          <a:p>
            <a:r>
              <a:rPr lang="en-GB" dirty="0"/>
              <a:t>Text token</a:t>
            </a:r>
          </a:p>
        </p:txBody>
      </p:sp>
      <p:sp>
        <p:nvSpPr>
          <p:cNvPr id="50" name="Oval 49">
            <a:extLst>
              <a:ext uri="{FF2B5EF4-FFF2-40B4-BE49-F238E27FC236}">
                <a16:creationId xmlns:a16="http://schemas.microsoft.com/office/drawing/2014/main" id="{96086B7F-62F3-EB85-ADD1-8328EDBC93A3}"/>
              </a:ext>
            </a:extLst>
          </p:cNvPr>
          <p:cNvSpPr/>
          <p:nvPr/>
        </p:nvSpPr>
        <p:spPr>
          <a:xfrm>
            <a:off x="1457140" y="5503370"/>
            <a:ext cx="346760" cy="346759"/>
          </a:xfrm>
          <a:prstGeom prst="ellipse">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81D02B8B-0AD3-FD79-C0F3-A2331966CC33}"/>
              </a:ext>
            </a:extLst>
          </p:cNvPr>
          <p:cNvSpPr txBox="1"/>
          <p:nvPr/>
        </p:nvSpPr>
        <p:spPr>
          <a:xfrm>
            <a:off x="1862500" y="5459554"/>
            <a:ext cx="1340175" cy="369332"/>
          </a:xfrm>
          <a:prstGeom prst="rect">
            <a:avLst/>
          </a:prstGeom>
          <a:noFill/>
        </p:spPr>
        <p:txBody>
          <a:bodyPr wrap="none" rtlCol="0">
            <a:spAutoFit/>
          </a:bodyPr>
          <a:lstStyle/>
          <a:p>
            <a:r>
              <a:rPr lang="en-GB" dirty="0"/>
              <a:t>Image token</a:t>
            </a:r>
          </a:p>
        </p:txBody>
      </p:sp>
      <p:sp>
        <p:nvSpPr>
          <p:cNvPr id="18" name="TextBox 17">
            <a:extLst>
              <a:ext uri="{FF2B5EF4-FFF2-40B4-BE49-F238E27FC236}">
                <a16:creationId xmlns:a16="http://schemas.microsoft.com/office/drawing/2014/main" id="{688901A0-4DC3-F482-0DD1-5EC67049E159}"/>
              </a:ext>
            </a:extLst>
          </p:cNvPr>
          <p:cNvSpPr txBox="1"/>
          <p:nvPr/>
        </p:nvSpPr>
        <p:spPr>
          <a:xfrm>
            <a:off x="295382" y="6130684"/>
            <a:ext cx="11699961" cy="292388"/>
          </a:xfrm>
          <a:prstGeom prst="rect">
            <a:avLst/>
          </a:prstGeom>
          <a:noFill/>
        </p:spPr>
        <p:txBody>
          <a:bodyPr wrap="square">
            <a:spAutoFit/>
          </a:bodyPr>
          <a:lstStyle/>
          <a:p>
            <a:r>
              <a:rPr lang="en-US" sz="1300" i="1" dirty="0">
                <a:solidFill>
                  <a:schemeClr val="bg1">
                    <a:lumMod val="65000"/>
                  </a:schemeClr>
                </a:solidFill>
              </a:rPr>
              <a:t>Show-O: One Single Transformer to Unify Multimodal Understanding and Generation</a:t>
            </a:r>
            <a:r>
              <a:rPr lang="en-GB" sz="1300" dirty="0">
                <a:solidFill>
                  <a:schemeClr val="bg1">
                    <a:lumMod val="65000"/>
                  </a:schemeClr>
                </a:solidFill>
              </a:rPr>
              <a:t>, Xie et al., ICLR 2025</a:t>
            </a:r>
            <a:endParaRPr lang="en-GB" sz="1300" dirty="0">
              <a:solidFill>
                <a:srgbClr val="FF0000"/>
              </a:solidFill>
            </a:endParaRPr>
          </a:p>
        </p:txBody>
      </p:sp>
    </p:spTree>
    <p:extLst>
      <p:ext uri="{BB962C8B-B14F-4D97-AF65-F5344CB8AC3E}">
        <p14:creationId xmlns:p14="http://schemas.microsoft.com/office/powerpoint/2010/main" val="2044044893"/>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5B98-241D-70BE-F60E-44AD63C80683}"/>
              </a:ext>
            </a:extLst>
          </p:cNvPr>
          <p:cNvSpPr>
            <a:spLocks noGrp="1"/>
          </p:cNvSpPr>
          <p:nvPr>
            <p:ph type="title"/>
          </p:nvPr>
        </p:nvSpPr>
        <p:spPr/>
        <p:txBody>
          <a:bodyPr/>
          <a:lstStyle/>
          <a:p>
            <a:r>
              <a:rPr lang="en-GB" dirty="0"/>
              <a:t>Integrating Diffusion into MLLMs</a:t>
            </a:r>
          </a:p>
        </p:txBody>
      </p:sp>
      <p:sp>
        <p:nvSpPr>
          <p:cNvPr id="4" name="Date Placeholder 3">
            <a:extLst>
              <a:ext uri="{FF2B5EF4-FFF2-40B4-BE49-F238E27FC236}">
                <a16:creationId xmlns:a16="http://schemas.microsoft.com/office/drawing/2014/main" id="{07568282-911E-BD5B-E185-286BB7A92581}"/>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9C47A869-C4B7-6B9B-7422-13C63821CB06}"/>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48DCBEA1-2A7D-BD30-4FE1-75D577EF6715}"/>
              </a:ext>
            </a:extLst>
          </p:cNvPr>
          <p:cNvSpPr>
            <a:spLocks noGrp="1"/>
          </p:cNvSpPr>
          <p:nvPr>
            <p:ph type="sldNum" sz="quarter" idx="12"/>
          </p:nvPr>
        </p:nvSpPr>
        <p:spPr/>
        <p:txBody>
          <a:bodyPr/>
          <a:lstStyle/>
          <a:p>
            <a:r>
              <a:rPr lang="en-US"/>
              <a:t>Diffusion-Based Image and Video Generation</a:t>
            </a:r>
            <a:endParaRPr lang="en-US" dirty="0"/>
          </a:p>
        </p:txBody>
      </p:sp>
      <p:sp>
        <p:nvSpPr>
          <p:cNvPr id="7" name="Rectangle 6">
            <a:extLst>
              <a:ext uri="{FF2B5EF4-FFF2-40B4-BE49-F238E27FC236}">
                <a16:creationId xmlns:a16="http://schemas.microsoft.com/office/drawing/2014/main" id="{C9124379-0A94-E994-FB3C-2528DE564087}"/>
              </a:ext>
            </a:extLst>
          </p:cNvPr>
          <p:cNvSpPr/>
          <p:nvPr/>
        </p:nvSpPr>
        <p:spPr>
          <a:xfrm>
            <a:off x="1502688" y="3044516"/>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03669E66-EA1F-D485-A609-AD20A48B09B7}"/>
              </a:ext>
            </a:extLst>
          </p:cNvPr>
          <p:cNvSpPr/>
          <p:nvPr/>
        </p:nvSpPr>
        <p:spPr>
          <a:xfrm>
            <a:off x="2131565" y="3053753"/>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BA0F505E-2F36-000D-F761-3352A1372778}"/>
              </a:ext>
            </a:extLst>
          </p:cNvPr>
          <p:cNvSpPr/>
          <p:nvPr/>
        </p:nvSpPr>
        <p:spPr>
          <a:xfrm>
            <a:off x="3370782" y="3052205"/>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64BA0C58-8169-F0A7-D412-0BABB0B06313}"/>
              </a:ext>
            </a:extLst>
          </p:cNvPr>
          <p:cNvSpPr/>
          <p:nvPr/>
        </p:nvSpPr>
        <p:spPr>
          <a:xfrm>
            <a:off x="2756216" y="3043324"/>
            <a:ext cx="346760" cy="346760"/>
          </a:xfrm>
          <a:prstGeom prst="rect">
            <a:avLst/>
          </a:prstGeom>
          <a:solidFill>
            <a:srgbClr val="C0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3C76445A-C4B1-7DDA-FA94-4E31AC3EF762}"/>
              </a:ext>
            </a:extLst>
          </p:cNvPr>
          <p:cNvSpPr/>
          <p:nvPr/>
        </p:nvSpPr>
        <p:spPr>
          <a:xfrm>
            <a:off x="9723824" y="3886969"/>
            <a:ext cx="346760" cy="346759"/>
          </a:xfrm>
          <a:prstGeom prst="ellipse">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1D3C331-4526-6EF1-2C9E-179C61F831D6}"/>
              </a:ext>
            </a:extLst>
          </p:cNvPr>
          <p:cNvSpPr/>
          <p:nvPr/>
        </p:nvSpPr>
        <p:spPr>
          <a:xfrm>
            <a:off x="9727768" y="3886970"/>
            <a:ext cx="346760" cy="346759"/>
          </a:xfrm>
          <a:prstGeom prst="ellipse">
            <a:avLst/>
          </a:prstGeom>
          <a:blipFill dpi="0" rotWithShape="1">
            <a:blip r:embed="rId3">
              <a:alphaModFix amt="30000"/>
              <a:duotone>
                <a:prstClr val="black"/>
                <a:schemeClr val="accent5">
                  <a:lumMod val="60000"/>
                  <a:lumOff val="40000"/>
                  <a:tint val="45000"/>
                  <a:satMod val="400000"/>
                </a:schemeClr>
              </a:duotone>
              <a:extLst>
                <a:ext uri="{BEBA8EAE-BF5A-486C-A8C5-ECC9F3942E4B}">
                  <a14:imgProps xmlns:a14="http://schemas.microsoft.com/office/drawing/2010/main">
                    <a14:imgLayer r:embed="rId4">
                      <a14:imgEffect>
                        <a14:saturation sat="33000"/>
                      </a14:imgEffect>
                    </a14:imgLayer>
                  </a14:imgProps>
                </a:ext>
              </a:extLst>
            </a:blip>
            <a:srcRect/>
            <a:tile tx="0" ty="0" sx="100000" sy="100000" flip="none" algn="tl"/>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45D0F5E8-86CF-850A-FEE7-078B7471507C}"/>
              </a:ext>
            </a:extLst>
          </p:cNvPr>
          <p:cNvSpPr/>
          <p:nvPr/>
        </p:nvSpPr>
        <p:spPr>
          <a:xfrm>
            <a:off x="8589021" y="3909502"/>
            <a:ext cx="346760" cy="346759"/>
          </a:xfrm>
          <a:prstGeom prst="ellipse">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E7E19117-68DF-317E-2826-0749BAFDDDBC}"/>
              </a:ext>
            </a:extLst>
          </p:cNvPr>
          <p:cNvSpPr/>
          <p:nvPr/>
        </p:nvSpPr>
        <p:spPr>
          <a:xfrm>
            <a:off x="8592965" y="3909503"/>
            <a:ext cx="346760" cy="346759"/>
          </a:xfrm>
          <a:prstGeom prst="ellipse">
            <a:avLst/>
          </a:prstGeom>
          <a:blipFill dpi="0" rotWithShape="1">
            <a:blip r:embed="rId3">
              <a:alphaModFix amt="30000"/>
              <a:duotone>
                <a:prstClr val="black"/>
                <a:schemeClr val="accent5">
                  <a:lumMod val="60000"/>
                  <a:lumOff val="40000"/>
                  <a:tint val="45000"/>
                  <a:satMod val="400000"/>
                </a:schemeClr>
              </a:duotone>
              <a:extLst>
                <a:ext uri="{BEBA8EAE-BF5A-486C-A8C5-ECC9F3942E4B}">
                  <a14:imgProps xmlns:a14="http://schemas.microsoft.com/office/drawing/2010/main">
                    <a14:imgLayer r:embed="rId4">
                      <a14:imgEffect>
                        <a14:saturation sat="33000"/>
                      </a14:imgEffect>
                    </a14:imgLayer>
                  </a14:imgProps>
                </a:ext>
              </a:extLst>
            </a:blip>
            <a:srcRect/>
            <a:tile tx="0" ty="0" sx="100000" sy="100000" flip="none" algn="tl"/>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09C8830C-46F1-1AFE-9D3B-66B7A08F3168}"/>
              </a:ext>
            </a:extLst>
          </p:cNvPr>
          <p:cNvSpPr/>
          <p:nvPr/>
        </p:nvSpPr>
        <p:spPr>
          <a:xfrm>
            <a:off x="9730192" y="3093115"/>
            <a:ext cx="346760" cy="346759"/>
          </a:xfrm>
          <a:prstGeom prst="ellipse">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F2D7FB4-E1C2-D0D1-46B0-6F0687401A8E}"/>
              </a:ext>
            </a:extLst>
          </p:cNvPr>
          <p:cNvSpPr/>
          <p:nvPr/>
        </p:nvSpPr>
        <p:spPr>
          <a:xfrm>
            <a:off x="9734136" y="3093116"/>
            <a:ext cx="346760" cy="346759"/>
          </a:xfrm>
          <a:prstGeom prst="ellipse">
            <a:avLst/>
          </a:prstGeom>
          <a:blipFill dpi="0" rotWithShape="1">
            <a:blip r:embed="rId3">
              <a:duotone>
                <a:prstClr val="black"/>
                <a:schemeClr val="accent5">
                  <a:lumMod val="60000"/>
                  <a:lumOff val="40000"/>
                  <a:tint val="45000"/>
                  <a:satMod val="400000"/>
                </a:schemeClr>
              </a:duotone>
              <a:extLst>
                <a:ext uri="{BEBA8EAE-BF5A-486C-A8C5-ECC9F3942E4B}">
                  <a14:imgProps xmlns:a14="http://schemas.microsoft.com/office/drawing/2010/main">
                    <a14:imgLayer r:embed="rId4">
                      <a14:imgEffect>
                        <a14:saturation sat="33000"/>
                      </a14:imgEffect>
                    </a14:imgLayer>
                  </a14:imgProps>
                </a:ext>
              </a:extLst>
            </a:blip>
            <a:srcRect/>
            <a:tile tx="0" ty="0" sx="100000" sy="100000" flip="none" algn="tl"/>
          </a:bli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B9D86A6C-434C-2441-9E77-676F53E5A282}"/>
              </a:ext>
            </a:extLst>
          </p:cNvPr>
          <p:cNvSpPr/>
          <p:nvPr/>
        </p:nvSpPr>
        <p:spPr>
          <a:xfrm>
            <a:off x="8563123" y="3109646"/>
            <a:ext cx="346760" cy="346759"/>
          </a:xfrm>
          <a:prstGeom prst="ellipse">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7C468DD3-8790-F33B-27EF-F729EA2FF643}"/>
              </a:ext>
            </a:extLst>
          </p:cNvPr>
          <p:cNvSpPr/>
          <p:nvPr/>
        </p:nvSpPr>
        <p:spPr>
          <a:xfrm>
            <a:off x="8567067" y="3109647"/>
            <a:ext cx="346760" cy="346759"/>
          </a:xfrm>
          <a:prstGeom prst="ellipse">
            <a:avLst/>
          </a:prstGeom>
          <a:blipFill dpi="0" rotWithShape="1">
            <a:blip r:embed="rId3">
              <a:duotone>
                <a:prstClr val="black"/>
                <a:schemeClr val="accent5">
                  <a:lumMod val="60000"/>
                  <a:lumOff val="40000"/>
                  <a:tint val="45000"/>
                  <a:satMod val="400000"/>
                </a:schemeClr>
              </a:duotone>
              <a:extLst>
                <a:ext uri="{BEBA8EAE-BF5A-486C-A8C5-ECC9F3942E4B}">
                  <a14:imgProps xmlns:a14="http://schemas.microsoft.com/office/drawing/2010/main">
                    <a14:imgLayer r:embed="rId4">
                      <a14:imgEffect>
                        <a14:saturation sat="33000"/>
                      </a14:imgEffect>
                    </a14:imgLayer>
                  </a14:imgProps>
                </a:ext>
              </a:extLst>
            </a:blip>
            <a:srcRect/>
            <a:tile tx="0" ty="0" sx="100000" sy="100000" flip="none" algn="tl"/>
          </a:bli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DAA864E9-72F8-183E-53EA-F56CA841F199}"/>
              </a:ext>
            </a:extLst>
          </p:cNvPr>
          <p:cNvGrpSpPr/>
          <p:nvPr/>
        </p:nvGrpSpPr>
        <p:grpSpPr>
          <a:xfrm>
            <a:off x="9183319" y="3889593"/>
            <a:ext cx="346760" cy="346760"/>
            <a:chOff x="6391359" y="2313786"/>
            <a:chExt cx="346760" cy="346760"/>
          </a:xfrm>
          <a:effectLst/>
        </p:grpSpPr>
        <p:sp>
          <p:nvSpPr>
            <p:cNvPr id="24" name="Oval 23">
              <a:extLst>
                <a:ext uri="{FF2B5EF4-FFF2-40B4-BE49-F238E27FC236}">
                  <a16:creationId xmlns:a16="http://schemas.microsoft.com/office/drawing/2014/main" id="{4EE58EAD-7451-469B-B0E9-0257EA5832C5}"/>
                </a:ext>
              </a:extLst>
            </p:cNvPr>
            <p:cNvSpPr/>
            <p:nvPr/>
          </p:nvSpPr>
          <p:spPr>
            <a:xfrm>
              <a:off x="6391359" y="2313787"/>
              <a:ext cx="346760" cy="346759"/>
            </a:xfrm>
            <a:prstGeom prst="ellipse">
              <a:avLst/>
            </a:prstGeom>
            <a:solidFill>
              <a:srgbClr val="C0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730959C6-95D3-E4EC-5251-D08645FAF1DE}"/>
                </a:ext>
              </a:extLst>
            </p:cNvPr>
            <p:cNvSpPr/>
            <p:nvPr/>
          </p:nvSpPr>
          <p:spPr>
            <a:xfrm>
              <a:off x="6391359" y="2313786"/>
              <a:ext cx="346760" cy="346759"/>
            </a:xfrm>
            <a:prstGeom prst="ellipse">
              <a:avLst/>
            </a:prstGeom>
            <a:blipFill dpi="0" rotWithShape="1">
              <a:blip r:embed="rId3">
                <a:alphaModFix amt="30000"/>
                <a:extLst>
                  <a:ext uri="{BEBA8EAE-BF5A-486C-A8C5-ECC9F3942E4B}">
                    <a14:imgProps xmlns:a14="http://schemas.microsoft.com/office/drawing/2010/main">
                      <a14:imgLayer r:embed="rId4">
                        <a14:imgEffect>
                          <a14:saturation sat="33000"/>
                        </a14:imgEffect>
                      </a14:imgLayer>
                    </a14:imgProps>
                  </a:ext>
                </a:extLst>
              </a:blip>
              <a:srcRect/>
              <a:tile tx="0" ty="0" sx="100000" sy="100000" flip="none" algn="tl"/>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12ED1204-CCC1-3585-BB79-10902DC88BEE}"/>
              </a:ext>
            </a:extLst>
          </p:cNvPr>
          <p:cNvGrpSpPr/>
          <p:nvPr/>
        </p:nvGrpSpPr>
        <p:grpSpPr>
          <a:xfrm>
            <a:off x="9191208" y="3109647"/>
            <a:ext cx="350704" cy="346760"/>
            <a:chOff x="6391359" y="2313787"/>
            <a:chExt cx="350704" cy="346760"/>
          </a:xfrm>
        </p:grpSpPr>
        <p:sp>
          <p:nvSpPr>
            <p:cNvPr id="27" name="Oval 26">
              <a:extLst>
                <a:ext uri="{FF2B5EF4-FFF2-40B4-BE49-F238E27FC236}">
                  <a16:creationId xmlns:a16="http://schemas.microsoft.com/office/drawing/2014/main" id="{7010CC38-081B-C44D-9B6D-68F87AC53561}"/>
                </a:ext>
              </a:extLst>
            </p:cNvPr>
            <p:cNvSpPr/>
            <p:nvPr/>
          </p:nvSpPr>
          <p:spPr>
            <a:xfrm>
              <a:off x="6391359" y="2313787"/>
              <a:ext cx="346760" cy="346759"/>
            </a:xfrm>
            <a:prstGeom prst="ellipse">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2F7A2FE2-9F5A-C2FC-B0CF-A4E4450CC104}"/>
                </a:ext>
              </a:extLst>
            </p:cNvPr>
            <p:cNvSpPr/>
            <p:nvPr/>
          </p:nvSpPr>
          <p:spPr>
            <a:xfrm>
              <a:off x="6395303" y="2313788"/>
              <a:ext cx="346760" cy="346759"/>
            </a:xfrm>
            <a:prstGeom prst="ellipse">
              <a:avLst/>
            </a:prstGeom>
            <a:blipFill dpi="0" rotWithShape="1">
              <a:blip r:embed="rId3">
                <a:duotone>
                  <a:prstClr val="black"/>
                  <a:srgbClr val="C00000">
                    <a:tint val="45000"/>
                    <a:satMod val="400000"/>
                  </a:srgbClr>
                </a:duotone>
                <a:extLst>
                  <a:ext uri="{BEBA8EAE-BF5A-486C-A8C5-ECC9F3942E4B}">
                    <a14:imgProps xmlns:a14="http://schemas.microsoft.com/office/drawing/2010/main">
                      <a14:imgLayer r:embed="rId4">
                        <a14:imgEffect>
                          <a14:saturation sat="33000"/>
                        </a14:imgEffect>
                      </a14:imgLayer>
                    </a14:imgProps>
                  </a:ext>
                </a:extLst>
              </a:blip>
              <a:srcRect/>
              <a:tile tx="0" ty="0" sx="100000" sy="100000" flip="none" algn="tl"/>
            </a:bli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TextBox 28">
            <a:extLst>
              <a:ext uri="{FF2B5EF4-FFF2-40B4-BE49-F238E27FC236}">
                <a16:creationId xmlns:a16="http://schemas.microsoft.com/office/drawing/2014/main" id="{F1AD6D1E-65B1-6ED3-A67B-12BB06ED3B4F}"/>
              </a:ext>
            </a:extLst>
          </p:cNvPr>
          <p:cNvSpPr txBox="1"/>
          <p:nvPr/>
        </p:nvSpPr>
        <p:spPr>
          <a:xfrm>
            <a:off x="789257" y="1007010"/>
            <a:ext cx="3497432" cy="830997"/>
          </a:xfrm>
          <a:prstGeom prst="rect">
            <a:avLst/>
          </a:prstGeom>
          <a:noFill/>
        </p:spPr>
        <p:txBody>
          <a:bodyPr wrap="none" rtlCol="0">
            <a:spAutoFit/>
          </a:bodyPr>
          <a:lstStyle/>
          <a:p>
            <a:pPr algn="ctr"/>
            <a:r>
              <a:rPr lang="en-US" sz="2400" b="1" dirty="0"/>
              <a:t>Typical</a:t>
            </a:r>
            <a:br>
              <a:rPr lang="en-US" sz="2400" b="1" dirty="0"/>
            </a:br>
            <a:r>
              <a:rPr lang="en-US" sz="2400" b="1" dirty="0"/>
              <a:t>Autoregressive Generator</a:t>
            </a:r>
            <a:endParaRPr lang="en-GB" sz="2400" b="1" dirty="0"/>
          </a:p>
        </p:txBody>
      </p:sp>
      <p:sp>
        <p:nvSpPr>
          <p:cNvPr id="30" name="TextBox 29">
            <a:extLst>
              <a:ext uri="{FF2B5EF4-FFF2-40B4-BE49-F238E27FC236}">
                <a16:creationId xmlns:a16="http://schemas.microsoft.com/office/drawing/2014/main" id="{702540B0-EA99-0F51-A0EB-3851216DBB1C}"/>
              </a:ext>
            </a:extLst>
          </p:cNvPr>
          <p:cNvSpPr txBox="1"/>
          <p:nvPr/>
        </p:nvSpPr>
        <p:spPr>
          <a:xfrm>
            <a:off x="7345616" y="1014724"/>
            <a:ext cx="3754618" cy="830997"/>
          </a:xfrm>
          <a:prstGeom prst="rect">
            <a:avLst/>
          </a:prstGeom>
          <a:noFill/>
        </p:spPr>
        <p:txBody>
          <a:bodyPr wrap="none" rtlCol="0">
            <a:spAutoFit/>
          </a:bodyPr>
          <a:lstStyle/>
          <a:p>
            <a:pPr algn="ctr"/>
            <a:r>
              <a:rPr lang="en-US" sz="2400" b="1" dirty="0"/>
              <a:t>Typical</a:t>
            </a:r>
            <a:br>
              <a:rPr lang="en-US" sz="2400" b="1" dirty="0"/>
            </a:br>
            <a:r>
              <a:rPr lang="en-US" sz="2400" b="1" dirty="0"/>
              <a:t>Diffusion Transformer (</a:t>
            </a:r>
            <a:r>
              <a:rPr lang="en-US" sz="2400" b="1" dirty="0" err="1"/>
              <a:t>DiT</a:t>
            </a:r>
            <a:r>
              <a:rPr lang="en-US" sz="2400" b="1" dirty="0"/>
              <a:t>)</a:t>
            </a:r>
            <a:endParaRPr lang="en-GB" sz="2400" b="1" dirty="0"/>
          </a:p>
        </p:txBody>
      </p:sp>
      <p:grpSp>
        <p:nvGrpSpPr>
          <p:cNvPr id="33" name="Group 32">
            <a:extLst>
              <a:ext uri="{FF2B5EF4-FFF2-40B4-BE49-F238E27FC236}">
                <a16:creationId xmlns:a16="http://schemas.microsoft.com/office/drawing/2014/main" id="{85A0124F-EE6C-743A-4221-8F14DBF6B8FB}"/>
              </a:ext>
            </a:extLst>
          </p:cNvPr>
          <p:cNvGrpSpPr/>
          <p:nvPr/>
        </p:nvGrpSpPr>
        <p:grpSpPr>
          <a:xfrm>
            <a:off x="7942926" y="3090424"/>
            <a:ext cx="350704" cy="346760"/>
            <a:chOff x="6391359" y="2313787"/>
            <a:chExt cx="350704" cy="346760"/>
          </a:xfrm>
        </p:grpSpPr>
        <p:sp>
          <p:nvSpPr>
            <p:cNvPr id="34" name="Oval 33">
              <a:extLst>
                <a:ext uri="{FF2B5EF4-FFF2-40B4-BE49-F238E27FC236}">
                  <a16:creationId xmlns:a16="http://schemas.microsoft.com/office/drawing/2014/main" id="{462598F3-EE78-31AD-6F2C-BC95BBEB553A}"/>
                </a:ext>
              </a:extLst>
            </p:cNvPr>
            <p:cNvSpPr/>
            <p:nvPr/>
          </p:nvSpPr>
          <p:spPr>
            <a:xfrm>
              <a:off x="6391359" y="2313787"/>
              <a:ext cx="346760" cy="346759"/>
            </a:xfrm>
            <a:prstGeom prst="ellipse">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763B8FB6-9C3C-2C4A-71BE-8C7AD1B4C0D3}"/>
                </a:ext>
              </a:extLst>
            </p:cNvPr>
            <p:cNvSpPr/>
            <p:nvPr/>
          </p:nvSpPr>
          <p:spPr>
            <a:xfrm>
              <a:off x="6395303" y="2313788"/>
              <a:ext cx="346760" cy="346759"/>
            </a:xfrm>
            <a:prstGeom prst="ellipse">
              <a:avLst/>
            </a:prstGeom>
            <a:blipFill dpi="0" rotWithShape="1">
              <a:blip r:embed="rId3">
                <a:duotone>
                  <a:prstClr val="black"/>
                  <a:schemeClr val="accent5">
                    <a:lumMod val="60000"/>
                    <a:lumOff val="40000"/>
                    <a:tint val="45000"/>
                    <a:satMod val="400000"/>
                  </a:schemeClr>
                </a:duotone>
                <a:extLst>
                  <a:ext uri="{BEBA8EAE-BF5A-486C-A8C5-ECC9F3942E4B}">
                    <a14:imgProps xmlns:a14="http://schemas.microsoft.com/office/drawing/2010/main">
                      <a14:imgLayer r:embed="rId4">
                        <a14:imgEffect>
                          <a14:saturation sat="33000"/>
                        </a14:imgEffect>
                      </a14:imgLayer>
                    </a14:imgProps>
                  </a:ext>
                </a:extLst>
              </a:blip>
              <a:srcRect/>
              <a:tile tx="0" ty="0" sx="100000" sy="100000" flip="none" algn="tl"/>
            </a:bli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Oval 36">
            <a:extLst>
              <a:ext uri="{FF2B5EF4-FFF2-40B4-BE49-F238E27FC236}">
                <a16:creationId xmlns:a16="http://schemas.microsoft.com/office/drawing/2014/main" id="{758D8ED8-9B7A-67BB-3F88-35FDCEB74A8A}"/>
              </a:ext>
            </a:extLst>
          </p:cNvPr>
          <p:cNvSpPr/>
          <p:nvPr/>
        </p:nvSpPr>
        <p:spPr>
          <a:xfrm>
            <a:off x="7946870" y="3889593"/>
            <a:ext cx="346760" cy="346759"/>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9DCF1A82-6AB6-5828-E02C-5D808EC9424B}"/>
              </a:ext>
            </a:extLst>
          </p:cNvPr>
          <p:cNvSpPr/>
          <p:nvPr/>
        </p:nvSpPr>
        <p:spPr>
          <a:xfrm>
            <a:off x="7956466" y="3898829"/>
            <a:ext cx="346760" cy="346759"/>
          </a:xfrm>
          <a:prstGeom prst="ellipse">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6A6DF809-190C-2E8C-DE3E-3FBF5B22D1CB}"/>
              </a:ext>
            </a:extLst>
          </p:cNvPr>
          <p:cNvSpPr/>
          <p:nvPr/>
        </p:nvSpPr>
        <p:spPr>
          <a:xfrm>
            <a:off x="7960410" y="3898830"/>
            <a:ext cx="346760" cy="346759"/>
          </a:xfrm>
          <a:prstGeom prst="ellipse">
            <a:avLst/>
          </a:prstGeom>
          <a:blipFill dpi="0" rotWithShape="1">
            <a:blip r:embed="rId3">
              <a:alphaModFix amt="30000"/>
              <a:duotone>
                <a:prstClr val="black"/>
                <a:schemeClr val="accent5">
                  <a:lumMod val="60000"/>
                  <a:lumOff val="40000"/>
                  <a:tint val="45000"/>
                  <a:satMod val="400000"/>
                </a:schemeClr>
              </a:duotone>
              <a:extLst>
                <a:ext uri="{BEBA8EAE-BF5A-486C-A8C5-ECC9F3942E4B}">
                  <a14:imgProps xmlns:a14="http://schemas.microsoft.com/office/drawing/2010/main">
                    <a14:imgLayer r:embed="rId4">
                      <a14:imgEffect>
                        <a14:saturation sat="33000"/>
                      </a14:imgEffect>
                    </a14:imgLayer>
                  </a14:imgProps>
                </a:ext>
              </a:extLst>
            </a:blip>
            <a:srcRect/>
            <a:tile tx="0" ty="0" sx="100000" sy="100000" flip="none" algn="tl"/>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033ABD17-9A62-B9F2-5E05-9EA4339CCB77}"/>
              </a:ext>
            </a:extLst>
          </p:cNvPr>
          <p:cNvSpPr txBox="1"/>
          <p:nvPr/>
        </p:nvSpPr>
        <p:spPr>
          <a:xfrm>
            <a:off x="3766490" y="2978166"/>
            <a:ext cx="407484" cy="369332"/>
          </a:xfrm>
          <a:prstGeom prst="rect">
            <a:avLst/>
          </a:prstGeom>
          <a:noFill/>
        </p:spPr>
        <p:txBody>
          <a:bodyPr wrap="none" rtlCol="0">
            <a:spAutoFit/>
          </a:bodyPr>
          <a:lstStyle/>
          <a:p>
            <a:r>
              <a:rPr lang="en-US" dirty="0">
                <a:latin typeface="+mj-lt"/>
              </a:rPr>
              <a:t>…</a:t>
            </a:r>
          </a:p>
        </p:txBody>
      </p:sp>
      <p:sp>
        <p:nvSpPr>
          <p:cNvPr id="45" name="TextBox 44">
            <a:extLst>
              <a:ext uri="{FF2B5EF4-FFF2-40B4-BE49-F238E27FC236}">
                <a16:creationId xmlns:a16="http://schemas.microsoft.com/office/drawing/2014/main" id="{A0039EA8-4F59-CD30-89E8-22BCA3A99276}"/>
              </a:ext>
            </a:extLst>
          </p:cNvPr>
          <p:cNvSpPr txBox="1"/>
          <p:nvPr/>
        </p:nvSpPr>
        <p:spPr>
          <a:xfrm>
            <a:off x="999884" y="2978166"/>
            <a:ext cx="407484" cy="369332"/>
          </a:xfrm>
          <a:prstGeom prst="rect">
            <a:avLst/>
          </a:prstGeom>
          <a:noFill/>
        </p:spPr>
        <p:txBody>
          <a:bodyPr wrap="none" rtlCol="0">
            <a:spAutoFit/>
          </a:bodyPr>
          <a:lstStyle/>
          <a:p>
            <a:r>
              <a:rPr lang="en-US" dirty="0">
                <a:latin typeface="+mj-lt"/>
              </a:rPr>
              <a:t>…</a:t>
            </a:r>
          </a:p>
        </p:txBody>
      </p:sp>
      <p:sp>
        <p:nvSpPr>
          <p:cNvPr id="46" name="TextBox 45">
            <a:extLst>
              <a:ext uri="{FF2B5EF4-FFF2-40B4-BE49-F238E27FC236}">
                <a16:creationId xmlns:a16="http://schemas.microsoft.com/office/drawing/2014/main" id="{825F338D-5573-C7C4-40AB-70A5755866E3}"/>
              </a:ext>
            </a:extLst>
          </p:cNvPr>
          <p:cNvSpPr txBox="1"/>
          <p:nvPr/>
        </p:nvSpPr>
        <p:spPr>
          <a:xfrm>
            <a:off x="10216339" y="3018760"/>
            <a:ext cx="407484" cy="369332"/>
          </a:xfrm>
          <a:prstGeom prst="rect">
            <a:avLst/>
          </a:prstGeom>
          <a:noFill/>
        </p:spPr>
        <p:txBody>
          <a:bodyPr wrap="none" rtlCol="0">
            <a:spAutoFit/>
          </a:bodyPr>
          <a:lstStyle/>
          <a:p>
            <a:r>
              <a:rPr lang="en-US" dirty="0">
                <a:latin typeface="+mj-lt"/>
              </a:rPr>
              <a:t>…</a:t>
            </a:r>
          </a:p>
        </p:txBody>
      </p:sp>
      <p:sp>
        <p:nvSpPr>
          <p:cNvPr id="47" name="TextBox 46">
            <a:extLst>
              <a:ext uri="{FF2B5EF4-FFF2-40B4-BE49-F238E27FC236}">
                <a16:creationId xmlns:a16="http://schemas.microsoft.com/office/drawing/2014/main" id="{4EDF8937-178D-D4F0-217E-4209E719BB9B}"/>
              </a:ext>
            </a:extLst>
          </p:cNvPr>
          <p:cNvSpPr txBox="1"/>
          <p:nvPr/>
        </p:nvSpPr>
        <p:spPr>
          <a:xfrm>
            <a:off x="7449733" y="3018760"/>
            <a:ext cx="407484" cy="369332"/>
          </a:xfrm>
          <a:prstGeom prst="rect">
            <a:avLst/>
          </a:prstGeom>
          <a:noFill/>
        </p:spPr>
        <p:txBody>
          <a:bodyPr wrap="none" rtlCol="0">
            <a:spAutoFit/>
          </a:bodyPr>
          <a:lstStyle/>
          <a:p>
            <a:r>
              <a:rPr lang="en-US" dirty="0">
                <a:latin typeface="+mj-lt"/>
              </a:rPr>
              <a:t>…</a:t>
            </a:r>
          </a:p>
        </p:txBody>
      </p:sp>
      <p:sp>
        <p:nvSpPr>
          <p:cNvPr id="48" name="TextBox 47">
            <a:extLst>
              <a:ext uri="{FF2B5EF4-FFF2-40B4-BE49-F238E27FC236}">
                <a16:creationId xmlns:a16="http://schemas.microsoft.com/office/drawing/2014/main" id="{54901453-9284-4653-6B5E-2191B87E5853}"/>
              </a:ext>
            </a:extLst>
          </p:cNvPr>
          <p:cNvSpPr txBox="1"/>
          <p:nvPr/>
        </p:nvSpPr>
        <p:spPr>
          <a:xfrm>
            <a:off x="10216339" y="3825361"/>
            <a:ext cx="407484" cy="369332"/>
          </a:xfrm>
          <a:prstGeom prst="rect">
            <a:avLst/>
          </a:prstGeom>
          <a:noFill/>
        </p:spPr>
        <p:txBody>
          <a:bodyPr wrap="none" rtlCol="0">
            <a:spAutoFit/>
          </a:bodyPr>
          <a:lstStyle/>
          <a:p>
            <a:r>
              <a:rPr lang="en-US" dirty="0">
                <a:latin typeface="+mj-lt"/>
              </a:rPr>
              <a:t>…</a:t>
            </a:r>
          </a:p>
        </p:txBody>
      </p:sp>
      <p:sp>
        <p:nvSpPr>
          <p:cNvPr id="49" name="TextBox 48">
            <a:extLst>
              <a:ext uri="{FF2B5EF4-FFF2-40B4-BE49-F238E27FC236}">
                <a16:creationId xmlns:a16="http://schemas.microsoft.com/office/drawing/2014/main" id="{7F32BC78-3514-6145-0DA2-153930EBB90D}"/>
              </a:ext>
            </a:extLst>
          </p:cNvPr>
          <p:cNvSpPr txBox="1"/>
          <p:nvPr/>
        </p:nvSpPr>
        <p:spPr>
          <a:xfrm>
            <a:off x="7449733" y="3825361"/>
            <a:ext cx="407484" cy="369332"/>
          </a:xfrm>
          <a:prstGeom prst="rect">
            <a:avLst/>
          </a:prstGeom>
          <a:noFill/>
        </p:spPr>
        <p:txBody>
          <a:bodyPr wrap="none" rtlCol="0">
            <a:spAutoFit/>
          </a:bodyPr>
          <a:lstStyle/>
          <a:p>
            <a:r>
              <a:rPr lang="en-US" dirty="0">
                <a:latin typeface="+mj-lt"/>
              </a:rPr>
              <a:t>…</a:t>
            </a:r>
          </a:p>
        </p:txBody>
      </p:sp>
      <p:sp>
        <p:nvSpPr>
          <p:cNvPr id="50" name="TextBox 49">
            <a:extLst>
              <a:ext uri="{FF2B5EF4-FFF2-40B4-BE49-F238E27FC236}">
                <a16:creationId xmlns:a16="http://schemas.microsoft.com/office/drawing/2014/main" id="{F706F476-65AA-5444-44DB-FEEB402113A3}"/>
              </a:ext>
            </a:extLst>
          </p:cNvPr>
          <p:cNvSpPr txBox="1"/>
          <p:nvPr/>
        </p:nvSpPr>
        <p:spPr>
          <a:xfrm rot="5400000">
            <a:off x="8938645" y="4493207"/>
            <a:ext cx="407484" cy="369332"/>
          </a:xfrm>
          <a:prstGeom prst="rect">
            <a:avLst/>
          </a:prstGeom>
          <a:noFill/>
        </p:spPr>
        <p:txBody>
          <a:bodyPr wrap="none" rtlCol="0">
            <a:spAutoFit/>
          </a:bodyPr>
          <a:lstStyle/>
          <a:p>
            <a:r>
              <a:rPr lang="en-US" dirty="0">
                <a:latin typeface="+mj-lt"/>
              </a:rPr>
              <a:t>…</a:t>
            </a:r>
          </a:p>
        </p:txBody>
      </p:sp>
      <p:sp>
        <p:nvSpPr>
          <p:cNvPr id="51" name="TextBox 50">
            <a:extLst>
              <a:ext uri="{FF2B5EF4-FFF2-40B4-BE49-F238E27FC236}">
                <a16:creationId xmlns:a16="http://schemas.microsoft.com/office/drawing/2014/main" id="{70333F81-58B0-1544-DAAF-AD5994E8EE90}"/>
              </a:ext>
            </a:extLst>
          </p:cNvPr>
          <p:cNvSpPr txBox="1"/>
          <p:nvPr/>
        </p:nvSpPr>
        <p:spPr>
          <a:xfrm rot="5400000">
            <a:off x="8931630" y="2687722"/>
            <a:ext cx="407484" cy="369332"/>
          </a:xfrm>
          <a:prstGeom prst="rect">
            <a:avLst/>
          </a:prstGeom>
          <a:noFill/>
        </p:spPr>
        <p:txBody>
          <a:bodyPr wrap="none" rtlCol="0">
            <a:spAutoFit/>
          </a:bodyPr>
          <a:lstStyle/>
          <a:p>
            <a:r>
              <a:rPr lang="en-US" dirty="0">
                <a:latin typeface="+mj-lt"/>
              </a:rPr>
              <a:t>…</a:t>
            </a:r>
          </a:p>
        </p:txBody>
      </p:sp>
      <p:grpSp>
        <p:nvGrpSpPr>
          <p:cNvPr id="58" name="Group 57">
            <a:extLst>
              <a:ext uri="{FF2B5EF4-FFF2-40B4-BE49-F238E27FC236}">
                <a16:creationId xmlns:a16="http://schemas.microsoft.com/office/drawing/2014/main" id="{BFF99CE6-0E29-B9E2-2147-D7CE27832175}"/>
              </a:ext>
            </a:extLst>
          </p:cNvPr>
          <p:cNvGrpSpPr/>
          <p:nvPr/>
        </p:nvGrpSpPr>
        <p:grpSpPr>
          <a:xfrm flipV="1">
            <a:off x="1793894" y="3052383"/>
            <a:ext cx="1578034" cy="352751"/>
            <a:chOff x="1689391" y="4045159"/>
            <a:chExt cx="1578034" cy="352751"/>
          </a:xfrm>
        </p:grpSpPr>
        <p:grpSp>
          <p:nvGrpSpPr>
            <p:cNvPr id="111" name="Group 110">
              <a:extLst>
                <a:ext uri="{FF2B5EF4-FFF2-40B4-BE49-F238E27FC236}">
                  <a16:creationId xmlns:a16="http://schemas.microsoft.com/office/drawing/2014/main" id="{3E319192-31AB-8303-144C-C1087C75D552}"/>
                </a:ext>
              </a:extLst>
            </p:cNvPr>
            <p:cNvGrpSpPr/>
            <p:nvPr/>
          </p:nvGrpSpPr>
          <p:grpSpPr>
            <a:xfrm flipV="1">
              <a:off x="1689391" y="4045159"/>
              <a:ext cx="1578034" cy="121335"/>
              <a:chOff x="2380649" y="3049252"/>
              <a:chExt cx="1578034" cy="121335"/>
            </a:xfrm>
            <a:solidFill>
              <a:schemeClr val="bg1">
                <a:lumMod val="85000"/>
              </a:schemeClr>
            </a:solidFill>
          </p:grpSpPr>
          <p:cxnSp>
            <p:nvCxnSpPr>
              <p:cNvPr id="53" name="Straight Arrow Connector 52">
                <a:extLst>
                  <a:ext uri="{FF2B5EF4-FFF2-40B4-BE49-F238E27FC236}">
                    <a16:creationId xmlns:a16="http://schemas.microsoft.com/office/drawing/2014/main" id="{585F7F3A-4499-9EE6-2AD2-5590B254E308}"/>
                  </a:ext>
                </a:extLst>
              </p:cNvPr>
              <p:cNvCxnSpPr>
                <a:cxnSpLocks/>
              </p:cNvCxnSpPr>
              <p:nvPr/>
            </p:nvCxnSpPr>
            <p:spPr>
              <a:xfrm flipV="1">
                <a:off x="2432993" y="3102554"/>
                <a:ext cx="1525690" cy="9663"/>
              </a:xfrm>
              <a:prstGeom prst="straightConnector1">
                <a:avLst/>
              </a:prstGeom>
              <a:grpFill/>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48B8A21-4175-AC1C-5CE4-75728EA7AACD}"/>
                  </a:ext>
                </a:extLst>
              </p:cNvPr>
              <p:cNvSpPr/>
              <p:nvPr/>
            </p:nvSpPr>
            <p:spPr>
              <a:xfrm>
                <a:off x="3635935" y="3051021"/>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Oval 61">
                <a:extLst>
                  <a:ext uri="{FF2B5EF4-FFF2-40B4-BE49-F238E27FC236}">
                    <a16:creationId xmlns:a16="http://schemas.microsoft.com/office/drawing/2014/main" id="{A754720B-449F-DF3E-0BD4-49427F92F23D}"/>
                  </a:ext>
                </a:extLst>
              </p:cNvPr>
              <p:cNvSpPr/>
              <p:nvPr/>
            </p:nvSpPr>
            <p:spPr>
              <a:xfrm>
                <a:off x="3013192" y="3049252"/>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D0CF7941-7451-CEC8-3FDA-F8F30CA4F245}"/>
                  </a:ext>
                </a:extLst>
              </p:cNvPr>
              <p:cNvSpPr/>
              <p:nvPr/>
            </p:nvSpPr>
            <p:spPr>
              <a:xfrm>
                <a:off x="2380649" y="3059051"/>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3" name="Group 112">
              <a:extLst>
                <a:ext uri="{FF2B5EF4-FFF2-40B4-BE49-F238E27FC236}">
                  <a16:creationId xmlns:a16="http://schemas.microsoft.com/office/drawing/2014/main" id="{51123204-5C8B-5390-8374-9A2DE3947B7E}"/>
                </a:ext>
              </a:extLst>
            </p:cNvPr>
            <p:cNvGrpSpPr/>
            <p:nvPr/>
          </p:nvGrpSpPr>
          <p:grpSpPr>
            <a:xfrm flipV="1">
              <a:off x="1689969" y="4169797"/>
              <a:ext cx="955764" cy="111536"/>
              <a:chOff x="2381227" y="3173890"/>
              <a:chExt cx="955764" cy="111536"/>
            </a:xfrm>
          </p:grpSpPr>
          <p:cxnSp>
            <p:nvCxnSpPr>
              <p:cNvPr id="32" name="Straight Arrow Connector 31">
                <a:extLst>
                  <a:ext uri="{FF2B5EF4-FFF2-40B4-BE49-F238E27FC236}">
                    <a16:creationId xmlns:a16="http://schemas.microsoft.com/office/drawing/2014/main" id="{83DF0124-9F3B-967B-CF5C-A1DCD305A5B7}"/>
                  </a:ext>
                </a:extLst>
              </p:cNvPr>
              <p:cNvCxnSpPr>
                <a:cxnSpLocks/>
              </p:cNvCxnSpPr>
              <p:nvPr/>
            </p:nvCxnSpPr>
            <p:spPr>
              <a:xfrm flipV="1">
                <a:off x="2432993" y="3217930"/>
                <a:ext cx="903998" cy="52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B684FCDC-03D3-F7C4-4B72-1900F54FEB89}"/>
                  </a:ext>
                </a:extLst>
              </p:cNvPr>
              <p:cNvSpPr/>
              <p:nvPr/>
            </p:nvSpPr>
            <p:spPr>
              <a:xfrm>
                <a:off x="3013926" y="3173890"/>
                <a:ext cx="111536" cy="1115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2620DC4C-71DF-CDC6-22B0-4B2F8E81A53A}"/>
                  </a:ext>
                </a:extLst>
              </p:cNvPr>
              <p:cNvSpPr/>
              <p:nvPr/>
            </p:nvSpPr>
            <p:spPr>
              <a:xfrm>
                <a:off x="2381227" y="3173890"/>
                <a:ext cx="111536" cy="1115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2" name="Group 111">
              <a:extLst>
                <a:ext uri="{FF2B5EF4-FFF2-40B4-BE49-F238E27FC236}">
                  <a16:creationId xmlns:a16="http://schemas.microsoft.com/office/drawing/2014/main" id="{578D987D-5889-06B4-8856-3730631FF23C}"/>
                </a:ext>
              </a:extLst>
            </p:cNvPr>
            <p:cNvGrpSpPr/>
            <p:nvPr/>
          </p:nvGrpSpPr>
          <p:grpSpPr>
            <a:xfrm flipV="1">
              <a:off x="1692642" y="4286374"/>
              <a:ext cx="343509" cy="111536"/>
              <a:chOff x="2383900" y="3290467"/>
              <a:chExt cx="343509" cy="111536"/>
            </a:xfrm>
            <a:solidFill>
              <a:schemeClr val="bg1">
                <a:lumMod val="85000"/>
              </a:schemeClr>
            </a:solidFill>
          </p:grpSpPr>
          <p:cxnSp>
            <p:nvCxnSpPr>
              <p:cNvPr id="52" name="Straight Arrow Connector 51">
                <a:extLst>
                  <a:ext uri="{FF2B5EF4-FFF2-40B4-BE49-F238E27FC236}">
                    <a16:creationId xmlns:a16="http://schemas.microsoft.com/office/drawing/2014/main" id="{F20B1535-331E-8F5A-B38A-B4B46173B99C}"/>
                  </a:ext>
                </a:extLst>
              </p:cNvPr>
              <p:cNvCxnSpPr>
                <a:cxnSpLocks/>
              </p:cNvCxnSpPr>
              <p:nvPr/>
            </p:nvCxnSpPr>
            <p:spPr>
              <a:xfrm>
                <a:off x="2438345" y="3327835"/>
                <a:ext cx="289064" cy="443"/>
              </a:xfrm>
              <a:prstGeom prst="straightConnector1">
                <a:avLst/>
              </a:prstGeom>
              <a:grpFill/>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B3C01A5E-C9F4-04EE-53CE-37BF77F1AE1E}"/>
                  </a:ext>
                </a:extLst>
              </p:cNvPr>
              <p:cNvSpPr/>
              <p:nvPr/>
            </p:nvSpPr>
            <p:spPr>
              <a:xfrm>
                <a:off x="2383900" y="3290467"/>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01" name="Group 100">
            <a:extLst>
              <a:ext uri="{FF2B5EF4-FFF2-40B4-BE49-F238E27FC236}">
                <a16:creationId xmlns:a16="http://schemas.microsoft.com/office/drawing/2014/main" id="{50658528-F989-49C0-710A-7CAE92014547}"/>
              </a:ext>
            </a:extLst>
          </p:cNvPr>
          <p:cNvGrpSpPr/>
          <p:nvPr/>
        </p:nvGrpSpPr>
        <p:grpSpPr>
          <a:xfrm>
            <a:off x="8268405" y="3400513"/>
            <a:ext cx="1681344" cy="508711"/>
            <a:chOff x="8163902" y="3418241"/>
            <a:chExt cx="1681344" cy="508711"/>
          </a:xfrm>
        </p:grpSpPr>
        <p:grpSp>
          <p:nvGrpSpPr>
            <p:cNvPr id="90" name="Group 89">
              <a:extLst>
                <a:ext uri="{FF2B5EF4-FFF2-40B4-BE49-F238E27FC236}">
                  <a16:creationId xmlns:a16="http://schemas.microsoft.com/office/drawing/2014/main" id="{1195C927-3FA4-E591-3A7E-FFDB20F3F8CC}"/>
                </a:ext>
              </a:extLst>
            </p:cNvPr>
            <p:cNvGrpSpPr/>
            <p:nvPr/>
          </p:nvGrpSpPr>
          <p:grpSpPr>
            <a:xfrm>
              <a:off x="9395647" y="3465750"/>
              <a:ext cx="449599" cy="461202"/>
              <a:chOff x="8877472" y="3474404"/>
              <a:chExt cx="449599" cy="461202"/>
            </a:xfrm>
          </p:grpSpPr>
          <p:cxnSp>
            <p:nvCxnSpPr>
              <p:cNvPr id="91" name="Straight Arrow Connector 90">
                <a:extLst>
                  <a:ext uri="{FF2B5EF4-FFF2-40B4-BE49-F238E27FC236}">
                    <a16:creationId xmlns:a16="http://schemas.microsoft.com/office/drawing/2014/main" id="{9991B102-1026-1A45-BF6C-F7FD53FCDBAB}"/>
                  </a:ext>
                </a:extLst>
              </p:cNvPr>
              <p:cNvCxnSpPr>
                <a:cxnSpLocks/>
              </p:cNvCxnSpPr>
              <p:nvPr/>
            </p:nvCxnSpPr>
            <p:spPr>
              <a:xfrm>
                <a:off x="8877472" y="3474404"/>
                <a:ext cx="398580" cy="220569"/>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094FE0A-A63F-19D0-8361-03F2897FDE44}"/>
                  </a:ext>
                </a:extLst>
              </p:cNvPr>
              <p:cNvCxnSpPr>
                <a:cxnSpLocks/>
              </p:cNvCxnSpPr>
              <p:nvPr/>
            </p:nvCxnSpPr>
            <p:spPr>
              <a:xfrm>
                <a:off x="9267089" y="3489940"/>
                <a:ext cx="9328" cy="445666"/>
              </a:xfrm>
              <a:prstGeom prst="straightConnector1">
                <a:avLst/>
              </a:prstGeom>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F58D8CF5-2546-8094-9797-FC4755E7A148}"/>
                  </a:ext>
                </a:extLst>
              </p:cNvPr>
              <p:cNvSpPr/>
              <p:nvPr/>
            </p:nvSpPr>
            <p:spPr>
              <a:xfrm>
                <a:off x="9215535" y="3629434"/>
                <a:ext cx="111536" cy="111536"/>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96" name="Straight Arrow Connector 95">
              <a:extLst>
                <a:ext uri="{FF2B5EF4-FFF2-40B4-BE49-F238E27FC236}">
                  <a16:creationId xmlns:a16="http://schemas.microsoft.com/office/drawing/2014/main" id="{B8522122-B296-7237-213C-5873897C13B8}"/>
                </a:ext>
              </a:extLst>
            </p:cNvPr>
            <p:cNvCxnSpPr>
              <a:cxnSpLocks/>
            </p:cNvCxnSpPr>
            <p:nvPr/>
          </p:nvCxnSpPr>
          <p:spPr>
            <a:xfrm>
              <a:off x="8782093" y="3444654"/>
              <a:ext cx="977321" cy="227895"/>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2FEA8243-A5D1-5C1E-AD31-2CA0D0B3E49A}"/>
                </a:ext>
              </a:extLst>
            </p:cNvPr>
            <p:cNvCxnSpPr>
              <a:cxnSpLocks/>
            </p:cNvCxnSpPr>
            <p:nvPr/>
          </p:nvCxnSpPr>
          <p:spPr>
            <a:xfrm>
              <a:off x="8163902" y="3418241"/>
              <a:ext cx="1593020" cy="266766"/>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ADD32B21-075A-2866-0D5B-7CD81A6F904F}"/>
              </a:ext>
            </a:extLst>
          </p:cNvPr>
          <p:cNvGrpSpPr/>
          <p:nvPr/>
        </p:nvGrpSpPr>
        <p:grpSpPr>
          <a:xfrm>
            <a:off x="8262753" y="3420615"/>
            <a:ext cx="1494027" cy="506791"/>
            <a:chOff x="8158250" y="3438343"/>
            <a:chExt cx="1494027" cy="506791"/>
          </a:xfrm>
        </p:grpSpPr>
        <p:grpSp>
          <p:nvGrpSpPr>
            <p:cNvPr id="78" name="Group 77">
              <a:extLst>
                <a:ext uri="{FF2B5EF4-FFF2-40B4-BE49-F238E27FC236}">
                  <a16:creationId xmlns:a16="http://schemas.microsoft.com/office/drawing/2014/main" id="{F2B67ED2-5573-4DEA-7F2B-52AE1B5C0CD1}"/>
                </a:ext>
              </a:extLst>
            </p:cNvPr>
            <p:cNvGrpSpPr/>
            <p:nvPr/>
          </p:nvGrpSpPr>
          <p:grpSpPr>
            <a:xfrm>
              <a:off x="8158250" y="3452854"/>
              <a:ext cx="870742" cy="492280"/>
              <a:chOff x="8776552" y="3443326"/>
              <a:chExt cx="870742" cy="492280"/>
            </a:xfrm>
          </p:grpSpPr>
          <p:cxnSp>
            <p:nvCxnSpPr>
              <p:cNvPr id="79" name="Straight Arrow Connector 78">
                <a:extLst>
                  <a:ext uri="{FF2B5EF4-FFF2-40B4-BE49-F238E27FC236}">
                    <a16:creationId xmlns:a16="http://schemas.microsoft.com/office/drawing/2014/main" id="{C408A7B9-658A-4776-8846-8CBB93FA3488}"/>
                  </a:ext>
                </a:extLst>
              </p:cNvPr>
              <p:cNvCxnSpPr>
                <a:cxnSpLocks/>
              </p:cNvCxnSpPr>
              <p:nvPr/>
            </p:nvCxnSpPr>
            <p:spPr>
              <a:xfrm>
                <a:off x="8776552" y="3451840"/>
                <a:ext cx="499500" cy="243133"/>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A99850F-C676-C024-E38D-99238D8806DA}"/>
                  </a:ext>
                </a:extLst>
              </p:cNvPr>
              <p:cNvCxnSpPr>
                <a:cxnSpLocks/>
              </p:cNvCxnSpPr>
              <p:nvPr/>
            </p:nvCxnSpPr>
            <p:spPr>
              <a:xfrm>
                <a:off x="9267089" y="3489940"/>
                <a:ext cx="9328" cy="445666"/>
              </a:xfrm>
              <a:prstGeom prst="straightConnector1">
                <a:avLst/>
              </a:prstGeom>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CDE76867-5C14-8298-D8EA-ED5EFDEDD64B}"/>
                  </a:ext>
                </a:extLst>
              </p:cNvPr>
              <p:cNvSpPr/>
              <p:nvPr/>
            </p:nvSpPr>
            <p:spPr>
              <a:xfrm>
                <a:off x="9215535" y="3629434"/>
                <a:ext cx="111536" cy="111536"/>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2" name="Straight Arrow Connector 81">
                <a:extLst>
                  <a:ext uri="{FF2B5EF4-FFF2-40B4-BE49-F238E27FC236}">
                    <a16:creationId xmlns:a16="http://schemas.microsoft.com/office/drawing/2014/main" id="{AEA97D8F-0139-4266-FDFF-73441DEAF32B}"/>
                  </a:ext>
                </a:extLst>
              </p:cNvPr>
              <p:cNvCxnSpPr>
                <a:cxnSpLocks/>
              </p:cNvCxnSpPr>
              <p:nvPr/>
            </p:nvCxnSpPr>
            <p:spPr>
              <a:xfrm flipH="1">
                <a:off x="9305951" y="3443326"/>
                <a:ext cx="341343" cy="23919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00" name="Straight Arrow Connector 99">
              <a:extLst>
                <a:ext uri="{FF2B5EF4-FFF2-40B4-BE49-F238E27FC236}">
                  <a16:creationId xmlns:a16="http://schemas.microsoft.com/office/drawing/2014/main" id="{B1940DB8-C466-4BA2-0FA5-B0542F9B0859}"/>
                </a:ext>
              </a:extLst>
            </p:cNvPr>
            <p:cNvCxnSpPr>
              <a:cxnSpLocks/>
            </p:cNvCxnSpPr>
            <p:nvPr/>
          </p:nvCxnSpPr>
          <p:spPr>
            <a:xfrm flipH="1">
              <a:off x="8665622" y="3438343"/>
              <a:ext cx="986655" cy="244173"/>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572E2B5F-D331-9068-C880-03C0C4B29430}"/>
              </a:ext>
            </a:extLst>
          </p:cNvPr>
          <p:cNvGrpSpPr/>
          <p:nvPr/>
        </p:nvGrpSpPr>
        <p:grpSpPr>
          <a:xfrm>
            <a:off x="8083413" y="3406548"/>
            <a:ext cx="1695791" cy="492280"/>
            <a:chOff x="7978910" y="3424276"/>
            <a:chExt cx="1695791" cy="492280"/>
          </a:xfrm>
        </p:grpSpPr>
        <p:grpSp>
          <p:nvGrpSpPr>
            <p:cNvPr id="84" name="Group 83">
              <a:extLst>
                <a:ext uri="{FF2B5EF4-FFF2-40B4-BE49-F238E27FC236}">
                  <a16:creationId xmlns:a16="http://schemas.microsoft.com/office/drawing/2014/main" id="{6836E467-127D-34B3-E579-2CF0A87E99A8}"/>
                </a:ext>
              </a:extLst>
            </p:cNvPr>
            <p:cNvGrpSpPr/>
            <p:nvPr/>
          </p:nvGrpSpPr>
          <p:grpSpPr>
            <a:xfrm>
              <a:off x="7978910" y="3424276"/>
              <a:ext cx="431759" cy="492280"/>
              <a:chOff x="9215535" y="3443326"/>
              <a:chExt cx="431759" cy="492280"/>
            </a:xfrm>
          </p:grpSpPr>
          <p:cxnSp>
            <p:nvCxnSpPr>
              <p:cNvPr id="86" name="Straight Arrow Connector 85">
                <a:extLst>
                  <a:ext uri="{FF2B5EF4-FFF2-40B4-BE49-F238E27FC236}">
                    <a16:creationId xmlns:a16="http://schemas.microsoft.com/office/drawing/2014/main" id="{F18442BD-9910-0E08-91D2-EBA6F3E0F23F}"/>
                  </a:ext>
                </a:extLst>
              </p:cNvPr>
              <p:cNvCxnSpPr>
                <a:cxnSpLocks/>
              </p:cNvCxnSpPr>
              <p:nvPr/>
            </p:nvCxnSpPr>
            <p:spPr>
              <a:xfrm>
                <a:off x="9267089" y="3489940"/>
                <a:ext cx="9328" cy="445666"/>
              </a:xfrm>
              <a:prstGeom prst="straightConnector1">
                <a:avLst/>
              </a:prstGeom>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22B0BDBD-057A-6BD5-4878-DA96098E5BCE}"/>
                  </a:ext>
                </a:extLst>
              </p:cNvPr>
              <p:cNvSpPr/>
              <p:nvPr/>
            </p:nvSpPr>
            <p:spPr>
              <a:xfrm>
                <a:off x="9215535" y="3629434"/>
                <a:ext cx="111536" cy="111536"/>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Arrow Connector 87">
                <a:extLst>
                  <a:ext uri="{FF2B5EF4-FFF2-40B4-BE49-F238E27FC236}">
                    <a16:creationId xmlns:a16="http://schemas.microsoft.com/office/drawing/2014/main" id="{CFA2A5F5-D5B5-CF6A-1BF6-7FC862382B8F}"/>
                  </a:ext>
                </a:extLst>
              </p:cNvPr>
              <p:cNvCxnSpPr>
                <a:cxnSpLocks/>
              </p:cNvCxnSpPr>
              <p:nvPr/>
            </p:nvCxnSpPr>
            <p:spPr>
              <a:xfrm flipH="1">
                <a:off x="9305951" y="3443326"/>
                <a:ext cx="341343" cy="23919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06" name="Straight Arrow Connector 105">
              <a:extLst>
                <a:ext uri="{FF2B5EF4-FFF2-40B4-BE49-F238E27FC236}">
                  <a16:creationId xmlns:a16="http://schemas.microsoft.com/office/drawing/2014/main" id="{C99DC9D8-820D-5E90-A6F7-029C82DD4F43}"/>
                </a:ext>
              </a:extLst>
            </p:cNvPr>
            <p:cNvCxnSpPr>
              <a:cxnSpLocks/>
            </p:cNvCxnSpPr>
            <p:nvPr/>
          </p:nvCxnSpPr>
          <p:spPr>
            <a:xfrm flipH="1">
              <a:off x="8024893" y="3445818"/>
              <a:ext cx="1034394" cy="223046"/>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ADC16B64-C6DF-56B8-ECA5-38FF40B517D6}"/>
                </a:ext>
              </a:extLst>
            </p:cNvPr>
            <p:cNvCxnSpPr>
              <a:cxnSpLocks/>
            </p:cNvCxnSpPr>
            <p:nvPr/>
          </p:nvCxnSpPr>
          <p:spPr>
            <a:xfrm flipH="1">
              <a:off x="8044786" y="3438343"/>
              <a:ext cx="1629915" cy="223507"/>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23CC8FB5-368D-0BAC-F05F-4C28E8D68013}"/>
              </a:ext>
            </a:extLst>
          </p:cNvPr>
          <p:cNvGrpSpPr/>
          <p:nvPr/>
        </p:nvGrpSpPr>
        <p:grpSpPr>
          <a:xfrm>
            <a:off x="8246809" y="3425598"/>
            <a:ext cx="1504988" cy="492280"/>
            <a:chOff x="8142306" y="3443326"/>
            <a:chExt cx="1504988" cy="492280"/>
          </a:xfrm>
        </p:grpSpPr>
        <p:cxnSp>
          <p:nvCxnSpPr>
            <p:cNvPr id="41" name="Straight Arrow Connector 40">
              <a:extLst>
                <a:ext uri="{FF2B5EF4-FFF2-40B4-BE49-F238E27FC236}">
                  <a16:creationId xmlns:a16="http://schemas.microsoft.com/office/drawing/2014/main" id="{70D38D86-D1C2-4DC2-C003-D938396315F7}"/>
                </a:ext>
              </a:extLst>
            </p:cNvPr>
            <p:cNvCxnSpPr>
              <a:cxnSpLocks/>
            </p:cNvCxnSpPr>
            <p:nvPr/>
          </p:nvCxnSpPr>
          <p:spPr>
            <a:xfrm>
              <a:off x="8776552" y="3451840"/>
              <a:ext cx="499500" cy="24313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BB39294-67C8-6ACF-8030-5406A260EAB4}"/>
                </a:ext>
              </a:extLst>
            </p:cNvPr>
            <p:cNvCxnSpPr>
              <a:cxnSpLocks/>
            </p:cNvCxnSpPr>
            <p:nvPr/>
          </p:nvCxnSpPr>
          <p:spPr>
            <a:xfrm>
              <a:off x="9267089" y="3489940"/>
              <a:ext cx="9328" cy="4456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5F154993-4123-CDE6-8A5F-0FA41853F528}"/>
                </a:ext>
              </a:extLst>
            </p:cNvPr>
            <p:cNvSpPr/>
            <p:nvPr/>
          </p:nvSpPr>
          <p:spPr>
            <a:xfrm>
              <a:off x="9215535" y="3629434"/>
              <a:ext cx="111536" cy="1115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0" name="Straight Arrow Connector 69">
              <a:extLst>
                <a:ext uri="{FF2B5EF4-FFF2-40B4-BE49-F238E27FC236}">
                  <a16:creationId xmlns:a16="http://schemas.microsoft.com/office/drawing/2014/main" id="{55AB23BB-975F-82AB-CFD1-7A747A3BB222}"/>
                </a:ext>
              </a:extLst>
            </p:cNvPr>
            <p:cNvCxnSpPr>
              <a:cxnSpLocks/>
            </p:cNvCxnSpPr>
            <p:nvPr/>
          </p:nvCxnSpPr>
          <p:spPr>
            <a:xfrm flipH="1">
              <a:off x="9305951" y="3443326"/>
              <a:ext cx="341343" cy="23919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36F8EED9-E823-BD06-958C-049C1FEEE691}"/>
                </a:ext>
              </a:extLst>
            </p:cNvPr>
            <p:cNvCxnSpPr>
              <a:cxnSpLocks/>
            </p:cNvCxnSpPr>
            <p:nvPr/>
          </p:nvCxnSpPr>
          <p:spPr>
            <a:xfrm>
              <a:off x="8142306" y="3448036"/>
              <a:ext cx="1113814" cy="249429"/>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7FA3121-0197-9EE0-7A7F-3C60C99F61FC}"/>
                  </a:ext>
                </a:extLst>
              </p:cNvPr>
              <p:cNvSpPr txBox="1"/>
              <p:nvPr/>
            </p:nvSpPr>
            <p:spPr>
              <a:xfrm>
                <a:off x="5830712" y="3109646"/>
                <a:ext cx="1676356" cy="369332"/>
              </a:xfrm>
              <a:prstGeom prst="rect">
                <a:avLst/>
              </a:prstGeom>
              <a:noFill/>
            </p:spPr>
            <p:txBody>
              <a:bodyPr wrap="none" rtlCol="0">
                <a:spAutoFit/>
              </a:bodyPr>
              <a:lstStyle/>
              <a:p>
                <a:pPr algn="r"/>
                <a:r>
                  <a:rPr lang="en-US" dirty="0"/>
                  <a:t>denoising step </a:t>
                </a:r>
                <a14:m>
                  <m:oMath xmlns:m="http://schemas.openxmlformats.org/officeDocument/2006/math">
                    <m:r>
                      <a:rPr lang="en-US" i="1" dirty="0" smtClean="0">
                        <a:latin typeface="Cambria Math" panose="02040503050406030204" pitchFamily="18" charset="0"/>
                      </a:rPr>
                      <m:t>𝑡</m:t>
                    </m:r>
                  </m:oMath>
                </a14:m>
                <a:endParaRPr lang="en-GB" dirty="0"/>
              </a:p>
            </p:txBody>
          </p:sp>
        </mc:Choice>
        <mc:Fallback xmlns="">
          <p:sp>
            <p:nvSpPr>
              <p:cNvPr id="11" name="TextBox 10">
                <a:extLst>
                  <a:ext uri="{FF2B5EF4-FFF2-40B4-BE49-F238E27FC236}">
                    <a16:creationId xmlns:a16="http://schemas.microsoft.com/office/drawing/2014/main" id="{67FA3121-0197-9EE0-7A7F-3C60C99F61FC}"/>
                  </a:ext>
                </a:extLst>
              </p:cNvPr>
              <p:cNvSpPr txBox="1">
                <a:spLocks noRot="1" noChangeAspect="1" noMove="1" noResize="1" noEditPoints="1" noAdjustHandles="1" noChangeArrowheads="1" noChangeShapeType="1" noTextEdit="1"/>
              </p:cNvSpPr>
              <p:nvPr/>
            </p:nvSpPr>
            <p:spPr>
              <a:xfrm>
                <a:off x="5830712" y="3109646"/>
                <a:ext cx="1676356" cy="369332"/>
              </a:xfrm>
              <a:prstGeom prst="rect">
                <a:avLst/>
              </a:prstGeom>
              <a:blipFill>
                <a:blip r:embed="rId5"/>
                <a:stretch>
                  <a:fillRect l="-2182"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F8895FA-CD5E-B390-1DAB-10DEF08E07DB}"/>
                  </a:ext>
                </a:extLst>
              </p:cNvPr>
              <p:cNvSpPr txBox="1"/>
              <p:nvPr/>
            </p:nvSpPr>
            <p:spPr>
              <a:xfrm>
                <a:off x="5447470" y="3827294"/>
                <a:ext cx="2080313" cy="369332"/>
              </a:xfrm>
              <a:prstGeom prst="rect">
                <a:avLst/>
              </a:prstGeom>
              <a:noFill/>
            </p:spPr>
            <p:txBody>
              <a:bodyPr wrap="none" rtlCol="0">
                <a:spAutoFit/>
              </a:bodyPr>
              <a:lstStyle/>
              <a:p>
                <a:pPr algn="r"/>
                <a:r>
                  <a:rPr lang="en-US" dirty="0"/>
                  <a:t>denoising step </a:t>
                </a:r>
                <a14:m>
                  <m:oMath xmlns:m="http://schemas.openxmlformats.org/officeDocument/2006/math">
                    <m:r>
                      <a:rPr lang="en-US" i="1" dirty="0" smtClean="0">
                        <a:latin typeface="Cambria Math" panose="02040503050406030204" pitchFamily="18" charset="0"/>
                      </a:rPr>
                      <m:t>𝑡</m:t>
                    </m:r>
                    <m:r>
                      <a:rPr lang="en-US" b="0" i="1" dirty="0" smtClean="0">
                        <a:latin typeface="Cambria Math" panose="02040503050406030204" pitchFamily="18" charset="0"/>
                      </a:rPr>
                      <m:t>+1</m:t>
                    </m:r>
                  </m:oMath>
                </a14:m>
                <a:endParaRPr lang="en-GB" dirty="0"/>
              </a:p>
            </p:txBody>
          </p:sp>
        </mc:Choice>
        <mc:Fallback xmlns="">
          <p:sp>
            <p:nvSpPr>
              <p:cNvPr id="17" name="TextBox 16">
                <a:extLst>
                  <a:ext uri="{FF2B5EF4-FFF2-40B4-BE49-F238E27FC236}">
                    <a16:creationId xmlns:a16="http://schemas.microsoft.com/office/drawing/2014/main" id="{EF8895FA-CD5E-B390-1DAB-10DEF08E07DB}"/>
                  </a:ext>
                </a:extLst>
              </p:cNvPr>
              <p:cNvSpPr txBox="1">
                <a:spLocks noRot="1" noChangeAspect="1" noMove="1" noResize="1" noEditPoints="1" noAdjustHandles="1" noChangeArrowheads="1" noChangeShapeType="1" noTextEdit="1"/>
              </p:cNvSpPr>
              <p:nvPr/>
            </p:nvSpPr>
            <p:spPr>
              <a:xfrm>
                <a:off x="5447470" y="3827294"/>
                <a:ext cx="2080313" cy="369332"/>
              </a:xfrm>
              <a:prstGeom prst="rect">
                <a:avLst/>
              </a:prstGeom>
              <a:blipFill>
                <a:blip r:embed="rId6"/>
                <a:stretch>
                  <a:fillRect l="-1760" t="-10000" b="-2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24855E0-95F9-C80C-BD33-7B61A0F0007B}"/>
                  </a:ext>
                </a:extLst>
              </p:cNvPr>
              <p:cNvSpPr txBox="1"/>
              <p:nvPr/>
            </p:nvSpPr>
            <p:spPr>
              <a:xfrm rot="17100000">
                <a:off x="7780576" y="2441256"/>
                <a:ext cx="849207" cy="369332"/>
              </a:xfrm>
              <a:prstGeom prst="rect">
                <a:avLst/>
              </a:prstGeom>
              <a:noFill/>
            </p:spPr>
            <p:txBody>
              <a:bodyPr wrap="none" rtlCol="0">
                <a:spAutoFit/>
              </a:bodyPr>
              <a:lstStyle/>
              <a:p>
                <a:pPr algn="r"/>
                <a:r>
                  <a:rPr lang="en-US" dirty="0"/>
                  <a:t>token </a:t>
                </a:r>
                <a14:m>
                  <m:oMath xmlns:m="http://schemas.openxmlformats.org/officeDocument/2006/math">
                    <m:r>
                      <a:rPr lang="en-US" i="1" dirty="0" smtClean="0">
                        <a:latin typeface="Cambria Math" panose="02040503050406030204" pitchFamily="18" charset="0"/>
                      </a:rPr>
                      <m:t>𝑖</m:t>
                    </m:r>
                  </m:oMath>
                </a14:m>
                <a:endParaRPr lang="en-GB" dirty="0"/>
              </a:p>
            </p:txBody>
          </p:sp>
        </mc:Choice>
        <mc:Fallback xmlns="">
          <p:sp>
            <p:nvSpPr>
              <p:cNvPr id="20" name="TextBox 19">
                <a:extLst>
                  <a:ext uri="{FF2B5EF4-FFF2-40B4-BE49-F238E27FC236}">
                    <a16:creationId xmlns:a16="http://schemas.microsoft.com/office/drawing/2014/main" id="{F24855E0-95F9-C80C-BD33-7B61A0F0007B}"/>
                  </a:ext>
                </a:extLst>
              </p:cNvPr>
              <p:cNvSpPr txBox="1">
                <a:spLocks noRot="1" noChangeAspect="1" noMove="1" noResize="1" noEditPoints="1" noAdjustHandles="1" noChangeArrowheads="1" noChangeShapeType="1" noTextEdit="1"/>
              </p:cNvSpPr>
              <p:nvPr/>
            </p:nvSpPr>
            <p:spPr>
              <a:xfrm rot="17100000">
                <a:off x="7780576" y="2441256"/>
                <a:ext cx="849207" cy="369332"/>
              </a:xfrm>
              <a:prstGeom prst="rect">
                <a:avLst/>
              </a:prstGeom>
              <a:blipFill>
                <a:blip r:embed="rId7"/>
                <a:stretch>
                  <a:fillRect l="-6250" r="-13542" b="-728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A587758-92CB-BE34-B757-2FF066C62649}"/>
                  </a:ext>
                </a:extLst>
              </p:cNvPr>
              <p:cNvSpPr txBox="1"/>
              <p:nvPr/>
            </p:nvSpPr>
            <p:spPr>
              <a:xfrm rot="17100000">
                <a:off x="8255797" y="2252807"/>
                <a:ext cx="1253165" cy="369332"/>
              </a:xfrm>
              <a:prstGeom prst="rect">
                <a:avLst/>
              </a:prstGeom>
              <a:noFill/>
            </p:spPr>
            <p:txBody>
              <a:bodyPr wrap="none" rtlCol="0">
                <a:spAutoFit/>
              </a:bodyPr>
              <a:lstStyle/>
              <a:p>
                <a:pPr algn="r"/>
                <a:r>
                  <a:rPr lang="en-US" dirty="0"/>
                  <a:t>token </a:t>
                </a:r>
                <a14:m>
                  <m:oMath xmlns:m="http://schemas.openxmlformats.org/officeDocument/2006/math">
                    <m:r>
                      <a:rPr lang="en-US" i="1" dirty="0" smtClean="0">
                        <a:latin typeface="Cambria Math" panose="02040503050406030204" pitchFamily="18" charset="0"/>
                      </a:rPr>
                      <m:t>𝑖</m:t>
                    </m:r>
                    <m:r>
                      <a:rPr lang="en-US" b="0" i="1" dirty="0" smtClean="0">
                        <a:latin typeface="Cambria Math" panose="02040503050406030204" pitchFamily="18" charset="0"/>
                      </a:rPr>
                      <m:t>+1</m:t>
                    </m:r>
                  </m:oMath>
                </a14:m>
                <a:endParaRPr lang="en-GB" dirty="0"/>
              </a:p>
            </p:txBody>
          </p:sp>
        </mc:Choice>
        <mc:Fallback xmlns="">
          <p:sp>
            <p:nvSpPr>
              <p:cNvPr id="36" name="TextBox 35">
                <a:extLst>
                  <a:ext uri="{FF2B5EF4-FFF2-40B4-BE49-F238E27FC236}">
                    <a16:creationId xmlns:a16="http://schemas.microsoft.com/office/drawing/2014/main" id="{9A587758-92CB-BE34-B757-2FF066C62649}"/>
                  </a:ext>
                </a:extLst>
              </p:cNvPr>
              <p:cNvSpPr txBox="1">
                <a:spLocks noRot="1" noChangeAspect="1" noMove="1" noResize="1" noEditPoints="1" noAdjustHandles="1" noChangeArrowheads="1" noChangeShapeType="1" noTextEdit="1"/>
              </p:cNvSpPr>
              <p:nvPr/>
            </p:nvSpPr>
            <p:spPr>
              <a:xfrm rot="17100000">
                <a:off x="8255797" y="2252807"/>
                <a:ext cx="1253165" cy="369332"/>
              </a:xfrm>
              <a:prstGeom prst="rect">
                <a:avLst/>
              </a:prstGeom>
              <a:blipFill>
                <a:blip r:embed="rId8"/>
                <a:stretch>
                  <a:fillRect l="-6250" b="-46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026E242-CD48-A1AE-B0A1-3B6A96AE1EB8}"/>
                  </a:ext>
                </a:extLst>
              </p:cNvPr>
              <p:cNvSpPr txBox="1"/>
              <p:nvPr/>
            </p:nvSpPr>
            <p:spPr>
              <a:xfrm rot="17100000">
                <a:off x="8832410" y="2275024"/>
                <a:ext cx="1253165" cy="369332"/>
              </a:xfrm>
              <a:prstGeom prst="rect">
                <a:avLst/>
              </a:prstGeom>
              <a:noFill/>
            </p:spPr>
            <p:txBody>
              <a:bodyPr wrap="none" rtlCol="0">
                <a:spAutoFit/>
              </a:bodyPr>
              <a:lstStyle/>
              <a:p>
                <a:pPr algn="r"/>
                <a:r>
                  <a:rPr lang="en-US" dirty="0"/>
                  <a:t>token </a:t>
                </a:r>
                <a14:m>
                  <m:oMath xmlns:m="http://schemas.openxmlformats.org/officeDocument/2006/math">
                    <m:r>
                      <a:rPr lang="en-US" i="1" dirty="0" smtClean="0">
                        <a:latin typeface="Cambria Math" panose="02040503050406030204" pitchFamily="18" charset="0"/>
                      </a:rPr>
                      <m:t>𝑖</m:t>
                    </m:r>
                    <m:r>
                      <a:rPr lang="en-US" b="0" i="1" dirty="0" smtClean="0">
                        <a:latin typeface="Cambria Math" panose="02040503050406030204" pitchFamily="18" charset="0"/>
                      </a:rPr>
                      <m:t>+2</m:t>
                    </m:r>
                  </m:oMath>
                </a14:m>
                <a:endParaRPr lang="en-GB" dirty="0"/>
              </a:p>
            </p:txBody>
          </p:sp>
        </mc:Choice>
        <mc:Fallback xmlns="">
          <p:sp>
            <p:nvSpPr>
              <p:cNvPr id="38" name="TextBox 37">
                <a:extLst>
                  <a:ext uri="{FF2B5EF4-FFF2-40B4-BE49-F238E27FC236}">
                    <a16:creationId xmlns:a16="http://schemas.microsoft.com/office/drawing/2014/main" id="{C026E242-CD48-A1AE-B0A1-3B6A96AE1EB8}"/>
                  </a:ext>
                </a:extLst>
              </p:cNvPr>
              <p:cNvSpPr txBox="1">
                <a:spLocks noRot="1" noChangeAspect="1" noMove="1" noResize="1" noEditPoints="1" noAdjustHandles="1" noChangeArrowheads="1" noChangeShapeType="1" noTextEdit="1"/>
              </p:cNvSpPr>
              <p:nvPr/>
            </p:nvSpPr>
            <p:spPr>
              <a:xfrm rot="17100000">
                <a:off x="8832410" y="2275024"/>
                <a:ext cx="1253165" cy="369332"/>
              </a:xfrm>
              <a:prstGeom prst="rect">
                <a:avLst/>
              </a:prstGeom>
              <a:blipFill>
                <a:blip r:embed="rId9"/>
                <a:stretch>
                  <a:fillRect l="-5310" b="-46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C2C7EEBA-A25D-EF69-16F0-37798AC98E0B}"/>
                  </a:ext>
                </a:extLst>
              </p:cNvPr>
              <p:cNvSpPr txBox="1"/>
              <p:nvPr/>
            </p:nvSpPr>
            <p:spPr>
              <a:xfrm rot="17100000">
                <a:off x="9354516" y="2267256"/>
                <a:ext cx="1253165" cy="369332"/>
              </a:xfrm>
              <a:prstGeom prst="rect">
                <a:avLst/>
              </a:prstGeom>
              <a:noFill/>
            </p:spPr>
            <p:txBody>
              <a:bodyPr wrap="none" rtlCol="0">
                <a:spAutoFit/>
              </a:bodyPr>
              <a:lstStyle/>
              <a:p>
                <a:pPr algn="r"/>
                <a:r>
                  <a:rPr lang="en-US" dirty="0"/>
                  <a:t>token </a:t>
                </a:r>
                <a14:m>
                  <m:oMath xmlns:m="http://schemas.openxmlformats.org/officeDocument/2006/math">
                    <m:r>
                      <a:rPr lang="en-US" i="1" dirty="0" smtClean="0">
                        <a:latin typeface="Cambria Math" panose="02040503050406030204" pitchFamily="18" charset="0"/>
                      </a:rPr>
                      <m:t>𝑖</m:t>
                    </m:r>
                    <m:r>
                      <a:rPr lang="en-US" b="0" i="1" dirty="0" smtClean="0">
                        <a:latin typeface="Cambria Math" panose="02040503050406030204" pitchFamily="18" charset="0"/>
                      </a:rPr>
                      <m:t>+3</m:t>
                    </m:r>
                  </m:oMath>
                </a14:m>
                <a:endParaRPr lang="en-GB" dirty="0"/>
              </a:p>
            </p:txBody>
          </p:sp>
        </mc:Choice>
        <mc:Fallback xmlns="">
          <p:sp>
            <p:nvSpPr>
              <p:cNvPr id="43" name="TextBox 42">
                <a:extLst>
                  <a:ext uri="{FF2B5EF4-FFF2-40B4-BE49-F238E27FC236}">
                    <a16:creationId xmlns:a16="http://schemas.microsoft.com/office/drawing/2014/main" id="{C2C7EEBA-A25D-EF69-16F0-37798AC98E0B}"/>
                  </a:ext>
                </a:extLst>
              </p:cNvPr>
              <p:cNvSpPr txBox="1">
                <a:spLocks noRot="1" noChangeAspect="1" noMove="1" noResize="1" noEditPoints="1" noAdjustHandles="1" noChangeArrowheads="1" noChangeShapeType="1" noTextEdit="1"/>
              </p:cNvSpPr>
              <p:nvPr/>
            </p:nvSpPr>
            <p:spPr>
              <a:xfrm rot="17100000">
                <a:off x="9354516" y="2267256"/>
                <a:ext cx="1253165" cy="369332"/>
              </a:xfrm>
              <a:prstGeom prst="rect">
                <a:avLst/>
              </a:prstGeom>
              <a:blipFill>
                <a:blip r:embed="rId10"/>
                <a:stretch>
                  <a:fillRect l="-5310" b="-418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12B1A1D2-9BEA-02D7-F630-9B485EBD19B8}"/>
                  </a:ext>
                </a:extLst>
              </p:cNvPr>
              <p:cNvSpPr txBox="1"/>
              <p:nvPr/>
            </p:nvSpPr>
            <p:spPr>
              <a:xfrm rot="17100000">
                <a:off x="1392478" y="2343871"/>
                <a:ext cx="849207" cy="369332"/>
              </a:xfrm>
              <a:prstGeom prst="rect">
                <a:avLst/>
              </a:prstGeom>
              <a:noFill/>
            </p:spPr>
            <p:txBody>
              <a:bodyPr wrap="none" rtlCol="0">
                <a:spAutoFit/>
              </a:bodyPr>
              <a:lstStyle/>
              <a:p>
                <a:pPr algn="r"/>
                <a:r>
                  <a:rPr lang="en-US" dirty="0"/>
                  <a:t>token </a:t>
                </a:r>
                <a14:m>
                  <m:oMath xmlns:m="http://schemas.openxmlformats.org/officeDocument/2006/math">
                    <m:r>
                      <a:rPr lang="en-US" i="1" dirty="0" smtClean="0">
                        <a:latin typeface="Cambria Math" panose="02040503050406030204" pitchFamily="18" charset="0"/>
                      </a:rPr>
                      <m:t>𝑖</m:t>
                    </m:r>
                  </m:oMath>
                </a14:m>
                <a:endParaRPr lang="en-GB" dirty="0"/>
              </a:p>
            </p:txBody>
          </p:sp>
        </mc:Choice>
        <mc:Fallback xmlns="">
          <p:sp>
            <p:nvSpPr>
              <p:cNvPr id="54" name="TextBox 53">
                <a:extLst>
                  <a:ext uri="{FF2B5EF4-FFF2-40B4-BE49-F238E27FC236}">
                    <a16:creationId xmlns:a16="http://schemas.microsoft.com/office/drawing/2014/main" id="{12B1A1D2-9BEA-02D7-F630-9B485EBD19B8}"/>
                  </a:ext>
                </a:extLst>
              </p:cNvPr>
              <p:cNvSpPr txBox="1">
                <a:spLocks noRot="1" noChangeAspect="1" noMove="1" noResize="1" noEditPoints="1" noAdjustHandles="1" noChangeArrowheads="1" noChangeShapeType="1" noTextEdit="1"/>
              </p:cNvSpPr>
              <p:nvPr/>
            </p:nvSpPr>
            <p:spPr>
              <a:xfrm rot="17100000">
                <a:off x="1392478" y="2343871"/>
                <a:ext cx="849207" cy="369332"/>
              </a:xfrm>
              <a:prstGeom prst="rect">
                <a:avLst/>
              </a:prstGeom>
              <a:blipFill>
                <a:blip r:embed="rId11"/>
                <a:stretch>
                  <a:fillRect l="-6250" r="-13542" b="-728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38E2AD8A-A46A-F5D9-D650-9E51879C8CDE}"/>
                  </a:ext>
                </a:extLst>
              </p:cNvPr>
              <p:cNvSpPr txBox="1"/>
              <p:nvPr/>
            </p:nvSpPr>
            <p:spPr>
              <a:xfrm rot="17100000">
                <a:off x="1867699" y="2155422"/>
                <a:ext cx="1253165" cy="369332"/>
              </a:xfrm>
              <a:prstGeom prst="rect">
                <a:avLst/>
              </a:prstGeom>
              <a:noFill/>
            </p:spPr>
            <p:txBody>
              <a:bodyPr wrap="none" rtlCol="0">
                <a:spAutoFit/>
              </a:bodyPr>
              <a:lstStyle/>
              <a:p>
                <a:pPr algn="r"/>
                <a:r>
                  <a:rPr lang="en-US" dirty="0"/>
                  <a:t>token </a:t>
                </a:r>
                <a14:m>
                  <m:oMath xmlns:m="http://schemas.openxmlformats.org/officeDocument/2006/math">
                    <m:r>
                      <a:rPr lang="en-US" i="1" dirty="0" smtClean="0">
                        <a:latin typeface="Cambria Math" panose="02040503050406030204" pitchFamily="18" charset="0"/>
                      </a:rPr>
                      <m:t>𝑖</m:t>
                    </m:r>
                    <m:r>
                      <a:rPr lang="en-US" b="0" i="1" dirty="0" smtClean="0">
                        <a:latin typeface="Cambria Math" panose="02040503050406030204" pitchFamily="18" charset="0"/>
                      </a:rPr>
                      <m:t>+1</m:t>
                    </m:r>
                  </m:oMath>
                </a14:m>
                <a:endParaRPr lang="en-GB" dirty="0"/>
              </a:p>
            </p:txBody>
          </p:sp>
        </mc:Choice>
        <mc:Fallback xmlns="">
          <p:sp>
            <p:nvSpPr>
              <p:cNvPr id="55" name="TextBox 54">
                <a:extLst>
                  <a:ext uri="{FF2B5EF4-FFF2-40B4-BE49-F238E27FC236}">
                    <a16:creationId xmlns:a16="http://schemas.microsoft.com/office/drawing/2014/main" id="{38E2AD8A-A46A-F5D9-D650-9E51879C8CDE}"/>
                  </a:ext>
                </a:extLst>
              </p:cNvPr>
              <p:cNvSpPr txBox="1">
                <a:spLocks noRot="1" noChangeAspect="1" noMove="1" noResize="1" noEditPoints="1" noAdjustHandles="1" noChangeArrowheads="1" noChangeShapeType="1" noTextEdit="1"/>
              </p:cNvSpPr>
              <p:nvPr/>
            </p:nvSpPr>
            <p:spPr>
              <a:xfrm rot="17100000">
                <a:off x="1867699" y="2155422"/>
                <a:ext cx="1253165" cy="369332"/>
              </a:xfrm>
              <a:prstGeom prst="rect">
                <a:avLst/>
              </a:prstGeom>
              <a:blipFill>
                <a:blip r:embed="rId12"/>
                <a:stretch>
                  <a:fillRect l="-6195" b="-46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DB3DAB2-157B-DF50-8C16-D7F4515BE2D6}"/>
                  </a:ext>
                </a:extLst>
              </p:cNvPr>
              <p:cNvSpPr txBox="1"/>
              <p:nvPr/>
            </p:nvSpPr>
            <p:spPr>
              <a:xfrm rot="17100000">
                <a:off x="2444312" y="2177639"/>
                <a:ext cx="1253165" cy="369332"/>
              </a:xfrm>
              <a:prstGeom prst="rect">
                <a:avLst/>
              </a:prstGeom>
              <a:noFill/>
            </p:spPr>
            <p:txBody>
              <a:bodyPr wrap="none" rtlCol="0">
                <a:spAutoFit/>
              </a:bodyPr>
              <a:lstStyle/>
              <a:p>
                <a:pPr algn="r"/>
                <a:r>
                  <a:rPr lang="en-US" dirty="0"/>
                  <a:t>token </a:t>
                </a:r>
                <a14:m>
                  <m:oMath xmlns:m="http://schemas.openxmlformats.org/officeDocument/2006/math">
                    <m:r>
                      <a:rPr lang="en-US" i="1" dirty="0" smtClean="0">
                        <a:latin typeface="Cambria Math" panose="02040503050406030204" pitchFamily="18" charset="0"/>
                      </a:rPr>
                      <m:t>𝑖</m:t>
                    </m:r>
                    <m:r>
                      <a:rPr lang="en-US" b="0" i="1" dirty="0" smtClean="0">
                        <a:latin typeface="Cambria Math" panose="02040503050406030204" pitchFamily="18" charset="0"/>
                      </a:rPr>
                      <m:t>+2</m:t>
                    </m:r>
                  </m:oMath>
                </a14:m>
                <a:endParaRPr lang="en-GB" dirty="0"/>
              </a:p>
            </p:txBody>
          </p:sp>
        </mc:Choice>
        <mc:Fallback xmlns="">
          <p:sp>
            <p:nvSpPr>
              <p:cNvPr id="56" name="TextBox 55">
                <a:extLst>
                  <a:ext uri="{FF2B5EF4-FFF2-40B4-BE49-F238E27FC236}">
                    <a16:creationId xmlns:a16="http://schemas.microsoft.com/office/drawing/2014/main" id="{2DB3DAB2-157B-DF50-8C16-D7F4515BE2D6}"/>
                  </a:ext>
                </a:extLst>
              </p:cNvPr>
              <p:cNvSpPr txBox="1">
                <a:spLocks noRot="1" noChangeAspect="1" noMove="1" noResize="1" noEditPoints="1" noAdjustHandles="1" noChangeArrowheads="1" noChangeShapeType="1" noTextEdit="1"/>
              </p:cNvSpPr>
              <p:nvPr/>
            </p:nvSpPr>
            <p:spPr>
              <a:xfrm rot="17100000">
                <a:off x="2444312" y="2177639"/>
                <a:ext cx="1253165" cy="369332"/>
              </a:xfrm>
              <a:prstGeom prst="rect">
                <a:avLst/>
              </a:prstGeom>
              <a:blipFill>
                <a:blip r:embed="rId13"/>
                <a:stretch>
                  <a:fillRect l="-5310" b="-465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8FAD1AF1-0250-E057-AED2-DBDC57D1F837}"/>
                  </a:ext>
                </a:extLst>
              </p:cNvPr>
              <p:cNvSpPr txBox="1"/>
              <p:nvPr/>
            </p:nvSpPr>
            <p:spPr>
              <a:xfrm rot="17100000">
                <a:off x="2966418" y="2169871"/>
                <a:ext cx="1253165" cy="369332"/>
              </a:xfrm>
              <a:prstGeom prst="rect">
                <a:avLst/>
              </a:prstGeom>
              <a:noFill/>
            </p:spPr>
            <p:txBody>
              <a:bodyPr wrap="none" rtlCol="0">
                <a:spAutoFit/>
              </a:bodyPr>
              <a:lstStyle/>
              <a:p>
                <a:pPr algn="r"/>
                <a:r>
                  <a:rPr lang="en-US" dirty="0"/>
                  <a:t>token </a:t>
                </a:r>
                <a14:m>
                  <m:oMath xmlns:m="http://schemas.openxmlformats.org/officeDocument/2006/math">
                    <m:r>
                      <a:rPr lang="en-US" i="1" dirty="0" smtClean="0">
                        <a:latin typeface="Cambria Math" panose="02040503050406030204" pitchFamily="18" charset="0"/>
                      </a:rPr>
                      <m:t>𝑖</m:t>
                    </m:r>
                    <m:r>
                      <a:rPr lang="en-US" b="0" i="1" dirty="0" smtClean="0">
                        <a:latin typeface="Cambria Math" panose="02040503050406030204" pitchFamily="18" charset="0"/>
                      </a:rPr>
                      <m:t>+3</m:t>
                    </m:r>
                  </m:oMath>
                </a14:m>
                <a:endParaRPr lang="en-GB" dirty="0"/>
              </a:p>
            </p:txBody>
          </p:sp>
        </mc:Choice>
        <mc:Fallback xmlns="">
          <p:sp>
            <p:nvSpPr>
              <p:cNvPr id="57" name="TextBox 56">
                <a:extLst>
                  <a:ext uri="{FF2B5EF4-FFF2-40B4-BE49-F238E27FC236}">
                    <a16:creationId xmlns:a16="http://schemas.microsoft.com/office/drawing/2014/main" id="{8FAD1AF1-0250-E057-AED2-DBDC57D1F837}"/>
                  </a:ext>
                </a:extLst>
              </p:cNvPr>
              <p:cNvSpPr txBox="1">
                <a:spLocks noRot="1" noChangeAspect="1" noMove="1" noResize="1" noEditPoints="1" noAdjustHandles="1" noChangeArrowheads="1" noChangeShapeType="1" noTextEdit="1"/>
              </p:cNvSpPr>
              <p:nvPr/>
            </p:nvSpPr>
            <p:spPr>
              <a:xfrm rot="17100000">
                <a:off x="2966418" y="2169871"/>
                <a:ext cx="1253165" cy="369332"/>
              </a:xfrm>
              <a:prstGeom prst="rect">
                <a:avLst/>
              </a:prstGeom>
              <a:blipFill>
                <a:blip r:embed="rId14"/>
                <a:stretch>
                  <a:fillRect l="-5310" b="-4651"/>
                </a:stretch>
              </a:blipFill>
            </p:spPr>
            <p:txBody>
              <a:bodyPr/>
              <a:lstStyle/>
              <a:p>
                <a:r>
                  <a:rPr lang="en-GB">
                    <a:noFill/>
                  </a:rPr>
                  <a:t> </a:t>
                </a:r>
              </a:p>
            </p:txBody>
          </p:sp>
        </mc:Fallback>
      </mc:AlternateContent>
      <p:sp>
        <p:nvSpPr>
          <p:cNvPr id="3" name="TextBox 2">
            <a:extLst>
              <a:ext uri="{FF2B5EF4-FFF2-40B4-BE49-F238E27FC236}">
                <a16:creationId xmlns:a16="http://schemas.microsoft.com/office/drawing/2014/main" id="{F7355538-3E43-0F35-1674-C639B6578B0F}"/>
              </a:ext>
            </a:extLst>
          </p:cNvPr>
          <p:cNvSpPr txBox="1"/>
          <p:nvPr/>
        </p:nvSpPr>
        <p:spPr>
          <a:xfrm>
            <a:off x="1119186" y="4874811"/>
            <a:ext cx="3000693" cy="646331"/>
          </a:xfrm>
          <a:prstGeom prst="rect">
            <a:avLst/>
          </a:prstGeom>
          <a:noFill/>
        </p:spPr>
        <p:txBody>
          <a:bodyPr wrap="none" rtlCol="0">
            <a:spAutoFit/>
          </a:bodyPr>
          <a:lstStyle/>
          <a:p>
            <a:r>
              <a:rPr lang="en-US" dirty="0"/>
              <a:t>Causal information flow</a:t>
            </a:r>
          </a:p>
          <a:p>
            <a:r>
              <a:rPr lang="en-US" dirty="0"/>
              <a:t>&amp; sequential token generation</a:t>
            </a:r>
            <a:endParaRPr lang="en-GB" dirty="0"/>
          </a:p>
        </p:txBody>
      </p:sp>
      <p:sp>
        <p:nvSpPr>
          <p:cNvPr id="14" name="TextBox 13">
            <a:extLst>
              <a:ext uri="{FF2B5EF4-FFF2-40B4-BE49-F238E27FC236}">
                <a16:creationId xmlns:a16="http://schemas.microsoft.com/office/drawing/2014/main" id="{48239D9A-259A-0CFD-F773-163808AC2D49}"/>
              </a:ext>
            </a:extLst>
          </p:cNvPr>
          <p:cNvSpPr txBox="1"/>
          <p:nvPr/>
        </p:nvSpPr>
        <p:spPr>
          <a:xfrm>
            <a:off x="1126081" y="5521142"/>
            <a:ext cx="2165849" cy="646331"/>
          </a:xfrm>
          <a:prstGeom prst="rect">
            <a:avLst/>
          </a:prstGeom>
          <a:noFill/>
        </p:spPr>
        <p:txBody>
          <a:bodyPr wrap="none" rtlCol="0">
            <a:spAutoFit/>
          </a:bodyPr>
          <a:lstStyle/>
          <a:p>
            <a:r>
              <a:rPr lang="en-US" dirty="0"/>
              <a:t>Discrete token values</a:t>
            </a:r>
            <a:br>
              <a:rPr lang="en-US" dirty="0"/>
            </a:br>
            <a:r>
              <a:rPr lang="en-US" dirty="0"/>
              <a:t>&amp; CE loss</a:t>
            </a:r>
            <a:endParaRPr lang="en-GB" dirty="0"/>
          </a:p>
        </p:txBody>
      </p:sp>
      <p:sp>
        <p:nvSpPr>
          <p:cNvPr id="31" name="TextBox 30">
            <a:extLst>
              <a:ext uri="{FF2B5EF4-FFF2-40B4-BE49-F238E27FC236}">
                <a16:creationId xmlns:a16="http://schemas.microsoft.com/office/drawing/2014/main" id="{E8BB4E69-F66A-8578-A610-EEB0B2AC75BD}"/>
              </a:ext>
            </a:extLst>
          </p:cNvPr>
          <p:cNvSpPr txBox="1"/>
          <p:nvPr/>
        </p:nvSpPr>
        <p:spPr>
          <a:xfrm>
            <a:off x="7798278" y="5521142"/>
            <a:ext cx="2481320" cy="646331"/>
          </a:xfrm>
          <a:prstGeom prst="rect">
            <a:avLst/>
          </a:prstGeom>
          <a:noFill/>
        </p:spPr>
        <p:txBody>
          <a:bodyPr wrap="none" rtlCol="0">
            <a:spAutoFit/>
          </a:bodyPr>
          <a:lstStyle/>
          <a:p>
            <a:r>
              <a:rPr lang="en-US" dirty="0"/>
              <a:t>Continuous token values</a:t>
            </a:r>
            <a:br>
              <a:rPr lang="en-US" dirty="0"/>
            </a:br>
            <a:r>
              <a:rPr lang="en-US" dirty="0"/>
              <a:t>&amp; MSE loss</a:t>
            </a:r>
            <a:endParaRPr lang="en-GB" dirty="0"/>
          </a:p>
        </p:txBody>
      </p:sp>
      <p:sp>
        <p:nvSpPr>
          <p:cNvPr id="59" name="TextBox 58">
            <a:extLst>
              <a:ext uri="{FF2B5EF4-FFF2-40B4-BE49-F238E27FC236}">
                <a16:creationId xmlns:a16="http://schemas.microsoft.com/office/drawing/2014/main" id="{D32CAD43-0498-0C53-51D9-605C9DE9059F}"/>
              </a:ext>
            </a:extLst>
          </p:cNvPr>
          <p:cNvSpPr txBox="1"/>
          <p:nvPr/>
        </p:nvSpPr>
        <p:spPr>
          <a:xfrm>
            <a:off x="7813113" y="4890323"/>
            <a:ext cx="2861424" cy="646331"/>
          </a:xfrm>
          <a:prstGeom prst="rect">
            <a:avLst/>
          </a:prstGeom>
          <a:noFill/>
        </p:spPr>
        <p:txBody>
          <a:bodyPr wrap="none" rtlCol="0">
            <a:spAutoFit/>
          </a:bodyPr>
          <a:lstStyle/>
          <a:p>
            <a:r>
              <a:rPr lang="en-US" dirty="0"/>
              <a:t>Non-causal information flow</a:t>
            </a:r>
          </a:p>
          <a:p>
            <a:r>
              <a:rPr lang="en-US" dirty="0"/>
              <a:t>&amp; parallel token denoising</a:t>
            </a:r>
            <a:endParaRPr lang="en-GB" dirty="0"/>
          </a:p>
        </p:txBody>
      </p:sp>
    </p:spTree>
    <p:extLst>
      <p:ext uri="{BB962C8B-B14F-4D97-AF65-F5344CB8AC3E}">
        <p14:creationId xmlns:p14="http://schemas.microsoft.com/office/powerpoint/2010/main" val="39445563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8" grpId="0" animBg="1"/>
      <p:bldP spid="19" grpId="0" animBg="1"/>
      <p:bldP spid="21" grpId="0" animBg="1"/>
      <p:bldP spid="22" grpId="0" animBg="1"/>
      <p:bldP spid="30" grpId="0"/>
      <p:bldP spid="37" grpId="0" animBg="1"/>
      <p:bldP spid="39" grpId="0" animBg="1"/>
      <p:bldP spid="40" grpId="0" animBg="1"/>
      <p:bldP spid="46" grpId="0"/>
      <p:bldP spid="47" grpId="0"/>
      <p:bldP spid="48" grpId="0"/>
      <p:bldP spid="49" grpId="0"/>
      <p:bldP spid="50" grpId="0"/>
      <p:bldP spid="51" grpId="0"/>
      <p:bldP spid="11" grpId="0"/>
      <p:bldP spid="17" grpId="0"/>
      <p:bldP spid="20" grpId="0"/>
      <p:bldP spid="36" grpId="0"/>
      <p:bldP spid="38" grpId="0"/>
      <p:bldP spid="43" grpId="0"/>
      <p:bldP spid="3" grpId="0"/>
      <p:bldP spid="14" grpId="0"/>
      <p:bldP spid="31" grpId="0"/>
      <p:bldP spid="5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E6C5D-07B8-153F-E32B-267D74B6CB2F}"/>
              </a:ext>
            </a:extLst>
          </p:cNvPr>
          <p:cNvSpPr>
            <a:spLocks noGrp="1"/>
          </p:cNvSpPr>
          <p:nvPr>
            <p:ph type="title"/>
          </p:nvPr>
        </p:nvSpPr>
        <p:spPr/>
        <p:txBody>
          <a:bodyPr>
            <a:normAutofit fontScale="90000"/>
          </a:bodyPr>
          <a:lstStyle/>
          <a:p>
            <a:r>
              <a:rPr lang="en-GB" dirty="0"/>
              <a:t>Integrating Diffusion into MLLMs: Discrete vs. Continuous</a:t>
            </a:r>
          </a:p>
        </p:txBody>
      </p:sp>
      <p:sp>
        <p:nvSpPr>
          <p:cNvPr id="4" name="Date Placeholder 3">
            <a:extLst>
              <a:ext uri="{FF2B5EF4-FFF2-40B4-BE49-F238E27FC236}">
                <a16:creationId xmlns:a16="http://schemas.microsoft.com/office/drawing/2014/main" id="{9807DEE0-CDAD-30A3-8F09-C81B9F9A4140}"/>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560E8A8D-9CA4-8FB8-4056-4932157E5F1D}"/>
              </a:ext>
            </a:extLst>
          </p:cNvPr>
          <p:cNvSpPr>
            <a:spLocks noGrp="1"/>
          </p:cNvSpPr>
          <p:nvPr>
            <p:ph type="ftr" sz="quarter" idx="11"/>
          </p:nvPr>
        </p:nvSpPr>
        <p:spPr/>
        <p:txBody>
          <a:bodyPr/>
          <a:lstStyle/>
          <a:p>
            <a:r>
              <a:rPr lang="en-US" dirty="0"/>
              <a:t>Guided and Controllable Generation</a:t>
            </a:r>
          </a:p>
        </p:txBody>
      </p:sp>
      <p:sp>
        <p:nvSpPr>
          <p:cNvPr id="6" name="Slide Number Placeholder 5">
            <a:extLst>
              <a:ext uri="{FF2B5EF4-FFF2-40B4-BE49-F238E27FC236}">
                <a16:creationId xmlns:a16="http://schemas.microsoft.com/office/drawing/2014/main" id="{9ECDDF6E-C2FE-02A3-1C95-EE101E277165}"/>
              </a:ext>
            </a:extLst>
          </p:cNvPr>
          <p:cNvSpPr>
            <a:spLocks noGrp="1"/>
          </p:cNvSpPr>
          <p:nvPr>
            <p:ph type="sldNum" sz="quarter" idx="12"/>
          </p:nvPr>
        </p:nvSpPr>
        <p:spPr/>
        <p:txBody>
          <a:bodyPr/>
          <a:lstStyle/>
          <a:p>
            <a:r>
              <a:rPr lang="en-US"/>
              <a:t>Diffusion-Based Image and Video Generation</a:t>
            </a:r>
            <a:endParaRPr lang="en-US" dirty="0"/>
          </a:p>
        </p:txBody>
      </p:sp>
      <p:sp>
        <p:nvSpPr>
          <p:cNvPr id="11" name="TextBox 10">
            <a:extLst>
              <a:ext uri="{FF2B5EF4-FFF2-40B4-BE49-F238E27FC236}">
                <a16:creationId xmlns:a16="http://schemas.microsoft.com/office/drawing/2014/main" id="{3A2C8471-A3A2-FEA3-E250-336E0F9AF326}"/>
              </a:ext>
            </a:extLst>
          </p:cNvPr>
          <p:cNvSpPr txBox="1"/>
          <p:nvPr/>
        </p:nvSpPr>
        <p:spPr>
          <a:xfrm>
            <a:off x="442630" y="1535405"/>
            <a:ext cx="2767040" cy="369332"/>
          </a:xfrm>
          <a:prstGeom prst="rect">
            <a:avLst/>
          </a:prstGeom>
          <a:noFill/>
        </p:spPr>
        <p:txBody>
          <a:bodyPr wrap="none" rtlCol="0">
            <a:spAutoFit/>
          </a:bodyPr>
          <a:lstStyle/>
          <a:p>
            <a:r>
              <a:rPr lang="en-US" b="1" dirty="0"/>
              <a:t>MSE for Image, CE for text:</a:t>
            </a:r>
            <a:endParaRPr lang="en-GB" b="1" dirty="0"/>
          </a:p>
        </p:txBody>
      </p:sp>
      <p:sp>
        <p:nvSpPr>
          <p:cNvPr id="12" name="TextBox 11">
            <a:extLst>
              <a:ext uri="{FF2B5EF4-FFF2-40B4-BE49-F238E27FC236}">
                <a16:creationId xmlns:a16="http://schemas.microsoft.com/office/drawing/2014/main" id="{861CC53C-D31F-4A94-C8BC-5E8840A0556B}"/>
              </a:ext>
            </a:extLst>
          </p:cNvPr>
          <p:cNvSpPr txBox="1"/>
          <p:nvPr/>
        </p:nvSpPr>
        <p:spPr>
          <a:xfrm>
            <a:off x="3209670" y="1543587"/>
            <a:ext cx="4374659" cy="369332"/>
          </a:xfrm>
          <a:prstGeom prst="rect">
            <a:avLst/>
          </a:prstGeom>
          <a:noFill/>
        </p:spPr>
        <p:txBody>
          <a:bodyPr wrap="none" rtlCol="0">
            <a:spAutoFit/>
          </a:bodyPr>
          <a:lstStyle/>
          <a:p>
            <a:r>
              <a:rPr lang="en-US" dirty="0"/>
              <a:t>Use different losses depending on token type.</a:t>
            </a:r>
            <a:endParaRPr lang="en-GB" dirty="0"/>
          </a:p>
        </p:txBody>
      </p:sp>
      <p:sp>
        <p:nvSpPr>
          <p:cNvPr id="13" name="TextBox 12">
            <a:extLst>
              <a:ext uri="{FF2B5EF4-FFF2-40B4-BE49-F238E27FC236}">
                <a16:creationId xmlns:a16="http://schemas.microsoft.com/office/drawing/2014/main" id="{140C11A9-8B95-831F-7867-B621A5995364}"/>
              </a:ext>
            </a:extLst>
          </p:cNvPr>
          <p:cNvSpPr txBox="1"/>
          <p:nvPr/>
        </p:nvSpPr>
        <p:spPr>
          <a:xfrm>
            <a:off x="442630" y="2005498"/>
            <a:ext cx="3245184" cy="369332"/>
          </a:xfrm>
          <a:prstGeom prst="rect">
            <a:avLst/>
          </a:prstGeom>
          <a:noFill/>
        </p:spPr>
        <p:txBody>
          <a:bodyPr wrap="none" rtlCol="0">
            <a:spAutoFit/>
          </a:bodyPr>
          <a:lstStyle/>
          <a:p>
            <a:r>
              <a:rPr lang="en-US" b="1" dirty="0"/>
              <a:t>Diffusion with Discrete Tokens:</a:t>
            </a:r>
            <a:endParaRPr lang="en-GB" b="1" dirty="0"/>
          </a:p>
        </p:txBody>
      </p:sp>
      <p:sp>
        <p:nvSpPr>
          <p:cNvPr id="14" name="TextBox 13">
            <a:extLst>
              <a:ext uri="{FF2B5EF4-FFF2-40B4-BE49-F238E27FC236}">
                <a16:creationId xmlns:a16="http://schemas.microsoft.com/office/drawing/2014/main" id="{82CE5B43-17C8-1895-3793-7EAE406173FC}"/>
              </a:ext>
            </a:extLst>
          </p:cNvPr>
          <p:cNvSpPr txBox="1"/>
          <p:nvPr/>
        </p:nvSpPr>
        <p:spPr>
          <a:xfrm>
            <a:off x="3634024" y="2001675"/>
            <a:ext cx="3187411" cy="369332"/>
          </a:xfrm>
          <a:prstGeom prst="rect">
            <a:avLst/>
          </a:prstGeom>
          <a:noFill/>
        </p:spPr>
        <p:txBody>
          <a:bodyPr wrap="none" rtlCol="0">
            <a:spAutoFit/>
          </a:bodyPr>
          <a:lstStyle/>
          <a:p>
            <a:r>
              <a:rPr lang="en-US" dirty="0"/>
              <a:t>Iteratively mask/unmask tokens.</a:t>
            </a:r>
            <a:endParaRPr lang="en-GB" dirty="0"/>
          </a:p>
        </p:txBody>
      </p:sp>
      <p:pic>
        <p:nvPicPr>
          <p:cNvPr id="16" name="Picture 15">
            <a:extLst>
              <a:ext uri="{FF2B5EF4-FFF2-40B4-BE49-F238E27FC236}">
                <a16:creationId xmlns:a16="http://schemas.microsoft.com/office/drawing/2014/main" id="{71016811-E957-32AE-04CC-643AABE9B040}"/>
              </a:ext>
            </a:extLst>
          </p:cNvPr>
          <p:cNvPicPr>
            <a:picLocks noChangeAspect="1"/>
          </p:cNvPicPr>
          <p:nvPr/>
        </p:nvPicPr>
        <p:blipFill>
          <a:blip r:embed="rId3"/>
          <a:srcRect t="8254" b="15107"/>
          <a:stretch>
            <a:fillRect/>
          </a:stretch>
        </p:blipFill>
        <p:spPr>
          <a:xfrm>
            <a:off x="840662" y="2909943"/>
            <a:ext cx="10510675" cy="2224364"/>
          </a:xfrm>
          <a:prstGeom prst="rect">
            <a:avLst/>
          </a:prstGeom>
        </p:spPr>
      </p:pic>
      <p:sp>
        <p:nvSpPr>
          <p:cNvPr id="17" name="TextBox 16">
            <a:extLst>
              <a:ext uri="{FF2B5EF4-FFF2-40B4-BE49-F238E27FC236}">
                <a16:creationId xmlns:a16="http://schemas.microsoft.com/office/drawing/2014/main" id="{FC51D526-950F-7771-D55A-A9CC7C87F01E}"/>
              </a:ext>
            </a:extLst>
          </p:cNvPr>
          <p:cNvSpPr txBox="1"/>
          <p:nvPr/>
        </p:nvSpPr>
        <p:spPr>
          <a:xfrm>
            <a:off x="273866" y="6130684"/>
            <a:ext cx="11699961" cy="292388"/>
          </a:xfrm>
          <a:prstGeom prst="rect">
            <a:avLst/>
          </a:prstGeom>
          <a:noFill/>
        </p:spPr>
        <p:txBody>
          <a:bodyPr wrap="square">
            <a:spAutoFit/>
          </a:bodyPr>
          <a:lstStyle/>
          <a:p>
            <a:r>
              <a:rPr lang="en-US" sz="1300" i="1" dirty="0">
                <a:solidFill>
                  <a:schemeClr val="bg1">
                    <a:lumMod val="65000"/>
                  </a:schemeClr>
                </a:solidFill>
              </a:rPr>
              <a:t>Show-O: One Single Transformer to Unify Multimodal Understanding and Generation</a:t>
            </a:r>
            <a:r>
              <a:rPr lang="en-GB" sz="1300" dirty="0">
                <a:solidFill>
                  <a:schemeClr val="bg1">
                    <a:lumMod val="65000"/>
                  </a:schemeClr>
                </a:solidFill>
              </a:rPr>
              <a:t>, Xie et al., ICLR 2025</a:t>
            </a:r>
            <a:endParaRPr lang="en-GB" sz="1300" dirty="0">
              <a:solidFill>
                <a:srgbClr val="FF0000"/>
              </a:solidFill>
            </a:endParaRPr>
          </a:p>
        </p:txBody>
      </p:sp>
      <p:sp>
        <p:nvSpPr>
          <p:cNvPr id="18" name="TextBox 17">
            <a:extLst>
              <a:ext uri="{FF2B5EF4-FFF2-40B4-BE49-F238E27FC236}">
                <a16:creationId xmlns:a16="http://schemas.microsoft.com/office/drawing/2014/main" id="{DECBF797-B69D-4A03-B651-7128F5D287D0}"/>
              </a:ext>
            </a:extLst>
          </p:cNvPr>
          <p:cNvSpPr txBox="1"/>
          <p:nvPr/>
        </p:nvSpPr>
        <p:spPr>
          <a:xfrm>
            <a:off x="289396" y="5891791"/>
            <a:ext cx="11699961" cy="292388"/>
          </a:xfrm>
          <a:prstGeom prst="rect">
            <a:avLst/>
          </a:prstGeom>
          <a:noFill/>
        </p:spPr>
        <p:txBody>
          <a:bodyPr wrap="square">
            <a:spAutoFit/>
          </a:bodyPr>
          <a:lstStyle/>
          <a:p>
            <a:r>
              <a:rPr lang="en-US" sz="1300" i="1" dirty="0" err="1">
                <a:solidFill>
                  <a:schemeClr val="bg1">
                    <a:lumMod val="65000"/>
                  </a:schemeClr>
                </a:solidFill>
              </a:rPr>
              <a:t>MaskGIT</a:t>
            </a:r>
            <a:r>
              <a:rPr lang="en-US" sz="1300" i="1" dirty="0">
                <a:solidFill>
                  <a:schemeClr val="bg1">
                    <a:lumMod val="65000"/>
                  </a:schemeClr>
                </a:solidFill>
              </a:rPr>
              <a:t>: Masked Generative Image Transformer</a:t>
            </a:r>
            <a:r>
              <a:rPr lang="en-GB" sz="1300" dirty="0">
                <a:solidFill>
                  <a:schemeClr val="bg1">
                    <a:lumMod val="65000"/>
                  </a:schemeClr>
                </a:solidFill>
              </a:rPr>
              <a:t>, Chang et al., CVPR 2022</a:t>
            </a:r>
            <a:endParaRPr lang="en-GB" sz="1300" dirty="0">
              <a:solidFill>
                <a:srgbClr val="FF0000"/>
              </a:solidFill>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3608C4F-8EB5-E527-AE38-C75E0D895BD2}"/>
                  </a:ext>
                </a:extLst>
              </p:cNvPr>
              <p:cNvSpPr txBox="1"/>
              <p:nvPr/>
            </p:nvSpPr>
            <p:spPr>
              <a:xfrm>
                <a:off x="898261" y="5328383"/>
                <a:ext cx="10736133" cy="369332"/>
              </a:xfrm>
              <a:prstGeom prst="rect">
                <a:avLst/>
              </a:prstGeom>
              <a:noFill/>
            </p:spPr>
            <p:txBody>
              <a:bodyPr wrap="square" rtlCol="0">
                <a:spAutoFit/>
              </a:bodyPr>
              <a:lstStyle/>
              <a:p>
                <a:r>
                  <a:rPr lang="en-US" dirty="0"/>
                  <a:t>In each denoising step, predict the value for all masked tokens, then re-mask the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𝑀</m:t>
                        </m:r>
                      </m:e>
                      <m:sub>
                        <m:r>
                          <a:rPr lang="en-US" b="0" i="1" dirty="0" smtClean="0">
                            <a:latin typeface="Cambria Math" panose="02040503050406030204" pitchFamily="18" charset="0"/>
                          </a:rPr>
                          <m:t>𝑡</m:t>
                        </m:r>
                      </m:sub>
                    </m:sSub>
                  </m:oMath>
                </a14:m>
                <a:r>
                  <a:rPr lang="en-US" dirty="0"/>
                  <a:t> least confident tokens.</a:t>
                </a:r>
                <a:endParaRPr lang="en-GB" dirty="0"/>
              </a:p>
            </p:txBody>
          </p:sp>
        </mc:Choice>
        <mc:Fallback xmlns="">
          <p:sp>
            <p:nvSpPr>
              <p:cNvPr id="19" name="TextBox 18">
                <a:extLst>
                  <a:ext uri="{FF2B5EF4-FFF2-40B4-BE49-F238E27FC236}">
                    <a16:creationId xmlns:a16="http://schemas.microsoft.com/office/drawing/2014/main" id="{B3608C4F-8EB5-E527-AE38-C75E0D895BD2}"/>
                  </a:ext>
                </a:extLst>
              </p:cNvPr>
              <p:cNvSpPr txBox="1">
                <a:spLocks noRot="1" noChangeAspect="1" noMove="1" noResize="1" noEditPoints="1" noAdjustHandles="1" noChangeArrowheads="1" noChangeShapeType="1" noTextEdit="1"/>
              </p:cNvSpPr>
              <p:nvPr/>
            </p:nvSpPr>
            <p:spPr>
              <a:xfrm>
                <a:off x="898261" y="5328383"/>
                <a:ext cx="10736133" cy="369332"/>
              </a:xfrm>
              <a:prstGeom prst="rect">
                <a:avLst/>
              </a:prstGeom>
              <a:blipFill>
                <a:blip r:embed="rId4"/>
                <a:stretch>
                  <a:fillRect l="-454"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1E05E42-F069-B4E8-59DE-8C7899D3FE97}"/>
                  </a:ext>
                </a:extLst>
              </p:cNvPr>
              <p:cNvSpPr txBox="1"/>
              <p:nvPr/>
            </p:nvSpPr>
            <p:spPr>
              <a:xfrm>
                <a:off x="931819" y="2586598"/>
                <a:ext cx="10736133" cy="369332"/>
              </a:xfrm>
              <a:prstGeom prst="rect">
                <a:avLst/>
              </a:prstGeom>
              <a:noFill/>
            </p:spPr>
            <p:txBody>
              <a:bodyPr wrap="square" rtlCol="0">
                <a:spAutoFit/>
              </a:bodyPr>
              <a:lstStyle/>
              <a:p>
                <a:r>
                  <a:rPr lang="en-US" dirty="0"/>
                  <a:t>To create a ‘noisy’ image, progressively mask random tokens in each step, so that step </a:t>
                </a:r>
                <a14:m>
                  <m:oMath xmlns:m="http://schemas.openxmlformats.org/officeDocument/2006/math">
                    <m:r>
                      <a:rPr lang="en-US" i="1" dirty="0" smtClean="0">
                        <a:latin typeface="Cambria Math" panose="02040503050406030204" pitchFamily="18" charset="0"/>
                      </a:rPr>
                      <m:t>𝑡</m:t>
                    </m:r>
                  </m:oMath>
                </a14:m>
                <a:r>
                  <a:rPr lang="en-US" dirty="0"/>
                  <a:t> has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𝑀</m:t>
                        </m:r>
                      </m:e>
                      <m:sub>
                        <m:r>
                          <a:rPr lang="en-US" i="1" dirty="0">
                            <a:latin typeface="Cambria Math" panose="02040503050406030204" pitchFamily="18" charset="0"/>
                          </a:rPr>
                          <m:t>𝑡</m:t>
                        </m:r>
                      </m:sub>
                    </m:sSub>
                    <m:r>
                      <a:rPr lang="en-US" i="1" dirty="0">
                        <a:latin typeface="Cambria Math" panose="02040503050406030204" pitchFamily="18" charset="0"/>
                      </a:rPr>
                      <m:t> </m:t>
                    </m:r>
                  </m:oMath>
                </a14:m>
                <a:r>
                  <a:rPr lang="en-GB" dirty="0"/>
                  <a:t>masked tokens.</a:t>
                </a:r>
              </a:p>
            </p:txBody>
          </p:sp>
        </mc:Choice>
        <mc:Fallback xmlns="">
          <p:sp>
            <p:nvSpPr>
              <p:cNvPr id="20" name="TextBox 19">
                <a:extLst>
                  <a:ext uri="{FF2B5EF4-FFF2-40B4-BE49-F238E27FC236}">
                    <a16:creationId xmlns:a16="http://schemas.microsoft.com/office/drawing/2014/main" id="{21E05E42-F069-B4E8-59DE-8C7899D3FE97}"/>
                  </a:ext>
                </a:extLst>
              </p:cNvPr>
              <p:cNvSpPr txBox="1">
                <a:spLocks noRot="1" noChangeAspect="1" noMove="1" noResize="1" noEditPoints="1" noAdjustHandles="1" noChangeArrowheads="1" noChangeShapeType="1" noTextEdit="1"/>
              </p:cNvSpPr>
              <p:nvPr/>
            </p:nvSpPr>
            <p:spPr>
              <a:xfrm>
                <a:off x="931819" y="2586598"/>
                <a:ext cx="10736133" cy="369332"/>
              </a:xfrm>
              <a:prstGeom prst="rect">
                <a:avLst/>
              </a:prstGeom>
              <a:blipFill>
                <a:blip r:embed="rId5"/>
                <a:stretch>
                  <a:fillRect l="-511" t="-8197" b="-24590"/>
                </a:stretch>
              </a:blipFill>
            </p:spPr>
            <p:txBody>
              <a:bodyPr/>
              <a:lstStyle/>
              <a:p>
                <a:r>
                  <a:rPr lang="en-GB">
                    <a:noFill/>
                  </a:rPr>
                  <a:t> </a:t>
                </a:r>
              </a:p>
            </p:txBody>
          </p:sp>
        </mc:Fallback>
      </mc:AlternateContent>
      <p:pic>
        <p:nvPicPr>
          <p:cNvPr id="21" name="Picture 20">
            <a:extLst>
              <a:ext uri="{FF2B5EF4-FFF2-40B4-BE49-F238E27FC236}">
                <a16:creationId xmlns:a16="http://schemas.microsoft.com/office/drawing/2014/main" id="{E0F36CD6-C0FC-B96F-1005-FDEAF2BFB4CF}"/>
              </a:ext>
            </a:extLst>
          </p:cNvPr>
          <p:cNvPicPr>
            <a:picLocks noChangeAspect="1"/>
          </p:cNvPicPr>
          <p:nvPr/>
        </p:nvPicPr>
        <p:blipFill>
          <a:blip r:embed="rId3"/>
          <a:srcRect t="86040" b="9834"/>
          <a:stretch>
            <a:fillRect/>
          </a:stretch>
        </p:blipFill>
        <p:spPr>
          <a:xfrm>
            <a:off x="825838" y="5156212"/>
            <a:ext cx="10510675" cy="119748"/>
          </a:xfrm>
          <a:prstGeom prst="rect">
            <a:avLst/>
          </a:prstGeom>
        </p:spPr>
      </p:pic>
    </p:spTree>
    <p:extLst>
      <p:ext uri="{BB962C8B-B14F-4D97-AF65-F5344CB8AC3E}">
        <p14:creationId xmlns:p14="http://schemas.microsoft.com/office/powerpoint/2010/main" val="41410384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A3BCE-AC38-BB39-CD14-23A0BD595E5E}"/>
              </a:ext>
            </a:extLst>
          </p:cNvPr>
          <p:cNvSpPr>
            <a:spLocks noGrp="1"/>
          </p:cNvSpPr>
          <p:nvPr>
            <p:ph type="title"/>
          </p:nvPr>
        </p:nvSpPr>
        <p:spPr/>
        <p:txBody>
          <a:bodyPr/>
          <a:lstStyle/>
          <a:p>
            <a:r>
              <a:rPr lang="en-US" dirty="0"/>
              <a:t>Guided and Controllable Generation</a:t>
            </a:r>
            <a:endParaRPr lang="en-GB" dirty="0"/>
          </a:p>
        </p:txBody>
      </p:sp>
      <p:sp>
        <p:nvSpPr>
          <p:cNvPr id="4" name="Date Placeholder 3">
            <a:extLst>
              <a:ext uri="{FF2B5EF4-FFF2-40B4-BE49-F238E27FC236}">
                <a16:creationId xmlns:a16="http://schemas.microsoft.com/office/drawing/2014/main" id="{CF5831A8-DF7B-C82D-C91E-21D5F11C7B65}"/>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7D9DAC97-0529-FE66-9985-644E488E14C5}"/>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16BE51BE-9C35-A002-F424-1CB0177BAB59}"/>
              </a:ext>
            </a:extLst>
          </p:cNvPr>
          <p:cNvSpPr>
            <a:spLocks noGrp="1"/>
          </p:cNvSpPr>
          <p:nvPr>
            <p:ph type="sldNum" sz="quarter" idx="12"/>
          </p:nvPr>
        </p:nvSpPr>
        <p:spPr/>
        <p:txBody>
          <a:bodyPr/>
          <a:lstStyle/>
          <a:p>
            <a:r>
              <a:rPr lang="en-US"/>
              <a:t>Diffusion-Based Image and Video Generation</a:t>
            </a:r>
            <a:endParaRPr lang="en-US" dirty="0"/>
          </a:p>
        </p:txBody>
      </p:sp>
      <p:pic>
        <p:nvPicPr>
          <p:cNvPr id="7" name="Picture 6">
            <a:extLst>
              <a:ext uri="{FF2B5EF4-FFF2-40B4-BE49-F238E27FC236}">
                <a16:creationId xmlns:a16="http://schemas.microsoft.com/office/drawing/2014/main" id="{3E6F5BD1-08FE-24CC-3E93-E1674930B48C}"/>
              </a:ext>
            </a:extLst>
          </p:cNvPr>
          <p:cNvPicPr>
            <a:picLocks noChangeAspect="1"/>
          </p:cNvPicPr>
          <p:nvPr/>
        </p:nvPicPr>
        <p:blipFill>
          <a:blip r:embed="rId3"/>
          <a:stretch>
            <a:fillRect/>
          </a:stretch>
        </p:blipFill>
        <p:spPr>
          <a:xfrm>
            <a:off x="966426" y="1382321"/>
            <a:ext cx="10790415" cy="2230667"/>
          </a:xfrm>
          <a:prstGeom prst="rect">
            <a:avLst/>
          </a:prstGeom>
        </p:spPr>
      </p:pic>
      <p:sp>
        <p:nvSpPr>
          <p:cNvPr id="8" name="TextBox 7">
            <a:extLst>
              <a:ext uri="{FF2B5EF4-FFF2-40B4-BE49-F238E27FC236}">
                <a16:creationId xmlns:a16="http://schemas.microsoft.com/office/drawing/2014/main" id="{36D7CFEA-F213-8C51-C4C6-3AE821CBC732}"/>
              </a:ext>
            </a:extLst>
          </p:cNvPr>
          <p:cNvSpPr txBox="1"/>
          <p:nvPr/>
        </p:nvSpPr>
        <p:spPr>
          <a:xfrm>
            <a:off x="295382" y="6141370"/>
            <a:ext cx="7416542" cy="292388"/>
          </a:xfrm>
          <a:prstGeom prst="rect">
            <a:avLst/>
          </a:prstGeom>
          <a:noFill/>
        </p:spPr>
        <p:txBody>
          <a:bodyPr wrap="square">
            <a:spAutoFit/>
          </a:bodyPr>
          <a:lstStyle/>
          <a:p>
            <a:r>
              <a:rPr lang="en-US" sz="1300" i="1" dirty="0">
                <a:solidFill>
                  <a:schemeClr val="bg1">
                    <a:lumMod val="65000"/>
                  </a:schemeClr>
                </a:solidFill>
              </a:rPr>
              <a:t>Emerging Properties in Unified Multimodal Pretraining</a:t>
            </a:r>
            <a:r>
              <a:rPr lang="en-GB" sz="1300" dirty="0">
                <a:solidFill>
                  <a:schemeClr val="bg1">
                    <a:lumMod val="65000"/>
                  </a:schemeClr>
                </a:solidFill>
              </a:rPr>
              <a:t> (aka. Bagel), Deng et al., </a:t>
            </a:r>
            <a:r>
              <a:rPr lang="en-GB" sz="1300" dirty="0" err="1">
                <a:solidFill>
                  <a:schemeClr val="bg1">
                    <a:lumMod val="65000"/>
                  </a:schemeClr>
                </a:solidFill>
              </a:rPr>
              <a:t>ArXiv</a:t>
            </a:r>
            <a:r>
              <a:rPr lang="en-GB" sz="1300" dirty="0">
                <a:solidFill>
                  <a:schemeClr val="bg1">
                    <a:lumMod val="65000"/>
                  </a:schemeClr>
                </a:solidFill>
              </a:rPr>
              <a:t> May 2025</a:t>
            </a:r>
            <a:endParaRPr lang="en-GB" sz="1300" dirty="0">
              <a:solidFill>
                <a:srgbClr val="FF0000"/>
              </a:solidFill>
            </a:endParaRPr>
          </a:p>
        </p:txBody>
      </p:sp>
      <p:sp>
        <p:nvSpPr>
          <p:cNvPr id="9" name="TextBox 8">
            <a:extLst>
              <a:ext uri="{FF2B5EF4-FFF2-40B4-BE49-F238E27FC236}">
                <a16:creationId xmlns:a16="http://schemas.microsoft.com/office/drawing/2014/main" id="{FE47A05C-C69F-6BF3-F3C3-03FE7C5AFB91}"/>
              </a:ext>
            </a:extLst>
          </p:cNvPr>
          <p:cNvSpPr txBox="1"/>
          <p:nvPr/>
        </p:nvSpPr>
        <p:spPr>
          <a:xfrm rot="16200000">
            <a:off x="-33046" y="2365880"/>
            <a:ext cx="1352614" cy="369332"/>
          </a:xfrm>
          <a:prstGeom prst="rect">
            <a:avLst/>
          </a:prstGeom>
          <a:noFill/>
        </p:spPr>
        <p:txBody>
          <a:bodyPr wrap="none" rtlCol="0">
            <a:spAutoFit/>
          </a:bodyPr>
          <a:lstStyle/>
          <a:p>
            <a:pPr algn="ctr"/>
            <a:r>
              <a:rPr lang="en-US" b="1" dirty="0"/>
              <a:t>Multi-round</a:t>
            </a:r>
            <a:endParaRPr lang="en-GB" b="1" dirty="0"/>
          </a:p>
        </p:txBody>
      </p:sp>
      <p:pic>
        <p:nvPicPr>
          <p:cNvPr id="10" name="Picture 9">
            <a:extLst>
              <a:ext uri="{FF2B5EF4-FFF2-40B4-BE49-F238E27FC236}">
                <a16:creationId xmlns:a16="http://schemas.microsoft.com/office/drawing/2014/main" id="{0ED11239-FDE5-629A-898A-BAC4D44D6C87}"/>
              </a:ext>
            </a:extLst>
          </p:cNvPr>
          <p:cNvPicPr>
            <a:picLocks noChangeAspect="1"/>
          </p:cNvPicPr>
          <p:nvPr/>
        </p:nvPicPr>
        <p:blipFill>
          <a:blip r:embed="rId4"/>
          <a:srcRect l="54825" t="9763" r="3558" b="62003"/>
          <a:stretch>
            <a:fillRect/>
          </a:stretch>
        </p:blipFill>
        <p:spPr>
          <a:xfrm>
            <a:off x="4957970" y="3756509"/>
            <a:ext cx="2241698" cy="1852632"/>
          </a:xfrm>
          <a:prstGeom prst="rect">
            <a:avLst/>
          </a:prstGeom>
        </p:spPr>
      </p:pic>
      <p:pic>
        <p:nvPicPr>
          <p:cNvPr id="11" name="Picture 10">
            <a:extLst>
              <a:ext uri="{FF2B5EF4-FFF2-40B4-BE49-F238E27FC236}">
                <a16:creationId xmlns:a16="http://schemas.microsoft.com/office/drawing/2014/main" id="{3DE1B446-2A27-CDCB-B3E6-31BDCDC7A96C}"/>
              </a:ext>
            </a:extLst>
          </p:cNvPr>
          <p:cNvPicPr>
            <a:picLocks noChangeAspect="1"/>
          </p:cNvPicPr>
          <p:nvPr/>
        </p:nvPicPr>
        <p:blipFill>
          <a:blip r:embed="rId5"/>
          <a:srcRect l="9714" t="2423" r="2551" b="66482"/>
          <a:stretch>
            <a:fillRect/>
          </a:stretch>
        </p:blipFill>
        <p:spPr>
          <a:xfrm>
            <a:off x="6996797" y="3769883"/>
            <a:ext cx="2241698" cy="1885437"/>
          </a:xfrm>
          <a:prstGeom prst="rect">
            <a:avLst/>
          </a:prstGeom>
        </p:spPr>
      </p:pic>
      <p:pic>
        <p:nvPicPr>
          <p:cNvPr id="12" name="Picture 11">
            <a:extLst>
              <a:ext uri="{FF2B5EF4-FFF2-40B4-BE49-F238E27FC236}">
                <a16:creationId xmlns:a16="http://schemas.microsoft.com/office/drawing/2014/main" id="{76DAB4BD-4DCE-755E-B68B-CF52770AEEDD}"/>
              </a:ext>
            </a:extLst>
          </p:cNvPr>
          <p:cNvPicPr>
            <a:picLocks noChangeAspect="1"/>
          </p:cNvPicPr>
          <p:nvPr/>
        </p:nvPicPr>
        <p:blipFill>
          <a:blip r:embed="rId4"/>
          <a:srcRect l="2881" t="16209" r="55248" b="68351"/>
          <a:stretch>
            <a:fillRect/>
          </a:stretch>
        </p:blipFill>
        <p:spPr>
          <a:xfrm>
            <a:off x="3054342" y="4308450"/>
            <a:ext cx="1666827" cy="748749"/>
          </a:xfrm>
          <a:prstGeom prst="rect">
            <a:avLst/>
          </a:prstGeom>
          <a:ln w="28575">
            <a:solidFill>
              <a:schemeClr val="tx1"/>
            </a:solidFill>
          </a:ln>
        </p:spPr>
      </p:pic>
      <p:sp>
        <p:nvSpPr>
          <p:cNvPr id="14" name="TextBox 13">
            <a:extLst>
              <a:ext uri="{FF2B5EF4-FFF2-40B4-BE49-F238E27FC236}">
                <a16:creationId xmlns:a16="http://schemas.microsoft.com/office/drawing/2014/main" id="{2DCDEFCF-3FAB-F53B-2377-C9EFD51E9899}"/>
              </a:ext>
            </a:extLst>
          </p:cNvPr>
          <p:cNvSpPr txBox="1"/>
          <p:nvPr/>
        </p:nvSpPr>
        <p:spPr>
          <a:xfrm rot="16200000">
            <a:off x="-303104" y="4398343"/>
            <a:ext cx="1704332" cy="646331"/>
          </a:xfrm>
          <a:prstGeom prst="rect">
            <a:avLst/>
          </a:prstGeom>
          <a:noFill/>
        </p:spPr>
        <p:txBody>
          <a:bodyPr wrap="square">
            <a:spAutoFit/>
          </a:bodyPr>
          <a:lstStyle/>
          <a:p>
            <a:pPr algn="ctr"/>
            <a:r>
              <a:rPr lang="en-US" b="1" dirty="0"/>
              <a:t>Complex</a:t>
            </a:r>
            <a:br>
              <a:rPr lang="en-US" b="1" dirty="0"/>
            </a:br>
            <a:r>
              <a:rPr lang="en-US" b="1" dirty="0"/>
              <a:t>Instructions</a:t>
            </a:r>
            <a:endParaRPr lang="en-GB" dirty="0"/>
          </a:p>
        </p:txBody>
      </p:sp>
    </p:spTree>
    <p:extLst>
      <p:ext uri="{BB962C8B-B14F-4D97-AF65-F5344CB8AC3E}">
        <p14:creationId xmlns:p14="http://schemas.microsoft.com/office/powerpoint/2010/main" val="3355605746"/>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3" name="Straight Arrow Connector 232">
            <a:extLst>
              <a:ext uri="{FF2B5EF4-FFF2-40B4-BE49-F238E27FC236}">
                <a16:creationId xmlns:a16="http://schemas.microsoft.com/office/drawing/2014/main" id="{34582F57-91C6-CB13-B5DC-D0C4B2E681C9}"/>
              </a:ext>
            </a:extLst>
          </p:cNvPr>
          <p:cNvCxnSpPr>
            <a:cxnSpLocks/>
          </p:cNvCxnSpPr>
          <p:nvPr/>
        </p:nvCxnSpPr>
        <p:spPr>
          <a:xfrm>
            <a:off x="8661056" y="2408989"/>
            <a:ext cx="903998" cy="52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2" name="Straight Arrow Connector 231">
            <a:extLst>
              <a:ext uri="{FF2B5EF4-FFF2-40B4-BE49-F238E27FC236}">
                <a16:creationId xmlns:a16="http://schemas.microsoft.com/office/drawing/2014/main" id="{5EF63FFD-9218-B747-AC10-BEE3BB7B3230}"/>
              </a:ext>
            </a:extLst>
          </p:cNvPr>
          <p:cNvCxnSpPr>
            <a:cxnSpLocks/>
          </p:cNvCxnSpPr>
          <p:nvPr/>
        </p:nvCxnSpPr>
        <p:spPr>
          <a:xfrm>
            <a:off x="8660625" y="3299862"/>
            <a:ext cx="903998" cy="52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4" name="Rectangle: Rounded Corners 203">
            <a:extLst>
              <a:ext uri="{FF2B5EF4-FFF2-40B4-BE49-F238E27FC236}">
                <a16:creationId xmlns:a16="http://schemas.microsoft.com/office/drawing/2014/main" id="{CAF099B6-7B5D-5464-D3EB-1F87AFFBAB15}"/>
              </a:ext>
            </a:extLst>
          </p:cNvPr>
          <p:cNvSpPr/>
          <p:nvPr/>
        </p:nvSpPr>
        <p:spPr>
          <a:xfrm>
            <a:off x="5262769" y="5465374"/>
            <a:ext cx="1108720" cy="501659"/>
          </a:xfrm>
          <a:prstGeom prst="roundRect">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Rounded Corners 202">
            <a:extLst>
              <a:ext uri="{FF2B5EF4-FFF2-40B4-BE49-F238E27FC236}">
                <a16:creationId xmlns:a16="http://schemas.microsoft.com/office/drawing/2014/main" id="{73E66C73-D039-98DF-3FBB-1044C42114A4}"/>
              </a:ext>
            </a:extLst>
          </p:cNvPr>
          <p:cNvSpPr/>
          <p:nvPr/>
        </p:nvSpPr>
        <p:spPr>
          <a:xfrm>
            <a:off x="6377284" y="2224523"/>
            <a:ext cx="1108720" cy="501659"/>
          </a:xfrm>
          <a:prstGeom prst="roundRect">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Rounded Corners 201">
            <a:extLst>
              <a:ext uri="{FF2B5EF4-FFF2-40B4-BE49-F238E27FC236}">
                <a16:creationId xmlns:a16="http://schemas.microsoft.com/office/drawing/2014/main" id="{6C7222E1-1AD3-E8A6-45AE-AE3AC1E5C14E}"/>
              </a:ext>
            </a:extLst>
          </p:cNvPr>
          <p:cNvSpPr/>
          <p:nvPr/>
        </p:nvSpPr>
        <p:spPr>
          <a:xfrm>
            <a:off x="2952164" y="3758669"/>
            <a:ext cx="1108720" cy="501659"/>
          </a:xfrm>
          <a:prstGeom prst="roundRect">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Rectangle: Rounded Corners 199">
            <a:extLst>
              <a:ext uri="{FF2B5EF4-FFF2-40B4-BE49-F238E27FC236}">
                <a16:creationId xmlns:a16="http://schemas.microsoft.com/office/drawing/2014/main" id="{2E561BA4-9403-8955-BE1E-88872A57C9A1}"/>
              </a:ext>
            </a:extLst>
          </p:cNvPr>
          <p:cNvSpPr/>
          <p:nvPr/>
        </p:nvSpPr>
        <p:spPr>
          <a:xfrm>
            <a:off x="5215906" y="2228896"/>
            <a:ext cx="1108720" cy="501659"/>
          </a:xfrm>
          <a:prstGeom prst="roundRect">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A402357B-2E25-5489-2C7D-CA28E42AE725}"/>
              </a:ext>
            </a:extLst>
          </p:cNvPr>
          <p:cNvSpPr/>
          <p:nvPr/>
        </p:nvSpPr>
        <p:spPr>
          <a:xfrm rot="18900000">
            <a:off x="5325661" y="2331737"/>
            <a:ext cx="275686" cy="275686"/>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45E5D362-3FDE-E00A-61E3-783D62617591}"/>
              </a:ext>
            </a:extLst>
          </p:cNvPr>
          <p:cNvSpPr/>
          <p:nvPr/>
        </p:nvSpPr>
        <p:spPr>
          <a:xfrm rot="18900000">
            <a:off x="5931437" y="2340109"/>
            <a:ext cx="275686" cy="275686"/>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FE771A18-E8B3-8714-2C6E-783BD0A6A153}"/>
              </a:ext>
            </a:extLst>
          </p:cNvPr>
          <p:cNvSpPr/>
          <p:nvPr/>
        </p:nvSpPr>
        <p:spPr>
          <a:xfrm>
            <a:off x="1856295" y="2252851"/>
            <a:ext cx="346760" cy="346759"/>
          </a:xfrm>
          <a:prstGeom prst="ellipse">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63D27540-C557-FC12-60C5-A155FFF0452E}"/>
              </a:ext>
            </a:extLst>
          </p:cNvPr>
          <p:cNvSpPr/>
          <p:nvPr/>
        </p:nvSpPr>
        <p:spPr>
          <a:xfrm>
            <a:off x="2471925" y="2259830"/>
            <a:ext cx="346760" cy="346759"/>
          </a:xfrm>
          <a:prstGeom prst="ellipse">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2CBDB5A-F59A-01DA-3099-A06D09A2B432}"/>
              </a:ext>
            </a:extLst>
          </p:cNvPr>
          <p:cNvSpPr>
            <a:spLocks noGrp="1"/>
          </p:cNvSpPr>
          <p:nvPr>
            <p:ph type="title"/>
          </p:nvPr>
        </p:nvSpPr>
        <p:spPr/>
        <p:txBody>
          <a:bodyPr>
            <a:normAutofit/>
          </a:bodyPr>
          <a:lstStyle/>
          <a:p>
            <a:r>
              <a:rPr lang="en-GB" dirty="0"/>
              <a:t>Integrating Diffusion into MLLMs: Generation Strategy</a:t>
            </a:r>
          </a:p>
        </p:txBody>
      </p:sp>
      <p:sp>
        <p:nvSpPr>
          <p:cNvPr id="4" name="Date Placeholder 3">
            <a:extLst>
              <a:ext uri="{FF2B5EF4-FFF2-40B4-BE49-F238E27FC236}">
                <a16:creationId xmlns:a16="http://schemas.microsoft.com/office/drawing/2014/main" id="{D52F9F36-F3B4-B3C8-8B39-BEDD047D2013}"/>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22321E70-8FE4-2E55-4CA3-870AEA3866E3}"/>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FA1F3F1F-2DB6-8343-BD92-508C7B44F120}"/>
              </a:ext>
            </a:extLst>
          </p:cNvPr>
          <p:cNvSpPr>
            <a:spLocks noGrp="1"/>
          </p:cNvSpPr>
          <p:nvPr>
            <p:ph type="sldNum" sz="quarter" idx="12"/>
          </p:nvPr>
        </p:nvSpPr>
        <p:spPr/>
        <p:txBody>
          <a:bodyPr/>
          <a:lstStyle/>
          <a:p>
            <a:r>
              <a:rPr lang="en-US" dirty="0"/>
              <a:t>Diffusion-Based Image and Video Generation</a:t>
            </a:r>
          </a:p>
        </p:txBody>
      </p:sp>
      <p:sp>
        <p:nvSpPr>
          <p:cNvPr id="7" name="TextBox 6">
            <a:extLst>
              <a:ext uri="{FF2B5EF4-FFF2-40B4-BE49-F238E27FC236}">
                <a16:creationId xmlns:a16="http://schemas.microsoft.com/office/drawing/2014/main" id="{E3F45D0C-2B45-F847-5670-6A71D33A5F28}"/>
              </a:ext>
            </a:extLst>
          </p:cNvPr>
          <p:cNvSpPr txBox="1"/>
          <p:nvPr/>
        </p:nvSpPr>
        <p:spPr>
          <a:xfrm>
            <a:off x="493887" y="1101498"/>
            <a:ext cx="2487925" cy="738664"/>
          </a:xfrm>
          <a:prstGeom prst="rect">
            <a:avLst/>
          </a:prstGeom>
          <a:noFill/>
        </p:spPr>
        <p:txBody>
          <a:bodyPr wrap="none" rtlCol="0">
            <a:spAutoFit/>
          </a:bodyPr>
          <a:lstStyle/>
          <a:p>
            <a:pPr algn="ctr"/>
            <a:r>
              <a:rPr lang="en-US" sz="2400" b="1" dirty="0"/>
              <a:t>Pure </a:t>
            </a:r>
            <a:r>
              <a:rPr lang="en-US" sz="2400" b="1" dirty="0" err="1"/>
              <a:t>Autoregress</a:t>
            </a:r>
            <a:r>
              <a:rPr lang="en-US" sz="2400" b="1" dirty="0"/>
              <a:t>.</a:t>
            </a:r>
            <a:br>
              <a:rPr lang="en-US" sz="2400" b="1" dirty="0"/>
            </a:br>
            <a:r>
              <a:rPr lang="en-US" b="1" dirty="0"/>
              <a:t>(does not use diffusion)</a:t>
            </a:r>
            <a:endParaRPr lang="en-GB" sz="2400" b="1" dirty="0"/>
          </a:p>
        </p:txBody>
      </p:sp>
      <p:sp>
        <p:nvSpPr>
          <p:cNvPr id="8" name="TextBox 7">
            <a:extLst>
              <a:ext uri="{FF2B5EF4-FFF2-40B4-BE49-F238E27FC236}">
                <a16:creationId xmlns:a16="http://schemas.microsoft.com/office/drawing/2014/main" id="{4A743F37-84E5-F3B0-1971-3488FAF646A7}"/>
              </a:ext>
            </a:extLst>
          </p:cNvPr>
          <p:cNvSpPr txBox="1"/>
          <p:nvPr/>
        </p:nvSpPr>
        <p:spPr>
          <a:xfrm>
            <a:off x="4004007" y="1094083"/>
            <a:ext cx="3146118" cy="830997"/>
          </a:xfrm>
          <a:prstGeom prst="rect">
            <a:avLst/>
          </a:prstGeom>
          <a:noFill/>
        </p:spPr>
        <p:txBody>
          <a:bodyPr wrap="none" rtlCol="0">
            <a:spAutoFit/>
          </a:bodyPr>
          <a:lstStyle/>
          <a:p>
            <a:r>
              <a:rPr lang="en-US" sz="2400" b="1" dirty="0" err="1"/>
              <a:t>Autoregress</a:t>
            </a:r>
            <a:r>
              <a:rPr lang="en-US" sz="2400" b="1" dirty="0"/>
              <a:t>. Condition</a:t>
            </a:r>
          </a:p>
          <a:p>
            <a:pPr algn="ctr"/>
            <a:r>
              <a:rPr lang="en-US" sz="2400" b="1" dirty="0"/>
              <a:t>for Diffusion</a:t>
            </a:r>
            <a:endParaRPr lang="en-GB" sz="2400" b="1" dirty="0"/>
          </a:p>
        </p:txBody>
      </p:sp>
      <p:sp>
        <p:nvSpPr>
          <p:cNvPr id="9" name="TextBox 8">
            <a:extLst>
              <a:ext uri="{FF2B5EF4-FFF2-40B4-BE49-F238E27FC236}">
                <a16:creationId xmlns:a16="http://schemas.microsoft.com/office/drawing/2014/main" id="{D16C2FA5-C19A-BEB4-2636-057D4B61B5A6}"/>
              </a:ext>
            </a:extLst>
          </p:cNvPr>
          <p:cNvSpPr txBox="1"/>
          <p:nvPr/>
        </p:nvSpPr>
        <p:spPr>
          <a:xfrm>
            <a:off x="8038563" y="1111251"/>
            <a:ext cx="3400162" cy="830997"/>
          </a:xfrm>
          <a:prstGeom prst="rect">
            <a:avLst/>
          </a:prstGeom>
          <a:noFill/>
        </p:spPr>
        <p:txBody>
          <a:bodyPr wrap="none" rtlCol="0">
            <a:spAutoFit/>
          </a:bodyPr>
          <a:lstStyle/>
          <a:p>
            <a:pPr algn="ctr"/>
            <a:r>
              <a:rPr lang="en-US" sz="2400" b="1" dirty="0"/>
              <a:t>Hybrid</a:t>
            </a:r>
            <a:br>
              <a:rPr lang="en-US" sz="2400" b="1" dirty="0"/>
            </a:br>
            <a:r>
              <a:rPr lang="en-US" sz="2400" b="1" dirty="0"/>
              <a:t>Autoregressive/Diffusion</a:t>
            </a:r>
            <a:endParaRPr lang="en-GB" sz="2400" b="1" dirty="0"/>
          </a:p>
        </p:txBody>
      </p:sp>
      <p:sp>
        <p:nvSpPr>
          <p:cNvPr id="3" name="Rectangle 2">
            <a:extLst>
              <a:ext uri="{FF2B5EF4-FFF2-40B4-BE49-F238E27FC236}">
                <a16:creationId xmlns:a16="http://schemas.microsoft.com/office/drawing/2014/main" id="{EC2D99E6-2127-3192-78D0-B38A83F92079}"/>
              </a:ext>
            </a:extLst>
          </p:cNvPr>
          <p:cNvSpPr/>
          <p:nvPr/>
        </p:nvSpPr>
        <p:spPr>
          <a:xfrm>
            <a:off x="596705" y="2254042"/>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61C8A9A7-00AE-6244-4A76-E8EA90963302}"/>
              </a:ext>
            </a:extLst>
          </p:cNvPr>
          <p:cNvSpPr/>
          <p:nvPr/>
        </p:nvSpPr>
        <p:spPr>
          <a:xfrm>
            <a:off x="1225582" y="2263279"/>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36" name="Group 235">
            <a:extLst>
              <a:ext uri="{FF2B5EF4-FFF2-40B4-BE49-F238E27FC236}">
                <a16:creationId xmlns:a16="http://schemas.microsoft.com/office/drawing/2014/main" id="{49B1B0B8-7396-B8E9-6560-A9E86C49CA57}"/>
              </a:ext>
            </a:extLst>
          </p:cNvPr>
          <p:cNvGrpSpPr/>
          <p:nvPr/>
        </p:nvGrpSpPr>
        <p:grpSpPr>
          <a:xfrm flipV="1">
            <a:off x="887911" y="2261909"/>
            <a:ext cx="1578034" cy="352751"/>
            <a:chOff x="887911" y="2261909"/>
            <a:chExt cx="1578034" cy="352751"/>
          </a:xfrm>
        </p:grpSpPr>
        <p:grpSp>
          <p:nvGrpSpPr>
            <p:cNvPr id="15" name="Group 14">
              <a:extLst>
                <a:ext uri="{FF2B5EF4-FFF2-40B4-BE49-F238E27FC236}">
                  <a16:creationId xmlns:a16="http://schemas.microsoft.com/office/drawing/2014/main" id="{82BE2ACF-643E-CB0E-3310-3C3909CE6030}"/>
                </a:ext>
              </a:extLst>
            </p:cNvPr>
            <p:cNvGrpSpPr/>
            <p:nvPr/>
          </p:nvGrpSpPr>
          <p:grpSpPr>
            <a:xfrm>
              <a:off x="887911" y="2261909"/>
              <a:ext cx="1578034" cy="121335"/>
              <a:chOff x="2380649" y="3049252"/>
              <a:chExt cx="1578034" cy="121335"/>
            </a:xfrm>
            <a:solidFill>
              <a:schemeClr val="tx1"/>
            </a:solidFill>
          </p:grpSpPr>
          <p:cxnSp>
            <p:nvCxnSpPr>
              <p:cNvPr id="16" name="Straight Arrow Connector 15">
                <a:extLst>
                  <a:ext uri="{FF2B5EF4-FFF2-40B4-BE49-F238E27FC236}">
                    <a16:creationId xmlns:a16="http://schemas.microsoft.com/office/drawing/2014/main" id="{1889A24B-E48C-4E24-4471-CF710300645F}"/>
                  </a:ext>
                </a:extLst>
              </p:cNvPr>
              <p:cNvCxnSpPr>
                <a:cxnSpLocks/>
              </p:cNvCxnSpPr>
              <p:nvPr/>
            </p:nvCxnSpPr>
            <p:spPr>
              <a:xfrm flipV="1">
                <a:off x="2432993" y="3102554"/>
                <a:ext cx="1525690" cy="9663"/>
              </a:xfrm>
              <a:prstGeom prst="straightConnector1">
                <a:avLst/>
              </a:prstGeom>
              <a:grp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A6E992DE-019F-4263-FBDA-C6320D76F392}"/>
                  </a:ext>
                </a:extLst>
              </p:cNvPr>
              <p:cNvSpPr/>
              <p:nvPr/>
            </p:nvSpPr>
            <p:spPr>
              <a:xfrm>
                <a:off x="3635935" y="3051021"/>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7D3D469F-FE78-DD1B-0DE5-C333F71F5A9C}"/>
                  </a:ext>
                </a:extLst>
              </p:cNvPr>
              <p:cNvSpPr/>
              <p:nvPr/>
            </p:nvSpPr>
            <p:spPr>
              <a:xfrm>
                <a:off x="3013192" y="3049252"/>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EDC12467-2E78-6001-7970-B2AC726860BE}"/>
                  </a:ext>
                </a:extLst>
              </p:cNvPr>
              <p:cNvSpPr/>
              <p:nvPr/>
            </p:nvSpPr>
            <p:spPr>
              <a:xfrm>
                <a:off x="2380649" y="3059051"/>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938FC22D-82C8-F0D0-9DC1-F3FDC5AADA31}"/>
                </a:ext>
              </a:extLst>
            </p:cNvPr>
            <p:cNvGrpSpPr/>
            <p:nvPr/>
          </p:nvGrpSpPr>
          <p:grpSpPr>
            <a:xfrm>
              <a:off x="888489" y="2386547"/>
              <a:ext cx="955764" cy="111536"/>
              <a:chOff x="2381227" y="3173890"/>
              <a:chExt cx="955764" cy="111536"/>
            </a:xfrm>
          </p:grpSpPr>
          <p:cxnSp>
            <p:nvCxnSpPr>
              <p:cNvPr id="21" name="Straight Arrow Connector 20">
                <a:extLst>
                  <a:ext uri="{FF2B5EF4-FFF2-40B4-BE49-F238E27FC236}">
                    <a16:creationId xmlns:a16="http://schemas.microsoft.com/office/drawing/2014/main" id="{E70962C6-D0BB-4EE3-3174-8CE93AC6383D}"/>
                  </a:ext>
                </a:extLst>
              </p:cNvPr>
              <p:cNvCxnSpPr>
                <a:cxnSpLocks/>
              </p:cNvCxnSpPr>
              <p:nvPr/>
            </p:nvCxnSpPr>
            <p:spPr>
              <a:xfrm flipV="1">
                <a:off x="2432993" y="3217930"/>
                <a:ext cx="903998" cy="52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A09D9B73-9C11-C777-44D9-6026D1A87261}"/>
                  </a:ext>
                </a:extLst>
              </p:cNvPr>
              <p:cNvSpPr/>
              <p:nvPr/>
            </p:nvSpPr>
            <p:spPr>
              <a:xfrm>
                <a:off x="3013926" y="3173890"/>
                <a:ext cx="111536" cy="1115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9CF482A9-A886-4190-C0A5-A302005059B4}"/>
                  </a:ext>
                </a:extLst>
              </p:cNvPr>
              <p:cNvSpPr/>
              <p:nvPr/>
            </p:nvSpPr>
            <p:spPr>
              <a:xfrm>
                <a:off x="2381227" y="3173890"/>
                <a:ext cx="111536" cy="1115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AEC14171-C9F3-6D93-2464-E7968D192BB9}"/>
                </a:ext>
              </a:extLst>
            </p:cNvPr>
            <p:cNvGrpSpPr/>
            <p:nvPr/>
          </p:nvGrpSpPr>
          <p:grpSpPr>
            <a:xfrm>
              <a:off x="891162" y="2503124"/>
              <a:ext cx="343509" cy="111536"/>
              <a:chOff x="2383900" y="3290467"/>
              <a:chExt cx="343509" cy="111536"/>
            </a:xfrm>
            <a:solidFill>
              <a:schemeClr val="tx1"/>
            </a:solidFill>
          </p:grpSpPr>
          <p:cxnSp>
            <p:nvCxnSpPr>
              <p:cNvPr id="25" name="Straight Arrow Connector 24">
                <a:extLst>
                  <a:ext uri="{FF2B5EF4-FFF2-40B4-BE49-F238E27FC236}">
                    <a16:creationId xmlns:a16="http://schemas.microsoft.com/office/drawing/2014/main" id="{79DF7DB8-06C8-1908-1FD9-BC209F63DBBF}"/>
                  </a:ext>
                </a:extLst>
              </p:cNvPr>
              <p:cNvCxnSpPr>
                <a:cxnSpLocks/>
              </p:cNvCxnSpPr>
              <p:nvPr/>
            </p:nvCxnSpPr>
            <p:spPr>
              <a:xfrm>
                <a:off x="2438345" y="3327835"/>
                <a:ext cx="289064" cy="443"/>
              </a:xfrm>
              <a:prstGeom prst="straightConnector1">
                <a:avLst/>
              </a:prstGeom>
              <a:grp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ADFCD52A-78B6-22DE-EAA5-5CA943CB82F8}"/>
                  </a:ext>
                </a:extLst>
              </p:cNvPr>
              <p:cNvSpPr/>
              <p:nvPr/>
            </p:nvSpPr>
            <p:spPr>
              <a:xfrm>
                <a:off x="2383900" y="3290467"/>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1" name="Rectangle 30">
            <a:extLst>
              <a:ext uri="{FF2B5EF4-FFF2-40B4-BE49-F238E27FC236}">
                <a16:creationId xmlns:a16="http://schemas.microsoft.com/office/drawing/2014/main" id="{26895BBE-DB50-4FEC-3696-D74C35A6DC4D}"/>
              </a:ext>
            </a:extLst>
          </p:cNvPr>
          <p:cNvSpPr/>
          <p:nvPr/>
        </p:nvSpPr>
        <p:spPr>
          <a:xfrm>
            <a:off x="4017385" y="2298785"/>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9DB540AD-3841-3F2C-E2F4-C54DBAEFFCA5}"/>
              </a:ext>
            </a:extLst>
          </p:cNvPr>
          <p:cNvSpPr/>
          <p:nvPr/>
        </p:nvSpPr>
        <p:spPr>
          <a:xfrm>
            <a:off x="4646262" y="2308022"/>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35" name="Group 234">
            <a:extLst>
              <a:ext uri="{FF2B5EF4-FFF2-40B4-BE49-F238E27FC236}">
                <a16:creationId xmlns:a16="http://schemas.microsoft.com/office/drawing/2014/main" id="{A14284CB-4E60-40CD-98B9-C9E546CF5867}"/>
              </a:ext>
            </a:extLst>
          </p:cNvPr>
          <p:cNvGrpSpPr/>
          <p:nvPr/>
        </p:nvGrpSpPr>
        <p:grpSpPr>
          <a:xfrm flipV="1">
            <a:off x="4308591" y="2306652"/>
            <a:ext cx="1578034" cy="352751"/>
            <a:chOff x="4308591" y="2306652"/>
            <a:chExt cx="1578034" cy="352751"/>
          </a:xfrm>
        </p:grpSpPr>
        <p:grpSp>
          <p:nvGrpSpPr>
            <p:cNvPr id="35" name="Group 34">
              <a:extLst>
                <a:ext uri="{FF2B5EF4-FFF2-40B4-BE49-F238E27FC236}">
                  <a16:creationId xmlns:a16="http://schemas.microsoft.com/office/drawing/2014/main" id="{C233ED0A-2410-C2B4-B31B-F3BA5536B641}"/>
                </a:ext>
              </a:extLst>
            </p:cNvPr>
            <p:cNvGrpSpPr/>
            <p:nvPr/>
          </p:nvGrpSpPr>
          <p:grpSpPr>
            <a:xfrm>
              <a:off x="4308591" y="2306652"/>
              <a:ext cx="1578034" cy="121335"/>
              <a:chOff x="2380649" y="3049252"/>
              <a:chExt cx="1578034" cy="121335"/>
            </a:xfrm>
            <a:solidFill>
              <a:schemeClr val="tx1"/>
            </a:solidFill>
          </p:grpSpPr>
          <p:cxnSp>
            <p:nvCxnSpPr>
              <p:cNvPr id="36" name="Straight Arrow Connector 35">
                <a:extLst>
                  <a:ext uri="{FF2B5EF4-FFF2-40B4-BE49-F238E27FC236}">
                    <a16:creationId xmlns:a16="http://schemas.microsoft.com/office/drawing/2014/main" id="{E5E82316-9292-2114-33DC-B5FF5D82BE4F}"/>
                  </a:ext>
                </a:extLst>
              </p:cNvPr>
              <p:cNvCxnSpPr>
                <a:cxnSpLocks/>
              </p:cNvCxnSpPr>
              <p:nvPr/>
            </p:nvCxnSpPr>
            <p:spPr>
              <a:xfrm flipV="1">
                <a:off x="2432993" y="3102554"/>
                <a:ext cx="1525690" cy="9663"/>
              </a:xfrm>
              <a:prstGeom prst="straightConnector1">
                <a:avLst/>
              </a:prstGeom>
              <a:grp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44575C02-5565-1274-4ECE-C9C542C8E9B8}"/>
                  </a:ext>
                </a:extLst>
              </p:cNvPr>
              <p:cNvSpPr/>
              <p:nvPr/>
            </p:nvSpPr>
            <p:spPr>
              <a:xfrm>
                <a:off x="3635935" y="3051021"/>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F538CB98-1384-5818-26E0-873917EA621B}"/>
                  </a:ext>
                </a:extLst>
              </p:cNvPr>
              <p:cNvSpPr/>
              <p:nvPr/>
            </p:nvSpPr>
            <p:spPr>
              <a:xfrm>
                <a:off x="3013192" y="3049252"/>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9CF6F1B5-7F60-866E-EB59-6E8625181483}"/>
                  </a:ext>
                </a:extLst>
              </p:cNvPr>
              <p:cNvSpPr/>
              <p:nvPr/>
            </p:nvSpPr>
            <p:spPr>
              <a:xfrm>
                <a:off x="2380649" y="3059051"/>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01694AAB-73AC-81C9-0A43-DFF3458CB3FB}"/>
                </a:ext>
              </a:extLst>
            </p:cNvPr>
            <p:cNvGrpSpPr/>
            <p:nvPr/>
          </p:nvGrpSpPr>
          <p:grpSpPr>
            <a:xfrm>
              <a:off x="4309169" y="2431290"/>
              <a:ext cx="955764" cy="111536"/>
              <a:chOff x="2381227" y="3173890"/>
              <a:chExt cx="955764" cy="111536"/>
            </a:xfrm>
          </p:grpSpPr>
          <p:cxnSp>
            <p:nvCxnSpPr>
              <p:cNvPr id="41" name="Straight Arrow Connector 40">
                <a:extLst>
                  <a:ext uri="{FF2B5EF4-FFF2-40B4-BE49-F238E27FC236}">
                    <a16:creationId xmlns:a16="http://schemas.microsoft.com/office/drawing/2014/main" id="{BC6BDECC-6B4D-2154-1EDE-7ED06010F7C4}"/>
                  </a:ext>
                </a:extLst>
              </p:cNvPr>
              <p:cNvCxnSpPr>
                <a:cxnSpLocks/>
              </p:cNvCxnSpPr>
              <p:nvPr/>
            </p:nvCxnSpPr>
            <p:spPr>
              <a:xfrm flipV="1">
                <a:off x="2432993" y="3217930"/>
                <a:ext cx="903998" cy="52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28896D63-55AE-77B8-AFB4-1F17F89349E1}"/>
                  </a:ext>
                </a:extLst>
              </p:cNvPr>
              <p:cNvSpPr/>
              <p:nvPr/>
            </p:nvSpPr>
            <p:spPr>
              <a:xfrm>
                <a:off x="3013926" y="3173890"/>
                <a:ext cx="111536" cy="1115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885B7DCA-D344-9C4C-E9CA-2B771D88E4A5}"/>
                  </a:ext>
                </a:extLst>
              </p:cNvPr>
              <p:cNvSpPr/>
              <p:nvPr/>
            </p:nvSpPr>
            <p:spPr>
              <a:xfrm>
                <a:off x="2381227" y="3173890"/>
                <a:ext cx="111536" cy="1115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 43">
              <a:extLst>
                <a:ext uri="{FF2B5EF4-FFF2-40B4-BE49-F238E27FC236}">
                  <a16:creationId xmlns:a16="http://schemas.microsoft.com/office/drawing/2014/main" id="{409FA660-5167-BAE3-1C46-2BF9D352F1AA}"/>
                </a:ext>
              </a:extLst>
            </p:cNvPr>
            <p:cNvGrpSpPr/>
            <p:nvPr/>
          </p:nvGrpSpPr>
          <p:grpSpPr>
            <a:xfrm>
              <a:off x="4311842" y="2547867"/>
              <a:ext cx="343509" cy="111536"/>
              <a:chOff x="2383900" y="3290467"/>
              <a:chExt cx="343509" cy="111536"/>
            </a:xfrm>
            <a:solidFill>
              <a:schemeClr val="tx1"/>
            </a:solidFill>
          </p:grpSpPr>
          <p:cxnSp>
            <p:nvCxnSpPr>
              <p:cNvPr id="45" name="Straight Arrow Connector 44">
                <a:extLst>
                  <a:ext uri="{FF2B5EF4-FFF2-40B4-BE49-F238E27FC236}">
                    <a16:creationId xmlns:a16="http://schemas.microsoft.com/office/drawing/2014/main" id="{5C24643D-E7BC-933E-E47A-02F00A4B1EF9}"/>
                  </a:ext>
                </a:extLst>
              </p:cNvPr>
              <p:cNvCxnSpPr>
                <a:cxnSpLocks/>
              </p:cNvCxnSpPr>
              <p:nvPr/>
            </p:nvCxnSpPr>
            <p:spPr>
              <a:xfrm>
                <a:off x="2438345" y="3327835"/>
                <a:ext cx="289064" cy="443"/>
              </a:xfrm>
              <a:prstGeom prst="straightConnector1">
                <a:avLst/>
              </a:prstGeom>
              <a:grp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5F5B3D6A-3178-A93C-80F5-E5315CF82C0D}"/>
                  </a:ext>
                </a:extLst>
              </p:cNvPr>
              <p:cNvSpPr/>
              <p:nvPr/>
            </p:nvSpPr>
            <p:spPr>
              <a:xfrm>
                <a:off x="2383900" y="3290467"/>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9" name="Rectangle 48">
            <a:extLst>
              <a:ext uri="{FF2B5EF4-FFF2-40B4-BE49-F238E27FC236}">
                <a16:creationId xmlns:a16="http://schemas.microsoft.com/office/drawing/2014/main" id="{2741D34E-EF3E-0B6D-AEFF-E7907CB027D6}"/>
              </a:ext>
            </a:extLst>
          </p:cNvPr>
          <p:cNvSpPr/>
          <p:nvPr/>
        </p:nvSpPr>
        <p:spPr>
          <a:xfrm rot="18900000">
            <a:off x="3077145" y="3866214"/>
            <a:ext cx="275686" cy="275686"/>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9" name="Oval 108">
            <a:extLst>
              <a:ext uri="{FF2B5EF4-FFF2-40B4-BE49-F238E27FC236}">
                <a16:creationId xmlns:a16="http://schemas.microsoft.com/office/drawing/2014/main" id="{CF28F333-CB51-365D-B8A0-131D20E167E6}"/>
              </a:ext>
            </a:extLst>
          </p:cNvPr>
          <p:cNvSpPr/>
          <p:nvPr/>
        </p:nvSpPr>
        <p:spPr>
          <a:xfrm>
            <a:off x="6423470" y="4222919"/>
            <a:ext cx="346760" cy="346759"/>
          </a:xfrm>
          <a:prstGeom prst="ellipse">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C0F82BDB-2670-135D-2607-FF63660FAB52}"/>
              </a:ext>
            </a:extLst>
          </p:cNvPr>
          <p:cNvSpPr/>
          <p:nvPr/>
        </p:nvSpPr>
        <p:spPr>
          <a:xfrm>
            <a:off x="6427414" y="4222920"/>
            <a:ext cx="346760" cy="346759"/>
          </a:xfrm>
          <a:prstGeom prst="ellipse">
            <a:avLst/>
          </a:prstGeom>
          <a:blipFill dpi="0" rotWithShape="1">
            <a:blip r:embed="rId3">
              <a:alphaModFix amt="30000"/>
              <a:duotone>
                <a:prstClr val="black"/>
                <a:schemeClr val="accent5">
                  <a:lumMod val="60000"/>
                  <a:lumOff val="40000"/>
                  <a:tint val="45000"/>
                  <a:satMod val="400000"/>
                </a:schemeClr>
              </a:duotone>
              <a:extLst>
                <a:ext uri="{BEBA8EAE-BF5A-486C-A8C5-ECC9F3942E4B}">
                  <a14:imgProps xmlns:a14="http://schemas.microsoft.com/office/drawing/2010/main">
                    <a14:imgLayer r:embed="rId4">
                      <a14:imgEffect>
                        <a14:saturation sat="33000"/>
                      </a14:imgEffect>
                    </a14:imgLayer>
                  </a14:imgProps>
                </a:ext>
              </a:extLst>
            </a:blip>
            <a:srcRect/>
            <a:tile tx="0" ty="0" sx="100000" sy="100000" flip="none" algn="tl"/>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26C77261-8665-6E72-A413-333F2C9982EB}"/>
              </a:ext>
            </a:extLst>
          </p:cNvPr>
          <p:cNvSpPr/>
          <p:nvPr/>
        </p:nvSpPr>
        <p:spPr>
          <a:xfrm>
            <a:off x="5288667" y="4245452"/>
            <a:ext cx="346760" cy="346759"/>
          </a:xfrm>
          <a:prstGeom prst="ellipse">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EBC7F100-A7CA-D3DA-EE67-2157C1A99912}"/>
              </a:ext>
            </a:extLst>
          </p:cNvPr>
          <p:cNvSpPr/>
          <p:nvPr/>
        </p:nvSpPr>
        <p:spPr>
          <a:xfrm>
            <a:off x="5292611" y="4245453"/>
            <a:ext cx="346760" cy="346759"/>
          </a:xfrm>
          <a:prstGeom prst="ellipse">
            <a:avLst/>
          </a:prstGeom>
          <a:blipFill dpi="0" rotWithShape="1">
            <a:blip r:embed="rId3">
              <a:alphaModFix amt="30000"/>
              <a:duotone>
                <a:prstClr val="black"/>
                <a:schemeClr val="accent5">
                  <a:lumMod val="60000"/>
                  <a:lumOff val="40000"/>
                  <a:tint val="45000"/>
                  <a:satMod val="400000"/>
                </a:schemeClr>
              </a:duotone>
              <a:extLst>
                <a:ext uri="{BEBA8EAE-BF5A-486C-A8C5-ECC9F3942E4B}">
                  <a14:imgProps xmlns:a14="http://schemas.microsoft.com/office/drawing/2010/main">
                    <a14:imgLayer r:embed="rId4">
                      <a14:imgEffect>
                        <a14:saturation sat="33000"/>
                      </a14:imgEffect>
                    </a14:imgLayer>
                  </a14:imgProps>
                </a:ext>
              </a:extLst>
            </a:blip>
            <a:srcRect/>
            <a:tile tx="0" ty="0" sx="100000" sy="100000" flip="none" algn="tl"/>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2FBA5C83-E558-FFDD-F597-3DC434562E51}"/>
              </a:ext>
            </a:extLst>
          </p:cNvPr>
          <p:cNvSpPr/>
          <p:nvPr/>
        </p:nvSpPr>
        <p:spPr>
          <a:xfrm>
            <a:off x="6429838" y="3429065"/>
            <a:ext cx="346760" cy="346759"/>
          </a:xfrm>
          <a:prstGeom prst="ellipse">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D4985D08-93F4-8709-24F6-F23174908E1F}"/>
              </a:ext>
            </a:extLst>
          </p:cNvPr>
          <p:cNvSpPr/>
          <p:nvPr/>
        </p:nvSpPr>
        <p:spPr>
          <a:xfrm>
            <a:off x="6433782" y="3429066"/>
            <a:ext cx="346760" cy="346759"/>
          </a:xfrm>
          <a:prstGeom prst="ellipse">
            <a:avLst/>
          </a:prstGeom>
          <a:blipFill dpi="0" rotWithShape="1">
            <a:blip r:embed="rId3">
              <a:duotone>
                <a:prstClr val="black"/>
                <a:schemeClr val="accent5">
                  <a:lumMod val="60000"/>
                  <a:lumOff val="40000"/>
                  <a:tint val="45000"/>
                  <a:satMod val="400000"/>
                </a:schemeClr>
              </a:duotone>
              <a:extLst>
                <a:ext uri="{BEBA8EAE-BF5A-486C-A8C5-ECC9F3942E4B}">
                  <a14:imgProps xmlns:a14="http://schemas.microsoft.com/office/drawing/2010/main">
                    <a14:imgLayer r:embed="rId4">
                      <a14:imgEffect>
                        <a14:saturation sat="33000"/>
                      </a14:imgEffect>
                    </a14:imgLayer>
                  </a14:imgProps>
                </a:ext>
              </a:extLst>
            </a:blip>
            <a:srcRect/>
            <a:tile tx="0" ty="0" sx="100000" sy="100000" flip="none" algn="tl"/>
          </a:bli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4CCDDC1E-395F-D234-2618-D74453E41B51}"/>
              </a:ext>
            </a:extLst>
          </p:cNvPr>
          <p:cNvSpPr/>
          <p:nvPr/>
        </p:nvSpPr>
        <p:spPr>
          <a:xfrm>
            <a:off x="5262769" y="3445596"/>
            <a:ext cx="346760" cy="346759"/>
          </a:xfrm>
          <a:prstGeom prst="ellipse">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a:extLst>
              <a:ext uri="{FF2B5EF4-FFF2-40B4-BE49-F238E27FC236}">
                <a16:creationId xmlns:a16="http://schemas.microsoft.com/office/drawing/2014/main" id="{053FF290-AA22-E96B-E6B7-ACB605EF6978}"/>
              </a:ext>
            </a:extLst>
          </p:cNvPr>
          <p:cNvSpPr/>
          <p:nvPr/>
        </p:nvSpPr>
        <p:spPr>
          <a:xfrm>
            <a:off x="5266713" y="3445597"/>
            <a:ext cx="346760" cy="346759"/>
          </a:xfrm>
          <a:prstGeom prst="ellipse">
            <a:avLst/>
          </a:prstGeom>
          <a:blipFill dpi="0" rotWithShape="1">
            <a:blip r:embed="rId3">
              <a:duotone>
                <a:prstClr val="black"/>
                <a:schemeClr val="accent5">
                  <a:lumMod val="60000"/>
                  <a:lumOff val="40000"/>
                  <a:tint val="45000"/>
                  <a:satMod val="400000"/>
                </a:schemeClr>
              </a:duotone>
              <a:extLst>
                <a:ext uri="{BEBA8EAE-BF5A-486C-A8C5-ECC9F3942E4B}">
                  <a14:imgProps xmlns:a14="http://schemas.microsoft.com/office/drawing/2010/main">
                    <a14:imgLayer r:embed="rId4">
                      <a14:imgEffect>
                        <a14:saturation sat="33000"/>
                      </a14:imgEffect>
                    </a14:imgLayer>
                  </a14:imgProps>
                </a:ext>
              </a:extLst>
            </a:blip>
            <a:srcRect/>
            <a:tile tx="0" ty="0" sx="100000" sy="100000" flip="none" algn="tl"/>
          </a:bli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3" name="Group 122">
            <a:extLst>
              <a:ext uri="{FF2B5EF4-FFF2-40B4-BE49-F238E27FC236}">
                <a16:creationId xmlns:a16="http://schemas.microsoft.com/office/drawing/2014/main" id="{E87E1ADA-C193-D85D-78E9-6618C6ABD7CD}"/>
              </a:ext>
            </a:extLst>
          </p:cNvPr>
          <p:cNvGrpSpPr/>
          <p:nvPr/>
        </p:nvGrpSpPr>
        <p:grpSpPr>
          <a:xfrm>
            <a:off x="4642572" y="3426374"/>
            <a:ext cx="350704" cy="346760"/>
            <a:chOff x="6391359" y="2313787"/>
            <a:chExt cx="350704" cy="346760"/>
          </a:xfrm>
        </p:grpSpPr>
        <p:sp>
          <p:nvSpPr>
            <p:cNvPr id="124" name="Oval 123">
              <a:extLst>
                <a:ext uri="{FF2B5EF4-FFF2-40B4-BE49-F238E27FC236}">
                  <a16:creationId xmlns:a16="http://schemas.microsoft.com/office/drawing/2014/main" id="{B8E6FABF-1D2C-37F5-DD29-29263B50C5D6}"/>
                </a:ext>
              </a:extLst>
            </p:cNvPr>
            <p:cNvSpPr/>
            <p:nvPr/>
          </p:nvSpPr>
          <p:spPr>
            <a:xfrm>
              <a:off x="6391359" y="2313787"/>
              <a:ext cx="346760" cy="346759"/>
            </a:xfrm>
            <a:prstGeom prst="ellipse">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B815AE04-856B-BD3D-6859-38C909DC566C}"/>
                </a:ext>
              </a:extLst>
            </p:cNvPr>
            <p:cNvSpPr/>
            <p:nvPr/>
          </p:nvSpPr>
          <p:spPr>
            <a:xfrm>
              <a:off x="6395303" y="2313788"/>
              <a:ext cx="346760" cy="346759"/>
            </a:xfrm>
            <a:prstGeom prst="ellipse">
              <a:avLst/>
            </a:prstGeom>
            <a:blipFill dpi="0" rotWithShape="1">
              <a:blip r:embed="rId3">
                <a:duotone>
                  <a:prstClr val="black"/>
                  <a:schemeClr val="accent5">
                    <a:lumMod val="60000"/>
                    <a:lumOff val="40000"/>
                    <a:tint val="45000"/>
                    <a:satMod val="400000"/>
                  </a:schemeClr>
                </a:duotone>
                <a:extLst>
                  <a:ext uri="{BEBA8EAE-BF5A-486C-A8C5-ECC9F3942E4B}">
                    <a14:imgProps xmlns:a14="http://schemas.microsoft.com/office/drawing/2010/main">
                      <a14:imgLayer r:embed="rId4">
                        <a14:imgEffect>
                          <a14:saturation sat="33000"/>
                        </a14:imgEffect>
                      </a14:imgLayer>
                    </a14:imgProps>
                  </a:ext>
                </a:extLst>
              </a:blip>
              <a:srcRect/>
              <a:tile tx="0" ty="0" sx="100000" sy="100000" flip="none" algn="tl"/>
            </a:bli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6" name="Oval 125">
            <a:extLst>
              <a:ext uri="{FF2B5EF4-FFF2-40B4-BE49-F238E27FC236}">
                <a16:creationId xmlns:a16="http://schemas.microsoft.com/office/drawing/2014/main" id="{7C28C156-0C93-777D-7FCA-B356A0B1C4E7}"/>
              </a:ext>
            </a:extLst>
          </p:cNvPr>
          <p:cNvSpPr/>
          <p:nvPr/>
        </p:nvSpPr>
        <p:spPr>
          <a:xfrm>
            <a:off x="4646516" y="4225543"/>
            <a:ext cx="346760" cy="346759"/>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a:extLst>
              <a:ext uri="{FF2B5EF4-FFF2-40B4-BE49-F238E27FC236}">
                <a16:creationId xmlns:a16="http://schemas.microsoft.com/office/drawing/2014/main" id="{665AEDD7-FAC1-8F97-FF50-4269CC46488B}"/>
              </a:ext>
            </a:extLst>
          </p:cNvPr>
          <p:cNvSpPr/>
          <p:nvPr/>
        </p:nvSpPr>
        <p:spPr>
          <a:xfrm>
            <a:off x="4656112" y="4234779"/>
            <a:ext cx="346760" cy="346759"/>
          </a:xfrm>
          <a:prstGeom prst="ellipse">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A55242C1-422C-2C93-19C5-D42B470E33A5}"/>
              </a:ext>
            </a:extLst>
          </p:cNvPr>
          <p:cNvSpPr/>
          <p:nvPr/>
        </p:nvSpPr>
        <p:spPr>
          <a:xfrm>
            <a:off x="4660056" y="4234780"/>
            <a:ext cx="346760" cy="346759"/>
          </a:xfrm>
          <a:prstGeom prst="ellipse">
            <a:avLst/>
          </a:prstGeom>
          <a:blipFill dpi="0" rotWithShape="1">
            <a:blip r:embed="rId3">
              <a:alphaModFix amt="30000"/>
              <a:duotone>
                <a:prstClr val="black"/>
                <a:schemeClr val="accent5">
                  <a:lumMod val="60000"/>
                  <a:lumOff val="40000"/>
                  <a:tint val="45000"/>
                  <a:satMod val="400000"/>
                </a:schemeClr>
              </a:duotone>
              <a:extLst>
                <a:ext uri="{BEBA8EAE-BF5A-486C-A8C5-ECC9F3942E4B}">
                  <a14:imgProps xmlns:a14="http://schemas.microsoft.com/office/drawing/2010/main">
                    <a14:imgLayer r:embed="rId4">
                      <a14:imgEffect>
                        <a14:saturation sat="33000"/>
                      </a14:imgEffect>
                    </a14:imgLayer>
                  </a14:imgProps>
                </a:ext>
              </a:extLst>
            </a:blip>
            <a:srcRect/>
            <a:tile tx="0" ty="0" sx="100000" sy="100000" flip="none" algn="tl"/>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5" name="Group 134">
            <a:extLst>
              <a:ext uri="{FF2B5EF4-FFF2-40B4-BE49-F238E27FC236}">
                <a16:creationId xmlns:a16="http://schemas.microsoft.com/office/drawing/2014/main" id="{33614B89-6662-2CDD-AC99-B8940EF52B27}"/>
              </a:ext>
            </a:extLst>
          </p:cNvPr>
          <p:cNvGrpSpPr/>
          <p:nvPr/>
        </p:nvGrpSpPr>
        <p:grpSpPr>
          <a:xfrm>
            <a:off x="4968051" y="3736463"/>
            <a:ext cx="1681344" cy="508711"/>
            <a:chOff x="8163902" y="3418241"/>
            <a:chExt cx="1681344" cy="508711"/>
          </a:xfrm>
        </p:grpSpPr>
        <p:grpSp>
          <p:nvGrpSpPr>
            <p:cNvPr id="136" name="Group 135">
              <a:extLst>
                <a:ext uri="{FF2B5EF4-FFF2-40B4-BE49-F238E27FC236}">
                  <a16:creationId xmlns:a16="http://schemas.microsoft.com/office/drawing/2014/main" id="{A697FA93-9D87-17F9-B62A-3784AF25E11D}"/>
                </a:ext>
              </a:extLst>
            </p:cNvPr>
            <p:cNvGrpSpPr/>
            <p:nvPr/>
          </p:nvGrpSpPr>
          <p:grpSpPr>
            <a:xfrm>
              <a:off x="9395647" y="3465750"/>
              <a:ext cx="449599" cy="461202"/>
              <a:chOff x="8877472" y="3474404"/>
              <a:chExt cx="449599" cy="461202"/>
            </a:xfrm>
          </p:grpSpPr>
          <p:cxnSp>
            <p:nvCxnSpPr>
              <p:cNvPr id="139" name="Straight Arrow Connector 138">
                <a:extLst>
                  <a:ext uri="{FF2B5EF4-FFF2-40B4-BE49-F238E27FC236}">
                    <a16:creationId xmlns:a16="http://schemas.microsoft.com/office/drawing/2014/main" id="{9EEA1522-F471-B933-1E8C-5BA57F7E09C3}"/>
                  </a:ext>
                </a:extLst>
              </p:cNvPr>
              <p:cNvCxnSpPr>
                <a:cxnSpLocks/>
              </p:cNvCxnSpPr>
              <p:nvPr/>
            </p:nvCxnSpPr>
            <p:spPr>
              <a:xfrm>
                <a:off x="8877472" y="3474404"/>
                <a:ext cx="398580" cy="220569"/>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52933965-5296-D797-E147-2CD8C77B504A}"/>
                  </a:ext>
                </a:extLst>
              </p:cNvPr>
              <p:cNvCxnSpPr>
                <a:cxnSpLocks/>
              </p:cNvCxnSpPr>
              <p:nvPr/>
            </p:nvCxnSpPr>
            <p:spPr>
              <a:xfrm>
                <a:off x="9267089" y="3489940"/>
                <a:ext cx="9328" cy="4456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1" name="Oval 140">
                <a:extLst>
                  <a:ext uri="{FF2B5EF4-FFF2-40B4-BE49-F238E27FC236}">
                    <a16:creationId xmlns:a16="http://schemas.microsoft.com/office/drawing/2014/main" id="{CBDA76BF-E13E-E456-5D1F-B22BCB32614C}"/>
                  </a:ext>
                </a:extLst>
              </p:cNvPr>
              <p:cNvSpPr/>
              <p:nvPr/>
            </p:nvSpPr>
            <p:spPr>
              <a:xfrm>
                <a:off x="9215535" y="3629434"/>
                <a:ext cx="111536" cy="1115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37" name="Straight Arrow Connector 136">
              <a:extLst>
                <a:ext uri="{FF2B5EF4-FFF2-40B4-BE49-F238E27FC236}">
                  <a16:creationId xmlns:a16="http://schemas.microsoft.com/office/drawing/2014/main" id="{883AD142-5439-5E0E-694B-25E6FF53AE6D}"/>
                </a:ext>
              </a:extLst>
            </p:cNvPr>
            <p:cNvCxnSpPr>
              <a:cxnSpLocks/>
            </p:cNvCxnSpPr>
            <p:nvPr/>
          </p:nvCxnSpPr>
          <p:spPr>
            <a:xfrm>
              <a:off x="8782093" y="3444654"/>
              <a:ext cx="977321" cy="22789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2FB6F2C6-A75D-C9AE-5AEA-7BAD26BD9D86}"/>
                </a:ext>
              </a:extLst>
            </p:cNvPr>
            <p:cNvCxnSpPr>
              <a:cxnSpLocks/>
            </p:cNvCxnSpPr>
            <p:nvPr/>
          </p:nvCxnSpPr>
          <p:spPr>
            <a:xfrm>
              <a:off x="8163902" y="3418241"/>
              <a:ext cx="1593020" cy="266766"/>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8085D446-993D-11A3-61F1-9BB600D0881D}"/>
              </a:ext>
            </a:extLst>
          </p:cNvPr>
          <p:cNvGrpSpPr/>
          <p:nvPr/>
        </p:nvGrpSpPr>
        <p:grpSpPr>
          <a:xfrm>
            <a:off x="4962399" y="3756565"/>
            <a:ext cx="1494027" cy="506791"/>
            <a:chOff x="8158250" y="3438343"/>
            <a:chExt cx="1494027" cy="506791"/>
          </a:xfrm>
        </p:grpSpPr>
        <p:grpSp>
          <p:nvGrpSpPr>
            <p:cNvPr id="143" name="Group 142">
              <a:extLst>
                <a:ext uri="{FF2B5EF4-FFF2-40B4-BE49-F238E27FC236}">
                  <a16:creationId xmlns:a16="http://schemas.microsoft.com/office/drawing/2014/main" id="{70AF6ECC-A892-AC89-56C5-2F3588904237}"/>
                </a:ext>
              </a:extLst>
            </p:cNvPr>
            <p:cNvGrpSpPr/>
            <p:nvPr/>
          </p:nvGrpSpPr>
          <p:grpSpPr>
            <a:xfrm>
              <a:off x="8158250" y="3452854"/>
              <a:ext cx="870742" cy="492280"/>
              <a:chOff x="8776552" y="3443326"/>
              <a:chExt cx="870742" cy="492280"/>
            </a:xfrm>
          </p:grpSpPr>
          <p:cxnSp>
            <p:nvCxnSpPr>
              <p:cNvPr id="145" name="Straight Arrow Connector 144">
                <a:extLst>
                  <a:ext uri="{FF2B5EF4-FFF2-40B4-BE49-F238E27FC236}">
                    <a16:creationId xmlns:a16="http://schemas.microsoft.com/office/drawing/2014/main" id="{24491FFA-8A02-B461-4123-09823DCA94ED}"/>
                  </a:ext>
                </a:extLst>
              </p:cNvPr>
              <p:cNvCxnSpPr>
                <a:cxnSpLocks/>
              </p:cNvCxnSpPr>
              <p:nvPr/>
            </p:nvCxnSpPr>
            <p:spPr>
              <a:xfrm>
                <a:off x="8776552" y="3451840"/>
                <a:ext cx="499500" cy="24313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F9B35362-D831-3C20-337E-F2F2867B4194}"/>
                  </a:ext>
                </a:extLst>
              </p:cNvPr>
              <p:cNvCxnSpPr>
                <a:cxnSpLocks/>
              </p:cNvCxnSpPr>
              <p:nvPr/>
            </p:nvCxnSpPr>
            <p:spPr>
              <a:xfrm>
                <a:off x="9267089" y="3489940"/>
                <a:ext cx="9328" cy="4456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7" name="Oval 146">
                <a:extLst>
                  <a:ext uri="{FF2B5EF4-FFF2-40B4-BE49-F238E27FC236}">
                    <a16:creationId xmlns:a16="http://schemas.microsoft.com/office/drawing/2014/main" id="{F7B1A3C0-6B54-A078-D51A-F09BDC7571BF}"/>
                  </a:ext>
                </a:extLst>
              </p:cNvPr>
              <p:cNvSpPr/>
              <p:nvPr/>
            </p:nvSpPr>
            <p:spPr>
              <a:xfrm>
                <a:off x="9215535" y="3629434"/>
                <a:ext cx="111536" cy="1115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8" name="Straight Arrow Connector 147">
                <a:extLst>
                  <a:ext uri="{FF2B5EF4-FFF2-40B4-BE49-F238E27FC236}">
                    <a16:creationId xmlns:a16="http://schemas.microsoft.com/office/drawing/2014/main" id="{F20AB0ED-96E2-5FA2-3C8C-67E578E7F1B0}"/>
                  </a:ext>
                </a:extLst>
              </p:cNvPr>
              <p:cNvCxnSpPr>
                <a:cxnSpLocks/>
              </p:cNvCxnSpPr>
              <p:nvPr/>
            </p:nvCxnSpPr>
            <p:spPr>
              <a:xfrm flipH="1">
                <a:off x="9305951" y="3443326"/>
                <a:ext cx="341343" cy="23919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44" name="Straight Arrow Connector 143">
              <a:extLst>
                <a:ext uri="{FF2B5EF4-FFF2-40B4-BE49-F238E27FC236}">
                  <a16:creationId xmlns:a16="http://schemas.microsoft.com/office/drawing/2014/main" id="{66DC51CB-95B6-5B0F-04FC-4B7AB48BB9F9}"/>
                </a:ext>
              </a:extLst>
            </p:cNvPr>
            <p:cNvCxnSpPr>
              <a:cxnSpLocks/>
            </p:cNvCxnSpPr>
            <p:nvPr/>
          </p:nvCxnSpPr>
          <p:spPr>
            <a:xfrm flipH="1">
              <a:off x="8665622" y="3438343"/>
              <a:ext cx="986655" cy="24417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2F9E343C-D83E-628C-64A9-E9465397C62D}"/>
              </a:ext>
            </a:extLst>
          </p:cNvPr>
          <p:cNvGrpSpPr/>
          <p:nvPr/>
        </p:nvGrpSpPr>
        <p:grpSpPr>
          <a:xfrm>
            <a:off x="4783059" y="3742498"/>
            <a:ext cx="1695791" cy="492280"/>
            <a:chOff x="7978910" y="3424276"/>
            <a:chExt cx="1695791" cy="492280"/>
          </a:xfrm>
        </p:grpSpPr>
        <p:grpSp>
          <p:nvGrpSpPr>
            <p:cNvPr id="150" name="Group 149">
              <a:extLst>
                <a:ext uri="{FF2B5EF4-FFF2-40B4-BE49-F238E27FC236}">
                  <a16:creationId xmlns:a16="http://schemas.microsoft.com/office/drawing/2014/main" id="{5116D0A1-56DE-7E17-C556-032355CC71C2}"/>
                </a:ext>
              </a:extLst>
            </p:cNvPr>
            <p:cNvGrpSpPr/>
            <p:nvPr/>
          </p:nvGrpSpPr>
          <p:grpSpPr>
            <a:xfrm>
              <a:off x="7978910" y="3424276"/>
              <a:ext cx="431759" cy="492280"/>
              <a:chOff x="9215535" y="3443326"/>
              <a:chExt cx="431759" cy="492280"/>
            </a:xfrm>
          </p:grpSpPr>
          <p:cxnSp>
            <p:nvCxnSpPr>
              <p:cNvPr id="153" name="Straight Arrow Connector 152">
                <a:extLst>
                  <a:ext uri="{FF2B5EF4-FFF2-40B4-BE49-F238E27FC236}">
                    <a16:creationId xmlns:a16="http://schemas.microsoft.com/office/drawing/2014/main" id="{4D810A38-D162-DCDB-D6C6-09D0DC4D1C06}"/>
                  </a:ext>
                </a:extLst>
              </p:cNvPr>
              <p:cNvCxnSpPr>
                <a:cxnSpLocks/>
              </p:cNvCxnSpPr>
              <p:nvPr/>
            </p:nvCxnSpPr>
            <p:spPr>
              <a:xfrm>
                <a:off x="9267089" y="3489940"/>
                <a:ext cx="9328" cy="4456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4" name="Oval 153">
                <a:extLst>
                  <a:ext uri="{FF2B5EF4-FFF2-40B4-BE49-F238E27FC236}">
                    <a16:creationId xmlns:a16="http://schemas.microsoft.com/office/drawing/2014/main" id="{70414A37-3921-0CC1-6796-CC822788B9ED}"/>
                  </a:ext>
                </a:extLst>
              </p:cNvPr>
              <p:cNvSpPr/>
              <p:nvPr/>
            </p:nvSpPr>
            <p:spPr>
              <a:xfrm>
                <a:off x="9215535" y="3629434"/>
                <a:ext cx="111536" cy="1115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5" name="Straight Arrow Connector 154">
                <a:extLst>
                  <a:ext uri="{FF2B5EF4-FFF2-40B4-BE49-F238E27FC236}">
                    <a16:creationId xmlns:a16="http://schemas.microsoft.com/office/drawing/2014/main" id="{F58AD616-486C-C592-75BF-BE659F873752}"/>
                  </a:ext>
                </a:extLst>
              </p:cNvPr>
              <p:cNvCxnSpPr>
                <a:cxnSpLocks/>
              </p:cNvCxnSpPr>
              <p:nvPr/>
            </p:nvCxnSpPr>
            <p:spPr>
              <a:xfrm flipH="1">
                <a:off x="9305951" y="3443326"/>
                <a:ext cx="341343" cy="23919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51" name="Straight Arrow Connector 150">
              <a:extLst>
                <a:ext uri="{FF2B5EF4-FFF2-40B4-BE49-F238E27FC236}">
                  <a16:creationId xmlns:a16="http://schemas.microsoft.com/office/drawing/2014/main" id="{484D639B-C674-1CB0-F419-ACF44D564229}"/>
                </a:ext>
              </a:extLst>
            </p:cNvPr>
            <p:cNvCxnSpPr>
              <a:cxnSpLocks/>
            </p:cNvCxnSpPr>
            <p:nvPr/>
          </p:nvCxnSpPr>
          <p:spPr>
            <a:xfrm flipH="1">
              <a:off x="8024893" y="3445818"/>
              <a:ext cx="1034394" cy="223046"/>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F2DA4617-27DE-F8DE-32BF-2D53128576D1}"/>
                </a:ext>
              </a:extLst>
            </p:cNvPr>
            <p:cNvCxnSpPr>
              <a:cxnSpLocks/>
            </p:cNvCxnSpPr>
            <p:nvPr/>
          </p:nvCxnSpPr>
          <p:spPr>
            <a:xfrm flipH="1">
              <a:off x="8044786" y="3438343"/>
              <a:ext cx="1629915" cy="223507"/>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E4E81F15-3AB0-A376-D5A5-DFBB0B1F2CFF}"/>
              </a:ext>
            </a:extLst>
          </p:cNvPr>
          <p:cNvGrpSpPr/>
          <p:nvPr/>
        </p:nvGrpSpPr>
        <p:grpSpPr>
          <a:xfrm>
            <a:off x="4946455" y="3761548"/>
            <a:ext cx="1504988" cy="492280"/>
            <a:chOff x="8142306" y="3443326"/>
            <a:chExt cx="1504988" cy="492280"/>
          </a:xfrm>
        </p:grpSpPr>
        <p:cxnSp>
          <p:nvCxnSpPr>
            <p:cNvPr id="157" name="Straight Arrow Connector 156">
              <a:extLst>
                <a:ext uri="{FF2B5EF4-FFF2-40B4-BE49-F238E27FC236}">
                  <a16:creationId xmlns:a16="http://schemas.microsoft.com/office/drawing/2014/main" id="{EAA7D4C0-683D-04F9-4099-3344589F283A}"/>
                </a:ext>
              </a:extLst>
            </p:cNvPr>
            <p:cNvCxnSpPr>
              <a:cxnSpLocks/>
            </p:cNvCxnSpPr>
            <p:nvPr/>
          </p:nvCxnSpPr>
          <p:spPr>
            <a:xfrm>
              <a:off x="8776552" y="3451840"/>
              <a:ext cx="499500" cy="243133"/>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9FC1AA4C-7F2F-424B-55DD-01E85AA6A207}"/>
                </a:ext>
              </a:extLst>
            </p:cNvPr>
            <p:cNvCxnSpPr>
              <a:cxnSpLocks/>
            </p:cNvCxnSpPr>
            <p:nvPr/>
          </p:nvCxnSpPr>
          <p:spPr>
            <a:xfrm>
              <a:off x="9267089" y="3489940"/>
              <a:ext cx="9328" cy="4456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Oval 158">
              <a:extLst>
                <a:ext uri="{FF2B5EF4-FFF2-40B4-BE49-F238E27FC236}">
                  <a16:creationId xmlns:a16="http://schemas.microsoft.com/office/drawing/2014/main" id="{EDB9D385-4A1B-7B69-74A1-A846F758E2C8}"/>
                </a:ext>
              </a:extLst>
            </p:cNvPr>
            <p:cNvSpPr/>
            <p:nvPr/>
          </p:nvSpPr>
          <p:spPr>
            <a:xfrm>
              <a:off x="9215535" y="3629434"/>
              <a:ext cx="111536" cy="1115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0" name="Straight Arrow Connector 159">
              <a:extLst>
                <a:ext uri="{FF2B5EF4-FFF2-40B4-BE49-F238E27FC236}">
                  <a16:creationId xmlns:a16="http://schemas.microsoft.com/office/drawing/2014/main" id="{7274F4C5-2A9B-A7E5-B358-1281535C3FE9}"/>
                </a:ext>
              </a:extLst>
            </p:cNvPr>
            <p:cNvCxnSpPr>
              <a:cxnSpLocks/>
            </p:cNvCxnSpPr>
            <p:nvPr/>
          </p:nvCxnSpPr>
          <p:spPr>
            <a:xfrm flipH="1">
              <a:off x="9305951" y="3443326"/>
              <a:ext cx="341343" cy="23919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98BA1914-7613-7E94-62D7-E7958D9050F5}"/>
                </a:ext>
              </a:extLst>
            </p:cNvPr>
            <p:cNvCxnSpPr>
              <a:cxnSpLocks/>
            </p:cNvCxnSpPr>
            <p:nvPr/>
          </p:nvCxnSpPr>
          <p:spPr>
            <a:xfrm>
              <a:off x="8142306" y="3448036"/>
              <a:ext cx="1113814" cy="249429"/>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63" name="Oval 162">
            <a:extLst>
              <a:ext uri="{FF2B5EF4-FFF2-40B4-BE49-F238E27FC236}">
                <a16:creationId xmlns:a16="http://schemas.microsoft.com/office/drawing/2014/main" id="{C107D4B5-1B59-B054-43A4-0AB72EFB3047}"/>
              </a:ext>
            </a:extLst>
          </p:cNvPr>
          <p:cNvSpPr/>
          <p:nvPr/>
        </p:nvSpPr>
        <p:spPr>
          <a:xfrm>
            <a:off x="5920240" y="4236584"/>
            <a:ext cx="346760" cy="346759"/>
          </a:xfrm>
          <a:prstGeom prst="ellipse">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Oval 163">
            <a:extLst>
              <a:ext uri="{FF2B5EF4-FFF2-40B4-BE49-F238E27FC236}">
                <a16:creationId xmlns:a16="http://schemas.microsoft.com/office/drawing/2014/main" id="{C9291547-8E7F-E0F8-466B-709CFAAF4029}"/>
              </a:ext>
            </a:extLst>
          </p:cNvPr>
          <p:cNvSpPr/>
          <p:nvPr/>
        </p:nvSpPr>
        <p:spPr>
          <a:xfrm>
            <a:off x="5924184" y="4234778"/>
            <a:ext cx="346760" cy="346759"/>
          </a:xfrm>
          <a:prstGeom prst="ellipse">
            <a:avLst/>
          </a:prstGeom>
          <a:blipFill dpi="0" rotWithShape="1">
            <a:blip r:embed="rId3">
              <a:alphaModFix amt="30000"/>
              <a:duotone>
                <a:prstClr val="black"/>
                <a:schemeClr val="accent5">
                  <a:lumMod val="60000"/>
                  <a:lumOff val="40000"/>
                  <a:tint val="45000"/>
                  <a:satMod val="400000"/>
                </a:schemeClr>
              </a:duotone>
              <a:extLst>
                <a:ext uri="{BEBA8EAE-BF5A-486C-A8C5-ECC9F3942E4B}">
                  <a14:imgProps xmlns:a14="http://schemas.microsoft.com/office/drawing/2010/main">
                    <a14:imgLayer r:embed="rId4">
                      <a14:imgEffect>
                        <a14:saturation sat="33000"/>
                      </a14:imgEffect>
                    </a14:imgLayer>
                  </a14:imgProps>
                </a:ext>
              </a:extLst>
            </a:blip>
            <a:srcRect/>
            <a:tile tx="0" ty="0" sx="100000" sy="100000" flip="none" algn="tl"/>
          </a:blipFill>
          <a:ln w="28575">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Oval 164">
            <a:extLst>
              <a:ext uri="{FF2B5EF4-FFF2-40B4-BE49-F238E27FC236}">
                <a16:creationId xmlns:a16="http://schemas.microsoft.com/office/drawing/2014/main" id="{BEB36543-C7EC-6B9F-AB53-A00A14FB127D}"/>
              </a:ext>
            </a:extLst>
          </p:cNvPr>
          <p:cNvSpPr/>
          <p:nvPr/>
        </p:nvSpPr>
        <p:spPr>
          <a:xfrm>
            <a:off x="5869494" y="3436279"/>
            <a:ext cx="346760" cy="346759"/>
          </a:xfrm>
          <a:prstGeom prst="ellipse">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Oval 165">
            <a:extLst>
              <a:ext uri="{FF2B5EF4-FFF2-40B4-BE49-F238E27FC236}">
                <a16:creationId xmlns:a16="http://schemas.microsoft.com/office/drawing/2014/main" id="{966DB9FF-7B78-849F-86D0-4B1AE7AC5EB5}"/>
              </a:ext>
            </a:extLst>
          </p:cNvPr>
          <p:cNvSpPr/>
          <p:nvPr/>
        </p:nvSpPr>
        <p:spPr>
          <a:xfrm>
            <a:off x="5873438" y="3436280"/>
            <a:ext cx="346760" cy="346759"/>
          </a:xfrm>
          <a:prstGeom prst="ellipse">
            <a:avLst/>
          </a:prstGeom>
          <a:blipFill dpi="0" rotWithShape="1">
            <a:blip r:embed="rId3">
              <a:duotone>
                <a:prstClr val="black"/>
                <a:schemeClr val="accent5">
                  <a:lumMod val="60000"/>
                  <a:lumOff val="40000"/>
                  <a:tint val="45000"/>
                  <a:satMod val="400000"/>
                </a:schemeClr>
              </a:duotone>
              <a:extLst>
                <a:ext uri="{BEBA8EAE-BF5A-486C-A8C5-ECC9F3942E4B}">
                  <a14:imgProps xmlns:a14="http://schemas.microsoft.com/office/drawing/2010/main">
                    <a14:imgLayer r:embed="rId4">
                      <a14:imgEffect>
                        <a14:saturation sat="33000"/>
                      </a14:imgEffect>
                    </a14:imgLayer>
                  </a14:imgProps>
                </a:ext>
              </a:extLst>
            </a:blip>
            <a:srcRect/>
            <a:tile tx="0" ty="0" sx="100000" sy="100000" flip="none" algn="tl"/>
          </a:bli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8" name="Straight Connector 167">
            <a:extLst>
              <a:ext uri="{FF2B5EF4-FFF2-40B4-BE49-F238E27FC236}">
                <a16:creationId xmlns:a16="http://schemas.microsoft.com/office/drawing/2014/main" id="{C0C3522A-7202-9B87-6E77-9F3362B6935A}"/>
              </a:ext>
            </a:extLst>
          </p:cNvPr>
          <p:cNvCxnSpPr>
            <a:cxnSpLocks/>
            <a:endCxn id="141" idx="3"/>
          </p:cNvCxnSpPr>
          <p:nvPr/>
        </p:nvCxnSpPr>
        <p:spPr>
          <a:xfrm>
            <a:off x="3391163" y="4023405"/>
            <a:ext cx="3163030" cy="1079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1CA09DA9-4306-5D43-5259-E4D9B7BDB0A5}"/>
              </a:ext>
            </a:extLst>
          </p:cNvPr>
          <p:cNvSpPr/>
          <p:nvPr/>
        </p:nvSpPr>
        <p:spPr>
          <a:xfrm rot="18900000">
            <a:off x="3682921" y="3874586"/>
            <a:ext cx="275686" cy="275686"/>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9" name="TextBox 168">
            <a:extLst>
              <a:ext uri="{FF2B5EF4-FFF2-40B4-BE49-F238E27FC236}">
                <a16:creationId xmlns:a16="http://schemas.microsoft.com/office/drawing/2014/main" id="{ACE0F9B4-D717-EF90-8A61-827164954A85}"/>
              </a:ext>
            </a:extLst>
          </p:cNvPr>
          <p:cNvSpPr txBox="1"/>
          <p:nvPr/>
        </p:nvSpPr>
        <p:spPr>
          <a:xfrm>
            <a:off x="2986089" y="3415166"/>
            <a:ext cx="1094530" cy="369332"/>
          </a:xfrm>
          <a:prstGeom prst="rect">
            <a:avLst/>
          </a:prstGeom>
          <a:noFill/>
        </p:spPr>
        <p:txBody>
          <a:bodyPr wrap="none" rtlCol="0">
            <a:spAutoFit/>
          </a:bodyPr>
          <a:lstStyle/>
          <a:p>
            <a:r>
              <a:rPr lang="en-GB" dirty="0"/>
              <a:t>Condition</a:t>
            </a:r>
          </a:p>
        </p:txBody>
      </p:sp>
      <p:sp>
        <p:nvSpPr>
          <p:cNvPr id="182" name="Freeform: Shape 181">
            <a:extLst>
              <a:ext uri="{FF2B5EF4-FFF2-40B4-BE49-F238E27FC236}">
                <a16:creationId xmlns:a16="http://schemas.microsoft.com/office/drawing/2014/main" id="{D2A93756-6050-D004-DF82-B3E3C53FABFE}"/>
              </a:ext>
            </a:extLst>
          </p:cNvPr>
          <p:cNvSpPr/>
          <p:nvPr/>
        </p:nvSpPr>
        <p:spPr>
          <a:xfrm>
            <a:off x="3510183" y="2810935"/>
            <a:ext cx="2213207" cy="659876"/>
          </a:xfrm>
          <a:custGeom>
            <a:avLst/>
            <a:gdLst>
              <a:gd name="connsiteX0" fmla="*/ 2059756 w 2059756"/>
              <a:gd name="connsiteY0" fmla="*/ 0 h 570321"/>
              <a:gd name="connsiteX1" fmla="*/ 0 w 2059756"/>
              <a:gd name="connsiteY1" fmla="*/ 570321 h 570321"/>
              <a:gd name="connsiteX0" fmla="*/ 2059756 w 2059756"/>
              <a:gd name="connsiteY0" fmla="*/ 0 h 570321"/>
              <a:gd name="connsiteX1" fmla="*/ 0 w 2059756"/>
              <a:gd name="connsiteY1" fmla="*/ 570321 h 570321"/>
              <a:gd name="connsiteX0" fmla="*/ 2059756 w 2059756"/>
              <a:gd name="connsiteY0" fmla="*/ 0 h 570321"/>
              <a:gd name="connsiteX1" fmla="*/ 0 w 2059756"/>
              <a:gd name="connsiteY1" fmla="*/ 570321 h 570321"/>
              <a:gd name="connsiteX0" fmla="*/ 2059756 w 2059756"/>
              <a:gd name="connsiteY0" fmla="*/ 0 h 659876"/>
              <a:gd name="connsiteX1" fmla="*/ 0 w 2059756"/>
              <a:gd name="connsiteY1" fmla="*/ 659876 h 659876"/>
              <a:gd name="connsiteX0" fmla="*/ 2059799 w 2059799"/>
              <a:gd name="connsiteY0" fmla="*/ 0 h 659876"/>
              <a:gd name="connsiteX1" fmla="*/ 43 w 2059799"/>
              <a:gd name="connsiteY1" fmla="*/ 659876 h 659876"/>
              <a:gd name="connsiteX0" fmla="*/ 1948883 w 1948883"/>
              <a:gd name="connsiteY0" fmla="*/ 0 h 659876"/>
              <a:gd name="connsiteX1" fmla="*/ 47 w 1948883"/>
              <a:gd name="connsiteY1" fmla="*/ 659876 h 659876"/>
            </a:gdLst>
            <a:ahLst/>
            <a:cxnLst>
              <a:cxn ang="0">
                <a:pos x="connsiteX0" y="connsiteY0"/>
              </a:cxn>
              <a:cxn ang="0">
                <a:pos x="connsiteX1" y="connsiteY1"/>
              </a:cxn>
            </a:cxnLst>
            <a:rect l="l" t="t" r="r" b="b"/>
            <a:pathLst>
              <a:path w="1948883" h="659876">
                <a:moveTo>
                  <a:pt x="1948883" y="0"/>
                </a:moveTo>
                <a:cubicBezTo>
                  <a:pt x="1936314" y="388070"/>
                  <a:pt x="-10951" y="116264"/>
                  <a:pt x="47" y="659876"/>
                </a:cubicBezTo>
              </a:path>
            </a:pathLst>
          </a:custGeom>
          <a:noFill/>
          <a:ln w="2857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TextBox 184">
            <a:extLst>
              <a:ext uri="{FF2B5EF4-FFF2-40B4-BE49-F238E27FC236}">
                <a16:creationId xmlns:a16="http://schemas.microsoft.com/office/drawing/2014/main" id="{3263FD33-AA8E-A52B-CE98-68092155B010}"/>
              </a:ext>
            </a:extLst>
          </p:cNvPr>
          <p:cNvSpPr txBox="1"/>
          <p:nvPr/>
        </p:nvSpPr>
        <p:spPr>
          <a:xfrm rot="5400000">
            <a:off x="5659694" y="4643252"/>
            <a:ext cx="407484" cy="369332"/>
          </a:xfrm>
          <a:prstGeom prst="rect">
            <a:avLst/>
          </a:prstGeom>
          <a:noFill/>
        </p:spPr>
        <p:txBody>
          <a:bodyPr wrap="none" rtlCol="0">
            <a:spAutoFit/>
          </a:bodyPr>
          <a:lstStyle/>
          <a:p>
            <a:r>
              <a:rPr lang="en-US" dirty="0">
                <a:latin typeface="+mj-lt"/>
              </a:rPr>
              <a:t>…</a:t>
            </a:r>
          </a:p>
        </p:txBody>
      </p:sp>
      <p:sp>
        <p:nvSpPr>
          <p:cNvPr id="186" name="Isosceles Triangle 185">
            <a:extLst>
              <a:ext uri="{FF2B5EF4-FFF2-40B4-BE49-F238E27FC236}">
                <a16:creationId xmlns:a16="http://schemas.microsoft.com/office/drawing/2014/main" id="{5C43F897-99F1-5095-1512-ABE6F0BCB1BD}"/>
              </a:ext>
            </a:extLst>
          </p:cNvPr>
          <p:cNvSpPr/>
          <p:nvPr/>
        </p:nvSpPr>
        <p:spPr>
          <a:xfrm>
            <a:off x="6430406" y="2331587"/>
            <a:ext cx="386271" cy="332992"/>
          </a:xfrm>
          <a:prstGeom prst="triangle">
            <a:avLst/>
          </a:prstGeom>
          <a:solidFill>
            <a:schemeClr val="accent5">
              <a:lumMod val="60000"/>
              <a:lumOff val="4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Isosceles Triangle 186">
            <a:extLst>
              <a:ext uri="{FF2B5EF4-FFF2-40B4-BE49-F238E27FC236}">
                <a16:creationId xmlns:a16="http://schemas.microsoft.com/office/drawing/2014/main" id="{B8FB0CA1-8599-3BA6-3779-F23D86A075A8}"/>
              </a:ext>
            </a:extLst>
          </p:cNvPr>
          <p:cNvSpPr/>
          <p:nvPr/>
        </p:nvSpPr>
        <p:spPr>
          <a:xfrm>
            <a:off x="7002608" y="2330180"/>
            <a:ext cx="386271" cy="332992"/>
          </a:xfrm>
          <a:prstGeom prst="triangle">
            <a:avLst/>
          </a:prstGeom>
          <a:solidFill>
            <a:schemeClr val="accent5">
              <a:lumMod val="60000"/>
              <a:lumOff val="4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0" name="Group 189">
            <a:extLst>
              <a:ext uri="{FF2B5EF4-FFF2-40B4-BE49-F238E27FC236}">
                <a16:creationId xmlns:a16="http://schemas.microsoft.com/office/drawing/2014/main" id="{BA58CA5B-58CB-4BB1-FD1F-F84483C88A7C}"/>
              </a:ext>
            </a:extLst>
          </p:cNvPr>
          <p:cNvGrpSpPr/>
          <p:nvPr/>
        </p:nvGrpSpPr>
        <p:grpSpPr>
          <a:xfrm>
            <a:off x="4162050" y="3376430"/>
            <a:ext cx="392897" cy="1234140"/>
            <a:chOff x="2095977" y="4956489"/>
            <a:chExt cx="392897" cy="1234140"/>
          </a:xfrm>
        </p:grpSpPr>
        <p:sp>
          <p:nvSpPr>
            <p:cNvPr id="188" name="Rectangle: Rounded Corners 187">
              <a:extLst>
                <a:ext uri="{FF2B5EF4-FFF2-40B4-BE49-F238E27FC236}">
                  <a16:creationId xmlns:a16="http://schemas.microsoft.com/office/drawing/2014/main" id="{A8F10FC6-7E06-8A92-605E-633C36845393}"/>
                </a:ext>
              </a:extLst>
            </p:cNvPr>
            <p:cNvSpPr/>
            <p:nvPr/>
          </p:nvSpPr>
          <p:spPr>
            <a:xfrm>
              <a:off x="2107826" y="4956489"/>
              <a:ext cx="381048" cy="1234140"/>
            </a:xfrm>
            <a:prstGeom prst="roundRect">
              <a:avLst/>
            </a:prstGeom>
            <a:solidFill>
              <a:schemeClr val="accent4">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TextBox 188">
              <a:extLst>
                <a:ext uri="{FF2B5EF4-FFF2-40B4-BE49-F238E27FC236}">
                  <a16:creationId xmlns:a16="http://schemas.microsoft.com/office/drawing/2014/main" id="{A1DF4885-CAF3-7ABE-25C0-186D0E4DBBDA}"/>
                </a:ext>
              </a:extLst>
            </p:cNvPr>
            <p:cNvSpPr txBox="1"/>
            <p:nvPr/>
          </p:nvSpPr>
          <p:spPr>
            <a:xfrm rot="16200000">
              <a:off x="1710967" y="5363438"/>
              <a:ext cx="1139351" cy="369332"/>
            </a:xfrm>
            <a:prstGeom prst="rect">
              <a:avLst/>
            </a:prstGeom>
            <a:noFill/>
          </p:spPr>
          <p:txBody>
            <a:bodyPr wrap="none" rtlCol="0">
              <a:spAutoFit/>
            </a:bodyPr>
            <a:lstStyle/>
            <a:p>
              <a:r>
                <a:rPr lang="en-GB" dirty="0"/>
                <a:t>Projection</a:t>
              </a:r>
            </a:p>
          </p:txBody>
        </p:sp>
      </p:grpSp>
      <p:grpSp>
        <p:nvGrpSpPr>
          <p:cNvPr id="193" name="Group 192">
            <a:extLst>
              <a:ext uri="{FF2B5EF4-FFF2-40B4-BE49-F238E27FC236}">
                <a16:creationId xmlns:a16="http://schemas.microsoft.com/office/drawing/2014/main" id="{3A286DDC-7821-7AD0-A9D3-85B4FCB9F803}"/>
              </a:ext>
            </a:extLst>
          </p:cNvPr>
          <p:cNvGrpSpPr/>
          <p:nvPr/>
        </p:nvGrpSpPr>
        <p:grpSpPr>
          <a:xfrm rot="5400000">
            <a:off x="5599970" y="4074529"/>
            <a:ext cx="392893" cy="2237212"/>
            <a:chOff x="2095981" y="4919507"/>
            <a:chExt cx="392893" cy="1282000"/>
          </a:xfrm>
        </p:grpSpPr>
        <p:sp>
          <p:nvSpPr>
            <p:cNvPr id="194" name="Rectangle: Rounded Corners 193">
              <a:extLst>
                <a:ext uri="{FF2B5EF4-FFF2-40B4-BE49-F238E27FC236}">
                  <a16:creationId xmlns:a16="http://schemas.microsoft.com/office/drawing/2014/main" id="{AC111771-F391-7808-C991-4E770E22217E}"/>
                </a:ext>
              </a:extLst>
            </p:cNvPr>
            <p:cNvSpPr/>
            <p:nvPr/>
          </p:nvSpPr>
          <p:spPr>
            <a:xfrm>
              <a:off x="2107826" y="4956489"/>
              <a:ext cx="381048" cy="1234140"/>
            </a:xfrm>
            <a:prstGeom prst="roundRect">
              <a:avLst/>
            </a:prstGeom>
            <a:solidFill>
              <a:schemeClr val="accent4">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TextBox 194">
              <a:extLst>
                <a:ext uri="{FF2B5EF4-FFF2-40B4-BE49-F238E27FC236}">
                  <a16:creationId xmlns:a16="http://schemas.microsoft.com/office/drawing/2014/main" id="{0E0707DC-B9E4-EE26-F5C4-5000048EF4FF}"/>
                </a:ext>
              </a:extLst>
            </p:cNvPr>
            <p:cNvSpPr txBox="1"/>
            <p:nvPr/>
          </p:nvSpPr>
          <p:spPr>
            <a:xfrm rot="16200000">
              <a:off x="1639647" y="5375841"/>
              <a:ext cx="1282000" cy="369332"/>
            </a:xfrm>
            <a:prstGeom prst="rect">
              <a:avLst/>
            </a:prstGeom>
            <a:noFill/>
          </p:spPr>
          <p:txBody>
            <a:bodyPr wrap="none" rtlCol="0">
              <a:spAutoFit/>
            </a:bodyPr>
            <a:lstStyle/>
            <a:p>
              <a:r>
                <a:rPr lang="en-GB" dirty="0"/>
                <a:t>Encoding + Projection</a:t>
              </a:r>
            </a:p>
          </p:txBody>
        </p:sp>
      </p:grpSp>
      <p:sp>
        <p:nvSpPr>
          <p:cNvPr id="196" name="Isosceles Triangle 195">
            <a:extLst>
              <a:ext uri="{FF2B5EF4-FFF2-40B4-BE49-F238E27FC236}">
                <a16:creationId xmlns:a16="http://schemas.microsoft.com/office/drawing/2014/main" id="{BBD9AA34-5FE7-0D2A-F8B0-C86061DC33B3}"/>
              </a:ext>
            </a:extLst>
          </p:cNvPr>
          <p:cNvSpPr/>
          <p:nvPr/>
        </p:nvSpPr>
        <p:spPr>
          <a:xfrm>
            <a:off x="5330662" y="5520888"/>
            <a:ext cx="386271" cy="332992"/>
          </a:xfrm>
          <a:prstGeom prst="triangle">
            <a:avLst/>
          </a:prstGeom>
          <a:solidFill>
            <a:schemeClr val="accent5">
              <a:lumMod val="60000"/>
              <a:lumOff val="4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Isosceles Triangle 196">
            <a:extLst>
              <a:ext uri="{FF2B5EF4-FFF2-40B4-BE49-F238E27FC236}">
                <a16:creationId xmlns:a16="http://schemas.microsoft.com/office/drawing/2014/main" id="{862B619D-2F30-C13D-B064-36729289D954}"/>
              </a:ext>
            </a:extLst>
          </p:cNvPr>
          <p:cNvSpPr/>
          <p:nvPr/>
        </p:nvSpPr>
        <p:spPr>
          <a:xfrm>
            <a:off x="5902864" y="5519481"/>
            <a:ext cx="386271" cy="332992"/>
          </a:xfrm>
          <a:prstGeom prst="triangle">
            <a:avLst/>
          </a:prstGeom>
          <a:solidFill>
            <a:schemeClr val="accent5">
              <a:lumMod val="60000"/>
              <a:lumOff val="4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Freeform: Shape 197">
            <a:extLst>
              <a:ext uri="{FF2B5EF4-FFF2-40B4-BE49-F238E27FC236}">
                <a16:creationId xmlns:a16="http://schemas.microsoft.com/office/drawing/2014/main" id="{C301862E-C5CB-84BC-D3AC-BC3C29F33E03}"/>
              </a:ext>
            </a:extLst>
          </p:cNvPr>
          <p:cNvSpPr/>
          <p:nvPr/>
        </p:nvSpPr>
        <p:spPr>
          <a:xfrm>
            <a:off x="6496282" y="2927166"/>
            <a:ext cx="536978" cy="2837468"/>
          </a:xfrm>
          <a:custGeom>
            <a:avLst/>
            <a:gdLst>
              <a:gd name="connsiteX0" fmla="*/ 2059756 w 2059756"/>
              <a:gd name="connsiteY0" fmla="*/ 0 h 570321"/>
              <a:gd name="connsiteX1" fmla="*/ 0 w 2059756"/>
              <a:gd name="connsiteY1" fmla="*/ 570321 h 570321"/>
              <a:gd name="connsiteX0" fmla="*/ 2059756 w 2059756"/>
              <a:gd name="connsiteY0" fmla="*/ 0 h 570321"/>
              <a:gd name="connsiteX1" fmla="*/ 0 w 2059756"/>
              <a:gd name="connsiteY1" fmla="*/ 570321 h 570321"/>
              <a:gd name="connsiteX0" fmla="*/ 2059756 w 2059756"/>
              <a:gd name="connsiteY0" fmla="*/ 0 h 570321"/>
              <a:gd name="connsiteX1" fmla="*/ 0 w 2059756"/>
              <a:gd name="connsiteY1" fmla="*/ 570321 h 570321"/>
              <a:gd name="connsiteX0" fmla="*/ 2059756 w 2059756"/>
              <a:gd name="connsiteY0" fmla="*/ 0 h 659876"/>
              <a:gd name="connsiteX1" fmla="*/ 0 w 2059756"/>
              <a:gd name="connsiteY1" fmla="*/ 659876 h 659876"/>
              <a:gd name="connsiteX0" fmla="*/ 2059799 w 2059799"/>
              <a:gd name="connsiteY0" fmla="*/ 0 h 659876"/>
              <a:gd name="connsiteX1" fmla="*/ 43 w 2059799"/>
              <a:gd name="connsiteY1" fmla="*/ 659876 h 659876"/>
              <a:gd name="connsiteX0" fmla="*/ 211 w 551106"/>
              <a:gd name="connsiteY0" fmla="*/ 1250296 h 1298661"/>
              <a:gd name="connsiteX1" fmla="*/ 551106 w 551106"/>
              <a:gd name="connsiteY1" fmla="*/ 90799 h 1298661"/>
              <a:gd name="connsiteX0" fmla="*/ 0 w 550895"/>
              <a:gd name="connsiteY0" fmla="*/ 1266266 h 1266283"/>
              <a:gd name="connsiteX1" fmla="*/ 550895 w 550895"/>
              <a:gd name="connsiteY1" fmla="*/ 106769 h 1266283"/>
              <a:gd name="connsiteX0" fmla="*/ 0 w 266647"/>
              <a:gd name="connsiteY0" fmla="*/ 2729655 h 2729664"/>
              <a:gd name="connsiteX1" fmla="*/ 102644 w 266647"/>
              <a:gd name="connsiteY1" fmla="*/ 61869 h 2729664"/>
              <a:gd name="connsiteX0" fmla="*/ 0 w 278014"/>
              <a:gd name="connsiteY0" fmla="*/ 2667786 h 2667803"/>
              <a:gd name="connsiteX1" fmla="*/ 102644 w 278014"/>
              <a:gd name="connsiteY1" fmla="*/ 0 h 2667803"/>
              <a:gd name="connsiteX0" fmla="*/ 0 w 407407"/>
              <a:gd name="connsiteY0" fmla="*/ 2714920 h 2714936"/>
              <a:gd name="connsiteX1" fmla="*/ 368275 w 407407"/>
              <a:gd name="connsiteY1" fmla="*/ 0 h 2714936"/>
              <a:gd name="connsiteX0" fmla="*/ 0 w 396423"/>
              <a:gd name="connsiteY0" fmla="*/ 2837468 h 2837483"/>
              <a:gd name="connsiteX1" fmla="*/ 351674 w 396423"/>
              <a:gd name="connsiteY1" fmla="*/ 0 h 2837483"/>
              <a:gd name="connsiteX0" fmla="*/ 0 w 472846"/>
              <a:gd name="connsiteY0" fmla="*/ 2837468 h 2837468"/>
              <a:gd name="connsiteX1" fmla="*/ 351674 w 472846"/>
              <a:gd name="connsiteY1" fmla="*/ 0 h 2837468"/>
            </a:gdLst>
            <a:ahLst/>
            <a:cxnLst>
              <a:cxn ang="0">
                <a:pos x="connsiteX0" y="connsiteY0"/>
              </a:cxn>
              <a:cxn ang="0">
                <a:pos x="connsiteX1" y="connsiteY1"/>
              </a:cxn>
            </a:cxnLst>
            <a:rect l="l" t="t" r="r" b="b"/>
            <a:pathLst>
              <a:path w="472846" h="2837468">
                <a:moveTo>
                  <a:pt x="0" y="2837468"/>
                </a:moveTo>
                <a:cubicBezTo>
                  <a:pt x="761283" y="2829756"/>
                  <a:pt x="382181" y="950537"/>
                  <a:pt x="351674" y="0"/>
                </a:cubicBezTo>
              </a:path>
            </a:pathLst>
          </a:custGeom>
          <a:noFill/>
          <a:ln w="28575">
            <a:solidFill>
              <a:schemeClr val="tx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TextBox 204">
            <a:extLst>
              <a:ext uri="{FF2B5EF4-FFF2-40B4-BE49-F238E27FC236}">
                <a16:creationId xmlns:a16="http://schemas.microsoft.com/office/drawing/2014/main" id="{2DC6F1BF-F8DB-00B1-0CD3-A661693C942B}"/>
              </a:ext>
            </a:extLst>
          </p:cNvPr>
          <p:cNvSpPr txBox="1"/>
          <p:nvPr/>
        </p:nvSpPr>
        <p:spPr>
          <a:xfrm>
            <a:off x="2818685" y="2206497"/>
            <a:ext cx="407484" cy="369332"/>
          </a:xfrm>
          <a:prstGeom prst="rect">
            <a:avLst/>
          </a:prstGeom>
          <a:noFill/>
        </p:spPr>
        <p:txBody>
          <a:bodyPr wrap="none" rtlCol="0">
            <a:spAutoFit/>
          </a:bodyPr>
          <a:lstStyle/>
          <a:p>
            <a:r>
              <a:rPr lang="en-US" dirty="0">
                <a:latin typeface="+mj-lt"/>
              </a:rPr>
              <a:t>…</a:t>
            </a:r>
          </a:p>
        </p:txBody>
      </p:sp>
      <p:sp>
        <p:nvSpPr>
          <p:cNvPr id="206" name="TextBox 205">
            <a:extLst>
              <a:ext uri="{FF2B5EF4-FFF2-40B4-BE49-F238E27FC236}">
                <a16:creationId xmlns:a16="http://schemas.microsoft.com/office/drawing/2014/main" id="{C41B3EC4-0E96-6F0B-AB6E-43BAEA61871D}"/>
              </a:ext>
            </a:extLst>
          </p:cNvPr>
          <p:cNvSpPr txBox="1"/>
          <p:nvPr/>
        </p:nvSpPr>
        <p:spPr>
          <a:xfrm>
            <a:off x="7486004" y="2230278"/>
            <a:ext cx="407484" cy="369332"/>
          </a:xfrm>
          <a:prstGeom prst="rect">
            <a:avLst/>
          </a:prstGeom>
          <a:noFill/>
        </p:spPr>
        <p:txBody>
          <a:bodyPr wrap="none" rtlCol="0">
            <a:spAutoFit/>
          </a:bodyPr>
          <a:lstStyle/>
          <a:p>
            <a:r>
              <a:rPr lang="en-US" dirty="0">
                <a:latin typeface="+mj-lt"/>
              </a:rPr>
              <a:t>…</a:t>
            </a:r>
          </a:p>
        </p:txBody>
      </p:sp>
      <p:sp>
        <p:nvSpPr>
          <p:cNvPr id="207" name="TextBox 206">
            <a:extLst>
              <a:ext uri="{FF2B5EF4-FFF2-40B4-BE49-F238E27FC236}">
                <a16:creationId xmlns:a16="http://schemas.microsoft.com/office/drawing/2014/main" id="{FE08EF89-064A-7E5A-04B3-B47032E93251}"/>
              </a:ext>
            </a:extLst>
          </p:cNvPr>
          <p:cNvSpPr txBox="1"/>
          <p:nvPr/>
        </p:nvSpPr>
        <p:spPr>
          <a:xfrm>
            <a:off x="286857" y="5791158"/>
            <a:ext cx="2812952" cy="692497"/>
          </a:xfrm>
          <a:prstGeom prst="rect">
            <a:avLst/>
          </a:prstGeom>
          <a:noFill/>
        </p:spPr>
        <p:txBody>
          <a:bodyPr wrap="square">
            <a:spAutoFit/>
          </a:bodyPr>
          <a:lstStyle/>
          <a:p>
            <a:r>
              <a:rPr lang="en-US" sz="1300" i="1" dirty="0">
                <a:solidFill>
                  <a:schemeClr val="bg1">
                    <a:lumMod val="65000"/>
                  </a:schemeClr>
                </a:solidFill>
              </a:rPr>
              <a:t>Chameleon: Mixed-Modal Early-Fusion Foundation Models</a:t>
            </a:r>
            <a:r>
              <a:rPr lang="en-GB" sz="1300" dirty="0">
                <a:solidFill>
                  <a:schemeClr val="bg1">
                    <a:lumMod val="65000"/>
                  </a:schemeClr>
                </a:solidFill>
              </a:rPr>
              <a:t>, Chameleon Team (Meta), </a:t>
            </a:r>
            <a:r>
              <a:rPr lang="en-GB" sz="1300" dirty="0" err="1">
                <a:solidFill>
                  <a:schemeClr val="bg1">
                    <a:lumMod val="65000"/>
                  </a:schemeClr>
                </a:solidFill>
              </a:rPr>
              <a:t>ArXiv</a:t>
            </a:r>
            <a:r>
              <a:rPr lang="en-GB" sz="1300" dirty="0">
                <a:solidFill>
                  <a:schemeClr val="bg1">
                    <a:lumMod val="65000"/>
                  </a:schemeClr>
                </a:solidFill>
              </a:rPr>
              <a:t> May 2024</a:t>
            </a:r>
            <a:endParaRPr lang="en-GB" sz="1300" dirty="0">
              <a:solidFill>
                <a:srgbClr val="FF0000"/>
              </a:solidFill>
            </a:endParaRPr>
          </a:p>
        </p:txBody>
      </p:sp>
      <p:sp>
        <p:nvSpPr>
          <p:cNvPr id="208" name="TextBox 207">
            <a:extLst>
              <a:ext uri="{FF2B5EF4-FFF2-40B4-BE49-F238E27FC236}">
                <a16:creationId xmlns:a16="http://schemas.microsoft.com/office/drawing/2014/main" id="{F8D808E4-CE8E-7A23-13CB-35C92A058BD5}"/>
              </a:ext>
            </a:extLst>
          </p:cNvPr>
          <p:cNvSpPr txBox="1"/>
          <p:nvPr/>
        </p:nvSpPr>
        <p:spPr>
          <a:xfrm>
            <a:off x="3567570" y="5991212"/>
            <a:ext cx="4705340" cy="492443"/>
          </a:xfrm>
          <a:prstGeom prst="rect">
            <a:avLst/>
          </a:prstGeom>
          <a:noFill/>
        </p:spPr>
        <p:txBody>
          <a:bodyPr wrap="square">
            <a:spAutoFit/>
          </a:bodyPr>
          <a:lstStyle/>
          <a:p>
            <a:r>
              <a:rPr lang="en-US" sz="1300" i="1" dirty="0">
                <a:solidFill>
                  <a:schemeClr val="bg1">
                    <a:lumMod val="65000"/>
                  </a:schemeClr>
                </a:solidFill>
              </a:rPr>
              <a:t>SEED-X: Multimodal Models with Unified Multi-granularity Comprehension and Generation</a:t>
            </a:r>
            <a:r>
              <a:rPr lang="en-US" sz="1300" dirty="0">
                <a:solidFill>
                  <a:schemeClr val="bg1">
                    <a:lumMod val="65000"/>
                  </a:schemeClr>
                </a:solidFill>
              </a:rPr>
              <a:t>, Ge et al., </a:t>
            </a:r>
            <a:r>
              <a:rPr lang="en-US" sz="1300" dirty="0" err="1">
                <a:solidFill>
                  <a:schemeClr val="bg1">
                    <a:lumMod val="65000"/>
                  </a:schemeClr>
                </a:solidFill>
              </a:rPr>
              <a:t>ArXiv</a:t>
            </a:r>
            <a:r>
              <a:rPr lang="en-US" sz="1300" dirty="0">
                <a:solidFill>
                  <a:schemeClr val="bg1">
                    <a:lumMod val="65000"/>
                  </a:schemeClr>
                </a:solidFill>
              </a:rPr>
              <a:t> April 2024</a:t>
            </a:r>
            <a:endParaRPr lang="en-GB" sz="1300" dirty="0">
              <a:solidFill>
                <a:srgbClr val="FF0000"/>
              </a:solidFill>
            </a:endParaRPr>
          </a:p>
        </p:txBody>
      </p:sp>
      <p:sp>
        <p:nvSpPr>
          <p:cNvPr id="210" name="TextBox 209">
            <a:extLst>
              <a:ext uri="{FF2B5EF4-FFF2-40B4-BE49-F238E27FC236}">
                <a16:creationId xmlns:a16="http://schemas.microsoft.com/office/drawing/2014/main" id="{F4AB0003-8017-2016-AD7B-88E20A829147}"/>
              </a:ext>
            </a:extLst>
          </p:cNvPr>
          <p:cNvSpPr txBox="1"/>
          <p:nvPr/>
        </p:nvSpPr>
        <p:spPr>
          <a:xfrm>
            <a:off x="7893490" y="5995196"/>
            <a:ext cx="4205814" cy="492443"/>
          </a:xfrm>
          <a:prstGeom prst="rect">
            <a:avLst/>
          </a:prstGeom>
          <a:noFill/>
        </p:spPr>
        <p:txBody>
          <a:bodyPr wrap="square">
            <a:spAutoFit/>
          </a:bodyPr>
          <a:lstStyle/>
          <a:p>
            <a:r>
              <a:rPr lang="en-US" sz="1300" i="1" dirty="0">
                <a:solidFill>
                  <a:schemeClr val="bg1">
                    <a:lumMod val="65000"/>
                  </a:schemeClr>
                </a:solidFill>
              </a:rPr>
              <a:t>Show-O: One Single Transformer to Unify Multimodal Understanding and Generation</a:t>
            </a:r>
            <a:r>
              <a:rPr lang="en-GB" sz="1300" dirty="0">
                <a:solidFill>
                  <a:schemeClr val="bg1">
                    <a:lumMod val="65000"/>
                  </a:schemeClr>
                </a:solidFill>
              </a:rPr>
              <a:t>, Xie et al., ICLR 2025</a:t>
            </a:r>
            <a:endParaRPr lang="en-GB" sz="1300" dirty="0">
              <a:solidFill>
                <a:srgbClr val="FF0000"/>
              </a:solidFill>
            </a:endParaRPr>
          </a:p>
        </p:txBody>
      </p:sp>
      <p:sp>
        <p:nvSpPr>
          <p:cNvPr id="211" name="TextBox 210">
            <a:extLst>
              <a:ext uri="{FF2B5EF4-FFF2-40B4-BE49-F238E27FC236}">
                <a16:creationId xmlns:a16="http://schemas.microsoft.com/office/drawing/2014/main" id="{6288227E-528D-E0DE-2DBD-446D484C31BA}"/>
              </a:ext>
            </a:extLst>
          </p:cNvPr>
          <p:cNvSpPr txBox="1"/>
          <p:nvPr/>
        </p:nvSpPr>
        <p:spPr>
          <a:xfrm>
            <a:off x="7893489" y="5500160"/>
            <a:ext cx="4205814" cy="492443"/>
          </a:xfrm>
          <a:prstGeom prst="rect">
            <a:avLst/>
          </a:prstGeom>
          <a:noFill/>
        </p:spPr>
        <p:txBody>
          <a:bodyPr wrap="square">
            <a:spAutoFit/>
          </a:bodyPr>
          <a:lstStyle/>
          <a:p>
            <a:r>
              <a:rPr lang="en-US" sz="1300" i="1" dirty="0">
                <a:solidFill>
                  <a:schemeClr val="bg1">
                    <a:lumMod val="65000"/>
                  </a:schemeClr>
                </a:solidFill>
              </a:rPr>
              <a:t>Emerging Properties in Unified Multimodal Pretraining</a:t>
            </a:r>
            <a:r>
              <a:rPr lang="en-GB" sz="1300" dirty="0">
                <a:solidFill>
                  <a:schemeClr val="bg1">
                    <a:lumMod val="65000"/>
                  </a:schemeClr>
                </a:solidFill>
              </a:rPr>
              <a:t> (aka. Bagel), Deng et al., </a:t>
            </a:r>
            <a:r>
              <a:rPr lang="en-GB" sz="1300" dirty="0" err="1">
                <a:solidFill>
                  <a:schemeClr val="bg1">
                    <a:lumMod val="65000"/>
                  </a:schemeClr>
                </a:solidFill>
              </a:rPr>
              <a:t>ArXiv</a:t>
            </a:r>
            <a:r>
              <a:rPr lang="en-GB" sz="1300" dirty="0">
                <a:solidFill>
                  <a:schemeClr val="bg1">
                    <a:lumMod val="65000"/>
                  </a:schemeClr>
                </a:solidFill>
              </a:rPr>
              <a:t> May 2025</a:t>
            </a:r>
            <a:endParaRPr lang="en-GB" sz="1300" dirty="0">
              <a:solidFill>
                <a:srgbClr val="FF0000"/>
              </a:solidFill>
            </a:endParaRPr>
          </a:p>
        </p:txBody>
      </p:sp>
      <p:sp>
        <p:nvSpPr>
          <p:cNvPr id="215" name="TextBox 214">
            <a:extLst>
              <a:ext uri="{FF2B5EF4-FFF2-40B4-BE49-F238E27FC236}">
                <a16:creationId xmlns:a16="http://schemas.microsoft.com/office/drawing/2014/main" id="{98C66D5F-EC0F-BA8A-830F-4CA2DFADF879}"/>
              </a:ext>
            </a:extLst>
          </p:cNvPr>
          <p:cNvSpPr txBox="1"/>
          <p:nvPr/>
        </p:nvSpPr>
        <p:spPr>
          <a:xfrm>
            <a:off x="7893488" y="4977903"/>
            <a:ext cx="4205814" cy="492443"/>
          </a:xfrm>
          <a:prstGeom prst="rect">
            <a:avLst/>
          </a:prstGeom>
          <a:noFill/>
        </p:spPr>
        <p:txBody>
          <a:bodyPr wrap="square">
            <a:spAutoFit/>
          </a:bodyPr>
          <a:lstStyle/>
          <a:p>
            <a:r>
              <a:rPr lang="en-US" sz="1300" i="1" dirty="0">
                <a:solidFill>
                  <a:schemeClr val="bg1">
                    <a:lumMod val="65000"/>
                  </a:schemeClr>
                </a:solidFill>
              </a:rPr>
              <a:t>Diffusion Forcing: Next-token Prediction Meets Full-Sequence Diffusion</a:t>
            </a:r>
            <a:r>
              <a:rPr lang="en-GB" sz="1300" dirty="0">
                <a:solidFill>
                  <a:schemeClr val="bg1">
                    <a:lumMod val="65000"/>
                  </a:schemeClr>
                </a:solidFill>
              </a:rPr>
              <a:t>, Chen et al., </a:t>
            </a:r>
            <a:r>
              <a:rPr lang="en-GB" sz="1300" dirty="0" err="1">
                <a:solidFill>
                  <a:schemeClr val="bg1">
                    <a:lumMod val="65000"/>
                  </a:schemeClr>
                </a:solidFill>
              </a:rPr>
              <a:t>NeurIPS</a:t>
            </a:r>
            <a:r>
              <a:rPr lang="en-GB" sz="1300" dirty="0">
                <a:solidFill>
                  <a:schemeClr val="bg1">
                    <a:lumMod val="65000"/>
                  </a:schemeClr>
                </a:solidFill>
              </a:rPr>
              <a:t> 2025</a:t>
            </a:r>
            <a:endParaRPr lang="en-GB" sz="1300" dirty="0">
              <a:solidFill>
                <a:srgbClr val="FF0000"/>
              </a:solidFill>
            </a:endParaRPr>
          </a:p>
        </p:txBody>
      </p:sp>
      <p:sp>
        <p:nvSpPr>
          <p:cNvPr id="11" name="Oval 10">
            <a:extLst>
              <a:ext uri="{FF2B5EF4-FFF2-40B4-BE49-F238E27FC236}">
                <a16:creationId xmlns:a16="http://schemas.microsoft.com/office/drawing/2014/main" id="{0C049AA7-6570-B9D3-9A0E-BC05952DC2C4}"/>
              </a:ext>
            </a:extLst>
          </p:cNvPr>
          <p:cNvSpPr/>
          <p:nvPr/>
        </p:nvSpPr>
        <p:spPr>
          <a:xfrm>
            <a:off x="8949634" y="2283012"/>
            <a:ext cx="346760" cy="346759"/>
          </a:xfrm>
          <a:prstGeom prst="ellipse">
            <a:avLst/>
          </a:prstGeom>
          <a:blipFill>
            <a:blip r:embed="rId5">
              <a:duotone>
                <a:prstClr val="black"/>
                <a:schemeClr val="accent5">
                  <a:lumMod val="60000"/>
                  <a:lumOff val="40000"/>
                  <a:tint val="45000"/>
                  <a:satMod val="400000"/>
                </a:schemeClr>
              </a:duotone>
            </a:blip>
            <a:tile tx="0" ty="0" sx="100000" sy="100000" flip="none" algn="tl"/>
          </a:bli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70C5E805-28D5-1BC4-86EF-6157244E689A}"/>
              </a:ext>
            </a:extLst>
          </p:cNvPr>
          <p:cNvSpPr/>
          <p:nvPr/>
        </p:nvSpPr>
        <p:spPr>
          <a:xfrm>
            <a:off x="9565264" y="2289991"/>
            <a:ext cx="346760" cy="346759"/>
          </a:xfrm>
          <a:prstGeom prst="ellipse">
            <a:avLst/>
          </a:prstGeom>
          <a:blipFill>
            <a:blip r:embed="rId5">
              <a:duotone>
                <a:prstClr val="black"/>
                <a:schemeClr val="accent5">
                  <a:lumMod val="60000"/>
                  <a:lumOff val="40000"/>
                  <a:tint val="45000"/>
                  <a:satMod val="400000"/>
                </a:schemeClr>
              </a:duotone>
            </a:blip>
            <a:tile tx="0" ty="0" sx="100000" sy="100000" flip="none" algn="tl"/>
          </a:bli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000D76E-B443-7C50-D976-7D2C4AFB7078}"/>
              </a:ext>
            </a:extLst>
          </p:cNvPr>
          <p:cNvSpPr/>
          <p:nvPr/>
        </p:nvSpPr>
        <p:spPr>
          <a:xfrm>
            <a:off x="8318921" y="2293440"/>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BA2240FF-2C4B-EEC9-7813-2773890DFDC4}"/>
              </a:ext>
            </a:extLst>
          </p:cNvPr>
          <p:cNvSpPr/>
          <p:nvPr/>
        </p:nvSpPr>
        <p:spPr>
          <a:xfrm>
            <a:off x="10176056" y="2299443"/>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a:extLst>
              <a:ext uri="{FF2B5EF4-FFF2-40B4-BE49-F238E27FC236}">
                <a16:creationId xmlns:a16="http://schemas.microsoft.com/office/drawing/2014/main" id="{5EC27F27-9F7D-4886-A997-EBF90F0A3A0D}"/>
              </a:ext>
            </a:extLst>
          </p:cNvPr>
          <p:cNvSpPr/>
          <p:nvPr/>
        </p:nvSpPr>
        <p:spPr>
          <a:xfrm>
            <a:off x="8949634" y="3168798"/>
            <a:ext cx="346760" cy="346759"/>
          </a:xfrm>
          <a:prstGeom prst="ellipse">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E17892F2-BF77-1589-F4BB-258036ED36C7}"/>
              </a:ext>
            </a:extLst>
          </p:cNvPr>
          <p:cNvSpPr/>
          <p:nvPr/>
        </p:nvSpPr>
        <p:spPr>
          <a:xfrm>
            <a:off x="9565264" y="3175777"/>
            <a:ext cx="346760" cy="346759"/>
          </a:xfrm>
          <a:prstGeom prst="ellipse">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438D2738-2C08-FCB7-8B4C-7887AA2BF888}"/>
              </a:ext>
            </a:extLst>
          </p:cNvPr>
          <p:cNvSpPr/>
          <p:nvPr/>
        </p:nvSpPr>
        <p:spPr>
          <a:xfrm>
            <a:off x="8318921" y="3179226"/>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61">
            <a:extLst>
              <a:ext uri="{FF2B5EF4-FFF2-40B4-BE49-F238E27FC236}">
                <a16:creationId xmlns:a16="http://schemas.microsoft.com/office/drawing/2014/main" id="{D853EDAF-AD6E-C2D4-F792-D634264B30AB}"/>
              </a:ext>
            </a:extLst>
          </p:cNvPr>
          <p:cNvSpPr/>
          <p:nvPr/>
        </p:nvSpPr>
        <p:spPr>
          <a:xfrm>
            <a:off x="10176056" y="3185229"/>
            <a:ext cx="346760" cy="346760"/>
          </a:xfrm>
          <a:prstGeom prst="rect">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Oval 62">
            <a:extLst>
              <a:ext uri="{FF2B5EF4-FFF2-40B4-BE49-F238E27FC236}">
                <a16:creationId xmlns:a16="http://schemas.microsoft.com/office/drawing/2014/main" id="{992217B4-23D4-1961-A6F1-AEAFE463E7F6}"/>
              </a:ext>
            </a:extLst>
          </p:cNvPr>
          <p:cNvSpPr/>
          <p:nvPr/>
        </p:nvSpPr>
        <p:spPr>
          <a:xfrm>
            <a:off x="8949634" y="3169219"/>
            <a:ext cx="346760" cy="346759"/>
          </a:xfrm>
          <a:prstGeom prst="ellipse">
            <a:avLst/>
          </a:prstGeom>
          <a:blipFill dpi="0" rotWithShape="1">
            <a:blip r:embed="rId5">
              <a:alphaModFix amt="30000"/>
              <a:duotone>
                <a:prstClr val="black"/>
                <a:schemeClr val="accent5">
                  <a:lumMod val="60000"/>
                  <a:lumOff val="40000"/>
                  <a:tint val="45000"/>
                  <a:satMod val="400000"/>
                </a:schemeClr>
              </a:duotone>
            </a:blip>
            <a:srcRect/>
            <a:tile tx="0" ty="0" sx="100000" sy="100000" flip="none" algn="tl"/>
          </a:bli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BE991A99-A7BD-D235-C7F8-68149D36BEB8}"/>
              </a:ext>
            </a:extLst>
          </p:cNvPr>
          <p:cNvSpPr/>
          <p:nvPr/>
        </p:nvSpPr>
        <p:spPr>
          <a:xfrm>
            <a:off x="9565264" y="3176198"/>
            <a:ext cx="346760" cy="346759"/>
          </a:xfrm>
          <a:prstGeom prst="ellipse">
            <a:avLst/>
          </a:prstGeom>
          <a:blipFill dpi="0" rotWithShape="1">
            <a:blip r:embed="rId5">
              <a:alphaModFix amt="30000"/>
              <a:duotone>
                <a:prstClr val="black"/>
                <a:schemeClr val="accent5">
                  <a:lumMod val="60000"/>
                  <a:lumOff val="40000"/>
                  <a:tint val="45000"/>
                  <a:satMod val="400000"/>
                </a:schemeClr>
              </a:duotone>
            </a:blip>
            <a:srcRect/>
            <a:tile tx="0" ty="0" sx="100000" sy="100000" flip="none" algn="tl"/>
          </a:bli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F9AE6F6B-F975-7E64-168F-66DD1ED7A891}"/>
              </a:ext>
            </a:extLst>
          </p:cNvPr>
          <p:cNvGrpSpPr/>
          <p:nvPr/>
        </p:nvGrpSpPr>
        <p:grpSpPr>
          <a:xfrm>
            <a:off x="9358604" y="2691882"/>
            <a:ext cx="450453" cy="462739"/>
            <a:chOff x="8876618" y="3472867"/>
            <a:chExt cx="450453" cy="462739"/>
          </a:xfrm>
        </p:grpSpPr>
        <p:cxnSp>
          <p:nvCxnSpPr>
            <p:cNvPr id="105" name="Straight Arrow Connector 104">
              <a:extLst>
                <a:ext uri="{FF2B5EF4-FFF2-40B4-BE49-F238E27FC236}">
                  <a16:creationId xmlns:a16="http://schemas.microsoft.com/office/drawing/2014/main" id="{F9969583-0A75-2BD2-51FE-CFBBCA0F94E7}"/>
                </a:ext>
              </a:extLst>
            </p:cNvPr>
            <p:cNvCxnSpPr>
              <a:cxnSpLocks/>
            </p:cNvCxnSpPr>
            <p:nvPr/>
          </p:nvCxnSpPr>
          <p:spPr>
            <a:xfrm>
              <a:off x="8876618" y="3472867"/>
              <a:ext cx="399434" cy="222106"/>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FD0A0274-5AF8-B3BE-C4F2-F4634B498809}"/>
                </a:ext>
              </a:extLst>
            </p:cNvPr>
            <p:cNvCxnSpPr>
              <a:cxnSpLocks/>
            </p:cNvCxnSpPr>
            <p:nvPr/>
          </p:nvCxnSpPr>
          <p:spPr>
            <a:xfrm>
              <a:off x="9267089" y="3489940"/>
              <a:ext cx="9328" cy="4456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06E969A5-FC6B-DACD-99C6-EA69E7C431E3}"/>
                </a:ext>
              </a:extLst>
            </p:cNvPr>
            <p:cNvSpPr/>
            <p:nvPr/>
          </p:nvSpPr>
          <p:spPr>
            <a:xfrm>
              <a:off x="9215535" y="3629434"/>
              <a:ext cx="111536" cy="1115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2" name="Oval 131">
            <a:extLst>
              <a:ext uri="{FF2B5EF4-FFF2-40B4-BE49-F238E27FC236}">
                <a16:creationId xmlns:a16="http://schemas.microsoft.com/office/drawing/2014/main" id="{26AE8EDB-1158-1141-3DA3-A4F55B90C434}"/>
              </a:ext>
            </a:extLst>
          </p:cNvPr>
          <p:cNvSpPr/>
          <p:nvPr/>
        </p:nvSpPr>
        <p:spPr>
          <a:xfrm>
            <a:off x="10806769" y="2298131"/>
            <a:ext cx="346760" cy="346759"/>
          </a:xfrm>
          <a:prstGeom prst="ellipse">
            <a:avLst/>
          </a:prstGeom>
          <a:blipFill>
            <a:blip r:embed="rId5">
              <a:duotone>
                <a:prstClr val="black"/>
                <a:schemeClr val="accent5">
                  <a:lumMod val="60000"/>
                  <a:lumOff val="40000"/>
                  <a:tint val="45000"/>
                  <a:satMod val="400000"/>
                </a:schemeClr>
              </a:duotone>
            </a:blip>
            <a:tile tx="0" ty="0" sx="100000" sy="100000" flip="none" algn="tl"/>
          </a:bli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a:extLst>
              <a:ext uri="{FF2B5EF4-FFF2-40B4-BE49-F238E27FC236}">
                <a16:creationId xmlns:a16="http://schemas.microsoft.com/office/drawing/2014/main" id="{D18E4906-D7F2-4752-5EE8-C7B6BBCBB5A9}"/>
              </a:ext>
            </a:extLst>
          </p:cNvPr>
          <p:cNvSpPr/>
          <p:nvPr/>
        </p:nvSpPr>
        <p:spPr>
          <a:xfrm>
            <a:off x="10806769" y="3183917"/>
            <a:ext cx="346760" cy="346759"/>
          </a:xfrm>
          <a:prstGeom prst="ellipse">
            <a:avLst/>
          </a:prstGeom>
          <a:solidFill>
            <a:schemeClr val="accent5">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E8830586-3F77-1C71-79CD-6EBE91BE1DE5}"/>
              </a:ext>
            </a:extLst>
          </p:cNvPr>
          <p:cNvSpPr/>
          <p:nvPr/>
        </p:nvSpPr>
        <p:spPr>
          <a:xfrm>
            <a:off x="10806769" y="3184338"/>
            <a:ext cx="346760" cy="346759"/>
          </a:xfrm>
          <a:prstGeom prst="ellipse">
            <a:avLst/>
          </a:prstGeom>
          <a:blipFill dpi="0" rotWithShape="1">
            <a:blip r:embed="rId5">
              <a:alphaModFix amt="30000"/>
              <a:duotone>
                <a:prstClr val="black"/>
                <a:schemeClr val="accent5">
                  <a:lumMod val="60000"/>
                  <a:lumOff val="40000"/>
                  <a:tint val="45000"/>
                  <a:satMod val="400000"/>
                </a:schemeClr>
              </a:duotone>
            </a:blip>
            <a:srcRect/>
            <a:tile tx="0" ty="0" sx="100000" sy="100000" flip="none" algn="tl"/>
          </a:bli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2" name="Group 81">
            <a:extLst>
              <a:ext uri="{FF2B5EF4-FFF2-40B4-BE49-F238E27FC236}">
                <a16:creationId xmlns:a16="http://schemas.microsoft.com/office/drawing/2014/main" id="{7D52C99E-881B-BCDF-D494-91E8805451AD}"/>
              </a:ext>
            </a:extLst>
          </p:cNvPr>
          <p:cNvGrpSpPr/>
          <p:nvPr/>
        </p:nvGrpSpPr>
        <p:grpSpPr>
          <a:xfrm flipV="1">
            <a:off x="8608281" y="3352451"/>
            <a:ext cx="1578034" cy="121335"/>
            <a:chOff x="2380649" y="3049252"/>
            <a:chExt cx="1578034" cy="121335"/>
          </a:xfrm>
          <a:solidFill>
            <a:schemeClr val="tx1"/>
          </a:solidFill>
        </p:grpSpPr>
        <p:cxnSp>
          <p:nvCxnSpPr>
            <p:cNvPr id="83" name="Straight Arrow Connector 82">
              <a:extLst>
                <a:ext uri="{FF2B5EF4-FFF2-40B4-BE49-F238E27FC236}">
                  <a16:creationId xmlns:a16="http://schemas.microsoft.com/office/drawing/2014/main" id="{EE6B1F2D-C442-5196-8DDB-7F1285E56F2F}"/>
                </a:ext>
              </a:extLst>
            </p:cNvPr>
            <p:cNvCxnSpPr>
              <a:cxnSpLocks/>
            </p:cNvCxnSpPr>
            <p:nvPr/>
          </p:nvCxnSpPr>
          <p:spPr>
            <a:xfrm flipV="1">
              <a:off x="2432993" y="3102554"/>
              <a:ext cx="1525690" cy="9663"/>
            </a:xfrm>
            <a:prstGeom prst="straightConnector1">
              <a:avLst/>
            </a:prstGeom>
            <a:grp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77C802C5-55DD-6F69-07B7-3144B9A89951}"/>
                </a:ext>
              </a:extLst>
            </p:cNvPr>
            <p:cNvSpPr/>
            <p:nvPr/>
          </p:nvSpPr>
          <p:spPr>
            <a:xfrm>
              <a:off x="3635935" y="3051021"/>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672628F9-5B18-C808-3912-87669A281E75}"/>
                </a:ext>
              </a:extLst>
            </p:cNvPr>
            <p:cNvSpPr/>
            <p:nvPr/>
          </p:nvSpPr>
          <p:spPr>
            <a:xfrm>
              <a:off x="3013192" y="3049252"/>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51964EDC-6248-4BD5-8ABC-7E97A6234A8C}"/>
                </a:ext>
              </a:extLst>
            </p:cNvPr>
            <p:cNvSpPr/>
            <p:nvPr/>
          </p:nvSpPr>
          <p:spPr>
            <a:xfrm>
              <a:off x="2380649" y="3059051"/>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0" name="Oval 89">
            <a:extLst>
              <a:ext uri="{FF2B5EF4-FFF2-40B4-BE49-F238E27FC236}">
                <a16:creationId xmlns:a16="http://schemas.microsoft.com/office/drawing/2014/main" id="{F96238ED-23D8-B38F-A042-EB798A705AD3}"/>
              </a:ext>
            </a:extLst>
          </p:cNvPr>
          <p:cNvSpPr/>
          <p:nvPr/>
        </p:nvSpPr>
        <p:spPr>
          <a:xfrm flipV="1">
            <a:off x="8608859" y="3237612"/>
            <a:ext cx="111536" cy="1115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1" name="Group 90">
            <a:extLst>
              <a:ext uri="{FF2B5EF4-FFF2-40B4-BE49-F238E27FC236}">
                <a16:creationId xmlns:a16="http://schemas.microsoft.com/office/drawing/2014/main" id="{5EE124FA-FB2C-CFDE-05CB-316594F52E70}"/>
              </a:ext>
            </a:extLst>
          </p:cNvPr>
          <p:cNvGrpSpPr/>
          <p:nvPr/>
        </p:nvGrpSpPr>
        <p:grpSpPr>
          <a:xfrm flipV="1">
            <a:off x="8611532" y="3121035"/>
            <a:ext cx="343509" cy="111536"/>
            <a:chOff x="2383900" y="3290467"/>
            <a:chExt cx="343509" cy="111536"/>
          </a:xfrm>
          <a:solidFill>
            <a:schemeClr val="tx1"/>
          </a:solidFill>
        </p:grpSpPr>
        <p:cxnSp>
          <p:nvCxnSpPr>
            <p:cNvPr id="92" name="Straight Arrow Connector 91">
              <a:extLst>
                <a:ext uri="{FF2B5EF4-FFF2-40B4-BE49-F238E27FC236}">
                  <a16:creationId xmlns:a16="http://schemas.microsoft.com/office/drawing/2014/main" id="{35516221-5781-28A5-1750-5F490627112D}"/>
                </a:ext>
              </a:extLst>
            </p:cNvPr>
            <p:cNvCxnSpPr>
              <a:cxnSpLocks/>
            </p:cNvCxnSpPr>
            <p:nvPr/>
          </p:nvCxnSpPr>
          <p:spPr>
            <a:xfrm>
              <a:off x="2438345" y="3327835"/>
              <a:ext cx="289064" cy="443"/>
            </a:xfrm>
            <a:prstGeom prst="straightConnector1">
              <a:avLst/>
            </a:prstGeom>
            <a:grp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4E016410-0C61-3C48-8364-5C959626776E}"/>
                </a:ext>
              </a:extLst>
            </p:cNvPr>
            <p:cNvSpPr/>
            <p:nvPr/>
          </p:nvSpPr>
          <p:spPr>
            <a:xfrm>
              <a:off x="2383900" y="3290467"/>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5" name="Group 174">
            <a:extLst>
              <a:ext uri="{FF2B5EF4-FFF2-40B4-BE49-F238E27FC236}">
                <a16:creationId xmlns:a16="http://schemas.microsoft.com/office/drawing/2014/main" id="{544E58B3-C17E-C73E-2958-12553F756712}"/>
              </a:ext>
            </a:extLst>
          </p:cNvPr>
          <p:cNvGrpSpPr/>
          <p:nvPr/>
        </p:nvGrpSpPr>
        <p:grpSpPr>
          <a:xfrm flipV="1">
            <a:off x="8609224" y="3470032"/>
            <a:ext cx="2220840" cy="121335"/>
            <a:chOff x="8609224" y="3121035"/>
            <a:chExt cx="2220840" cy="121335"/>
          </a:xfrm>
        </p:grpSpPr>
        <p:grpSp>
          <p:nvGrpSpPr>
            <p:cNvPr id="162" name="Group 161">
              <a:extLst>
                <a:ext uri="{FF2B5EF4-FFF2-40B4-BE49-F238E27FC236}">
                  <a16:creationId xmlns:a16="http://schemas.microsoft.com/office/drawing/2014/main" id="{A4082076-B19E-662D-E63E-F8DB61E5ABDF}"/>
                </a:ext>
              </a:extLst>
            </p:cNvPr>
            <p:cNvGrpSpPr/>
            <p:nvPr/>
          </p:nvGrpSpPr>
          <p:grpSpPr>
            <a:xfrm>
              <a:off x="8609224" y="3121035"/>
              <a:ext cx="2220840" cy="121335"/>
              <a:chOff x="2380649" y="3049252"/>
              <a:chExt cx="2220840" cy="121335"/>
            </a:xfrm>
            <a:solidFill>
              <a:schemeClr val="tx1"/>
            </a:solidFill>
          </p:grpSpPr>
          <p:cxnSp>
            <p:nvCxnSpPr>
              <p:cNvPr id="167" name="Straight Arrow Connector 166">
                <a:extLst>
                  <a:ext uri="{FF2B5EF4-FFF2-40B4-BE49-F238E27FC236}">
                    <a16:creationId xmlns:a16="http://schemas.microsoft.com/office/drawing/2014/main" id="{0A469CF5-64A7-F4B6-AE5F-A51BABAD2B16}"/>
                  </a:ext>
                </a:extLst>
              </p:cNvPr>
              <p:cNvCxnSpPr>
                <a:cxnSpLocks/>
              </p:cNvCxnSpPr>
              <p:nvPr/>
            </p:nvCxnSpPr>
            <p:spPr>
              <a:xfrm>
                <a:off x="2432993" y="3112217"/>
                <a:ext cx="2168496" cy="9709"/>
              </a:xfrm>
              <a:prstGeom prst="straightConnector1">
                <a:avLst/>
              </a:prstGeom>
              <a:grp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0" name="Oval 169">
                <a:extLst>
                  <a:ext uri="{FF2B5EF4-FFF2-40B4-BE49-F238E27FC236}">
                    <a16:creationId xmlns:a16="http://schemas.microsoft.com/office/drawing/2014/main" id="{5A23618E-A36F-E2DE-A59B-0083FD215910}"/>
                  </a:ext>
                </a:extLst>
              </p:cNvPr>
              <p:cNvSpPr/>
              <p:nvPr/>
            </p:nvSpPr>
            <p:spPr>
              <a:xfrm>
                <a:off x="3635935" y="3051021"/>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Oval 170">
                <a:extLst>
                  <a:ext uri="{FF2B5EF4-FFF2-40B4-BE49-F238E27FC236}">
                    <a16:creationId xmlns:a16="http://schemas.microsoft.com/office/drawing/2014/main" id="{67EBA530-250A-8887-2A4D-E4ACB39A076A}"/>
                  </a:ext>
                </a:extLst>
              </p:cNvPr>
              <p:cNvSpPr/>
              <p:nvPr/>
            </p:nvSpPr>
            <p:spPr>
              <a:xfrm>
                <a:off x="3013192" y="3049252"/>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2" name="Oval 171">
                <a:extLst>
                  <a:ext uri="{FF2B5EF4-FFF2-40B4-BE49-F238E27FC236}">
                    <a16:creationId xmlns:a16="http://schemas.microsoft.com/office/drawing/2014/main" id="{4A817309-ECC9-721F-E6D9-7DC579F48713}"/>
                  </a:ext>
                </a:extLst>
              </p:cNvPr>
              <p:cNvSpPr/>
              <p:nvPr/>
            </p:nvSpPr>
            <p:spPr>
              <a:xfrm>
                <a:off x="2380649" y="3059051"/>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4" name="Oval 173">
              <a:extLst>
                <a:ext uri="{FF2B5EF4-FFF2-40B4-BE49-F238E27FC236}">
                  <a16:creationId xmlns:a16="http://schemas.microsoft.com/office/drawing/2014/main" id="{F675A9FD-62CE-0DE6-BC62-7A51AD81FA44}"/>
                </a:ext>
              </a:extLst>
            </p:cNvPr>
            <p:cNvSpPr/>
            <p:nvPr/>
          </p:nvSpPr>
          <p:spPr>
            <a:xfrm>
              <a:off x="10467048" y="3125979"/>
              <a:ext cx="111536" cy="1115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31" name="Group 230">
            <a:extLst>
              <a:ext uri="{FF2B5EF4-FFF2-40B4-BE49-F238E27FC236}">
                <a16:creationId xmlns:a16="http://schemas.microsoft.com/office/drawing/2014/main" id="{93B4CCEF-6497-0F28-9269-427F204AC4A9}"/>
              </a:ext>
            </a:extLst>
          </p:cNvPr>
          <p:cNvGrpSpPr/>
          <p:nvPr/>
        </p:nvGrpSpPr>
        <p:grpSpPr>
          <a:xfrm flipV="1">
            <a:off x="8608712" y="2230162"/>
            <a:ext cx="2221783" cy="470332"/>
            <a:chOff x="8608712" y="2230162"/>
            <a:chExt cx="2221783" cy="470332"/>
          </a:xfrm>
        </p:grpSpPr>
        <p:grpSp>
          <p:nvGrpSpPr>
            <p:cNvPr id="176" name="Group 175">
              <a:extLst>
                <a:ext uri="{FF2B5EF4-FFF2-40B4-BE49-F238E27FC236}">
                  <a16:creationId xmlns:a16="http://schemas.microsoft.com/office/drawing/2014/main" id="{396A060C-3253-753A-9C24-9AE4E08BC718}"/>
                </a:ext>
              </a:extLst>
            </p:cNvPr>
            <p:cNvGrpSpPr/>
            <p:nvPr/>
          </p:nvGrpSpPr>
          <p:grpSpPr>
            <a:xfrm>
              <a:off x="8608712" y="2347743"/>
              <a:ext cx="1578034" cy="121335"/>
              <a:chOff x="2380649" y="3049252"/>
              <a:chExt cx="1578034" cy="121335"/>
            </a:xfrm>
            <a:solidFill>
              <a:schemeClr val="tx1"/>
            </a:solidFill>
          </p:grpSpPr>
          <p:cxnSp>
            <p:nvCxnSpPr>
              <p:cNvPr id="177" name="Straight Arrow Connector 176">
                <a:extLst>
                  <a:ext uri="{FF2B5EF4-FFF2-40B4-BE49-F238E27FC236}">
                    <a16:creationId xmlns:a16="http://schemas.microsoft.com/office/drawing/2014/main" id="{03932647-0D4D-F61E-BE1F-0039F3311BD9}"/>
                  </a:ext>
                </a:extLst>
              </p:cNvPr>
              <p:cNvCxnSpPr>
                <a:cxnSpLocks/>
              </p:cNvCxnSpPr>
              <p:nvPr/>
            </p:nvCxnSpPr>
            <p:spPr>
              <a:xfrm flipV="1">
                <a:off x="2432993" y="3102554"/>
                <a:ext cx="1525690" cy="9663"/>
              </a:xfrm>
              <a:prstGeom prst="straightConnector1">
                <a:avLst/>
              </a:prstGeom>
              <a:grp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8" name="Oval 177">
                <a:extLst>
                  <a:ext uri="{FF2B5EF4-FFF2-40B4-BE49-F238E27FC236}">
                    <a16:creationId xmlns:a16="http://schemas.microsoft.com/office/drawing/2014/main" id="{7CA498C2-4834-AB51-C57C-961D15C6BAC0}"/>
                  </a:ext>
                </a:extLst>
              </p:cNvPr>
              <p:cNvSpPr/>
              <p:nvPr/>
            </p:nvSpPr>
            <p:spPr>
              <a:xfrm>
                <a:off x="3635935" y="3051021"/>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Oval 178">
                <a:extLst>
                  <a:ext uri="{FF2B5EF4-FFF2-40B4-BE49-F238E27FC236}">
                    <a16:creationId xmlns:a16="http://schemas.microsoft.com/office/drawing/2014/main" id="{3308858B-DD29-4BDE-84C2-B20A0D7A52ED}"/>
                  </a:ext>
                </a:extLst>
              </p:cNvPr>
              <p:cNvSpPr/>
              <p:nvPr/>
            </p:nvSpPr>
            <p:spPr>
              <a:xfrm>
                <a:off x="3013192" y="3049252"/>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Oval 179">
                <a:extLst>
                  <a:ext uri="{FF2B5EF4-FFF2-40B4-BE49-F238E27FC236}">
                    <a16:creationId xmlns:a16="http://schemas.microsoft.com/office/drawing/2014/main" id="{DBE1668F-43F7-A283-F2F3-681A6B9C422E}"/>
                  </a:ext>
                </a:extLst>
              </p:cNvPr>
              <p:cNvSpPr/>
              <p:nvPr/>
            </p:nvSpPr>
            <p:spPr>
              <a:xfrm>
                <a:off x="2380649" y="3059051"/>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4" name="Oval 183">
              <a:extLst>
                <a:ext uri="{FF2B5EF4-FFF2-40B4-BE49-F238E27FC236}">
                  <a16:creationId xmlns:a16="http://schemas.microsoft.com/office/drawing/2014/main" id="{8EEDBC57-B5D3-0DA0-FB1E-D88C970DFAEA}"/>
                </a:ext>
              </a:extLst>
            </p:cNvPr>
            <p:cNvSpPr/>
            <p:nvPr/>
          </p:nvSpPr>
          <p:spPr>
            <a:xfrm>
              <a:off x="8609290" y="2472381"/>
              <a:ext cx="111536" cy="1115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1" name="Group 190">
              <a:extLst>
                <a:ext uri="{FF2B5EF4-FFF2-40B4-BE49-F238E27FC236}">
                  <a16:creationId xmlns:a16="http://schemas.microsoft.com/office/drawing/2014/main" id="{6A1D7E82-AADE-6148-3068-28AEF3D2C3D5}"/>
                </a:ext>
              </a:extLst>
            </p:cNvPr>
            <p:cNvGrpSpPr/>
            <p:nvPr/>
          </p:nvGrpSpPr>
          <p:grpSpPr>
            <a:xfrm>
              <a:off x="8611963" y="2588958"/>
              <a:ext cx="343509" cy="111536"/>
              <a:chOff x="2383900" y="3290467"/>
              <a:chExt cx="343509" cy="111536"/>
            </a:xfrm>
            <a:solidFill>
              <a:schemeClr val="tx1"/>
            </a:solidFill>
          </p:grpSpPr>
          <p:cxnSp>
            <p:nvCxnSpPr>
              <p:cNvPr id="192" name="Straight Arrow Connector 191">
                <a:extLst>
                  <a:ext uri="{FF2B5EF4-FFF2-40B4-BE49-F238E27FC236}">
                    <a16:creationId xmlns:a16="http://schemas.microsoft.com/office/drawing/2014/main" id="{247EE327-7228-CDA3-CAF2-6675393ECD3D}"/>
                  </a:ext>
                </a:extLst>
              </p:cNvPr>
              <p:cNvCxnSpPr>
                <a:cxnSpLocks/>
              </p:cNvCxnSpPr>
              <p:nvPr/>
            </p:nvCxnSpPr>
            <p:spPr>
              <a:xfrm>
                <a:off x="2438345" y="3327835"/>
                <a:ext cx="289064" cy="443"/>
              </a:xfrm>
              <a:prstGeom prst="straightConnector1">
                <a:avLst/>
              </a:prstGeom>
              <a:grp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9" name="Oval 198">
                <a:extLst>
                  <a:ext uri="{FF2B5EF4-FFF2-40B4-BE49-F238E27FC236}">
                    <a16:creationId xmlns:a16="http://schemas.microsoft.com/office/drawing/2014/main" id="{1886ADE7-0C80-0260-EA70-47B0427CDBDD}"/>
                  </a:ext>
                </a:extLst>
              </p:cNvPr>
              <p:cNvSpPr/>
              <p:nvPr/>
            </p:nvSpPr>
            <p:spPr>
              <a:xfrm>
                <a:off x="2383900" y="3290467"/>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1" name="Group 200">
              <a:extLst>
                <a:ext uri="{FF2B5EF4-FFF2-40B4-BE49-F238E27FC236}">
                  <a16:creationId xmlns:a16="http://schemas.microsoft.com/office/drawing/2014/main" id="{F8043CEB-F3C0-2CE2-5AE4-111D8E00B904}"/>
                </a:ext>
              </a:extLst>
            </p:cNvPr>
            <p:cNvGrpSpPr/>
            <p:nvPr/>
          </p:nvGrpSpPr>
          <p:grpSpPr>
            <a:xfrm>
              <a:off x="8609655" y="2230162"/>
              <a:ext cx="2220840" cy="121335"/>
              <a:chOff x="8609224" y="3121035"/>
              <a:chExt cx="2220840" cy="121335"/>
            </a:xfrm>
          </p:grpSpPr>
          <p:grpSp>
            <p:nvGrpSpPr>
              <p:cNvPr id="209" name="Group 208">
                <a:extLst>
                  <a:ext uri="{FF2B5EF4-FFF2-40B4-BE49-F238E27FC236}">
                    <a16:creationId xmlns:a16="http://schemas.microsoft.com/office/drawing/2014/main" id="{F383A902-996B-14CA-941C-12AAA6835C74}"/>
                  </a:ext>
                </a:extLst>
              </p:cNvPr>
              <p:cNvGrpSpPr/>
              <p:nvPr/>
            </p:nvGrpSpPr>
            <p:grpSpPr>
              <a:xfrm>
                <a:off x="8609224" y="3121035"/>
                <a:ext cx="2220840" cy="121335"/>
                <a:chOff x="2380649" y="3049252"/>
                <a:chExt cx="2220840" cy="121335"/>
              </a:xfrm>
              <a:solidFill>
                <a:schemeClr val="tx1"/>
              </a:solidFill>
            </p:grpSpPr>
            <p:cxnSp>
              <p:nvCxnSpPr>
                <p:cNvPr id="213" name="Straight Arrow Connector 212">
                  <a:extLst>
                    <a:ext uri="{FF2B5EF4-FFF2-40B4-BE49-F238E27FC236}">
                      <a16:creationId xmlns:a16="http://schemas.microsoft.com/office/drawing/2014/main" id="{8063DEB8-373E-0CE3-320E-53D4FF837876}"/>
                    </a:ext>
                  </a:extLst>
                </p:cNvPr>
                <p:cNvCxnSpPr>
                  <a:cxnSpLocks/>
                </p:cNvCxnSpPr>
                <p:nvPr/>
              </p:nvCxnSpPr>
              <p:spPr>
                <a:xfrm>
                  <a:off x="2432993" y="3112217"/>
                  <a:ext cx="2168496" cy="9709"/>
                </a:xfrm>
                <a:prstGeom prst="straightConnector1">
                  <a:avLst/>
                </a:prstGeom>
                <a:grp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4" name="Oval 213">
                  <a:extLst>
                    <a:ext uri="{FF2B5EF4-FFF2-40B4-BE49-F238E27FC236}">
                      <a16:creationId xmlns:a16="http://schemas.microsoft.com/office/drawing/2014/main" id="{DF48084D-85E7-B342-4AC9-441247462D13}"/>
                    </a:ext>
                  </a:extLst>
                </p:cNvPr>
                <p:cNvSpPr/>
                <p:nvPr/>
              </p:nvSpPr>
              <p:spPr>
                <a:xfrm>
                  <a:off x="3635935" y="3051021"/>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Oval 215">
                  <a:extLst>
                    <a:ext uri="{FF2B5EF4-FFF2-40B4-BE49-F238E27FC236}">
                      <a16:creationId xmlns:a16="http://schemas.microsoft.com/office/drawing/2014/main" id="{CDBAFCAD-98E0-EEE6-373E-E88C5A0514EB}"/>
                    </a:ext>
                  </a:extLst>
                </p:cNvPr>
                <p:cNvSpPr/>
                <p:nvPr/>
              </p:nvSpPr>
              <p:spPr>
                <a:xfrm>
                  <a:off x="3013192" y="3049252"/>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a:extLst>
                    <a:ext uri="{FF2B5EF4-FFF2-40B4-BE49-F238E27FC236}">
                      <a16:creationId xmlns:a16="http://schemas.microsoft.com/office/drawing/2014/main" id="{9DDF7527-14B3-AA9B-DEDD-FF79618D0BCA}"/>
                    </a:ext>
                  </a:extLst>
                </p:cNvPr>
                <p:cNvSpPr/>
                <p:nvPr/>
              </p:nvSpPr>
              <p:spPr>
                <a:xfrm>
                  <a:off x="2380649" y="3059051"/>
                  <a:ext cx="111536" cy="111536"/>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2" name="Oval 211">
                <a:extLst>
                  <a:ext uri="{FF2B5EF4-FFF2-40B4-BE49-F238E27FC236}">
                    <a16:creationId xmlns:a16="http://schemas.microsoft.com/office/drawing/2014/main" id="{5698D765-1E69-5296-0451-D5F31E3FE5AA}"/>
                  </a:ext>
                </a:extLst>
              </p:cNvPr>
              <p:cNvSpPr/>
              <p:nvPr/>
            </p:nvSpPr>
            <p:spPr>
              <a:xfrm>
                <a:off x="10467048" y="3125979"/>
                <a:ext cx="111536" cy="1115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nvGrpSpPr>
          <p:cNvPr id="218" name="Group 217">
            <a:extLst>
              <a:ext uri="{FF2B5EF4-FFF2-40B4-BE49-F238E27FC236}">
                <a16:creationId xmlns:a16="http://schemas.microsoft.com/office/drawing/2014/main" id="{8940E9CF-3E25-B79B-3274-676AEC9C6A98}"/>
              </a:ext>
            </a:extLst>
          </p:cNvPr>
          <p:cNvGrpSpPr/>
          <p:nvPr/>
        </p:nvGrpSpPr>
        <p:grpSpPr>
          <a:xfrm>
            <a:off x="10924381" y="2684482"/>
            <a:ext cx="111536" cy="445666"/>
            <a:chOff x="9215535" y="3489940"/>
            <a:chExt cx="111536" cy="445666"/>
          </a:xfrm>
        </p:grpSpPr>
        <p:cxnSp>
          <p:nvCxnSpPr>
            <p:cNvPr id="219" name="Straight Arrow Connector 218">
              <a:extLst>
                <a:ext uri="{FF2B5EF4-FFF2-40B4-BE49-F238E27FC236}">
                  <a16:creationId xmlns:a16="http://schemas.microsoft.com/office/drawing/2014/main" id="{63063C62-1E3A-4E79-1B10-A9B0FB7337DB}"/>
                </a:ext>
              </a:extLst>
            </p:cNvPr>
            <p:cNvCxnSpPr>
              <a:cxnSpLocks/>
            </p:cNvCxnSpPr>
            <p:nvPr/>
          </p:nvCxnSpPr>
          <p:spPr>
            <a:xfrm>
              <a:off x="9267089" y="3489940"/>
              <a:ext cx="9328" cy="4456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0" name="Oval 219">
              <a:extLst>
                <a:ext uri="{FF2B5EF4-FFF2-40B4-BE49-F238E27FC236}">
                  <a16:creationId xmlns:a16="http://schemas.microsoft.com/office/drawing/2014/main" id="{0384D97F-4E53-B7B2-03F8-E977F9AC2A03}"/>
                </a:ext>
              </a:extLst>
            </p:cNvPr>
            <p:cNvSpPr/>
            <p:nvPr/>
          </p:nvSpPr>
          <p:spPr>
            <a:xfrm>
              <a:off x="9215535" y="3629434"/>
              <a:ext cx="111536" cy="1115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6" name="Group 225">
            <a:extLst>
              <a:ext uri="{FF2B5EF4-FFF2-40B4-BE49-F238E27FC236}">
                <a16:creationId xmlns:a16="http://schemas.microsoft.com/office/drawing/2014/main" id="{6FA492A2-30C5-448E-12FF-4D4654C6EBCC}"/>
              </a:ext>
            </a:extLst>
          </p:cNvPr>
          <p:cNvGrpSpPr/>
          <p:nvPr/>
        </p:nvGrpSpPr>
        <p:grpSpPr>
          <a:xfrm>
            <a:off x="9062897" y="2672892"/>
            <a:ext cx="502367" cy="464082"/>
            <a:chOff x="9062897" y="2672892"/>
            <a:chExt cx="502367" cy="464082"/>
          </a:xfrm>
        </p:grpSpPr>
        <p:grpSp>
          <p:nvGrpSpPr>
            <p:cNvPr id="117" name="Group 116">
              <a:extLst>
                <a:ext uri="{FF2B5EF4-FFF2-40B4-BE49-F238E27FC236}">
                  <a16:creationId xmlns:a16="http://schemas.microsoft.com/office/drawing/2014/main" id="{78C826FD-6A72-A46E-50AB-DCFC0F55188A}"/>
                </a:ext>
              </a:extLst>
            </p:cNvPr>
            <p:cNvGrpSpPr/>
            <p:nvPr/>
          </p:nvGrpSpPr>
          <p:grpSpPr>
            <a:xfrm>
              <a:off x="9062897" y="2691308"/>
              <a:ext cx="111536" cy="445666"/>
              <a:chOff x="9215535" y="3489940"/>
              <a:chExt cx="111536" cy="445666"/>
            </a:xfrm>
          </p:grpSpPr>
          <p:cxnSp>
            <p:nvCxnSpPr>
              <p:cNvPr id="120" name="Straight Arrow Connector 119">
                <a:extLst>
                  <a:ext uri="{FF2B5EF4-FFF2-40B4-BE49-F238E27FC236}">
                    <a16:creationId xmlns:a16="http://schemas.microsoft.com/office/drawing/2014/main" id="{2ED7D05A-7799-F79C-62D1-3E4D5E0E56CC}"/>
                  </a:ext>
                </a:extLst>
              </p:cNvPr>
              <p:cNvCxnSpPr>
                <a:cxnSpLocks/>
              </p:cNvCxnSpPr>
              <p:nvPr/>
            </p:nvCxnSpPr>
            <p:spPr>
              <a:xfrm>
                <a:off x="9267089" y="3489940"/>
                <a:ext cx="9328" cy="4456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69EC8ACF-1589-D14C-586A-A0CBF66BBC25}"/>
                  </a:ext>
                </a:extLst>
              </p:cNvPr>
              <p:cNvSpPr/>
              <p:nvPr/>
            </p:nvSpPr>
            <p:spPr>
              <a:xfrm>
                <a:off x="9215535" y="3629434"/>
                <a:ext cx="111536" cy="1115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25" name="Straight Arrow Connector 224">
              <a:extLst>
                <a:ext uri="{FF2B5EF4-FFF2-40B4-BE49-F238E27FC236}">
                  <a16:creationId xmlns:a16="http://schemas.microsoft.com/office/drawing/2014/main" id="{E0B76746-8F07-8A1D-1AB0-FF2E46A9F5DC}"/>
                </a:ext>
              </a:extLst>
            </p:cNvPr>
            <p:cNvCxnSpPr>
              <a:cxnSpLocks/>
            </p:cNvCxnSpPr>
            <p:nvPr/>
          </p:nvCxnSpPr>
          <p:spPr>
            <a:xfrm flipH="1">
              <a:off x="9125339" y="2672892"/>
              <a:ext cx="439925" cy="205602"/>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B4293AA5-9BFF-AC6E-171B-9D0AAA2FE278}"/>
              </a:ext>
            </a:extLst>
          </p:cNvPr>
          <p:cNvSpPr txBox="1"/>
          <p:nvPr/>
        </p:nvSpPr>
        <p:spPr>
          <a:xfrm rot="5400000">
            <a:off x="9642897" y="3758498"/>
            <a:ext cx="407484" cy="369332"/>
          </a:xfrm>
          <a:prstGeom prst="rect">
            <a:avLst/>
          </a:prstGeom>
          <a:noFill/>
        </p:spPr>
        <p:txBody>
          <a:bodyPr wrap="none" rtlCol="0">
            <a:spAutoFit/>
          </a:bodyPr>
          <a:lstStyle/>
          <a:p>
            <a:r>
              <a:rPr lang="en-US" dirty="0">
                <a:latin typeface="+mj-lt"/>
              </a:rPr>
              <a:t>…</a:t>
            </a:r>
          </a:p>
        </p:txBody>
      </p:sp>
    </p:spTree>
    <p:extLst>
      <p:ext uri="{BB962C8B-B14F-4D97-AF65-F5344CB8AC3E}">
        <p14:creationId xmlns:p14="http://schemas.microsoft.com/office/powerpoint/2010/main" val="23392114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6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6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6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8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9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0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8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9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9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9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0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8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8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0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9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1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1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1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3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32"/>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23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3"/>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64"/>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5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59"/>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02"/>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226"/>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232"/>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91"/>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90"/>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62"/>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33"/>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34"/>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218"/>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75"/>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82"/>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animBg="1"/>
      <p:bldP spid="203" grpId="0" animBg="1"/>
      <p:bldP spid="202" grpId="0" animBg="1"/>
      <p:bldP spid="200" grpId="0" animBg="1"/>
      <p:bldP spid="47" grpId="0" animBg="1"/>
      <p:bldP spid="48" grpId="0" animBg="1"/>
      <p:bldP spid="8" grpId="0"/>
      <p:bldP spid="9" grpId="0"/>
      <p:bldP spid="31" grpId="0" animBg="1"/>
      <p:bldP spid="32" grpId="0" animBg="1"/>
      <p:bldP spid="49" grpId="0" animBg="1"/>
      <p:bldP spid="109" grpId="0" animBg="1"/>
      <p:bldP spid="110" grpId="0" animBg="1"/>
      <p:bldP spid="111" grpId="0" animBg="1"/>
      <p:bldP spid="112" grpId="0" animBg="1"/>
      <p:bldP spid="113" grpId="0" animBg="1"/>
      <p:bldP spid="114" grpId="0" animBg="1"/>
      <p:bldP spid="115" grpId="0" animBg="1"/>
      <p:bldP spid="116" grpId="0" animBg="1"/>
      <p:bldP spid="126" grpId="0" animBg="1"/>
      <p:bldP spid="127" grpId="0" animBg="1"/>
      <p:bldP spid="128" grpId="0" animBg="1"/>
      <p:bldP spid="163" grpId="0" animBg="1"/>
      <p:bldP spid="164" grpId="0" animBg="1"/>
      <p:bldP spid="165" grpId="0" animBg="1"/>
      <p:bldP spid="166" grpId="0" animBg="1"/>
      <p:bldP spid="50" grpId="0" animBg="1"/>
      <p:bldP spid="169" grpId="0"/>
      <p:bldP spid="182" grpId="0" animBg="1"/>
      <p:bldP spid="185" grpId="0"/>
      <p:bldP spid="186" grpId="0" animBg="1"/>
      <p:bldP spid="187" grpId="0" animBg="1"/>
      <p:bldP spid="196" grpId="0" animBg="1"/>
      <p:bldP spid="197" grpId="0" animBg="1"/>
      <p:bldP spid="198" grpId="0" animBg="1"/>
      <p:bldP spid="206" grpId="0"/>
      <p:bldP spid="208" grpId="0"/>
      <p:bldP spid="210" grpId="0"/>
      <p:bldP spid="211" grpId="0"/>
      <p:bldP spid="215" grpId="0"/>
      <p:bldP spid="11" grpId="0" animBg="1"/>
      <p:bldP spid="12" grpId="0" animBg="1"/>
      <p:bldP spid="14" grpId="0" animBg="1"/>
      <p:bldP spid="29" grpId="0" animBg="1"/>
      <p:bldP spid="58" grpId="0" animBg="1"/>
      <p:bldP spid="59" grpId="0" animBg="1"/>
      <p:bldP spid="61" grpId="0" animBg="1"/>
      <p:bldP spid="62" grpId="0" animBg="1"/>
      <p:bldP spid="63" grpId="0" animBg="1"/>
      <p:bldP spid="64" grpId="0" animBg="1"/>
      <p:bldP spid="132" grpId="0" animBg="1"/>
      <p:bldP spid="133" grpId="0" animBg="1"/>
      <p:bldP spid="134" grpId="0" animBg="1"/>
      <p:bldP spid="90" grpId="0" animBg="1"/>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25934-0BC4-A915-87A9-4E0CAF3D3649}"/>
              </a:ext>
            </a:extLst>
          </p:cNvPr>
          <p:cNvSpPr>
            <a:spLocks noGrp="1"/>
          </p:cNvSpPr>
          <p:nvPr>
            <p:ph type="title"/>
          </p:nvPr>
        </p:nvSpPr>
        <p:spPr/>
        <p:txBody>
          <a:bodyPr/>
          <a:lstStyle/>
          <a:p>
            <a:r>
              <a:rPr lang="en-GB" dirty="0"/>
              <a:t>Integrating Diffusion into MLLMs: Examples</a:t>
            </a:r>
          </a:p>
        </p:txBody>
      </p:sp>
      <p:sp>
        <p:nvSpPr>
          <p:cNvPr id="4" name="Date Placeholder 3">
            <a:extLst>
              <a:ext uri="{FF2B5EF4-FFF2-40B4-BE49-F238E27FC236}">
                <a16:creationId xmlns:a16="http://schemas.microsoft.com/office/drawing/2014/main" id="{7F003F76-4A05-33D8-D9CB-A789E05F0ABA}"/>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56A59757-5433-4B86-BE29-3BA9D57362A1}"/>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6296BE0C-72D4-8E4A-F24B-27D95203A7AD}"/>
              </a:ext>
            </a:extLst>
          </p:cNvPr>
          <p:cNvSpPr>
            <a:spLocks noGrp="1"/>
          </p:cNvSpPr>
          <p:nvPr>
            <p:ph type="sldNum" sz="quarter" idx="12"/>
          </p:nvPr>
        </p:nvSpPr>
        <p:spPr/>
        <p:txBody>
          <a:bodyPr/>
          <a:lstStyle/>
          <a:p>
            <a:r>
              <a:rPr lang="en-US"/>
              <a:t>Diffusion-Based Image and Video Generation</a:t>
            </a:r>
            <a:endParaRPr lang="en-US" dirty="0"/>
          </a:p>
        </p:txBody>
      </p:sp>
      <p:pic>
        <p:nvPicPr>
          <p:cNvPr id="8" name="Picture 7">
            <a:extLst>
              <a:ext uri="{FF2B5EF4-FFF2-40B4-BE49-F238E27FC236}">
                <a16:creationId xmlns:a16="http://schemas.microsoft.com/office/drawing/2014/main" id="{53A3A591-6A99-65A0-2E9B-E1DF6038EAD6}"/>
              </a:ext>
            </a:extLst>
          </p:cNvPr>
          <p:cNvPicPr>
            <a:picLocks noChangeAspect="1"/>
          </p:cNvPicPr>
          <p:nvPr/>
        </p:nvPicPr>
        <p:blipFill>
          <a:blip r:embed="rId2"/>
          <a:stretch>
            <a:fillRect/>
          </a:stretch>
        </p:blipFill>
        <p:spPr>
          <a:xfrm>
            <a:off x="0" y="1533942"/>
            <a:ext cx="12042019" cy="2252566"/>
          </a:xfrm>
          <a:prstGeom prst="rect">
            <a:avLst/>
          </a:prstGeom>
        </p:spPr>
      </p:pic>
      <p:pic>
        <p:nvPicPr>
          <p:cNvPr id="10" name="Picture 9">
            <a:extLst>
              <a:ext uri="{FF2B5EF4-FFF2-40B4-BE49-F238E27FC236}">
                <a16:creationId xmlns:a16="http://schemas.microsoft.com/office/drawing/2014/main" id="{C41A4894-9359-FC78-3687-C535F1BFA0FC}"/>
              </a:ext>
            </a:extLst>
          </p:cNvPr>
          <p:cNvPicPr>
            <a:picLocks noChangeAspect="1"/>
          </p:cNvPicPr>
          <p:nvPr/>
        </p:nvPicPr>
        <p:blipFill>
          <a:blip r:embed="rId3"/>
          <a:stretch>
            <a:fillRect/>
          </a:stretch>
        </p:blipFill>
        <p:spPr>
          <a:xfrm>
            <a:off x="0" y="3889960"/>
            <a:ext cx="12192000" cy="1603556"/>
          </a:xfrm>
          <a:prstGeom prst="rect">
            <a:avLst/>
          </a:prstGeom>
        </p:spPr>
      </p:pic>
      <p:sp>
        <p:nvSpPr>
          <p:cNvPr id="14" name="TextBox 13">
            <a:extLst>
              <a:ext uri="{FF2B5EF4-FFF2-40B4-BE49-F238E27FC236}">
                <a16:creationId xmlns:a16="http://schemas.microsoft.com/office/drawing/2014/main" id="{56D56328-F32C-25B5-01DE-0D24157EE7E0}"/>
              </a:ext>
            </a:extLst>
          </p:cNvPr>
          <p:cNvSpPr txBox="1"/>
          <p:nvPr/>
        </p:nvSpPr>
        <p:spPr>
          <a:xfrm>
            <a:off x="295382" y="6141370"/>
            <a:ext cx="7416542" cy="292388"/>
          </a:xfrm>
          <a:prstGeom prst="rect">
            <a:avLst/>
          </a:prstGeom>
          <a:noFill/>
        </p:spPr>
        <p:txBody>
          <a:bodyPr wrap="square">
            <a:spAutoFit/>
          </a:bodyPr>
          <a:lstStyle/>
          <a:p>
            <a:r>
              <a:rPr lang="en-US" sz="1300" i="1" dirty="0">
                <a:solidFill>
                  <a:schemeClr val="bg1">
                    <a:lumMod val="65000"/>
                  </a:schemeClr>
                </a:solidFill>
              </a:rPr>
              <a:t>Emerging Properties in Unified Multimodal Pretraining</a:t>
            </a:r>
            <a:r>
              <a:rPr lang="en-GB" sz="1300" dirty="0">
                <a:solidFill>
                  <a:schemeClr val="bg1">
                    <a:lumMod val="65000"/>
                  </a:schemeClr>
                </a:solidFill>
              </a:rPr>
              <a:t> (aka. Bagel), Deng et al., </a:t>
            </a:r>
            <a:r>
              <a:rPr lang="en-GB" sz="1300" dirty="0" err="1">
                <a:solidFill>
                  <a:schemeClr val="bg1">
                    <a:lumMod val="65000"/>
                  </a:schemeClr>
                </a:solidFill>
              </a:rPr>
              <a:t>ArXiv</a:t>
            </a:r>
            <a:r>
              <a:rPr lang="en-GB" sz="1300" dirty="0">
                <a:solidFill>
                  <a:schemeClr val="bg1">
                    <a:lumMod val="65000"/>
                  </a:schemeClr>
                </a:solidFill>
              </a:rPr>
              <a:t> May 2025</a:t>
            </a:r>
            <a:endParaRPr lang="en-GB" sz="1300" dirty="0">
              <a:solidFill>
                <a:srgbClr val="FF0000"/>
              </a:solidFill>
            </a:endParaRPr>
          </a:p>
        </p:txBody>
      </p:sp>
    </p:spTree>
    <p:extLst>
      <p:ext uri="{BB962C8B-B14F-4D97-AF65-F5344CB8AC3E}">
        <p14:creationId xmlns:p14="http://schemas.microsoft.com/office/powerpoint/2010/main" val="3199038245"/>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7DC04-F042-39E2-F47A-98AE15C32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113B05-7D90-E0FD-2C5F-1194FF8D0C36}"/>
              </a:ext>
            </a:extLst>
          </p:cNvPr>
          <p:cNvSpPr>
            <a:spLocks noGrp="1"/>
          </p:cNvSpPr>
          <p:nvPr>
            <p:ph type="title"/>
          </p:nvPr>
        </p:nvSpPr>
        <p:spPr/>
        <p:txBody>
          <a:bodyPr/>
          <a:lstStyle/>
          <a:p>
            <a:r>
              <a:rPr lang="en-GB" dirty="0"/>
              <a:t>Integrating Diffusion into MLLMs: Examples</a:t>
            </a:r>
          </a:p>
        </p:txBody>
      </p:sp>
      <p:sp>
        <p:nvSpPr>
          <p:cNvPr id="4" name="Date Placeholder 3">
            <a:extLst>
              <a:ext uri="{FF2B5EF4-FFF2-40B4-BE49-F238E27FC236}">
                <a16:creationId xmlns:a16="http://schemas.microsoft.com/office/drawing/2014/main" id="{A76766DC-039D-775A-09EC-A8D50E3A8B32}"/>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DAB60196-7D12-6163-2189-3EDF106B6002}"/>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E7A5D55E-F615-5E94-3279-31940751C504}"/>
              </a:ext>
            </a:extLst>
          </p:cNvPr>
          <p:cNvSpPr>
            <a:spLocks noGrp="1"/>
          </p:cNvSpPr>
          <p:nvPr>
            <p:ph type="sldNum" sz="quarter" idx="12"/>
          </p:nvPr>
        </p:nvSpPr>
        <p:spPr/>
        <p:txBody>
          <a:bodyPr/>
          <a:lstStyle/>
          <a:p>
            <a:r>
              <a:rPr lang="en-US"/>
              <a:t>Diffusion-Based Image and Video Generation</a:t>
            </a:r>
            <a:endParaRPr lang="en-US" dirty="0"/>
          </a:p>
        </p:txBody>
      </p:sp>
      <p:pic>
        <p:nvPicPr>
          <p:cNvPr id="7" name="Picture 6">
            <a:extLst>
              <a:ext uri="{FF2B5EF4-FFF2-40B4-BE49-F238E27FC236}">
                <a16:creationId xmlns:a16="http://schemas.microsoft.com/office/drawing/2014/main" id="{5B33B5A8-7444-135A-4EE0-E39BBBD56432}"/>
              </a:ext>
            </a:extLst>
          </p:cNvPr>
          <p:cNvPicPr>
            <a:picLocks noChangeAspect="1"/>
          </p:cNvPicPr>
          <p:nvPr/>
        </p:nvPicPr>
        <p:blipFill>
          <a:blip r:embed="rId3"/>
          <a:stretch>
            <a:fillRect/>
          </a:stretch>
        </p:blipFill>
        <p:spPr>
          <a:xfrm>
            <a:off x="6681409" y="1505141"/>
            <a:ext cx="4789714" cy="4653324"/>
          </a:xfrm>
          <a:prstGeom prst="rect">
            <a:avLst/>
          </a:prstGeom>
        </p:spPr>
      </p:pic>
      <p:pic>
        <p:nvPicPr>
          <p:cNvPr id="11" name="Picture 10">
            <a:extLst>
              <a:ext uri="{FF2B5EF4-FFF2-40B4-BE49-F238E27FC236}">
                <a16:creationId xmlns:a16="http://schemas.microsoft.com/office/drawing/2014/main" id="{808D65BE-607A-F9AF-DFDD-F56F1A25601C}"/>
              </a:ext>
            </a:extLst>
          </p:cNvPr>
          <p:cNvPicPr>
            <a:picLocks noChangeAspect="1"/>
          </p:cNvPicPr>
          <p:nvPr/>
        </p:nvPicPr>
        <p:blipFill>
          <a:blip r:embed="rId4"/>
          <a:srcRect t="8807"/>
          <a:stretch>
            <a:fillRect/>
          </a:stretch>
        </p:blipFill>
        <p:spPr>
          <a:xfrm>
            <a:off x="131453" y="1538335"/>
            <a:ext cx="3980928" cy="4422244"/>
          </a:xfrm>
          <a:prstGeom prst="rect">
            <a:avLst/>
          </a:prstGeom>
        </p:spPr>
      </p:pic>
      <p:pic>
        <p:nvPicPr>
          <p:cNvPr id="13" name="Picture 12">
            <a:extLst>
              <a:ext uri="{FF2B5EF4-FFF2-40B4-BE49-F238E27FC236}">
                <a16:creationId xmlns:a16="http://schemas.microsoft.com/office/drawing/2014/main" id="{D7E51C1E-6BA6-2101-6A0E-AA298A5719E7}"/>
              </a:ext>
            </a:extLst>
          </p:cNvPr>
          <p:cNvPicPr>
            <a:picLocks noChangeAspect="1"/>
          </p:cNvPicPr>
          <p:nvPr/>
        </p:nvPicPr>
        <p:blipFill>
          <a:blip r:embed="rId5"/>
          <a:stretch>
            <a:fillRect/>
          </a:stretch>
        </p:blipFill>
        <p:spPr>
          <a:xfrm>
            <a:off x="4147936" y="1465028"/>
            <a:ext cx="1888349" cy="4481374"/>
          </a:xfrm>
          <a:prstGeom prst="rect">
            <a:avLst/>
          </a:prstGeom>
        </p:spPr>
      </p:pic>
      <p:sp>
        <p:nvSpPr>
          <p:cNvPr id="14" name="TextBox 13">
            <a:extLst>
              <a:ext uri="{FF2B5EF4-FFF2-40B4-BE49-F238E27FC236}">
                <a16:creationId xmlns:a16="http://schemas.microsoft.com/office/drawing/2014/main" id="{88EFCA92-7056-0409-14C2-B7505ADFAD8C}"/>
              </a:ext>
            </a:extLst>
          </p:cNvPr>
          <p:cNvSpPr txBox="1"/>
          <p:nvPr/>
        </p:nvSpPr>
        <p:spPr>
          <a:xfrm>
            <a:off x="1783619" y="1141090"/>
            <a:ext cx="676595" cy="369332"/>
          </a:xfrm>
          <a:prstGeom prst="rect">
            <a:avLst/>
          </a:prstGeom>
          <a:noFill/>
        </p:spPr>
        <p:txBody>
          <a:bodyPr wrap="none" rtlCol="0">
            <a:spAutoFit/>
          </a:bodyPr>
          <a:lstStyle/>
          <a:p>
            <a:r>
              <a:rPr lang="en-GB" dirty="0"/>
              <a:t>Input</a:t>
            </a:r>
          </a:p>
        </p:txBody>
      </p:sp>
      <p:sp>
        <p:nvSpPr>
          <p:cNvPr id="15" name="TextBox 14">
            <a:extLst>
              <a:ext uri="{FF2B5EF4-FFF2-40B4-BE49-F238E27FC236}">
                <a16:creationId xmlns:a16="http://schemas.microsoft.com/office/drawing/2014/main" id="{C7BEDB3D-F3E0-C5EA-FCFB-006666EBAB43}"/>
              </a:ext>
            </a:extLst>
          </p:cNvPr>
          <p:cNvSpPr txBox="1"/>
          <p:nvPr/>
        </p:nvSpPr>
        <p:spPr>
          <a:xfrm>
            <a:off x="4688041" y="1137690"/>
            <a:ext cx="847411" cy="369332"/>
          </a:xfrm>
          <a:prstGeom prst="rect">
            <a:avLst/>
          </a:prstGeom>
          <a:noFill/>
        </p:spPr>
        <p:txBody>
          <a:bodyPr wrap="none" rtlCol="0">
            <a:spAutoFit/>
          </a:bodyPr>
          <a:lstStyle/>
          <a:p>
            <a:r>
              <a:rPr lang="en-GB" dirty="0"/>
              <a:t>Output</a:t>
            </a:r>
          </a:p>
        </p:txBody>
      </p:sp>
      <p:sp>
        <p:nvSpPr>
          <p:cNvPr id="16" name="TextBox 15">
            <a:extLst>
              <a:ext uri="{FF2B5EF4-FFF2-40B4-BE49-F238E27FC236}">
                <a16:creationId xmlns:a16="http://schemas.microsoft.com/office/drawing/2014/main" id="{A198857F-35DE-8592-5D55-AB3F7E3AD4E5}"/>
              </a:ext>
            </a:extLst>
          </p:cNvPr>
          <p:cNvSpPr txBox="1"/>
          <p:nvPr/>
        </p:nvSpPr>
        <p:spPr>
          <a:xfrm>
            <a:off x="8450288" y="1169003"/>
            <a:ext cx="1788759" cy="369332"/>
          </a:xfrm>
          <a:prstGeom prst="rect">
            <a:avLst/>
          </a:prstGeom>
          <a:noFill/>
        </p:spPr>
        <p:txBody>
          <a:bodyPr wrap="none" rtlCol="0">
            <a:spAutoFit/>
          </a:bodyPr>
          <a:lstStyle/>
          <a:p>
            <a:r>
              <a:rPr lang="en-GB" dirty="0"/>
              <a:t>Chain of Thought</a:t>
            </a:r>
          </a:p>
        </p:txBody>
      </p:sp>
      <p:sp>
        <p:nvSpPr>
          <p:cNvPr id="17" name="TextBox 16">
            <a:extLst>
              <a:ext uri="{FF2B5EF4-FFF2-40B4-BE49-F238E27FC236}">
                <a16:creationId xmlns:a16="http://schemas.microsoft.com/office/drawing/2014/main" id="{379577E9-C686-9423-2938-B23D09D02F92}"/>
              </a:ext>
            </a:extLst>
          </p:cNvPr>
          <p:cNvSpPr txBox="1"/>
          <p:nvPr/>
        </p:nvSpPr>
        <p:spPr>
          <a:xfrm>
            <a:off x="295382" y="6141370"/>
            <a:ext cx="7416542" cy="292388"/>
          </a:xfrm>
          <a:prstGeom prst="rect">
            <a:avLst/>
          </a:prstGeom>
          <a:noFill/>
        </p:spPr>
        <p:txBody>
          <a:bodyPr wrap="square">
            <a:spAutoFit/>
          </a:bodyPr>
          <a:lstStyle/>
          <a:p>
            <a:r>
              <a:rPr lang="en-US" sz="1300" i="1" dirty="0">
                <a:solidFill>
                  <a:schemeClr val="bg1">
                    <a:lumMod val="65000"/>
                  </a:schemeClr>
                </a:solidFill>
              </a:rPr>
              <a:t>Emerging Properties in Unified Multimodal Pretraining</a:t>
            </a:r>
            <a:r>
              <a:rPr lang="en-GB" sz="1300" dirty="0">
                <a:solidFill>
                  <a:schemeClr val="bg1">
                    <a:lumMod val="65000"/>
                  </a:schemeClr>
                </a:solidFill>
              </a:rPr>
              <a:t> (aka. Bagel), Deng et al., </a:t>
            </a:r>
            <a:r>
              <a:rPr lang="en-GB" sz="1300" dirty="0" err="1">
                <a:solidFill>
                  <a:schemeClr val="bg1">
                    <a:lumMod val="65000"/>
                  </a:schemeClr>
                </a:solidFill>
              </a:rPr>
              <a:t>ArXiv</a:t>
            </a:r>
            <a:r>
              <a:rPr lang="en-GB" sz="1300" dirty="0">
                <a:solidFill>
                  <a:schemeClr val="bg1">
                    <a:lumMod val="65000"/>
                  </a:schemeClr>
                </a:solidFill>
              </a:rPr>
              <a:t> May 2025</a:t>
            </a:r>
            <a:endParaRPr lang="en-GB" sz="1300" dirty="0">
              <a:solidFill>
                <a:srgbClr val="FF0000"/>
              </a:solidFill>
            </a:endParaRPr>
          </a:p>
        </p:txBody>
      </p:sp>
    </p:spTree>
    <p:extLst>
      <p:ext uri="{BB962C8B-B14F-4D97-AF65-F5344CB8AC3E}">
        <p14:creationId xmlns:p14="http://schemas.microsoft.com/office/powerpoint/2010/main" val="1077664059"/>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68703-AAB4-C970-54AF-04615A3EBE2E}"/>
              </a:ext>
            </a:extLst>
          </p:cNvPr>
          <p:cNvSpPr>
            <a:spLocks noGrp="1"/>
          </p:cNvSpPr>
          <p:nvPr>
            <p:ph type="title"/>
          </p:nvPr>
        </p:nvSpPr>
        <p:spPr>
          <a:xfrm>
            <a:off x="427903" y="2816050"/>
            <a:ext cx="11571588" cy="892627"/>
          </a:xfrm>
        </p:spPr>
        <p:txBody>
          <a:bodyPr>
            <a:normAutofit fontScale="90000"/>
          </a:bodyPr>
          <a:lstStyle/>
          <a:p>
            <a:pPr algn="ctr"/>
            <a:r>
              <a:rPr lang="en-US" dirty="0"/>
              <a:t>End of Part 2</a:t>
            </a:r>
            <a:br>
              <a:rPr lang="en-US" dirty="0"/>
            </a:br>
            <a:r>
              <a:rPr lang="en-US" dirty="0"/>
              <a:t>Guided and Controllable Generation</a:t>
            </a:r>
          </a:p>
        </p:txBody>
      </p:sp>
      <p:sp>
        <p:nvSpPr>
          <p:cNvPr id="4" name="Date Placeholder 3">
            <a:extLst>
              <a:ext uri="{FF2B5EF4-FFF2-40B4-BE49-F238E27FC236}">
                <a16:creationId xmlns:a16="http://schemas.microsoft.com/office/drawing/2014/main" id="{2F08A89C-F818-B3BE-817D-354F1AA74F36}"/>
              </a:ext>
            </a:extLst>
          </p:cNvPr>
          <p:cNvSpPr>
            <a:spLocks noGrp="1"/>
          </p:cNvSpPr>
          <p:nvPr>
            <p:ph type="dt" sz="half" idx="10"/>
          </p:nvPr>
        </p:nvSpPr>
        <p:spPr/>
        <p:txBody>
          <a:bodyPr/>
          <a:lstStyle/>
          <a:p>
            <a:r>
              <a:rPr lang="en-US" dirty="0"/>
              <a:t>SIGGRAPH 2025 Course</a:t>
            </a:r>
          </a:p>
        </p:txBody>
      </p:sp>
      <p:sp>
        <p:nvSpPr>
          <p:cNvPr id="5" name="Footer Placeholder 4">
            <a:extLst>
              <a:ext uri="{FF2B5EF4-FFF2-40B4-BE49-F238E27FC236}">
                <a16:creationId xmlns:a16="http://schemas.microsoft.com/office/drawing/2014/main" id="{148232B7-0264-143E-9DB4-A7809216B438}"/>
              </a:ext>
            </a:extLst>
          </p:cNvPr>
          <p:cNvSpPr>
            <a:spLocks noGrp="1"/>
          </p:cNvSpPr>
          <p:nvPr>
            <p:ph type="ftr" sz="quarter" idx="11"/>
          </p:nvPr>
        </p:nvSpPr>
        <p:spPr/>
        <p:txBody>
          <a:bodyPr/>
          <a:lstStyle/>
          <a:p>
            <a:r>
              <a:rPr lang="en-US" dirty="0"/>
              <a:t>Guided and Controllable Generation</a:t>
            </a:r>
          </a:p>
        </p:txBody>
      </p:sp>
      <p:sp>
        <p:nvSpPr>
          <p:cNvPr id="6" name="Slide Number Placeholder 5">
            <a:extLst>
              <a:ext uri="{FF2B5EF4-FFF2-40B4-BE49-F238E27FC236}">
                <a16:creationId xmlns:a16="http://schemas.microsoft.com/office/drawing/2014/main" id="{232266CE-CB7D-5BA1-FFF2-C7C3085C018F}"/>
              </a:ext>
            </a:extLst>
          </p:cNvPr>
          <p:cNvSpPr>
            <a:spLocks noGrp="1"/>
          </p:cNvSpPr>
          <p:nvPr>
            <p:ph type="sldNum" sz="quarter" idx="12"/>
          </p:nvPr>
        </p:nvSpPr>
        <p:spPr/>
        <p:txBody>
          <a:bodyPr/>
          <a:lstStyle/>
          <a:p>
            <a:r>
              <a:rPr lang="en-US" dirty="0"/>
              <a:t>Diffusion-Based Image and Video Generation</a:t>
            </a:r>
          </a:p>
        </p:txBody>
      </p:sp>
    </p:spTree>
    <p:extLst>
      <p:ext uri="{BB962C8B-B14F-4D97-AF65-F5344CB8AC3E}">
        <p14:creationId xmlns:p14="http://schemas.microsoft.com/office/powerpoint/2010/main" val="3748795675"/>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3B4C3-160E-1FBC-8F46-42255E35951C}"/>
            </a:ext>
          </a:extLst>
        </p:cNvPr>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FD79797-6E35-AEB8-C91E-980D5107D7BE}"/>
              </a:ext>
            </a:extLst>
          </p:cNvPr>
          <p:cNvGraphicFramePr>
            <a:graphicFrameLocks noGrp="1"/>
          </p:cNvGraphicFramePr>
          <p:nvPr/>
        </p:nvGraphicFramePr>
        <p:xfrm>
          <a:off x="295382" y="1376109"/>
          <a:ext cx="5519631" cy="4547976"/>
        </p:xfrm>
        <a:graphic>
          <a:graphicData uri="http://schemas.openxmlformats.org/drawingml/2006/table">
            <a:tbl>
              <a:tblPr bandRow="1">
                <a:tableStyleId>{C083E6E3-FA7D-4D7B-A595-EF9225AFEA82}</a:tableStyleId>
              </a:tblPr>
              <a:tblGrid>
                <a:gridCol w="5519631">
                  <a:extLst>
                    <a:ext uri="{9D8B030D-6E8A-4147-A177-3AD203B41FA5}">
                      <a16:colId xmlns:a16="http://schemas.microsoft.com/office/drawing/2014/main" val="1786906727"/>
                    </a:ext>
                  </a:extLst>
                </a:gridCol>
              </a:tblGrid>
              <a:tr h="64206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44494478"/>
                  </a:ext>
                </a:extLst>
              </a:tr>
              <a:tr h="650985">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45435268"/>
                  </a:ext>
                </a:extLst>
              </a:tr>
              <a:tr h="650985">
                <a:tc>
                  <a:txBody>
                    <a:bodyPr/>
                    <a:lstStyle/>
                    <a:p>
                      <a:endParaRPr lang="en-US"/>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36508819"/>
                  </a:ext>
                </a:extLst>
              </a:tr>
              <a:tr h="650985">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82918791"/>
                  </a:ext>
                </a:extLst>
              </a:tr>
              <a:tr h="650985">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50845811"/>
                  </a:ext>
                </a:extLst>
              </a:tr>
              <a:tr h="650985">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72634146"/>
                  </a:ext>
                </a:extLst>
              </a:tr>
              <a:tr h="650985">
                <a:tc>
                  <a:txBody>
                    <a:bodyPr/>
                    <a:lstStyle/>
                    <a:p>
                      <a:endParaRPr lang="en-US" dirty="0"/>
                    </a:p>
                  </a:txBody>
                  <a:tcP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03342463"/>
                  </a:ext>
                </a:extLst>
              </a:tr>
            </a:tbl>
          </a:graphicData>
        </a:graphic>
      </p:graphicFrame>
      <p:sp>
        <p:nvSpPr>
          <p:cNvPr id="2" name="Title 1">
            <a:extLst>
              <a:ext uri="{FF2B5EF4-FFF2-40B4-BE49-F238E27FC236}">
                <a16:creationId xmlns:a16="http://schemas.microsoft.com/office/drawing/2014/main" id="{53548600-1928-162C-62AC-98BED9CAE64F}"/>
              </a:ext>
            </a:extLst>
          </p:cNvPr>
          <p:cNvSpPr>
            <a:spLocks noGrp="1"/>
          </p:cNvSpPr>
          <p:nvPr>
            <p:ph type="title"/>
          </p:nvPr>
        </p:nvSpPr>
        <p:spPr/>
        <p:txBody>
          <a:bodyPr>
            <a:noAutofit/>
          </a:bodyPr>
          <a:lstStyle/>
          <a:p>
            <a:r>
              <a:rPr lang="en-US" sz="3600" dirty="0"/>
              <a:t>Presentation Schedule</a:t>
            </a:r>
          </a:p>
        </p:txBody>
      </p:sp>
      <p:sp>
        <p:nvSpPr>
          <p:cNvPr id="3" name="Content Placeholder 2">
            <a:extLst>
              <a:ext uri="{FF2B5EF4-FFF2-40B4-BE49-F238E27FC236}">
                <a16:creationId xmlns:a16="http://schemas.microsoft.com/office/drawing/2014/main" id="{06E3B379-491D-597D-B586-9AC1E07FF9A2}"/>
              </a:ext>
            </a:extLst>
          </p:cNvPr>
          <p:cNvSpPr>
            <a:spLocks noGrp="1"/>
          </p:cNvSpPr>
          <p:nvPr>
            <p:ph type="body" idx="1"/>
          </p:nvPr>
        </p:nvSpPr>
        <p:spPr/>
        <p:txBody>
          <a:bodyPr>
            <a:normAutofit/>
          </a:bodyPr>
          <a:lstStyle/>
          <a:p>
            <a:pPr marL="0" indent="0">
              <a:lnSpc>
                <a:spcPct val="150000"/>
              </a:lnSpc>
              <a:buNone/>
            </a:pPr>
            <a:r>
              <a:rPr lang="en-US" dirty="0"/>
              <a:t>Introduction to Diffusion Models</a:t>
            </a:r>
          </a:p>
          <a:p>
            <a:pPr marL="0" indent="0">
              <a:lnSpc>
                <a:spcPct val="150000"/>
              </a:lnSpc>
              <a:buNone/>
            </a:pPr>
            <a:r>
              <a:rPr lang="en-US" dirty="0">
                <a:latin typeface="+mn-lt"/>
              </a:rPr>
              <a:t>Guidance and Controlled Generation</a:t>
            </a:r>
          </a:p>
          <a:p>
            <a:pPr marL="0" indent="0">
              <a:lnSpc>
                <a:spcPct val="150000"/>
              </a:lnSpc>
              <a:buNone/>
            </a:pPr>
            <a:r>
              <a:rPr lang="en-US" dirty="0">
                <a:latin typeface="+mj-lt"/>
              </a:rPr>
              <a:t>Attention and Personalization</a:t>
            </a:r>
          </a:p>
          <a:p>
            <a:pPr marL="0" indent="0">
              <a:lnSpc>
                <a:spcPct val="150000"/>
              </a:lnSpc>
              <a:buNone/>
            </a:pPr>
            <a:r>
              <a:rPr lang="en-US" dirty="0">
                <a:solidFill>
                  <a:schemeClr val="bg2">
                    <a:lumMod val="75000"/>
                  </a:schemeClr>
                </a:solidFill>
              </a:rPr>
              <a:t>Break (15 min)</a:t>
            </a:r>
          </a:p>
          <a:p>
            <a:pPr marL="0" indent="0">
              <a:lnSpc>
                <a:spcPct val="150000"/>
              </a:lnSpc>
              <a:buNone/>
            </a:pPr>
            <a:r>
              <a:rPr lang="en-US" dirty="0">
                <a:latin typeface="+mn-lt"/>
              </a:rPr>
              <a:t>Advanced Techniques</a:t>
            </a:r>
          </a:p>
          <a:p>
            <a:pPr marL="0" indent="0">
              <a:lnSpc>
                <a:spcPct val="150000"/>
              </a:lnSpc>
              <a:buNone/>
            </a:pPr>
            <a:r>
              <a:rPr lang="en-US" dirty="0"/>
              <a:t>Video Diffusion Models</a:t>
            </a:r>
          </a:p>
          <a:p>
            <a:pPr marL="0" indent="0">
              <a:lnSpc>
                <a:spcPct val="150000"/>
              </a:lnSpc>
              <a:buNone/>
            </a:pPr>
            <a:r>
              <a:rPr lang="en-US" dirty="0"/>
              <a:t>Advanced Generative Models</a:t>
            </a:r>
          </a:p>
        </p:txBody>
      </p:sp>
      <p:sp>
        <p:nvSpPr>
          <p:cNvPr id="8" name="Date Placeholder 7">
            <a:extLst>
              <a:ext uri="{FF2B5EF4-FFF2-40B4-BE49-F238E27FC236}">
                <a16:creationId xmlns:a16="http://schemas.microsoft.com/office/drawing/2014/main" id="{E7B041F5-50B6-AE7B-D17F-CFC05C60CF13}"/>
              </a:ext>
            </a:extLst>
          </p:cNvPr>
          <p:cNvSpPr>
            <a:spLocks noGrp="1"/>
          </p:cNvSpPr>
          <p:nvPr>
            <p:ph type="dt" sz="half" idx="10"/>
          </p:nvPr>
        </p:nvSpPr>
        <p:spPr/>
        <p:txBody>
          <a:bodyPr/>
          <a:lstStyle/>
          <a:p>
            <a:r>
              <a:rPr lang="en-US" dirty="0"/>
              <a:t>SIGGRAPH 2025 Course</a:t>
            </a:r>
          </a:p>
        </p:txBody>
      </p:sp>
      <p:sp>
        <p:nvSpPr>
          <p:cNvPr id="9" name="Footer Placeholder 8">
            <a:extLst>
              <a:ext uri="{FF2B5EF4-FFF2-40B4-BE49-F238E27FC236}">
                <a16:creationId xmlns:a16="http://schemas.microsoft.com/office/drawing/2014/main" id="{136ABA61-B81E-B782-6DDE-9241F56EB3C2}"/>
              </a:ext>
            </a:extLst>
          </p:cNvPr>
          <p:cNvSpPr>
            <a:spLocks noGrp="1"/>
          </p:cNvSpPr>
          <p:nvPr>
            <p:ph type="ftr" sz="quarter" idx="11"/>
          </p:nvPr>
        </p:nvSpPr>
        <p:spPr/>
        <p:txBody>
          <a:bodyPr/>
          <a:lstStyle/>
          <a:p>
            <a:r>
              <a:rPr lang="en-US" dirty="0"/>
              <a:t>Guided and Controllable Generation</a:t>
            </a:r>
          </a:p>
        </p:txBody>
      </p:sp>
      <p:sp>
        <p:nvSpPr>
          <p:cNvPr id="10" name="Slide Number Placeholder 9">
            <a:extLst>
              <a:ext uri="{FF2B5EF4-FFF2-40B4-BE49-F238E27FC236}">
                <a16:creationId xmlns:a16="http://schemas.microsoft.com/office/drawing/2014/main" id="{330A2D97-0B83-6C12-EA5B-064616FC2184}"/>
              </a:ext>
            </a:extLst>
          </p:cNvPr>
          <p:cNvSpPr>
            <a:spLocks noGrp="1"/>
          </p:cNvSpPr>
          <p:nvPr>
            <p:ph type="sldNum" sz="quarter" idx="12"/>
          </p:nvPr>
        </p:nvSpPr>
        <p:spPr/>
        <p:txBody>
          <a:bodyPr/>
          <a:lstStyle/>
          <a:p>
            <a:r>
              <a:rPr lang="en-US" dirty="0"/>
              <a:t>Diffusion-Based Image and Video Generation</a:t>
            </a:r>
          </a:p>
        </p:txBody>
      </p:sp>
    </p:spTree>
    <p:extLst>
      <p:ext uri="{BB962C8B-B14F-4D97-AF65-F5344CB8AC3E}">
        <p14:creationId xmlns:p14="http://schemas.microsoft.com/office/powerpoint/2010/main" val="142951378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40DA8-3D1A-F745-ABC0-69DA51B0B0DF}"/>
            </a:ext>
          </a:extLst>
        </p:cNvPr>
        <p:cNvGrpSpPr/>
        <p:nvPr/>
      </p:nvGrpSpPr>
      <p:grpSpPr>
        <a:xfrm>
          <a:off x="0" y="0"/>
          <a:ext cx="0" cy="0"/>
          <a:chOff x="0" y="0"/>
          <a:chExt cx="0" cy="0"/>
        </a:xfrm>
      </p:grpSpPr>
      <p:sp>
        <p:nvSpPr>
          <p:cNvPr id="41" name="TextBox 40">
            <a:extLst>
              <a:ext uri="{FF2B5EF4-FFF2-40B4-BE49-F238E27FC236}">
                <a16:creationId xmlns:a16="http://schemas.microsoft.com/office/drawing/2014/main" id="{DC270665-E591-6F55-3364-3C84BCD0C1D9}"/>
              </a:ext>
            </a:extLst>
          </p:cNvPr>
          <p:cNvSpPr txBox="1"/>
          <p:nvPr/>
        </p:nvSpPr>
        <p:spPr>
          <a:xfrm>
            <a:off x="9278747" y="5794202"/>
            <a:ext cx="2629355" cy="692497"/>
          </a:xfrm>
          <a:prstGeom prst="rect">
            <a:avLst/>
          </a:prstGeom>
          <a:noFill/>
        </p:spPr>
        <p:txBody>
          <a:bodyPr wrap="square">
            <a:spAutoFit/>
          </a:bodyPr>
          <a:lstStyle/>
          <a:p>
            <a:r>
              <a:rPr lang="en-US" sz="1300" i="1" dirty="0">
                <a:solidFill>
                  <a:schemeClr val="bg1">
                    <a:lumMod val="65000"/>
                  </a:schemeClr>
                </a:solidFill>
              </a:rPr>
              <a:t>Emerging Properties in Unified Multimodal Pretraining</a:t>
            </a:r>
            <a:r>
              <a:rPr lang="en-GB" sz="1300" dirty="0">
                <a:solidFill>
                  <a:schemeClr val="bg1">
                    <a:lumMod val="65000"/>
                  </a:schemeClr>
                </a:solidFill>
              </a:rPr>
              <a:t> (aka Bagel), Deng et al., </a:t>
            </a:r>
            <a:r>
              <a:rPr lang="en-GB" sz="1300" dirty="0" err="1">
                <a:solidFill>
                  <a:schemeClr val="bg1">
                    <a:lumMod val="65000"/>
                  </a:schemeClr>
                </a:solidFill>
              </a:rPr>
              <a:t>ArXiv</a:t>
            </a:r>
            <a:r>
              <a:rPr lang="en-GB" sz="1300" dirty="0">
                <a:solidFill>
                  <a:schemeClr val="bg1">
                    <a:lumMod val="65000"/>
                  </a:schemeClr>
                </a:solidFill>
              </a:rPr>
              <a:t> May 2025</a:t>
            </a:r>
            <a:endParaRPr lang="en-GB" sz="1300" dirty="0">
              <a:solidFill>
                <a:srgbClr val="FF0000"/>
              </a:solidFill>
            </a:endParaRPr>
          </a:p>
        </p:txBody>
      </p:sp>
      <p:sp>
        <p:nvSpPr>
          <p:cNvPr id="43" name="TextBox 42">
            <a:extLst>
              <a:ext uri="{FF2B5EF4-FFF2-40B4-BE49-F238E27FC236}">
                <a16:creationId xmlns:a16="http://schemas.microsoft.com/office/drawing/2014/main" id="{A58C752B-EF4D-07B9-E9BF-86378B749B13}"/>
              </a:ext>
            </a:extLst>
          </p:cNvPr>
          <p:cNvSpPr txBox="1"/>
          <p:nvPr/>
        </p:nvSpPr>
        <p:spPr>
          <a:xfrm>
            <a:off x="4834244" y="5784874"/>
            <a:ext cx="2914833" cy="692497"/>
          </a:xfrm>
          <a:prstGeom prst="rect">
            <a:avLst/>
          </a:prstGeom>
          <a:noFill/>
        </p:spPr>
        <p:txBody>
          <a:bodyPr wrap="square">
            <a:spAutoFit/>
          </a:bodyPr>
          <a:lstStyle/>
          <a:p>
            <a:r>
              <a:rPr lang="en-US" sz="1300" i="1" dirty="0">
                <a:solidFill>
                  <a:schemeClr val="bg1">
                    <a:lumMod val="65000"/>
                  </a:schemeClr>
                </a:solidFill>
              </a:rPr>
              <a:t>Adding Conditional Control to Text-to-Image Diffusion Models</a:t>
            </a:r>
            <a:r>
              <a:rPr lang="en-GB" sz="1300" dirty="0">
                <a:solidFill>
                  <a:schemeClr val="bg1">
                    <a:lumMod val="65000"/>
                  </a:schemeClr>
                </a:solidFill>
              </a:rPr>
              <a:t>, Zhang et al., ICCV 2023</a:t>
            </a:r>
          </a:p>
        </p:txBody>
      </p:sp>
      <p:sp>
        <p:nvSpPr>
          <p:cNvPr id="44" name="TextBox 43">
            <a:extLst>
              <a:ext uri="{FF2B5EF4-FFF2-40B4-BE49-F238E27FC236}">
                <a16:creationId xmlns:a16="http://schemas.microsoft.com/office/drawing/2014/main" id="{6C8C8662-45C5-8D69-5136-30D6D680C8EA}"/>
              </a:ext>
            </a:extLst>
          </p:cNvPr>
          <p:cNvSpPr txBox="1"/>
          <p:nvPr/>
        </p:nvSpPr>
        <p:spPr>
          <a:xfrm>
            <a:off x="368458" y="5811383"/>
            <a:ext cx="2914833" cy="369332"/>
          </a:xfrm>
          <a:prstGeom prst="rect">
            <a:avLst/>
          </a:prstGeom>
          <a:noFill/>
        </p:spPr>
        <p:txBody>
          <a:bodyPr wrap="square">
            <a:spAutoFit/>
          </a:bodyPr>
          <a:lstStyle/>
          <a:p>
            <a:r>
              <a:rPr lang="en-US" sz="900" i="1" dirty="0">
                <a:solidFill>
                  <a:schemeClr val="bg1">
                    <a:lumMod val="65000"/>
                  </a:schemeClr>
                </a:solidFill>
              </a:rPr>
              <a:t>GLIDE: Towards Photorealistic Image Generation and Editing with Text-Guided Diffusion Models</a:t>
            </a:r>
            <a:r>
              <a:rPr lang="en-GB" sz="900" dirty="0">
                <a:solidFill>
                  <a:schemeClr val="bg1">
                    <a:lumMod val="65000"/>
                  </a:schemeClr>
                </a:solidFill>
              </a:rPr>
              <a:t>, Nichol et al., ICML 2022</a:t>
            </a:r>
          </a:p>
        </p:txBody>
      </p:sp>
      <p:sp>
        <p:nvSpPr>
          <p:cNvPr id="45" name="TextBox 44">
            <a:extLst>
              <a:ext uri="{FF2B5EF4-FFF2-40B4-BE49-F238E27FC236}">
                <a16:creationId xmlns:a16="http://schemas.microsoft.com/office/drawing/2014/main" id="{99ADB1D0-DA6D-2644-A95E-B30A0B438DC0}"/>
              </a:ext>
            </a:extLst>
          </p:cNvPr>
          <p:cNvSpPr txBox="1"/>
          <p:nvPr/>
        </p:nvSpPr>
        <p:spPr>
          <a:xfrm>
            <a:off x="368458" y="6131122"/>
            <a:ext cx="3107993" cy="369332"/>
          </a:xfrm>
          <a:prstGeom prst="rect">
            <a:avLst/>
          </a:prstGeom>
          <a:noFill/>
        </p:spPr>
        <p:txBody>
          <a:bodyPr wrap="square" rtlCol="0">
            <a:spAutoFit/>
          </a:bodyPr>
          <a:lstStyle/>
          <a:p>
            <a:r>
              <a:rPr lang="en-US" sz="900" i="1" dirty="0">
                <a:solidFill>
                  <a:schemeClr val="bg1">
                    <a:lumMod val="65000"/>
                  </a:schemeClr>
                </a:solidFill>
              </a:rPr>
              <a:t>Diffusion Handles: Enabling 3D Edits for Diffusion Models by Lifting Activations to 3D</a:t>
            </a:r>
            <a:r>
              <a:rPr lang="en-US" sz="900" dirty="0">
                <a:solidFill>
                  <a:schemeClr val="bg1">
                    <a:lumMod val="65000"/>
                  </a:schemeClr>
                </a:solidFill>
              </a:rPr>
              <a:t>, Pandey et al., CVPR 2024</a:t>
            </a:r>
          </a:p>
        </p:txBody>
      </p:sp>
      <p:sp>
        <p:nvSpPr>
          <p:cNvPr id="17" name="Rectangle: Rounded Corners 16">
            <a:extLst>
              <a:ext uri="{FF2B5EF4-FFF2-40B4-BE49-F238E27FC236}">
                <a16:creationId xmlns:a16="http://schemas.microsoft.com/office/drawing/2014/main" id="{23C1DF25-812E-F5EB-E504-BEC09335DD8B}"/>
              </a:ext>
            </a:extLst>
          </p:cNvPr>
          <p:cNvSpPr/>
          <p:nvPr/>
        </p:nvSpPr>
        <p:spPr>
          <a:xfrm>
            <a:off x="368458" y="1111251"/>
            <a:ext cx="2827375" cy="5029200"/>
          </a:xfrm>
          <a:prstGeom prst="roundRect">
            <a:avLst/>
          </a:prstGeom>
          <a:solidFill>
            <a:schemeClr val="accent2">
              <a:lumMod val="20000"/>
              <a:lumOff val="80000"/>
            </a:schemeClr>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89460C3-78BA-5C94-73DB-F5AA06668D8A}"/>
              </a:ext>
            </a:extLst>
          </p:cNvPr>
          <p:cNvSpPr>
            <a:spLocks noGrp="1"/>
          </p:cNvSpPr>
          <p:nvPr>
            <p:ph type="title"/>
          </p:nvPr>
        </p:nvSpPr>
        <p:spPr/>
        <p:txBody>
          <a:bodyPr>
            <a:normAutofit/>
          </a:bodyPr>
          <a:lstStyle/>
          <a:p>
            <a:r>
              <a:rPr lang="en-US" dirty="0"/>
              <a:t>Guided and Controllable Generation: Overview</a:t>
            </a:r>
            <a:endParaRPr lang="en-GB" dirty="0"/>
          </a:p>
        </p:txBody>
      </p:sp>
      <p:sp>
        <p:nvSpPr>
          <p:cNvPr id="4" name="Date Placeholder 3">
            <a:extLst>
              <a:ext uri="{FF2B5EF4-FFF2-40B4-BE49-F238E27FC236}">
                <a16:creationId xmlns:a16="http://schemas.microsoft.com/office/drawing/2014/main" id="{48466648-A572-EC60-105E-9B46532CC10B}"/>
              </a:ext>
            </a:extLst>
          </p:cNvPr>
          <p:cNvSpPr>
            <a:spLocks noGrp="1"/>
          </p:cNvSpPr>
          <p:nvPr>
            <p:ph type="dt" sz="half" idx="10"/>
          </p:nvPr>
        </p:nvSpPr>
        <p:spPr/>
        <p:txBody>
          <a:bodyPr/>
          <a:lstStyle/>
          <a:p>
            <a:r>
              <a:rPr lang="en-US"/>
              <a:t>SIGGRAPH 2025 Course</a:t>
            </a:r>
            <a:endParaRPr lang="en-US" dirty="0"/>
          </a:p>
        </p:txBody>
      </p:sp>
      <p:sp>
        <p:nvSpPr>
          <p:cNvPr id="5" name="Footer Placeholder 4">
            <a:extLst>
              <a:ext uri="{FF2B5EF4-FFF2-40B4-BE49-F238E27FC236}">
                <a16:creationId xmlns:a16="http://schemas.microsoft.com/office/drawing/2014/main" id="{ECE46D33-6194-1251-6CA9-EC304AE11A1A}"/>
              </a:ext>
            </a:extLst>
          </p:cNvPr>
          <p:cNvSpPr>
            <a:spLocks noGrp="1"/>
          </p:cNvSpPr>
          <p:nvPr>
            <p:ph type="ftr" sz="quarter" idx="11"/>
          </p:nvPr>
        </p:nvSpPr>
        <p:spPr/>
        <p:txBody>
          <a:bodyPr/>
          <a:lstStyle/>
          <a:p>
            <a:r>
              <a:rPr lang="en-US" dirty="0"/>
              <a:t>Guided and Controllable Generation</a:t>
            </a:r>
          </a:p>
        </p:txBody>
      </p:sp>
      <p:sp>
        <p:nvSpPr>
          <p:cNvPr id="6" name="Slide Number Placeholder 5">
            <a:extLst>
              <a:ext uri="{FF2B5EF4-FFF2-40B4-BE49-F238E27FC236}">
                <a16:creationId xmlns:a16="http://schemas.microsoft.com/office/drawing/2014/main" id="{EE0756A7-F55A-89C3-A135-84531CB1BA20}"/>
              </a:ext>
            </a:extLst>
          </p:cNvPr>
          <p:cNvSpPr>
            <a:spLocks noGrp="1"/>
          </p:cNvSpPr>
          <p:nvPr>
            <p:ph type="sldNum" sz="quarter" idx="12"/>
          </p:nvPr>
        </p:nvSpPr>
        <p:spPr/>
        <p:txBody>
          <a:bodyPr/>
          <a:lstStyle/>
          <a:p>
            <a:r>
              <a:rPr lang="en-US"/>
              <a:t>Diffusion-Based Image and Video Generation</a:t>
            </a:r>
            <a:endParaRPr lang="en-US" dirty="0"/>
          </a:p>
        </p:txBody>
      </p:sp>
      <p:sp>
        <p:nvSpPr>
          <p:cNvPr id="7" name="TextBox 6">
            <a:extLst>
              <a:ext uri="{FF2B5EF4-FFF2-40B4-BE49-F238E27FC236}">
                <a16:creationId xmlns:a16="http://schemas.microsoft.com/office/drawing/2014/main" id="{847754C6-486C-EC8F-8F5A-AA99D27EA2D1}"/>
              </a:ext>
            </a:extLst>
          </p:cNvPr>
          <p:cNvSpPr txBox="1"/>
          <p:nvPr/>
        </p:nvSpPr>
        <p:spPr>
          <a:xfrm>
            <a:off x="811703" y="1406105"/>
            <a:ext cx="1892762" cy="830997"/>
          </a:xfrm>
          <a:prstGeom prst="rect">
            <a:avLst/>
          </a:prstGeom>
          <a:noFill/>
        </p:spPr>
        <p:txBody>
          <a:bodyPr wrap="none" rtlCol="0">
            <a:spAutoFit/>
          </a:bodyPr>
          <a:lstStyle/>
          <a:p>
            <a:pPr algn="ctr"/>
            <a:r>
              <a:rPr lang="en-US" sz="2400" dirty="0">
                <a:latin typeface="Adobe Clean ExtraBold" panose="020B0903020404020204" pitchFamily="34" charset="0"/>
              </a:rPr>
              <a:t>Training-free</a:t>
            </a:r>
            <a:br>
              <a:rPr lang="en-US" sz="2400" dirty="0">
                <a:latin typeface="Adobe Clean ExtraBold" panose="020B0903020404020204" pitchFamily="34" charset="0"/>
              </a:rPr>
            </a:br>
            <a:r>
              <a:rPr lang="en-US" sz="2400" dirty="0">
                <a:latin typeface="Adobe Clean ExtraBold" panose="020B0903020404020204" pitchFamily="34" charset="0"/>
              </a:rPr>
              <a:t>methods</a:t>
            </a:r>
            <a:endParaRPr lang="en-GB" sz="2400" dirty="0">
              <a:latin typeface="Adobe Clean ExtraBold" panose="020B0903020404020204" pitchFamily="34" charset="0"/>
            </a:endParaRPr>
          </a:p>
        </p:txBody>
      </p:sp>
      <p:sp>
        <p:nvSpPr>
          <p:cNvPr id="8" name="TextBox 7">
            <a:extLst>
              <a:ext uri="{FF2B5EF4-FFF2-40B4-BE49-F238E27FC236}">
                <a16:creationId xmlns:a16="http://schemas.microsoft.com/office/drawing/2014/main" id="{DFC73C04-869B-C165-4A32-9022AFAEC135}"/>
              </a:ext>
            </a:extLst>
          </p:cNvPr>
          <p:cNvSpPr txBox="1"/>
          <p:nvPr/>
        </p:nvSpPr>
        <p:spPr>
          <a:xfrm>
            <a:off x="4979071" y="1408964"/>
            <a:ext cx="2149564" cy="830997"/>
          </a:xfrm>
          <a:prstGeom prst="rect">
            <a:avLst/>
          </a:prstGeom>
          <a:noFill/>
        </p:spPr>
        <p:txBody>
          <a:bodyPr wrap="none" rtlCol="0">
            <a:spAutoFit/>
          </a:bodyPr>
          <a:lstStyle/>
          <a:p>
            <a:pPr algn="ctr"/>
            <a:r>
              <a:rPr lang="en-US" sz="2400" dirty="0">
                <a:latin typeface="Adobe Clean ExtraBold" panose="020B0903020404020204" pitchFamily="34" charset="0"/>
              </a:rPr>
              <a:t>Training-based</a:t>
            </a:r>
            <a:br>
              <a:rPr lang="en-US" sz="2400" dirty="0">
                <a:latin typeface="Adobe Clean ExtraBold" panose="020B0903020404020204" pitchFamily="34" charset="0"/>
              </a:rPr>
            </a:br>
            <a:r>
              <a:rPr lang="en-US" sz="2400" dirty="0">
                <a:latin typeface="Adobe Clean ExtraBold" panose="020B0903020404020204" pitchFamily="34" charset="0"/>
              </a:rPr>
              <a:t>methods</a:t>
            </a:r>
            <a:endParaRPr lang="en-GB" sz="2400" dirty="0">
              <a:latin typeface="Adobe Clean ExtraBold" panose="020B0903020404020204" pitchFamily="34" charset="0"/>
            </a:endParaRPr>
          </a:p>
        </p:txBody>
      </p:sp>
      <p:sp>
        <p:nvSpPr>
          <p:cNvPr id="10" name="TextBox 9">
            <a:extLst>
              <a:ext uri="{FF2B5EF4-FFF2-40B4-BE49-F238E27FC236}">
                <a16:creationId xmlns:a16="http://schemas.microsoft.com/office/drawing/2014/main" id="{562D1C02-1F3C-8A80-C318-F8803B675F9F}"/>
              </a:ext>
            </a:extLst>
          </p:cNvPr>
          <p:cNvSpPr txBox="1"/>
          <p:nvPr/>
        </p:nvSpPr>
        <p:spPr>
          <a:xfrm>
            <a:off x="9011668" y="1406103"/>
            <a:ext cx="2896434" cy="830997"/>
          </a:xfrm>
          <a:prstGeom prst="rect">
            <a:avLst/>
          </a:prstGeom>
          <a:noFill/>
        </p:spPr>
        <p:txBody>
          <a:bodyPr wrap="none" rtlCol="0">
            <a:spAutoFit/>
          </a:bodyPr>
          <a:lstStyle/>
          <a:p>
            <a:pPr algn="ctr"/>
            <a:r>
              <a:rPr lang="en-US" sz="2400" dirty="0">
                <a:latin typeface="Adobe Clean ExtraBold" panose="020B0903020404020204" pitchFamily="34" charset="0"/>
              </a:rPr>
              <a:t>Integrating Diffusion</a:t>
            </a:r>
          </a:p>
          <a:p>
            <a:pPr algn="ctr"/>
            <a:r>
              <a:rPr lang="en-US" sz="2400" dirty="0">
                <a:latin typeface="Adobe Clean ExtraBold" panose="020B0903020404020204" pitchFamily="34" charset="0"/>
              </a:rPr>
              <a:t>into MLLMs</a:t>
            </a:r>
            <a:endParaRPr lang="en-GB" sz="2400" dirty="0">
              <a:latin typeface="Adobe Clean ExtraBold" panose="020B0903020404020204" pitchFamily="34" charset="0"/>
            </a:endParaRPr>
          </a:p>
        </p:txBody>
      </p:sp>
      <p:grpSp>
        <p:nvGrpSpPr>
          <p:cNvPr id="20" name="Group 19">
            <a:extLst>
              <a:ext uri="{FF2B5EF4-FFF2-40B4-BE49-F238E27FC236}">
                <a16:creationId xmlns:a16="http://schemas.microsoft.com/office/drawing/2014/main" id="{1B928CAC-3E9F-F0CE-3B17-98EBA8FC3028}"/>
              </a:ext>
            </a:extLst>
          </p:cNvPr>
          <p:cNvGrpSpPr/>
          <p:nvPr/>
        </p:nvGrpSpPr>
        <p:grpSpPr>
          <a:xfrm>
            <a:off x="5072732" y="2466980"/>
            <a:ext cx="1962243" cy="3162791"/>
            <a:chOff x="3509643" y="1406103"/>
            <a:chExt cx="2812087" cy="4532601"/>
          </a:xfrm>
        </p:grpSpPr>
        <p:grpSp>
          <p:nvGrpSpPr>
            <p:cNvPr id="3" name="Group 2">
              <a:extLst>
                <a:ext uri="{FF2B5EF4-FFF2-40B4-BE49-F238E27FC236}">
                  <a16:creationId xmlns:a16="http://schemas.microsoft.com/office/drawing/2014/main" id="{7D75008F-CA0D-25B9-2931-5398CF016CAF}"/>
                </a:ext>
              </a:extLst>
            </p:cNvPr>
            <p:cNvGrpSpPr/>
            <p:nvPr/>
          </p:nvGrpSpPr>
          <p:grpSpPr>
            <a:xfrm>
              <a:off x="3552651" y="1406103"/>
              <a:ext cx="2769079" cy="1424020"/>
              <a:chOff x="295383" y="1557166"/>
              <a:chExt cx="2769079" cy="1424020"/>
            </a:xfrm>
          </p:grpSpPr>
          <p:pic>
            <p:nvPicPr>
              <p:cNvPr id="11" name="Picture 10">
                <a:extLst>
                  <a:ext uri="{FF2B5EF4-FFF2-40B4-BE49-F238E27FC236}">
                    <a16:creationId xmlns:a16="http://schemas.microsoft.com/office/drawing/2014/main" id="{9370B03F-8C19-7CA8-D479-DCEDE5C862B8}"/>
                  </a:ext>
                </a:extLst>
              </p:cNvPr>
              <p:cNvPicPr>
                <a:picLocks noChangeAspect="1"/>
              </p:cNvPicPr>
              <p:nvPr/>
            </p:nvPicPr>
            <p:blipFill>
              <a:blip r:embed="rId3"/>
              <a:stretch>
                <a:fillRect/>
              </a:stretch>
            </p:blipFill>
            <p:spPr>
              <a:xfrm>
                <a:off x="1684235" y="1563856"/>
                <a:ext cx="1380227" cy="1417330"/>
              </a:xfrm>
              <a:prstGeom prst="rect">
                <a:avLst/>
              </a:prstGeom>
            </p:spPr>
          </p:pic>
          <p:pic>
            <p:nvPicPr>
              <p:cNvPr id="12" name="Picture 11">
                <a:extLst>
                  <a:ext uri="{FF2B5EF4-FFF2-40B4-BE49-F238E27FC236}">
                    <a16:creationId xmlns:a16="http://schemas.microsoft.com/office/drawing/2014/main" id="{32B7A45C-D22B-D88D-A0C0-78AF297D230A}"/>
                  </a:ext>
                </a:extLst>
              </p:cNvPr>
              <p:cNvPicPr>
                <a:picLocks noChangeAspect="1"/>
              </p:cNvPicPr>
              <p:nvPr/>
            </p:nvPicPr>
            <p:blipFill>
              <a:blip r:embed="rId4"/>
              <a:srcRect l="1164" t="22099" r="86209" b="-512"/>
              <a:stretch>
                <a:fillRect/>
              </a:stretch>
            </p:blipFill>
            <p:spPr>
              <a:xfrm>
                <a:off x="295383" y="1557166"/>
                <a:ext cx="1380226" cy="1341309"/>
              </a:xfrm>
              <a:prstGeom prst="rect">
                <a:avLst/>
              </a:prstGeom>
            </p:spPr>
          </p:pic>
        </p:grpSp>
        <p:grpSp>
          <p:nvGrpSpPr>
            <p:cNvPr id="13" name="Group 12">
              <a:extLst>
                <a:ext uri="{FF2B5EF4-FFF2-40B4-BE49-F238E27FC236}">
                  <a16:creationId xmlns:a16="http://schemas.microsoft.com/office/drawing/2014/main" id="{193288FF-8E9B-C658-8046-9B954406F2ED}"/>
                </a:ext>
              </a:extLst>
            </p:cNvPr>
            <p:cNvGrpSpPr/>
            <p:nvPr/>
          </p:nvGrpSpPr>
          <p:grpSpPr>
            <a:xfrm>
              <a:off x="3556964" y="2981511"/>
              <a:ext cx="2733259" cy="1352998"/>
              <a:chOff x="271225" y="3068502"/>
              <a:chExt cx="2733259" cy="1352998"/>
            </a:xfrm>
          </p:grpSpPr>
          <p:pic>
            <p:nvPicPr>
              <p:cNvPr id="14" name="Picture 13">
                <a:extLst>
                  <a:ext uri="{FF2B5EF4-FFF2-40B4-BE49-F238E27FC236}">
                    <a16:creationId xmlns:a16="http://schemas.microsoft.com/office/drawing/2014/main" id="{6247B59E-A4C0-7E52-3C07-BC0B50DE3A98}"/>
                  </a:ext>
                </a:extLst>
              </p:cNvPr>
              <p:cNvPicPr>
                <a:picLocks noChangeAspect="1"/>
              </p:cNvPicPr>
              <p:nvPr/>
            </p:nvPicPr>
            <p:blipFill>
              <a:blip r:embed="rId4"/>
              <a:srcRect l="14047" t="25009" r="73982"/>
              <a:stretch>
                <a:fillRect/>
              </a:stretch>
            </p:blipFill>
            <p:spPr>
              <a:xfrm>
                <a:off x="271225" y="3068502"/>
                <a:ext cx="1380227" cy="1352995"/>
              </a:xfrm>
              <a:prstGeom prst="rect">
                <a:avLst/>
              </a:prstGeom>
            </p:spPr>
          </p:pic>
          <p:pic>
            <p:nvPicPr>
              <p:cNvPr id="15" name="Picture 14">
                <a:extLst>
                  <a:ext uri="{FF2B5EF4-FFF2-40B4-BE49-F238E27FC236}">
                    <a16:creationId xmlns:a16="http://schemas.microsoft.com/office/drawing/2014/main" id="{BDAD6D81-5728-8DD2-37A9-9BDFA155D2D1}"/>
                  </a:ext>
                </a:extLst>
              </p:cNvPr>
              <p:cNvPicPr>
                <a:picLocks noChangeAspect="1"/>
              </p:cNvPicPr>
              <p:nvPr/>
            </p:nvPicPr>
            <p:blipFill>
              <a:blip r:embed="rId5"/>
              <a:stretch>
                <a:fillRect/>
              </a:stretch>
            </p:blipFill>
            <p:spPr>
              <a:xfrm>
                <a:off x="1651452" y="3075589"/>
                <a:ext cx="1353032" cy="1345911"/>
              </a:xfrm>
              <a:prstGeom prst="rect">
                <a:avLst/>
              </a:prstGeom>
            </p:spPr>
          </p:pic>
        </p:grpSp>
        <p:grpSp>
          <p:nvGrpSpPr>
            <p:cNvPr id="16" name="Group 15">
              <a:extLst>
                <a:ext uri="{FF2B5EF4-FFF2-40B4-BE49-F238E27FC236}">
                  <a16:creationId xmlns:a16="http://schemas.microsoft.com/office/drawing/2014/main" id="{79109D98-08E0-FC91-8119-EF5A93B4980D}"/>
                </a:ext>
              </a:extLst>
            </p:cNvPr>
            <p:cNvGrpSpPr/>
            <p:nvPr/>
          </p:nvGrpSpPr>
          <p:grpSpPr>
            <a:xfrm>
              <a:off x="3509643" y="4556954"/>
              <a:ext cx="2802923" cy="1381750"/>
              <a:chOff x="295382" y="4547929"/>
              <a:chExt cx="2802923" cy="1381750"/>
            </a:xfrm>
          </p:grpSpPr>
          <p:pic>
            <p:nvPicPr>
              <p:cNvPr id="18" name="Picture 17">
                <a:extLst>
                  <a:ext uri="{FF2B5EF4-FFF2-40B4-BE49-F238E27FC236}">
                    <a16:creationId xmlns:a16="http://schemas.microsoft.com/office/drawing/2014/main" id="{B0817F87-33A9-371A-E5AF-227B004E0349}"/>
                  </a:ext>
                </a:extLst>
              </p:cNvPr>
              <p:cNvPicPr>
                <a:picLocks noChangeAspect="1"/>
              </p:cNvPicPr>
              <p:nvPr/>
            </p:nvPicPr>
            <p:blipFill>
              <a:blip r:embed="rId4"/>
              <a:srcRect l="87684" t="23424"/>
              <a:stretch>
                <a:fillRect/>
              </a:stretch>
            </p:blipFill>
            <p:spPr>
              <a:xfrm>
                <a:off x="295382" y="4548095"/>
                <a:ext cx="1420040" cy="1381584"/>
              </a:xfrm>
              <a:prstGeom prst="rect">
                <a:avLst/>
              </a:prstGeom>
            </p:spPr>
          </p:pic>
          <p:pic>
            <p:nvPicPr>
              <p:cNvPr id="19" name="Picture 18">
                <a:extLst>
                  <a:ext uri="{FF2B5EF4-FFF2-40B4-BE49-F238E27FC236}">
                    <a16:creationId xmlns:a16="http://schemas.microsoft.com/office/drawing/2014/main" id="{9FD14835-7B6D-0EE9-3324-B7E47238B523}"/>
                  </a:ext>
                </a:extLst>
              </p:cNvPr>
              <p:cNvPicPr>
                <a:picLocks noChangeAspect="1"/>
              </p:cNvPicPr>
              <p:nvPr/>
            </p:nvPicPr>
            <p:blipFill>
              <a:blip r:embed="rId6"/>
              <a:stretch>
                <a:fillRect/>
              </a:stretch>
            </p:blipFill>
            <p:spPr>
              <a:xfrm>
                <a:off x="1709333" y="4547929"/>
                <a:ext cx="1388972" cy="1381584"/>
              </a:xfrm>
              <a:prstGeom prst="rect">
                <a:avLst/>
              </a:prstGeom>
            </p:spPr>
          </p:pic>
        </p:grpSp>
      </p:grpSp>
      <p:pic>
        <p:nvPicPr>
          <p:cNvPr id="22" name="Picture 2">
            <a:extLst>
              <a:ext uri="{FF2B5EF4-FFF2-40B4-BE49-F238E27FC236}">
                <a16:creationId xmlns:a16="http://schemas.microsoft.com/office/drawing/2014/main" id="{178725FE-B6CC-C31E-D3BF-915780A75E81}"/>
              </a:ext>
            </a:extLst>
          </p:cNvPr>
          <p:cNvPicPr>
            <a:picLocks noChangeAspect="1" noChangeArrowheads="1"/>
          </p:cNvPicPr>
          <p:nvPr/>
        </p:nvPicPr>
        <p:blipFill rotWithShape="1">
          <a:blip r:embed="rId7">
            <a:alphaModFix/>
            <a:extLst>
              <a:ext uri="{28A0092B-C50C-407E-A947-70E740481C1C}">
                <a14:useLocalDpi xmlns:a14="http://schemas.microsoft.com/office/drawing/2010/main" val="0"/>
              </a:ext>
            </a:extLst>
          </a:blip>
          <a:srcRect l="75117" b="49775"/>
          <a:stretch>
            <a:fillRect/>
          </a:stretch>
        </p:blipFill>
        <p:spPr bwMode="auto">
          <a:xfrm>
            <a:off x="549443" y="2474829"/>
            <a:ext cx="768860" cy="155366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3615EEDC-12D6-14DF-9845-C5CA623038C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5043" b="49937"/>
          <a:stretch>
            <a:fillRect/>
          </a:stretch>
        </p:blipFill>
        <p:spPr bwMode="auto">
          <a:xfrm>
            <a:off x="2170758" y="2491000"/>
            <a:ext cx="769604" cy="1545584"/>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a:extLst>
              <a:ext uri="{FF2B5EF4-FFF2-40B4-BE49-F238E27FC236}">
                <a16:creationId xmlns:a16="http://schemas.microsoft.com/office/drawing/2014/main" id="{C2C62AC2-A616-60BB-6B2A-4A913A454FAE}"/>
              </a:ext>
            </a:extLst>
          </p:cNvPr>
          <p:cNvCxnSpPr>
            <a:cxnSpLocks/>
          </p:cNvCxnSpPr>
          <p:nvPr/>
        </p:nvCxnSpPr>
        <p:spPr>
          <a:xfrm>
            <a:off x="1440953" y="3263792"/>
            <a:ext cx="63426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AB17B046-906B-2AB5-5B51-FF2EFEE34007}"/>
              </a:ext>
            </a:extLst>
          </p:cNvPr>
          <p:cNvGrpSpPr/>
          <p:nvPr/>
        </p:nvGrpSpPr>
        <p:grpSpPr>
          <a:xfrm>
            <a:off x="445005" y="4409803"/>
            <a:ext cx="2524530" cy="1204941"/>
            <a:chOff x="0" y="4147191"/>
            <a:chExt cx="3749266" cy="1789500"/>
          </a:xfrm>
        </p:grpSpPr>
        <p:pic>
          <p:nvPicPr>
            <p:cNvPr id="27" name="Picture 26">
              <a:extLst>
                <a:ext uri="{FF2B5EF4-FFF2-40B4-BE49-F238E27FC236}">
                  <a16:creationId xmlns:a16="http://schemas.microsoft.com/office/drawing/2014/main" id="{18BD638B-8D07-BC47-5EF1-FE1A8D8FAD03}"/>
                </a:ext>
              </a:extLst>
            </p:cNvPr>
            <p:cNvPicPr>
              <a:picLocks noChangeAspect="1"/>
            </p:cNvPicPr>
            <p:nvPr/>
          </p:nvPicPr>
          <p:blipFill rotWithShape="1">
            <a:blip r:embed="rId9">
              <a:clrChange>
                <a:clrFrom>
                  <a:srgbClr val="FFFFFF"/>
                </a:clrFrom>
                <a:clrTo>
                  <a:srgbClr val="FFFFFF">
                    <a:alpha val="0"/>
                  </a:srgbClr>
                </a:clrTo>
              </a:clrChange>
            </a:blip>
            <a:srcRect t="8054" r="66509" b="45800"/>
            <a:stretch/>
          </p:blipFill>
          <p:spPr>
            <a:xfrm>
              <a:off x="0" y="4147191"/>
              <a:ext cx="3749266" cy="1789500"/>
            </a:xfrm>
            <a:prstGeom prst="rect">
              <a:avLst/>
            </a:prstGeom>
          </p:spPr>
        </p:pic>
        <p:cxnSp>
          <p:nvCxnSpPr>
            <p:cNvPr id="28" name="Straight Arrow Connector 27">
              <a:extLst>
                <a:ext uri="{FF2B5EF4-FFF2-40B4-BE49-F238E27FC236}">
                  <a16:creationId xmlns:a16="http://schemas.microsoft.com/office/drawing/2014/main" id="{B3A8E2A8-5B22-6277-B2DB-0EE8213552FE}"/>
                </a:ext>
              </a:extLst>
            </p:cNvPr>
            <p:cNvCxnSpPr/>
            <p:nvPr/>
          </p:nvCxnSpPr>
          <p:spPr>
            <a:xfrm flipH="1">
              <a:off x="677075" y="5242093"/>
              <a:ext cx="48864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4" name="Picture 33">
            <a:extLst>
              <a:ext uri="{FF2B5EF4-FFF2-40B4-BE49-F238E27FC236}">
                <a16:creationId xmlns:a16="http://schemas.microsoft.com/office/drawing/2014/main" id="{31052673-F909-E49D-A5F1-CF5835DE37DE}"/>
              </a:ext>
            </a:extLst>
          </p:cNvPr>
          <p:cNvPicPr>
            <a:picLocks noChangeAspect="1"/>
          </p:cNvPicPr>
          <p:nvPr/>
        </p:nvPicPr>
        <p:blipFill>
          <a:blip r:embed="rId10"/>
          <a:srcRect l="54825" t="9763" r="3558" b="62003"/>
          <a:stretch>
            <a:fillRect/>
          </a:stretch>
        </p:blipFill>
        <p:spPr>
          <a:xfrm>
            <a:off x="9751571" y="3217708"/>
            <a:ext cx="1416628" cy="1170760"/>
          </a:xfrm>
          <a:prstGeom prst="rect">
            <a:avLst/>
          </a:prstGeom>
        </p:spPr>
      </p:pic>
      <p:pic>
        <p:nvPicPr>
          <p:cNvPr id="35" name="Picture 34">
            <a:extLst>
              <a:ext uri="{FF2B5EF4-FFF2-40B4-BE49-F238E27FC236}">
                <a16:creationId xmlns:a16="http://schemas.microsoft.com/office/drawing/2014/main" id="{D986A024-79F7-7CFE-A760-C90C363D47B8}"/>
              </a:ext>
            </a:extLst>
          </p:cNvPr>
          <p:cNvPicPr>
            <a:picLocks noChangeAspect="1"/>
          </p:cNvPicPr>
          <p:nvPr/>
        </p:nvPicPr>
        <p:blipFill>
          <a:blip r:embed="rId11"/>
          <a:srcRect l="9714" t="2423" r="2551" b="66482"/>
          <a:stretch>
            <a:fillRect/>
          </a:stretch>
        </p:blipFill>
        <p:spPr>
          <a:xfrm>
            <a:off x="9751571" y="4438164"/>
            <a:ext cx="1416628" cy="1191491"/>
          </a:xfrm>
          <a:prstGeom prst="rect">
            <a:avLst/>
          </a:prstGeom>
        </p:spPr>
      </p:pic>
      <p:pic>
        <p:nvPicPr>
          <p:cNvPr id="36" name="Picture 35">
            <a:extLst>
              <a:ext uri="{FF2B5EF4-FFF2-40B4-BE49-F238E27FC236}">
                <a16:creationId xmlns:a16="http://schemas.microsoft.com/office/drawing/2014/main" id="{B594027F-DACD-4FE3-CC59-5CE367FEAC9D}"/>
              </a:ext>
            </a:extLst>
          </p:cNvPr>
          <p:cNvPicPr>
            <a:picLocks noChangeAspect="1"/>
          </p:cNvPicPr>
          <p:nvPr/>
        </p:nvPicPr>
        <p:blipFill>
          <a:blip r:embed="rId10"/>
          <a:srcRect l="2881" t="16209" r="55248" b="68351"/>
          <a:stretch>
            <a:fillRect/>
          </a:stretch>
        </p:blipFill>
        <p:spPr>
          <a:xfrm>
            <a:off x="9626472" y="2365803"/>
            <a:ext cx="1666827" cy="748749"/>
          </a:xfrm>
          <a:prstGeom prst="rect">
            <a:avLst/>
          </a:prstGeom>
          <a:ln w="28575">
            <a:solidFill>
              <a:schemeClr val="tx1"/>
            </a:solidFill>
          </a:ln>
        </p:spPr>
      </p:pic>
    </p:spTree>
    <p:extLst>
      <p:ext uri="{BB962C8B-B14F-4D97-AF65-F5344CB8AC3E}">
        <p14:creationId xmlns:p14="http://schemas.microsoft.com/office/powerpoint/2010/main" val="22747809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3CEB1-740F-CEC7-B5EF-D42FB209C4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DAB146-12F4-06F2-3321-7F26BB81D99D}"/>
              </a:ext>
            </a:extLst>
          </p:cNvPr>
          <p:cNvSpPr>
            <a:spLocks noGrp="1"/>
          </p:cNvSpPr>
          <p:nvPr>
            <p:ph type="title"/>
          </p:nvPr>
        </p:nvSpPr>
        <p:spPr/>
        <p:txBody>
          <a:bodyPr>
            <a:normAutofit/>
          </a:bodyPr>
          <a:lstStyle/>
          <a:p>
            <a:r>
              <a:rPr lang="en-GB" dirty="0"/>
              <a:t>Trajectory Guidance</a:t>
            </a:r>
          </a:p>
        </p:txBody>
      </p:sp>
      <p:sp>
        <p:nvSpPr>
          <p:cNvPr id="4" name="Date Placeholder 3">
            <a:extLst>
              <a:ext uri="{FF2B5EF4-FFF2-40B4-BE49-F238E27FC236}">
                <a16:creationId xmlns:a16="http://schemas.microsoft.com/office/drawing/2014/main" id="{38B27031-1201-D7C9-E106-FD482D04DC1D}"/>
              </a:ext>
            </a:extLst>
          </p:cNvPr>
          <p:cNvSpPr>
            <a:spLocks noGrp="1"/>
          </p:cNvSpPr>
          <p:nvPr>
            <p:ph type="dt" sz="half" idx="10"/>
          </p:nvPr>
        </p:nvSpPr>
        <p:spPr/>
        <p:txBody>
          <a:bodyPr/>
          <a:lstStyle/>
          <a:p>
            <a:r>
              <a:rPr lang="en-US" dirty="0"/>
              <a:t>SIGGRAPH 2025 Course</a:t>
            </a:r>
          </a:p>
        </p:txBody>
      </p:sp>
      <p:sp>
        <p:nvSpPr>
          <p:cNvPr id="5" name="Footer Placeholder 4">
            <a:extLst>
              <a:ext uri="{FF2B5EF4-FFF2-40B4-BE49-F238E27FC236}">
                <a16:creationId xmlns:a16="http://schemas.microsoft.com/office/drawing/2014/main" id="{C84FDDA4-AE3B-3332-6333-EB62783356B6}"/>
              </a:ext>
            </a:extLst>
          </p:cNvPr>
          <p:cNvSpPr>
            <a:spLocks noGrp="1"/>
          </p:cNvSpPr>
          <p:nvPr>
            <p:ph type="ftr" sz="quarter" idx="11"/>
          </p:nvPr>
        </p:nvSpPr>
        <p:spPr/>
        <p:txBody>
          <a:bodyPr/>
          <a:lstStyle/>
          <a:p>
            <a:r>
              <a:rPr lang="en-US"/>
              <a:t>Guided and Controllable Generation</a:t>
            </a:r>
            <a:endParaRPr lang="en-US" dirty="0"/>
          </a:p>
        </p:txBody>
      </p:sp>
      <p:sp>
        <p:nvSpPr>
          <p:cNvPr id="6" name="Slide Number Placeholder 5">
            <a:extLst>
              <a:ext uri="{FF2B5EF4-FFF2-40B4-BE49-F238E27FC236}">
                <a16:creationId xmlns:a16="http://schemas.microsoft.com/office/drawing/2014/main" id="{D3C7654E-5D2E-9003-71DD-24A87ECC9856}"/>
              </a:ext>
            </a:extLst>
          </p:cNvPr>
          <p:cNvSpPr>
            <a:spLocks noGrp="1"/>
          </p:cNvSpPr>
          <p:nvPr>
            <p:ph type="sldNum" sz="quarter" idx="12"/>
          </p:nvPr>
        </p:nvSpPr>
        <p:spPr/>
        <p:txBody>
          <a:bodyPr/>
          <a:lstStyle/>
          <a:p>
            <a:r>
              <a:rPr lang="en-US"/>
              <a:t>Diffusion-Based Image and Video Generation</a:t>
            </a:r>
            <a:endParaRPr lang="en-US" dirty="0"/>
          </a:p>
        </p:txBody>
      </p:sp>
      <p:grpSp>
        <p:nvGrpSpPr>
          <p:cNvPr id="17" name="Group 16">
            <a:extLst>
              <a:ext uri="{FF2B5EF4-FFF2-40B4-BE49-F238E27FC236}">
                <a16:creationId xmlns:a16="http://schemas.microsoft.com/office/drawing/2014/main" id="{191D9A8A-B0B2-63EC-1E58-5E53B3AB9E77}"/>
              </a:ext>
            </a:extLst>
          </p:cNvPr>
          <p:cNvGrpSpPr/>
          <p:nvPr/>
        </p:nvGrpSpPr>
        <p:grpSpPr>
          <a:xfrm>
            <a:off x="1513180" y="2476559"/>
            <a:ext cx="1408856" cy="1458523"/>
            <a:chOff x="1660849" y="1640663"/>
            <a:chExt cx="1408856" cy="3217138"/>
          </a:xfrm>
        </p:grpSpPr>
        <p:sp>
          <p:nvSpPr>
            <p:cNvPr id="16" name="Oval 15">
              <a:extLst>
                <a:ext uri="{FF2B5EF4-FFF2-40B4-BE49-F238E27FC236}">
                  <a16:creationId xmlns:a16="http://schemas.microsoft.com/office/drawing/2014/main" id="{86F433D1-D7E5-CA96-0D0D-048D47E1AF9F}"/>
                </a:ext>
              </a:extLst>
            </p:cNvPr>
            <p:cNvSpPr/>
            <p:nvPr/>
          </p:nvSpPr>
          <p:spPr>
            <a:xfrm>
              <a:off x="1660849" y="1640663"/>
              <a:ext cx="1408856" cy="3217138"/>
            </a:xfrm>
            <a:prstGeom prst="ellipse">
              <a:avLst/>
            </a:prstGeom>
            <a:solidFill>
              <a:schemeClr val="accent6">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EA3E8D7B-9763-400D-A612-B628601E6440}"/>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303AAA77-3199-0907-9048-2B2D1888AE33}"/>
              </a:ext>
            </a:extLst>
          </p:cNvPr>
          <p:cNvGrpSpPr/>
          <p:nvPr/>
        </p:nvGrpSpPr>
        <p:grpSpPr>
          <a:xfrm>
            <a:off x="7983468" y="1597252"/>
            <a:ext cx="1990924" cy="3217138"/>
            <a:chOff x="1394434" y="1640663"/>
            <a:chExt cx="1990924" cy="3217138"/>
          </a:xfrm>
        </p:grpSpPr>
        <p:sp>
          <p:nvSpPr>
            <p:cNvPr id="19" name="Oval 18">
              <a:extLst>
                <a:ext uri="{FF2B5EF4-FFF2-40B4-BE49-F238E27FC236}">
                  <a16:creationId xmlns:a16="http://schemas.microsoft.com/office/drawing/2014/main" id="{715692B0-C9C5-F31C-1138-B20768BF4575}"/>
                </a:ext>
              </a:extLst>
            </p:cNvPr>
            <p:cNvSpPr/>
            <p:nvPr/>
          </p:nvSpPr>
          <p:spPr>
            <a:xfrm>
              <a:off x="1394434" y="1640663"/>
              <a:ext cx="1990924" cy="3217138"/>
            </a:xfrm>
            <a:prstGeom prst="ellipse">
              <a:avLst/>
            </a:prstGeom>
            <a:solidFill>
              <a:schemeClr val="accent5">
                <a:lumMod val="40000"/>
                <a:lumOff val="60000"/>
              </a:schemeClr>
            </a:solidFill>
            <a:ln w="28575">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FB8AE0D6-E161-04FA-527C-D283D04FDF85}"/>
                </a:ext>
              </a:extLst>
            </p:cNvPr>
            <p:cNvSpPr/>
            <p:nvPr/>
          </p:nvSpPr>
          <p:spPr>
            <a:xfrm>
              <a:off x="1810073" y="2027787"/>
              <a:ext cx="1087462" cy="2506692"/>
            </a:xfrm>
            <a:prstGeom prst="ellipse">
              <a:avLst/>
            </a:prstGeom>
            <a:noFill/>
            <a:ln w="28575">
              <a:solidFill>
                <a:schemeClr val="tx1"/>
              </a:solidFill>
              <a:prstDash val="sys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1D1A9D0-DB34-75C5-4F8E-D19BE7E68AFE}"/>
                  </a:ext>
                </a:extLst>
              </p:cNvPr>
              <p:cNvSpPr txBox="1"/>
              <p:nvPr/>
            </p:nvSpPr>
            <p:spPr>
              <a:xfrm>
                <a:off x="2292102" y="2836488"/>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𝑇</m:t>
                          </m:r>
                        </m:sub>
                      </m:sSub>
                    </m:oMath>
                  </m:oMathPara>
                </a14:m>
                <a:endParaRPr lang="en-GB" dirty="0"/>
              </a:p>
            </p:txBody>
          </p:sp>
        </mc:Choice>
        <mc:Fallback xmlns="">
          <p:sp>
            <p:nvSpPr>
              <p:cNvPr id="22" name="TextBox 21">
                <a:extLst>
                  <a:ext uri="{FF2B5EF4-FFF2-40B4-BE49-F238E27FC236}">
                    <a16:creationId xmlns:a16="http://schemas.microsoft.com/office/drawing/2014/main" id="{E1D1A9D0-DB34-75C5-4F8E-D19BE7E68AFE}"/>
                  </a:ext>
                </a:extLst>
              </p:cNvPr>
              <p:cNvSpPr txBox="1">
                <a:spLocks noRot="1" noChangeAspect="1" noMove="1" noResize="1" noEditPoints="1" noAdjustHandles="1" noChangeArrowheads="1" noChangeShapeType="1" noTextEdit="1"/>
              </p:cNvSpPr>
              <p:nvPr/>
            </p:nvSpPr>
            <p:spPr>
              <a:xfrm>
                <a:off x="2292102" y="2836488"/>
                <a:ext cx="288897" cy="369332"/>
              </a:xfrm>
              <a:prstGeom prst="rect">
                <a:avLst/>
              </a:prstGeom>
              <a:blipFill>
                <a:blip r:embed="rId3"/>
                <a:stretch>
                  <a:fillRect r="-31915"/>
                </a:stretch>
              </a:blipFill>
            </p:spPr>
            <p:txBody>
              <a:bodyPr/>
              <a:lstStyle/>
              <a:p>
                <a:r>
                  <a:rPr lang="en-GB">
                    <a:noFill/>
                  </a:rPr>
                  <a:t> </a:t>
                </a:r>
              </a:p>
            </p:txBody>
          </p:sp>
        </mc:Fallback>
      </mc:AlternateContent>
      <p:sp>
        <p:nvSpPr>
          <p:cNvPr id="23" name="Oval 22">
            <a:extLst>
              <a:ext uri="{FF2B5EF4-FFF2-40B4-BE49-F238E27FC236}">
                <a16:creationId xmlns:a16="http://schemas.microsoft.com/office/drawing/2014/main" id="{5EF72B8E-9A7B-41CD-DB86-AB0FAC35E788}"/>
              </a:ext>
            </a:extLst>
          </p:cNvPr>
          <p:cNvSpPr/>
          <p:nvPr/>
        </p:nvSpPr>
        <p:spPr>
          <a:xfrm>
            <a:off x="2352575" y="3205820"/>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C110A61D-5FBE-2D63-4210-DA206F1870EA}"/>
              </a:ext>
            </a:extLst>
          </p:cNvPr>
          <p:cNvCxnSpPr>
            <a:cxnSpLocks/>
            <a:endCxn id="30" idx="0"/>
          </p:cNvCxnSpPr>
          <p:nvPr/>
        </p:nvCxnSpPr>
        <p:spPr>
          <a:xfrm>
            <a:off x="2470150" y="3260718"/>
            <a:ext cx="5561122" cy="917230"/>
          </a:xfrm>
          <a:prstGeom prst="straightConnector1">
            <a:avLst/>
          </a:prstGeom>
          <a:ln w="28575">
            <a:solidFill>
              <a:schemeClr val="tx1"/>
            </a:solidFill>
            <a:prstDash val="sysDash"/>
            <a:headEnd type="triangle" w="lg" len="lg"/>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15F0D58-CD3C-B592-BDFC-05B0A8FDF2A0}"/>
                  </a:ext>
                </a:extLst>
              </p:cNvPr>
              <p:cNvSpPr txBox="1"/>
              <p:nvPr/>
            </p:nvSpPr>
            <p:spPr>
              <a:xfrm>
                <a:off x="7835642" y="4177948"/>
                <a:ext cx="39125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𝑥</m:t>
                          </m:r>
                        </m:e>
                        <m:sub>
                          <m:r>
                            <a:rPr lang="en-US" i="1" dirty="0">
                              <a:latin typeface="Cambria Math" panose="02040503050406030204" pitchFamily="18" charset="0"/>
                            </a:rPr>
                            <m:t>0</m:t>
                          </m:r>
                        </m:sub>
                        <m:sup>
                          <m:r>
                            <a:rPr lang="en-US" i="1" dirty="0">
                              <a:latin typeface="Cambria Math" panose="02040503050406030204" pitchFamily="18" charset="0"/>
                            </a:rPr>
                            <m:t>′</m:t>
                          </m:r>
                        </m:sup>
                      </m:sSubSup>
                    </m:oMath>
                  </m:oMathPara>
                </a14:m>
                <a:endParaRPr lang="en-GB" dirty="0"/>
              </a:p>
            </p:txBody>
          </p:sp>
        </mc:Choice>
        <mc:Fallback xmlns="">
          <p:sp>
            <p:nvSpPr>
              <p:cNvPr id="30" name="TextBox 29">
                <a:extLst>
                  <a:ext uri="{FF2B5EF4-FFF2-40B4-BE49-F238E27FC236}">
                    <a16:creationId xmlns:a16="http://schemas.microsoft.com/office/drawing/2014/main" id="{215F0D58-CD3C-B592-BDFC-05B0A8FDF2A0}"/>
                  </a:ext>
                </a:extLst>
              </p:cNvPr>
              <p:cNvSpPr txBox="1">
                <a:spLocks noRot="1" noChangeAspect="1" noMove="1" noResize="1" noEditPoints="1" noAdjustHandles="1" noChangeArrowheads="1" noChangeShapeType="1" noTextEdit="1"/>
              </p:cNvSpPr>
              <p:nvPr/>
            </p:nvSpPr>
            <p:spPr>
              <a:xfrm>
                <a:off x="7835642" y="4177948"/>
                <a:ext cx="391259" cy="369332"/>
              </a:xfrm>
              <a:prstGeom prst="rect">
                <a:avLst/>
              </a:prstGeom>
              <a:blipFill>
                <a:blip r:embed="rId4"/>
                <a:stretch>
                  <a:fillRect b="-1639"/>
                </a:stretch>
              </a:blipFill>
            </p:spPr>
            <p:txBody>
              <a:bodyPr/>
              <a:lstStyle/>
              <a:p>
                <a:r>
                  <a:rPr lang="en-GB">
                    <a:noFill/>
                  </a:rPr>
                  <a:t> </a:t>
                </a:r>
              </a:p>
            </p:txBody>
          </p:sp>
        </mc:Fallback>
      </mc:AlternateContent>
      <p:sp>
        <p:nvSpPr>
          <p:cNvPr id="31" name="Oval 30">
            <a:extLst>
              <a:ext uri="{FF2B5EF4-FFF2-40B4-BE49-F238E27FC236}">
                <a16:creationId xmlns:a16="http://schemas.microsoft.com/office/drawing/2014/main" id="{56C78D83-E9A3-70ED-5CDA-37C61F78E0E7}"/>
              </a:ext>
            </a:extLst>
          </p:cNvPr>
          <p:cNvSpPr/>
          <p:nvPr/>
        </p:nvSpPr>
        <p:spPr>
          <a:xfrm>
            <a:off x="7983468" y="4141712"/>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BDAF8B71-8C96-2AB6-7946-2E5F0A5F0613}"/>
                  </a:ext>
                </a:extLst>
              </p:cNvPr>
              <p:cNvSpPr txBox="1"/>
              <p:nvPr/>
            </p:nvSpPr>
            <p:spPr>
              <a:xfrm>
                <a:off x="4864066" y="3260718"/>
                <a:ext cx="106200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𝜖</m:t>
                          </m:r>
                        </m:e>
                        <m:sub>
                          <m:r>
                            <a:rPr lang="en-US" b="0" i="1" dirty="0" smtClean="0">
                              <a:latin typeface="Cambria Math" panose="02040503050406030204" pitchFamily="18" charset="0"/>
                              <a:ea typeface="Cambria Math" panose="02040503050406030204" pitchFamily="18" charset="0"/>
                            </a:rPr>
                            <m:t>𝜃</m:t>
                          </m:r>
                        </m:sub>
                      </m:sSub>
                      <m:r>
                        <a:rPr lang="en-US" b="0" i="1" dirty="0" smtClean="0">
                          <a:latin typeface="Cambria Math" panose="02040503050406030204" pitchFamily="18" charset="0"/>
                          <a:ea typeface="Cambria Math" panose="02040503050406030204" pitchFamily="18" charset="0"/>
                        </a:rPr>
                        <m:t>(</m:t>
                      </m:r>
                      <m:sSub>
                        <m:sSubPr>
                          <m:ctrlPr>
                            <a:rPr lang="en-US" b="0" i="1" dirty="0" smtClean="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𝑥</m:t>
                          </m:r>
                        </m:e>
                        <m:sub>
                          <m:r>
                            <a:rPr lang="en-US" b="0" i="1" dirty="0" smtClean="0">
                              <a:latin typeface="Cambria Math" panose="02040503050406030204" pitchFamily="18" charset="0"/>
                              <a:ea typeface="Cambria Math" panose="02040503050406030204" pitchFamily="18" charset="0"/>
                            </a:rPr>
                            <m:t>𝑇</m:t>
                          </m:r>
                        </m:sub>
                      </m:sSub>
                      <m:r>
                        <a:rPr lang="en-US" b="0" i="1" dirty="0" smtClean="0">
                          <a:latin typeface="Cambria Math" panose="02040503050406030204" pitchFamily="18" charset="0"/>
                          <a:ea typeface="Cambria Math" panose="02040503050406030204" pitchFamily="18" charset="0"/>
                        </a:rPr>
                        <m:t>, </m:t>
                      </m:r>
                      <m:r>
                        <a:rPr lang="en-US" b="0" i="1" dirty="0" smtClean="0">
                          <a:latin typeface="Cambria Math" panose="02040503050406030204" pitchFamily="18" charset="0"/>
                          <a:ea typeface="Cambria Math" panose="02040503050406030204" pitchFamily="18" charset="0"/>
                        </a:rPr>
                        <m:t>𝑇</m:t>
                      </m:r>
                      <m:r>
                        <a:rPr lang="en-GB" b="0" i="1" dirty="0" smtClean="0">
                          <a:latin typeface="Cambria Math" panose="02040503050406030204" pitchFamily="18" charset="0"/>
                          <a:ea typeface="Cambria Math" panose="02040503050406030204" pitchFamily="18" charset="0"/>
                        </a:rPr>
                        <m:t>, </m:t>
                      </m:r>
                      <m:r>
                        <a:rPr lang="en-GB" b="0" i="1" dirty="0" smtClean="0">
                          <a:latin typeface="Cambria Math" panose="02040503050406030204" pitchFamily="18" charset="0"/>
                          <a:ea typeface="Cambria Math" panose="02040503050406030204" pitchFamily="18" charset="0"/>
                        </a:rPr>
                        <m:t>𝑐</m:t>
                      </m:r>
                      <m:r>
                        <a:rPr lang="en-US" b="0" i="1" dirty="0" smtClean="0">
                          <a:latin typeface="Cambria Math" panose="02040503050406030204" pitchFamily="18" charset="0"/>
                          <a:ea typeface="Cambria Math" panose="02040503050406030204" pitchFamily="18" charset="0"/>
                        </a:rPr>
                        <m:t>)</m:t>
                      </m:r>
                    </m:oMath>
                  </m:oMathPara>
                </a14:m>
                <a:endParaRPr lang="en-GB" dirty="0"/>
              </a:p>
            </p:txBody>
          </p:sp>
        </mc:Choice>
        <mc:Fallback>
          <p:sp>
            <p:nvSpPr>
              <p:cNvPr id="33" name="TextBox 32">
                <a:extLst>
                  <a:ext uri="{FF2B5EF4-FFF2-40B4-BE49-F238E27FC236}">
                    <a16:creationId xmlns:a16="http://schemas.microsoft.com/office/drawing/2014/main" id="{BDAF8B71-8C96-2AB6-7946-2E5F0A5F0613}"/>
                  </a:ext>
                </a:extLst>
              </p:cNvPr>
              <p:cNvSpPr txBox="1">
                <a:spLocks noRot="1" noChangeAspect="1" noMove="1" noResize="1" noEditPoints="1" noAdjustHandles="1" noChangeArrowheads="1" noChangeShapeType="1" noTextEdit="1"/>
              </p:cNvSpPr>
              <p:nvPr/>
            </p:nvSpPr>
            <p:spPr>
              <a:xfrm>
                <a:off x="4864066" y="3260718"/>
                <a:ext cx="1062002" cy="369332"/>
              </a:xfrm>
              <a:prstGeom prst="rect">
                <a:avLst/>
              </a:prstGeom>
              <a:blipFill>
                <a:blip r:embed="rId5"/>
                <a:stretch>
                  <a:fillRect r="-21839" b="-1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7F5AE264-9B7B-4A42-1582-C106A84B0D0E}"/>
                  </a:ext>
                </a:extLst>
              </p:cNvPr>
              <p:cNvSpPr txBox="1"/>
              <p:nvPr/>
            </p:nvSpPr>
            <p:spPr>
              <a:xfrm>
                <a:off x="3320801" y="3003036"/>
                <a:ext cx="28889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GB" b="0" i="1" dirty="0" smtClean="0">
                              <a:latin typeface="Cambria Math" panose="02040503050406030204" pitchFamily="18" charset="0"/>
                            </a:rPr>
                            <m:t>𝑇</m:t>
                          </m:r>
                          <m:r>
                            <a:rPr lang="en-GB" b="0" i="1" dirty="0" smtClean="0">
                              <a:latin typeface="Cambria Math" panose="02040503050406030204" pitchFamily="18" charset="0"/>
                            </a:rPr>
                            <m:t>−1</m:t>
                          </m:r>
                        </m:sub>
                      </m:sSub>
                    </m:oMath>
                  </m:oMathPara>
                </a14:m>
                <a:endParaRPr lang="en-GB" dirty="0"/>
              </a:p>
            </p:txBody>
          </p:sp>
        </mc:Choice>
        <mc:Fallback xmlns="">
          <p:sp>
            <p:nvSpPr>
              <p:cNvPr id="37" name="TextBox 36">
                <a:extLst>
                  <a:ext uri="{FF2B5EF4-FFF2-40B4-BE49-F238E27FC236}">
                    <a16:creationId xmlns:a16="http://schemas.microsoft.com/office/drawing/2014/main" id="{7F5AE264-9B7B-4A42-1582-C106A84B0D0E}"/>
                  </a:ext>
                </a:extLst>
              </p:cNvPr>
              <p:cNvSpPr txBox="1">
                <a:spLocks noRot="1" noChangeAspect="1" noMove="1" noResize="1" noEditPoints="1" noAdjustHandles="1" noChangeArrowheads="1" noChangeShapeType="1" noTextEdit="1"/>
              </p:cNvSpPr>
              <p:nvPr/>
            </p:nvSpPr>
            <p:spPr>
              <a:xfrm>
                <a:off x="3320801" y="3003036"/>
                <a:ext cx="288897" cy="369332"/>
              </a:xfrm>
              <a:prstGeom prst="rect">
                <a:avLst/>
              </a:prstGeom>
              <a:blipFill>
                <a:blip r:embed="rId6"/>
                <a:stretch>
                  <a:fillRect r="-110638"/>
                </a:stretch>
              </a:blipFill>
            </p:spPr>
            <p:txBody>
              <a:bodyPr/>
              <a:lstStyle/>
              <a:p>
                <a:r>
                  <a:rPr lang="en-GB">
                    <a:noFill/>
                  </a:rPr>
                  <a:t> </a:t>
                </a:r>
              </a:p>
            </p:txBody>
          </p:sp>
        </mc:Fallback>
      </mc:AlternateContent>
      <p:sp>
        <p:nvSpPr>
          <p:cNvPr id="38" name="Oval 37">
            <a:extLst>
              <a:ext uri="{FF2B5EF4-FFF2-40B4-BE49-F238E27FC236}">
                <a16:creationId xmlns:a16="http://schemas.microsoft.com/office/drawing/2014/main" id="{1F49C900-60A1-CEC4-EEEF-00A62D593A52}"/>
              </a:ext>
            </a:extLst>
          </p:cNvPr>
          <p:cNvSpPr/>
          <p:nvPr/>
        </p:nvSpPr>
        <p:spPr>
          <a:xfrm>
            <a:off x="3381274" y="3372368"/>
            <a:ext cx="91134" cy="9113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751C8015-9C24-ADAA-ED5E-7CC7A937B8DF}"/>
                  </a:ext>
                </a:extLst>
              </p:cNvPr>
              <p:cNvSpPr txBox="1"/>
              <p:nvPr/>
            </p:nvSpPr>
            <p:spPr>
              <a:xfrm>
                <a:off x="1315566" y="4891416"/>
                <a:ext cx="1804084" cy="646331"/>
              </a:xfrm>
              <a:prstGeom prst="rect">
                <a:avLst/>
              </a:prstGeom>
              <a:noFill/>
            </p:spPr>
            <p:txBody>
              <a:bodyPr wrap="none" rtlCol="0">
                <a:spAutoFit/>
              </a:bodyPr>
              <a:lstStyle/>
              <a:p>
                <a:r>
                  <a:rPr lang="en-US" dirty="0"/>
                  <a:t>noise distribution</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𝑝</m:t>
                      </m:r>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𝑇</m:t>
                          </m:r>
                        </m:sub>
                      </m:sSub>
                      <m:r>
                        <a:rPr lang="en-GB" b="0" i="1" smtClean="0">
                          <a:latin typeface="Cambria Math" panose="02040503050406030204" pitchFamily="18" charset="0"/>
                        </a:rPr>
                        <m:t>)</m:t>
                      </m:r>
                    </m:oMath>
                  </m:oMathPara>
                </a14:m>
                <a:endParaRPr lang="en-GB" dirty="0"/>
              </a:p>
            </p:txBody>
          </p:sp>
        </mc:Choice>
        <mc:Fallback xmlns="">
          <p:sp>
            <p:nvSpPr>
              <p:cNvPr id="39" name="TextBox 38">
                <a:extLst>
                  <a:ext uri="{FF2B5EF4-FFF2-40B4-BE49-F238E27FC236}">
                    <a16:creationId xmlns:a16="http://schemas.microsoft.com/office/drawing/2014/main" id="{751C8015-9C24-ADAA-ED5E-7CC7A937B8DF}"/>
                  </a:ext>
                </a:extLst>
              </p:cNvPr>
              <p:cNvSpPr txBox="1">
                <a:spLocks noRot="1" noChangeAspect="1" noMove="1" noResize="1" noEditPoints="1" noAdjustHandles="1" noChangeArrowheads="1" noChangeShapeType="1" noTextEdit="1"/>
              </p:cNvSpPr>
              <p:nvPr/>
            </p:nvSpPr>
            <p:spPr>
              <a:xfrm>
                <a:off x="1315566" y="4891416"/>
                <a:ext cx="1804084" cy="646331"/>
              </a:xfrm>
              <a:prstGeom prst="rect">
                <a:avLst/>
              </a:prstGeom>
              <a:blipFill>
                <a:blip r:embed="rId7"/>
                <a:stretch>
                  <a:fillRect l="-3041" t="-4717" r="-2027" b="-84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35CF66A-7276-F10C-C385-8C8504E0F850}"/>
                  </a:ext>
                </a:extLst>
              </p:cNvPr>
              <p:cNvSpPr txBox="1"/>
              <p:nvPr/>
            </p:nvSpPr>
            <p:spPr>
              <a:xfrm>
                <a:off x="8121805" y="4891416"/>
                <a:ext cx="1714252" cy="646331"/>
              </a:xfrm>
              <a:prstGeom prst="rect">
                <a:avLst/>
              </a:prstGeom>
              <a:noFill/>
            </p:spPr>
            <p:txBody>
              <a:bodyPr wrap="none" rtlCol="0">
                <a:spAutoFit/>
              </a:bodyPr>
              <a:lstStyle/>
              <a:p>
                <a:pPr algn="ctr"/>
                <a:r>
                  <a:rPr lang="en-US" dirty="0"/>
                  <a:t>data distribution</a:t>
                </a:r>
                <a:br>
                  <a:rPr lang="en-US" dirty="0"/>
                </a:b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𝑝</m:t>
                      </m:r>
                      <m:d>
                        <m:dPr>
                          <m:ctrlPr>
                            <a:rPr lang="en-GB" b="0" i="1" smtClean="0">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0</m:t>
                              </m:r>
                            </m:sub>
                          </m:sSub>
                        </m:e>
                        <m:e>
                          <m:r>
                            <a:rPr lang="en-GB" b="0" i="1" smtClean="0">
                              <a:latin typeface="Cambria Math" panose="02040503050406030204" pitchFamily="18" charset="0"/>
                            </a:rPr>
                            <m:t>𝑐</m:t>
                          </m:r>
                        </m:e>
                      </m:d>
                    </m:oMath>
                  </m:oMathPara>
                </a14:m>
                <a:endParaRPr lang="en-GB" dirty="0"/>
              </a:p>
            </p:txBody>
          </p:sp>
        </mc:Choice>
        <mc:Fallback xmlns="">
          <p:sp>
            <p:nvSpPr>
              <p:cNvPr id="40" name="TextBox 39">
                <a:extLst>
                  <a:ext uri="{FF2B5EF4-FFF2-40B4-BE49-F238E27FC236}">
                    <a16:creationId xmlns:a16="http://schemas.microsoft.com/office/drawing/2014/main" id="{F35CF66A-7276-F10C-C385-8C8504E0F850}"/>
                  </a:ext>
                </a:extLst>
              </p:cNvPr>
              <p:cNvSpPr txBox="1">
                <a:spLocks noRot="1" noChangeAspect="1" noMove="1" noResize="1" noEditPoints="1" noAdjustHandles="1" noChangeArrowheads="1" noChangeShapeType="1" noTextEdit="1"/>
              </p:cNvSpPr>
              <p:nvPr/>
            </p:nvSpPr>
            <p:spPr>
              <a:xfrm>
                <a:off x="8121805" y="4891416"/>
                <a:ext cx="1714252" cy="646331"/>
              </a:xfrm>
              <a:prstGeom prst="rect">
                <a:avLst/>
              </a:prstGeom>
              <a:blipFill>
                <a:blip r:embed="rId8"/>
                <a:stretch>
                  <a:fillRect l="-2837" t="-4717" r="-2482" b="-4717"/>
                </a:stretch>
              </a:blipFill>
            </p:spPr>
            <p:txBody>
              <a:bodyPr/>
              <a:lstStyle/>
              <a:p>
                <a:r>
                  <a:rPr lang="en-GB">
                    <a:noFill/>
                  </a:rPr>
                  <a:t> </a:t>
                </a:r>
              </a:p>
            </p:txBody>
          </p:sp>
        </mc:Fallback>
      </mc:AlternateContent>
      <p:pic>
        <p:nvPicPr>
          <p:cNvPr id="1026" name="Picture 2">
            <a:extLst>
              <a:ext uri="{FF2B5EF4-FFF2-40B4-BE49-F238E27FC236}">
                <a16:creationId xmlns:a16="http://schemas.microsoft.com/office/drawing/2014/main" id="{75A6003D-1802-A6B1-2525-A35A2C6FDF0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5567" t="74652" r="50066"/>
          <a:stretch>
            <a:fillRect/>
          </a:stretch>
        </p:blipFill>
        <p:spPr bwMode="auto">
          <a:xfrm>
            <a:off x="7102760" y="4534585"/>
            <a:ext cx="880708" cy="91723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CC05967B-4F02-0D38-4463-2F6BE9FB6D30}"/>
                  </a:ext>
                </a:extLst>
              </p:cNvPr>
              <p:cNvSpPr txBox="1"/>
              <p:nvPr/>
            </p:nvSpPr>
            <p:spPr>
              <a:xfrm>
                <a:off x="2808824" y="1114256"/>
                <a:ext cx="5336717" cy="369332"/>
              </a:xfrm>
              <a:prstGeom prst="rect">
                <a:avLst/>
              </a:prstGeom>
              <a:noFill/>
            </p:spPr>
            <p:txBody>
              <a:bodyPr wrap="none" rtlCol="0">
                <a:spAutoFit/>
              </a:bodyPr>
              <a:lstStyle/>
              <a:p>
                <a14:m>
                  <m:oMath xmlns:m="http://schemas.openxmlformats.org/officeDocument/2006/math">
                    <m:r>
                      <a:rPr lang="en-US" i="1" dirty="0" smtClean="0">
                        <a:latin typeface="Cambria Math" panose="02040503050406030204" pitchFamily="18" charset="0"/>
                      </a:rPr>
                      <m:t>𝑐</m:t>
                    </m:r>
                    <m:r>
                      <a:rPr lang="en-US" i="1" dirty="0" smtClean="0">
                        <a:latin typeface="Cambria Math" panose="02040503050406030204" pitchFamily="18" charset="0"/>
                      </a:rPr>
                      <m:t> = </m:t>
                    </m:r>
                  </m:oMath>
                </a14:m>
                <a:r>
                  <a:rPr lang="en-US" i="1" dirty="0"/>
                  <a:t>“A stained glass window of a panda eating bamboo.”</a:t>
                </a:r>
                <a:endParaRPr lang="en-GB" dirty="0"/>
              </a:p>
            </p:txBody>
          </p:sp>
        </mc:Choice>
        <mc:Fallback xmlns="">
          <p:sp>
            <p:nvSpPr>
              <p:cNvPr id="42" name="TextBox 41">
                <a:extLst>
                  <a:ext uri="{FF2B5EF4-FFF2-40B4-BE49-F238E27FC236}">
                    <a16:creationId xmlns:a16="http://schemas.microsoft.com/office/drawing/2014/main" id="{CC05967B-4F02-0D38-4463-2F6BE9FB6D30}"/>
                  </a:ext>
                </a:extLst>
              </p:cNvPr>
              <p:cNvSpPr txBox="1">
                <a:spLocks noRot="1" noChangeAspect="1" noMove="1" noResize="1" noEditPoints="1" noAdjustHandles="1" noChangeArrowheads="1" noChangeShapeType="1" noTextEdit="1"/>
              </p:cNvSpPr>
              <p:nvPr/>
            </p:nvSpPr>
            <p:spPr>
              <a:xfrm>
                <a:off x="2808824" y="1114256"/>
                <a:ext cx="5336717" cy="369332"/>
              </a:xfrm>
              <a:prstGeom prst="rect">
                <a:avLst/>
              </a:prstGeom>
              <a:blipFill>
                <a:blip r:embed="rId10"/>
                <a:stretch>
                  <a:fillRect t="-10000" r="-229" b="-26667"/>
                </a:stretch>
              </a:blipFill>
            </p:spPr>
            <p:txBody>
              <a:bodyPr/>
              <a:lstStyle/>
              <a:p>
                <a:r>
                  <a:rPr lang="en-GB">
                    <a:noFill/>
                  </a:rPr>
                  <a:t> </a:t>
                </a:r>
              </a:p>
            </p:txBody>
          </p:sp>
        </mc:Fallback>
      </mc:AlternateContent>
      <p:pic>
        <p:nvPicPr>
          <p:cNvPr id="44" name="Picture 43">
            <a:extLst>
              <a:ext uri="{FF2B5EF4-FFF2-40B4-BE49-F238E27FC236}">
                <a16:creationId xmlns:a16="http://schemas.microsoft.com/office/drawing/2014/main" id="{5EAB9ADB-40FA-5423-2603-AA9E33288559}"/>
              </a:ext>
            </a:extLst>
          </p:cNvPr>
          <p:cNvPicPr>
            <a:picLocks noChangeAspect="1"/>
          </p:cNvPicPr>
          <p:nvPr/>
        </p:nvPicPr>
        <p:blipFill>
          <a:blip r:embed="rId11"/>
          <a:stretch>
            <a:fillRect/>
          </a:stretch>
        </p:blipFill>
        <p:spPr>
          <a:xfrm>
            <a:off x="2431277" y="1986851"/>
            <a:ext cx="932830" cy="917230"/>
          </a:xfrm>
          <a:prstGeom prst="rect">
            <a:avLst/>
          </a:prstGeom>
        </p:spPr>
      </p:pic>
      <p:sp>
        <p:nvSpPr>
          <p:cNvPr id="46" name="TextBox 45">
            <a:extLst>
              <a:ext uri="{FF2B5EF4-FFF2-40B4-BE49-F238E27FC236}">
                <a16:creationId xmlns:a16="http://schemas.microsoft.com/office/drawing/2014/main" id="{B0CB6396-1576-3EEF-58D0-F6D9B822F80E}"/>
              </a:ext>
            </a:extLst>
          </p:cNvPr>
          <p:cNvSpPr txBox="1"/>
          <p:nvPr/>
        </p:nvSpPr>
        <p:spPr>
          <a:xfrm>
            <a:off x="279852" y="6131150"/>
            <a:ext cx="11177840" cy="292388"/>
          </a:xfrm>
          <a:prstGeom prst="rect">
            <a:avLst/>
          </a:prstGeom>
          <a:noFill/>
        </p:spPr>
        <p:txBody>
          <a:bodyPr wrap="square">
            <a:spAutoFit/>
          </a:bodyPr>
          <a:lstStyle/>
          <a:p>
            <a:r>
              <a:rPr lang="en-GB" sz="1300" dirty="0">
                <a:solidFill>
                  <a:schemeClr val="bg1">
                    <a:lumMod val="65000"/>
                  </a:schemeClr>
                </a:solidFill>
              </a:rPr>
              <a:t>Panda Images from: </a:t>
            </a:r>
            <a:r>
              <a:rPr lang="en-US" sz="1300" i="1" dirty="0">
                <a:solidFill>
                  <a:schemeClr val="bg1">
                    <a:lumMod val="65000"/>
                  </a:schemeClr>
                </a:solidFill>
              </a:rPr>
              <a:t>GLIDE: Towards Photorealistic Image Generation and Editing with Text-Guided Diffusion Models</a:t>
            </a:r>
            <a:r>
              <a:rPr lang="en-GB" sz="1300" dirty="0">
                <a:solidFill>
                  <a:schemeClr val="bg1">
                    <a:lumMod val="65000"/>
                  </a:schemeClr>
                </a:solidFill>
              </a:rPr>
              <a:t>, Nichol et al., ICML 2022</a:t>
            </a:r>
          </a:p>
        </p:txBody>
      </p:sp>
    </p:spTree>
    <p:extLst>
      <p:ext uri="{BB962C8B-B14F-4D97-AF65-F5344CB8AC3E}">
        <p14:creationId xmlns:p14="http://schemas.microsoft.com/office/powerpoint/2010/main" val="42793652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30" grpId="0"/>
      <p:bldP spid="31" grpId="0" animBg="1"/>
      <p:bldP spid="33" grpId="0"/>
      <p:bldP spid="37" grpId="0"/>
      <p:bldP spid="3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dobe">
      <a:majorFont>
        <a:latin typeface="Adobe Clean Black"/>
        <a:ea typeface=""/>
        <a:cs typeface=""/>
      </a:majorFont>
      <a:minorFont>
        <a:latin typeface="Adobe Cle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3165</TotalTime>
  <Words>6098</Words>
  <Application>Microsoft Office PowerPoint</Application>
  <PresentationFormat>Widescreen</PresentationFormat>
  <Paragraphs>1128</Paragraphs>
  <Slides>74</Slides>
  <Notes>52</Notes>
  <HiddenSlides>19</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74</vt:i4>
      </vt:variant>
    </vt:vector>
  </HeadingPairs>
  <TitlesOfParts>
    <vt:vector size="81" baseType="lpstr">
      <vt:lpstr>Adobe Clean</vt:lpstr>
      <vt:lpstr>Adobe Clean ExtraBold</vt:lpstr>
      <vt:lpstr>Arial</vt:lpstr>
      <vt:lpstr>Calibri</vt:lpstr>
      <vt:lpstr>Cambria Math</vt:lpstr>
      <vt:lpstr>Ubuntu</vt:lpstr>
      <vt:lpstr>Office Theme</vt:lpstr>
      <vt:lpstr>PowerPoint Presentation</vt:lpstr>
      <vt:lpstr>Presentation Schedule</vt:lpstr>
      <vt:lpstr>Guided and Controllable Generation: Text Conditioning</vt:lpstr>
      <vt:lpstr>Guided and Controllable Generation</vt:lpstr>
      <vt:lpstr>Guided and Controllable Generation</vt:lpstr>
      <vt:lpstr>Guided and Controllable Generation</vt:lpstr>
      <vt:lpstr>Guided and Controllable Generation</vt:lpstr>
      <vt:lpstr>Guided and Controllable Generation: Overview</vt:lpstr>
      <vt:lpstr>Trajectory Guidance</vt:lpstr>
      <vt:lpstr>Trajectory Guidance</vt:lpstr>
      <vt:lpstr>Trajectory Guidance</vt:lpstr>
      <vt:lpstr>Trajectory Guidance</vt:lpstr>
      <vt:lpstr>Trajectory Guidance</vt:lpstr>
      <vt:lpstr>Trajectory Guidance</vt:lpstr>
      <vt:lpstr>Trajectory Guidance: Classifier Guidance</vt:lpstr>
      <vt:lpstr>Trajectory Guidance: Classifier Guidance</vt:lpstr>
      <vt:lpstr>Comparison: Unguided vs. Classifier Guidance</vt:lpstr>
      <vt:lpstr>Trajectory Guidance: CLIP Guidance</vt:lpstr>
      <vt:lpstr>Comparison: Unguided vs. CLIP Guidance</vt:lpstr>
      <vt:lpstr>Trajectory Guidance: Classifier-Free Guidance (CFG)</vt:lpstr>
      <vt:lpstr>Trajectory Guidance: Classifier-Free Guidance (CFG)</vt:lpstr>
      <vt:lpstr>Comparison: Unguided vs. Classifier-free Guidance</vt:lpstr>
      <vt:lpstr>Comparison: CLIP vs. Classifier-free Guidance</vt:lpstr>
      <vt:lpstr>Trajectory Guidance: Particle Guidance</vt:lpstr>
      <vt:lpstr>Trajectory Guidance: Particle Guidance</vt:lpstr>
      <vt:lpstr>Trajectory Guidance: Multiple Guidance Terms</vt:lpstr>
      <vt:lpstr>Latent Feature Manipulation</vt:lpstr>
      <vt:lpstr>Latent Feature Manipulation</vt:lpstr>
      <vt:lpstr>Latent Feature Manipulation: Override Features</vt:lpstr>
      <vt:lpstr>Latent Feature Manipulation: Guide Features</vt:lpstr>
      <vt:lpstr>Latent Feature Manipulation: Guide Features</vt:lpstr>
      <vt:lpstr>Latent Feature Manipulation: Guide Features</vt:lpstr>
      <vt:lpstr>Latent Feature Manipulation: Guide Features</vt:lpstr>
      <vt:lpstr>Latent Feature Manipulation: Guide Features</vt:lpstr>
      <vt:lpstr>Latent Feature Manipulation: Guide Features</vt:lpstr>
      <vt:lpstr>Latent Feature Manipulation: Guide Features</vt:lpstr>
      <vt:lpstr>Inversion</vt:lpstr>
      <vt:lpstr>Inversion</vt:lpstr>
      <vt:lpstr>Inversion</vt:lpstr>
      <vt:lpstr>Inversion: DDIM Inversion</vt:lpstr>
      <vt:lpstr>Inversion: DDIM Inversion</vt:lpstr>
      <vt:lpstr>Inversion: DDIM Inversion</vt:lpstr>
      <vt:lpstr>Inversion: DDIM Inversion</vt:lpstr>
      <vt:lpstr>Inversion: Null-Text Inversion</vt:lpstr>
      <vt:lpstr>Inversion: Null-Text Inversion</vt:lpstr>
      <vt:lpstr>Comparison: DDIM vs. Null-Text Inversion</vt:lpstr>
      <vt:lpstr>Editing with Null-Text Inversion</vt:lpstr>
      <vt:lpstr>Noise + Denoise</vt:lpstr>
      <vt:lpstr>Noise + Denoise</vt:lpstr>
      <vt:lpstr>Noise + Denoise: Examples</vt:lpstr>
      <vt:lpstr>Blended Diffusion</vt:lpstr>
      <vt:lpstr>Blended Diffusion: Examples</vt:lpstr>
      <vt:lpstr>Training-free Methods: Summary</vt:lpstr>
      <vt:lpstr>Guided and Controllable Generation: Overview</vt:lpstr>
      <vt:lpstr>Adapting Pre-trained Models to New Conditions</vt:lpstr>
      <vt:lpstr>Fine-Tuning</vt:lpstr>
      <vt:lpstr>Fine-Tuning: Image Editing Examples</vt:lpstr>
      <vt:lpstr>Low-Rank Adaption (LoRA)</vt:lpstr>
      <vt:lpstr>Adapter</vt:lpstr>
      <vt:lpstr>ControlNet</vt:lpstr>
      <vt:lpstr>ControlNet Examples</vt:lpstr>
      <vt:lpstr>ControlNet + LoRA: Example (LooseControl)</vt:lpstr>
      <vt:lpstr>IP-Adapter (Image Prompt Adapter)</vt:lpstr>
      <vt:lpstr>IP-Adapter: Examples</vt:lpstr>
      <vt:lpstr>Guided and Controllable Generation: Overview</vt:lpstr>
      <vt:lpstr>Integrating Diffusion into MLLMs</vt:lpstr>
      <vt:lpstr>Integrating Diffusion into MLLMs</vt:lpstr>
      <vt:lpstr>Integrating Diffusion into MLLMs</vt:lpstr>
      <vt:lpstr>Integrating Diffusion into MLLMs: Discrete vs. Continuous</vt:lpstr>
      <vt:lpstr>Integrating Diffusion into MLLMs: Generation Strategy</vt:lpstr>
      <vt:lpstr>Integrating Diffusion into MLLMs: Examples</vt:lpstr>
      <vt:lpstr>Integrating Diffusion into MLLMs: Examples</vt:lpstr>
      <vt:lpstr>End of Part 2 Guided and Controllable Generation</vt:lpstr>
      <vt:lpstr>Presentation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Neurosymbolic Models for Computer Graphics</dc:title>
  <dc:creator>Daniel Ritchie</dc:creator>
  <cp:lastModifiedBy>Paul Guerrero</cp:lastModifiedBy>
  <cp:revision>568</cp:revision>
  <dcterms:created xsi:type="dcterms:W3CDTF">2023-03-29T20:59:10Z</dcterms:created>
  <dcterms:modified xsi:type="dcterms:W3CDTF">2025-08-12T16:25:02Z</dcterms:modified>
</cp:coreProperties>
</file>