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0" r:id="rId1"/>
  </p:sldMasterIdLst>
  <p:notesMasterIdLst>
    <p:notesMasterId r:id="rId61"/>
  </p:notesMasterIdLst>
  <p:sldIdLst>
    <p:sldId id="332" r:id="rId2"/>
    <p:sldId id="264" r:id="rId3"/>
    <p:sldId id="431" r:id="rId4"/>
    <p:sldId id="361" r:id="rId5"/>
    <p:sldId id="364" r:id="rId6"/>
    <p:sldId id="413" r:id="rId7"/>
    <p:sldId id="434" r:id="rId8"/>
    <p:sldId id="435" r:id="rId9"/>
    <p:sldId id="365" r:id="rId10"/>
    <p:sldId id="366" r:id="rId11"/>
    <p:sldId id="386" r:id="rId12"/>
    <p:sldId id="439" r:id="rId13"/>
    <p:sldId id="440" r:id="rId14"/>
    <p:sldId id="442" r:id="rId15"/>
    <p:sldId id="443" r:id="rId16"/>
    <p:sldId id="407" r:id="rId17"/>
    <p:sldId id="411" r:id="rId18"/>
    <p:sldId id="414" r:id="rId19"/>
    <p:sldId id="408" r:id="rId20"/>
    <p:sldId id="424" r:id="rId21"/>
    <p:sldId id="425" r:id="rId22"/>
    <p:sldId id="394" r:id="rId23"/>
    <p:sldId id="406" r:id="rId24"/>
    <p:sldId id="392" r:id="rId25"/>
    <p:sldId id="446" r:id="rId26"/>
    <p:sldId id="451" r:id="rId27"/>
    <p:sldId id="445" r:id="rId28"/>
    <p:sldId id="416" r:id="rId29"/>
    <p:sldId id="396" r:id="rId30"/>
    <p:sldId id="417" r:id="rId31"/>
    <p:sldId id="419" r:id="rId32"/>
    <p:sldId id="397" r:id="rId33"/>
    <p:sldId id="436" r:id="rId34"/>
    <p:sldId id="447" r:id="rId35"/>
    <p:sldId id="448" r:id="rId36"/>
    <p:sldId id="369" r:id="rId37"/>
    <p:sldId id="370" r:id="rId38"/>
    <p:sldId id="371" r:id="rId39"/>
    <p:sldId id="432" r:id="rId40"/>
    <p:sldId id="449" r:id="rId41"/>
    <p:sldId id="400" r:id="rId42"/>
    <p:sldId id="401" r:id="rId43"/>
    <p:sldId id="420" r:id="rId44"/>
    <p:sldId id="421" r:id="rId45"/>
    <p:sldId id="422" r:id="rId46"/>
    <p:sldId id="426" r:id="rId47"/>
    <p:sldId id="423" r:id="rId48"/>
    <p:sldId id="450" r:id="rId49"/>
    <p:sldId id="437" r:id="rId50"/>
    <p:sldId id="452" r:id="rId51"/>
    <p:sldId id="374" r:id="rId52"/>
    <p:sldId id="375" r:id="rId53"/>
    <p:sldId id="427" r:id="rId54"/>
    <p:sldId id="377" r:id="rId55"/>
    <p:sldId id="429" r:id="rId56"/>
    <p:sldId id="379" r:id="rId57"/>
    <p:sldId id="380" r:id="rId58"/>
    <p:sldId id="430" r:id="rId59"/>
    <p:sldId id="36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313"/>
    <a:srgbClr val="138C13"/>
    <a:srgbClr val="51A7F9"/>
    <a:srgbClr val="BFBFBF"/>
    <a:srgbClr val="D52223"/>
    <a:srgbClr val="FF7500"/>
    <a:srgbClr val="126EAF"/>
    <a:srgbClr val="FFF2CC"/>
    <a:srgbClr val="485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70349" autoAdjust="0"/>
  </p:normalViewPr>
  <p:slideViewPr>
    <p:cSldViewPr snapToGrid="0">
      <p:cViewPr>
        <p:scale>
          <a:sx n="64" d="100"/>
          <a:sy n="64" d="100"/>
        </p:scale>
        <p:origin x="1952" y="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BBDE1-EA07-EC45-9BDC-DAC29EFF5741}" type="datetimeFigureOut">
              <a:rPr lang="en-US" smtClean="0"/>
              <a:t>8/11/25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E20AA-1C0C-4D48-A0FA-AF74EB7AF0EC}" type="slidenum">
              <a:rPr lang="en-US" smtClean="0"/>
              <a:t>‹#›</a:t>
            </a:fld>
            <a:endParaRPr lang="en-US"/>
          </a:p>
        </p:txBody>
      </p:sp>
    </p:spTree>
    <p:extLst>
      <p:ext uri="{BB962C8B-B14F-4D97-AF65-F5344CB8AC3E}">
        <p14:creationId xmlns:p14="http://schemas.microsoft.com/office/powerpoint/2010/main" val="50176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back to our presentation.</a:t>
            </a:r>
          </a:p>
          <a:p>
            <a:pPr marL="0" lvl="0" indent="0" algn="l" rtl="0">
              <a:spcBef>
                <a:spcPts val="0"/>
              </a:spcBef>
              <a:spcAft>
                <a:spcPts val="0"/>
              </a:spcAft>
              <a:buNone/>
            </a:pPr>
            <a:r>
              <a:rPr lang="en-US" dirty="0"/>
              <a:t>Hi, I’m Juil Koo from KAIST. I’ll be continuing the presentation with some advanced techniques on diffusion models, specifically focusing on accelerating the generative process.</a:t>
            </a:r>
          </a:p>
        </p:txBody>
      </p:sp>
      <p:sp>
        <p:nvSpPr>
          <p:cNvPr id="46" name="Google Shape;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8848-D635-9C32-FE09-DC2B74822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4CE70-2E60-B87A-0E80-2541F4237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30AD4-7B80-63DB-0BD9-E0640326E11F}"/>
              </a:ext>
            </a:extLst>
          </p:cNvPr>
          <p:cNvSpPr>
            <a:spLocks noGrp="1"/>
          </p:cNvSpPr>
          <p:nvPr>
            <p:ph type="body" idx="1"/>
          </p:nvPr>
        </p:nvSpPr>
        <p:spPr/>
        <p:txBody>
          <a:bodyPr/>
          <a:lstStyle/>
          <a:p>
            <a:r>
              <a:rPr lang="en-KR" dirty="0"/>
              <a:t>In order to address this slow sampling process of DDPMs,</a:t>
            </a:r>
            <a:r>
              <a:rPr lang="ko-KR" altLang="en-US" dirty="0"/>
              <a:t> </a:t>
            </a:r>
            <a:r>
              <a:rPr lang="en-US" sz="1200" kern="1200" dirty="0">
                <a:solidFill>
                  <a:schemeClr val="tx1"/>
                </a:solidFill>
                <a:effectLst/>
                <a:latin typeface="+mn-lt"/>
                <a:ea typeface="+mn-ea"/>
                <a:cs typeface="+mn-cs"/>
              </a:rPr>
              <a:t>DDIM was introduced.</a:t>
            </a:r>
          </a:p>
          <a:p>
            <a:r>
              <a:rPr lang="en-US" sz="1200" kern="1200" dirty="0">
                <a:solidFill>
                  <a:schemeClr val="tx1"/>
                </a:solidFill>
                <a:effectLst/>
                <a:latin typeface="+mn-lt"/>
                <a:ea typeface="+mn-ea"/>
                <a:cs typeface="+mn-cs"/>
              </a:rPr>
              <a:t>It reinterprets DDPM’s sequential sampling process as a non-Markovian process that brings the following two major benefits:</a:t>
            </a:r>
          </a:p>
          <a:p>
            <a:r>
              <a:rPr lang="en-US" sz="1200" kern="1200" dirty="0">
                <a:solidFill>
                  <a:schemeClr val="tx1"/>
                </a:solidFill>
                <a:effectLst/>
                <a:latin typeface="+mn-lt"/>
                <a:ea typeface="+mn-ea"/>
                <a:cs typeface="+mn-cs"/>
              </a:rPr>
              <a:t>First, it allows us to skip intermediate timesteps</a:t>
            </a:r>
            <a:r>
              <a:rPr lang="en-US" altLang="ko-KR" sz="1200" kern="1200" dirty="0">
                <a:solidFill>
                  <a:schemeClr val="tx1"/>
                </a:solidFill>
                <a:effectLst/>
                <a:latin typeface="+mn-lt"/>
                <a:ea typeface="+mn-ea"/>
                <a:cs typeface="+mn-cs"/>
              </a:rPr>
              <a:t>,</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thus we can achieve faster generation.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second, it gives us control over the level of stochasticity in the sampling process, which is crucial for maintaining high-quality when generating with fewer sampling steps.</a:t>
            </a:r>
          </a:p>
        </p:txBody>
      </p:sp>
      <p:sp>
        <p:nvSpPr>
          <p:cNvPr id="4" name="Slide Number Placeholder 3">
            <a:extLst>
              <a:ext uri="{FF2B5EF4-FFF2-40B4-BE49-F238E27FC236}">
                <a16:creationId xmlns:a16="http://schemas.microsoft.com/office/drawing/2014/main" id="{EF5D81FC-4B1E-D052-F691-BC11BA967633}"/>
              </a:ext>
            </a:extLst>
          </p:cNvPr>
          <p:cNvSpPr>
            <a:spLocks noGrp="1"/>
          </p:cNvSpPr>
          <p:nvPr>
            <p:ph type="sldNum" sz="quarter" idx="5"/>
          </p:nvPr>
        </p:nvSpPr>
        <p:spPr/>
        <p:txBody>
          <a:bodyPr/>
          <a:lstStyle/>
          <a:p>
            <a:fld id="{D94E20AA-1C0C-4D48-A0FA-AF74EB7AF0EC}" type="slidenum">
              <a:rPr lang="en-US" smtClean="0"/>
              <a:t>10</a:t>
            </a:fld>
            <a:endParaRPr lang="en-US"/>
          </a:p>
        </p:txBody>
      </p:sp>
    </p:spTree>
    <p:extLst>
      <p:ext uri="{BB962C8B-B14F-4D97-AF65-F5344CB8AC3E}">
        <p14:creationId xmlns:p14="http://schemas.microsoft.com/office/powerpoint/2010/main" val="66170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3C7C-27D3-5444-4A33-34B15B034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D6FF4-E191-2868-5CA6-4A9699866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614E0-0E21-4224-47D8-28BA2135F32E}"/>
              </a:ext>
            </a:extLst>
          </p:cNvPr>
          <p:cNvSpPr>
            <a:spLocks noGrp="1"/>
          </p:cNvSpPr>
          <p:nvPr>
            <p:ph type="body" idx="1"/>
          </p:nvPr>
        </p:nvSpPr>
        <p:spPr/>
        <p:txBody>
          <a:bodyPr/>
          <a:lstStyle/>
          <a:p>
            <a:r>
              <a:rPr lang="en-US" dirty="0"/>
              <a:t>Then, let’s first take a look at the key difference between the sampling processes of DDPM and DDIM.</a:t>
            </a:r>
          </a:p>
          <a:p>
            <a:r>
              <a:rPr lang="en-KR" dirty="0"/>
              <a:t>Unlike the Markov chain of DDPMs, (click) which must go through all timesteps sequentially,</a:t>
            </a:r>
          </a:p>
        </p:txBody>
      </p:sp>
      <p:sp>
        <p:nvSpPr>
          <p:cNvPr id="4" name="Slide Number Placeholder 3">
            <a:extLst>
              <a:ext uri="{FF2B5EF4-FFF2-40B4-BE49-F238E27FC236}">
                <a16:creationId xmlns:a16="http://schemas.microsoft.com/office/drawing/2014/main" id="{6EDB694A-11B6-629B-EAA6-492A317C2793}"/>
              </a:ext>
            </a:extLst>
          </p:cNvPr>
          <p:cNvSpPr>
            <a:spLocks noGrp="1"/>
          </p:cNvSpPr>
          <p:nvPr>
            <p:ph type="sldNum" sz="quarter" idx="5"/>
          </p:nvPr>
        </p:nvSpPr>
        <p:spPr/>
        <p:txBody>
          <a:bodyPr/>
          <a:lstStyle/>
          <a:p>
            <a:fld id="{D94E20AA-1C0C-4D48-A0FA-AF74EB7AF0EC}" type="slidenum">
              <a:rPr lang="en-US" smtClean="0"/>
              <a:t>11</a:t>
            </a:fld>
            <a:endParaRPr lang="en-US"/>
          </a:p>
        </p:txBody>
      </p:sp>
    </p:spTree>
    <p:extLst>
      <p:ext uri="{BB962C8B-B14F-4D97-AF65-F5344CB8AC3E}">
        <p14:creationId xmlns:p14="http://schemas.microsoft.com/office/powerpoint/2010/main" val="331322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86C7-C2ED-0188-015B-F340C87D9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290FB-95CB-1C19-396B-27F2A8B58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012C4-87D8-DB0D-41E7-4B33FF235CDF}"/>
              </a:ext>
            </a:extLst>
          </p:cNvPr>
          <p:cNvSpPr>
            <a:spLocks noGrp="1"/>
          </p:cNvSpPr>
          <p:nvPr>
            <p:ph type="body" idx="1"/>
          </p:nvPr>
        </p:nvSpPr>
        <p:spPr/>
        <p:txBody>
          <a:bodyPr/>
          <a:lstStyle/>
          <a:p>
            <a:r>
              <a:rPr lang="en-US" dirty="0"/>
              <a:t>In the case of DDIM, given the </a:t>
            </a:r>
            <a:r>
              <a:rPr lang="en-US" dirty="0" err="1"/>
              <a:t>x_t</a:t>
            </a:r>
            <a:r>
              <a:rPr lang="en-US" dirty="0"/>
              <a:t>, (click) we first forecast x_0, and then, (click) we map the predicted x_0 back to the x_{t-1} state.</a:t>
            </a:r>
          </a:p>
        </p:txBody>
      </p:sp>
      <p:sp>
        <p:nvSpPr>
          <p:cNvPr id="4" name="Slide Number Placeholder 3">
            <a:extLst>
              <a:ext uri="{FF2B5EF4-FFF2-40B4-BE49-F238E27FC236}">
                <a16:creationId xmlns:a16="http://schemas.microsoft.com/office/drawing/2014/main" id="{BECFAAE7-BF52-221B-1433-B5B5B0D40E44}"/>
              </a:ext>
            </a:extLst>
          </p:cNvPr>
          <p:cNvSpPr>
            <a:spLocks noGrp="1"/>
          </p:cNvSpPr>
          <p:nvPr>
            <p:ph type="sldNum" sz="quarter" idx="5"/>
          </p:nvPr>
        </p:nvSpPr>
        <p:spPr/>
        <p:txBody>
          <a:bodyPr/>
          <a:lstStyle/>
          <a:p>
            <a:fld id="{D94E20AA-1C0C-4D48-A0FA-AF74EB7AF0EC}" type="slidenum">
              <a:rPr lang="en-US" smtClean="0"/>
              <a:t>12</a:t>
            </a:fld>
            <a:endParaRPr lang="en-US"/>
          </a:p>
        </p:txBody>
      </p:sp>
    </p:spTree>
    <p:extLst>
      <p:ext uri="{BB962C8B-B14F-4D97-AF65-F5344CB8AC3E}">
        <p14:creationId xmlns:p14="http://schemas.microsoft.com/office/powerpoint/2010/main" val="1048047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07E0F-DA15-B373-4061-E48DC7A64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8F0EE-9061-517C-D425-DB52E466D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9C2A2-4CEE-DCED-146B-0FDCBDB8ED9C}"/>
              </a:ext>
            </a:extLst>
          </p:cNvPr>
          <p:cNvSpPr>
            <a:spLocks noGrp="1"/>
          </p:cNvSpPr>
          <p:nvPr>
            <p:ph type="body" idx="1"/>
          </p:nvPr>
        </p:nvSpPr>
        <p:spPr/>
        <p:txBody>
          <a:bodyPr/>
          <a:lstStyle/>
          <a:p>
            <a:r>
              <a:rPr lang="en-US" dirty="0"/>
              <a:t>Now, let’s walk through this process step by step in more detail. </a:t>
            </a:r>
          </a:p>
          <a:p>
            <a:r>
              <a:rPr lang="en-KR" dirty="0"/>
              <a:t>As shown at the top, the forward pass of diffusion models is represented as a combination of the clean data x_0 and random noise epsilon, which are weighted by noise schedule parameter \alpha_t. </a:t>
            </a:r>
          </a:p>
          <a:p>
            <a:r>
              <a:rPr lang="en-KR" dirty="0"/>
              <a:t>Given this forward pass equation, we </a:t>
            </a:r>
            <a:r>
              <a:rPr lang="en-US" dirty="0"/>
              <a:t>can</a:t>
            </a:r>
            <a:r>
              <a:rPr lang="en-KR" dirty="0"/>
              <a:t> compute x_0 from x_t using Tweedie’s formula.</a:t>
            </a:r>
          </a:p>
          <a:p>
            <a:r>
              <a:rPr lang="en-KR" dirty="0"/>
              <a:t>As shown at the bottom, according to Tweedies’ formula, the posterior mean equlas to the noisy observation x_t plus a correction term on the right-, which is a variance-scaled score function. </a:t>
            </a:r>
          </a:p>
          <a:p>
            <a:r>
              <a:rPr lang="en-KR" dirty="0"/>
              <a:t>Here the score function means the gradient of the log-likelihood.</a:t>
            </a:r>
          </a:p>
          <a:p>
            <a:endParaRPr lang="en-KR" dirty="0"/>
          </a:p>
          <a:p>
            <a:r>
              <a:rPr lang="en-KR" dirty="0"/>
              <a:t>Since we are using diffusion models that predict noise rather than score function itself, using the relation between the score function and noise prediction term as shown in the yellow box, we can finally compute x_0 using pre-trained diffusion models</a:t>
            </a:r>
          </a:p>
          <a:p>
            <a:endParaRPr lang="en-KR" dirty="0"/>
          </a:p>
          <a:p>
            <a:endParaRPr lang="en-KR" dirty="0"/>
          </a:p>
          <a:p>
            <a:endParaRPr lang="en-KR" dirty="0"/>
          </a:p>
        </p:txBody>
      </p:sp>
      <p:sp>
        <p:nvSpPr>
          <p:cNvPr id="4" name="Slide Number Placeholder 3">
            <a:extLst>
              <a:ext uri="{FF2B5EF4-FFF2-40B4-BE49-F238E27FC236}">
                <a16:creationId xmlns:a16="http://schemas.microsoft.com/office/drawing/2014/main" id="{56D7C2BF-EB41-3E0E-B8E8-15CD0C88D17D}"/>
              </a:ext>
            </a:extLst>
          </p:cNvPr>
          <p:cNvSpPr>
            <a:spLocks noGrp="1"/>
          </p:cNvSpPr>
          <p:nvPr>
            <p:ph type="sldNum" sz="quarter" idx="5"/>
          </p:nvPr>
        </p:nvSpPr>
        <p:spPr/>
        <p:txBody>
          <a:bodyPr/>
          <a:lstStyle/>
          <a:p>
            <a:fld id="{D94E20AA-1C0C-4D48-A0FA-AF74EB7AF0EC}" type="slidenum">
              <a:rPr lang="en-US" smtClean="0"/>
              <a:t>13</a:t>
            </a:fld>
            <a:endParaRPr lang="en-US"/>
          </a:p>
        </p:txBody>
      </p:sp>
    </p:spTree>
    <p:extLst>
      <p:ext uri="{BB962C8B-B14F-4D97-AF65-F5344CB8AC3E}">
        <p14:creationId xmlns:p14="http://schemas.microsoft.com/office/powerpoint/2010/main" val="45426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899F-352F-7EFC-0A36-4D64BA381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0094D-A01B-F7D7-A184-4D7DEEDD4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A5264-530C-C7DD-EABB-FD005FCEB788}"/>
              </a:ext>
            </a:extLst>
          </p:cNvPr>
          <p:cNvSpPr>
            <a:spLocks noGrp="1"/>
          </p:cNvSpPr>
          <p:nvPr>
            <p:ph type="body" idx="1"/>
          </p:nvPr>
        </p:nvSpPr>
        <p:spPr/>
        <p:txBody>
          <a:bodyPr/>
          <a:lstStyle/>
          <a:p>
            <a:r>
              <a:rPr lang="en-US" dirty="0"/>
              <a:t>After estimating x_0 from </a:t>
            </a:r>
            <a:r>
              <a:rPr lang="en-US" dirty="0" err="1"/>
              <a:t>x_t</a:t>
            </a:r>
            <a:r>
              <a:rPr lang="en-US" dirty="0"/>
              <a:t>, we map it back to the x_{t-1} state using the same forward pass equation. As shown at the bottom, x_{t-1} is computed following the forward pass.</a:t>
            </a:r>
          </a:p>
          <a:p>
            <a:r>
              <a:rPr lang="en-US" altLang="ko-KR" dirty="0"/>
              <a:t>(click) </a:t>
            </a:r>
            <a:r>
              <a:rPr lang="en-US" dirty="0"/>
              <a:t>Here, we apply one trick. Given the random noise \epsilon_{t-1}, we split it into two components — one from the noise-prediction output and another from an independent random noise. This is done by a property of Gaussians: where merging two Gaussian variables leads to another </a:t>
            </a:r>
            <a:r>
              <a:rPr lang="en-US" dirty="0" err="1"/>
              <a:t>Gaussin</a:t>
            </a:r>
            <a:r>
              <a:rPr lang="en-US" dirty="0"/>
              <a:t> whose variance is the sum of the two variances.</a:t>
            </a:r>
          </a:p>
        </p:txBody>
      </p:sp>
      <p:sp>
        <p:nvSpPr>
          <p:cNvPr id="4" name="Slide Number Placeholder 3">
            <a:extLst>
              <a:ext uri="{FF2B5EF4-FFF2-40B4-BE49-F238E27FC236}">
                <a16:creationId xmlns:a16="http://schemas.microsoft.com/office/drawing/2014/main" id="{EC3B3926-468E-5977-DB8B-C885B2B7A5AA}"/>
              </a:ext>
            </a:extLst>
          </p:cNvPr>
          <p:cNvSpPr>
            <a:spLocks noGrp="1"/>
          </p:cNvSpPr>
          <p:nvPr>
            <p:ph type="sldNum" sz="quarter" idx="5"/>
          </p:nvPr>
        </p:nvSpPr>
        <p:spPr/>
        <p:txBody>
          <a:bodyPr/>
          <a:lstStyle/>
          <a:p>
            <a:fld id="{D94E20AA-1C0C-4D48-A0FA-AF74EB7AF0EC}" type="slidenum">
              <a:rPr lang="en-US" smtClean="0"/>
              <a:t>14</a:t>
            </a:fld>
            <a:endParaRPr lang="en-US"/>
          </a:p>
        </p:txBody>
      </p:sp>
    </p:spTree>
    <p:extLst>
      <p:ext uri="{BB962C8B-B14F-4D97-AF65-F5344CB8AC3E}">
        <p14:creationId xmlns:p14="http://schemas.microsoft.com/office/powerpoint/2010/main" val="12722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19D1-8A02-F5F6-900E-60011375E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502E6-1D2A-248C-9C58-EE53B6DEF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9B778-B7F2-B05B-6B4B-A417ACDFBD41}"/>
              </a:ext>
            </a:extLst>
          </p:cNvPr>
          <p:cNvSpPr>
            <a:spLocks noGrp="1"/>
          </p:cNvSpPr>
          <p:nvPr>
            <p:ph type="body" idx="1"/>
          </p:nvPr>
        </p:nvSpPr>
        <p:spPr/>
        <p:txBody>
          <a:bodyPr/>
          <a:lstStyle/>
          <a:p>
            <a:r>
              <a:rPr lang="en-US" dirty="0"/>
              <a:t>You don’t need to follow every detail in this step, but just keep this in mind.</a:t>
            </a:r>
          </a:p>
          <a:p>
            <a:r>
              <a:rPr lang="en-US" dirty="0"/>
              <a:t>The reason why we split a single random noise term into two components is that by doing so, we can introduce a user-defined hyperparameter </a:t>
            </a:r>
            <a:r>
              <a:rPr lang="en-US" dirty="0" err="1"/>
              <a:t>sigma_t</a:t>
            </a:r>
            <a:r>
              <a:rPr lang="en-US" dirty="0"/>
              <a:t>, which allows controlling the level of stochasticity during inference. For instance, as one of the special cases, when \</a:t>
            </a:r>
            <a:r>
              <a:rPr lang="en-US" dirty="0" err="1"/>
              <a:t>sigma_t</a:t>
            </a:r>
            <a:r>
              <a:rPr lang="en-US" dirty="0"/>
              <a:t> goes to 0, the sampling process becomes fully deterministic. </a:t>
            </a:r>
          </a:p>
          <a:p>
            <a:r>
              <a:rPr lang="en-US" dirty="0"/>
              <a:t>We will discuss this in more detail later.</a:t>
            </a:r>
          </a:p>
          <a:p>
            <a:endParaRPr lang="en-KR" dirty="0"/>
          </a:p>
          <a:p>
            <a:endParaRPr lang="en-KR" dirty="0"/>
          </a:p>
          <a:p>
            <a:r>
              <a:rPr lang="en-US" altLang="ko-KR" dirty="0"/>
              <a:t>---</a:t>
            </a:r>
            <a:endParaRPr lang="en-KR" altLang="ko-KR" dirty="0"/>
          </a:p>
          <a:p>
            <a:r>
              <a:rPr lang="en-US" dirty="0" err="1"/>
              <a:t>Animiation</a:t>
            </a:r>
            <a:r>
              <a:rPr lang="en-US" dirty="0"/>
              <a:t> showing sequential process of DDPM and DDIM.</a:t>
            </a:r>
          </a:p>
          <a:p>
            <a:r>
              <a:rPr lang="en-US" dirty="0"/>
              <a:t>Explanation of how to compute x_0|t. Details are missing.</a:t>
            </a:r>
          </a:p>
          <a:p>
            <a:r>
              <a:rPr lang="en-US" dirty="0"/>
              <a:t>Sampling </a:t>
            </a:r>
            <a:r>
              <a:rPr lang="ko-KR" altLang="en-US" dirty="0"/>
              <a:t>방식만 </a:t>
            </a:r>
            <a:r>
              <a:rPr lang="en-US" altLang="ko-KR" dirty="0"/>
              <a:t>DDPM/DDIM</a:t>
            </a:r>
            <a:r>
              <a:rPr lang="ko-KR" altLang="en-US" dirty="0"/>
              <a:t> </a:t>
            </a:r>
            <a:r>
              <a:rPr lang="en-US" altLang="ko-KR" dirty="0"/>
              <a:t>(</a:t>
            </a:r>
            <a:r>
              <a:rPr lang="ko-KR" altLang="en-US" dirty="0"/>
              <a:t>같은 </a:t>
            </a:r>
            <a:r>
              <a:rPr lang="en-US" altLang="ko-KR" dirty="0"/>
              <a:t>step</a:t>
            </a:r>
            <a:r>
              <a:rPr lang="ko-KR" altLang="en-US" dirty="0"/>
              <a:t>개수일 때</a:t>
            </a:r>
            <a:r>
              <a:rPr lang="en-US" altLang="ko-KR" dirty="0"/>
              <a:t>)</a:t>
            </a:r>
            <a:r>
              <a:rPr lang="ko-KR" altLang="en-US" dirty="0"/>
              <a:t> 결과 먼저 보여주기</a:t>
            </a:r>
            <a:endParaRPr lang="en-US" altLang="ko-KR" dirty="0"/>
          </a:p>
          <a:p>
            <a:r>
              <a:rPr lang="ko-KR" altLang="en-US" dirty="0"/>
              <a:t>학습 없이도 </a:t>
            </a:r>
            <a:r>
              <a:rPr lang="en-US" altLang="ko-KR" dirty="0"/>
              <a:t>inference </a:t>
            </a:r>
            <a:r>
              <a:rPr lang="ko-KR" altLang="en-US" dirty="0"/>
              <a:t>때 </a:t>
            </a:r>
            <a:r>
              <a:rPr lang="en-US" altLang="ko-KR" dirty="0"/>
              <a:t>sampling process </a:t>
            </a:r>
            <a:r>
              <a:rPr lang="ko-KR" altLang="en-US" dirty="0"/>
              <a:t>바꿀 수 있단 얘긴 계속 강조</a:t>
            </a:r>
            <a:endParaRPr lang="en-US" dirty="0"/>
          </a:p>
        </p:txBody>
      </p:sp>
      <p:sp>
        <p:nvSpPr>
          <p:cNvPr id="4" name="Slide Number Placeholder 3">
            <a:extLst>
              <a:ext uri="{FF2B5EF4-FFF2-40B4-BE49-F238E27FC236}">
                <a16:creationId xmlns:a16="http://schemas.microsoft.com/office/drawing/2014/main" id="{B8B20925-1D5E-9D60-8DCA-C3125BC445AB}"/>
              </a:ext>
            </a:extLst>
          </p:cNvPr>
          <p:cNvSpPr>
            <a:spLocks noGrp="1"/>
          </p:cNvSpPr>
          <p:nvPr>
            <p:ph type="sldNum" sz="quarter" idx="5"/>
          </p:nvPr>
        </p:nvSpPr>
        <p:spPr/>
        <p:txBody>
          <a:bodyPr/>
          <a:lstStyle/>
          <a:p>
            <a:fld id="{D94E20AA-1C0C-4D48-A0FA-AF74EB7AF0EC}" type="slidenum">
              <a:rPr lang="en-US" smtClean="0"/>
              <a:t>15</a:t>
            </a:fld>
            <a:endParaRPr lang="en-US"/>
          </a:p>
        </p:txBody>
      </p:sp>
    </p:spTree>
    <p:extLst>
      <p:ext uri="{BB962C8B-B14F-4D97-AF65-F5344CB8AC3E}">
        <p14:creationId xmlns:p14="http://schemas.microsoft.com/office/powerpoint/2010/main" val="667894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B7E1D-A56E-FDA4-33EC-79C8FBF2B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55B23-8695-D21A-70C5-44DB10694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BE5D2-B894-83A4-97AA-8E03EAB6E76D}"/>
              </a:ext>
            </a:extLst>
          </p:cNvPr>
          <p:cNvSpPr>
            <a:spLocks noGrp="1"/>
          </p:cNvSpPr>
          <p:nvPr>
            <p:ph type="body" idx="1"/>
          </p:nvPr>
        </p:nvSpPr>
        <p:spPr/>
        <p:txBody>
          <a:bodyPr/>
          <a:lstStyle/>
          <a:p>
            <a:r>
              <a:rPr lang="en-US" dirty="0"/>
              <a:t>In summary, DDIM’s non-Markovian sampling process consists of two steps: first, forecasting x_0 from </a:t>
            </a:r>
            <a:r>
              <a:rPr lang="en-US" dirty="0" err="1"/>
              <a:t>x_t</a:t>
            </a:r>
            <a:r>
              <a:rPr lang="en-US" dirty="0"/>
              <a:t>; and </a:t>
            </a:r>
          </a:p>
          <a:p>
            <a:r>
              <a:rPr lang="en-US" altLang="ko-KR" dirty="0"/>
              <a:t>(click)</a:t>
            </a:r>
            <a:r>
              <a:rPr lang="ko-KR" altLang="en-US" dirty="0"/>
              <a:t> </a:t>
            </a:r>
            <a:r>
              <a:rPr lang="en-US" dirty="0"/>
              <a:t>second,  we compute x_{t-1} from the current noisy observation </a:t>
            </a:r>
            <a:r>
              <a:rPr lang="en-US" dirty="0" err="1"/>
              <a:t>x_t</a:t>
            </a:r>
            <a:r>
              <a:rPr lang="en-US" dirty="0"/>
              <a:t> and the predicted x_0.</a:t>
            </a:r>
          </a:p>
          <a:p>
            <a:r>
              <a:rPr lang="en-US" dirty="0"/>
              <a:t>Consequently, as shown in the equation at the top, the reverse transition from </a:t>
            </a:r>
            <a:r>
              <a:rPr lang="en-US" dirty="0" err="1"/>
              <a:t>x_t</a:t>
            </a:r>
            <a:r>
              <a:rPr lang="en-US" dirty="0"/>
              <a:t> to x_{t-1} can be expressed as a Gaussian distribution with variance \</a:t>
            </a:r>
            <a:r>
              <a:rPr lang="en-US" dirty="0" err="1"/>
              <a:t>sigma_t</a:t>
            </a:r>
            <a:r>
              <a:rPr lang="ko-KR" altLang="en-US" dirty="0"/>
              <a:t> </a:t>
            </a:r>
            <a:r>
              <a:rPr lang="en-US" altLang="ko-KR" dirty="0"/>
              <a:t>squared</a:t>
            </a:r>
            <a:r>
              <a:rPr lang="en-US" dirty="0"/>
              <a:t>. </a:t>
            </a:r>
          </a:p>
        </p:txBody>
      </p:sp>
      <p:sp>
        <p:nvSpPr>
          <p:cNvPr id="4" name="Slide Number Placeholder 3">
            <a:extLst>
              <a:ext uri="{FF2B5EF4-FFF2-40B4-BE49-F238E27FC236}">
                <a16:creationId xmlns:a16="http://schemas.microsoft.com/office/drawing/2014/main" id="{7607E841-3223-BEAF-D79F-3B740B20E8D7}"/>
              </a:ext>
            </a:extLst>
          </p:cNvPr>
          <p:cNvSpPr>
            <a:spLocks noGrp="1"/>
          </p:cNvSpPr>
          <p:nvPr>
            <p:ph type="sldNum" sz="quarter" idx="5"/>
          </p:nvPr>
        </p:nvSpPr>
        <p:spPr/>
        <p:txBody>
          <a:bodyPr/>
          <a:lstStyle/>
          <a:p>
            <a:fld id="{D94E20AA-1C0C-4D48-A0FA-AF74EB7AF0EC}" type="slidenum">
              <a:rPr lang="en-US" smtClean="0"/>
              <a:t>16</a:t>
            </a:fld>
            <a:endParaRPr lang="en-US"/>
          </a:p>
        </p:txBody>
      </p:sp>
    </p:spTree>
    <p:extLst>
      <p:ext uri="{BB962C8B-B14F-4D97-AF65-F5344CB8AC3E}">
        <p14:creationId xmlns:p14="http://schemas.microsoft.com/office/powerpoint/2010/main" val="276475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15CA7-3309-5E44-D7D1-06002C65D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42F2B-62C2-9DAB-5FE7-75AC11290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3533D-DB96-3DE9-B86F-428B065984C0}"/>
              </a:ext>
            </a:extLst>
          </p:cNvPr>
          <p:cNvSpPr>
            <a:spLocks noGrp="1"/>
          </p:cNvSpPr>
          <p:nvPr>
            <p:ph type="body" idx="1"/>
          </p:nvPr>
        </p:nvSpPr>
        <p:spPr/>
        <p:txBody>
          <a:bodyPr/>
          <a:lstStyle/>
          <a:p>
            <a:r>
              <a:rPr lang="en-KR" dirty="0"/>
              <a:t>This is a recap of two key features of DDIM enabled by its non-Markvoain sampling process: first, it can skip intermediate timesteps, and it enables to control the magnitude of stochasticity.</a:t>
            </a:r>
          </a:p>
        </p:txBody>
      </p:sp>
      <p:sp>
        <p:nvSpPr>
          <p:cNvPr id="4" name="Slide Number Placeholder 3">
            <a:extLst>
              <a:ext uri="{FF2B5EF4-FFF2-40B4-BE49-F238E27FC236}">
                <a16:creationId xmlns:a16="http://schemas.microsoft.com/office/drawing/2014/main" id="{76F65B8F-D8E3-EAC8-6CC5-17605C7F5670}"/>
              </a:ext>
            </a:extLst>
          </p:cNvPr>
          <p:cNvSpPr>
            <a:spLocks noGrp="1"/>
          </p:cNvSpPr>
          <p:nvPr>
            <p:ph type="sldNum" sz="quarter" idx="5"/>
          </p:nvPr>
        </p:nvSpPr>
        <p:spPr/>
        <p:txBody>
          <a:bodyPr/>
          <a:lstStyle/>
          <a:p>
            <a:fld id="{D94E20AA-1C0C-4D48-A0FA-AF74EB7AF0EC}" type="slidenum">
              <a:rPr lang="en-US" smtClean="0"/>
              <a:t>17</a:t>
            </a:fld>
            <a:endParaRPr lang="en-US"/>
          </a:p>
        </p:txBody>
      </p:sp>
    </p:spTree>
    <p:extLst>
      <p:ext uri="{BB962C8B-B14F-4D97-AF65-F5344CB8AC3E}">
        <p14:creationId xmlns:p14="http://schemas.microsoft.com/office/powerpoint/2010/main" val="20959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67948-49FA-5FF6-9B74-5B0DB18F3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C61B7-B88F-1234-8CA4-1E45793AE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6761D-3BAC-F223-CBF7-841073E66C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t>
            </a:r>
            <a:r>
              <a:rPr lang="en-KR" dirty="0"/>
              <a:t>hen, let’s take a closer look at how we can skip intermediate timesteps.</a:t>
            </a:r>
          </a:p>
          <a:p>
            <a:endParaRPr lang="en-KR" dirty="0"/>
          </a:p>
        </p:txBody>
      </p:sp>
      <p:sp>
        <p:nvSpPr>
          <p:cNvPr id="4" name="Slide Number Placeholder 3">
            <a:extLst>
              <a:ext uri="{FF2B5EF4-FFF2-40B4-BE49-F238E27FC236}">
                <a16:creationId xmlns:a16="http://schemas.microsoft.com/office/drawing/2014/main" id="{F839E67E-21E4-BCBB-54B0-FF846B10D40B}"/>
              </a:ext>
            </a:extLst>
          </p:cNvPr>
          <p:cNvSpPr>
            <a:spLocks noGrp="1"/>
          </p:cNvSpPr>
          <p:nvPr>
            <p:ph type="sldNum" sz="quarter" idx="5"/>
          </p:nvPr>
        </p:nvSpPr>
        <p:spPr/>
        <p:txBody>
          <a:bodyPr/>
          <a:lstStyle/>
          <a:p>
            <a:fld id="{D94E20AA-1C0C-4D48-A0FA-AF74EB7AF0EC}" type="slidenum">
              <a:rPr lang="en-US" smtClean="0"/>
              <a:t>18</a:t>
            </a:fld>
            <a:endParaRPr lang="en-US"/>
          </a:p>
        </p:txBody>
      </p:sp>
    </p:spTree>
    <p:extLst>
      <p:ext uri="{BB962C8B-B14F-4D97-AF65-F5344CB8AC3E}">
        <p14:creationId xmlns:p14="http://schemas.microsoft.com/office/powerpoint/2010/main" val="1902768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E0B5-F898-E001-ED02-162319599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49DC9-1768-B431-F061-69565CEB5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2322D-0DCF-4021-8400-B549A2D18FF9}"/>
              </a:ext>
            </a:extLst>
          </p:cNvPr>
          <p:cNvSpPr>
            <a:spLocks noGrp="1"/>
          </p:cNvSpPr>
          <p:nvPr>
            <p:ph type="body" idx="1"/>
          </p:nvPr>
        </p:nvSpPr>
        <p:spPr/>
        <p:txBody>
          <a:bodyPr/>
          <a:lstStyle/>
          <a:p>
            <a:r>
              <a:rPr lang="en-US" dirty="0"/>
              <a:t>Consider we have a sub-sequence of the full timesteps from 1 to T. </a:t>
            </a:r>
            <a:endParaRPr lang="en-KR" dirty="0"/>
          </a:p>
        </p:txBody>
      </p:sp>
      <p:sp>
        <p:nvSpPr>
          <p:cNvPr id="4" name="Slide Number Placeholder 3">
            <a:extLst>
              <a:ext uri="{FF2B5EF4-FFF2-40B4-BE49-F238E27FC236}">
                <a16:creationId xmlns:a16="http://schemas.microsoft.com/office/drawing/2014/main" id="{2770C8B0-5BBD-DD29-0E67-A1492C964CD6}"/>
              </a:ext>
            </a:extLst>
          </p:cNvPr>
          <p:cNvSpPr>
            <a:spLocks noGrp="1"/>
          </p:cNvSpPr>
          <p:nvPr>
            <p:ph type="sldNum" sz="quarter" idx="5"/>
          </p:nvPr>
        </p:nvSpPr>
        <p:spPr/>
        <p:txBody>
          <a:bodyPr/>
          <a:lstStyle/>
          <a:p>
            <a:fld id="{D94E20AA-1C0C-4D48-A0FA-AF74EB7AF0EC}" type="slidenum">
              <a:rPr lang="en-US" smtClean="0"/>
              <a:t>19</a:t>
            </a:fld>
            <a:endParaRPr lang="en-US"/>
          </a:p>
        </p:txBody>
      </p:sp>
    </p:spTree>
    <p:extLst>
      <p:ext uri="{BB962C8B-B14F-4D97-AF65-F5344CB8AC3E}">
        <p14:creationId xmlns:p14="http://schemas.microsoft.com/office/powerpoint/2010/main" val="204287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This is the today’s presentation schedule, and now (click) we’ll discuss some advanced techniques focusing on how to speed up the generative process of diffusion models.</a:t>
            </a:r>
          </a:p>
        </p:txBody>
      </p:sp>
      <p:sp>
        <p:nvSpPr>
          <p:cNvPr id="4" name="Slide Number Placeholder 3"/>
          <p:cNvSpPr>
            <a:spLocks noGrp="1"/>
          </p:cNvSpPr>
          <p:nvPr>
            <p:ph type="sldNum" sz="quarter" idx="5"/>
          </p:nvPr>
        </p:nvSpPr>
        <p:spPr/>
        <p:txBody>
          <a:bodyPr/>
          <a:lstStyle/>
          <a:p>
            <a:fld id="{D94E20AA-1C0C-4D48-A0FA-AF74EB7AF0EC}" type="slidenum">
              <a:rPr lang="en-US" smtClean="0"/>
              <a:t>2</a:t>
            </a:fld>
            <a:endParaRPr lang="en-US"/>
          </a:p>
        </p:txBody>
      </p:sp>
    </p:spTree>
    <p:extLst>
      <p:ext uri="{BB962C8B-B14F-4D97-AF65-F5344CB8AC3E}">
        <p14:creationId xmlns:p14="http://schemas.microsoft.com/office/powerpoint/2010/main" val="235846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2C6D-0839-FCEC-F356-857587B89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1C0A8-A533-BA5E-9E22-165DE0571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F7F5F-DD6E-FD77-3184-682EF9DE8D2E}"/>
              </a:ext>
            </a:extLst>
          </p:cNvPr>
          <p:cNvSpPr>
            <a:spLocks noGrp="1"/>
          </p:cNvSpPr>
          <p:nvPr>
            <p:ph type="body" idx="1"/>
          </p:nvPr>
        </p:nvSpPr>
        <p:spPr/>
        <p:txBody>
          <a:bodyPr/>
          <a:lstStyle/>
          <a:p>
            <a:r>
              <a:rPr lang="en-KR" dirty="0"/>
              <a:t>Then, we redefine the DDIM’s non-Markovian sampling process under this sub-sequence.</a:t>
            </a:r>
          </a:p>
        </p:txBody>
      </p:sp>
      <p:sp>
        <p:nvSpPr>
          <p:cNvPr id="4" name="Slide Number Placeholder 3">
            <a:extLst>
              <a:ext uri="{FF2B5EF4-FFF2-40B4-BE49-F238E27FC236}">
                <a16:creationId xmlns:a16="http://schemas.microsoft.com/office/drawing/2014/main" id="{A905E5DC-0378-0743-1DA7-AC42154EE811}"/>
              </a:ext>
            </a:extLst>
          </p:cNvPr>
          <p:cNvSpPr>
            <a:spLocks noGrp="1"/>
          </p:cNvSpPr>
          <p:nvPr>
            <p:ph type="sldNum" sz="quarter" idx="5"/>
          </p:nvPr>
        </p:nvSpPr>
        <p:spPr/>
        <p:txBody>
          <a:bodyPr/>
          <a:lstStyle/>
          <a:p>
            <a:fld id="{D94E20AA-1C0C-4D48-A0FA-AF74EB7AF0EC}" type="slidenum">
              <a:rPr lang="en-US" smtClean="0"/>
              <a:t>20</a:t>
            </a:fld>
            <a:endParaRPr lang="en-US"/>
          </a:p>
        </p:txBody>
      </p:sp>
    </p:spTree>
    <p:extLst>
      <p:ext uri="{BB962C8B-B14F-4D97-AF65-F5344CB8AC3E}">
        <p14:creationId xmlns:p14="http://schemas.microsoft.com/office/powerpoint/2010/main" val="39172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C791C-49C0-F365-9E9B-1005336A2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01315-FD0F-BDEE-7F3F-212787518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CE99F-76E9-A264-9504-96C481E42E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Which means that, after we compute x_0 from </a:t>
            </a:r>
            <a:r>
              <a:rPr lang="en-US" sz="1200" kern="1200" dirty="0" err="1">
                <a:solidFill>
                  <a:schemeClr val="tx1"/>
                </a:solidFill>
                <a:effectLst/>
                <a:latin typeface="+mn-lt"/>
                <a:ea typeface="+mn-ea"/>
                <a:cs typeface="+mn-cs"/>
              </a:rPr>
              <a:t>x_t</a:t>
            </a:r>
            <a:r>
              <a:rPr lang="en-US" sz="1200" kern="1200" dirty="0">
                <a:solidFill>
                  <a:schemeClr val="tx1"/>
                </a:solidFill>
                <a:effectLst/>
                <a:latin typeface="+mn-lt"/>
                <a:ea typeface="+mn-ea"/>
                <a:cs typeface="+mn-cs"/>
              </a:rPr>
              <a:t>, (click) instead of mapping it back to x_{t-1}, we can jump directly to x_{t-k}, which enables to skip intermediate timesteps effectively.</a:t>
            </a:r>
          </a:p>
        </p:txBody>
      </p:sp>
      <p:sp>
        <p:nvSpPr>
          <p:cNvPr id="4" name="Slide Number Placeholder 3">
            <a:extLst>
              <a:ext uri="{FF2B5EF4-FFF2-40B4-BE49-F238E27FC236}">
                <a16:creationId xmlns:a16="http://schemas.microsoft.com/office/drawing/2014/main" id="{675A3248-58F3-B15F-791B-4A7A36312E2A}"/>
              </a:ext>
            </a:extLst>
          </p:cNvPr>
          <p:cNvSpPr>
            <a:spLocks noGrp="1"/>
          </p:cNvSpPr>
          <p:nvPr>
            <p:ph type="sldNum" sz="quarter" idx="5"/>
          </p:nvPr>
        </p:nvSpPr>
        <p:spPr/>
        <p:txBody>
          <a:bodyPr/>
          <a:lstStyle/>
          <a:p>
            <a:fld id="{D94E20AA-1C0C-4D48-A0FA-AF74EB7AF0EC}" type="slidenum">
              <a:rPr lang="en-US" smtClean="0"/>
              <a:t>21</a:t>
            </a:fld>
            <a:endParaRPr lang="en-US"/>
          </a:p>
        </p:txBody>
      </p:sp>
    </p:spTree>
    <p:extLst>
      <p:ext uri="{BB962C8B-B14F-4D97-AF65-F5344CB8AC3E}">
        <p14:creationId xmlns:p14="http://schemas.microsoft.com/office/powerpoint/2010/main" val="2516614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E31D7-D688-4136-73BE-7630A9174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42C17-74CC-5D76-DC26-F25C74316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38B7C-1C0A-0DEB-165E-52259DD2989A}"/>
              </a:ext>
            </a:extLst>
          </p:cNvPr>
          <p:cNvSpPr>
            <a:spLocks noGrp="1"/>
          </p:cNvSpPr>
          <p:nvPr>
            <p:ph type="body" idx="1"/>
          </p:nvPr>
        </p:nvSpPr>
        <p:spPr/>
        <p:txBody>
          <a:bodyPr/>
          <a:lstStyle/>
          <a:p>
            <a:r>
              <a:rPr lang="en-US" dirty="0"/>
              <a:t>So far, we’ve seen that how we can skip intermediate timesteps at inference without any additional training. While this can speed up the sampling process, at the same time, generating with fewer sampling steps can also lead to quality degradation.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(click) </a:t>
            </a:r>
            <a:r>
              <a:rPr lang="en-US" dirty="0"/>
              <a:t>However, this degradation can be mitigated by </a:t>
            </a:r>
            <a:r>
              <a:rPr lang="en-US" b="1" dirty="0"/>
              <a:t>controlling the stochasticity</a:t>
            </a:r>
            <a:r>
              <a:rPr lang="en-US" dirty="0"/>
              <a:t> during sampling. Then, now let’s discuss how we can control this stochasticity during generation.</a:t>
            </a:r>
          </a:p>
        </p:txBody>
      </p:sp>
      <p:sp>
        <p:nvSpPr>
          <p:cNvPr id="4" name="Slide Number Placeholder 3">
            <a:extLst>
              <a:ext uri="{FF2B5EF4-FFF2-40B4-BE49-F238E27FC236}">
                <a16:creationId xmlns:a16="http://schemas.microsoft.com/office/drawing/2014/main" id="{9006A880-236C-06DA-DA9E-69285C7F53C5}"/>
              </a:ext>
            </a:extLst>
          </p:cNvPr>
          <p:cNvSpPr>
            <a:spLocks noGrp="1"/>
          </p:cNvSpPr>
          <p:nvPr>
            <p:ph type="sldNum" sz="quarter" idx="5"/>
          </p:nvPr>
        </p:nvSpPr>
        <p:spPr/>
        <p:txBody>
          <a:bodyPr/>
          <a:lstStyle/>
          <a:p>
            <a:fld id="{D94E20AA-1C0C-4D48-A0FA-AF74EB7AF0EC}" type="slidenum">
              <a:rPr lang="en-US" smtClean="0"/>
              <a:t>22</a:t>
            </a:fld>
            <a:endParaRPr lang="en-US"/>
          </a:p>
        </p:txBody>
      </p:sp>
    </p:spTree>
    <p:extLst>
      <p:ext uri="{BB962C8B-B14F-4D97-AF65-F5344CB8AC3E}">
        <p14:creationId xmlns:p14="http://schemas.microsoft.com/office/powerpoint/2010/main" val="238528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3578-FAEF-9E20-1E54-4CDFC5EA1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AAAC4-7A9B-FCF9-59AD-D252227F8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16326-DEDF-E968-B6D6-FFAE42AB5FBD}"/>
              </a:ext>
            </a:extLst>
          </p:cNvPr>
          <p:cNvSpPr>
            <a:spLocks noGrp="1"/>
          </p:cNvSpPr>
          <p:nvPr>
            <p:ph type="body" idx="1"/>
          </p:nvPr>
        </p:nvSpPr>
        <p:spPr/>
        <p:txBody>
          <a:bodyPr/>
          <a:lstStyle/>
          <a:p>
            <a:r>
              <a:rPr lang="en-US" dirty="0"/>
              <a:t>We’ve discussed that, in the reverse step of DDIMs, </a:t>
            </a:r>
            <a:r>
              <a:rPr lang="en-US" dirty="0" err="1"/>
              <a:t>sigma_t</a:t>
            </a:r>
            <a:r>
              <a:rPr lang="en-US" dirty="0"/>
              <a:t> is a </a:t>
            </a:r>
            <a:r>
              <a:rPr lang="en-US" dirty="0" err="1"/>
              <a:t>hypermarater</a:t>
            </a:r>
            <a:r>
              <a:rPr lang="en-US" dirty="0"/>
              <a:t> that users can control at inference time.</a:t>
            </a:r>
          </a:p>
          <a:p>
            <a:r>
              <a:rPr lang="en-US" dirty="0"/>
              <a:t>So when it is set to 0, the variance of the reverse transition, which is expressed at the top, becomes 0. Thus, when computing x_{t-1} from </a:t>
            </a:r>
            <a:r>
              <a:rPr lang="en-US" dirty="0" err="1"/>
              <a:t>x_t</a:t>
            </a:r>
            <a:r>
              <a:rPr lang="en-US" dirty="0"/>
              <a:t> with eta equals 0, there is no random noise injected. So, as a result, the sampling process becomes fully deterministic.</a:t>
            </a:r>
          </a:p>
        </p:txBody>
      </p:sp>
      <p:sp>
        <p:nvSpPr>
          <p:cNvPr id="4" name="Slide Number Placeholder 3">
            <a:extLst>
              <a:ext uri="{FF2B5EF4-FFF2-40B4-BE49-F238E27FC236}">
                <a16:creationId xmlns:a16="http://schemas.microsoft.com/office/drawing/2014/main" id="{2BA3F4A5-9EAA-A576-6BC8-0ACF664D87EB}"/>
              </a:ext>
            </a:extLst>
          </p:cNvPr>
          <p:cNvSpPr>
            <a:spLocks noGrp="1"/>
          </p:cNvSpPr>
          <p:nvPr>
            <p:ph type="sldNum" sz="quarter" idx="5"/>
          </p:nvPr>
        </p:nvSpPr>
        <p:spPr/>
        <p:txBody>
          <a:bodyPr/>
          <a:lstStyle/>
          <a:p>
            <a:fld id="{D94E20AA-1C0C-4D48-A0FA-AF74EB7AF0EC}" type="slidenum">
              <a:rPr lang="en-US" smtClean="0"/>
              <a:t>23</a:t>
            </a:fld>
            <a:endParaRPr lang="en-US"/>
          </a:p>
        </p:txBody>
      </p:sp>
    </p:spTree>
    <p:extLst>
      <p:ext uri="{BB962C8B-B14F-4D97-AF65-F5344CB8AC3E}">
        <p14:creationId xmlns:p14="http://schemas.microsoft.com/office/powerpoint/2010/main" val="3351044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15724-98C8-BA02-7703-35478D34C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9885E-9798-FBC8-9DF4-56B873898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D7489-2078-2BD1-281F-D66BC7484184}"/>
              </a:ext>
            </a:extLst>
          </p:cNvPr>
          <p:cNvSpPr>
            <a:spLocks noGrp="1"/>
          </p:cNvSpPr>
          <p:nvPr>
            <p:ph type="body" idx="1"/>
          </p:nvPr>
        </p:nvSpPr>
        <p:spPr/>
        <p:txBody>
          <a:bodyPr/>
          <a:lstStyle/>
          <a:p>
            <a:r>
              <a:rPr lang="en-KR" dirty="0"/>
              <a:t>For convenience, if we parameterize sigma_t with another hyperparameter eta, there are two special cases:</a:t>
            </a:r>
          </a:p>
          <a:p>
            <a:r>
              <a:rPr lang="en-US" dirty="0"/>
              <a:t>F</a:t>
            </a:r>
            <a:r>
              <a:rPr lang="en-KR" dirty="0"/>
              <a:t>irst, if eta is 0, </a:t>
            </a:r>
            <a:r>
              <a:rPr lang="en-US" altLang="ko-KR" dirty="0"/>
              <a:t>this corresponds to the deterministic process we saw earlier on the previous slide.</a:t>
            </a:r>
            <a:endParaRPr lang="en-KR" dirty="0"/>
          </a:p>
          <a:p>
            <a:r>
              <a:rPr lang="en-KR" dirty="0"/>
              <a:t>Second, when eta is 1, it recovers the DDPM’s original stochastic sampling process.</a:t>
            </a:r>
          </a:p>
        </p:txBody>
      </p:sp>
      <p:sp>
        <p:nvSpPr>
          <p:cNvPr id="4" name="Slide Number Placeholder 3">
            <a:extLst>
              <a:ext uri="{FF2B5EF4-FFF2-40B4-BE49-F238E27FC236}">
                <a16:creationId xmlns:a16="http://schemas.microsoft.com/office/drawing/2014/main" id="{38215147-F851-ED6A-8E6D-1B9F679765CB}"/>
              </a:ext>
            </a:extLst>
          </p:cNvPr>
          <p:cNvSpPr>
            <a:spLocks noGrp="1"/>
          </p:cNvSpPr>
          <p:nvPr>
            <p:ph type="sldNum" sz="quarter" idx="5"/>
          </p:nvPr>
        </p:nvSpPr>
        <p:spPr/>
        <p:txBody>
          <a:bodyPr/>
          <a:lstStyle/>
          <a:p>
            <a:fld id="{D94E20AA-1C0C-4D48-A0FA-AF74EB7AF0EC}" type="slidenum">
              <a:rPr lang="en-US" smtClean="0"/>
              <a:t>24</a:t>
            </a:fld>
            <a:endParaRPr lang="en-US"/>
          </a:p>
        </p:txBody>
      </p:sp>
    </p:spTree>
    <p:extLst>
      <p:ext uri="{BB962C8B-B14F-4D97-AF65-F5344CB8AC3E}">
        <p14:creationId xmlns:p14="http://schemas.microsoft.com/office/powerpoint/2010/main" val="389148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9D64-A76A-7DDD-71F4-136024123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38A26-6063-342A-6006-232410C1E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CA6D0-4A9D-8896-13D7-D4A7CF762A3E}"/>
              </a:ext>
            </a:extLst>
          </p:cNvPr>
          <p:cNvSpPr>
            <a:spLocks noGrp="1"/>
          </p:cNvSpPr>
          <p:nvPr>
            <p:ph type="body" idx="1"/>
          </p:nvPr>
        </p:nvSpPr>
        <p:spPr/>
        <p:txBody>
          <a:bodyPr/>
          <a:lstStyle/>
          <a:p>
            <a:r>
              <a:rPr lang="en-US" dirty="0"/>
              <a:t>Now, let’s see how this stochasticity control affects generation quality through experiment results. The table below shows FID scores to measure generated images quality, with each row corresponding to a different \eta value and each column corresponding to a different number of sampling steps. </a:t>
            </a:r>
          </a:p>
        </p:txBody>
      </p:sp>
      <p:sp>
        <p:nvSpPr>
          <p:cNvPr id="4" name="Slide Number Placeholder 3">
            <a:extLst>
              <a:ext uri="{FF2B5EF4-FFF2-40B4-BE49-F238E27FC236}">
                <a16:creationId xmlns:a16="http://schemas.microsoft.com/office/drawing/2014/main" id="{B3A69BD0-3806-85C5-5603-9146FC466D2B}"/>
              </a:ext>
            </a:extLst>
          </p:cNvPr>
          <p:cNvSpPr>
            <a:spLocks noGrp="1"/>
          </p:cNvSpPr>
          <p:nvPr>
            <p:ph type="sldNum" sz="quarter" idx="5"/>
          </p:nvPr>
        </p:nvSpPr>
        <p:spPr/>
        <p:txBody>
          <a:bodyPr/>
          <a:lstStyle/>
          <a:p>
            <a:fld id="{D94E20AA-1C0C-4D48-A0FA-AF74EB7AF0EC}" type="slidenum">
              <a:rPr lang="en-US" smtClean="0"/>
              <a:t>25</a:t>
            </a:fld>
            <a:endParaRPr lang="en-US"/>
          </a:p>
        </p:txBody>
      </p:sp>
    </p:spTree>
    <p:extLst>
      <p:ext uri="{BB962C8B-B14F-4D97-AF65-F5344CB8AC3E}">
        <p14:creationId xmlns:p14="http://schemas.microsoft.com/office/powerpoint/2010/main" val="3520036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1648B-53A0-CBA8-920C-F5CDF0582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C4A08-D50D-6DDC-B783-18B6D3CC3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41C16-294C-0DEA-62A7-02F540E62ED5}"/>
              </a:ext>
            </a:extLst>
          </p:cNvPr>
          <p:cNvSpPr>
            <a:spLocks noGrp="1"/>
          </p:cNvSpPr>
          <p:nvPr>
            <p:ph type="body" idx="1"/>
          </p:nvPr>
        </p:nvSpPr>
        <p:spPr/>
        <p:txBody>
          <a:bodyPr/>
          <a:lstStyle/>
          <a:p>
            <a:r>
              <a:rPr lang="en-US" dirty="0"/>
              <a:t>As we go down the rows, stochasticity increases, and (click) as we move from right to left across the columns, the number of sampling steps decreases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EAF21F3-508F-5A1A-DECB-971F260F586B}"/>
              </a:ext>
            </a:extLst>
          </p:cNvPr>
          <p:cNvSpPr>
            <a:spLocks noGrp="1"/>
          </p:cNvSpPr>
          <p:nvPr>
            <p:ph type="sldNum" sz="quarter" idx="5"/>
          </p:nvPr>
        </p:nvSpPr>
        <p:spPr/>
        <p:txBody>
          <a:bodyPr/>
          <a:lstStyle/>
          <a:p>
            <a:fld id="{D94E20AA-1C0C-4D48-A0FA-AF74EB7AF0EC}" type="slidenum">
              <a:rPr lang="en-US" smtClean="0"/>
              <a:t>26</a:t>
            </a:fld>
            <a:endParaRPr lang="en-US"/>
          </a:p>
        </p:txBody>
      </p:sp>
    </p:spTree>
    <p:extLst>
      <p:ext uri="{BB962C8B-B14F-4D97-AF65-F5344CB8AC3E}">
        <p14:creationId xmlns:p14="http://schemas.microsoft.com/office/powerpoint/2010/main" val="11014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D2063-F599-5805-C0CC-739E1B5A2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7314E-BC2D-9085-20C2-CD2B47302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588D2-EB41-E7D1-104C-5F795B6CF5ED}"/>
              </a:ext>
            </a:extLst>
          </p:cNvPr>
          <p:cNvSpPr>
            <a:spLocks noGrp="1"/>
          </p:cNvSpPr>
          <p:nvPr>
            <p:ph type="body" idx="1"/>
          </p:nvPr>
        </p:nvSpPr>
        <p:spPr/>
        <p:txBody>
          <a:bodyPr/>
          <a:lstStyle/>
          <a:p>
            <a:r>
              <a:rPr lang="en-US" dirty="0"/>
              <a:t>As we go down the rows, stochasticity increases, and (click) as we move from right to left across the columns, the number of sampling steps decreases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B74A636-F0FE-51A1-BDA3-98CDA217EF2B}"/>
              </a:ext>
            </a:extLst>
          </p:cNvPr>
          <p:cNvSpPr>
            <a:spLocks noGrp="1"/>
          </p:cNvSpPr>
          <p:nvPr>
            <p:ph type="sldNum" sz="quarter" idx="5"/>
          </p:nvPr>
        </p:nvSpPr>
        <p:spPr/>
        <p:txBody>
          <a:bodyPr/>
          <a:lstStyle/>
          <a:p>
            <a:fld id="{D94E20AA-1C0C-4D48-A0FA-AF74EB7AF0EC}" type="slidenum">
              <a:rPr lang="en-US" smtClean="0"/>
              <a:t>27</a:t>
            </a:fld>
            <a:endParaRPr lang="en-US"/>
          </a:p>
        </p:txBody>
      </p:sp>
    </p:spTree>
    <p:extLst>
      <p:ext uri="{BB962C8B-B14F-4D97-AF65-F5344CB8AC3E}">
        <p14:creationId xmlns:p14="http://schemas.microsoft.com/office/powerpoint/2010/main" val="2438007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50507-D578-3F85-D40D-F940F70AF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0B778-00F3-0F72-79BC-792A0BF76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0DB92-6450-2ADD-9EBE-9241E3EEC743}"/>
              </a:ext>
            </a:extLst>
          </p:cNvPr>
          <p:cNvSpPr>
            <a:spLocks noGrp="1"/>
          </p:cNvSpPr>
          <p:nvPr>
            <p:ph type="body" idx="1"/>
          </p:nvPr>
        </p:nvSpPr>
        <p:spPr/>
        <p:txBody>
          <a:bodyPr/>
          <a:lstStyle/>
          <a:p>
            <a:r>
              <a:rPr lang="en-US" dirty="0"/>
              <a:t>First, let’s look at the special case of \eta = 1, which corresponds to the basic DDPM sampling process.</a:t>
            </a:r>
          </a:p>
          <a:p>
            <a:r>
              <a:rPr lang="en-US" dirty="0"/>
              <a:t>As you can see in the table, as the number of sampling steps decreases from 1000 on the rightmost column to smaller values, the generation quality drops dramatically.</a:t>
            </a:r>
          </a:p>
        </p:txBody>
      </p:sp>
      <p:sp>
        <p:nvSpPr>
          <p:cNvPr id="4" name="Slide Number Placeholder 3">
            <a:extLst>
              <a:ext uri="{FF2B5EF4-FFF2-40B4-BE49-F238E27FC236}">
                <a16:creationId xmlns:a16="http://schemas.microsoft.com/office/drawing/2014/main" id="{40B73F51-2497-522E-7091-876D336B6040}"/>
              </a:ext>
            </a:extLst>
          </p:cNvPr>
          <p:cNvSpPr>
            <a:spLocks noGrp="1"/>
          </p:cNvSpPr>
          <p:nvPr>
            <p:ph type="sldNum" sz="quarter" idx="5"/>
          </p:nvPr>
        </p:nvSpPr>
        <p:spPr/>
        <p:txBody>
          <a:bodyPr/>
          <a:lstStyle/>
          <a:p>
            <a:fld id="{D94E20AA-1C0C-4D48-A0FA-AF74EB7AF0EC}" type="slidenum">
              <a:rPr lang="en-US" smtClean="0"/>
              <a:t>28</a:t>
            </a:fld>
            <a:endParaRPr lang="en-US"/>
          </a:p>
        </p:txBody>
      </p:sp>
    </p:spTree>
    <p:extLst>
      <p:ext uri="{BB962C8B-B14F-4D97-AF65-F5344CB8AC3E}">
        <p14:creationId xmlns:p14="http://schemas.microsoft.com/office/powerpoint/2010/main" val="2545377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8CB3-C710-6697-C68C-B244CB970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DCA08-D418-265E-9A36-29389319F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E43A5-A7DE-4256-2694-483F9E351A3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KR" dirty="0"/>
              <a:t>On the other hand, when we make the sampling process fully deterministic by setting eta equals 0, </a:t>
            </a:r>
            <a:r>
              <a:rPr lang="en-US" dirty="0"/>
              <a:t>the generation quality remains relatively high even with a small number of sampling steps.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suggests that removing stochasticity helps stabilize the process when operating under fast, few-step sampling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KR" dirty="0"/>
          </a:p>
        </p:txBody>
      </p:sp>
      <p:sp>
        <p:nvSpPr>
          <p:cNvPr id="4" name="Slide Number Placeholder 3">
            <a:extLst>
              <a:ext uri="{FF2B5EF4-FFF2-40B4-BE49-F238E27FC236}">
                <a16:creationId xmlns:a16="http://schemas.microsoft.com/office/drawing/2014/main" id="{45127781-49B9-CCE8-4F7A-B31A4446E39E}"/>
              </a:ext>
            </a:extLst>
          </p:cNvPr>
          <p:cNvSpPr>
            <a:spLocks noGrp="1"/>
          </p:cNvSpPr>
          <p:nvPr>
            <p:ph type="sldNum" sz="quarter" idx="5"/>
          </p:nvPr>
        </p:nvSpPr>
        <p:spPr/>
        <p:txBody>
          <a:bodyPr/>
          <a:lstStyle/>
          <a:p>
            <a:fld id="{D94E20AA-1C0C-4D48-A0FA-AF74EB7AF0EC}" type="slidenum">
              <a:rPr lang="en-US" smtClean="0"/>
              <a:t>29</a:t>
            </a:fld>
            <a:endParaRPr lang="en-US"/>
          </a:p>
        </p:txBody>
      </p:sp>
    </p:spTree>
    <p:extLst>
      <p:ext uri="{BB962C8B-B14F-4D97-AF65-F5344CB8AC3E}">
        <p14:creationId xmlns:p14="http://schemas.microsoft.com/office/powerpoint/2010/main" val="158765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C8A11-809B-962B-6FBB-64A76BDAD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02B80-536C-6AE1-C429-8543C4DBF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3D7A1-71BC-E75A-EBF7-E83505388D39}"/>
              </a:ext>
            </a:extLst>
          </p:cNvPr>
          <p:cNvSpPr>
            <a:spLocks noGrp="1"/>
          </p:cNvSpPr>
          <p:nvPr>
            <p:ph type="body" idx="1"/>
          </p:nvPr>
        </p:nvSpPr>
        <p:spPr/>
        <p:txBody>
          <a:bodyPr/>
          <a:lstStyle/>
          <a:p>
            <a:r>
              <a:rPr lang="en-KR" dirty="0"/>
              <a:t>This is the today’s presentation schedule, and now (click) we’ll discuss some advanced techniques focusing on how to speed up the generative process of diffusion models.</a:t>
            </a:r>
          </a:p>
        </p:txBody>
      </p:sp>
      <p:sp>
        <p:nvSpPr>
          <p:cNvPr id="4" name="Slide Number Placeholder 3">
            <a:extLst>
              <a:ext uri="{FF2B5EF4-FFF2-40B4-BE49-F238E27FC236}">
                <a16:creationId xmlns:a16="http://schemas.microsoft.com/office/drawing/2014/main" id="{1B3FC3FF-F867-7251-AC79-0E04B432E8FD}"/>
              </a:ext>
            </a:extLst>
          </p:cNvPr>
          <p:cNvSpPr>
            <a:spLocks noGrp="1"/>
          </p:cNvSpPr>
          <p:nvPr>
            <p:ph type="sldNum" sz="quarter" idx="5"/>
          </p:nvPr>
        </p:nvSpPr>
        <p:spPr/>
        <p:txBody>
          <a:bodyPr/>
          <a:lstStyle/>
          <a:p>
            <a:fld id="{D94E20AA-1C0C-4D48-A0FA-AF74EB7AF0EC}" type="slidenum">
              <a:rPr lang="en-US" smtClean="0"/>
              <a:t>3</a:t>
            </a:fld>
            <a:endParaRPr lang="en-US"/>
          </a:p>
        </p:txBody>
      </p:sp>
    </p:spTree>
    <p:extLst>
      <p:ext uri="{BB962C8B-B14F-4D97-AF65-F5344CB8AC3E}">
        <p14:creationId xmlns:p14="http://schemas.microsoft.com/office/powerpoint/2010/main" val="1724210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D131-E7DF-519A-41E3-5CCD709F3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76582-00E0-AEEA-5F86-6A34F6C0E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D939E-6E81-8C3E-038B-81A0A9E9A5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KR" dirty="0"/>
              <a:t>Even, in this table, we can see that DDIM’s deterministic process provides 20x speed-up with comparable FID scores from DDPM’s stochastic process.</a:t>
            </a:r>
          </a:p>
          <a:p>
            <a:endParaRPr lang="en-KR" dirty="0"/>
          </a:p>
        </p:txBody>
      </p:sp>
      <p:sp>
        <p:nvSpPr>
          <p:cNvPr id="4" name="Slide Number Placeholder 3">
            <a:extLst>
              <a:ext uri="{FF2B5EF4-FFF2-40B4-BE49-F238E27FC236}">
                <a16:creationId xmlns:a16="http://schemas.microsoft.com/office/drawing/2014/main" id="{8C1F4E8D-908C-C7C2-2997-A447978B2FBB}"/>
              </a:ext>
            </a:extLst>
          </p:cNvPr>
          <p:cNvSpPr>
            <a:spLocks noGrp="1"/>
          </p:cNvSpPr>
          <p:nvPr>
            <p:ph type="sldNum" sz="quarter" idx="5"/>
          </p:nvPr>
        </p:nvSpPr>
        <p:spPr/>
        <p:txBody>
          <a:bodyPr/>
          <a:lstStyle/>
          <a:p>
            <a:fld id="{D94E20AA-1C0C-4D48-A0FA-AF74EB7AF0EC}" type="slidenum">
              <a:rPr lang="en-US" smtClean="0"/>
              <a:t>30</a:t>
            </a:fld>
            <a:endParaRPr lang="en-US"/>
          </a:p>
        </p:txBody>
      </p:sp>
    </p:spTree>
    <p:extLst>
      <p:ext uri="{BB962C8B-B14F-4D97-AF65-F5344CB8AC3E}">
        <p14:creationId xmlns:p14="http://schemas.microsoft.com/office/powerpoint/2010/main" val="2808393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6F9D-A3CE-5C60-9E5D-28194279C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E8178-85AF-2331-B781-374294112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F81D7-D55E-AE0A-BF1A-835D184EDC72}"/>
              </a:ext>
            </a:extLst>
          </p:cNvPr>
          <p:cNvSpPr>
            <a:spLocks noGrp="1"/>
          </p:cNvSpPr>
          <p:nvPr>
            <p:ph type="body" idx="1"/>
          </p:nvPr>
        </p:nvSpPr>
        <p:spPr/>
        <p:txBody>
          <a:bodyPr/>
          <a:lstStyle/>
          <a:p>
            <a:r>
              <a:rPr lang="en-KR" dirty="0"/>
              <a:t>To sum up, here is takeaway messages about DDIMs.</a:t>
            </a:r>
          </a:p>
          <a:p>
            <a:endParaRPr lang="en-KR" dirty="0"/>
          </a:p>
          <a:p>
            <a:r>
              <a:rPr lang="en-KR" dirty="0"/>
              <a:t>First, DDIM is a generalization of DDPM, which replaces a stochastic markovian process with a non-markvoian process. </a:t>
            </a:r>
          </a:p>
          <a:p>
            <a:endParaRPr lang="en-KR" dirty="0"/>
          </a:p>
          <a:p>
            <a:r>
              <a:rPr lang="en-KR" dirty="0"/>
              <a:t>As it’s a generalized version of DDPM, the same model trained for DDPM can be used for DDIM at inference, without any additional training.</a:t>
            </a:r>
          </a:p>
          <a:p>
            <a:endParaRPr lang="en-KR" dirty="0"/>
          </a:p>
          <a:p>
            <a:r>
              <a:rPr lang="en-KR" dirty="0"/>
              <a:t>And the non-markovian process of DDIM provides much faster sampling process, generating high-quality outputs in just 10-50 steps compared to DDPM that typically requires 1000 or more steps.</a:t>
            </a:r>
          </a:p>
          <a:p>
            <a:endParaRPr lang="en-KR" dirty="0"/>
          </a:p>
          <a:p>
            <a:r>
              <a:rPr lang="en-KR" dirty="0"/>
              <a:t>And finally, a crucial factor for maintaining quality with fwer steps is the ability to control stochasticty during inference. </a:t>
            </a:r>
          </a:p>
          <a:p>
            <a:r>
              <a:rPr lang="en-KR" dirty="0"/>
              <a:t>By reducing the level of stochasticity, DDIM achieves a more stable and higher-quality generation process with fewer steps.</a:t>
            </a:r>
          </a:p>
        </p:txBody>
      </p:sp>
      <p:sp>
        <p:nvSpPr>
          <p:cNvPr id="4" name="Slide Number Placeholder 3">
            <a:extLst>
              <a:ext uri="{FF2B5EF4-FFF2-40B4-BE49-F238E27FC236}">
                <a16:creationId xmlns:a16="http://schemas.microsoft.com/office/drawing/2014/main" id="{4E79F8D1-DE66-46E3-5AEF-F05E26F5C41F}"/>
              </a:ext>
            </a:extLst>
          </p:cNvPr>
          <p:cNvSpPr>
            <a:spLocks noGrp="1"/>
          </p:cNvSpPr>
          <p:nvPr>
            <p:ph type="sldNum" sz="quarter" idx="5"/>
          </p:nvPr>
        </p:nvSpPr>
        <p:spPr/>
        <p:txBody>
          <a:bodyPr/>
          <a:lstStyle/>
          <a:p>
            <a:fld id="{D94E20AA-1C0C-4D48-A0FA-AF74EB7AF0EC}" type="slidenum">
              <a:rPr lang="en-US" smtClean="0"/>
              <a:t>31</a:t>
            </a:fld>
            <a:endParaRPr lang="en-US"/>
          </a:p>
        </p:txBody>
      </p:sp>
    </p:spTree>
    <p:extLst>
      <p:ext uri="{BB962C8B-B14F-4D97-AF65-F5344CB8AC3E}">
        <p14:creationId xmlns:p14="http://schemas.microsoft.com/office/powerpoint/2010/main" val="46620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140E2-79EB-9ECF-8827-967C6006D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ECF9B-5806-B1B6-B9C1-EC3E6AECD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AEAD9-8FEF-419B-F6DB-554BE7FE39B9}"/>
              </a:ext>
            </a:extLst>
          </p:cNvPr>
          <p:cNvSpPr>
            <a:spLocks noGrp="1"/>
          </p:cNvSpPr>
          <p:nvPr>
            <p:ph type="body" idx="1"/>
          </p:nvPr>
        </p:nvSpPr>
        <p:spPr/>
        <p:txBody>
          <a:bodyPr/>
          <a:lstStyle/>
          <a:p>
            <a:endParaRPr lang="en-KR" dirty="0"/>
          </a:p>
        </p:txBody>
      </p:sp>
      <p:sp>
        <p:nvSpPr>
          <p:cNvPr id="4" name="Slide Number Placeholder 3">
            <a:extLst>
              <a:ext uri="{FF2B5EF4-FFF2-40B4-BE49-F238E27FC236}">
                <a16:creationId xmlns:a16="http://schemas.microsoft.com/office/drawing/2014/main" id="{9DC351D9-476E-4958-AFFE-D67D54232C88}"/>
              </a:ext>
            </a:extLst>
          </p:cNvPr>
          <p:cNvSpPr>
            <a:spLocks noGrp="1"/>
          </p:cNvSpPr>
          <p:nvPr>
            <p:ph type="sldNum" sz="quarter" idx="5"/>
          </p:nvPr>
        </p:nvSpPr>
        <p:spPr/>
        <p:txBody>
          <a:bodyPr/>
          <a:lstStyle/>
          <a:p>
            <a:fld id="{D94E20AA-1C0C-4D48-A0FA-AF74EB7AF0EC}" type="slidenum">
              <a:rPr lang="en-US" smtClean="0"/>
              <a:t>32</a:t>
            </a:fld>
            <a:endParaRPr lang="en-US"/>
          </a:p>
        </p:txBody>
      </p:sp>
    </p:spTree>
    <p:extLst>
      <p:ext uri="{BB962C8B-B14F-4D97-AF65-F5344CB8AC3E}">
        <p14:creationId xmlns:p14="http://schemas.microsoft.com/office/powerpoint/2010/main" val="3825373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AD65-58D2-1FC7-BD1B-96520A60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61211-93C7-0D7A-82D1-1E54C8FC6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3247F-E3CD-AA2C-3B67-CEDA27E69E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far we’ve seen how DDIM can achieve about a 20× speed-up without training and without significant quality loss. Now, let’s move on to high-order ODE solvers and see how they can further reduce the number of steps to around 10 while maintaining similar performance. </a:t>
            </a:r>
            <a:endParaRPr lang="en-US" altLang="ko-KR" dirty="0"/>
          </a:p>
        </p:txBody>
      </p:sp>
      <p:sp>
        <p:nvSpPr>
          <p:cNvPr id="4" name="Slide Number Placeholder 3">
            <a:extLst>
              <a:ext uri="{FF2B5EF4-FFF2-40B4-BE49-F238E27FC236}">
                <a16:creationId xmlns:a16="http://schemas.microsoft.com/office/drawing/2014/main" id="{C71E81DB-F1BE-CDC4-99FA-F2F8ACBE7D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E20AA-1C0C-4D48-A0FA-AF74EB7AF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646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DC96D-BB8B-3E90-0CDD-CC4C7B281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5C61D-975E-54EB-4CCF-175EA777C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337D4-4324-C964-EEEE-FB70584A25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discuss high-order ODE solvers, let’s briefly review what a stochastic differential equation is. An SDE is a differential equation that incorporates a stochastic process, which is also known as Brownian motion. As shown in the plots below, even though they share the same SDE, the evolution can vary depending on the level of stochasticity, here denoted by sigma.</a:t>
            </a:r>
            <a:endParaRPr lang="en-KR" dirty="0"/>
          </a:p>
        </p:txBody>
      </p:sp>
      <p:sp>
        <p:nvSpPr>
          <p:cNvPr id="4" name="Slide Number Placeholder 3">
            <a:extLst>
              <a:ext uri="{FF2B5EF4-FFF2-40B4-BE49-F238E27FC236}">
                <a16:creationId xmlns:a16="http://schemas.microsoft.com/office/drawing/2014/main" id="{1ADA129E-474C-DE9F-AB5B-C48D5FA4E669}"/>
              </a:ext>
            </a:extLst>
          </p:cNvPr>
          <p:cNvSpPr>
            <a:spLocks noGrp="1"/>
          </p:cNvSpPr>
          <p:nvPr>
            <p:ph type="sldNum" sz="quarter" idx="5"/>
          </p:nvPr>
        </p:nvSpPr>
        <p:spPr/>
        <p:txBody>
          <a:bodyPr/>
          <a:lstStyle/>
          <a:p>
            <a:fld id="{D94E20AA-1C0C-4D48-A0FA-AF74EB7AF0EC}" type="slidenum">
              <a:rPr lang="en-US" smtClean="0"/>
              <a:t>34</a:t>
            </a:fld>
            <a:endParaRPr lang="en-US"/>
          </a:p>
        </p:txBody>
      </p:sp>
    </p:spTree>
    <p:extLst>
      <p:ext uri="{BB962C8B-B14F-4D97-AF65-F5344CB8AC3E}">
        <p14:creationId xmlns:p14="http://schemas.microsoft.com/office/powerpoint/2010/main" val="2310171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32C0D-BBAD-39C9-1533-E8182AEC3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FC66B-C6E0-AEBD-B4A0-EA7CA9AD2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22EBE-FE01-0EB0-A7F8-4195FF899D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reason why we introduce SDE is that there is an interesting connection between diffusion models and SDEs.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time domain of diffusion models becomes continuous from the discrete domain, the forward pass is now described in the form of an SDE.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C301128-A773-E5C2-7A9B-9A153E745E20}"/>
              </a:ext>
            </a:extLst>
          </p:cNvPr>
          <p:cNvSpPr>
            <a:spLocks noGrp="1"/>
          </p:cNvSpPr>
          <p:nvPr>
            <p:ph type="sldNum" sz="quarter" idx="5"/>
          </p:nvPr>
        </p:nvSpPr>
        <p:spPr/>
        <p:txBody>
          <a:bodyPr/>
          <a:lstStyle/>
          <a:p>
            <a:fld id="{D94E20AA-1C0C-4D48-A0FA-AF74EB7AF0EC}" type="slidenum">
              <a:rPr lang="en-US" smtClean="0"/>
              <a:t>35</a:t>
            </a:fld>
            <a:endParaRPr lang="en-US"/>
          </a:p>
        </p:txBody>
      </p:sp>
    </p:spTree>
    <p:extLst>
      <p:ext uri="{BB962C8B-B14F-4D97-AF65-F5344CB8AC3E}">
        <p14:creationId xmlns:p14="http://schemas.microsoft.com/office/powerpoint/2010/main" val="1086300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FF3E-9401-A353-AFF4-A020BAC30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7E74C-9A07-CB08-A782-B61E905B1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65D0B-62A9-77D3-AA83-306B83B069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Interestingly, not only the forward pass of diffusion models, but also the reverse process has its corresponding SDE form.</a:t>
            </a:r>
            <a:endParaRPr lang="en-KR" dirty="0"/>
          </a:p>
        </p:txBody>
      </p:sp>
      <p:sp>
        <p:nvSpPr>
          <p:cNvPr id="4" name="Slide Number Placeholder 3">
            <a:extLst>
              <a:ext uri="{FF2B5EF4-FFF2-40B4-BE49-F238E27FC236}">
                <a16:creationId xmlns:a16="http://schemas.microsoft.com/office/drawing/2014/main" id="{D4C74819-BF77-A177-0471-371962005D2A}"/>
              </a:ext>
            </a:extLst>
          </p:cNvPr>
          <p:cNvSpPr>
            <a:spLocks noGrp="1"/>
          </p:cNvSpPr>
          <p:nvPr>
            <p:ph type="sldNum" sz="quarter" idx="5"/>
          </p:nvPr>
        </p:nvSpPr>
        <p:spPr/>
        <p:txBody>
          <a:bodyPr/>
          <a:lstStyle/>
          <a:p>
            <a:fld id="{D94E20AA-1C0C-4D48-A0FA-AF74EB7AF0EC}" type="slidenum">
              <a:rPr lang="en-US" smtClean="0"/>
              <a:t>36</a:t>
            </a:fld>
            <a:endParaRPr lang="en-US"/>
          </a:p>
        </p:txBody>
      </p:sp>
    </p:spTree>
    <p:extLst>
      <p:ext uri="{BB962C8B-B14F-4D97-AF65-F5344CB8AC3E}">
        <p14:creationId xmlns:p14="http://schemas.microsoft.com/office/powerpoint/2010/main" val="2513806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7C136-5E05-E2F9-A3CC-9BBC3ED90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591B8-6B68-D522-11F4-BC7DB30A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138F4-638C-A868-EFC5-BBE472DF26BA}"/>
              </a:ext>
            </a:extLst>
          </p:cNvPr>
          <p:cNvSpPr>
            <a:spLocks noGrp="1"/>
          </p:cNvSpPr>
          <p:nvPr>
            <p:ph type="body" idx="1"/>
          </p:nvPr>
        </p:nvSpPr>
        <p:spPr/>
        <p:txBody>
          <a:bodyPr/>
          <a:lstStyle/>
          <a:p>
            <a:r>
              <a:rPr lang="en-KR" dirty="0"/>
              <a:t>Furthermore, every SDE has its corresponding ODE </a:t>
            </a:r>
            <a:r>
              <a:rPr lang="en-US" altLang="ko-KR" dirty="0"/>
              <a:t>form </a:t>
            </a:r>
            <a:r>
              <a:rPr lang="en-KR" dirty="0"/>
              <a:t>that has the same marginal distribution, </a:t>
            </a:r>
          </a:p>
          <a:p>
            <a:r>
              <a:rPr lang="en-KR" dirty="0"/>
              <a:t>and we refer to the ODE that describes the sampling process of diffusion models as a probability flow ODE or in short PF-ODE.</a:t>
            </a:r>
          </a:p>
        </p:txBody>
      </p:sp>
      <p:sp>
        <p:nvSpPr>
          <p:cNvPr id="4" name="Slide Number Placeholder 3">
            <a:extLst>
              <a:ext uri="{FF2B5EF4-FFF2-40B4-BE49-F238E27FC236}">
                <a16:creationId xmlns:a16="http://schemas.microsoft.com/office/drawing/2014/main" id="{1824E550-23B8-9866-0A28-4C13F63C01A4}"/>
              </a:ext>
            </a:extLst>
          </p:cNvPr>
          <p:cNvSpPr>
            <a:spLocks noGrp="1"/>
          </p:cNvSpPr>
          <p:nvPr>
            <p:ph type="sldNum" sz="quarter" idx="5"/>
          </p:nvPr>
        </p:nvSpPr>
        <p:spPr/>
        <p:txBody>
          <a:bodyPr/>
          <a:lstStyle/>
          <a:p>
            <a:fld id="{D94E20AA-1C0C-4D48-A0FA-AF74EB7AF0EC}" type="slidenum">
              <a:rPr lang="en-US" smtClean="0"/>
              <a:t>37</a:t>
            </a:fld>
            <a:endParaRPr lang="en-US"/>
          </a:p>
        </p:txBody>
      </p:sp>
    </p:spTree>
    <p:extLst>
      <p:ext uri="{BB962C8B-B14F-4D97-AF65-F5344CB8AC3E}">
        <p14:creationId xmlns:p14="http://schemas.microsoft.com/office/powerpoint/2010/main" val="3691109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CE3B6-BA2C-FEE8-A5A0-DF54730FE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FDBD-C0C7-88EF-7FEA-AB5F57B43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9FBFE-85D1-2CEA-F8B0-589F9A595EC8}"/>
              </a:ext>
            </a:extLst>
          </p:cNvPr>
          <p:cNvSpPr>
            <a:spLocks noGrp="1"/>
          </p:cNvSpPr>
          <p:nvPr>
            <p:ph type="body" idx="1"/>
          </p:nvPr>
        </p:nvSpPr>
        <p:spPr/>
        <p:txBody>
          <a:bodyPr/>
          <a:lstStyle/>
          <a:p>
            <a:r>
              <a:rPr lang="en-US" dirty="0"/>
              <a:t>In summary, the forward process and the reverse process of diffusion models can be described by differential equations in the continuous time domain.</a:t>
            </a:r>
            <a:endParaRPr lang="en-KR" dirty="0"/>
          </a:p>
        </p:txBody>
      </p:sp>
      <p:sp>
        <p:nvSpPr>
          <p:cNvPr id="4" name="Slide Number Placeholder 3">
            <a:extLst>
              <a:ext uri="{FF2B5EF4-FFF2-40B4-BE49-F238E27FC236}">
                <a16:creationId xmlns:a16="http://schemas.microsoft.com/office/drawing/2014/main" id="{AB14A546-6E12-70FE-EDB1-911D9A9211BE}"/>
              </a:ext>
            </a:extLst>
          </p:cNvPr>
          <p:cNvSpPr>
            <a:spLocks noGrp="1"/>
          </p:cNvSpPr>
          <p:nvPr>
            <p:ph type="sldNum" sz="quarter" idx="5"/>
          </p:nvPr>
        </p:nvSpPr>
        <p:spPr/>
        <p:txBody>
          <a:bodyPr/>
          <a:lstStyle/>
          <a:p>
            <a:fld id="{D94E20AA-1C0C-4D48-A0FA-AF74EB7AF0EC}" type="slidenum">
              <a:rPr lang="en-US" smtClean="0"/>
              <a:t>38</a:t>
            </a:fld>
            <a:endParaRPr lang="en-US"/>
          </a:p>
        </p:txBody>
      </p:sp>
    </p:spTree>
    <p:extLst>
      <p:ext uri="{BB962C8B-B14F-4D97-AF65-F5344CB8AC3E}">
        <p14:creationId xmlns:p14="http://schemas.microsoft.com/office/powerpoint/2010/main" val="2983358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328C-C664-3FD3-E495-F42B967E4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E8773-14F9-7D74-CB88-4D58D69AF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E6656-D334-6CA0-5DB9-2B1438678136}"/>
              </a:ext>
            </a:extLst>
          </p:cNvPr>
          <p:cNvSpPr>
            <a:spLocks noGrp="1"/>
          </p:cNvSpPr>
          <p:nvPr>
            <p:ph type="body" idx="1"/>
          </p:nvPr>
        </p:nvSpPr>
        <p:spPr/>
        <p:txBody>
          <a:bodyPr/>
          <a:lstStyle/>
          <a:p>
            <a:r>
              <a:rPr lang="en-US" i="0" dirty="0"/>
              <a:t>While so far we have discussed only SDE for each particle </a:t>
            </a:r>
            <a:r>
              <a:rPr lang="en-US" i="0" dirty="0" err="1"/>
              <a:t>x_t</a:t>
            </a:r>
            <a:r>
              <a:rPr lang="en-US" i="0" dirty="0"/>
              <a:t>,, there is an interesting connection between this SDE and the evolution of their probability density itself.</a:t>
            </a:r>
          </a:p>
          <a:p>
            <a:endParaRPr lang="en-US" i="0" dirty="0"/>
          </a:p>
          <a:p>
            <a:r>
              <a:rPr lang="en-US" i="0" dirty="0"/>
              <a:t>Given an SDE for each particle</a:t>
            </a:r>
            <a:r>
              <a:rPr lang="ko-KR" altLang="en-US" i="0" dirty="0"/>
              <a:t> </a:t>
            </a:r>
            <a:r>
              <a:rPr lang="en-US" altLang="ko-KR" i="0" dirty="0" err="1"/>
              <a:t>x</a:t>
            </a:r>
            <a:r>
              <a:rPr lang="en-US" i="0" dirty="0" err="1"/>
              <a:t>_t</a:t>
            </a:r>
            <a:r>
              <a:rPr lang="en-US" i="0" dirty="0"/>
              <a:t>, we can also ask: how does the probability density itself evolve over time? This is exactly what the </a:t>
            </a:r>
            <a:r>
              <a:rPr lang="en-US" b="1" i="0" dirty="0"/>
              <a:t>Fokker–Planck equation</a:t>
            </a:r>
            <a:r>
              <a:rPr lang="en-US" i="0" dirty="0"/>
              <a:t> describes — it connects the SDE of individual trajectories to the time evolution of the overall probability density, as shown here. </a:t>
            </a:r>
            <a:endParaRPr lang="en-KR" i="0" dirty="0"/>
          </a:p>
        </p:txBody>
      </p:sp>
      <p:sp>
        <p:nvSpPr>
          <p:cNvPr id="4" name="Slide Number Placeholder 3">
            <a:extLst>
              <a:ext uri="{FF2B5EF4-FFF2-40B4-BE49-F238E27FC236}">
                <a16:creationId xmlns:a16="http://schemas.microsoft.com/office/drawing/2014/main" id="{6B5F3CCC-5B24-F275-A739-3E32A6FF0EE1}"/>
              </a:ext>
            </a:extLst>
          </p:cNvPr>
          <p:cNvSpPr>
            <a:spLocks noGrp="1"/>
          </p:cNvSpPr>
          <p:nvPr>
            <p:ph type="sldNum" sz="quarter" idx="5"/>
          </p:nvPr>
        </p:nvSpPr>
        <p:spPr/>
        <p:txBody>
          <a:bodyPr/>
          <a:lstStyle/>
          <a:p>
            <a:fld id="{D94E20AA-1C0C-4D48-A0FA-AF74EB7AF0EC}" type="slidenum">
              <a:rPr lang="en-US" smtClean="0"/>
              <a:t>39</a:t>
            </a:fld>
            <a:endParaRPr lang="en-US"/>
          </a:p>
        </p:txBody>
      </p:sp>
    </p:spTree>
    <p:extLst>
      <p:ext uri="{BB962C8B-B14F-4D97-AF65-F5344CB8AC3E}">
        <p14:creationId xmlns:p14="http://schemas.microsoft.com/office/powerpoint/2010/main" val="57775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So far, we’ve seen that diffusion models can produce remarkably high-quality results, such as the highly realistic videos on thel left and the 3D output </a:t>
            </a:r>
            <a:r>
              <a:rPr lang="en-US" altLang="ko-KR" dirty="0"/>
              <a:t>from</a:t>
            </a:r>
            <a:r>
              <a:rPr lang="ko-KR" altLang="en-US" dirty="0"/>
              <a:t> </a:t>
            </a:r>
            <a:r>
              <a:rPr lang="en-US" altLang="ko-KR" dirty="0"/>
              <a:t>a</a:t>
            </a:r>
            <a:r>
              <a:rPr lang="ko-KR" altLang="en-US" dirty="0"/>
              <a:t> </a:t>
            </a:r>
            <a:r>
              <a:rPr lang="en-US" altLang="ko-KR" dirty="0"/>
              <a:t>single</a:t>
            </a:r>
            <a:r>
              <a:rPr lang="ko-KR" altLang="en-US" dirty="0"/>
              <a:t> </a:t>
            </a:r>
            <a:r>
              <a:rPr lang="en-US" altLang="ko-KR" dirty="0"/>
              <a:t>image</a:t>
            </a:r>
            <a:r>
              <a:rPr lang="ko-KR" altLang="en-US" dirty="0"/>
              <a:t> </a:t>
            </a:r>
            <a:r>
              <a:rPr lang="en-US" altLang="ko-KR" dirty="0"/>
              <a:t>on</a:t>
            </a:r>
            <a:r>
              <a:rPr lang="ko-KR" altLang="en-US" dirty="0"/>
              <a:t> </a:t>
            </a:r>
            <a:r>
              <a:rPr lang="en-US" altLang="ko-KR" dirty="0"/>
              <a:t>the</a:t>
            </a:r>
            <a:r>
              <a:rPr lang="ko-KR" altLang="en-US" dirty="0"/>
              <a:t> </a:t>
            </a:r>
            <a:r>
              <a:rPr lang="en-US" altLang="ko-KR" dirty="0"/>
              <a:t>right.</a:t>
            </a:r>
            <a:endParaRPr lang="en-KR" dirty="0"/>
          </a:p>
        </p:txBody>
      </p:sp>
      <p:sp>
        <p:nvSpPr>
          <p:cNvPr id="4" name="Slide Number Placeholder 3"/>
          <p:cNvSpPr>
            <a:spLocks noGrp="1"/>
          </p:cNvSpPr>
          <p:nvPr>
            <p:ph type="sldNum" sz="quarter" idx="5"/>
          </p:nvPr>
        </p:nvSpPr>
        <p:spPr/>
        <p:txBody>
          <a:bodyPr/>
          <a:lstStyle/>
          <a:p>
            <a:fld id="{D94E20AA-1C0C-4D48-A0FA-AF74EB7AF0EC}" type="slidenum">
              <a:rPr lang="en-US" smtClean="0"/>
              <a:t>4</a:t>
            </a:fld>
            <a:endParaRPr lang="en-US"/>
          </a:p>
        </p:txBody>
      </p:sp>
    </p:spTree>
    <p:extLst>
      <p:ext uri="{BB962C8B-B14F-4D97-AF65-F5344CB8AC3E}">
        <p14:creationId xmlns:p14="http://schemas.microsoft.com/office/powerpoint/2010/main" val="973835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69F0-ED88-8979-9331-C969EB530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40C22-CA59-2DBE-C171-708A95FA6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C0814-9299-3A1C-0BEC-7B407825940F}"/>
              </a:ext>
            </a:extLst>
          </p:cNvPr>
          <p:cNvSpPr>
            <a:spLocks noGrp="1"/>
          </p:cNvSpPr>
          <p:nvPr>
            <p:ph type="body" idx="1"/>
          </p:nvPr>
        </p:nvSpPr>
        <p:spPr/>
        <p:txBody>
          <a:bodyPr/>
          <a:lstStyle/>
          <a:p>
            <a:r>
              <a:rPr lang="en-US" i="0" dirty="0"/>
              <a:t>You don’t need to follow all those details, but keep in mind that learning denoising process through diffusion models is equivalent to solving its corresponding SDE/ODE, and learning this SDE for each sample </a:t>
            </a:r>
            <a:r>
              <a:rPr lang="en-US" i="0" dirty="0" err="1"/>
              <a:t>x_t</a:t>
            </a:r>
            <a:r>
              <a:rPr lang="en-US" i="0" dirty="0"/>
              <a:t> essentially means learning the mapping between two probability distributions: one is the data distribution which is unknown, and the other one is a reference distribution, which is typically modeled as a Gaussian to be tractable. That’s what diffusion models learn under the hood.</a:t>
            </a:r>
          </a:p>
          <a:p>
            <a:endParaRPr lang="en-US" i="0" dirty="0"/>
          </a:p>
          <a:p>
            <a:r>
              <a:rPr lang="en-US" i="0" dirty="0"/>
              <a:t>We will further discuss this in the next presentation today.</a:t>
            </a:r>
            <a:endParaRPr lang="en-KR" dirty="0"/>
          </a:p>
        </p:txBody>
      </p:sp>
      <p:sp>
        <p:nvSpPr>
          <p:cNvPr id="4" name="Slide Number Placeholder 3">
            <a:extLst>
              <a:ext uri="{FF2B5EF4-FFF2-40B4-BE49-F238E27FC236}">
                <a16:creationId xmlns:a16="http://schemas.microsoft.com/office/drawing/2014/main" id="{754C467C-F781-602C-00D6-86C930C9D1C5}"/>
              </a:ext>
            </a:extLst>
          </p:cNvPr>
          <p:cNvSpPr>
            <a:spLocks noGrp="1"/>
          </p:cNvSpPr>
          <p:nvPr>
            <p:ph type="sldNum" sz="quarter" idx="5"/>
          </p:nvPr>
        </p:nvSpPr>
        <p:spPr/>
        <p:txBody>
          <a:bodyPr/>
          <a:lstStyle/>
          <a:p>
            <a:fld id="{D94E20AA-1C0C-4D48-A0FA-AF74EB7AF0EC}" type="slidenum">
              <a:rPr lang="en-US" smtClean="0"/>
              <a:t>40</a:t>
            </a:fld>
            <a:endParaRPr lang="en-US"/>
          </a:p>
        </p:txBody>
      </p:sp>
    </p:spTree>
    <p:extLst>
      <p:ext uri="{BB962C8B-B14F-4D97-AF65-F5344CB8AC3E}">
        <p14:creationId xmlns:p14="http://schemas.microsoft.com/office/powerpoint/2010/main" val="3582404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105C-824B-D7A4-5DBF-0AEE07DB5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7943E-0688-B78A-93B9-0B996EB66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77A20-974B-18FA-8BDD-CE5DD452B5F4}"/>
              </a:ext>
            </a:extLst>
          </p:cNvPr>
          <p:cNvSpPr>
            <a:spLocks noGrp="1"/>
          </p:cNvSpPr>
          <p:nvPr>
            <p:ph type="body" idx="1"/>
          </p:nvPr>
        </p:nvSpPr>
        <p:spPr/>
        <p:txBody>
          <a:bodyPr/>
          <a:lstStyle/>
          <a:p>
            <a:r>
              <a:rPr lang="en-US" dirty="0"/>
              <a:t>From this perspective, the sampling process of diffusion models can be seen as solving their corresponding PF-ODEs, where the time derivative of </a:t>
            </a:r>
            <a:r>
              <a:rPr lang="en-US" dirty="0" err="1"/>
              <a:t>x_t</a:t>
            </a:r>
            <a:r>
              <a:rPr lang="en-US" dirty="0"/>
              <a:t> is determined by the output of the noise prediction network. </a:t>
            </a:r>
            <a:endParaRPr lang="en-KR" dirty="0"/>
          </a:p>
        </p:txBody>
      </p:sp>
      <p:sp>
        <p:nvSpPr>
          <p:cNvPr id="4" name="Slide Number Placeholder 3">
            <a:extLst>
              <a:ext uri="{FF2B5EF4-FFF2-40B4-BE49-F238E27FC236}">
                <a16:creationId xmlns:a16="http://schemas.microsoft.com/office/drawing/2014/main" id="{B05DF6EC-3200-E7C3-B41F-E8A0FEC1F937}"/>
              </a:ext>
            </a:extLst>
          </p:cNvPr>
          <p:cNvSpPr>
            <a:spLocks noGrp="1"/>
          </p:cNvSpPr>
          <p:nvPr>
            <p:ph type="sldNum" sz="quarter" idx="5"/>
          </p:nvPr>
        </p:nvSpPr>
        <p:spPr/>
        <p:txBody>
          <a:bodyPr/>
          <a:lstStyle/>
          <a:p>
            <a:fld id="{D94E20AA-1C0C-4D48-A0FA-AF74EB7AF0EC}" type="slidenum">
              <a:rPr lang="en-US" smtClean="0"/>
              <a:t>41</a:t>
            </a:fld>
            <a:endParaRPr lang="en-US"/>
          </a:p>
        </p:txBody>
      </p:sp>
    </p:spTree>
    <p:extLst>
      <p:ext uri="{BB962C8B-B14F-4D97-AF65-F5344CB8AC3E}">
        <p14:creationId xmlns:p14="http://schemas.microsoft.com/office/powerpoint/2010/main" val="176789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3FB7-84A0-9488-7896-79EA9CB18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23A4D-9DED-3992-5368-405C4DBAD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7C6CA-2A7C-0BDF-DC5A-FAC0703442C0}"/>
              </a:ext>
            </a:extLst>
          </p:cNvPr>
          <p:cNvSpPr>
            <a:spLocks noGrp="1"/>
          </p:cNvSpPr>
          <p:nvPr>
            <p:ph type="body" idx="1"/>
          </p:nvPr>
        </p:nvSpPr>
        <p:spPr/>
        <p:txBody>
          <a:bodyPr/>
          <a:lstStyle/>
          <a:p>
            <a:r>
              <a:rPr lang="en-US" dirty="0"/>
              <a:t>Solving ODEs is a very long-standing problem with numerous numerical methods developed over the centuries</a:t>
            </a:r>
            <a:r>
              <a:rPr lang="en-US" altLang="ko-KR" dirty="0"/>
              <a:t>,</a:t>
            </a:r>
            <a:r>
              <a:rPr lang="ko-KR" altLang="en-US" dirty="0"/>
              <a:t> </a:t>
            </a:r>
            <a:r>
              <a:rPr lang="en-US" altLang="ko-KR" dirty="0"/>
              <a:t>starting from simple Euler method to more advanced higher-order techniques.</a:t>
            </a:r>
            <a:endParaRPr lang="en-KR" dirty="0"/>
          </a:p>
        </p:txBody>
      </p:sp>
      <p:sp>
        <p:nvSpPr>
          <p:cNvPr id="4" name="Slide Number Placeholder 3">
            <a:extLst>
              <a:ext uri="{FF2B5EF4-FFF2-40B4-BE49-F238E27FC236}">
                <a16:creationId xmlns:a16="http://schemas.microsoft.com/office/drawing/2014/main" id="{524DCFEF-578D-2F29-4ACB-1DF6521CA342}"/>
              </a:ext>
            </a:extLst>
          </p:cNvPr>
          <p:cNvSpPr>
            <a:spLocks noGrp="1"/>
          </p:cNvSpPr>
          <p:nvPr>
            <p:ph type="sldNum" sz="quarter" idx="5"/>
          </p:nvPr>
        </p:nvSpPr>
        <p:spPr/>
        <p:txBody>
          <a:bodyPr/>
          <a:lstStyle/>
          <a:p>
            <a:fld id="{D94E20AA-1C0C-4D48-A0FA-AF74EB7AF0EC}" type="slidenum">
              <a:rPr lang="en-US" smtClean="0"/>
              <a:t>42</a:t>
            </a:fld>
            <a:endParaRPr lang="en-US"/>
          </a:p>
        </p:txBody>
      </p:sp>
    </p:spTree>
    <p:extLst>
      <p:ext uri="{BB962C8B-B14F-4D97-AF65-F5344CB8AC3E}">
        <p14:creationId xmlns:p14="http://schemas.microsoft.com/office/powerpoint/2010/main" val="3714697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832E2-E90E-07B0-3E02-8F30E187E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9EF29-8856-E924-E4EF-E9BB212DB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42296-3A07-C1E9-A2C1-5CA003FC7ACA}"/>
              </a:ext>
            </a:extLst>
          </p:cNvPr>
          <p:cNvSpPr>
            <a:spLocks noGrp="1"/>
          </p:cNvSpPr>
          <p:nvPr>
            <p:ph type="body" idx="1"/>
          </p:nvPr>
        </p:nvSpPr>
        <p:spPr/>
        <p:txBody>
          <a:bodyPr/>
          <a:lstStyle/>
          <a:p>
            <a:r>
              <a:rPr lang="en-KR" dirty="0"/>
              <a:t>However, these numerical methods are general-purpose solvers. They’re not specifically designed for PF-ODEs.</a:t>
            </a:r>
          </a:p>
          <a:p>
            <a:r>
              <a:rPr lang="en-KR" dirty="0"/>
              <a:t>This naturally raises the question that “Can we design a dedicated solver for PF-ODEs that computes more accurate solutions with fewer sampling steps.</a:t>
            </a:r>
          </a:p>
        </p:txBody>
      </p:sp>
      <p:sp>
        <p:nvSpPr>
          <p:cNvPr id="4" name="Slide Number Placeholder 3">
            <a:extLst>
              <a:ext uri="{FF2B5EF4-FFF2-40B4-BE49-F238E27FC236}">
                <a16:creationId xmlns:a16="http://schemas.microsoft.com/office/drawing/2014/main" id="{6D78C8DA-DE90-DEF3-22DB-A97C0F5699E3}"/>
              </a:ext>
            </a:extLst>
          </p:cNvPr>
          <p:cNvSpPr>
            <a:spLocks noGrp="1"/>
          </p:cNvSpPr>
          <p:nvPr>
            <p:ph type="sldNum" sz="quarter" idx="5"/>
          </p:nvPr>
        </p:nvSpPr>
        <p:spPr/>
        <p:txBody>
          <a:bodyPr/>
          <a:lstStyle/>
          <a:p>
            <a:fld id="{D94E20AA-1C0C-4D48-A0FA-AF74EB7AF0EC}" type="slidenum">
              <a:rPr lang="en-US" smtClean="0"/>
              <a:t>43</a:t>
            </a:fld>
            <a:endParaRPr lang="en-US"/>
          </a:p>
        </p:txBody>
      </p:sp>
    </p:spTree>
    <p:extLst>
      <p:ext uri="{BB962C8B-B14F-4D97-AF65-F5344CB8AC3E}">
        <p14:creationId xmlns:p14="http://schemas.microsoft.com/office/powerpoint/2010/main" val="196328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9515-8F14-B68D-EC2C-0911FD784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CC406-4A80-3A5C-8A26-D9D130C8F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B24DC-EF65-9B60-9351-1B79FA2F894F}"/>
              </a:ext>
            </a:extLst>
          </p:cNvPr>
          <p:cNvSpPr>
            <a:spLocks noGrp="1"/>
          </p:cNvSpPr>
          <p:nvPr>
            <p:ph type="body" idx="1"/>
          </p:nvPr>
        </p:nvSpPr>
        <p:spPr/>
        <p:txBody>
          <a:bodyPr/>
          <a:lstStyle/>
          <a:p>
            <a:r>
              <a:rPr lang="en-US" dirty="0"/>
              <a:t>To answer this question, it’s important to recognize that PF-ODEs follow a specific structure.</a:t>
            </a:r>
          </a:p>
          <a:p>
            <a:r>
              <a:rPr lang="en-US" sz="1200" kern="1200" dirty="0">
                <a:solidFill>
                  <a:schemeClr val="tx1"/>
                </a:solidFill>
                <a:effectLst/>
                <a:latin typeface="+mn-lt"/>
                <a:ea typeface="+mn-ea"/>
                <a:cs typeface="+mn-cs"/>
              </a:rPr>
              <a:t>They are first-order semi-linear ODEs, meaning that they can be decomposed into a linear term and a nonlinear term.</a:t>
            </a:r>
          </a:p>
          <a:p>
            <a:r>
              <a:rPr lang="en-US" sz="1200" kern="1200" dirty="0">
                <a:solidFill>
                  <a:schemeClr val="tx1"/>
                </a:solidFill>
                <a:effectLst/>
                <a:latin typeface="+mn-lt"/>
                <a:ea typeface="+mn-ea"/>
                <a:cs typeface="+mn-cs"/>
              </a:rPr>
              <a:t>This structure allows us to consider solvers that are specifically designed for this class of equations</a:t>
            </a:r>
          </a:p>
        </p:txBody>
      </p:sp>
      <p:sp>
        <p:nvSpPr>
          <p:cNvPr id="4" name="Slide Number Placeholder 3">
            <a:extLst>
              <a:ext uri="{FF2B5EF4-FFF2-40B4-BE49-F238E27FC236}">
                <a16:creationId xmlns:a16="http://schemas.microsoft.com/office/drawing/2014/main" id="{80A0C393-5A3E-CCB4-D298-90753B43D7D7}"/>
              </a:ext>
            </a:extLst>
          </p:cNvPr>
          <p:cNvSpPr>
            <a:spLocks noGrp="1"/>
          </p:cNvSpPr>
          <p:nvPr>
            <p:ph type="sldNum" sz="quarter" idx="5"/>
          </p:nvPr>
        </p:nvSpPr>
        <p:spPr/>
        <p:txBody>
          <a:bodyPr/>
          <a:lstStyle/>
          <a:p>
            <a:fld id="{D94E20AA-1C0C-4D48-A0FA-AF74EB7AF0EC}" type="slidenum">
              <a:rPr lang="en-US" smtClean="0"/>
              <a:t>44</a:t>
            </a:fld>
            <a:endParaRPr lang="en-US"/>
          </a:p>
        </p:txBody>
      </p:sp>
    </p:spTree>
    <p:extLst>
      <p:ext uri="{BB962C8B-B14F-4D97-AF65-F5344CB8AC3E}">
        <p14:creationId xmlns:p14="http://schemas.microsoft.com/office/powerpoint/2010/main" val="2613971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2F0BB-F496-8063-3A08-1DC93F9C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6B255-1CFE-0E62-388D-E051BE9AC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C8FD5-DE89-E4C8-4653-B4093350E69F}"/>
              </a:ext>
            </a:extLst>
          </p:cNvPr>
          <p:cNvSpPr>
            <a:spLocks noGrp="1"/>
          </p:cNvSpPr>
          <p:nvPr>
            <p:ph type="body" idx="1"/>
          </p:nvPr>
        </p:nvSpPr>
        <p:spPr/>
        <p:txBody>
          <a:bodyPr/>
          <a:lstStyle/>
          <a:p>
            <a:r>
              <a:rPr lang="en-KR" dirty="0"/>
              <a:t>DPM-Solver leverages this semi-linear structure to compute more accurate solutions.</a:t>
            </a:r>
          </a:p>
          <a:p>
            <a:r>
              <a:rPr lang="en-US" sz="1200" kern="1200" dirty="0">
                <a:solidFill>
                  <a:schemeClr val="tx1"/>
                </a:solidFill>
                <a:effectLst/>
                <a:latin typeface="+mn-lt"/>
                <a:ea typeface="+mn-ea"/>
                <a:cs typeface="+mn-cs"/>
              </a:rPr>
              <a:t>The equation shown at the bottom represents the exact solution from timestep s to t.</a:t>
            </a:r>
          </a:p>
          <a:p>
            <a:r>
              <a:rPr lang="en-US" sz="1200" kern="1200" dirty="0">
                <a:solidFill>
                  <a:schemeClr val="tx1"/>
                </a:solidFill>
                <a:effectLst/>
                <a:latin typeface="+mn-lt"/>
                <a:ea typeface="+mn-ea"/>
                <a:cs typeface="+mn-cs"/>
              </a:rPr>
              <a:t>Here, the linear term is highlighted in green, and the nonlinear term is highlighted in 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linear part is simply a linear function of x.</a:t>
            </a:r>
          </a:p>
          <a:p>
            <a:r>
              <a:rPr lang="en-US" sz="1200" kern="1200" dirty="0">
                <a:solidFill>
                  <a:schemeClr val="tx1"/>
                </a:solidFill>
                <a:effectLst/>
                <a:latin typeface="+mn-lt"/>
                <a:ea typeface="+mn-ea"/>
                <a:cs typeface="+mn-cs"/>
              </a:rPr>
              <a:t>However, the nonlinear term takes a form of an integral involving an exponential.</a:t>
            </a:r>
          </a:p>
          <a:p>
            <a:r>
              <a:rPr lang="en-US" sz="1200" kern="1200" dirty="0">
                <a:solidFill>
                  <a:schemeClr val="tx1"/>
                </a:solidFill>
                <a:effectLst/>
                <a:latin typeface="+mn-lt"/>
                <a:ea typeface="+mn-ea"/>
                <a:cs typeface="+mn-cs"/>
              </a:rPr>
              <a:t>Because of this structure, we only need to approximate the nonlinear part of the solution — and this is done by using a Taylor expansion.</a:t>
            </a:r>
          </a:p>
          <a:p>
            <a:endParaRPr lang="en-US" sz="1200" kern="1200" dirty="0">
              <a:solidFill>
                <a:schemeClr val="tx1"/>
              </a:solidFill>
              <a:effectLst/>
              <a:latin typeface="+mn-lt"/>
              <a:ea typeface="+mn-ea"/>
              <a:cs typeface="+mn-cs"/>
            </a:endParaRPr>
          </a:p>
          <a:p>
            <a:endParaRPr lang="en-US" dirty="0"/>
          </a:p>
          <a:p>
            <a:r>
              <a:rPr lang="en-US" dirty="0"/>
              <a:t>In short, the key idea is that DPM-Solver is a dedicated solver for PF-ODEs, leveraging their semi-linear structure.</a:t>
            </a:r>
          </a:p>
          <a:p>
            <a:r>
              <a:rPr lang="en-US" dirty="0"/>
              <a:t>This allows it to obtain a more accurate solution compared to DDIM for the same number of sampling steps.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E50B363-ACBD-C8F6-16F1-D47A757A235C}"/>
              </a:ext>
            </a:extLst>
          </p:cNvPr>
          <p:cNvSpPr>
            <a:spLocks noGrp="1"/>
          </p:cNvSpPr>
          <p:nvPr>
            <p:ph type="sldNum" sz="quarter" idx="5"/>
          </p:nvPr>
        </p:nvSpPr>
        <p:spPr/>
        <p:txBody>
          <a:bodyPr/>
          <a:lstStyle/>
          <a:p>
            <a:fld id="{D94E20AA-1C0C-4D48-A0FA-AF74EB7AF0EC}" type="slidenum">
              <a:rPr lang="en-US" smtClean="0"/>
              <a:t>45</a:t>
            </a:fld>
            <a:endParaRPr lang="en-US"/>
          </a:p>
        </p:txBody>
      </p:sp>
    </p:spTree>
    <p:extLst>
      <p:ext uri="{BB962C8B-B14F-4D97-AF65-F5344CB8AC3E}">
        <p14:creationId xmlns:p14="http://schemas.microsoft.com/office/powerpoint/2010/main" val="1032124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A513E-CA7C-AFDF-019A-D0C8D9AB2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AA27D-1785-3BF7-C4C0-10A8F48C0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76742-7A2E-DB4F-1242-2EFFBCFC725A}"/>
              </a:ext>
            </a:extLst>
          </p:cNvPr>
          <p:cNvSpPr>
            <a:spLocks noGrp="1"/>
          </p:cNvSpPr>
          <p:nvPr>
            <p:ph type="body" idx="1"/>
          </p:nvPr>
        </p:nvSpPr>
        <p:spPr/>
        <p:txBody>
          <a:bodyPr/>
          <a:lstStyle/>
          <a:p>
            <a:r>
              <a:rPr lang="en-US" dirty="0"/>
              <a:t>Then, let’s compare DPM-Solver and DDIM through qualitative results. </a:t>
            </a:r>
          </a:p>
          <a:p>
            <a:r>
              <a:rPr lang="en-US" dirty="0"/>
              <a:t>On the left side of the figure are results sampled with DDIM with sampling steps from 10 to 100, while on the right are results generated with DPM-Solver in just 10 steps. </a:t>
            </a:r>
          </a:p>
          <a:p>
            <a:r>
              <a:rPr lang="en-US" dirty="0"/>
              <a:t>In the case of DDIM, we can see that it tends to generate blurry outputs with less than 100 steps.</a:t>
            </a:r>
          </a:p>
          <a:p>
            <a:r>
              <a:rPr lang="en-KR" dirty="0"/>
              <a:t>On the other hand, DPM-Solver produces much cleaner and sharper outputs with only 10 steps,</a:t>
            </a:r>
          </a:p>
          <a:p>
            <a:r>
              <a:rPr lang="en-US" dirty="0"/>
              <a:t>I</a:t>
            </a:r>
            <a:r>
              <a:rPr lang="en-KR" dirty="0"/>
              <a:t>ndicating that simply changing the sampling strategy from DDIM to DPM-Solver can signficantly improve sample quality with a small number of steps.</a:t>
            </a:r>
          </a:p>
        </p:txBody>
      </p:sp>
      <p:sp>
        <p:nvSpPr>
          <p:cNvPr id="4" name="Slide Number Placeholder 3">
            <a:extLst>
              <a:ext uri="{FF2B5EF4-FFF2-40B4-BE49-F238E27FC236}">
                <a16:creationId xmlns:a16="http://schemas.microsoft.com/office/drawing/2014/main" id="{31742E99-BDEC-00CE-65AA-82D6BF19CDC1}"/>
              </a:ext>
            </a:extLst>
          </p:cNvPr>
          <p:cNvSpPr>
            <a:spLocks noGrp="1"/>
          </p:cNvSpPr>
          <p:nvPr>
            <p:ph type="sldNum" sz="quarter" idx="5"/>
          </p:nvPr>
        </p:nvSpPr>
        <p:spPr/>
        <p:txBody>
          <a:bodyPr/>
          <a:lstStyle/>
          <a:p>
            <a:fld id="{D94E20AA-1C0C-4D48-A0FA-AF74EB7AF0EC}" type="slidenum">
              <a:rPr lang="en-US" smtClean="0"/>
              <a:t>46</a:t>
            </a:fld>
            <a:endParaRPr lang="en-US"/>
          </a:p>
        </p:txBody>
      </p:sp>
    </p:spTree>
    <p:extLst>
      <p:ext uri="{BB962C8B-B14F-4D97-AF65-F5344CB8AC3E}">
        <p14:creationId xmlns:p14="http://schemas.microsoft.com/office/powerpoint/2010/main" val="776350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CC0F-4C10-B3B0-0293-3C2841E81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6C383-3D33-27A0-8713-19AE2A625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F1AB5-D973-28A3-56FD-DB39506BD863}"/>
              </a:ext>
            </a:extLst>
          </p:cNvPr>
          <p:cNvSpPr>
            <a:spLocks noGrp="1"/>
          </p:cNvSpPr>
          <p:nvPr>
            <p:ph type="body" idx="1"/>
          </p:nvPr>
        </p:nvSpPr>
        <p:spPr/>
        <p:txBody>
          <a:bodyPr/>
          <a:lstStyle/>
          <a:p>
            <a:r>
              <a:rPr lang="en-US" b="0" dirty="0"/>
              <a:t>And, here, this is a quantitative comparison of different sampling strategies, including DPM-Solver highlighted in blue, DDPM in orange, and DDIM in red.</a:t>
            </a:r>
          </a:p>
          <a:p>
            <a:r>
              <a:rPr lang="en-US" b="0" dirty="0"/>
              <a:t>In the figure, the x-axis represents the number of sampling steps, and the y-axis is FID-score, where a lower FID score indicates better quality.</a:t>
            </a:r>
          </a:p>
          <a:p>
            <a:endParaRPr lang="en-US" b="0" dirty="0"/>
          </a:p>
          <a:p>
            <a:r>
              <a:rPr lang="en-US" b="0" dirty="0"/>
              <a:t>Thus, the optimal result lies in the left-bottom corner, achieving high-quality generation within fewer sampling steps.</a:t>
            </a:r>
          </a:p>
          <a:p>
            <a:endParaRPr lang="en-US" b="0" dirty="0"/>
          </a:p>
          <a:p>
            <a:r>
              <a:rPr lang="en-US" dirty="0"/>
              <a:t>Compared to DDPM and DDIM, we can see that DPM-Solver consistently achieves lower FID scores for the same number of steps </a:t>
            </a:r>
            <a:endParaRPr lang="en-US" b="0" dirty="0"/>
          </a:p>
        </p:txBody>
      </p:sp>
      <p:sp>
        <p:nvSpPr>
          <p:cNvPr id="4" name="Slide Number Placeholder 3">
            <a:extLst>
              <a:ext uri="{FF2B5EF4-FFF2-40B4-BE49-F238E27FC236}">
                <a16:creationId xmlns:a16="http://schemas.microsoft.com/office/drawing/2014/main" id="{E6F86D50-0040-152E-C711-29C15E6E9529}"/>
              </a:ext>
            </a:extLst>
          </p:cNvPr>
          <p:cNvSpPr>
            <a:spLocks noGrp="1"/>
          </p:cNvSpPr>
          <p:nvPr>
            <p:ph type="sldNum" sz="quarter" idx="5"/>
          </p:nvPr>
        </p:nvSpPr>
        <p:spPr/>
        <p:txBody>
          <a:bodyPr/>
          <a:lstStyle/>
          <a:p>
            <a:fld id="{D94E20AA-1C0C-4D48-A0FA-AF74EB7AF0EC}" type="slidenum">
              <a:rPr lang="en-US" smtClean="0"/>
              <a:t>47</a:t>
            </a:fld>
            <a:endParaRPr lang="en-US"/>
          </a:p>
        </p:txBody>
      </p:sp>
    </p:spTree>
    <p:extLst>
      <p:ext uri="{BB962C8B-B14F-4D97-AF65-F5344CB8AC3E}">
        <p14:creationId xmlns:p14="http://schemas.microsoft.com/office/powerpoint/2010/main" val="171936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A18BB-A4C8-4E08-5E83-1F98F7CF7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FEBAE-69D3-33CE-346B-CF0F6076D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889ED-12D9-0A1A-6802-6C75AB31C9DC}"/>
              </a:ext>
            </a:extLst>
          </p:cNvPr>
          <p:cNvSpPr>
            <a:spLocks noGrp="1"/>
          </p:cNvSpPr>
          <p:nvPr>
            <p:ph type="body" idx="1"/>
          </p:nvPr>
        </p:nvSpPr>
        <p:spPr/>
        <p:txBody>
          <a:bodyPr/>
          <a:lstStyle/>
          <a:p>
            <a:r>
              <a:rPr lang="en-US" dirty="0"/>
              <a:t>In summary, diffusion models can be expressed as SDEs in continuous time, </a:t>
            </a:r>
          </a:p>
          <a:p>
            <a:r>
              <a:rPr lang="en-US" dirty="0"/>
              <a:t>(click) and each SDE has a deterministic counterpart, and and the ODE representing the sampling process is called the PF-ODE . </a:t>
            </a:r>
          </a:p>
          <a:p>
            <a:r>
              <a:rPr lang="en-US" dirty="0"/>
              <a:t>(click) And by using more accurate high-order ODE solvers, we can achieve better results with fewer sampling steps, </a:t>
            </a:r>
          </a:p>
          <a:p>
            <a:r>
              <a:rPr lang="en-US" dirty="0"/>
              <a:t>(click) Lastly, and importantly, this acceleration is achieved without any extra training.. </a:t>
            </a:r>
            <a:endParaRPr lang="en-KR" dirty="0"/>
          </a:p>
        </p:txBody>
      </p:sp>
      <p:sp>
        <p:nvSpPr>
          <p:cNvPr id="4" name="Slide Number Placeholder 3">
            <a:extLst>
              <a:ext uri="{FF2B5EF4-FFF2-40B4-BE49-F238E27FC236}">
                <a16:creationId xmlns:a16="http://schemas.microsoft.com/office/drawing/2014/main" id="{3E341D05-927B-98BC-3F04-7D61A8CB3417}"/>
              </a:ext>
            </a:extLst>
          </p:cNvPr>
          <p:cNvSpPr>
            <a:spLocks noGrp="1"/>
          </p:cNvSpPr>
          <p:nvPr>
            <p:ph type="sldNum" sz="quarter" idx="5"/>
          </p:nvPr>
        </p:nvSpPr>
        <p:spPr/>
        <p:txBody>
          <a:bodyPr/>
          <a:lstStyle/>
          <a:p>
            <a:fld id="{D94E20AA-1C0C-4D48-A0FA-AF74EB7AF0EC}" type="slidenum">
              <a:rPr lang="en-US" smtClean="0"/>
              <a:t>48</a:t>
            </a:fld>
            <a:endParaRPr lang="en-US"/>
          </a:p>
        </p:txBody>
      </p:sp>
    </p:spTree>
    <p:extLst>
      <p:ext uri="{BB962C8B-B14F-4D97-AF65-F5344CB8AC3E}">
        <p14:creationId xmlns:p14="http://schemas.microsoft.com/office/powerpoint/2010/main" val="1504745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182E-8EEF-4570-F578-4A4188492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2DA41-5E7C-62D7-AB64-131376507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18CF1-F698-A238-A133-A57F7B416EEA}"/>
              </a:ext>
            </a:extLst>
          </p:cNvPr>
          <p:cNvSpPr>
            <a:spLocks noGrp="1"/>
          </p:cNvSpPr>
          <p:nvPr>
            <p:ph type="body" idx="1"/>
          </p:nvPr>
        </p:nvSpPr>
        <p:spPr/>
        <p:txBody>
          <a:bodyPr/>
          <a:lstStyle/>
          <a:p>
            <a:r>
              <a:rPr lang="en-US" dirty="0"/>
              <a:t>So far, through DDIM and high-order ODE solvers, we’ve seen that it’s possible to achieve nearly a 100× speed-up over the original DDPM without any additional training. </a:t>
            </a:r>
          </a:p>
          <a:p>
            <a:r>
              <a:rPr lang="en-US" dirty="0"/>
              <a:t>But what if we want to generate samples in just a single step or a few steps? </a:t>
            </a:r>
            <a:endParaRPr lang="en-KR" dirty="0"/>
          </a:p>
        </p:txBody>
      </p:sp>
      <p:sp>
        <p:nvSpPr>
          <p:cNvPr id="4" name="Slide Number Placeholder 3">
            <a:extLst>
              <a:ext uri="{FF2B5EF4-FFF2-40B4-BE49-F238E27FC236}">
                <a16:creationId xmlns:a16="http://schemas.microsoft.com/office/drawing/2014/main" id="{512379D6-C197-8E1E-EE5D-0158076192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E20AA-1C0C-4D48-A0FA-AF74EB7AF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6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1E81-0509-48EA-C371-41FBCC8E9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78298-E000-81E6-C7ED-97338E443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AB07B-F2EF-6932-32FF-6FB3C84E603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When we think about the goals of generative models, they can largely be categorized into three aspects: high-quality samples, diversity, and generation speed. </a:t>
            </a:r>
          </a:p>
          <a:p>
            <a:r>
              <a:rPr lang="en-US" sz="1200" kern="1200" dirty="0">
                <a:solidFill>
                  <a:schemeClr val="tx1"/>
                </a:solidFill>
                <a:effectLst/>
                <a:latin typeface="+mn-lt"/>
                <a:ea typeface="+mn-ea"/>
                <a:cs typeface="+mn-cs"/>
              </a:rPr>
              <a:t>Compared to other generative model families, diffusion models excel in generating high-quality and diverse outputs.</a:t>
            </a:r>
          </a:p>
          <a:p>
            <a:r>
              <a:rPr lang="en-US" sz="1200" kern="1200" dirty="0">
                <a:solidFill>
                  <a:schemeClr val="tx1"/>
                </a:solidFill>
                <a:effectLst/>
                <a:latin typeface="+mn-lt"/>
                <a:ea typeface="+mn-ea"/>
                <a:cs typeface="+mn-cs"/>
              </a:rPr>
              <a:t>However, they tend to be slower than other approaches.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So, a natural question is: can we also improve the generation speed?</a:t>
            </a:r>
          </a:p>
        </p:txBody>
      </p:sp>
      <p:sp>
        <p:nvSpPr>
          <p:cNvPr id="4" name="Slide Number Placeholder 3">
            <a:extLst>
              <a:ext uri="{FF2B5EF4-FFF2-40B4-BE49-F238E27FC236}">
                <a16:creationId xmlns:a16="http://schemas.microsoft.com/office/drawing/2014/main" id="{D505CE60-B735-14A5-AEE4-49072104A529}"/>
              </a:ext>
            </a:extLst>
          </p:cNvPr>
          <p:cNvSpPr>
            <a:spLocks noGrp="1"/>
          </p:cNvSpPr>
          <p:nvPr>
            <p:ph type="sldNum" sz="quarter" idx="5"/>
          </p:nvPr>
        </p:nvSpPr>
        <p:spPr/>
        <p:txBody>
          <a:bodyPr/>
          <a:lstStyle/>
          <a:p>
            <a:fld id="{D94E20AA-1C0C-4D48-A0FA-AF74EB7AF0EC}" type="slidenum">
              <a:rPr lang="en-US" smtClean="0"/>
              <a:t>5</a:t>
            </a:fld>
            <a:endParaRPr lang="en-US"/>
          </a:p>
        </p:txBody>
      </p:sp>
    </p:spTree>
    <p:extLst>
      <p:ext uri="{BB962C8B-B14F-4D97-AF65-F5344CB8AC3E}">
        <p14:creationId xmlns:p14="http://schemas.microsoft.com/office/powerpoint/2010/main" val="3196675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48C41-288D-D20D-C5E3-F3FE16981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0BF93-2DE9-F761-6857-268510605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C8459-4B8B-E45C-5EF6-79794BF75A3A}"/>
              </a:ext>
            </a:extLst>
          </p:cNvPr>
          <p:cNvSpPr>
            <a:spLocks noGrp="1"/>
          </p:cNvSpPr>
          <p:nvPr>
            <p:ph type="body" idx="1"/>
          </p:nvPr>
        </p:nvSpPr>
        <p:spPr/>
        <p:txBody>
          <a:bodyPr/>
          <a:lstStyle/>
          <a:p>
            <a:r>
              <a:rPr lang="en-US" dirty="0"/>
              <a:t>For that, we</a:t>
            </a:r>
            <a:r>
              <a:rPr lang="ko-KR" altLang="en-US" dirty="0"/>
              <a:t> </a:t>
            </a:r>
            <a:r>
              <a:rPr lang="en-US" altLang="ko-KR" dirty="0"/>
              <a:t>now</a:t>
            </a:r>
            <a:r>
              <a:rPr lang="en-US" dirty="0"/>
              <a:t> need further training. So next, let’s look at various finetuning strategies for achieving even greater speed-ups and enabling single- or few-step generation. </a:t>
            </a:r>
            <a:endParaRPr lang="en-KR" dirty="0"/>
          </a:p>
        </p:txBody>
      </p:sp>
      <p:sp>
        <p:nvSpPr>
          <p:cNvPr id="4" name="Slide Number Placeholder 3">
            <a:extLst>
              <a:ext uri="{FF2B5EF4-FFF2-40B4-BE49-F238E27FC236}">
                <a16:creationId xmlns:a16="http://schemas.microsoft.com/office/drawing/2014/main" id="{C2D680A4-C0F3-10BE-6D7A-84300472B4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E20AA-1C0C-4D48-A0FA-AF74EB7AF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140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B4F0-B268-29CD-9845-5A0BA6994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4FC5-C4B0-7EED-79F1-78765E1B2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8D00D-4224-B3A7-17EA-5654CEA1D2F2}"/>
              </a:ext>
            </a:extLst>
          </p:cNvPr>
          <p:cNvSpPr>
            <a:spLocks noGrp="1"/>
          </p:cNvSpPr>
          <p:nvPr>
            <p:ph type="body" idx="1"/>
          </p:nvPr>
        </p:nvSpPr>
        <p:spPr/>
        <p:txBody>
          <a:bodyPr/>
          <a:lstStyle/>
          <a:p>
            <a:r>
              <a:rPr lang="en-US" dirty="0"/>
              <a:t>Consistency models are one of the most popular approaches for single- or few-step generation. Unlike diffusion models, which are trained to predict x_{t-1} from </a:t>
            </a:r>
            <a:r>
              <a:rPr lang="en-US" dirty="0" err="1"/>
              <a:t>x_t</a:t>
            </a:r>
            <a:r>
              <a:rPr lang="en-US" dirty="0"/>
              <a:t>, consistency models are trained to directly predict the final clean output x_0 across all timesteps.</a:t>
            </a:r>
          </a:p>
          <a:p>
            <a:endParaRPr lang="en-US" dirty="0"/>
          </a:p>
          <a:p>
            <a:r>
              <a:rPr lang="en-US" dirty="0"/>
              <a:t>In the diagram, this means that all states at different timesteps along the trajectory should be mapped to the same x_0 by the consistency model. </a:t>
            </a:r>
            <a:endParaRPr lang="en-KR" dirty="0"/>
          </a:p>
        </p:txBody>
      </p:sp>
      <p:sp>
        <p:nvSpPr>
          <p:cNvPr id="4" name="Slide Number Placeholder 3">
            <a:extLst>
              <a:ext uri="{FF2B5EF4-FFF2-40B4-BE49-F238E27FC236}">
                <a16:creationId xmlns:a16="http://schemas.microsoft.com/office/drawing/2014/main" id="{BF749411-BB8B-4C4F-41CB-4D211F4FB0AA}"/>
              </a:ext>
            </a:extLst>
          </p:cNvPr>
          <p:cNvSpPr>
            <a:spLocks noGrp="1"/>
          </p:cNvSpPr>
          <p:nvPr>
            <p:ph type="sldNum" sz="quarter" idx="5"/>
          </p:nvPr>
        </p:nvSpPr>
        <p:spPr/>
        <p:txBody>
          <a:bodyPr/>
          <a:lstStyle/>
          <a:p>
            <a:fld id="{D94E20AA-1C0C-4D48-A0FA-AF74EB7AF0EC}" type="slidenum">
              <a:rPr lang="en-US" smtClean="0"/>
              <a:t>51</a:t>
            </a:fld>
            <a:endParaRPr lang="en-US"/>
          </a:p>
        </p:txBody>
      </p:sp>
    </p:spTree>
    <p:extLst>
      <p:ext uri="{BB962C8B-B14F-4D97-AF65-F5344CB8AC3E}">
        <p14:creationId xmlns:p14="http://schemas.microsoft.com/office/powerpoint/2010/main" val="3626949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7743B-E9E6-2D4E-2E1B-54660126C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2A50D-BC08-0252-12A7-84ACBA785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8EEBB-87A0-7A49-E2DF-04AE74058EBB}"/>
              </a:ext>
            </a:extLst>
          </p:cNvPr>
          <p:cNvSpPr>
            <a:spLocks noGrp="1"/>
          </p:cNvSpPr>
          <p:nvPr>
            <p:ph type="body" idx="1"/>
          </p:nvPr>
        </p:nvSpPr>
        <p:spPr/>
        <p:txBody>
          <a:bodyPr/>
          <a:lstStyle/>
          <a:p>
            <a:r>
              <a:rPr lang="en-US" dirty="0"/>
              <a:t>In order to learn this one-step mapping from any </a:t>
            </a:r>
            <a:r>
              <a:rPr lang="en-US" dirty="0" err="1"/>
              <a:t>x_t</a:t>
            </a:r>
            <a:r>
              <a:rPr lang="en-US" dirty="0"/>
              <a:t> to the same x_0, the model is trained with the consistency loss shown here.</a:t>
            </a:r>
          </a:p>
          <a:p>
            <a:r>
              <a:rPr lang="en-US" dirty="0"/>
              <a:t>This loss measures the difference between the model’s prediction of x_0 from two nearby points along the same trajectory — for example, </a:t>
            </a:r>
            <a:r>
              <a:rPr lang="en-US" dirty="0" err="1"/>
              <a:t>x_t</a:t>
            </a:r>
            <a:r>
              <a:rPr lang="en-US" dirty="0"/>
              <a:t> and x_{t+1}. By minimizing this loss, we ensure that regardless of where we start along the ODE trajectory, the model consistently maps back to the same x_0. The figure below illustrates this: the red arrows show the model mapping different </a:t>
            </a:r>
            <a:r>
              <a:rPr lang="en-US" dirty="0" err="1"/>
              <a:t>x_ts</a:t>
            </a:r>
            <a:r>
              <a:rPr lang="en-US" dirty="0"/>
              <a:t> along the trajectory to the same x_0.</a:t>
            </a:r>
          </a:p>
        </p:txBody>
      </p:sp>
      <p:sp>
        <p:nvSpPr>
          <p:cNvPr id="4" name="Slide Number Placeholder 3">
            <a:extLst>
              <a:ext uri="{FF2B5EF4-FFF2-40B4-BE49-F238E27FC236}">
                <a16:creationId xmlns:a16="http://schemas.microsoft.com/office/drawing/2014/main" id="{C3030E95-4DFF-5C22-24F5-FC76900E311E}"/>
              </a:ext>
            </a:extLst>
          </p:cNvPr>
          <p:cNvSpPr>
            <a:spLocks noGrp="1"/>
          </p:cNvSpPr>
          <p:nvPr>
            <p:ph type="sldNum" sz="quarter" idx="5"/>
          </p:nvPr>
        </p:nvSpPr>
        <p:spPr/>
        <p:txBody>
          <a:bodyPr/>
          <a:lstStyle/>
          <a:p>
            <a:fld id="{D94E20AA-1C0C-4D48-A0FA-AF74EB7AF0EC}" type="slidenum">
              <a:rPr lang="en-US" smtClean="0"/>
              <a:t>52</a:t>
            </a:fld>
            <a:endParaRPr lang="en-US"/>
          </a:p>
        </p:txBody>
      </p:sp>
    </p:spTree>
    <p:extLst>
      <p:ext uri="{BB962C8B-B14F-4D97-AF65-F5344CB8AC3E}">
        <p14:creationId xmlns:p14="http://schemas.microsoft.com/office/powerpoint/2010/main" val="1010757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9818-98D8-26C5-B70F-4E3CE3CFE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B3120-D5E9-8DAA-C431-8C2C147E8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62E67-2810-9C15-EBFC-15D537DC2BA1}"/>
              </a:ext>
            </a:extLst>
          </p:cNvPr>
          <p:cNvSpPr>
            <a:spLocks noGrp="1"/>
          </p:cNvSpPr>
          <p:nvPr>
            <p:ph type="body" idx="1"/>
          </p:nvPr>
        </p:nvSpPr>
        <p:spPr/>
        <p:txBody>
          <a:bodyPr/>
          <a:lstStyle/>
          <a:p>
            <a:r>
              <a:rPr lang="en-US" b="0" dirty="0"/>
              <a:t>This is a qualitative comparison of standard diffusion models and consistency models.</a:t>
            </a:r>
          </a:p>
          <a:p>
            <a:r>
              <a:rPr lang="en-US" b="0" dirty="0"/>
              <a:t>Compared to diffusion models, consistency models can generate plausible outputs in just a single step — achieving quality that’s nearly comparable to diffusion models sampled with more than 30 steps.</a:t>
            </a:r>
          </a:p>
        </p:txBody>
      </p:sp>
      <p:sp>
        <p:nvSpPr>
          <p:cNvPr id="4" name="Slide Number Placeholder 3">
            <a:extLst>
              <a:ext uri="{FF2B5EF4-FFF2-40B4-BE49-F238E27FC236}">
                <a16:creationId xmlns:a16="http://schemas.microsoft.com/office/drawing/2014/main" id="{D0ECA567-0BA8-A361-D827-662B1DE41B0D}"/>
              </a:ext>
            </a:extLst>
          </p:cNvPr>
          <p:cNvSpPr>
            <a:spLocks noGrp="1"/>
          </p:cNvSpPr>
          <p:nvPr>
            <p:ph type="sldNum" sz="quarter" idx="5"/>
          </p:nvPr>
        </p:nvSpPr>
        <p:spPr/>
        <p:txBody>
          <a:bodyPr/>
          <a:lstStyle/>
          <a:p>
            <a:fld id="{D94E20AA-1C0C-4D48-A0FA-AF74EB7AF0EC}" type="slidenum">
              <a:rPr lang="en-US" smtClean="0"/>
              <a:t>53</a:t>
            </a:fld>
            <a:endParaRPr lang="en-US"/>
          </a:p>
        </p:txBody>
      </p:sp>
    </p:spTree>
    <p:extLst>
      <p:ext uri="{BB962C8B-B14F-4D97-AF65-F5344CB8AC3E}">
        <p14:creationId xmlns:p14="http://schemas.microsoft.com/office/powerpoint/2010/main" val="33251211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95092-EF2F-5AEC-8544-95123EBEA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66F6A-4F3F-98A5-94CE-51835B084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08647-3D04-17C4-888F-5FAC862D33C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There have been several follow-up works aiming to improve consistency models.</a:t>
            </a:r>
          </a:p>
          <a:p>
            <a:r>
              <a:rPr lang="en-US" sz="1200" kern="1200" dirty="0">
                <a:solidFill>
                  <a:schemeClr val="tx1"/>
                </a:solidFill>
                <a:effectLst/>
                <a:latin typeface="+mn-lt"/>
                <a:ea typeface="+mn-ea"/>
                <a:cs typeface="+mn-cs"/>
              </a:rPr>
              <a:t>One key limitation of standard consistency models is that they always map any </a:t>
            </a:r>
            <a:r>
              <a:rPr lang="en-US" sz="1200" kern="1200" dirty="0" err="1">
                <a:solidFill>
                  <a:schemeClr val="tx1"/>
                </a:solidFill>
                <a:effectLst/>
                <a:latin typeface="+mn-lt"/>
                <a:ea typeface="+mn-ea"/>
                <a:cs typeface="+mn-cs"/>
              </a:rPr>
              <a:t>x_t</a:t>
            </a:r>
            <a:r>
              <a:rPr lang="en-US" sz="1200" kern="1200" dirty="0">
                <a:solidFill>
                  <a:schemeClr val="tx1"/>
                </a:solidFill>
                <a:effectLst/>
                <a:latin typeface="+mn-lt"/>
                <a:ea typeface="+mn-ea"/>
                <a:cs typeface="+mn-cs"/>
              </a:rPr>
              <a:t> directly to the fully denoised output x_0,</a:t>
            </a:r>
          </a:p>
          <a:p>
            <a:r>
              <a:rPr lang="en-US" sz="1200" kern="1200" dirty="0">
                <a:solidFill>
                  <a:schemeClr val="tx1"/>
                </a:solidFill>
                <a:effectLst/>
                <a:latin typeface="+mn-lt"/>
                <a:ea typeface="+mn-ea"/>
                <a:cs typeface="+mn-cs"/>
              </a:rPr>
              <a:t>which makes it difficult to perform multi-step generation in a natural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address this, Consistency Trajectory Models introduce an additional condition — a target timestep s.</a:t>
            </a:r>
          </a:p>
          <a:p>
            <a:r>
              <a:rPr lang="en-US" sz="1200" kern="1200" dirty="0">
                <a:solidFill>
                  <a:schemeClr val="tx1"/>
                </a:solidFill>
                <a:effectLst/>
                <a:latin typeface="+mn-lt"/>
                <a:ea typeface="+mn-ea"/>
                <a:cs typeface="+mn-cs"/>
              </a:rPr>
              <a:t>Instead of always predicting x_0, the model now maps </a:t>
            </a:r>
            <a:r>
              <a:rPr lang="en-US" sz="1200" kern="1200" dirty="0" err="1">
                <a:solidFill>
                  <a:schemeClr val="tx1"/>
                </a:solidFill>
                <a:effectLst/>
                <a:latin typeface="+mn-lt"/>
                <a:ea typeface="+mn-ea"/>
                <a:cs typeface="+mn-cs"/>
              </a:rPr>
              <a:t>x_t</a:t>
            </a:r>
            <a:r>
              <a:rPr lang="en-US" sz="1200" kern="1200" dirty="0">
                <a:solidFill>
                  <a:schemeClr val="tx1"/>
                </a:solidFill>
                <a:effectLst/>
                <a:latin typeface="+mn-lt"/>
                <a:ea typeface="+mn-ea"/>
                <a:cs typeface="+mn-cs"/>
              </a:rPr>
              <a:t> to the state at the target timestep 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Thus, this model allows users to control the trade-off between quality and sampling speed.</a:t>
            </a:r>
          </a:p>
        </p:txBody>
      </p:sp>
      <p:sp>
        <p:nvSpPr>
          <p:cNvPr id="4" name="Slide Number Placeholder 3">
            <a:extLst>
              <a:ext uri="{FF2B5EF4-FFF2-40B4-BE49-F238E27FC236}">
                <a16:creationId xmlns:a16="http://schemas.microsoft.com/office/drawing/2014/main" id="{0D9C63FA-F041-9EE0-C3F6-B75D064B4BB2}"/>
              </a:ext>
            </a:extLst>
          </p:cNvPr>
          <p:cNvSpPr>
            <a:spLocks noGrp="1"/>
          </p:cNvSpPr>
          <p:nvPr>
            <p:ph type="sldNum" sz="quarter" idx="5"/>
          </p:nvPr>
        </p:nvSpPr>
        <p:spPr/>
        <p:txBody>
          <a:bodyPr/>
          <a:lstStyle/>
          <a:p>
            <a:fld id="{D94E20AA-1C0C-4D48-A0FA-AF74EB7AF0EC}" type="slidenum">
              <a:rPr lang="en-US" smtClean="0"/>
              <a:t>54</a:t>
            </a:fld>
            <a:endParaRPr lang="en-US"/>
          </a:p>
        </p:txBody>
      </p:sp>
    </p:spTree>
    <p:extLst>
      <p:ext uri="{BB962C8B-B14F-4D97-AF65-F5344CB8AC3E}">
        <p14:creationId xmlns:p14="http://schemas.microsoft.com/office/powerpoint/2010/main" val="180317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DF3E0-1B81-511A-3146-9A133A515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E4DFB-057B-F6C1-D8AF-EAF57F96B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56EB6-4A98-FBE6-9BA6-E4AAC603EEB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Similarly, Shortcut Models introduce an auxiliary condition, which is denoted by d here. It represents a desired step size in solving ODEs. Thus, in Shortcut Models, x_{</a:t>
            </a:r>
            <a:r>
              <a:rPr lang="en-US" sz="1200" kern="1200" dirty="0" err="1">
                <a:solidFill>
                  <a:schemeClr val="tx1"/>
                </a:solidFill>
                <a:effectLst/>
                <a:latin typeface="+mn-lt"/>
                <a:ea typeface="+mn-ea"/>
                <a:cs typeface="+mn-cs"/>
              </a:rPr>
              <a:t>t+d</a:t>
            </a:r>
            <a:r>
              <a:rPr lang="en-US" sz="1200" kern="1200" dirty="0">
                <a:solidFill>
                  <a:schemeClr val="tx1"/>
                </a:solidFill>
                <a:effectLst/>
                <a:latin typeface="+mn-lt"/>
                <a:ea typeface="+mn-ea"/>
                <a:cs typeface="+mn-cs"/>
              </a:rPr>
              <a:t>} can be computed as </a:t>
            </a:r>
            <a:r>
              <a:rPr lang="en-US" sz="1200" kern="1200" dirty="0" err="1">
                <a:solidFill>
                  <a:schemeClr val="tx1"/>
                </a:solidFill>
                <a:effectLst/>
                <a:latin typeface="+mn-lt"/>
                <a:ea typeface="+mn-ea"/>
                <a:cs typeface="+mn-cs"/>
              </a:rPr>
              <a:t>x_t</a:t>
            </a:r>
            <a:r>
              <a:rPr lang="en-US" sz="1200" kern="1200" dirty="0">
                <a:solidFill>
                  <a:schemeClr val="tx1"/>
                </a:solidFill>
                <a:effectLst/>
                <a:latin typeface="+mn-lt"/>
                <a:ea typeface="+mn-ea"/>
                <a:cs typeface="+mn-cs"/>
              </a:rPr>
              <a:t> + the neural net output multiplied by the step size 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interesting property of Shortcut Models is that, as the step size d goes to 0, the model’s output converges to the velocity, which is the time derivative of </a:t>
            </a:r>
            <a:r>
              <a:rPr lang="en-US" sz="1200" kern="1200" dirty="0" err="1">
                <a:solidFill>
                  <a:schemeClr val="tx1"/>
                </a:solidFill>
                <a:effectLst/>
                <a:latin typeface="+mn-lt"/>
                <a:ea typeface="+mn-ea"/>
                <a:cs typeface="+mn-cs"/>
              </a:rPr>
              <a:t>x_t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 in effect, from the perspective of solving ODEs, Shortcut models unify both the integral output (like consistency models) and the infinitesimal step (like diffusion models’ output).</a:t>
            </a:r>
          </a:p>
        </p:txBody>
      </p:sp>
      <p:sp>
        <p:nvSpPr>
          <p:cNvPr id="4" name="Slide Number Placeholder 3">
            <a:extLst>
              <a:ext uri="{FF2B5EF4-FFF2-40B4-BE49-F238E27FC236}">
                <a16:creationId xmlns:a16="http://schemas.microsoft.com/office/drawing/2014/main" id="{35FB01D2-B592-D9C7-7173-1EBBD40F0FA3}"/>
              </a:ext>
            </a:extLst>
          </p:cNvPr>
          <p:cNvSpPr>
            <a:spLocks noGrp="1"/>
          </p:cNvSpPr>
          <p:nvPr>
            <p:ph type="sldNum" sz="quarter" idx="5"/>
          </p:nvPr>
        </p:nvSpPr>
        <p:spPr/>
        <p:txBody>
          <a:bodyPr/>
          <a:lstStyle/>
          <a:p>
            <a:fld id="{D94E20AA-1C0C-4D48-A0FA-AF74EB7AF0EC}" type="slidenum">
              <a:rPr lang="en-US" smtClean="0"/>
              <a:t>55</a:t>
            </a:fld>
            <a:endParaRPr lang="en-US"/>
          </a:p>
        </p:txBody>
      </p:sp>
    </p:spTree>
    <p:extLst>
      <p:ext uri="{BB962C8B-B14F-4D97-AF65-F5344CB8AC3E}">
        <p14:creationId xmlns:p14="http://schemas.microsoft.com/office/powerpoint/2010/main" val="1015144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09248-05D2-CB7C-739F-DEA24627E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19CFA-994C-4FF8-EF6C-2E098EF68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8F12E-D2CC-95F3-1396-0F3B1730D93C}"/>
              </a:ext>
            </a:extLst>
          </p:cNvPr>
          <p:cNvSpPr>
            <a:spLocks noGrp="1"/>
          </p:cNvSpPr>
          <p:nvPr>
            <p:ph type="body" idx="1"/>
          </p:nvPr>
        </p:nvSpPr>
        <p:spPr/>
        <p:txBody>
          <a:bodyPr/>
          <a:lstStyle/>
          <a:p>
            <a:r>
              <a:rPr lang="en-US" dirty="0"/>
              <a:t>There are also several distillation-based approaches, which involve two different models: a slow teacher model and a faster student model. The goal is to distill a slow teacher diffusion model into a fast student diffusion model. In the figure, we see two iterations of progressive distillation. In each distillation stage, the teacher model takes more sampling steps to compute an accurate solution to the ODE, while the student model is trained to predict these teacher model’s outputs within fewer steps all at once. </a:t>
            </a:r>
            <a:endParaRPr lang="en-KR" dirty="0"/>
          </a:p>
        </p:txBody>
      </p:sp>
      <p:sp>
        <p:nvSpPr>
          <p:cNvPr id="4" name="Slide Number Placeholder 3">
            <a:extLst>
              <a:ext uri="{FF2B5EF4-FFF2-40B4-BE49-F238E27FC236}">
                <a16:creationId xmlns:a16="http://schemas.microsoft.com/office/drawing/2014/main" id="{BBB1C15E-46BC-EBDB-32AD-68731696D0BA}"/>
              </a:ext>
            </a:extLst>
          </p:cNvPr>
          <p:cNvSpPr>
            <a:spLocks noGrp="1"/>
          </p:cNvSpPr>
          <p:nvPr>
            <p:ph type="sldNum" sz="quarter" idx="5"/>
          </p:nvPr>
        </p:nvSpPr>
        <p:spPr/>
        <p:txBody>
          <a:bodyPr/>
          <a:lstStyle/>
          <a:p>
            <a:fld id="{D94E20AA-1C0C-4D48-A0FA-AF74EB7AF0EC}" type="slidenum">
              <a:rPr lang="en-US" smtClean="0"/>
              <a:t>56</a:t>
            </a:fld>
            <a:endParaRPr lang="en-US"/>
          </a:p>
        </p:txBody>
      </p:sp>
    </p:spTree>
    <p:extLst>
      <p:ext uri="{BB962C8B-B14F-4D97-AF65-F5344CB8AC3E}">
        <p14:creationId xmlns:p14="http://schemas.microsoft.com/office/powerpoint/2010/main" val="3825751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1E40-1A95-B234-082A-E30F113D0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5316A-4099-5B5A-6FCC-A599B3BD4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465F1-3E4B-7D6F-C158-B3FB8A905C6F}"/>
              </a:ext>
            </a:extLst>
          </p:cNvPr>
          <p:cNvSpPr>
            <a:spLocks noGrp="1"/>
          </p:cNvSpPr>
          <p:nvPr>
            <p:ph type="body" idx="1"/>
          </p:nvPr>
        </p:nvSpPr>
        <p:spPr/>
        <p:txBody>
          <a:bodyPr/>
          <a:lstStyle/>
          <a:p>
            <a:r>
              <a:rPr lang="en-US" dirty="0"/>
              <a:t>There also have been various attempts to leverage GAN for diffusion model acceleration. Similar to distillation-based approaches, these methods follow a teacher–student framework. However, in addition, they incorporate a GAN adversarial loss, where the student model is trained to produce outputs</a:t>
            </a:r>
            <a:r>
              <a:rPr lang="ko-KR" altLang="en-US" dirty="0"/>
              <a:t> </a:t>
            </a:r>
            <a:r>
              <a:rPr lang="en-US" altLang="ko-KR" dirty="0"/>
              <a:t>such that it fools </a:t>
            </a:r>
            <a:r>
              <a:rPr lang="en-US" dirty="0"/>
              <a:t>a discriminator into classifying them as real data. </a:t>
            </a:r>
          </a:p>
          <a:p>
            <a:r>
              <a:rPr lang="en-US" dirty="0"/>
              <a:t>This adversarial loss has been widely demonstrated to be effective in producing sharp outputs and achieving diversity in single</a:t>
            </a:r>
            <a:r>
              <a:rPr lang="en-US"/>
              <a:t>/few-step </a:t>
            </a:r>
            <a:r>
              <a:rPr lang="en-US" dirty="0"/>
              <a:t>generation.</a:t>
            </a:r>
            <a:endParaRPr lang="en-KR" dirty="0"/>
          </a:p>
        </p:txBody>
      </p:sp>
      <p:sp>
        <p:nvSpPr>
          <p:cNvPr id="4" name="Slide Number Placeholder 3">
            <a:extLst>
              <a:ext uri="{FF2B5EF4-FFF2-40B4-BE49-F238E27FC236}">
                <a16:creationId xmlns:a16="http://schemas.microsoft.com/office/drawing/2014/main" id="{EA23B59C-BD09-3B83-BD3A-0CF1778D5C55}"/>
              </a:ext>
            </a:extLst>
          </p:cNvPr>
          <p:cNvSpPr>
            <a:spLocks noGrp="1"/>
          </p:cNvSpPr>
          <p:nvPr>
            <p:ph type="sldNum" sz="quarter" idx="5"/>
          </p:nvPr>
        </p:nvSpPr>
        <p:spPr/>
        <p:txBody>
          <a:bodyPr/>
          <a:lstStyle/>
          <a:p>
            <a:fld id="{D94E20AA-1C0C-4D48-A0FA-AF74EB7AF0EC}" type="slidenum">
              <a:rPr lang="en-US" smtClean="0"/>
              <a:t>57</a:t>
            </a:fld>
            <a:endParaRPr lang="en-US"/>
          </a:p>
        </p:txBody>
      </p:sp>
    </p:spTree>
    <p:extLst>
      <p:ext uri="{BB962C8B-B14F-4D97-AF65-F5344CB8AC3E}">
        <p14:creationId xmlns:p14="http://schemas.microsoft.com/office/powerpoint/2010/main" val="782134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E08C5-2C05-BC3C-FF49-DFC983974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6F8C5-F0B9-49B2-08BC-78A3AC6B4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FFA55-F65F-E284-4001-560C54D54970}"/>
              </a:ext>
            </a:extLst>
          </p:cNvPr>
          <p:cNvSpPr>
            <a:spLocks noGrp="1"/>
          </p:cNvSpPr>
          <p:nvPr>
            <p:ph type="body" idx="1"/>
          </p:nvPr>
        </p:nvSpPr>
        <p:spPr/>
        <p:txBody>
          <a:bodyPr/>
          <a:lstStyle/>
          <a:p>
            <a:r>
              <a:rPr lang="en-US" dirty="0"/>
              <a:t>This is a summary of the entire presentation on acceleration. Using DDIM or high-order ODE solvers, we can achieve about a 100× speed-up over basic DDPMs without any additional training. For further acceleration, there are several training schemes like consistency models. </a:t>
            </a:r>
          </a:p>
        </p:txBody>
      </p:sp>
      <p:sp>
        <p:nvSpPr>
          <p:cNvPr id="4" name="Slide Number Placeholder 3">
            <a:extLst>
              <a:ext uri="{FF2B5EF4-FFF2-40B4-BE49-F238E27FC236}">
                <a16:creationId xmlns:a16="http://schemas.microsoft.com/office/drawing/2014/main" id="{C46EC7B1-5C5D-3713-0C81-2E6251691B9F}"/>
              </a:ext>
            </a:extLst>
          </p:cNvPr>
          <p:cNvSpPr>
            <a:spLocks noGrp="1"/>
          </p:cNvSpPr>
          <p:nvPr>
            <p:ph type="sldNum" sz="quarter" idx="5"/>
          </p:nvPr>
        </p:nvSpPr>
        <p:spPr/>
        <p:txBody>
          <a:bodyPr/>
          <a:lstStyle/>
          <a:p>
            <a:fld id="{D94E20AA-1C0C-4D48-A0FA-AF74EB7AF0EC}" type="slidenum">
              <a:rPr lang="en-US" smtClean="0"/>
              <a:t>58</a:t>
            </a:fld>
            <a:endParaRPr lang="en-US"/>
          </a:p>
        </p:txBody>
      </p:sp>
    </p:spTree>
    <p:extLst>
      <p:ext uri="{BB962C8B-B14F-4D97-AF65-F5344CB8AC3E}">
        <p14:creationId xmlns:p14="http://schemas.microsoft.com/office/powerpoint/2010/main" val="509747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the end of my presentation on accelerating generation. Our next presenter will continue the presentation with a focus on video diffusion models.</a:t>
            </a:r>
          </a:p>
        </p:txBody>
      </p:sp>
      <p:sp>
        <p:nvSpPr>
          <p:cNvPr id="4" name="Slide Number Placeholder 3"/>
          <p:cNvSpPr>
            <a:spLocks noGrp="1"/>
          </p:cNvSpPr>
          <p:nvPr>
            <p:ph type="sldNum" sz="quarter" idx="5"/>
          </p:nvPr>
        </p:nvSpPr>
        <p:spPr/>
        <p:txBody>
          <a:bodyPr/>
          <a:lstStyle/>
          <a:p>
            <a:fld id="{D94E20AA-1C0C-4D48-A0FA-AF74EB7AF0EC}" type="slidenum">
              <a:rPr lang="en-US" smtClean="0"/>
              <a:t>59</a:t>
            </a:fld>
            <a:endParaRPr lang="en-US"/>
          </a:p>
        </p:txBody>
      </p:sp>
    </p:spTree>
    <p:extLst>
      <p:ext uri="{BB962C8B-B14F-4D97-AF65-F5344CB8AC3E}">
        <p14:creationId xmlns:p14="http://schemas.microsoft.com/office/powerpoint/2010/main" val="197965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F41F-03A1-5D68-2951-AE4E29640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03C61-7F97-E22E-E337-4CA85CDFA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FF8E67-2EAC-D47D-375D-A9968C8E5396}"/>
              </a:ext>
            </a:extLst>
          </p:cNvPr>
          <p:cNvSpPr>
            <a:spLocks noGrp="1"/>
          </p:cNvSpPr>
          <p:nvPr>
            <p:ph type="body" idx="1"/>
          </p:nvPr>
        </p:nvSpPr>
        <p:spPr/>
        <p:txBody>
          <a:bodyPr/>
          <a:lstStyle/>
          <a:p>
            <a:r>
              <a:rPr lang="en-US" dirty="0"/>
              <a:t>Given this limitation of diffusion models, now we will explore</a:t>
            </a:r>
            <a:r>
              <a:rPr lang="en-KR" dirty="0"/>
              <a:t> how we can speed up the sampling process without compromising generation quality.</a:t>
            </a:r>
          </a:p>
        </p:txBody>
      </p:sp>
      <p:sp>
        <p:nvSpPr>
          <p:cNvPr id="4" name="Slide Number Placeholder 3">
            <a:extLst>
              <a:ext uri="{FF2B5EF4-FFF2-40B4-BE49-F238E27FC236}">
                <a16:creationId xmlns:a16="http://schemas.microsoft.com/office/drawing/2014/main" id="{6D360E0A-43FD-7778-FBB5-8825EDD0F42C}"/>
              </a:ext>
            </a:extLst>
          </p:cNvPr>
          <p:cNvSpPr>
            <a:spLocks noGrp="1"/>
          </p:cNvSpPr>
          <p:nvPr>
            <p:ph type="sldNum" sz="quarter" idx="5"/>
          </p:nvPr>
        </p:nvSpPr>
        <p:spPr/>
        <p:txBody>
          <a:bodyPr/>
          <a:lstStyle/>
          <a:p>
            <a:fld id="{D94E20AA-1C0C-4D48-A0FA-AF74EB7AF0EC}" type="slidenum">
              <a:rPr lang="en-US" smtClean="0"/>
              <a:t>6</a:t>
            </a:fld>
            <a:endParaRPr lang="en-US"/>
          </a:p>
        </p:txBody>
      </p:sp>
    </p:spTree>
    <p:extLst>
      <p:ext uri="{BB962C8B-B14F-4D97-AF65-F5344CB8AC3E}">
        <p14:creationId xmlns:p14="http://schemas.microsoft.com/office/powerpoint/2010/main" val="237574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A5D81-CCE6-AF93-B9E0-E6A217A0F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DDC40-8142-D775-9524-EE788FA2D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850FA-0C0C-2F4C-72D2-A6AC2EB83B5E}"/>
              </a:ext>
            </a:extLst>
          </p:cNvPr>
          <p:cNvSpPr>
            <a:spLocks noGrp="1"/>
          </p:cNvSpPr>
          <p:nvPr>
            <p:ph type="body" idx="1"/>
          </p:nvPr>
        </p:nvSpPr>
        <p:spPr/>
        <p:txBody>
          <a:bodyPr/>
          <a:lstStyle/>
          <a:p>
            <a:r>
              <a:rPr lang="en-US" dirty="0"/>
              <a:t>In the previous presentations, we have discussed basic DDPMs, which typically require 1,000 or more timesteps to generate a single sample. </a:t>
            </a:r>
          </a:p>
          <a:p>
            <a:r>
              <a:rPr lang="en-US" dirty="0"/>
              <a:t>(click) Now, first of all, we’ll look at DDIM, which achieves about a 20× speed-up over DDPMs without additional training. </a:t>
            </a:r>
          </a:p>
          <a:p>
            <a:r>
              <a:rPr lang="en-US" dirty="0"/>
              <a:t>(click) Next, we’ll cover high-order ODE solvers, which provide a further 5× acceleration, also without extra training. </a:t>
            </a:r>
          </a:p>
          <a:p>
            <a:r>
              <a:rPr lang="en-US" dirty="0"/>
              <a:t>(click) Finally, for real-time generation where the required sampling steps are even lower than 10 such as a single or just a few steps, we’ll explore finetuning-based approaches that can produce results in just one or a few steps. </a:t>
            </a:r>
            <a:endParaRPr lang="en-KR" dirty="0"/>
          </a:p>
        </p:txBody>
      </p:sp>
      <p:sp>
        <p:nvSpPr>
          <p:cNvPr id="4" name="Slide Number Placeholder 3">
            <a:extLst>
              <a:ext uri="{FF2B5EF4-FFF2-40B4-BE49-F238E27FC236}">
                <a16:creationId xmlns:a16="http://schemas.microsoft.com/office/drawing/2014/main" id="{9A488150-F7D0-3896-C309-3D8528D4F0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E20AA-1C0C-4D48-A0FA-AF74EB7AF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87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23356-B3A3-D104-71EC-0DB0BB9F0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3C9A0-D623-C9AD-A43E-13FB4B34B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5049F-4A57-E7DD-3F89-00A2C83D03C0}"/>
              </a:ext>
            </a:extLst>
          </p:cNvPr>
          <p:cNvSpPr>
            <a:spLocks noGrp="1"/>
          </p:cNvSpPr>
          <p:nvPr>
            <p:ph type="body" idx="1"/>
          </p:nvPr>
        </p:nvSpPr>
        <p:spPr/>
        <p:txBody>
          <a:bodyPr/>
          <a:lstStyle/>
          <a:p>
            <a:r>
              <a:rPr lang="en-US" dirty="0"/>
              <a:t>Then, let’s begin with DDIMs.</a:t>
            </a:r>
            <a:endParaRPr lang="en-KR" dirty="0"/>
          </a:p>
        </p:txBody>
      </p:sp>
      <p:sp>
        <p:nvSpPr>
          <p:cNvPr id="4" name="Slide Number Placeholder 3">
            <a:extLst>
              <a:ext uri="{FF2B5EF4-FFF2-40B4-BE49-F238E27FC236}">
                <a16:creationId xmlns:a16="http://schemas.microsoft.com/office/drawing/2014/main" id="{296DE21D-98AC-B8D5-13D4-2009DBB296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E20AA-1C0C-4D48-A0FA-AF74EB7AF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296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4C3B-11A9-598C-F246-E6206ED9A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41A05-91D4-860E-4931-F83EDEA0D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95774-7B8F-6F80-3037-9A96C84E18EB}"/>
              </a:ext>
            </a:extLst>
          </p:cNvPr>
          <p:cNvSpPr>
            <a:spLocks noGrp="1"/>
          </p:cNvSpPr>
          <p:nvPr>
            <p:ph type="body" idx="1"/>
          </p:nvPr>
        </p:nvSpPr>
        <p:spPr/>
        <p:txBody>
          <a:bodyPr/>
          <a:lstStyle/>
          <a:p>
            <a:r>
              <a:rPr lang="en-US" altLang="ko-KR" dirty="0"/>
              <a:t>First,</a:t>
            </a:r>
            <a:r>
              <a:rPr lang="ko-KR" altLang="en-US" dirty="0"/>
              <a:t> </a:t>
            </a:r>
            <a:r>
              <a:rPr lang="en-US" altLang="ko-KR" dirty="0"/>
              <a:t>t</a:t>
            </a:r>
            <a:r>
              <a:rPr lang="en-US" dirty="0"/>
              <a:t>his is a brief overview of DDPM’s sampling process. (click)</a:t>
            </a:r>
            <a:r>
              <a:rPr lang="ko-KR" altLang="en-US" dirty="0"/>
              <a:t> </a:t>
            </a:r>
            <a:r>
              <a:rPr lang="en-US" altLang="ko-KR" dirty="0"/>
              <a:t>As you can see, in order to compute x_0 from </a:t>
            </a:r>
            <a:r>
              <a:rPr lang="en-US" altLang="ko-KR" dirty="0" err="1"/>
              <a:t>x_T</a:t>
            </a:r>
            <a:r>
              <a:rPr lang="en-US" altLang="ko-KR" dirty="0"/>
              <a:t>, it must go through all consecutive timesteps.</a:t>
            </a:r>
          </a:p>
          <a:p>
            <a:r>
              <a:rPr lang="en-US" altLang="ko-KR" dirty="0"/>
              <a:t>Specifically, we refer to this type of sequential process as a Markov chain, and it typically requires 1,000 or more steps to produce plausible outputs, which is highly time-consuming.</a:t>
            </a:r>
          </a:p>
        </p:txBody>
      </p:sp>
      <p:sp>
        <p:nvSpPr>
          <p:cNvPr id="4" name="Slide Number Placeholder 3">
            <a:extLst>
              <a:ext uri="{FF2B5EF4-FFF2-40B4-BE49-F238E27FC236}">
                <a16:creationId xmlns:a16="http://schemas.microsoft.com/office/drawing/2014/main" id="{2BC85979-B912-C7CA-DB1F-CDB5C222E3A9}"/>
              </a:ext>
            </a:extLst>
          </p:cNvPr>
          <p:cNvSpPr>
            <a:spLocks noGrp="1"/>
          </p:cNvSpPr>
          <p:nvPr>
            <p:ph type="sldNum" sz="quarter" idx="5"/>
          </p:nvPr>
        </p:nvSpPr>
        <p:spPr/>
        <p:txBody>
          <a:bodyPr/>
          <a:lstStyle/>
          <a:p>
            <a:fld id="{D94E20AA-1C0C-4D48-A0FA-AF74EB7AF0EC}" type="slidenum">
              <a:rPr lang="en-US" smtClean="0"/>
              <a:t>9</a:t>
            </a:fld>
            <a:endParaRPr lang="en-US"/>
          </a:p>
        </p:txBody>
      </p:sp>
    </p:spTree>
    <p:extLst>
      <p:ext uri="{BB962C8B-B14F-4D97-AF65-F5344CB8AC3E}">
        <p14:creationId xmlns:p14="http://schemas.microsoft.com/office/powerpoint/2010/main" val="354259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C035-7BD0-3720-BF4B-1E599AF68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AFA3A9-2EAD-3C36-5E08-3C00E559B3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3065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63C7-0629-259D-53E2-0E4FDB8B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AA1201-6CE0-4A8C-B1DF-7D88552F6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6B387-7E6A-A380-24A5-3A4A5635C4C7}"/>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E53DA4B8-EA4C-535A-B7F4-572251DCC712}"/>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6" name="Slide Number Placeholder 5">
            <a:extLst>
              <a:ext uri="{FF2B5EF4-FFF2-40B4-BE49-F238E27FC236}">
                <a16:creationId xmlns:a16="http://schemas.microsoft.com/office/drawing/2014/main" id="{18ED85BC-CF46-B776-108E-9CCB600B11C7}"/>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2521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2AF903-C87C-8692-CF51-D4E869CCC0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EF1D4-D3B8-B746-8249-428736306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D3F98-F460-4830-42D0-05FD8839C6A2}"/>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5DB7799E-AC7F-B500-AA42-8C01CFB268EC}"/>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6" name="Slide Number Placeholder 5">
            <a:extLst>
              <a:ext uri="{FF2B5EF4-FFF2-40B4-BE49-F238E27FC236}">
                <a16:creationId xmlns:a16="http://schemas.microsoft.com/office/drawing/2014/main" id="{9D064AE2-9F22-EEFE-0EC4-EE19223235A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6376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eg_style">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295382" y="218624"/>
            <a:ext cx="11571588" cy="892627"/>
          </a:xfrm>
          <a:prstGeom prst="rect">
            <a:avLst/>
          </a:prstGeom>
        </p:spPr>
        <p:txBody>
          <a:bodyPr lIns="137160" tIns="137160" rIns="137160" bIns="137160" anchor="ctr"/>
          <a:lstStyle>
            <a:lvl1pPr marL="32246" marR="32246" defTabSz="714375">
              <a:lnSpc>
                <a:spcPct val="100000"/>
              </a:lnSpc>
              <a:defRPr sz="4500" b="1" i="0" spc="0">
                <a:solidFill>
                  <a:srgbClr val="51A7F9"/>
                </a:solidFill>
                <a:uFill>
                  <a:solidFill>
                    <a:srgbClr val="000000"/>
                  </a:solidFill>
                </a:uFill>
                <a:latin typeface="Adobe Clean ExtraBold" panose="020B0503020404020204" pitchFamily="34" charset="0"/>
                <a:ea typeface="Adobe Clean ExtraBold" panose="020B0503020404020204" pitchFamily="34" charset="0"/>
                <a:cs typeface="Adobe Clean ExtraBold" panose="020B0503020404020204" pitchFamily="34" charset="0"/>
                <a:sym typeface="Adobe Clean Black"/>
              </a:defRPr>
            </a:lvl1pPr>
          </a:lstStyle>
          <a:p>
            <a:r>
              <a:rPr dirty="0"/>
              <a:t>Title Text</a:t>
            </a:r>
          </a:p>
        </p:txBody>
      </p:sp>
      <p:sp>
        <p:nvSpPr>
          <p:cNvPr id="170" name="Body Level One…"/>
          <p:cNvSpPr txBox="1">
            <a:spLocks noGrp="1"/>
          </p:cNvSpPr>
          <p:nvPr>
            <p:ph type="body" idx="1"/>
          </p:nvPr>
        </p:nvSpPr>
        <p:spPr>
          <a:xfrm>
            <a:off x="295383" y="1202512"/>
            <a:ext cx="11601235" cy="5159727"/>
          </a:xfrm>
          <a:prstGeom prst="rect">
            <a:avLst/>
          </a:prstGeom>
        </p:spPr>
        <p:txBody>
          <a:bodyPr lIns="137160" tIns="137160" rIns="137160" bIns="137160"/>
          <a:lstStyle>
            <a:lvl1pPr marL="333829" marR="32246" indent="-333829" defTabSz="714375">
              <a:lnSpc>
                <a:spcPct val="110000"/>
              </a:lnSpc>
              <a:spcBef>
                <a:spcPts val="1100"/>
              </a:spcBef>
              <a:buClr>
                <a:srgbClr val="000000"/>
              </a:buClr>
              <a:buSzPct val="100000"/>
              <a:defRPr sz="23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defTabSz="714375">
              <a:lnSpc>
                <a:spcPct val="110000"/>
              </a:lnSpc>
              <a:spcBef>
                <a:spcPts val="450"/>
              </a:spcBef>
              <a:buClr>
                <a:srgbClr val="000000"/>
              </a:buClr>
              <a:buSzPct val="100000"/>
              <a:buChar char="–"/>
              <a:defRPr sz="22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defTabSz="714375">
              <a:lnSpc>
                <a:spcPct val="110000"/>
              </a:lnSpc>
              <a:spcBef>
                <a:spcPts val="450"/>
              </a:spcBef>
              <a:buClr>
                <a:srgbClr val="000000"/>
              </a:buClr>
              <a:buSzPct val="100000"/>
              <a:defRPr sz="19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defTabSz="714375">
              <a:lnSpc>
                <a:spcPct val="110000"/>
              </a:lnSpc>
              <a:spcBef>
                <a:spcPts val="450"/>
              </a:spcBef>
              <a:buClr>
                <a:srgbClr val="000000"/>
              </a:buClr>
              <a:buSzPct val="100000"/>
              <a:buChar char="–"/>
              <a:defRPr sz="15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defTabSz="714375">
              <a:lnSpc>
                <a:spcPct val="110000"/>
              </a:lnSpc>
              <a:spcBef>
                <a:spcPts val="450"/>
              </a:spcBef>
              <a:buClr>
                <a:srgbClr val="000000"/>
              </a:buClr>
              <a:buSzPct val="100000"/>
              <a:buChar char="»"/>
              <a:defRPr sz="15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stStyle>
          <a:p>
            <a:r>
              <a:t>Body Level One</a:t>
            </a:r>
          </a:p>
          <a:p>
            <a:pPr lvl="1"/>
            <a:r>
              <a:t>Body Level Two</a:t>
            </a:r>
          </a:p>
          <a:p>
            <a:pPr lvl="2"/>
            <a:r>
              <a:t>Body Level Three</a:t>
            </a:r>
          </a:p>
          <a:p>
            <a:pPr lvl="3"/>
            <a:r>
              <a:t>Body Level Four</a:t>
            </a:r>
          </a:p>
          <a:p>
            <a:pPr lvl="4"/>
            <a:r>
              <a:t>Body Level Five</a:t>
            </a:r>
          </a:p>
        </p:txBody>
      </p:sp>
      <p:sp>
        <p:nvSpPr>
          <p:cNvPr id="14" name="Date Placeholder 13">
            <a:extLst>
              <a:ext uri="{FF2B5EF4-FFF2-40B4-BE49-F238E27FC236}">
                <a16:creationId xmlns:a16="http://schemas.microsoft.com/office/drawing/2014/main" id="{75D29196-E588-A61E-A9CC-7505D1098A90}"/>
              </a:ext>
            </a:extLst>
          </p:cNvPr>
          <p:cNvSpPr>
            <a:spLocks noGrp="1"/>
          </p:cNvSpPr>
          <p:nvPr>
            <p:ph type="dt" sz="half" idx="10"/>
          </p:nvPr>
        </p:nvSpPr>
        <p:spPr>
          <a:xfrm>
            <a:off x="279852" y="6356350"/>
            <a:ext cx="2743200" cy="365125"/>
          </a:xfrm>
          <a:prstGeom prst="rect">
            <a:avLst/>
          </a:prstGeom>
        </p:spPr>
        <p:txBody>
          <a:bodyPr/>
          <a:lstStyle/>
          <a:p>
            <a:r>
              <a:rPr lang="en-US" dirty="0"/>
              <a:t>SIGGRAPH 2025 Course</a:t>
            </a:r>
          </a:p>
        </p:txBody>
      </p:sp>
      <p:sp>
        <p:nvSpPr>
          <p:cNvPr id="15" name="Footer Placeholder 14">
            <a:extLst>
              <a:ext uri="{FF2B5EF4-FFF2-40B4-BE49-F238E27FC236}">
                <a16:creationId xmlns:a16="http://schemas.microsoft.com/office/drawing/2014/main" id="{317CEF0E-B4FA-DC8F-D836-CB9CDDC83187}"/>
              </a:ext>
            </a:extLst>
          </p:cNvPr>
          <p:cNvSpPr>
            <a:spLocks noGrp="1"/>
          </p:cNvSpPr>
          <p:nvPr>
            <p:ph type="ftr" sz="quarter" idx="11"/>
          </p:nvPr>
        </p:nvSpPr>
        <p:spPr>
          <a:xfrm>
            <a:off x="3711028" y="6356350"/>
            <a:ext cx="4114800" cy="365125"/>
          </a:xfrm>
          <a:prstGeom prst="rect">
            <a:avLst/>
          </a:prstGeom>
        </p:spPr>
        <p:txBody>
          <a:bodyPr/>
          <a:lstStyle/>
          <a:p>
            <a:r>
              <a:rPr lang="en-US" dirty="0"/>
              <a:t>Accelerating Generative Process</a:t>
            </a:r>
          </a:p>
        </p:txBody>
      </p:sp>
      <p:sp>
        <p:nvSpPr>
          <p:cNvPr id="16" name="Slide Number Placeholder 15">
            <a:extLst>
              <a:ext uri="{FF2B5EF4-FFF2-40B4-BE49-F238E27FC236}">
                <a16:creationId xmlns:a16="http://schemas.microsoft.com/office/drawing/2014/main" id="{71FD1454-F615-F467-5220-DEF1158B41DE}"/>
              </a:ext>
            </a:extLst>
          </p:cNvPr>
          <p:cNvSpPr>
            <a:spLocks noGrp="1"/>
          </p:cNvSpPr>
          <p:nvPr>
            <p:ph type="sldNum" sz="quarter" idx="12"/>
          </p:nvPr>
        </p:nvSpPr>
        <p:spPr>
          <a:xfrm>
            <a:off x="8513805" y="6356350"/>
            <a:ext cx="3394297" cy="365125"/>
          </a:xfrm>
          <a:prstGeom prst="rect">
            <a:avLst/>
          </a:prstGeom>
        </p:spPr>
        <p:txBody>
          <a:bodyPr/>
          <a:lstStyle/>
          <a:p>
            <a:r>
              <a:rPr lang="en-US" dirty="0"/>
              <a:t>Diffusion-Based Image and Video Generation</a:t>
            </a:r>
          </a:p>
        </p:txBody>
      </p:sp>
    </p:spTree>
    <p:extLst>
      <p:ext uri="{BB962C8B-B14F-4D97-AF65-F5344CB8AC3E}">
        <p14:creationId xmlns:p14="http://schemas.microsoft.com/office/powerpoint/2010/main" val="767735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EA44-A975-0F05-5949-29936BF9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E1F73-7883-4B2B-A17D-E4F582971F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91F80-6A39-DD45-5D8D-0DA5D108F26D}"/>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CF2F66A3-2291-6E67-113A-30C69FE38DAC}"/>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6" name="Slide Number Placeholder 5">
            <a:extLst>
              <a:ext uri="{FF2B5EF4-FFF2-40B4-BE49-F238E27FC236}">
                <a16:creationId xmlns:a16="http://schemas.microsoft.com/office/drawing/2014/main" id="{0DFC8C6F-E4F5-D582-4E31-481EE83D0CB2}"/>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83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8059-61C5-6DE3-BF88-AE829DE88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1CCAA-1EA9-4818-9704-25E331A679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5ABC4-53EB-C884-07C5-E106131558A3}"/>
              </a:ext>
            </a:extLst>
          </p:cNvPr>
          <p:cNvSpPr>
            <a:spLocks noGrp="1"/>
          </p:cNvSpPr>
          <p:nvPr>
            <p:ph type="dt" sz="half" idx="10"/>
          </p:nvPr>
        </p:nvSpPr>
        <p:spPr>
          <a:xfrm>
            <a:off x="838200" y="6356350"/>
            <a:ext cx="2743200" cy="365125"/>
          </a:xfrm>
          <a:prstGeom prst="rect">
            <a:avLst/>
          </a:prstGeom>
        </p:spPr>
        <p:txBody>
          <a:bodyPr/>
          <a:lstStyle/>
          <a:p>
            <a:r>
              <a:rPr lang="en-US" dirty="0"/>
              <a:t>SIGGRAPH 202</a:t>
            </a:r>
            <a:r>
              <a:rPr lang="en-US" altLang="ko-KR" dirty="0"/>
              <a:t>5</a:t>
            </a:r>
            <a:r>
              <a:rPr lang="en-US" dirty="0"/>
              <a:t> Course</a:t>
            </a:r>
          </a:p>
        </p:txBody>
      </p:sp>
      <p:sp>
        <p:nvSpPr>
          <p:cNvPr id="5" name="Footer Placeholder 4">
            <a:extLst>
              <a:ext uri="{FF2B5EF4-FFF2-40B4-BE49-F238E27FC236}">
                <a16:creationId xmlns:a16="http://schemas.microsoft.com/office/drawing/2014/main" id="{42243921-D8BB-F787-0ACF-94BF02E6B0BF}"/>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6" name="Slide Number Placeholder 5">
            <a:extLst>
              <a:ext uri="{FF2B5EF4-FFF2-40B4-BE49-F238E27FC236}">
                <a16:creationId xmlns:a16="http://schemas.microsoft.com/office/drawing/2014/main" id="{F2BA4306-B02D-78F5-CE94-1B589FB04F4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7283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0682-1F47-CE7A-9CD4-8A5C09AE67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0BA75-11EF-C76F-B432-C04FA4F13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4865A-3B75-7530-F1E7-501380CF0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0344F-ED11-BD8B-99B9-96D3625D063D}"/>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6" name="Footer Placeholder 5">
            <a:extLst>
              <a:ext uri="{FF2B5EF4-FFF2-40B4-BE49-F238E27FC236}">
                <a16:creationId xmlns:a16="http://schemas.microsoft.com/office/drawing/2014/main" id="{282CBE02-D673-DF06-0BF3-E6285FDB6EB4}"/>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7" name="Slide Number Placeholder 6">
            <a:extLst>
              <a:ext uri="{FF2B5EF4-FFF2-40B4-BE49-F238E27FC236}">
                <a16:creationId xmlns:a16="http://schemas.microsoft.com/office/drawing/2014/main" id="{B45B6247-ABF6-3D15-218C-750A061D0E8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0220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0707-FAD4-B5E0-E27A-C972AE00F8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8AC1C-5382-6C0B-1723-40238BBF3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19575-9863-9822-FA5D-C8DA53919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0F815-7A1B-3FB8-528B-1AF8D2C580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2D8E8-21D8-878F-2948-A96A9EFDA4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B217B9-8DB5-8686-A010-32D0AE763406}"/>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8" name="Footer Placeholder 7">
            <a:extLst>
              <a:ext uri="{FF2B5EF4-FFF2-40B4-BE49-F238E27FC236}">
                <a16:creationId xmlns:a16="http://schemas.microsoft.com/office/drawing/2014/main" id="{A7C2B962-ECCA-0447-EC6F-C821351F4B4D}"/>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9" name="Slide Number Placeholder 8">
            <a:extLst>
              <a:ext uri="{FF2B5EF4-FFF2-40B4-BE49-F238E27FC236}">
                <a16:creationId xmlns:a16="http://schemas.microsoft.com/office/drawing/2014/main" id="{C8EA2BD0-744A-1334-8143-1BECC3E689C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901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2630-3926-1BDB-3F89-7B47084B2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BB3241-5000-F6AD-A2B7-A27EE7BD8C02}"/>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4" name="Footer Placeholder 3">
            <a:extLst>
              <a:ext uri="{FF2B5EF4-FFF2-40B4-BE49-F238E27FC236}">
                <a16:creationId xmlns:a16="http://schemas.microsoft.com/office/drawing/2014/main" id="{27636176-2430-8272-1A32-7A9E7566BAAC}"/>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5" name="Slide Number Placeholder 4">
            <a:extLst>
              <a:ext uri="{FF2B5EF4-FFF2-40B4-BE49-F238E27FC236}">
                <a16:creationId xmlns:a16="http://schemas.microsoft.com/office/drawing/2014/main" id="{7C3E759F-E453-9A53-B48C-886984CD8756}"/>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4782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A7722-3614-3727-B2FB-AAFA3E2FD9BB}"/>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3" name="Footer Placeholder 2">
            <a:extLst>
              <a:ext uri="{FF2B5EF4-FFF2-40B4-BE49-F238E27FC236}">
                <a16:creationId xmlns:a16="http://schemas.microsoft.com/office/drawing/2014/main" id="{7B37C8D8-B4D6-F145-632F-759A5A27CCB0}"/>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4" name="Slide Number Placeholder 3">
            <a:extLst>
              <a:ext uri="{FF2B5EF4-FFF2-40B4-BE49-F238E27FC236}">
                <a16:creationId xmlns:a16="http://schemas.microsoft.com/office/drawing/2014/main" id="{6A755AE7-1DBC-FC2C-0DC7-2C89012116FD}"/>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0993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254A9-FD29-6044-9F98-84B6FAF9E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C5522C-119E-4841-84CD-5F8C1307A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670E6-5E73-5788-27A8-266F69004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B96A7-1F5C-0353-2527-05D22DCC4444}"/>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6" name="Footer Placeholder 5">
            <a:extLst>
              <a:ext uri="{FF2B5EF4-FFF2-40B4-BE49-F238E27FC236}">
                <a16:creationId xmlns:a16="http://schemas.microsoft.com/office/drawing/2014/main" id="{F6DC68A4-964A-0A3A-B2EF-81B6572F1146}"/>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7" name="Slide Number Placeholder 6">
            <a:extLst>
              <a:ext uri="{FF2B5EF4-FFF2-40B4-BE49-F238E27FC236}">
                <a16:creationId xmlns:a16="http://schemas.microsoft.com/office/drawing/2014/main" id="{DDA90FAA-5B67-3F4E-F3CE-E345B5524A3D}"/>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0151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133E-7217-CF80-B420-6776EC35E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37844-ED93-A6BC-6B06-CD194241A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A51446-8ADC-1528-E971-1E68B3A5B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CAD54-8751-2D07-60CA-B00A9E9EB9DA}"/>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6" name="Footer Placeholder 5">
            <a:extLst>
              <a:ext uri="{FF2B5EF4-FFF2-40B4-BE49-F238E27FC236}">
                <a16:creationId xmlns:a16="http://schemas.microsoft.com/office/drawing/2014/main" id="{9C2621CE-998F-BCB8-5C2E-C8C4C5F5BFD9}"/>
              </a:ext>
            </a:extLst>
          </p:cNvPr>
          <p:cNvSpPr>
            <a:spLocks noGrp="1"/>
          </p:cNvSpPr>
          <p:nvPr>
            <p:ph type="ftr" sz="quarter" idx="11"/>
          </p:nvPr>
        </p:nvSpPr>
        <p:spPr>
          <a:xfrm>
            <a:off x="4038600" y="6356350"/>
            <a:ext cx="4114800" cy="365125"/>
          </a:xfrm>
          <a:prstGeom prst="rect">
            <a:avLst/>
          </a:prstGeom>
        </p:spPr>
        <p:txBody>
          <a:bodyPr/>
          <a:lstStyle/>
          <a:p>
            <a:r>
              <a:rPr lang="en-US" dirty="0"/>
              <a:t>Accelerating Generative Process</a:t>
            </a:r>
          </a:p>
        </p:txBody>
      </p:sp>
      <p:sp>
        <p:nvSpPr>
          <p:cNvPr id="7" name="Slide Number Placeholder 6">
            <a:extLst>
              <a:ext uri="{FF2B5EF4-FFF2-40B4-BE49-F238E27FC236}">
                <a16:creationId xmlns:a16="http://schemas.microsoft.com/office/drawing/2014/main" id="{6CCCA9B4-7B2E-1D58-D1ED-74A8343C0AF4}"/>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86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9642D-95AC-99B0-25C2-E2576556A0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0B0286-5F19-579C-1464-CF7C7D5B6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3533E-1C84-32FE-2275-04531FE6F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buntu" panose="020B0504030602030204" pitchFamily="34" charset="0"/>
              </a:defRPr>
            </a:lvl1pPr>
          </a:lstStyle>
          <a:p>
            <a:r>
              <a:rPr lang="en-US" dirty="0"/>
              <a:t>SIGGRAPH 2025 Course</a:t>
            </a:r>
          </a:p>
        </p:txBody>
      </p:sp>
      <p:sp>
        <p:nvSpPr>
          <p:cNvPr id="5" name="Footer Placeholder 4">
            <a:extLst>
              <a:ext uri="{FF2B5EF4-FFF2-40B4-BE49-F238E27FC236}">
                <a16:creationId xmlns:a16="http://schemas.microsoft.com/office/drawing/2014/main" id="{F6FA22AF-68AB-7012-B206-380A2B715BA5}"/>
              </a:ext>
            </a:extLst>
          </p:cNvPr>
          <p:cNvSpPr>
            <a:spLocks noGrp="1"/>
          </p:cNvSpPr>
          <p:nvPr>
            <p:ph type="ftr" sz="quarter" idx="3"/>
          </p:nvPr>
        </p:nvSpPr>
        <p:spPr>
          <a:xfrm>
            <a:off x="3743067"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buntu" panose="020B0504030602030204" pitchFamily="34" charset="0"/>
              </a:defRPr>
            </a:lvl1pPr>
          </a:lstStyle>
          <a:p>
            <a:r>
              <a:rPr lang="en-US" dirty="0"/>
              <a:t>Accelerating Generative Process</a:t>
            </a:r>
          </a:p>
        </p:txBody>
      </p:sp>
      <p:sp>
        <p:nvSpPr>
          <p:cNvPr id="6" name="Slide Number Placeholder 5">
            <a:extLst>
              <a:ext uri="{FF2B5EF4-FFF2-40B4-BE49-F238E27FC236}">
                <a16:creationId xmlns:a16="http://schemas.microsoft.com/office/drawing/2014/main" id="{7D0B5F29-D15A-92D1-AEB2-45277EFA4BF2}"/>
              </a:ext>
            </a:extLst>
          </p:cNvPr>
          <p:cNvSpPr>
            <a:spLocks noGrp="1"/>
          </p:cNvSpPr>
          <p:nvPr>
            <p:ph type="sldNum" sz="quarter" idx="4"/>
          </p:nvPr>
        </p:nvSpPr>
        <p:spPr>
          <a:xfrm>
            <a:off x="8019535" y="6356350"/>
            <a:ext cx="3334265" cy="365125"/>
          </a:xfrm>
          <a:prstGeom prst="rect">
            <a:avLst/>
          </a:prstGeom>
        </p:spPr>
        <p:txBody>
          <a:bodyPr vert="horz" lIns="91440" tIns="45720" rIns="91440" bIns="45720" rtlCol="0" anchor="ctr"/>
          <a:lstStyle>
            <a:lvl1pPr algn="r">
              <a:defRPr sz="1200">
                <a:solidFill>
                  <a:schemeClr val="tx1">
                    <a:tint val="75000"/>
                  </a:schemeClr>
                </a:solidFill>
                <a:latin typeface="Ubuntu" panose="020B0504030602030204" pitchFamily="34" charset="0"/>
              </a:defRPr>
            </a:lvl1pPr>
          </a:lstStyle>
          <a:p>
            <a:r>
              <a:rPr lang="en-US" dirty="0"/>
              <a:t>Diffusion-Based Image and Video Generation</a:t>
            </a:r>
          </a:p>
        </p:txBody>
      </p:sp>
    </p:spTree>
    <p:extLst>
      <p:ext uri="{BB962C8B-B14F-4D97-AF65-F5344CB8AC3E}">
        <p14:creationId xmlns:p14="http://schemas.microsoft.com/office/powerpoint/2010/main" val="2322442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hf hdr="0"/>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30.png"/><Relationship Id="rId4" Type="http://schemas.openxmlformats.org/officeDocument/2006/relationships/image" Target="../media/image220.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70.png"/><Relationship Id="rId4" Type="http://schemas.openxmlformats.org/officeDocument/2006/relationships/image" Target="../media/image33.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4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10.png"/><Relationship Id="rId5" Type="http://schemas.openxmlformats.org/officeDocument/2006/relationships/image" Target="../media/image12.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9" name="Google Shape;49;p1" descr="Adobe Logo and symbol, meaning, history, PNG, brand"/>
          <p:cNvPicPr preferRelativeResize="0"/>
          <p:nvPr/>
        </p:nvPicPr>
        <p:blipFill rotWithShape="1">
          <a:blip r:embed="rId3">
            <a:alphaModFix/>
          </a:blip>
          <a:srcRect l="6528" t="28024" r="6666" b="28517"/>
          <a:stretch/>
        </p:blipFill>
        <p:spPr>
          <a:xfrm>
            <a:off x="4812672" y="5687568"/>
            <a:ext cx="1544479" cy="434925"/>
          </a:xfrm>
          <a:prstGeom prst="rect">
            <a:avLst/>
          </a:prstGeom>
          <a:noFill/>
          <a:ln>
            <a:noFill/>
          </a:ln>
        </p:spPr>
      </p:pic>
      <p:pic>
        <p:nvPicPr>
          <p:cNvPr id="50" name="Google Shape;50;p1"/>
          <p:cNvPicPr preferRelativeResize="0"/>
          <p:nvPr/>
        </p:nvPicPr>
        <p:blipFill rotWithShape="1">
          <a:blip r:embed="rId4">
            <a:alphaModFix/>
          </a:blip>
          <a:srcRect/>
          <a:stretch/>
        </p:blipFill>
        <p:spPr>
          <a:xfrm>
            <a:off x="2983098" y="5692979"/>
            <a:ext cx="1445672" cy="424101"/>
          </a:xfrm>
          <a:prstGeom prst="rect">
            <a:avLst/>
          </a:prstGeom>
          <a:noFill/>
          <a:ln>
            <a:noFill/>
          </a:ln>
        </p:spPr>
      </p:pic>
      <p:sp>
        <p:nvSpPr>
          <p:cNvPr id="51" name="Google Shape;51;p1"/>
          <p:cNvSpPr txBox="1"/>
          <p:nvPr/>
        </p:nvSpPr>
        <p:spPr>
          <a:xfrm>
            <a:off x="1523999" y="4372103"/>
            <a:ext cx="9144000" cy="972267"/>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2400"/>
              <a:buFont typeface="Arial"/>
              <a:buNone/>
            </a:pPr>
            <a:r>
              <a:rPr lang="en-US" sz="4000" b="0" i="0" u="none" strike="noStrike" cap="none" dirty="0">
                <a:solidFill>
                  <a:schemeClr val="dk1"/>
                </a:solidFill>
                <a:ea typeface="Calibri"/>
                <a:cs typeface="Calibri"/>
                <a:sym typeface="Calibri"/>
              </a:rPr>
              <a:t>Juil Koo</a:t>
            </a:r>
            <a:endParaRPr sz="4000" b="0" i="0" u="none" strike="noStrike" cap="none" dirty="0">
              <a:solidFill>
                <a:schemeClr val="dk1"/>
              </a:solidFill>
              <a:ea typeface="Calibri"/>
              <a:cs typeface="Calibri"/>
              <a:sym typeface="Calibri"/>
            </a:endParaRPr>
          </a:p>
        </p:txBody>
      </p:sp>
      <p:pic>
        <p:nvPicPr>
          <p:cNvPr id="52" name="Google Shape;52;p1" descr="Tel Aviv University - Wikipedia"/>
          <p:cNvPicPr preferRelativeResize="0"/>
          <p:nvPr/>
        </p:nvPicPr>
        <p:blipFill rotWithShape="1">
          <a:blip r:embed="rId5">
            <a:alphaModFix/>
          </a:blip>
          <a:srcRect/>
          <a:stretch/>
        </p:blipFill>
        <p:spPr>
          <a:xfrm>
            <a:off x="6631203" y="5681599"/>
            <a:ext cx="1194659" cy="509721"/>
          </a:xfrm>
          <a:prstGeom prst="rect">
            <a:avLst/>
          </a:prstGeom>
          <a:noFill/>
          <a:ln>
            <a:noFill/>
          </a:ln>
        </p:spPr>
      </p:pic>
      <p:sp>
        <p:nvSpPr>
          <p:cNvPr id="7" name="TextBox 6">
            <a:extLst>
              <a:ext uri="{FF2B5EF4-FFF2-40B4-BE49-F238E27FC236}">
                <a16:creationId xmlns:a16="http://schemas.microsoft.com/office/drawing/2014/main" id="{DB040DAE-A2BA-9326-9278-3EFFB15D4414}"/>
              </a:ext>
            </a:extLst>
          </p:cNvPr>
          <p:cNvSpPr txBox="1"/>
          <p:nvPr/>
        </p:nvSpPr>
        <p:spPr>
          <a:xfrm>
            <a:off x="627994" y="3078111"/>
            <a:ext cx="11239157" cy="1446550"/>
          </a:xfrm>
          <a:prstGeom prst="rect">
            <a:avLst/>
          </a:prstGeom>
          <a:noFill/>
        </p:spPr>
        <p:txBody>
          <a:bodyPr wrap="square" rtlCol="0">
            <a:spAutoFit/>
          </a:bodyPr>
          <a:lstStyle/>
          <a:p>
            <a:pPr algn="ctr"/>
            <a:r>
              <a:rPr lang="en-US" sz="4400" b="1" dirty="0">
                <a:latin typeface="+mj-lt"/>
              </a:rPr>
              <a:t>Part 4: Advanced Techniques</a:t>
            </a:r>
            <a:br>
              <a:rPr lang="en-US" sz="4400" b="1" dirty="0">
                <a:latin typeface="+mj-lt"/>
              </a:rPr>
            </a:br>
            <a:r>
              <a:rPr lang="en-US" sz="4400" b="1" dirty="0">
                <a:latin typeface="+mj-lt"/>
              </a:rPr>
              <a:t>Accelerating Generative Process</a:t>
            </a:r>
          </a:p>
        </p:txBody>
      </p:sp>
      <p:sp>
        <p:nvSpPr>
          <p:cNvPr id="4" name="Date Placeholder 3">
            <a:extLst>
              <a:ext uri="{FF2B5EF4-FFF2-40B4-BE49-F238E27FC236}">
                <a16:creationId xmlns:a16="http://schemas.microsoft.com/office/drawing/2014/main" id="{57F1042F-5417-2984-62DF-230F01C84246}"/>
              </a:ext>
            </a:extLst>
          </p:cNvPr>
          <p:cNvSpPr>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GB" dirty="0"/>
              <a:t>SIGGRAPH 2025 Course</a:t>
            </a:r>
          </a:p>
        </p:txBody>
      </p:sp>
      <p:sp>
        <p:nvSpPr>
          <p:cNvPr id="8" name="Slide Number Placeholder 7">
            <a:extLst>
              <a:ext uri="{FF2B5EF4-FFF2-40B4-BE49-F238E27FC236}">
                <a16:creationId xmlns:a16="http://schemas.microsoft.com/office/drawing/2014/main" id="{AE255025-A4B3-B781-16A5-429C58FCE29A}"/>
              </a:ext>
            </a:extLst>
          </p:cNvPr>
          <p:cNvSpPr>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a:t>
            </a:fld>
            <a:endParaRPr lang="en-US"/>
          </a:p>
        </p:txBody>
      </p:sp>
      <p:pic>
        <p:nvPicPr>
          <p:cNvPr id="1026" name="Picture 2">
            <a:extLst>
              <a:ext uri="{FF2B5EF4-FFF2-40B4-BE49-F238E27FC236}">
                <a16:creationId xmlns:a16="http://schemas.microsoft.com/office/drawing/2014/main" id="{2E39B6DD-D781-1857-9AB3-B5497735A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9443" y="5690160"/>
            <a:ext cx="1623469" cy="53783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7E039FB-3753-4034-F870-54A791985D8B}"/>
              </a:ext>
            </a:extLst>
          </p:cNvPr>
          <p:cNvSpPr txBox="1">
            <a:spLocks/>
          </p:cNvSpPr>
          <p:nvPr/>
        </p:nvSpPr>
        <p:spPr>
          <a:xfrm>
            <a:off x="476420" y="404188"/>
            <a:ext cx="11239158" cy="23876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effectLst>
                  <a:outerShdw blurRad="50800" dist="38100" dir="2700000" algn="tl" rotWithShape="0">
                    <a:prstClr val="black">
                      <a:alpha val="40000"/>
                    </a:prstClr>
                  </a:outerShdw>
                </a:effectLst>
                <a:latin typeface="+mj-lt"/>
              </a:rPr>
              <a:t>Diffusion-Based Image and Video Generation</a:t>
            </a:r>
          </a:p>
        </p:txBody>
      </p:sp>
      <p:pic>
        <p:nvPicPr>
          <p:cNvPr id="15" name="Picture 14">
            <a:extLst>
              <a:ext uri="{FF2B5EF4-FFF2-40B4-BE49-F238E27FC236}">
                <a16:creationId xmlns:a16="http://schemas.microsoft.com/office/drawing/2014/main" id="{F54047D5-88D5-44DB-D677-C0636C71D982}"/>
              </a:ext>
            </a:extLst>
          </p:cNvPr>
          <p:cNvPicPr>
            <a:picLocks noChangeAspect="1"/>
          </p:cNvPicPr>
          <p:nvPr/>
        </p:nvPicPr>
        <p:blipFill>
          <a:blip r:embed="rId7"/>
          <a:stretch>
            <a:fillRect/>
          </a:stretch>
        </p:blipFill>
        <p:spPr>
          <a:xfrm>
            <a:off x="4038600" y="6365875"/>
            <a:ext cx="4114800" cy="355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07604-BF0A-F8F5-4453-B06EC0116B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23A59E6-EA94-254B-641F-D984C9415F00}"/>
              </a:ext>
            </a:extLst>
          </p:cNvPr>
          <p:cNvSpPr>
            <a:spLocks noGrp="1"/>
          </p:cNvSpPr>
          <p:nvPr>
            <p:ph type="body" idx="1"/>
          </p:nvPr>
        </p:nvSpPr>
        <p:spPr/>
        <p:txBody>
          <a:bodyPr>
            <a:normAutofit/>
          </a:bodyPr>
          <a:lstStyle/>
          <a:p>
            <a:pPr marL="0" indent="0">
              <a:buNone/>
            </a:pPr>
            <a:r>
              <a:rPr lang="en-US" sz="2800" dirty="0"/>
              <a:t>DDIMs reinterpret DDPMs as a</a:t>
            </a:r>
            <a:r>
              <a:rPr lang="en-KR" sz="2800" dirty="0">
                <a:solidFill>
                  <a:srgbClr val="8C1313"/>
                </a:solidFill>
              </a:rPr>
              <a:t> non-Markovian process</a:t>
            </a:r>
            <a:r>
              <a:rPr lang="en-US" sz="2800" dirty="0"/>
              <a:t> that can:</a:t>
            </a:r>
          </a:p>
          <a:p>
            <a:pPr marL="514350" indent="-514350">
              <a:buAutoNum type="arabicParenBoth"/>
            </a:pPr>
            <a:r>
              <a:rPr lang="en-US" sz="2800" dirty="0"/>
              <a:t>skip intermediate timesteps and </a:t>
            </a:r>
          </a:p>
          <a:p>
            <a:pPr marL="514350" indent="-514350">
              <a:buAutoNum type="arabicParenBoth"/>
            </a:pPr>
            <a:r>
              <a:rPr lang="en-US" sz="2800" dirty="0"/>
              <a:t>control the magnitude of stochasticity.</a:t>
            </a:r>
            <a:br>
              <a:rPr lang="en-US" sz="2800" dirty="0"/>
            </a:br>
            <a:endParaRPr lang="en-KR" sz="2800" dirty="0"/>
          </a:p>
        </p:txBody>
      </p:sp>
      <p:sp>
        <p:nvSpPr>
          <p:cNvPr id="8" name="Text Placeholder 2">
            <a:extLst>
              <a:ext uri="{FF2B5EF4-FFF2-40B4-BE49-F238E27FC236}">
                <a16:creationId xmlns:a16="http://schemas.microsoft.com/office/drawing/2014/main" id="{AB93F6F9-96AE-04B6-002D-4C79CFD27374}"/>
              </a:ext>
            </a:extLst>
          </p:cNvPr>
          <p:cNvSpPr txBox="1">
            <a:spLocks/>
          </p:cNvSpPr>
          <p:nvPr/>
        </p:nvSpPr>
        <p:spPr>
          <a:xfrm>
            <a:off x="447783" y="2197738"/>
            <a:ext cx="11601235" cy="4255762"/>
          </a:xfrm>
          <a:prstGeom prst="rect">
            <a:avLst/>
          </a:prstGeom>
        </p:spPr>
        <p:txBody>
          <a:bodyPr vert="horz" lIns="137160" tIns="137160" rIns="137160" bIns="137160" numCol="1" rtlCol="0">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KR" sz="2800" dirty="0"/>
          </a:p>
        </p:txBody>
      </p:sp>
      <p:sp>
        <p:nvSpPr>
          <p:cNvPr id="2" name="Title 1">
            <a:extLst>
              <a:ext uri="{FF2B5EF4-FFF2-40B4-BE49-F238E27FC236}">
                <a16:creationId xmlns:a16="http://schemas.microsoft.com/office/drawing/2014/main" id="{15C229A7-2B54-8080-E300-C87CB3B00DAE}"/>
              </a:ext>
            </a:extLst>
          </p:cNvPr>
          <p:cNvSpPr>
            <a:spLocks noGrp="1"/>
          </p:cNvSpPr>
          <p:nvPr>
            <p:ph type="title"/>
          </p:nvPr>
        </p:nvSpPr>
        <p:spPr/>
        <p:txBody>
          <a:bodyPr>
            <a:normAutofit fontScale="90000"/>
          </a:bodyPr>
          <a:lstStyle/>
          <a:p>
            <a:r>
              <a:rPr lang="en-KR" dirty="0"/>
              <a:t>Denoising Diffusion Implicit Models (DDIMs)</a:t>
            </a:r>
          </a:p>
        </p:txBody>
      </p:sp>
      <p:sp>
        <p:nvSpPr>
          <p:cNvPr id="4" name="Date Placeholder 3">
            <a:extLst>
              <a:ext uri="{FF2B5EF4-FFF2-40B4-BE49-F238E27FC236}">
                <a16:creationId xmlns:a16="http://schemas.microsoft.com/office/drawing/2014/main" id="{5ACEF5AE-5895-AD57-7905-FCB8327C547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1B2C64E-9C7C-1082-B0AF-A92E7FAC9E2F}"/>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DC222033-9CDC-C6AC-2B5D-8CDB3E30BFBB}"/>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23242898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D95A0-B30F-AE3B-9E96-4822C0BABE6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3E52EDE-082F-AAC0-A22A-02CC9EA5F241}"/>
              </a:ext>
            </a:extLst>
          </p:cNvPr>
          <p:cNvPicPr>
            <a:picLocks noChangeAspect="1"/>
          </p:cNvPicPr>
          <p:nvPr/>
        </p:nvPicPr>
        <p:blipFill>
          <a:blip r:embed="rId3"/>
          <a:srcRect t="9442"/>
          <a:stretch>
            <a:fillRect/>
          </a:stretch>
        </p:blipFill>
        <p:spPr>
          <a:xfrm>
            <a:off x="577892" y="3232782"/>
            <a:ext cx="11036217" cy="1775744"/>
          </a:xfrm>
          <a:prstGeom prst="rect">
            <a:avLst/>
          </a:prstGeom>
        </p:spPr>
      </p:pic>
      <p:sp>
        <p:nvSpPr>
          <p:cNvPr id="9" name="Rectangle 8">
            <a:extLst>
              <a:ext uri="{FF2B5EF4-FFF2-40B4-BE49-F238E27FC236}">
                <a16:creationId xmlns:a16="http://schemas.microsoft.com/office/drawing/2014/main" id="{0119161B-B678-A297-3B08-CE00091581AA}"/>
              </a:ext>
            </a:extLst>
          </p:cNvPr>
          <p:cNvSpPr/>
          <p:nvPr/>
        </p:nvSpPr>
        <p:spPr>
          <a:xfrm>
            <a:off x="4889500" y="3232782"/>
            <a:ext cx="6724608" cy="201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7" name="Rectangle 6">
            <a:extLst>
              <a:ext uri="{FF2B5EF4-FFF2-40B4-BE49-F238E27FC236}">
                <a16:creationId xmlns:a16="http://schemas.microsoft.com/office/drawing/2014/main" id="{E013C095-F4D0-2FEA-D054-8E81ADCF5C57}"/>
              </a:ext>
            </a:extLst>
          </p:cNvPr>
          <p:cNvSpPr/>
          <p:nvPr/>
        </p:nvSpPr>
        <p:spPr>
          <a:xfrm>
            <a:off x="2438400" y="3149600"/>
            <a:ext cx="9191240" cy="201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408D304-5552-3818-728B-E438AD711399}"/>
                  </a:ext>
                </a:extLst>
              </p:cNvPr>
              <p:cNvSpPr>
                <a:spLocks noGrp="1"/>
              </p:cNvSpPr>
              <p:nvPr>
                <p:ph type="body" idx="1"/>
              </p:nvPr>
            </p:nvSpPr>
            <p:spPr/>
            <p:txBody>
              <a:bodyPr>
                <a:normAutofit/>
              </a:bodyPr>
              <a:lstStyle/>
              <a:p>
                <a:pPr marL="0" indent="0">
                  <a:buNone/>
                </a:pPr>
                <a:r>
                  <a:rPr lang="en-US" sz="2800" dirty="0"/>
                  <a:t>DDPM’s </a:t>
                </a:r>
                <a:r>
                  <a:rPr lang="en-US" sz="2800" dirty="0">
                    <a:solidFill>
                      <a:srgbClr val="8C1313"/>
                    </a:solidFill>
                  </a:rPr>
                  <a:t>Markovian</a:t>
                </a:r>
                <a:r>
                  <a:rPr lang="en-US" sz="2800" dirty="0"/>
                  <a:t> reverse process:</a:t>
                </a:r>
                <a:br>
                  <a:rPr lang="en-US" sz="2800" dirty="0"/>
                </a:b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𝜃</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oMath>
                  </m:oMathPara>
                </a14:m>
                <a:endParaRPr lang="en-KR" sz="2800" dirty="0"/>
              </a:p>
            </p:txBody>
          </p:sp>
        </mc:Choice>
        <mc:Fallback xmlns="">
          <p:sp>
            <p:nvSpPr>
              <p:cNvPr id="3" name="Text Placeholder 2">
                <a:extLst>
                  <a:ext uri="{FF2B5EF4-FFF2-40B4-BE49-F238E27FC236}">
                    <a16:creationId xmlns:a16="http://schemas.microsoft.com/office/drawing/2014/main" id="{8408D304-5552-3818-728B-E438AD711399}"/>
                  </a:ext>
                </a:extLst>
              </p:cNvPr>
              <p:cNvSpPr>
                <a:spLocks noGrp="1" noRot="1" noChangeAspect="1" noMove="1" noResize="1" noEditPoints="1" noAdjustHandles="1" noChangeArrowheads="1" noChangeShapeType="1" noTextEdit="1"/>
              </p:cNvSpPr>
              <p:nvPr>
                <p:ph type="body" idx="1"/>
              </p:nvPr>
            </p:nvSpPr>
            <p:spPr>
              <a:blipFill>
                <a:blip r:embed="rId4"/>
                <a:stretch>
                  <a:fillRect l="-766"/>
                </a:stretch>
              </a:blipFill>
            </p:spPr>
            <p:txBody>
              <a:bodyPr/>
              <a:lstStyle/>
              <a:p>
                <a:r>
                  <a:rPr lang="en-KR">
                    <a:noFill/>
                  </a:rPr>
                  <a:t> </a:t>
                </a:r>
              </a:p>
            </p:txBody>
          </p:sp>
        </mc:Fallback>
      </mc:AlternateContent>
      <p:sp>
        <p:nvSpPr>
          <p:cNvPr id="8" name="Text Placeholder 2">
            <a:extLst>
              <a:ext uri="{FF2B5EF4-FFF2-40B4-BE49-F238E27FC236}">
                <a16:creationId xmlns:a16="http://schemas.microsoft.com/office/drawing/2014/main" id="{7D2D51E1-A503-CFDE-90AB-8698200745FB}"/>
              </a:ext>
            </a:extLst>
          </p:cNvPr>
          <p:cNvSpPr txBox="1">
            <a:spLocks/>
          </p:cNvSpPr>
          <p:nvPr/>
        </p:nvSpPr>
        <p:spPr>
          <a:xfrm>
            <a:off x="447783" y="2197738"/>
            <a:ext cx="11601235" cy="4255762"/>
          </a:xfrm>
          <a:prstGeom prst="rect">
            <a:avLst/>
          </a:prstGeom>
        </p:spPr>
        <p:txBody>
          <a:bodyPr vert="horz" lIns="137160" tIns="137160" rIns="137160" bIns="137160" numCol="1" rtlCol="0">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KR" sz="2800" dirty="0"/>
          </a:p>
        </p:txBody>
      </p:sp>
      <p:sp>
        <p:nvSpPr>
          <p:cNvPr id="2" name="Title 1">
            <a:extLst>
              <a:ext uri="{FF2B5EF4-FFF2-40B4-BE49-F238E27FC236}">
                <a16:creationId xmlns:a16="http://schemas.microsoft.com/office/drawing/2014/main" id="{F7C3556E-C0B5-21B8-7F34-7F5D1F8143AD}"/>
              </a:ext>
            </a:extLst>
          </p:cNvPr>
          <p:cNvSpPr>
            <a:spLocks noGrp="1"/>
          </p:cNvSpPr>
          <p:nvPr>
            <p:ph type="title"/>
          </p:nvPr>
        </p:nvSpPr>
        <p:spPr/>
        <p:txBody>
          <a:bodyPr>
            <a:normAutofit fontScale="90000"/>
          </a:bodyPr>
          <a:lstStyle/>
          <a:p>
            <a:r>
              <a:rPr lang="en-KR" dirty="0"/>
              <a:t>DDPMs</a:t>
            </a:r>
          </a:p>
        </p:txBody>
      </p:sp>
      <p:sp>
        <p:nvSpPr>
          <p:cNvPr id="4" name="Date Placeholder 3">
            <a:extLst>
              <a:ext uri="{FF2B5EF4-FFF2-40B4-BE49-F238E27FC236}">
                <a16:creationId xmlns:a16="http://schemas.microsoft.com/office/drawing/2014/main" id="{3D6C2DAE-AE91-3F9F-1845-A9D76BA55B20}"/>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0B24A61-2B08-B328-E3BA-1F9819498B11}"/>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58D17EE1-A570-6A6B-3C2D-7CE920CCDF0A}"/>
              </a:ext>
            </a:extLst>
          </p:cNvPr>
          <p:cNvSpPr>
            <a:spLocks noGrp="1"/>
          </p:cNvSpPr>
          <p:nvPr>
            <p:ph type="sldNum" sz="quarter" idx="12"/>
          </p:nvPr>
        </p:nvSpPr>
        <p:spPr/>
        <p:txBody>
          <a:bodyPr/>
          <a:lstStyle/>
          <a:p>
            <a:r>
              <a:rPr lang="en-US" dirty="0"/>
              <a:t>Diffusion-Based Image and Video Generation</a:t>
            </a:r>
          </a:p>
        </p:txBody>
      </p:sp>
      <p:sp>
        <p:nvSpPr>
          <p:cNvPr id="10" name="Rectangle 9">
            <a:extLst>
              <a:ext uri="{FF2B5EF4-FFF2-40B4-BE49-F238E27FC236}">
                <a16:creationId xmlns:a16="http://schemas.microsoft.com/office/drawing/2014/main" id="{D5D42450-6FD2-ED77-9E30-10740211B37A}"/>
              </a:ext>
            </a:extLst>
          </p:cNvPr>
          <p:cNvSpPr/>
          <p:nvPr/>
        </p:nvSpPr>
        <p:spPr>
          <a:xfrm>
            <a:off x="8381999" y="3149600"/>
            <a:ext cx="3232107" cy="201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7693811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F705-187D-ABAF-CE83-FFF013F505A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3B69EAE-1865-31C5-3E1B-DD5DB58D2284}"/>
              </a:ext>
            </a:extLst>
          </p:cNvPr>
          <p:cNvPicPr>
            <a:picLocks noChangeAspect="1"/>
          </p:cNvPicPr>
          <p:nvPr/>
        </p:nvPicPr>
        <p:blipFill>
          <a:blip r:embed="rId3"/>
          <a:srcRect t="9442"/>
          <a:stretch>
            <a:fillRect/>
          </a:stretch>
        </p:blipFill>
        <p:spPr>
          <a:xfrm>
            <a:off x="577892" y="3644992"/>
            <a:ext cx="11036217" cy="1775744"/>
          </a:xfrm>
          <a:prstGeom prst="rect">
            <a:avLst/>
          </a:prstGeom>
        </p:spPr>
      </p:pic>
      <p:sp>
        <p:nvSpPr>
          <p:cNvPr id="12" name="Rectangle 11">
            <a:extLst>
              <a:ext uri="{FF2B5EF4-FFF2-40B4-BE49-F238E27FC236}">
                <a16:creationId xmlns:a16="http://schemas.microsoft.com/office/drawing/2014/main" id="{3BD74EE5-A8BE-654D-2EB1-4C86C5B2BEDC}"/>
              </a:ext>
            </a:extLst>
          </p:cNvPr>
          <p:cNvSpPr/>
          <p:nvPr/>
        </p:nvSpPr>
        <p:spPr>
          <a:xfrm>
            <a:off x="4906536" y="3859903"/>
            <a:ext cx="6707572" cy="156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2" name="Title 1">
            <a:extLst>
              <a:ext uri="{FF2B5EF4-FFF2-40B4-BE49-F238E27FC236}">
                <a16:creationId xmlns:a16="http://schemas.microsoft.com/office/drawing/2014/main" id="{5D179192-1FD8-9895-2D19-B02C656FDF07}"/>
              </a:ext>
            </a:extLst>
          </p:cNvPr>
          <p:cNvSpPr>
            <a:spLocks noGrp="1"/>
          </p:cNvSpPr>
          <p:nvPr>
            <p:ph type="title"/>
          </p:nvPr>
        </p:nvSpPr>
        <p:spPr/>
        <p:txBody>
          <a:bodyPr>
            <a:normAutofit fontScale="90000"/>
          </a:bodyPr>
          <a:lstStyle/>
          <a:p>
            <a:r>
              <a:rPr lang="en-KR" dirty="0"/>
              <a:t>Denoising Diffusion Implicit Models (DDIMs)</a:t>
            </a:r>
          </a:p>
        </p:txBody>
      </p:sp>
      <p:sp>
        <p:nvSpPr>
          <p:cNvPr id="4" name="Date Placeholder 3">
            <a:extLst>
              <a:ext uri="{FF2B5EF4-FFF2-40B4-BE49-F238E27FC236}">
                <a16:creationId xmlns:a16="http://schemas.microsoft.com/office/drawing/2014/main" id="{D288072D-F7D9-1BC4-EEED-537E33939B29}"/>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5D652D7-DDE1-698E-D628-DF21472CBE59}"/>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F2E36C8B-9A80-0506-392E-E4F72AFEA0EA}"/>
              </a:ext>
            </a:extLst>
          </p:cNvPr>
          <p:cNvSpPr>
            <a:spLocks noGrp="1"/>
          </p:cNvSpPr>
          <p:nvPr>
            <p:ph type="sldNum" sz="quarter" idx="12"/>
          </p:nvPr>
        </p:nvSpPr>
        <p:spPr/>
        <p:txBody>
          <a:bodyPr/>
          <a:lstStyle/>
          <a:p>
            <a:r>
              <a:rPr lang="en-US" dirty="0"/>
              <a:t>Diffusion-Based Image and Video Generation</a:t>
            </a:r>
          </a:p>
        </p:txBody>
      </p:sp>
      <p:sp>
        <p:nvSpPr>
          <p:cNvPr id="11" name="Rectangle 10">
            <a:extLst>
              <a:ext uri="{FF2B5EF4-FFF2-40B4-BE49-F238E27FC236}">
                <a16:creationId xmlns:a16="http://schemas.microsoft.com/office/drawing/2014/main" id="{783AA525-A65C-7744-182E-4DE68A439FC4}"/>
              </a:ext>
            </a:extLst>
          </p:cNvPr>
          <p:cNvSpPr/>
          <p:nvPr/>
        </p:nvSpPr>
        <p:spPr>
          <a:xfrm>
            <a:off x="4906537" y="3644992"/>
            <a:ext cx="1516565" cy="469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20" name="Group 19">
            <a:extLst>
              <a:ext uri="{FF2B5EF4-FFF2-40B4-BE49-F238E27FC236}">
                <a16:creationId xmlns:a16="http://schemas.microsoft.com/office/drawing/2014/main" id="{5B8FDFAE-2F41-74C7-041D-C1993F187D42}"/>
              </a:ext>
            </a:extLst>
          </p:cNvPr>
          <p:cNvGrpSpPr/>
          <p:nvPr/>
        </p:nvGrpSpPr>
        <p:grpSpPr>
          <a:xfrm>
            <a:off x="4906535" y="3986902"/>
            <a:ext cx="4834365" cy="528498"/>
            <a:chOff x="4906535" y="3986902"/>
            <a:chExt cx="4834365" cy="528498"/>
          </a:xfrm>
        </p:grpSpPr>
        <p:sp>
          <p:nvSpPr>
            <p:cNvPr id="18" name="Rectangle 17">
              <a:extLst>
                <a:ext uri="{FF2B5EF4-FFF2-40B4-BE49-F238E27FC236}">
                  <a16:creationId xmlns:a16="http://schemas.microsoft.com/office/drawing/2014/main" id="{5112864D-53E1-A3B4-52A0-206D8951B535}"/>
                </a:ext>
              </a:extLst>
            </p:cNvPr>
            <p:cNvSpPr/>
            <p:nvPr/>
          </p:nvSpPr>
          <p:spPr>
            <a:xfrm>
              <a:off x="4906535" y="4012303"/>
              <a:ext cx="1516567" cy="503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9" name="Rectangle 18">
              <a:extLst>
                <a:ext uri="{FF2B5EF4-FFF2-40B4-BE49-F238E27FC236}">
                  <a16:creationId xmlns:a16="http://schemas.microsoft.com/office/drawing/2014/main" id="{A81D6869-1144-CCCA-2CF5-B070D5CB910F}"/>
                </a:ext>
              </a:extLst>
            </p:cNvPr>
            <p:cNvSpPr/>
            <p:nvPr/>
          </p:nvSpPr>
          <p:spPr>
            <a:xfrm>
              <a:off x="7611635" y="3986902"/>
              <a:ext cx="2129265" cy="503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sp>
        <p:nvSpPr>
          <p:cNvPr id="22" name="Rectangle 21">
            <a:extLst>
              <a:ext uri="{FF2B5EF4-FFF2-40B4-BE49-F238E27FC236}">
                <a16:creationId xmlns:a16="http://schemas.microsoft.com/office/drawing/2014/main" id="{7AF984A9-8591-87B2-E3CC-8077391C1994}"/>
              </a:ext>
            </a:extLst>
          </p:cNvPr>
          <p:cNvSpPr/>
          <p:nvPr/>
        </p:nvSpPr>
        <p:spPr>
          <a:xfrm>
            <a:off x="4803638" y="3859903"/>
            <a:ext cx="3629162" cy="156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28" name="Text Placeholder 2">
                <a:extLst>
                  <a:ext uri="{FF2B5EF4-FFF2-40B4-BE49-F238E27FC236}">
                    <a16:creationId xmlns:a16="http://schemas.microsoft.com/office/drawing/2014/main" id="{158027DD-ED58-5585-322F-9B48380BCD05}"/>
                  </a:ext>
                </a:extLst>
              </p:cNvPr>
              <p:cNvSpPr>
                <a:spLocks noGrp="1"/>
              </p:cNvSpPr>
              <p:nvPr>
                <p:ph type="body" idx="1"/>
              </p:nvPr>
            </p:nvSpPr>
            <p:spPr>
              <a:xfrm>
                <a:off x="295383" y="1202512"/>
                <a:ext cx="11601235" cy="5159727"/>
              </a:xfrm>
            </p:spPr>
            <p:txBody>
              <a:bodyPr>
                <a:normAutofit/>
              </a:bodyPr>
              <a:lstStyle/>
              <a:p>
                <a:pPr marL="0" indent="0">
                  <a:buNone/>
                </a:pPr>
                <a:r>
                  <a:rPr lang="en-KR" sz="2800" dirty="0"/>
                  <a:t>DDIM’s </a:t>
                </a:r>
                <a:r>
                  <a:rPr lang="en-KR" sz="2800" dirty="0">
                    <a:solidFill>
                      <a:srgbClr val="8C1313"/>
                    </a:solidFill>
                  </a:rPr>
                  <a:t>non-Markovian </a:t>
                </a:r>
                <a:r>
                  <a:rPr lang="en-KR" sz="2800" dirty="0"/>
                  <a:t>reverse process:</a:t>
                </a:r>
                <a:br>
                  <a:rPr lang="en-KR" sz="2800" dirty="0"/>
                </a:b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𝑞</m:t>
                          </m:r>
                        </m:e>
                        <m:sub>
                          <m:r>
                            <a:rPr lang="en-US" sz="2800" i="1">
                              <a:latin typeface="Cambria Math" panose="02040503050406030204" pitchFamily="18" charset="0"/>
                            </a:rPr>
                            <m:t>𝜎</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0</m:t>
                          </m:r>
                        </m:sub>
                      </m:sSub>
                      <m:r>
                        <a:rPr lang="en-US" sz="2800" i="1">
                          <a:latin typeface="Cambria Math" panose="02040503050406030204" pitchFamily="18" charset="0"/>
                        </a:rPr>
                        <m:t>)</m:t>
                      </m:r>
                    </m:oMath>
                  </m:oMathPara>
                </a14:m>
                <a:endParaRPr lang="en-KR" sz="2800" dirty="0"/>
              </a:p>
            </p:txBody>
          </p:sp>
        </mc:Choice>
        <mc:Fallback>
          <p:sp>
            <p:nvSpPr>
              <p:cNvPr id="28" name="Text Placeholder 2">
                <a:extLst>
                  <a:ext uri="{FF2B5EF4-FFF2-40B4-BE49-F238E27FC236}">
                    <a16:creationId xmlns:a16="http://schemas.microsoft.com/office/drawing/2014/main" id="{158027DD-ED58-5585-322F-9B48380BCD05}"/>
                  </a:ext>
                </a:extLst>
              </p:cNvPr>
              <p:cNvSpPr>
                <a:spLocks noGrp="1" noRot="1" noChangeAspect="1" noMove="1" noResize="1" noEditPoints="1" noAdjustHandles="1" noChangeArrowheads="1" noChangeShapeType="1" noTextEdit="1"/>
              </p:cNvSpPr>
              <p:nvPr>
                <p:ph type="body" idx="1"/>
              </p:nvPr>
            </p:nvSpPr>
            <p:spPr>
              <a:xfrm>
                <a:off x="295383" y="1202512"/>
                <a:ext cx="11601235" cy="5159727"/>
              </a:xfrm>
              <a:blipFill>
                <a:blip r:embed="rId4"/>
                <a:stretch>
                  <a:fillRect l="-766"/>
                </a:stretch>
              </a:blipFill>
            </p:spPr>
            <p:txBody>
              <a:bodyPr/>
              <a:lstStyle/>
              <a:p>
                <a:r>
                  <a:rPr lang="en-KR">
                    <a:noFill/>
                  </a:rPr>
                  <a:t> </a:t>
                </a:r>
              </a:p>
            </p:txBody>
          </p:sp>
        </mc:Fallback>
      </mc:AlternateContent>
      <p:grpSp>
        <p:nvGrpSpPr>
          <p:cNvPr id="16" name="Group 15">
            <a:extLst>
              <a:ext uri="{FF2B5EF4-FFF2-40B4-BE49-F238E27FC236}">
                <a16:creationId xmlns:a16="http://schemas.microsoft.com/office/drawing/2014/main" id="{912E550A-F1C8-93F2-1F18-ECB4FEE81BDA}"/>
              </a:ext>
            </a:extLst>
          </p:cNvPr>
          <p:cNvGrpSpPr/>
          <p:nvPr/>
        </p:nvGrpSpPr>
        <p:grpSpPr>
          <a:xfrm>
            <a:off x="2844949" y="2769813"/>
            <a:ext cx="7358404" cy="936973"/>
            <a:chOff x="2844949" y="2769813"/>
            <a:chExt cx="7358404" cy="936973"/>
          </a:xfrm>
        </p:grpSpPr>
        <p:sp>
          <p:nvSpPr>
            <p:cNvPr id="9" name="Google Shape;251;p12">
              <a:extLst>
                <a:ext uri="{FF2B5EF4-FFF2-40B4-BE49-F238E27FC236}">
                  <a16:creationId xmlns:a16="http://schemas.microsoft.com/office/drawing/2014/main" id="{67910A37-D696-F0E6-3339-BEB18F80E90D}"/>
                </a:ext>
              </a:extLst>
            </p:cNvPr>
            <p:cNvSpPr/>
            <p:nvPr/>
          </p:nvSpPr>
          <p:spPr>
            <a:xfrm flipH="1">
              <a:off x="4315518" y="2899318"/>
              <a:ext cx="5887835" cy="807468"/>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49F170F-B7DA-F97F-753F-AE0D4BA85A6A}"/>
                    </a:ext>
                  </a:extLst>
                </p:cNvPr>
                <p:cNvSpPr txBox="1"/>
                <p:nvPr/>
              </p:nvSpPr>
              <p:spPr>
                <a:xfrm>
                  <a:off x="2844949" y="2769813"/>
                  <a:ext cx="2941134" cy="494815"/>
                </a:xfrm>
                <a:prstGeom prst="rect">
                  <a:avLst/>
                </a:prstGeom>
                <a:noFill/>
              </p:spPr>
              <p:txBody>
                <a:bodyPr wrap="square">
                  <a:spAutoFit/>
                </a:bodyPr>
                <a:lstStyle/>
                <a:p>
                  <a:pPr algn="ctr"/>
                  <a:r>
                    <a:rPr lang="en-US" altLang="ko-KR" sz="2400" dirty="0"/>
                    <a:t>1. Predict </a:t>
                  </a:r>
                  <a14:m>
                    <m:oMath xmlns:m="http://schemas.openxmlformats.org/officeDocument/2006/math">
                      <m:sSub>
                        <m:sSubPr>
                          <m:ctrlPr>
                            <a:rPr lang="en-US" altLang="ko-KR" sz="2400" b="0" i="1" smtClean="0">
                              <a:latin typeface="Cambria Math" panose="02040503050406030204" pitchFamily="18" charset="0"/>
                            </a:rPr>
                          </m:ctrlPr>
                        </m:sSubPr>
                        <m:e>
                          <m:r>
                            <a:rPr lang="en-US" altLang="ko-KR" sz="2400" b="1" i="0" smtClean="0">
                              <a:latin typeface="Cambria Math" panose="02040503050406030204" pitchFamily="18" charset="0"/>
                            </a:rPr>
                            <m:t>𝐱</m:t>
                          </m:r>
                        </m:e>
                        <m:sub>
                          <m:r>
                            <a:rPr lang="en-US" altLang="ko-KR" sz="2400" b="0" i="1" smtClean="0">
                              <a:latin typeface="Cambria Math" panose="02040503050406030204" pitchFamily="18" charset="0"/>
                            </a:rPr>
                            <m:t>0|</m:t>
                          </m:r>
                          <m:r>
                            <a:rPr lang="en-US" altLang="ko-KR" sz="2400" b="0" i="1" smtClean="0">
                              <a:latin typeface="Cambria Math" panose="02040503050406030204" pitchFamily="18" charset="0"/>
                            </a:rPr>
                            <m:t>𝑡</m:t>
                          </m:r>
                        </m:sub>
                      </m:sSub>
                    </m:oMath>
                  </a14:m>
                  <a:endParaRPr lang="en-KR" sz="2400" dirty="0"/>
                </a:p>
              </p:txBody>
            </p:sp>
          </mc:Choice>
          <mc:Fallback xmlns="">
            <p:sp>
              <p:nvSpPr>
                <p:cNvPr id="14" name="TextBox 13">
                  <a:extLst>
                    <a:ext uri="{FF2B5EF4-FFF2-40B4-BE49-F238E27FC236}">
                      <a16:creationId xmlns:a16="http://schemas.microsoft.com/office/drawing/2014/main" id="{5B531921-44CC-21F0-933D-F23C70AC64B2}"/>
                    </a:ext>
                  </a:extLst>
                </p:cNvPr>
                <p:cNvSpPr txBox="1">
                  <a:spLocks noRot="1" noChangeAspect="1" noMove="1" noResize="1" noEditPoints="1" noAdjustHandles="1" noChangeArrowheads="1" noChangeShapeType="1" noTextEdit="1"/>
                </p:cNvSpPr>
                <p:nvPr/>
              </p:nvSpPr>
              <p:spPr>
                <a:xfrm>
                  <a:off x="2844949" y="2769813"/>
                  <a:ext cx="2941134" cy="494815"/>
                </a:xfrm>
                <a:prstGeom prst="rect">
                  <a:avLst/>
                </a:prstGeom>
                <a:blipFill>
                  <a:blip r:embed="rId5"/>
                  <a:stretch>
                    <a:fillRect t="-4878" b="-19512"/>
                  </a:stretch>
                </a:blipFill>
              </p:spPr>
              <p:txBody>
                <a:bodyPr/>
                <a:lstStyle/>
                <a:p>
                  <a:r>
                    <a:rPr lang="en-KR">
                      <a:noFill/>
                    </a:rPr>
                    <a:t> </a:t>
                  </a:r>
                </a:p>
              </p:txBody>
            </p:sp>
          </mc:Fallback>
        </mc:AlternateContent>
      </p:grpSp>
      <p:grpSp>
        <p:nvGrpSpPr>
          <p:cNvPr id="17" name="Group 16">
            <a:extLst>
              <a:ext uri="{FF2B5EF4-FFF2-40B4-BE49-F238E27FC236}">
                <a16:creationId xmlns:a16="http://schemas.microsoft.com/office/drawing/2014/main" id="{A1E5C873-F3AA-C542-9F51-87B8F5F8E7FD}"/>
              </a:ext>
            </a:extLst>
          </p:cNvPr>
          <p:cNvGrpSpPr/>
          <p:nvPr/>
        </p:nvGrpSpPr>
        <p:grpSpPr>
          <a:xfrm>
            <a:off x="7070547" y="3454400"/>
            <a:ext cx="3132808" cy="583303"/>
            <a:chOff x="7070547" y="3429000"/>
            <a:chExt cx="3132808" cy="583303"/>
          </a:xfrm>
        </p:grpSpPr>
        <p:sp>
          <p:nvSpPr>
            <p:cNvPr id="10" name="Google Shape;251;p12">
              <a:extLst>
                <a:ext uri="{FF2B5EF4-FFF2-40B4-BE49-F238E27FC236}">
                  <a16:creationId xmlns:a16="http://schemas.microsoft.com/office/drawing/2014/main" id="{9DD23BDE-4670-BE15-8993-AAF452C83997}"/>
                </a:ext>
              </a:extLst>
            </p:cNvPr>
            <p:cNvSpPr/>
            <p:nvPr/>
          </p:nvSpPr>
          <p:spPr>
            <a:xfrm>
              <a:off x="7070547" y="3429000"/>
              <a:ext cx="3132808" cy="277785"/>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C093C191-A287-3A8B-A5AA-B4327DAFD02E}"/>
                    </a:ext>
                  </a:extLst>
                </p:cNvPr>
                <p:cNvSpPr txBox="1"/>
                <p:nvPr/>
              </p:nvSpPr>
              <p:spPr>
                <a:xfrm>
                  <a:off x="7259435" y="3550638"/>
                  <a:ext cx="2941134" cy="461665"/>
                </a:xfrm>
                <a:prstGeom prst="rect">
                  <a:avLst/>
                </a:prstGeom>
                <a:noFill/>
              </p:spPr>
              <p:txBody>
                <a:bodyPr wrap="square">
                  <a:spAutoFit/>
                </a:bodyPr>
                <a:lstStyle/>
                <a:p>
                  <a:pPr algn="ctr"/>
                  <a:r>
                    <a:rPr lang="en-US" altLang="ko-KR" sz="2400" dirty="0"/>
                    <a:t>2. Map back to </a:t>
                  </a:r>
                  <a14:m>
                    <m:oMath xmlns:m="http://schemas.openxmlformats.org/officeDocument/2006/math">
                      <m:sSub>
                        <m:sSubPr>
                          <m:ctrlPr>
                            <a:rPr lang="en-US" altLang="ko-KR" sz="2400" i="1">
                              <a:latin typeface="Cambria Math" panose="02040503050406030204" pitchFamily="18" charset="0"/>
                            </a:rPr>
                          </m:ctrlPr>
                        </m:sSubPr>
                        <m:e>
                          <m:r>
                            <a:rPr lang="en-US" altLang="ko-KR" sz="2400" b="1">
                              <a:latin typeface="Cambria Math" panose="02040503050406030204" pitchFamily="18" charset="0"/>
                            </a:rPr>
                            <m:t>𝐱</m:t>
                          </m:r>
                        </m:e>
                        <m:sub>
                          <m:r>
                            <a:rPr lang="en-US" altLang="ko-KR" sz="2400" i="1">
                              <a:latin typeface="Cambria Math" panose="02040503050406030204" pitchFamily="18" charset="0"/>
                            </a:rPr>
                            <m:t>𝑡</m:t>
                          </m:r>
                          <m:r>
                            <a:rPr lang="en-US" altLang="ko-KR" sz="2400" b="0" i="1" smtClean="0">
                              <a:latin typeface="Cambria Math" panose="02040503050406030204" pitchFamily="18" charset="0"/>
                            </a:rPr>
                            <m:t>−1</m:t>
                          </m:r>
                        </m:sub>
                      </m:sSub>
                    </m:oMath>
                  </a14:m>
                  <a:endParaRPr lang="en-KR" sz="2400" dirty="0"/>
                </a:p>
              </p:txBody>
            </p:sp>
          </mc:Choice>
          <mc:Fallback>
            <p:sp>
              <p:nvSpPr>
                <p:cNvPr id="15" name="TextBox 14">
                  <a:extLst>
                    <a:ext uri="{FF2B5EF4-FFF2-40B4-BE49-F238E27FC236}">
                      <a16:creationId xmlns:a16="http://schemas.microsoft.com/office/drawing/2014/main" id="{C093C191-A287-3A8B-A5AA-B4327DAFD02E}"/>
                    </a:ext>
                  </a:extLst>
                </p:cNvPr>
                <p:cNvSpPr txBox="1">
                  <a:spLocks noRot="1" noChangeAspect="1" noMove="1" noResize="1" noEditPoints="1" noAdjustHandles="1" noChangeArrowheads="1" noChangeShapeType="1" noTextEdit="1"/>
                </p:cNvSpPr>
                <p:nvPr/>
              </p:nvSpPr>
              <p:spPr>
                <a:xfrm>
                  <a:off x="7259435" y="3550638"/>
                  <a:ext cx="2941134" cy="461665"/>
                </a:xfrm>
                <a:prstGeom prst="rect">
                  <a:avLst/>
                </a:prstGeom>
                <a:blipFill>
                  <a:blip r:embed="rId6"/>
                  <a:stretch>
                    <a:fillRect t="-8108" b="-29730"/>
                  </a:stretch>
                </a:blipFill>
              </p:spPr>
              <p:txBody>
                <a:bodyPr/>
                <a:lstStyle/>
                <a:p>
                  <a:r>
                    <a:rPr lang="en-KR">
                      <a:noFill/>
                    </a:rPr>
                    <a:t> </a:t>
                  </a:r>
                </a:p>
              </p:txBody>
            </p:sp>
          </mc:Fallback>
        </mc:AlternateContent>
      </p:grpSp>
    </p:spTree>
    <p:extLst>
      <p:ext uri="{BB962C8B-B14F-4D97-AF65-F5344CB8AC3E}">
        <p14:creationId xmlns:p14="http://schemas.microsoft.com/office/powerpoint/2010/main" val="2177904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CF56-B21A-6CDA-BA45-0CB2DFAB2E6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 Placeholder 2">
                <a:extLst>
                  <a:ext uri="{FF2B5EF4-FFF2-40B4-BE49-F238E27FC236}">
                    <a16:creationId xmlns:a16="http://schemas.microsoft.com/office/drawing/2014/main" id="{0E5B3F3C-74AC-D145-FFC7-A67AB45F9CED}"/>
                  </a:ext>
                </a:extLst>
              </p:cNvPr>
              <p:cNvSpPr>
                <a:spLocks noGrp="1"/>
              </p:cNvSpPr>
              <p:nvPr>
                <p:ph type="body" idx="1"/>
              </p:nvPr>
            </p:nvSpPr>
            <p:spPr>
              <a:xfrm>
                <a:off x="295383" y="2714645"/>
                <a:ext cx="11601235" cy="4512488"/>
              </a:xfrm>
            </p:spPr>
            <p:txBody>
              <a:bodyPr>
                <a:normAutofit/>
              </a:bodyPr>
              <a:lstStyle/>
              <a:p>
                <a:pPr marL="514350" indent="-514350">
                  <a:buFont typeface="Arial" panose="020B0604020202020204" pitchFamily="34" charset="0"/>
                  <a:buAutoNum type="arabicPeriod"/>
                </a:pPr>
                <a:r>
                  <a:rPr lang="en-KR" sz="2800" dirty="0"/>
                  <a:t>Predict </a:t>
                </a:r>
                <a14:m>
                  <m:oMath xmlns:m="http://schemas.openxmlformats.org/officeDocument/2006/math">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0|</m:t>
                        </m:r>
                        <m:r>
                          <a:rPr lang="en-US" altLang="ko-KR" sz="2800" i="1">
                            <a:latin typeface="Cambria Math" panose="02040503050406030204" pitchFamily="18" charset="0"/>
                          </a:rPr>
                          <m:t>𝑡</m:t>
                        </m:r>
                      </m:sub>
                    </m:sSub>
                  </m:oMath>
                </a14:m>
                <a:r>
                  <a:rPr lang="en-KR" sz="2800" dirty="0"/>
                  <a:t> using Tweedie’s formula:</a:t>
                </a:r>
              </a:p>
              <a:p>
                <a:pPr marL="514350" indent="-514350">
                  <a:buFont typeface="Arial" panose="020B0604020202020204" pitchFamily="34" charset="0"/>
                  <a:buAutoNum type="arabicPeriod"/>
                </a:pPr>
                <a:endParaRPr lang="en-KR" sz="2800" dirty="0"/>
              </a:p>
              <a:p>
                <a:pPr marL="514350" indent="-514350">
                  <a:buFont typeface="Arial" panose="020B0604020202020204" pitchFamily="34" charset="0"/>
                  <a:buAutoNum type="arabicPeriod"/>
                </a:pPr>
                <a:endParaRPr lang="en-KR" sz="2800" dirty="0"/>
              </a:p>
              <a:p>
                <a:pPr marL="514350" indent="-514350">
                  <a:buFont typeface="Arial" panose="020B0604020202020204" pitchFamily="34" charset="0"/>
                  <a:buAutoNum type="arabicPeriod"/>
                </a:pPr>
                <a:endParaRPr lang="en-KR" sz="2800" dirty="0"/>
              </a:p>
            </p:txBody>
          </p:sp>
        </mc:Choice>
        <mc:Fallback>
          <p:sp>
            <p:nvSpPr>
              <p:cNvPr id="21" name="Text Placeholder 2">
                <a:extLst>
                  <a:ext uri="{FF2B5EF4-FFF2-40B4-BE49-F238E27FC236}">
                    <a16:creationId xmlns:a16="http://schemas.microsoft.com/office/drawing/2014/main" id="{0E5B3F3C-74AC-D145-FFC7-A67AB45F9CED}"/>
                  </a:ext>
                </a:extLst>
              </p:cNvPr>
              <p:cNvSpPr>
                <a:spLocks noGrp="1" noRot="1" noChangeAspect="1" noMove="1" noResize="1" noEditPoints="1" noAdjustHandles="1" noChangeArrowheads="1" noChangeShapeType="1" noTextEdit="1"/>
              </p:cNvSpPr>
              <p:nvPr>
                <p:ph type="body" idx="1"/>
              </p:nvPr>
            </p:nvSpPr>
            <p:spPr>
              <a:xfrm>
                <a:off x="295383" y="2714645"/>
                <a:ext cx="11601235" cy="4512488"/>
              </a:xfrm>
              <a:blipFill>
                <a:blip r:embed="rId3"/>
                <a:stretch>
                  <a:fillRect l="-766"/>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CF9F556B-914C-CD9C-3CBD-AB16D69E7362}"/>
              </a:ext>
            </a:extLst>
          </p:cNvPr>
          <p:cNvSpPr>
            <a:spLocks noGrp="1"/>
          </p:cNvSpPr>
          <p:nvPr>
            <p:ph type="title"/>
          </p:nvPr>
        </p:nvSpPr>
        <p:spPr/>
        <p:txBody>
          <a:bodyPr>
            <a:normAutofit fontScale="90000"/>
          </a:bodyPr>
          <a:lstStyle/>
          <a:p>
            <a:r>
              <a:rPr lang="en-KR" dirty="0"/>
              <a:t>DDIM’s Non-Markovian Sampling Process</a:t>
            </a:r>
          </a:p>
        </p:txBody>
      </p:sp>
      <p:sp>
        <p:nvSpPr>
          <p:cNvPr id="4" name="Date Placeholder 3">
            <a:extLst>
              <a:ext uri="{FF2B5EF4-FFF2-40B4-BE49-F238E27FC236}">
                <a16:creationId xmlns:a16="http://schemas.microsoft.com/office/drawing/2014/main" id="{06FB75DB-01A3-25C2-A0B9-50453E64FF1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A37CAB0-FA5E-6578-1114-C42F91CF6934}"/>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45DBDDAC-E19F-5549-6627-0687CF3A1BB3}"/>
              </a:ext>
            </a:extLst>
          </p:cNvPr>
          <p:cNvSpPr>
            <a:spLocks noGrp="1"/>
          </p:cNvSpPr>
          <p:nvPr>
            <p:ph type="sldNum" sz="quarter" idx="12"/>
          </p:nvPr>
        </p:nvSpPr>
        <p:spPr/>
        <p:txBody>
          <a:bodyPr/>
          <a:lstStyle/>
          <a:p>
            <a:r>
              <a:rPr lang="en-US" dirty="0"/>
              <a:t>Diffusion-Based Image and Video Generation</a:t>
            </a:r>
          </a:p>
        </p:txBody>
      </p:sp>
      <p:sp>
        <p:nvSpPr>
          <p:cNvPr id="7" name="Rounded Rectangle 6">
            <a:extLst>
              <a:ext uri="{FF2B5EF4-FFF2-40B4-BE49-F238E27FC236}">
                <a16:creationId xmlns:a16="http://schemas.microsoft.com/office/drawing/2014/main" id="{A7599C8C-A03B-1235-7055-B7357CF6788C}"/>
              </a:ext>
            </a:extLst>
          </p:cNvPr>
          <p:cNvSpPr/>
          <p:nvPr/>
        </p:nvSpPr>
        <p:spPr>
          <a:xfrm>
            <a:off x="2248830" y="1461836"/>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6B21EE1-EEB7-33B4-1716-65B73ACA9981}"/>
                  </a:ext>
                </a:extLst>
              </p:cNvPr>
              <p:cNvSpPr txBox="1"/>
              <p:nvPr/>
            </p:nvSpPr>
            <p:spPr>
              <a:xfrm>
                <a:off x="715537" y="1608858"/>
                <a:ext cx="10760926" cy="61414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2800" dirty="0">
                          <a:ea typeface="Cambria Math" panose="02040503050406030204" pitchFamily="18" charset="0"/>
                        </a:rPr>
                        <m:t>Forward</m:t>
                      </m:r>
                      <m:r>
                        <m:rPr>
                          <m:nor/>
                        </m:rPr>
                        <a:rPr lang="en-US" sz="2800" dirty="0">
                          <a:ea typeface="Cambria Math" panose="02040503050406030204" pitchFamily="18" charset="0"/>
                        </a:rPr>
                        <m:t> </m:t>
                      </m:r>
                      <m:r>
                        <m:rPr>
                          <m:nor/>
                        </m:rPr>
                        <a:rPr lang="en-US" sz="2800" dirty="0">
                          <a:ea typeface="Cambria Math" panose="02040503050406030204" pitchFamily="18" charset="0"/>
                        </a:rPr>
                        <m:t>Pass</m:t>
                      </m:r>
                      <m:r>
                        <m:rPr>
                          <m:nor/>
                        </m:rPr>
                        <a:rPr lang="en-US" sz="2800" dirty="0">
                          <a:ea typeface="Cambria Math" panose="02040503050406030204" pitchFamily="18" charset="0"/>
                        </a:rPr>
                        <m:t>: </m:t>
                      </m:r>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0</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r>
                        <a:rPr lang="en-US" sz="2800" b="1" i="1">
                          <a:latin typeface="Cambria Math" panose="02040503050406030204" pitchFamily="18" charset="0"/>
                          <a:ea typeface="Cambria Math" panose="02040503050406030204" pitchFamily="18" charset="0"/>
                        </a:rPr>
                        <m:t>𝝐</m:t>
                      </m:r>
                      <m:r>
                        <a:rPr lang="en-US" sz="2800" i="1">
                          <a:latin typeface="Cambria Math" panose="02040503050406030204" pitchFamily="18" charset="0"/>
                          <a:ea typeface="Cambria Math" panose="02040503050406030204" pitchFamily="18" charset="0"/>
                        </a:rPr>
                        <m:t> </m:t>
                      </m:r>
                    </m:oMath>
                  </m:oMathPara>
                </a14:m>
                <a:endParaRPr lang="en-KR" sz="2800" dirty="0"/>
              </a:p>
            </p:txBody>
          </p:sp>
        </mc:Choice>
        <mc:Fallback>
          <p:sp>
            <p:nvSpPr>
              <p:cNvPr id="13" name="TextBox 12">
                <a:extLst>
                  <a:ext uri="{FF2B5EF4-FFF2-40B4-BE49-F238E27FC236}">
                    <a16:creationId xmlns:a16="http://schemas.microsoft.com/office/drawing/2014/main" id="{56B21EE1-EEB7-33B4-1716-65B73ACA9981}"/>
                  </a:ext>
                </a:extLst>
              </p:cNvPr>
              <p:cNvSpPr txBox="1">
                <a:spLocks noRot="1" noChangeAspect="1" noMove="1" noResize="1" noEditPoints="1" noAdjustHandles="1" noChangeArrowheads="1" noChangeShapeType="1" noTextEdit="1"/>
              </p:cNvSpPr>
              <p:nvPr/>
            </p:nvSpPr>
            <p:spPr>
              <a:xfrm>
                <a:off x="715537" y="1608858"/>
                <a:ext cx="10760926" cy="614142"/>
              </a:xfrm>
              <a:prstGeom prst="rect">
                <a:avLst/>
              </a:prstGeom>
              <a:blipFill>
                <a:blip r:embed="rId4"/>
                <a:stretch>
                  <a:fillRect b="-16000"/>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6A07AF7-C1D8-38D9-FDF9-55123A79BFDD}"/>
                  </a:ext>
                </a:extLst>
              </p:cNvPr>
              <p:cNvSpPr txBox="1"/>
              <p:nvPr/>
            </p:nvSpPr>
            <p:spPr>
              <a:xfrm>
                <a:off x="2214843" y="3339517"/>
                <a:ext cx="7762314" cy="100098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KR" sz="2800" i="1" smtClean="0">
                          <a:latin typeface="Cambria Math" panose="02040503050406030204" pitchFamily="18" charset="0"/>
                          <a:ea typeface="Cambria Math" panose="02040503050406030204" pitchFamily="18" charset="0"/>
                        </a:rPr>
                        <m:t>𝔼</m:t>
                      </m:r>
                      <m:d>
                        <m:dPr>
                          <m:begChr m:val="["/>
                          <m:endChr m:val="]"/>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0</m:t>
                              </m:r>
                            </m:sub>
                          </m:sSub>
                        </m:e>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e>
                      </m:d>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1</m:t>
                          </m:r>
                        </m:num>
                        <m:den>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den>
                      </m:f>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1−</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d>
                          <m:sSub>
                            <m:sSubPr>
                              <m:ctrlPr>
                                <a:rPr lang="en-US" sz="2800" i="1">
                                  <a:latin typeface="Cambria Math" panose="02040503050406030204" pitchFamily="18" charset="0"/>
                                  <a:ea typeface="Cambria Math" panose="02040503050406030204" pitchFamily="18" charset="0"/>
                                </a:rPr>
                              </m:ctrlPr>
                            </m:sSubPr>
                            <m:e>
                              <m:r>
                                <m:rPr>
                                  <m:sty m:val="p"/>
                                </m:rPr>
                                <a:rPr lang="en-US" sz="2800">
                                  <a:latin typeface="Cambria Math" panose="02040503050406030204" pitchFamily="18" charset="0"/>
                                  <a:ea typeface="Cambria Math" panose="02040503050406030204" pitchFamily="18" charset="0"/>
                                </a:rPr>
                                <m:t>∇</m:t>
                              </m:r>
                            </m:e>
                            <m:sub>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sub>
                          </m:sSub>
                          <m:r>
                            <m:rPr>
                              <m:sty m:val="p"/>
                            </m:rPr>
                            <a:rPr lang="en-US" sz="2800" i="1">
                              <a:latin typeface="Cambria Math" panose="02040503050406030204" pitchFamily="18" charset="0"/>
                              <a:ea typeface="Cambria Math" panose="02040503050406030204" pitchFamily="18" charset="0"/>
                            </a:rPr>
                            <m:t>log</m:t>
                          </m:r>
                          <m:r>
                            <a:rPr lang="en-US" sz="2800" i="1">
                              <a:latin typeface="Cambria Math" panose="02040503050406030204" pitchFamily="18" charset="0"/>
                              <a:ea typeface="Cambria Math" panose="02040503050406030204" pitchFamily="18" charset="0"/>
                            </a:rPr>
                            <m:t> </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𝑝</m:t>
                              </m:r>
                            </m:e>
                            <m:sub>
                              <m:r>
                                <a:rPr lang="en-US" sz="2800" i="1">
                                  <a:latin typeface="Cambria Math" panose="02040503050406030204" pitchFamily="18" charset="0"/>
                                  <a:ea typeface="Cambria Math" panose="02040503050406030204" pitchFamily="18" charset="0"/>
                                </a:rPr>
                                <m:t>𝑡</m:t>
                              </m:r>
                            </m:sub>
                          </m:sSub>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e>
                          </m:d>
                        </m:e>
                      </m:d>
                    </m:oMath>
                  </m:oMathPara>
                </a14:m>
                <a:endParaRPr lang="en-US" sz="2800" i="1" dirty="0">
                  <a:latin typeface="Cambria Math" panose="02040503050406030204" pitchFamily="18" charset="0"/>
                  <a:ea typeface="Cambria Math" panose="02040503050406030204" pitchFamily="18" charset="0"/>
                </a:endParaRPr>
              </a:p>
            </p:txBody>
          </p:sp>
        </mc:Choice>
        <mc:Fallback>
          <p:sp>
            <p:nvSpPr>
              <p:cNvPr id="8" name="TextBox 7">
                <a:extLst>
                  <a:ext uri="{FF2B5EF4-FFF2-40B4-BE49-F238E27FC236}">
                    <a16:creationId xmlns:a16="http://schemas.microsoft.com/office/drawing/2014/main" id="{B6A07AF7-C1D8-38D9-FDF9-55123A79BFDD}"/>
                  </a:ext>
                </a:extLst>
              </p:cNvPr>
              <p:cNvSpPr txBox="1">
                <a:spLocks noRot="1" noChangeAspect="1" noMove="1" noResize="1" noEditPoints="1" noAdjustHandles="1" noChangeArrowheads="1" noChangeShapeType="1" noTextEdit="1"/>
              </p:cNvSpPr>
              <p:nvPr/>
            </p:nvSpPr>
            <p:spPr>
              <a:xfrm>
                <a:off x="2214843" y="3339517"/>
                <a:ext cx="7762314" cy="1000980"/>
              </a:xfrm>
              <a:prstGeom prst="rect">
                <a:avLst/>
              </a:prstGeom>
              <a:blipFill>
                <a:blip r:embed="rId5"/>
                <a:stretch>
                  <a:fillRect/>
                </a:stretch>
              </a:blipFill>
            </p:spPr>
            <p:txBody>
              <a:bodyPr/>
              <a:lstStyle/>
              <a:p>
                <a:r>
                  <a:rPr lang="en-KR">
                    <a:noFill/>
                  </a:rPr>
                  <a:t> </a:t>
                </a:r>
              </a:p>
            </p:txBody>
          </p:sp>
        </mc:Fallback>
      </mc:AlternateContent>
      <p:grpSp>
        <p:nvGrpSpPr>
          <p:cNvPr id="22" name="Group 21">
            <a:extLst>
              <a:ext uri="{FF2B5EF4-FFF2-40B4-BE49-F238E27FC236}">
                <a16:creationId xmlns:a16="http://schemas.microsoft.com/office/drawing/2014/main" id="{82D3FD13-B70A-9A0A-E63B-78FB7FE8B65B}"/>
              </a:ext>
            </a:extLst>
          </p:cNvPr>
          <p:cNvGrpSpPr/>
          <p:nvPr/>
        </p:nvGrpSpPr>
        <p:grpSpPr>
          <a:xfrm>
            <a:off x="6761049" y="3826393"/>
            <a:ext cx="5012436" cy="2427836"/>
            <a:chOff x="6761049" y="3826393"/>
            <a:chExt cx="5012436" cy="2427836"/>
          </a:xfrm>
        </p:grpSpPr>
        <p:grpSp>
          <p:nvGrpSpPr>
            <p:cNvPr id="18" name="Group 17">
              <a:extLst>
                <a:ext uri="{FF2B5EF4-FFF2-40B4-BE49-F238E27FC236}">
                  <a16:creationId xmlns:a16="http://schemas.microsoft.com/office/drawing/2014/main" id="{D9DECCDE-EC75-D57D-ED8B-2AD041F5F0B7}"/>
                </a:ext>
              </a:extLst>
            </p:cNvPr>
            <p:cNvGrpSpPr/>
            <p:nvPr/>
          </p:nvGrpSpPr>
          <p:grpSpPr>
            <a:xfrm>
              <a:off x="6761049" y="5313009"/>
              <a:ext cx="5012436" cy="941220"/>
              <a:chOff x="6761049" y="4896152"/>
              <a:chExt cx="5012436" cy="941220"/>
            </a:xfrm>
          </p:grpSpPr>
          <p:sp>
            <p:nvSpPr>
              <p:cNvPr id="16" name="Rounded Rectangle 15">
                <a:extLst>
                  <a:ext uri="{FF2B5EF4-FFF2-40B4-BE49-F238E27FC236}">
                    <a16:creationId xmlns:a16="http://schemas.microsoft.com/office/drawing/2014/main" id="{1E00ED5C-22FA-108E-4771-66C9E7879EA4}"/>
                  </a:ext>
                </a:extLst>
              </p:cNvPr>
              <p:cNvSpPr/>
              <p:nvPr/>
            </p:nvSpPr>
            <p:spPr>
              <a:xfrm>
                <a:off x="6849967" y="4915650"/>
                <a:ext cx="4834600" cy="902224"/>
              </a:xfrm>
              <a:prstGeom prst="roundRect">
                <a:avLst/>
              </a:prstGeom>
              <a:solidFill>
                <a:schemeClr val="accent4">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A4E5D4C-B99E-EEA5-CCCB-2625E6155705}"/>
                      </a:ext>
                    </a:extLst>
                  </p:cNvPr>
                  <p:cNvSpPr txBox="1"/>
                  <p:nvPr/>
                </p:nvSpPr>
                <p:spPr>
                  <a:xfrm>
                    <a:off x="6761049" y="4896152"/>
                    <a:ext cx="5012436" cy="941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m:t>
                              </m:r>
                            </m:e>
                            <m:sub>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𝐱</m:t>
                                  </m:r>
                                </m:e>
                                <m:sub>
                                  <m:r>
                                    <a:rPr lang="en-US" sz="2400" i="1">
                                      <a:latin typeface="Cambria Math" panose="02040503050406030204" pitchFamily="18" charset="0"/>
                                      <a:ea typeface="Cambria Math" panose="02040503050406030204" pitchFamily="18" charset="0"/>
                                    </a:rPr>
                                    <m:t>𝑡</m:t>
                                  </m:r>
                                </m:sub>
                              </m:sSub>
                            </m:sub>
                          </m:sSub>
                          <m:r>
                            <m:rPr>
                              <m:sty m:val="p"/>
                            </m:rPr>
                            <a:rPr lang="en-US" sz="2400" i="1">
                              <a:latin typeface="Cambria Math" panose="02040503050406030204" pitchFamily="18" charset="0"/>
                              <a:ea typeface="Cambria Math" panose="02040503050406030204" pitchFamily="18" charset="0"/>
                            </a:rPr>
                            <m:t>log</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𝑝</m:t>
                              </m:r>
                            </m:e>
                            <m:sub>
                              <m:r>
                                <a:rPr lang="en-US" sz="2400" i="1">
                                  <a:latin typeface="Cambria Math" panose="02040503050406030204" pitchFamily="18" charset="0"/>
                                  <a:ea typeface="Cambria Math" panose="02040503050406030204" pitchFamily="18" charset="0"/>
                                </a:rPr>
                                <m:t>𝑡</m:t>
                              </m:r>
                            </m:sub>
                          </m:sSub>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𝐱</m:t>
                                  </m:r>
                                </m:e>
                                <m:sub>
                                  <m:r>
                                    <a:rPr lang="en-US" sz="2400" i="1">
                                      <a:latin typeface="Cambria Math" panose="02040503050406030204" pitchFamily="18" charset="0"/>
                                      <a:ea typeface="Cambria Math" panose="02040503050406030204" pitchFamily="18" charset="0"/>
                                    </a:rPr>
                                    <m:t>𝑡</m:t>
                                  </m:r>
                                </m:sub>
                              </m:sSub>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1−</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𝑡</m:t>
                                      </m:r>
                                    </m:sub>
                                  </m:sSub>
                                </m:e>
                              </m:rad>
                            </m:den>
                          </m:f>
                          <m:sSub>
                            <m:sSubPr>
                              <m:ctrlPr>
                                <a:rPr lang="en-US" sz="2400" i="1">
                                  <a:latin typeface="Cambria Math" panose="02040503050406030204" pitchFamily="18" charset="0"/>
                                  <a:ea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𝝐</m:t>
                              </m:r>
                            </m:e>
                            <m:sub>
                              <m:r>
                                <a:rPr lang="en-US" sz="2400" i="1">
                                  <a:latin typeface="Cambria Math" panose="02040503050406030204" pitchFamily="18" charset="0"/>
                                  <a:ea typeface="Cambria Math" panose="02040503050406030204" pitchFamily="18" charset="0"/>
                                </a:rPr>
                                <m:t>𝜃</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𝐱</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oMath>
                      </m:oMathPara>
                    </a14:m>
                    <a:endParaRPr lang="en-KR" sz="2200" dirty="0"/>
                  </a:p>
                </p:txBody>
              </p:sp>
            </mc:Choice>
            <mc:Fallback>
              <p:sp>
                <p:nvSpPr>
                  <p:cNvPr id="17" name="TextBox 16">
                    <a:extLst>
                      <a:ext uri="{FF2B5EF4-FFF2-40B4-BE49-F238E27FC236}">
                        <a16:creationId xmlns:a16="http://schemas.microsoft.com/office/drawing/2014/main" id="{CA4E5D4C-B99E-EEA5-CCCB-2625E6155705}"/>
                      </a:ext>
                    </a:extLst>
                  </p:cNvPr>
                  <p:cNvSpPr txBox="1">
                    <a:spLocks noRot="1" noChangeAspect="1" noMove="1" noResize="1" noEditPoints="1" noAdjustHandles="1" noChangeArrowheads="1" noChangeShapeType="1" noTextEdit="1"/>
                  </p:cNvSpPr>
                  <p:nvPr/>
                </p:nvSpPr>
                <p:spPr>
                  <a:xfrm>
                    <a:off x="6761049" y="4896152"/>
                    <a:ext cx="5012436" cy="941220"/>
                  </a:xfrm>
                  <a:prstGeom prst="rect">
                    <a:avLst/>
                  </a:prstGeom>
                  <a:blipFill>
                    <a:blip r:embed="rId6"/>
                    <a:stretch>
                      <a:fillRect/>
                    </a:stretch>
                  </a:blipFill>
                </p:spPr>
                <p:txBody>
                  <a:bodyPr/>
                  <a:lstStyle/>
                  <a:p>
                    <a:r>
                      <a:rPr lang="en-KR">
                        <a:noFill/>
                      </a:rPr>
                      <a:t> </a:t>
                    </a:r>
                  </a:p>
                </p:txBody>
              </p:sp>
            </mc:Fallback>
          </mc:AlternateContent>
        </p:grpSp>
        <p:sp>
          <p:nvSpPr>
            <p:cNvPr id="15" name="Google Shape;251;p12">
              <a:extLst>
                <a:ext uri="{FF2B5EF4-FFF2-40B4-BE49-F238E27FC236}">
                  <a16:creationId xmlns:a16="http://schemas.microsoft.com/office/drawing/2014/main" id="{8C01789F-8653-7CCE-7B7D-1DAA01C2A488}"/>
                </a:ext>
              </a:extLst>
            </p:cNvPr>
            <p:cNvSpPr/>
            <p:nvPr/>
          </p:nvSpPr>
          <p:spPr>
            <a:xfrm rot="5400000" flipH="1">
              <a:off x="9117970" y="4280433"/>
              <a:ext cx="1138975" cy="230896"/>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8D6F1111-64AC-9368-DD2F-D557E77EDBEC}"/>
                  </a:ext>
                </a:extLst>
              </p:cNvPr>
              <p:cNvSpPr txBox="1"/>
              <p:nvPr/>
            </p:nvSpPr>
            <p:spPr>
              <a:xfrm>
                <a:off x="3350636" y="4422075"/>
                <a:ext cx="6098240" cy="1000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en-US" sz="280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1</m:t>
                          </m:r>
                        </m:num>
                        <m:den>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den>
                      </m:f>
                      <m:d>
                        <m:dPr>
                          <m:ctrlPr>
                            <a:rPr lang="en-US" sz="2800" i="1">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sSub>
                            <m:sSubPr>
                              <m:ctrlPr>
                                <a:rPr lang="en-US" sz="2800" i="1">
                                  <a:latin typeface="Cambria Math" panose="02040503050406030204" pitchFamily="18" charset="0"/>
                                  <a:ea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𝝐</m:t>
                              </m:r>
                            </m:e>
                            <m:sub>
                              <m:r>
                                <a:rPr lang="en-US" sz="2800" i="1">
                                  <a:latin typeface="Cambria Math" panose="02040503050406030204" pitchFamily="18" charset="0"/>
                                  <a:ea typeface="Cambria Math" panose="02040503050406030204" pitchFamily="18" charset="0"/>
                                </a:rPr>
                                <m:t>𝜃</m:t>
                              </m:r>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𝑡</m:t>
                          </m:r>
                          <m:r>
                            <a:rPr lang="en-US" sz="2800" i="1">
                              <a:latin typeface="Cambria Math" panose="02040503050406030204" pitchFamily="18" charset="0"/>
                              <a:ea typeface="Cambria Math" panose="02040503050406030204" pitchFamily="18" charset="0"/>
                            </a:rPr>
                            <m:t>)</m:t>
                          </m:r>
                        </m:e>
                      </m:d>
                    </m:oMath>
                  </m:oMathPara>
                </a14:m>
                <a:endParaRPr lang="en-KR" sz="2800" dirty="0"/>
              </a:p>
            </p:txBody>
          </p:sp>
        </mc:Choice>
        <mc:Fallback>
          <p:sp>
            <p:nvSpPr>
              <p:cNvPr id="20" name="TextBox 19">
                <a:extLst>
                  <a:ext uri="{FF2B5EF4-FFF2-40B4-BE49-F238E27FC236}">
                    <a16:creationId xmlns:a16="http://schemas.microsoft.com/office/drawing/2014/main" id="{8D6F1111-64AC-9368-DD2F-D557E77EDBEC}"/>
                  </a:ext>
                </a:extLst>
              </p:cNvPr>
              <p:cNvSpPr txBox="1">
                <a:spLocks noRot="1" noChangeAspect="1" noMove="1" noResize="1" noEditPoints="1" noAdjustHandles="1" noChangeArrowheads="1" noChangeShapeType="1" noTextEdit="1"/>
              </p:cNvSpPr>
              <p:nvPr/>
            </p:nvSpPr>
            <p:spPr>
              <a:xfrm>
                <a:off x="3350636" y="4422075"/>
                <a:ext cx="6098240" cy="1000980"/>
              </a:xfrm>
              <a:prstGeom prst="rect">
                <a:avLst/>
              </a:prstGeom>
              <a:blipFill>
                <a:blip r:embed="rId7"/>
                <a:stretch>
                  <a:fillRect/>
                </a:stretch>
              </a:blipFill>
            </p:spPr>
            <p:txBody>
              <a:bodyPr/>
              <a:lstStyle/>
              <a:p>
                <a:r>
                  <a:rPr lang="en-KR">
                    <a:noFill/>
                  </a:rPr>
                  <a:t> </a:t>
                </a:r>
              </a:p>
            </p:txBody>
          </p:sp>
        </mc:Fallback>
      </mc:AlternateContent>
    </p:spTree>
    <p:extLst>
      <p:ext uri="{BB962C8B-B14F-4D97-AF65-F5344CB8AC3E}">
        <p14:creationId xmlns:p14="http://schemas.microsoft.com/office/powerpoint/2010/main" val="1691819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D2919-D384-C8D9-D5EB-F1496D391A6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Text Placeholder 2">
                <a:extLst>
                  <a:ext uri="{FF2B5EF4-FFF2-40B4-BE49-F238E27FC236}">
                    <a16:creationId xmlns:a16="http://schemas.microsoft.com/office/drawing/2014/main" id="{7A687FC5-6825-0A5F-96AC-54F09BE98458}"/>
                  </a:ext>
                </a:extLst>
              </p:cNvPr>
              <p:cNvSpPr>
                <a:spLocks noGrp="1"/>
              </p:cNvSpPr>
              <p:nvPr>
                <p:ph type="body" idx="1"/>
              </p:nvPr>
            </p:nvSpPr>
            <p:spPr>
              <a:xfrm>
                <a:off x="295383" y="2714645"/>
                <a:ext cx="11601235" cy="4512488"/>
              </a:xfrm>
            </p:spPr>
            <p:txBody>
              <a:bodyPr>
                <a:normAutofit/>
              </a:bodyPr>
              <a:lstStyle/>
              <a:p>
                <a:pPr marL="514350" indent="-514350">
                  <a:buFont typeface="+mj-lt"/>
                  <a:buAutoNum type="arabicPeriod" startAt="2"/>
                </a:pPr>
                <a:r>
                  <a:rPr lang="en-KR" sz="2800" dirty="0"/>
                  <a:t>Map </a:t>
                </a:r>
                <a14:m>
                  <m:oMath xmlns:m="http://schemas.openxmlformats.org/officeDocument/2006/math">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0|</m:t>
                        </m:r>
                        <m:r>
                          <a:rPr lang="en-US" altLang="ko-KR" sz="2800" i="1">
                            <a:latin typeface="Cambria Math" panose="02040503050406030204" pitchFamily="18" charset="0"/>
                          </a:rPr>
                          <m:t>𝑡</m:t>
                        </m:r>
                      </m:sub>
                    </m:sSub>
                  </m:oMath>
                </a14:m>
                <a:r>
                  <a:rPr lang="en-KR" sz="2800" dirty="0"/>
                  <a:t> back to </a:t>
                </a:r>
                <a14:m>
                  <m:oMath xmlns:m="http://schemas.openxmlformats.org/officeDocument/2006/math">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b="0" i="1" smtClean="0">
                            <a:latin typeface="Cambria Math" panose="02040503050406030204" pitchFamily="18" charset="0"/>
                          </a:rPr>
                          <m:t>𝑡</m:t>
                        </m:r>
                        <m:r>
                          <a:rPr lang="en-US" altLang="ko-KR" sz="2800" b="0" i="1" smtClean="0">
                            <a:latin typeface="Cambria Math" panose="02040503050406030204" pitchFamily="18" charset="0"/>
                          </a:rPr>
                          <m:t>−1</m:t>
                        </m:r>
                      </m:sub>
                    </m:sSub>
                  </m:oMath>
                </a14:m>
                <a:r>
                  <a:rPr lang="en-KR" sz="2800" dirty="0"/>
                  <a:t> through the forward pass:</a:t>
                </a:r>
              </a:p>
              <a:p>
                <a:pPr marL="514350" indent="-514350">
                  <a:buFont typeface="Arial" panose="020B0604020202020204" pitchFamily="34" charset="0"/>
                  <a:buAutoNum type="arabicPeriod" startAt="2"/>
                </a:pPr>
                <a:endParaRPr lang="en-KR" sz="2800" dirty="0"/>
              </a:p>
              <a:p>
                <a:pPr marL="514350" indent="-514350">
                  <a:buFont typeface="Arial" panose="020B0604020202020204" pitchFamily="34" charset="0"/>
                  <a:buAutoNum type="arabicPeriod" startAt="2"/>
                </a:pPr>
                <a:endParaRPr lang="en-KR" sz="2800" dirty="0"/>
              </a:p>
              <a:p>
                <a:pPr marL="514350" indent="-514350">
                  <a:buFont typeface="Arial" panose="020B0604020202020204" pitchFamily="34" charset="0"/>
                  <a:buAutoNum type="arabicPeriod" startAt="2"/>
                </a:pPr>
                <a:endParaRPr lang="en-KR" sz="2800" dirty="0"/>
              </a:p>
            </p:txBody>
          </p:sp>
        </mc:Choice>
        <mc:Fallback>
          <p:sp>
            <p:nvSpPr>
              <p:cNvPr id="21" name="Text Placeholder 2">
                <a:extLst>
                  <a:ext uri="{FF2B5EF4-FFF2-40B4-BE49-F238E27FC236}">
                    <a16:creationId xmlns:a16="http://schemas.microsoft.com/office/drawing/2014/main" id="{7A687FC5-6825-0A5F-96AC-54F09BE98458}"/>
                  </a:ext>
                </a:extLst>
              </p:cNvPr>
              <p:cNvSpPr>
                <a:spLocks noGrp="1" noRot="1" noChangeAspect="1" noMove="1" noResize="1" noEditPoints="1" noAdjustHandles="1" noChangeArrowheads="1" noChangeShapeType="1" noTextEdit="1"/>
              </p:cNvSpPr>
              <p:nvPr>
                <p:ph type="body" idx="1"/>
              </p:nvPr>
            </p:nvSpPr>
            <p:spPr>
              <a:xfrm>
                <a:off x="295383" y="2714645"/>
                <a:ext cx="11601235" cy="4512488"/>
              </a:xfrm>
              <a:blipFill>
                <a:blip r:embed="rId3"/>
                <a:stretch>
                  <a:fillRect l="-766"/>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8F276EBA-49DE-C407-B0E6-76D1D4A8CADA}"/>
              </a:ext>
            </a:extLst>
          </p:cNvPr>
          <p:cNvSpPr>
            <a:spLocks noGrp="1"/>
          </p:cNvSpPr>
          <p:nvPr>
            <p:ph type="title"/>
          </p:nvPr>
        </p:nvSpPr>
        <p:spPr/>
        <p:txBody>
          <a:bodyPr>
            <a:normAutofit fontScale="90000"/>
          </a:bodyPr>
          <a:lstStyle/>
          <a:p>
            <a:r>
              <a:rPr lang="en-KR" dirty="0"/>
              <a:t>DDIM’s Non-Markovian Sampling Process</a:t>
            </a:r>
          </a:p>
        </p:txBody>
      </p:sp>
      <p:sp>
        <p:nvSpPr>
          <p:cNvPr id="4" name="Date Placeholder 3">
            <a:extLst>
              <a:ext uri="{FF2B5EF4-FFF2-40B4-BE49-F238E27FC236}">
                <a16:creationId xmlns:a16="http://schemas.microsoft.com/office/drawing/2014/main" id="{E1065077-3DBC-3CB1-FF5A-97293F14FB68}"/>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987D592-A203-031F-99D5-7F89DC689BA6}"/>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899E3CEE-AEA8-8BE1-5724-634667009427}"/>
              </a:ext>
            </a:extLst>
          </p:cNvPr>
          <p:cNvSpPr>
            <a:spLocks noGrp="1"/>
          </p:cNvSpPr>
          <p:nvPr>
            <p:ph type="sldNum" sz="quarter" idx="12"/>
          </p:nvPr>
        </p:nvSpPr>
        <p:spPr/>
        <p:txBody>
          <a:bodyPr/>
          <a:lstStyle/>
          <a:p>
            <a:r>
              <a:rPr lang="en-US" dirty="0"/>
              <a:t>Diffusion-Based Image and Video Generation</a:t>
            </a:r>
          </a:p>
        </p:txBody>
      </p:sp>
      <p:sp>
        <p:nvSpPr>
          <p:cNvPr id="7" name="Rounded Rectangle 6">
            <a:extLst>
              <a:ext uri="{FF2B5EF4-FFF2-40B4-BE49-F238E27FC236}">
                <a16:creationId xmlns:a16="http://schemas.microsoft.com/office/drawing/2014/main" id="{3FF7B0F2-D101-CE7A-2AAF-74D838BF46BB}"/>
              </a:ext>
            </a:extLst>
          </p:cNvPr>
          <p:cNvSpPr/>
          <p:nvPr/>
        </p:nvSpPr>
        <p:spPr>
          <a:xfrm>
            <a:off x="2248830" y="1461836"/>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DFC7CBB4-5BCA-4708-00AF-D1049F99F05D}"/>
                  </a:ext>
                </a:extLst>
              </p:cNvPr>
              <p:cNvSpPr txBox="1"/>
              <p:nvPr/>
            </p:nvSpPr>
            <p:spPr>
              <a:xfrm>
                <a:off x="715537" y="1608858"/>
                <a:ext cx="10760926" cy="61414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2800" dirty="0">
                          <a:ea typeface="Cambria Math" panose="02040503050406030204" pitchFamily="18" charset="0"/>
                        </a:rPr>
                        <m:t>Forward</m:t>
                      </m:r>
                      <m:r>
                        <m:rPr>
                          <m:nor/>
                        </m:rPr>
                        <a:rPr lang="en-US" sz="2800" dirty="0">
                          <a:ea typeface="Cambria Math" panose="02040503050406030204" pitchFamily="18" charset="0"/>
                        </a:rPr>
                        <m:t> </m:t>
                      </m:r>
                      <m:r>
                        <m:rPr>
                          <m:nor/>
                        </m:rPr>
                        <a:rPr lang="en-US" sz="2800" dirty="0">
                          <a:ea typeface="Cambria Math" panose="02040503050406030204" pitchFamily="18" charset="0"/>
                        </a:rPr>
                        <m:t>Pass</m:t>
                      </m:r>
                      <m:r>
                        <m:rPr>
                          <m:nor/>
                        </m:rPr>
                        <a:rPr lang="en-US" sz="2800" dirty="0">
                          <a:ea typeface="Cambria Math" panose="02040503050406030204" pitchFamily="18" charset="0"/>
                        </a:rPr>
                        <m:t>: </m:t>
                      </m:r>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0</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r>
                        <a:rPr lang="en-US" sz="2800" b="1" i="1">
                          <a:latin typeface="Cambria Math" panose="02040503050406030204" pitchFamily="18" charset="0"/>
                          <a:ea typeface="Cambria Math" panose="02040503050406030204" pitchFamily="18" charset="0"/>
                        </a:rPr>
                        <m:t>𝝐</m:t>
                      </m:r>
                      <m:r>
                        <a:rPr lang="en-US" sz="2800" i="1">
                          <a:latin typeface="Cambria Math" panose="02040503050406030204" pitchFamily="18" charset="0"/>
                          <a:ea typeface="Cambria Math" panose="02040503050406030204" pitchFamily="18" charset="0"/>
                        </a:rPr>
                        <m:t> </m:t>
                      </m:r>
                    </m:oMath>
                  </m:oMathPara>
                </a14:m>
                <a:endParaRPr lang="en-KR" sz="2800" dirty="0"/>
              </a:p>
            </p:txBody>
          </p:sp>
        </mc:Choice>
        <mc:Fallback>
          <p:sp>
            <p:nvSpPr>
              <p:cNvPr id="13" name="TextBox 12">
                <a:extLst>
                  <a:ext uri="{FF2B5EF4-FFF2-40B4-BE49-F238E27FC236}">
                    <a16:creationId xmlns:a16="http://schemas.microsoft.com/office/drawing/2014/main" id="{DFC7CBB4-5BCA-4708-00AF-D1049F99F05D}"/>
                  </a:ext>
                </a:extLst>
              </p:cNvPr>
              <p:cNvSpPr txBox="1">
                <a:spLocks noRot="1" noChangeAspect="1" noMove="1" noResize="1" noEditPoints="1" noAdjustHandles="1" noChangeArrowheads="1" noChangeShapeType="1" noTextEdit="1"/>
              </p:cNvSpPr>
              <p:nvPr/>
            </p:nvSpPr>
            <p:spPr>
              <a:xfrm>
                <a:off x="715537" y="1608858"/>
                <a:ext cx="10760926" cy="614142"/>
              </a:xfrm>
              <a:prstGeom prst="rect">
                <a:avLst/>
              </a:prstGeom>
              <a:blipFill>
                <a:blip r:embed="rId4"/>
                <a:stretch>
                  <a:fillRect b="-16000"/>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AEF3A7E-6EB3-0236-BA9D-8FFC19BEE122}"/>
                  </a:ext>
                </a:extLst>
              </p:cNvPr>
              <p:cNvSpPr txBox="1"/>
              <p:nvPr/>
            </p:nvSpPr>
            <p:spPr>
              <a:xfrm>
                <a:off x="167108" y="3339517"/>
                <a:ext cx="10267745" cy="626197"/>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𝐱</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m:rPr>
                          <m:aln/>
                        </m:rPr>
                        <a:rPr lang="en-US" sz="2800" b="0" i="1" smtClean="0">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r>
                                <a:rPr lang="en-US" sz="2800" i="1">
                                  <a:latin typeface="Cambria Math" panose="02040503050406030204" pitchFamily="18" charset="0"/>
                                  <a:ea typeface="Cambria Math" panose="02040503050406030204" pitchFamily="18" charset="0"/>
                                </a:rPr>
                                <m:t>−1</m:t>
                              </m:r>
                            </m:sub>
                          </m:sSub>
                        </m:e>
                      </m:rad>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1−</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e>
                      </m:rad>
                      <m:sSub>
                        <m:sSubPr>
                          <m:ctrlPr>
                            <a:rPr lang="en-US" sz="2800" i="1">
                              <a:latin typeface="Cambria Math" panose="02040503050406030204" pitchFamily="18" charset="0"/>
                              <a:ea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𝝐</m:t>
                          </m:r>
                        </m:e>
                        <m:sub>
                          <m:r>
                            <a:rPr lang="en-US" sz="2800" i="1">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a:rPr lang="en-US" sz="2800" b="0"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  </m:t>
                      </m:r>
                      <m:sSub>
                        <m:sSubPr>
                          <m:ctrlPr>
                            <a:rPr lang="en-US" sz="2800" b="1" i="1" smtClean="0">
                              <a:latin typeface="Cambria Math" panose="02040503050406030204" pitchFamily="18" charset="0"/>
                              <a:ea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𝝐</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𝒩</m:t>
                      </m:r>
                      <m:d>
                        <m:dPr>
                          <m:ctrlPr>
                            <a:rPr lang="en-US" sz="2800" i="1">
                              <a:latin typeface="Cambria Math" panose="02040503050406030204" pitchFamily="18" charset="0"/>
                              <a:ea typeface="Cambria Math" panose="02040503050406030204" pitchFamily="18" charset="0"/>
                            </a:rPr>
                          </m:ctrlPr>
                        </m:dPr>
                        <m:e>
                          <m:r>
                            <a:rPr lang="en-US" sz="2800" b="1" i="1">
                              <a:latin typeface="Cambria Math" panose="02040503050406030204" pitchFamily="18" charset="0"/>
                              <a:ea typeface="Cambria Math" panose="02040503050406030204" pitchFamily="18" charset="0"/>
                            </a:rPr>
                            <m:t>𝟎</m:t>
                          </m:r>
                          <m:r>
                            <a:rPr lang="en-US" sz="2800" i="1">
                              <a:latin typeface="Cambria Math" panose="02040503050406030204" pitchFamily="18" charset="0"/>
                              <a:ea typeface="Cambria Math" panose="02040503050406030204" pitchFamily="18" charset="0"/>
                            </a:rPr>
                            <m:t>,</m:t>
                          </m:r>
                          <m:r>
                            <a:rPr lang="en-US" sz="2800" b="1">
                              <a:latin typeface="Cambria Math" panose="02040503050406030204" pitchFamily="18" charset="0"/>
                              <a:ea typeface="Cambria Math" panose="02040503050406030204" pitchFamily="18" charset="0"/>
                            </a:rPr>
                            <m:t>𝐈</m:t>
                          </m:r>
                        </m:e>
                      </m:d>
                    </m:oMath>
                  </m:oMathPara>
                </a14:m>
                <a:br>
                  <a:rPr lang="en-US" sz="2800" b="0" i="1" dirty="0">
                    <a:latin typeface="Cambria Math" panose="02040503050406030204" pitchFamily="18" charset="0"/>
                    <a:ea typeface="Cambria Math" panose="02040503050406030204" pitchFamily="18" charset="0"/>
                  </a:rPr>
                </a:br>
                <a:endParaRPr lang="en-KR" sz="2800" dirty="0"/>
              </a:p>
            </p:txBody>
          </p:sp>
        </mc:Choice>
        <mc:Fallback>
          <p:sp>
            <p:nvSpPr>
              <p:cNvPr id="8" name="TextBox 7">
                <a:extLst>
                  <a:ext uri="{FF2B5EF4-FFF2-40B4-BE49-F238E27FC236}">
                    <a16:creationId xmlns:a16="http://schemas.microsoft.com/office/drawing/2014/main" id="{FAEF3A7E-6EB3-0236-BA9D-8FFC19BEE122}"/>
                  </a:ext>
                </a:extLst>
              </p:cNvPr>
              <p:cNvSpPr txBox="1">
                <a:spLocks noRot="1" noChangeAspect="1" noMove="1" noResize="1" noEditPoints="1" noAdjustHandles="1" noChangeArrowheads="1" noChangeShapeType="1" noTextEdit="1"/>
              </p:cNvSpPr>
              <p:nvPr/>
            </p:nvSpPr>
            <p:spPr>
              <a:xfrm>
                <a:off x="167108" y="3339517"/>
                <a:ext cx="10267745" cy="626197"/>
              </a:xfrm>
              <a:prstGeom prst="rect">
                <a:avLst/>
              </a:prstGeom>
              <a:blipFill>
                <a:blip r:embed="rId5"/>
                <a:stretch>
                  <a:fillRect b="-14000"/>
                </a:stretch>
              </a:blipFill>
            </p:spPr>
            <p:txBody>
              <a:bodyPr/>
              <a:lstStyle/>
              <a:p>
                <a:r>
                  <a:rPr lang="en-KR">
                    <a:noFill/>
                  </a:rPr>
                  <a:t> </a:t>
                </a:r>
              </a:p>
            </p:txBody>
          </p:sp>
        </mc:Fallback>
      </mc:AlternateContent>
      <p:sp>
        <p:nvSpPr>
          <p:cNvPr id="3" name="TextBox 2">
            <a:extLst>
              <a:ext uri="{FF2B5EF4-FFF2-40B4-BE49-F238E27FC236}">
                <a16:creationId xmlns:a16="http://schemas.microsoft.com/office/drawing/2014/main" id="{665B5846-C0B5-1344-3C19-30DDA8354FD6}"/>
              </a:ext>
            </a:extLst>
          </p:cNvPr>
          <p:cNvSpPr txBox="1"/>
          <p:nvPr/>
        </p:nvSpPr>
        <p:spPr>
          <a:xfrm>
            <a:off x="5641041" y="3160059"/>
            <a:ext cx="65" cy="276999"/>
          </a:xfrm>
          <a:prstGeom prst="rect">
            <a:avLst/>
          </a:prstGeom>
          <a:noFill/>
        </p:spPr>
        <p:txBody>
          <a:bodyPr wrap="none" lIns="0" tIns="0" rIns="0" bIns="0" rtlCol="0">
            <a:spAutoFit/>
          </a:bodyPr>
          <a:lstStyle/>
          <a:p>
            <a:endParaRPr lang="en-KR"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1CDFD0C-6FE3-7EC2-F51F-3F8D0D88E81C}"/>
                  </a:ext>
                </a:extLst>
              </p:cNvPr>
              <p:cNvSpPr txBox="1"/>
              <p:nvPr/>
            </p:nvSpPr>
            <p:spPr>
              <a:xfrm>
                <a:off x="1732975" y="3951072"/>
                <a:ext cx="7514007" cy="9691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en-US" sz="2800" b="0" i="1" smtClean="0">
                          <a:latin typeface="Cambria Math" panose="02040503050406030204" pitchFamily="18" charset="0"/>
                          <a:ea typeface="Cambria Math" panose="02040503050406030204" pitchFamily="18" charset="0"/>
                        </a:rPr>
                        <m:t>=</m:t>
                      </m:r>
                      <m:rad>
                        <m:radPr>
                          <m:degHide m:val="on"/>
                          <m:ctrlPr>
                            <a:rPr lang="en-US" sz="2800" b="0" i="1" smtClean="0">
                              <a:latin typeface="Cambria Math" panose="02040503050406030204" pitchFamily="18" charset="0"/>
                              <a:ea typeface="Cambria Math" panose="02040503050406030204" pitchFamily="18" charset="0"/>
                            </a:rPr>
                          </m:ctrlPr>
                        </m:radPr>
                        <m:deg/>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e>
                      </m:rad>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𝐱</m:t>
                          </m:r>
                        </m:e>
                        <m:sub>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1−</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a:rPr lang="en-US" sz="2800" b="0" i="1" smtClean="0">
                              <a:latin typeface="Cambria Math" panose="02040503050406030204" pitchFamily="18" charset="0"/>
                              <a:ea typeface="Cambria Math" panose="02040503050406030204" pitchFamily="18" charset="0"/>
                            </a:rPr>
                            <m:t>−</m:t>
                          </m:r>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𝑡</m:t>
                              </m:r>
                            </m:sub>
                            <m:sup>
                              <m:r>
                                <a:rPr lang="en-US" sz="2800" b="0" i="1" smtClean="0">
                                  <a:latin typeface="Cambria Math" panose="02040503050406030204" pitchFamily="18" charset="0"/>
                                  <a:ea typeface="Cambria Math" panose="02040503050406030204" pitchFamily="18" charset="0"/>
                                </a:rPr>
                                <m:t>2</m:t>
                              </m:r>
                            </m:sup>
                          </m:sSubSup>
                        </m:e>
                      </m:rad>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𝝐</m:t>
                          </m:r>
                        </m:e>
                        <m:sub>
                          <m:r>
                            <a:rPr lang="en-US" sz="2800" b="0" i="1" smtClean="0">
                              <a:latin typeface="Cambria Math" panose="02040503050406030204" pitchFamily="18" charset="0"/>
                              <a:ea typeface="Cambria Math" panose="02040503050406030204" pitchFamily="18" charset="0"/>
                            </a:rPr>
                            <m:t>𝜃</m:t>
                          </m:r>
                        </m:sub>
                      </m:sSub>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𝐱</m:t>
                              </m:r>
                            </m:e>
                            <m:sub>
                              <m:r>
                                <a:rPr lang="en-US" sz="2800" b="0" i="1" smtClean="0">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e>
                      </m:d>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𝑡</m:t>
                          </m:r>
                        </m:sub>
                      </m:sSub>
                      <m:r>
                        <a:rPr lang="en-US" sz="2800" b="1" i="1" smtClean="0">
                          <a:latin typeface="Cambria Math" panose="02040503050406030204" pitchFamily="18" charset="0"/>
                          <a:ea typeface="Cambria Math" panose="02040503050406030204" pitchFamily="18" charset="0"/>
                        </a:rPr>
                        <m:t>𝝐</m:t>
                      </m:r>
                    </m:oMath>
                  </m:oMathPara>
                </a14:m>
                <a:endParaRPr lang="en-KR" sz="2800" dirty="0"/>
              </a:p>
            </p:txBody>
          </p:sp>
        </mc:Choice>
        <mc:Fallback>
          <p:sp>
            <p:nvSpPr>
              <p:cNvPr id="16" name="TextBox 15">
                <a:extLst>
                  <a:ext uri="{FF2B5EF4-FFF2-40B4-BE49-F238E27FC236}">
                    <a16:creationId xmlns:a16="http://schemas.microsoft.com/office/drawing/2014/main" id="{81CDFD0C-6FE3-7EC2-F51F-3F8D0D88E81C}"/>
                  </a:ext>
                </a:extLst>
              </p:cNvPr>
              <p:cNvSpPr txBox="1">
                <a:spLocks noRot="1" noChangeAspect="1" noMove="1" noResize="1" noEditPoints="1" noAdjustHandles="1" noChangeArrowheads="1" noChangeShapeType="1" noTextEdit="1"/>
              </p:cNvSpPr>
              <p:nvPr/>
            </p:nvSpPr>
            <p:spPr>
              <a:xfrm>
                <a:off x="1732975" y="3951072"/>
                <a:ext cx="7514007" cy="969176"/>
              </a:xfrm>
              <a:prstGeom prst="rect">
                <a:avLst/>
              </a:prstGeom>
              <a:blipFill>
                <a:blip r:embed="rId6"/>
                <a:stretch>
                  <a:fillRect/>
                </a:stretch>
              </a:blipFill>
            </p:spPr>
            <p:txBody>
              <a:bodyPr/>
              <a:lstStyle/>
              <a:p>
                <a:r>
                  <a:rPr lang="en-KR">
                    <a:noFill/>
                  </a:rPr>
                  <a:t> </a:t>
                </a:r>
              </a:p>
            </p:txBody>
          </p:sp>
        </mc:Fallback>
      </mc:AlternateContent>
      <p:grpSp>
        <p:nvGrpSpPr>
          <p:cNvPr id="28" name="Group 27">
            <a:extLst>
              <a:ext uri="{FF2B5EF4-FFF2-40B4-BE49-F238E27FC236}">
                <a16:creationId xmlns:a16="http://schemas.microsoft.com/office/drawing/2014/main" id="{57F3F0A6-7E9A-469F-3702-833E2F1B9B94}"/>
              </a:ext>
            </a:extLst>
          </p:cNvPr>
          <p:cNvGrpSpPr/>
          <p:nvPr/>
        </p:nvGrpSpPr>
        <p:grpSpPr>
          <a:xfrm>
            <a:off x="5761319" y="3339517"/>
            <a:ext cx="5834330" cy="2427972"/>
            <a:chOff x="5761319" y="3339517"/>
            <a:chExt cx="5834330" cy="2427972"/>
          </a:xfrm>
        </p:grpSpPr>
        <p:sp>
          <p:nvSpPr>
            <p:cNvPr id="18" name="Oval 17">
              <a:extLst>
                <a:ext uri="{FF2B5EF4-FFF2-40B4-BE49-F238E27FC236}">
                  <a16:creationId xmlns:a16="http://schemas.microsoft.com/office/drawing/2014/main" id="{656C9E2B-52BA-859D-98AB-B243243B71D6}"/>
                </a:ext>
              </a:extLst>
            </p:cNvPr>
            <p:cNvSpPr/>
            <p:nvPr/>
          </p:nvSpPr>
          <p:spPr>
            <a:xfrm>
              <a:off x="5761319" y="3339517"/>
              <a:ext cx="702747" cy="702747"/>
            </a:xfrm>
            <a:prstGeom prst="ellipse">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endParaRPr lang="en-KR" sz="900">
                <a:solidFill>
                  <a:schemeClr val="dk1"/>
                </a:solidFill>
                <a:latin typeface="Calibri"/>
                <a:cs typeface="Calibri"/>
              </a:endParaRPr>
            </a:p>
          </p:txBody>
        </p:sp>
        <p:grpSp>
          <p:nvGrpSpPr>
            <p:cNvPr id="27" name="Group 26">
              <a:extLst>
                <a:ext uri="{FF2B5EF4-FFF2-40B4-BE49-F238E27FC236}">
                  <a16:creationId xmlns:a16="http://schemas.microsoft.com/office/drawing/2014/main" id="{1C30A674-225A-BC55-D988-0C4E73D2FAD1}"/>
                </a:ext>
              </a:extLst>
            </p:cNvPr>
            <p:cNvGrpSpPr/>
            <p:nvPr/>
          </p:nvGrpSpPr>
          <p:grpSpPr>
            <a:xfrm>
              <a:off x="6464066" y="3908539"/>
              <a:ext cx="5131583" cy="1858950"/>
              <a:chOff x="6464066" y="3908539"/>
              <a:chExt cx="5131583" cy="1858950"/>
            </a:xfrm>
          </p:grpSpPr>
          <p:grpSp>
            <p:nvGrpSpPr>
              <p:cNvPr id="11" name="Group 10">
                <a:extLst>
                  <a:ext uri="{FF2B5EF4-FFF2-40B4-BE49-F238E27FC236}">
                    <a16:creationId xmlns:a16="http://schemas.microsoft.com/office/drawing/2014/main" id="{9F065979-229D-0FE1-30CF-9C151694D43B}"/>
                  </a:ext>
                </a:extLst>
              </p:cNvPr>
              <p:cNvGrpSpPr/>
              <p:nvPr/>
            </p:nvGrpSpPr>
            <p:grpSpPr>
              <a:xfrm>
                <a:off x="6761049" y="4865265"/>
                <a:ext cx="4834600" cy="902224"/>
                <a:chOff x="4497660" y="5225271"/>
                <a:chExt cx="4834600" cy="902224"/>
              </a:xfrm>
            </p:grpSpPr>
            <p:sp>
              <p:nvSpPr>
                <p:cNvPr id="10" name="Rounded Rectangle 9">
                  <a:extLst>
                    <a:ext uri="{FF2B5EF4-FFF2-40B4-BE49-F238E27FC236}">
                      <a16:creationId xmlns:a16="http://schemas.microsoft.com/office/drawing/2014/main" id="{A2B2F8F4-E1B6-D508-7966-FF1F62DC25D8}"/>
                    </a:ext>
                  </a:extLst>
                </p:cNvPr>
                <p:cNvSpPr/>
                <p:nvPr/>
              </p:nvSpPr>
              <p:spPr>
                <a:xfrm>
                  <a:off x="4497660" y="5225271"/>
                  <a:ext cx="4834600" cy="902224"/>
                </a:xfrm>
                <a:prstGeom prst="roundRect">
                  <a:avLst/>
                </a:prstGeom>
                <a:solidFill>
                  <a:schemeClr val="accent4">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19FE400-82E6-3E2C-7F0F-BB654BD7EC00}"/>
                        </a:ext>
                      </a:extLst>
                    </p:cNvPr>
                    <p:cNvSpPr txBox="1"/>
                    <p:nvPr/>
                  </p:nvSpPr>
                  <p:spPr>
                    <a:xfrm>
                      <a:off x="4620794" y="5287046"/>
                      <a:ext cx="4588333" cy="778675"/>
                    </a:xfrm>
                    <a:prstGeom prst="rect">
                      <a:avLst/>
                    </a:prstGeom>
                    <a:noFill/>
                  </p:spPr>
                  <p:txBody>
                    <a:bodyPr wrap="square">
                      <a:spAutoFit/>
                    </a:bodyPr>
                    <a:lstStyle/>
                    <a:p>
                      <a:pPr algn="ctr"/>
                      <a:r>
                        <a:rPr lang="en-US" sz="2200" dirty="0">
                          <a:ea typeface="Cambria Math" panose="02040503050406030204" pitchFamily="18" charset="0"/>
                        </a:rPr>
                        <a:t>Merging </a:t>
                      </a:r>
                      <a14:m>
                        <m:oMath xmlns:m="http://schemas.openxmlformats.org/officeDocument/2006/math">
                          <m:r>
                            <a:rPr lang="en-US" sz="2200" b="0" i="1" smtClean="0">
                              <a:latin typeface="Cambria Math" panose="02040503050406030204" pitchFamily="18" charset="0"/>
                              <a:ea typeface="Cambria Math" panose="02040503050406030204" pitchFamily="18" charset="0"/>
                            </a:rPr>
                            <m:t>𝒩</m:t>
                          </m:r>
                          <m:r>
                            <a:rPr lang="en-US" sz="2200" b="0" i="1" smtClean="0">
                              <a:latin typeface="Cambria Math" panose="02040503050406030204" pitchFamily="18" charset="0"/>
                              <a:ea typeface="Cambria Math" panose="02040503050406030204" pitchFamily="18" charset="0"/>
                            </a:rPr>
                            <m:t>(</m:t>
                          </m:r>
                          <m:r>
                            <a:rPr lang="en-US" sz="2200" b="1" i="0" smtClean="0">
                              <a:latin typeface="Cambria Math" panose="02040503050406030204" pitchFamily="18" charset="0"/>
                              <a:ea typeface="Cambria Math" panose="02040503050406030204" pitchFamily="18" charset="0"/>
                            </a:rPr>
                            <m:t>𝟎</m:t>
                          </m:r>
                          <m:r>
                            <a:rPr lang="en-US" sz="2200" b="0" i="1" smtClean="0">
                              <a:latin typeface="Cambria Math" panose="02040503050406030204" pitchFamily="18" charset="0"/>
                              <a:ea typeface="Cambria Math" panose="02040503050406030204" pitchFamily="18" charset="0"/>
                            </a:rPr>
                            <m:t>,</m:t>
                          </m:r>
                          <m:sSubSup>
                            <m:sSubSupPr>
                              <m:ctrlPr>
                                <a:rPr lang="en-US" sz="2200" b="0" i="1" smtClean="0">
                                  <a:latin typeface="Cambria Math" panose="02040503050406030204" pitchFamily="18" charset="0"/>
                                  <a:ea typeface="Cambria Math" panose="02040503050406030204" pitchFamily="18" charset="0"/>
                                </a:rPr>
                              </m:ctrlPr>
                            </m:sSubSupPr>
                            <m:e>
                              <m:r>
                                <a:rPr lang="en-US" sz="2200" b="0" i="1" smtClean="0">
                                  <a:latin typeface="Cambria Math" panose="02040503050406030204" pitchFamily="18" charset="0"/>
                                  <a:ea typeface="Cambria Math" panose="02040503050406030204" pitchFamily="18" charset="0"/>
                                </a:rPr>
                                <m:t>𝜎</m:t>
                              </m:r>
                            </m:e>
                            <m:sub>
                              <m:r>
                                <a:rPr lang="en-US" sz="2200" b="0" i="1" smtClean="0">
                                  <a:latin typeface="Cambria Math" panose="02040503050406030204" pitchFamily="18" charset="0"/>
                                  <a:ea typeface="Cambria Math" panose="02040503050406030204" pitchFamily="18" charset="0"/>
                                </a:rPr>
                                <m:t>1</m:t>
                              </m:r>
                            </m:sub>
                            <m:sup>
                              <m:r>
                                <a:rPr lang="en-US" sz="2200" b="0" i="1" smtClean="0">
                                  <a:latin typeface="Cambria Math" panose="02040503050406030204" pitchFamily="18" charset="0"/>
                                  <a:ea typeface="Cambria Math" panose="02040503050406030204" pitchFamily="18" charset="0"/>
                                </a:rPr>
                                <m:t>2</m:t>
                              </m:r>
                            </m:sup>
                          </m:sSubSup>
                          <m:r>
                            <a:rPr lang="en-US" sz="2200" b="1" i="0" smtClean="0">
                              <a:latin typeface="Cambria Math" panose="02040503050406030204" pitchFamily="18" charset="0"/>
                              <a:ea typeface="Cambria Math" panose="02040503050406030204" pitchFamily="18" charset="0"/>
                            </a:rPr>
                            <m:t>𝐈</m:t>
                          </m:r>
                          <m:r>
                            <a:rPr lang="en-US" sz="2200" b="0" i="1" smtClean="0">
                              <a:latin typeface="Cambria Math" panose="02040503050406030204" pitchFamily="18" charset="0"/>
                              <a:ea typeface="Cambria Math" panose="02040503050406030204" pitchFamily="18" charset="0"/>
                            </a:rPr>
                            <m:t>)</m:t>
                          </m:r>
                        </m:oMath>
                      </a14:m>
                      <a:r>
                        <a:rPr lang="en-KR" sz="2200" dirty="0"/>
                        <a:t> and </a:t>
                      </a:r>
                      <a14:m>
                        <m:oMath xmlns:m="http://schemas.openxmlformats.org/officeDocument/2006/math">
                          <m:r>
                            <a:rPr lang="en-US" sz="2200" i="1">
                              <a:latin typeface="Cambria Math" panose="02040503050406030204" pitchFamily="18" charset="0"/>
                              <a:ea typeface="Cambria Math" panose="02040503050406030204" pitchFamily="18" charset="0"/>
                            </a:rPr>
                            <m:t>𝒩</m:t>
                          </m:r>
                          <m:r>
                            <a:rPr lang="en-US" sz="2200" i="1">
                              <a:latin typeface="Cambria Math" panose="02040503050406030204" pitchFamily="18" charset="0"/>
                              <a:ea typeface="Cambria Math" panose="02040503050406030204" pitchFamily="18" charset="0"/>
                            </a:rPr>
                            <m:t>(</m:t>
                          </m:r>
                          <m:r>
                            <a:rPr lang="en-US" sz="2200" b="1">
                              <a:latin typeface="Cambria Math" panose="02040503050406030204" pitchFamily="18" charset="0"/>
                              <a:ea typeface="Cambria Math" panose="02040503050406030204" pitchFamily="18" charset="0"/>
                            </a:rPr>
                            <m:t>𝟎</m:t>
                          </m:r>
                          <m:r>
                            <a:rPr lang="en-US" sz="2200" i="1">
                              <a:latin typeface="Cambria Math" panose="02040503050406030204" pitchFamily="18" charset="0"/>
                              <a:ea typeface="Cambria Math" panose="02040503050406030204" pitchFamily="18" charset="0"/>
                            </a:rPr>
                            <m:t>,</m:t>
                          </m:r>
                          <m:sSubSup>
                            <m:sSubSupPr>
                              <m:ctrlPr>
                                <a:rPr lang="en-US" sz="2200" i="1">
                                  <a:latin typeface="Cambria Math" panose="02040503050406030204" pitchFamily="18" charset="0"/>
                                  <a:ea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𝜎</m:t>
                              </m:r>
                            </m:e>
                            <m:sub>
                              <m:r>
                                <a:rPr lang="en-US" sz="2200" b="0" i="1" smtClean="0">
                                  <a:latin typeface="Cambria Math" panose="02040503050406030204" pitchFamily="18" charset="0"/>
                                  <a:ea typeface="Cambria Math" panose="02040503050406030204" pitchFamily="18" charset="0"/>
                                </a:rPr>
                                <m:t>2</m:t>
                              </m:r>
                            </m:sub>
                            <m:sup>
                              <m:r>
                                <a:rPr lang="en-US" sz="2200" i="1">
                                  <a:latin typeface="Cambria Math" panose="02040503050406030204" pitchFamily="18" charset="0"/>
                                  <a:ea typeface="Cambria Math" panose="02040503050406030204" pitchFamily="18" charset="0"/>
                                </a:rPr>
                                <m:t>2</m:t>
                              </m:r>
                            </m:sup>
                          </m:sSubSup>
                          <m:r>
                            <a:rPr lang="en-US" sz="2200" b="1">
                              <a:latin typeface="Cambria Math" panose="02040503050406030204" pitchFamily="18" charset="0"/>
                              <a:ea typeface="Cambria Math" panose="02040503050406030204" pitchFamily="18" charset="0"/>
                            </a:rPr>
                            <m:t>𝐈</m:t>
                          </m:r>
                          <m:r>
                            <a:rPr lang="en-US" sz="2200" i="1">
                              <a:latin typeface="Cambria Math" panose="02040503050406030204" pitchFamily="18" charset="0"/>
                              <a:ea typeface="Cambria Math" panose="02040503050406030204" pitchFamily="18" charset="0"/>
                            </a:rPr>
                            <m:t>)</m:t>
                          </m:r>
                        </m:oMath>
                      </a14:m>
                      <a:r>
                        <a:rPr lang="en-KR" sz="2200" dirty="0"/>
                        <a:t> leads to </a:t>
                      </a:r>
                      <a14:m>
                        <m:oMath xmlns:m="http://schemas.openxmlformats.org/officeDocument/2006/math">
                          <m:r>
                            <a:rPr lang="en-US" sz="2200" i="1">
                              <a:latin typeface="Cambria Math" panose="02040503050406030204" pitchFamily="18" charset="0"/>
                              <a:ea typeface="Cambria Math" panose="02040503050406030204" pitchFamily="18" charset="0"/>
                            </a:rPr>
                            <m:t>𝒩</m:t>
                          </m:r>
                          <m:r>
                            <a:rPr lang="en-US" sz="2200" i="1">
                              <a:latin typeface="Cambria Math" panose="02040503050406030204" pitchFamily="18" charset="0"/>
                              <a:ea typeface="Cambria Math" panose="02040503050406030204" pitchFamily="18" charset="0"/>
                            </a:rPr>
                            <m:t>(</m:t>
                          </m:r>
                          <m:r>
                            <a:rPr lang="en-US" sz="2200" b="1">
                              <a:latin typeface="Cambria Math" panose="02040503050406030204" pitchFamily="18" charset="0"/>
                              <a:ea typeface="Cambria Math" panose="02040503050406030204" pitchFamily="18" charset="0"/>
                            </a:rPr>
                            <m:t>𝟎</m:t>
                          </m:r>
                          <m:r>
                            <a:rPr lang="en-US" sz="2200" i="1">
                              <a:latin typeface="Cambria Math" panose="02040503050406030204" pitchFamily="18" charset="0"/>
                              <a:ea typeface="Cambria Math" panose="02040503050406030204" pitchFamily="18" charset="0"/>
                            </a:rPr>
                            <m:t>,</m:t>
                          </m:r>
                          <m:sSubSup>
                            <m:sSubSupPr>
                              <m:ctrlPr>
                                <a:rPr lang="en-US" sz="2200" i="1">
                                  <a:latin typeface="Cambria Math" panose="02040503050406030204" pitchFamily="18" charset="0"/>
                                  <a:ea typeface="Cambria Math" panose="02040503050406030204" pitchFamily="18" charset="0"/>
                                </a:rPr>
                              </m:ctrlPr>
                            </m:sSubSupPr>
                            <m:e>
                              <m:r>
                                <a:rPr lang="en-US" sz="2200" b="0" i="1" smtClean="0">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e>
                            <m:sub>
                              <m:r>
                                <a:rPr lang="en-US" sz="2200" i="1">
                                  <a:latin typeface="Cambria Math" panose="02040503050406030204" pitchFamily="18" charset="0"/>
                                  <a:ea typeface="Cambria Math" panose="02040503050406030204" pitchFamily="18" charset="0"/>
                                </a:rPr>
                                <m:t>1</m:t>
                              </m:r>
                            </m:sub>
                            <m:sup>
                              <m:r>
                                <a:rPr lang="en-US" sz="2200" i="1">
                                  <a:latin typeface="Cambria Math" panose="02040503050406030204" pitchFamily="18" charset="0"/>
                                  <a:ea typeface="Cambria Math" panose="02040503050406030204" pitchFamily="18" charset="0"/>
                                </a:rPr>
                                <m:t>2</m:t>
                              </m:r>
                            </m:sup>
                          </m:sSubSup>
                          <m:r>
                            <a:rPr lang="en-US" sz="2200" b="0" i="1" smtClean="0">
                              <a:latin typeface="Cambria Math" panose="02040503050406030204" pitchFamily="18" charset="0"/>
                              <a:ea typeface="Cambria Math" panose="02040503050406030204" pitchFamily="18" charset="0"/>
                            </a:rPr>
                            <m:t>+</m:t>
                          </m:r>
                          <m:sSubSup>
                            <m:sSubSupPr>
                              <m:ctrlPr>
                                <a:rPr lang="en-US" sz="2200" b="0" i="1" smtClean="0">
                                  <a:latin typeface="Cambria Math" panose="02040503050406030204" pitchFamily="18" charset="0"/>
                                  <a:ea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𝜎</m:t>
                              </m:r>
                            </m:e>
                            <m:sub>
                              <m:r>
                                <a:rPr lang="en-US" sz="2200" b="0" i="1" smtClean="0">
                                  <a:latin typeface="Cambria Math" panose="02040503050406030204" pitchFamily="18" charset="0"/>
                                  <a:ea typeface="Cambria Math" panose="02040503050406030204" pitchFamily="18" charset="0"/>
                                </a:rPr>
                                <m:t>2</m:t>
                              </m:r>
                            </m:sub>
                            <m:sup>
                              <m:r>
                                <a:rPr lang="en-US" sz="2200" b="0" i="1" smtClean="0">
                                  <a:latin typeface="Cambria Math" panose="02040503050406030204" pitchFamily="18" charset="0"/>
                                  <a:ea typeface="Cambria Math" panose="02040503050406030204" pitchFamily="18" charset="0"/>
                                </a:rPr>
                                <m:t>2</m:t>
                              </m:r>
                            </m:sup>
                          </m:sSubSup>
                          <m:r>
                            <a:rPr lang="en-US" sz="2200" b="1" i="0" smtClean="0">
                              <a:latin typeface="Cambria Math" panose="02040503050406030204" pitchFamily="18" charset="0"/>
                              <a:ea typeface="Cambria Math" panose="02040503050406030204" pitchFamily="18" charset="0"/>
                            </a:rPr>
                            <m:t>)</m:t>
                          </m:r>
                          <m:r>
                            <a:rPr lang="en-US" sz="2200" b="1">
                              <a:latin typeface="Cambria Math" panose="02040503050406030204" pitchFamily="18" charset="0"/>
                              <a:ea typeface="Cambria Math" panose="02040503050406030204" pitchFamily="18" charset="0"/>
                            </a:rPr>
                            <m:t>𝐈</m:t>
                          </m:r>
                          <m:r>
                            <a:rPr lang="en-US" sz="2200" i="1">
                              <a:latin typeface="Cambria Math" panose="02040503050406030204" pitchFamily="18" charset="0"/>
                              <a:ea typeface="Cambria Math" panose="02040503050406030204" pitchFamily="18" charset="0"/>
                            </a:rPr>
                            <m:t>)</m:t>
                          </m:r>
                        </m:oMath>
                      </a14:m>
                      <a:r>
                        <a:rPr lang="en-KR" sz="2200" dirty="0"/>
                        <a:t>.</a:t>
                      </a:r>
                    </a:p>
                  </p:txBody>
                </p:sp>
              </mc:Choice>
              <mc:Fallback>
                <p:sp>
                  <p:nvSpPr>
                    <p:cNvPr id="9" name="TextBox 8">
                      <a:extLst>
                        <a:ext uri="{FF2B5EF4-FFF2-40B4-BE49-F238E27FC236}">
                          <a16:creationId xmlns:a16="http://schemas.microsoft.com/office/drawing/2014/main" id="{119FE400-82E6-3E2C-7F0F-BB654BD7EC00}"/>
                        </a:ext>
                      </a:extLst>
                    </p:cNvPr>
                    <p:cNvSpPr txBox="1">
                      <a:spLocks noRot="1" noChangeAspect="1" noMove="1" noResize="1" noEditPoints="1" noAdjustHandles="1" noChangeArrowheads="1" noChangeShapeType="1" noTextEdit="1"/>
                    </p:cNvSpPr>
                    <p:nvPr/>
                  </p:nvSpPr>
                  <p:spPr>
                    <a:xfrm>
                      <a:off x="4620794" y="5287046"/>
                      <a:ext cx="4588333" cy="778675"/>
                    </a:xfrm>
                    <a:prstGeom prst="rect">
                      <a:avLst/>
                    </a:prstGeom>
                    <a:blipFill>
                      <a:blip r:embed="rId7"/>
                      <a:stretch>
                        <a:fillRect t="-4762" b="-14286"/>
                      </a:stretch>
                    </a:blipFill>
                  </p:spPr>
                  <p:txBody>
                    <a:bodyPr/>
                    <a:lstStyle/>
                    <a:p>
                      <a:r>
                        <a:rPr lang="en-KR">
                          <a:noFill/>
                        </a:rPr>
                        <a:t> </a:t>
                      </a:r>
                    </a:p>
                  </p:txBody>
                </p:sp>
              </mc:Fallback>
            </mc:AlternateContent>
          </p:grpSp>
          <p:grpSp>
            <p:nvGrpSpPr>
              <p:cNvPr id="26" name="Group 25">
                <a:extLst>
                  <a:ext uri="{FF2B5EF4-FFF2-40B4-BE49-F238E27FC236}">
                    <a16:creationId xmlns:a16="http://schemas.microsoft.com/office/drawing/2014/main" id="{2251EFC8-7AB7-CE7D-2D5B-C4BA8F4660DC}"/>
                  </a:ext>
                </a:extLst>
              </p:cNvPr>
              <p:cNvGrpSpPr/>
              <p:nvPr/>
            </p:nvGrpSpPr>
            <p:grpSpPr>
              <a:xfrm>
                <a:off x="6464066" y="3908539"/>
                <a:ext cx="2362574" cy="425415"/>
                <a:chOff x="6464066" y="3908539"/>
                <a:chExt cx="2362574" cy="425415"/>
              </a:xfrm>
            </p:grpSpPr>
            <p:cxnSp>
              <p:nvCxnSpPr>
                <p:cNvPr id="20" name="Straight Arrow Connector 19">
                  <a:extLst>
                    <a:ext uri="{FF2B5EF4-FFF2-40B4-BE49-F238E27FC236}">
                      <a16:creationId xmlns:a16="http://schemas.microsoft.com/office/drawing/2014/main" id="{AABFC083-F87A-19B6-3B38-25513EE1EC0E}"/>
                    </a:ext>
                  </a:extLst>
                </p:cNvPr>
                <p:cNvCxnSpPr>
                  <a:cxnSpLocks/>
                </p:cNvCxnSpPr>
                <p:nvPr/>
              </p:nvCxnSpPr>
              <p:spPr>
                <a:xfrm>
                  <a:off x="6464066" y="4042264"/>
                  <a:ext cx="803426" cy="249974"/>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cxnSp>
              <p:nvCxnSpPr>
                <p:cNvPr id="22" name="Straight Arrow Connector 21">
                  <a:extLst>
                    <a:ext uri="{FF2B5EF4-FFF2-40B4-BE49-F238E27FC236}">
                      <a16:creationId xmlns:a16="http://schemas.microsoft.com/office/drawing/2014/main" id="{59BAA4F0-3CB9-DBFA-BC80-5CCA581B191D}"/>
                    </a:ext>
                  </a:extLst>
                </p:cNvPr>
                <p:cNvCxnSpPr>
                  <a:cxnSpLocks/>
                </p:cNvCxnSpPr>
                <p:nvPr/>
              </p:nvCxnSpPr>
              <p:spPr>
                <a:xfrm>
                  <a:off x="6509791" y="3908539"/>
                  <a:ext cx="2316849" cy="425415"/>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grpSp>
        </p:grpSp>
      </p:grpSp>
    </p:spTree>
    <p:extLst>
      <p:ext uri="{BB962C8B-B14F-4D97-AF65-F5344CB8AC3E}">
        <p14:creationId xmlns:p14="http://schemas.microsoft.com/office/powerpoint/2010/main" val="14466334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CFEB-AA0E-812B-6321-8F593EEF8E68}"/>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AD232569-3A6D-E2FC-C9B5-A400D8579D3B}"/>
              </a:ext>
            </a:extLst>
          </p:cNvPr>
          <p:cNvSpPr/>
          <p:nvPr/>
        </p:nvSpPr>
        <p:spPr>
          <a:xfrm flipV="1">
            <a:off x="8485094" y="4239066"/>
            <a:ext cx="389966" cy="534411"/>
          </a:xfrm>
          <a:prstGeom prst="roundRect">
            <a:avLst/>
          </a:prstGeom>
          <a:solidFill>
            <a:schemeClr val="accent4">
              <a:lumMod val="20000"/>
              <a:lumOff val="8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21" name="Text Placeholder 2">
                <a:extLst>
                  <a:ext uri="{FF2B5EF4-FFF2-40B4-BE49-F238E27FC236}">
                    <a16:creationId xmlns:a16="http://schemas.microsoft.com/office/drawing/2014/main" id="{FC8F5AA4-D2E3-AD4F-FD77-0BA689005246}"/>
                  </a:ext>
                </a:extLst>
              </p:cNvPr>
              <p:cNvSpPr>
                <a:spLocks noGrp="1"/>
              </p:cNvSpPr>
              <p:nvPr>
                <p:ph type="body" idx="1"/>
              </p:nvPr>
            </p:nvSpPr>
            <p:spPr>
              <a:xfrm>
                <a:off x="295383" y="2714645"/>
                <a:ext cx="11601235" cy="4512488"/>
              </a:xfrm>
            </p:spPr>
            <p:txBody>
              <a:bodyPr>
                <a:normAutofit/>
              </a:bodyPr>
              <a:lstStyle/>
              <a:p>
                <a:pPr marL="514350" indent="-514350">
                  <a:buFont typeface="+mj-lt"/>
                  <a:buAutoNum type="arabicPeriod" startAt="2"/>
                </a:pPr>
                <a:r>
                  <a:rPr lang="en-KR" sz="2800" dirty="0"/>
                  <a:t>Map </a:t>
                </a:r>
                <a14:m>
                  <m:oMath xmlns:m="http://schemas.openxmlformats.org/officeDocument/2006/math">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0|</m:t>
                        </m:r>
                        <m:r>
                          <a:rPr lang="en-US" altLang="ko-KR" sz="2800" i="1">
                            <a:latin typeface="Cambria Math" panose="02040503050406030204" pitchFamily="18" charset="0"/>
                          </a:rPr>
                          <m:t>𝑡</m:t>
                        </m:r>
                      </m:sub>
                    </m:sSub>
                  </m:oMath>
                </a14:m>
                <a:r>
                  <a:rPr lang="en-KR" sz="2800" dirty="0"/>
                  <a:t> back to </a:t>
                </a:r>
                <a14:m>
                  <m:oMath xmlns:m="http://schemas.openxmlformats.org/officeDocument/2006/math">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b="0" i="1" smtClean="0">
                            <a:latin typeface="Cambria Math" panose="02040503050406030204" pitchFamily="18" charset="0"/>
                          </a:rPr>
                          <m:t>𝑡</m:t>
                        </m:r>
                        <m:r>
                          <a:rPr lang="en-US" altLang="ko-KR" sz="2800" b="0" i="1" smtClean="0">
                            <a:latin typeface="Cambria Math" panose="02040503050406030204" pitchFamily="18" charset="0"/>
                          </a:rPr>
                          <m:t>−1</m:t>
                        </m:r>
                      </m:sub>
                    </m:sSub>
                  </m:oMath>
                </a14:m>
                <a:r>
                  <a:rPr lang="en-KR" sz="2800" dirty="0"/>
                  <a:t> through the forward pass:</a:t>
                </a:r>
              </a:p>
              <a:p>
                <a:pPr marL="514350" indent="-514350">
                  <a:buFont typeface="Arial" panose="020B0604020202020204" pitchFamily="34" charset="0"/>
                  <a:buAutoNum type="arabicPeriod" startAt="2"/>
                </a:pPr>
                <a:endParaRPr lang="en-KR" sz="2800" dirty="0"/>
              </a:p>
              <a:p>
                <a:pPr marL="514350" indent="-514350">
                  <a:buFont typeface="Arial" panose="020B0604020202020204" pitchFamily="34" charset="0"/>
                  <a:buAutoNum type="arabicPeriod" startAt="2"/>
                </a:pPr>
                <a:endParaRPr lang="en-KR" sz="2800" dirty="0"/>
              </a:p>
              <a:p>
                <a:pPr marL="514350" indent="-514350">
                  <a:buFont typeface="Arial" panose="020B0604020202020204" pitchFamily="34" charset="0"/>
                  <a:buAutoNum type="arabicPeriod" startAt="2"/>
                </a:pPr>
                <a:endParaRPr lang="en-KR" sz="2800" dirty="0"/>
              </a:p>
            </p:txBody>
          </p:sp>
        </mc:Choice>
        <mc:Fallback>
          <p:sp>
            <p:nvSpPr>
              <p:cNvPr id="21" name="Text Placeholder 2">
                <a:extLst>
                  <a:ext uri="{FF2B5EF4-FFF2-40B4-BE49-F238E27FC236}">
                    <a16:creationId xmlns:a16="http://schemas.microsoft.com/office/drawing/2014/main" id="{FC8F5AA4-D2E3-AD4F-FD77-0BA689005246}"/>
                  </a:ext>
                </a:extLst>
              </p:cNvPr>
              <p:cNvSpPr>
                <a:spLocks noGrp="1" noRot="1" noChangeAspect="1" noMove="1" noResize="1" noEditPoints="1" noAdjustHandles="1" noChangeArrowheads="1" noChangeShapeType="1" noTextEdit="1"/>
              </p:cNvSpPr>
              <p:nvPr>
                <p:ph type="body" idx="1"/>
              </p:nvPr>
            </p:nvSpPr>
            <p:spPr>
              <a:xfrm>
                <a:off x="295383" y="2714645"/>
                <a:ext cx="11601235" cy="4512488"/>
              </a:xfrm>
              <a:blipFill>
                <a:blip r:embed="rId3"/>
                <a:stretch>
                  <a:fillRect l="-766"/>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666EF347-B2A5-39B6-55E7-3F1A86E087F0}"/>
              </a:ext>
            </a:extLst>
          </p:cNvPr>
          <p:cNvSpPr>
            <a:spLocks noGrp="1"/>
          </p:cNvSpPr>
          <p:nvPr>
            <p:ph type="title"/>
          </p:nvPr>
        </p:nvSpPr>
        <p:spPr/>
        <p:txBody>
          <a:bodyPr>
            <a:normAutofit fontScale="90000"/>
          </a:bodyPr>
          <a:lstStyle/>
          <a:p>
            <a:r>
              <a:rPr lang="en-KR" dirty="0"/>
              <a:t>DDIM’s Non-Markovian Sampling Process</a:t>
            </a:r>
          </a:p>
        </p:txBody>
      </p:sp>
      <p:sp>
        <p:nvSpPr>
          <p:cNvPr id="4" name="Date Placeholder 3">
            <a:extLst>
              <a:ext uri="{FF2B5EF4-FFF2-40B4-BE49-F238E27FC236}">
                <a16:creationId xmlns:a16="http://schemas.microsoft.com/office/drawing/2014/main" id="{91F5A212-DEDD-DBA1-5AE5-362C4D7D8B1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87715CF-CE04-C0F4-62C9-4226951C54DF}"/>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AB60F69E-2930-BA13-E79C-65F24BBFFD79}"/>
              </a:ext>
            </a:extLst>
          </p:cNvPr>
          <p:cNvSpPr>
            <a:spLocks noGrp="1"/>
          </p:cNvSpPr>
          <p:nvPr>
            <p:ph type="sldNum" sz="quarter" idx="12"/>
          </p:nvPr>
        </p:nvSpPr>
        <p:spPr/>
        <p:txBody>
          <a:bodyPr/>
          <a:lstStyle/>
          <a:p>
            <a:r>
              <a:rPr lang="en-US" dirty="0"/>
              <a:t>Diffusion-Based Image and Video Generation</a:t>
            </a:r>
          </a:p>
        </p:txBody>
      </p:sp>
      <p:sp>
        <p:nvSpPr>
          <p:cNvPr id="7" name="Rounded Rectangle 6">
            <a:extLst>
              <a:ext uri="{FF2B5EF4-FFF2-40B4-BE49-F238E27FC236}">
                <a16:creationId xmlns:a16="http://schemas.microsoft.com/office/drawing/2014/main" id="{2386718C-9105-AD11-90FE-2DCDB7B9BC80}"/>
              </a:ext>
            </a:extLst>
          </p:cNvPr>
          <p:cNvSpPr/>
          <p:nvPr/>
        </p:nvSpPr>
        <p:spPr>
          <a:xfrm>
            <a:off x="2248830" y="1461836"/>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711D90A-2E31-DB30-F2F8-B48FB471849B}"/>
                  </a:ext>
                </a:extLst>
              </p:cNvPr>
              <p:cNvSpPr txBox="1"/>
              <p:nvPr/>
            </p:nvSpPr>
            <p:spPr>
              <a:xfrm>
                <a:off x="715537" y="1608858"/>
                <a:ext cx="10760926" cy="61414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2800" dirty="0">
                          <a:ea typeface="Cambria Math" panose="02040503050406030204" pitchFamily="18" charset="0"/>
                        </a:rPr>
                        <m:t>Forward</m:t>
                      </m:r>
                      <m:r>
                        <m:rPr>
                          <m:nor/>
                        </m:rPr>
                        <a:rPr lang="en-US" sz="2800" dirty="0">
                          <a:ea typeface="Cambria Math" panose="02040503050406030204" pitchFamily="18" charset="0"/>
                        </a:rPr>
                        <m:t> </m:t>
                      </m:r>
                      <m:r>
                        <m:rPr>
                          <m:nor/>
                        </m:rPr>
                        <a:rPr lang="en-US" sz="2800" dirty="0">
                          <a:ea typeface="Cambria Math" panose="02040503050406030204" pitchFamily="18" charset="0"/>
                        </a:rPr>
                        <m:t>Pass</m:t>
                      </m:r>
                      <m:r>
                        <m:rPr>
                          <m:nor/>
                        </m:rPr>
                        <a:rPr lang="en-US" sz="2800" dirty="0">
                          <a:ea typeface="Cambria Math" panose="02040503050406030204" pitchFamily="18" charset="0"/>
                        </a:rPr>
                        <m:t>: </m:t>
                      </m:r>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0</m:t>
                          </m:r>
                        </m:sub>
                      </m:sSub>
                      <m:r>
                        <a:rPr lang="en-US" sz="2800" i="1">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sub>
                          </m:sSub>
                        </m:e>
                      </m:rad>
                      <m:r>
                        <a:rPr lang="en-US" sz="2800" b="1" i="1">
                          <a:latin typeface="Cambria Math" panose="02040503050406030204" pitchFamily="18" charset="0"/>
                          <a:ea typeface="Cambria Math" panose="02040503050406030204" pitchFamily="18" charset="0"/>
                        </a:rPr>
                        <m:t>𝝐</m:t>
                      </m:r>
                      <m:r>
                        <a:rPr lang="en-US" sz="2800" i="1">
                          <a:latin typeface="Cambria Math" panose="02040503050406030204" pitchFamily="18" charset="0"/>
                          <a:ea typeface="Cambria Math" panose="02040503050406030204" pitchFamily="18" charset="0"/>
                        </a:rPr>
                        <m:t> </m:t>
                      </m:r>
                    </m:oMath>
                  </m:oMathPara>
                </a14:m>
                <a:endParaRPr lang="en-KR" sz="2800" dirty="0"/>
              </a:p>
            </p:txBody>
          </p:sp>
        </mc:Choice>
        <mc:Fallback>
          <p:sp>
            <p:nvSpPr>
              <p:cNvPr id="13" name="TextBox 12">
                <a:extLst>
                  <a:ext uri="{FF2B5EF4-FFF2-40B4-BE49-F238E27FC236}">
                    <a16:creationId xmlns:a16="http://schemas.microsoft.com/office/drawing/2014/main" id="{7711D90A-2E31-DB30-F2F8-B48FB471849B}"/>
                  </a:ext>
                </a:extLst>
              </p:cNvPr>
              <p:cNvSpPr txBox="1">
                <a:spLocks noRot="1" noChangeAspect="1" noMove="1" noResize="1" noEditPoints="1" noAdjustHandles="1" noChangeArrowheads="1" noChangeShapeType="1" noTextEdit="1"/>
              </p:cNvSpPr>
              <p:nvPr/>
            </p:nvSpPr>
            <p:spPr>
              <a:xfrm>
                <a:off x="715537" y="1608858"/>
                <a:ext cx="10760926" cy="614142"/>
              </a:xfrm>
              <a:prstGeom prst="rect">
                <a:avLst/>
              </a:prstGeom>
              <a:blipFill>
                <a:blip r:embed="rId4"/>
                <a:stretch>
                  <a:fillRect b="-16000"/>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AA250E8-0C8F-279A-D11B-EC45D9ADDE1A}"/>
                  </a:ext>
                </a:extLst>
              </p:cNvPr>
              <p:cNvSpPr txBox="1"/>
              <p:nvPr/>
            </p:nvSpPr>
            <p:spPr>
              <a:xfrm>
                <a:off x="167108" y="3339517"/>
                <a:ext cx="10267745" cy="626197"/>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𝐱</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m:rPr>
                          <m:aln/>
                        </m:rPr>
                        <a:rPr lang="en-US" sz="2800" b="0" i="1" smtClean="0">
                          <a:latin typeface="Cambria Math" panose="02040503050406030204" pitchFamily="18" charset="0"/>
                          <a:ea typeface="Cambria Math" panose="02040503050406030204" pitchFamily="18" charset="0"/>
                        </a:rPr>
                        <m:t>=</m:t>
                      </m:r>
                      <m:rad>
                        <m:radPr>
                          <m:degHide m:val="on"/>
                          <m:ctrlPr>
                            <a:rPr lang="en-US" sz="2800" i="1">
                              <a:latin typeface="Cambria Math" panose="02040503050406030204" pitchFamily="18" charset="0"/>
                              <a:ea typeface="Cambria Math" panose="02040503050406030204" pitchFamily="18" charset="0"/>
                            </a:rPr>
                          </m:ctrlPr>
                        </m:radPr>
                        <m:deg/>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r>
                                <a:rPr lang="en-US" sz="2800" i="1">
                                  <a:latin typeface="Cambria Math" panose="02040503050406030204" pitchFamily="18" charset="0"/>
                                  <a:ea typeface="Cambria Math" panose="02040503050406030204" pitchFamily="18" charset="0"/>
                                </a:rPr>
                                <m:t>𝑡</m:t>
                              </m:r>
                              <m:r>
                                <a:rPr lang="en-US" sz="2800" i="1">
                                  <a:latin typeface="Cambria Math" panose="02040503050406030204" pitchFamily="18" charset="0"/>
                                  <a:ea typeface="Cambria Math" panose="02040503050406030204" pitchFamily="18" charset="0"/>
                                </a:rPr>
                                <m:t>−1</m:t>
                              </m:r>
                            </m:sub>
                          </m:sSub>
                        </m:e>
                      </m:rad>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𝐱</m:t>
                          </m:r>
                        </m:e>
                        <m:sub>
                          <m:r>
                            <a:rPr lang="en-US" sz="2800" i="1">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sub>
                      </m:sSub>
                      <m:r>
                        <a:rPr lang="en-US" sz="2800" i="1">
                          <a:latin typeface="Cambria Math" panose="02040503050406030204" pitchFamily="18" charset="0"/>
                          <a:ea typeface="Cambria Math" panose="02040503050406030204" pitchFamily="18" charset="0"/>
                        </a:rPr>
                        <m:t>+</m:t>
                      </m:r>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1−</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e>
                      </m:rad>
                      <m:sSub>
                        <m:sSubPr>
                          <m:ctrlPr>
                            <a:rPr lang="en-US" sz="2800" i="1">
                              <a:latin typeface="Cambria Math" panose="02040503050406030204" pitchFamily="18" charset="0"/>
                              <a:ea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𝝐</m:t>
                          </m:r>
                        </m:e>
                        <m:sub>
                          <m:r>
                            <a:rPr lang="en-US" sz="2800" i="1">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a:rPr lang="en-US" sz="2800" b="0"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  </m:t>
                      </m:r>
                      <m:sSub>
                        <m:sSubPr>
                          <m:ctrlPr>
                            <a:rPr lang="en-US" sz="2800" b="1" i="1" smtClean="0">
                              <a:latin typeface="Cambria Math" panose="02040503050406030204" pitchFamily="18" charset="0"/>
                              <a:ea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𝝐</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𝒩</m:t>
                      </m:r>
                      <m:d>
                        <m:dPr>
                          <m:ctrlPr>
                            <a:rPr lang="en-US" sz="2800" i="1">
                              <a:latin typeface="Cambria Math" panose="02040503050406030204" pitchFamily="18" charset="0"/>
                              <a:ea typeface="Cambria Math" panose="02040503050406030204" pitchFamily="18" charset="0"/>
                            </a:rPr>
                          </m:ctrlPr>
                        </m:dPr>
                        <m:e>
                          <m:r>
                            <a:rPr lang="en-US" sz="2800" b="1" i="1">
                              <a:latin typeface="Cambria Math" panose="02040503050406030204" pitchFamily="18" charset="0"/>
                              <a:ea typeface="Cambria Math" panose="02040503050406030204" pitchFamily="18" charset="0"/>
                            </a:rPr>
                            <m:t>𝟎</m:t>
                          </m:r>
                          <m:r>
                            <a:rPr lang="en-US" sz="2800" i="1">
                              <a:latin typeface="Cambria Math" panose="02040503050406030204" pitchFamily="18" charset="0"/>
                              <a:ea typeface="Cambria Math" panose="02040503050406030204" pitchFamily="18" charset="0"/>
                            </a:rPr>
                            <m:t>,</m:t>
                          </m:r>
                          <m:r>
                            <a:rPr lang="en-US" sz="2800" b="1">
                              <a:latin typeface="Cambria Math" panose="02040503050406030204" pitchFamily="18" charset="0"/>
                              <a:ea typeface="Cambria Math" panose="02040503050406030204" pitchFamily="18" charset="0"/>
                            </a:rPr>
                            <m:t>𝐈</m:t>
                          </m:r>
                        </m:e>
                      </m:d>
                    </m:oMath>
                  </m:oMathPara>
                </a14:m>
                <a:br>
                  <a:rPr lang="en-US" sz="2800" b="0" i="1" dirty="0">
                    <a:latin typeface="Cambria Math" panose="02040503050406030204" pitchFamily="18" charset="0"/>
                    <a:ea typeface="Cambria Math" panose="02040503050406030204" pitchFamily="18" charset="0"/>
                  </a:rPr>
                </a:br>
                <a:endParaRPr lang="en-KR" sz="2800" dirty="0"/>
              </a:p>
            </p:txBody>
          </p:sp>
        </mc:Choice>
        <mc:Fallback>
          <p:sp>
            <p:nvSpPr>
              <p:cNvPr id="8" name="TextBox 7">
                <a:extLst>
                  <a:ext uri="{FF2B5EF4-FFF2-40B4-BE49-F238E27FC236}">
                    <a16:creationId xmlns:a16="http://schemas.microsoft.com/office/drawing/2014/main" id="{8AA250E8-0C8F-279A-D11B-EC45D9ADDE1A}"/>
                  </a:ext>
                </a:extLst>
              </p:cNvPr>
              <p:cNvSpPr txBox="1">
                <a:spLocks noRot="1" noChangeAspect="1" noMove="1" noResize="1" noEditPoints="1" noAdjustHandles="1" noChangeArrowheads="1" noChangeShapeType="1" noTextEdit="1"/>
              </p:cNvSpPr>
              <p:nvPr/>
            </p:nvSpPr>
            <p:spPr>
              <a:xfrm>
                <a:off x="167108" y="3339517"/>
                <a:ext cx="10267745" cy="626197"/>
              </a:xfrm>
              <a:prstGeom prst="rect">
                <a:avLst/>
              </a:prstGeom>
              <a:blipFill>
                <a:blip r:embed="rId5"/>
                <a:stretch>
                  <a:fillRect b="-14000"/>
                </a:stretch>
              </a:blipFill>
            </p:spPr>
            <p:txBody>
              <a:bodyPr/>
              <a:lstStyle/>
              <a:p>
                <a:r>
                  <a:rPr lang="en-KR">
                    <a:noFill/>
                  </a:rPr>
                  <a:t> </a:t>
                </a:r>
              </a:p>
            </p:txBody>
          </p:sp>
        </mc:Fallback>
      </mc:AlternateContent>
      <p:sp>
        <p:nvSpPr>
          <p:cNvPr id="3" name="TextBox 2">
            <a:extLst>
              <a:ext uri="{FF2B5EF4-FFF2-40B4-BE49-F238E27FC236}">
                <a16:creationId xmlns:a16="http://schemas.microsoft.com/office/drawing/2014/main" id="{898B648F-FD2D-E435-91F6-93DB85731DDC}"/>
              </a:ext>
            </a:extLst>
          </p:cNvPr>
          <p:cNvSpPr txBox="1"/>
          <p:nvPr/>
        </p:nvSpPr>
        <p:spPr>
          <a:xfrm>
            <a:off x="5641041" y="3160059"/>
            <a:ext cx="65" cy="276999"/>
          </a:xfrm>
          <a:prstGeom prst="rect">
            <a:avLst/>
          </a:prstGeom>
          <a:noFill/>
        </p:spPr>
        <p:txBody>
          <a:bodyPr wrap="none" lIns="0" tIns="0" rIns="0" bIns="0" rtlCol="0">
            <a:spAutoFit/>
          </a:bodyPr>
          <a:lstStyle/>
          <a:p>
            <a:endParaRPr lang="en-KR" dirty="0"/>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4B6740A-2AF5-8D16-AC5A-75DC86313941}"/>
                  </a:ext>
                </a:extLst>
              </p:cNvPr>
              <p:cNvSpPr txBox="1"/>
              <p:nvPr/>
            </p:nvSpPr>
            <p:spPr>
              <a:xfrm>
                <a:off x="1732975" y="3951072"/>
                <a:ext cx="7514007" cy="9691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en-US" sz="2800" b="0" i="1" smtClean="0">
                          <a:latin typeface="Cambria Math" panose="02040503050406030204" pitchFamily="18" charset="0"/>
                          <a:ea typeface="Cambria Math" panose="02040503050406030204" pitchFamily="18" charset="0"/>
                        </a:rPr>
                        <m:t>=</m:t>
                      </m:r>
                      <m:rad>
                        <m:radPr>
                          <m:degHide m:val="on"/>
                          <m:ctrlPr>
                            <a:rPr lang="en-US" sz="2800" b="0" i="1" smtClean="0">
                              <a:latin typeface="Cambria Math" panose="02040503050406030204" pitchFamily="18" charset="0"/>
                              <a:ea typeface="Cambria Math" panose="02040503050406030204" pitchFamily="18" charset="0"/>
                            </a:rPr>
                          </m:ctrlPr>
                        </m:radPr>
                        <m:deg/>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e>
                      </m:rad>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𝐱</m:t>
                          </m:r>
                        </m:e>
                        <m:sub>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1−</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−1</m:t>
                              </m:r>
                            </m:sub>
                          </m:sSub>
                          <m:r>
                            <a:rPr lang="en-US" sz="2800" b="0" i="1" smtClean="0">
                              <a:latin typeface="Cambria Math" panose="02040503050406030204" pitchFamily="18" charset="0"/>
                              <a:ea typeface="Cambria Math" panose="02040503050406030204" pitchFamily="18" charset="0"/>
                            </a:rPr>
                            <m:t>−</m:t>
                          </m:r>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𝑡</m:t>
                              </m:r>
                            </m:sub>
                            <m:sup>
                              <m:r>
                                <a:rPr lang="en-US" sz="2800" b="0" i="1" smtClean="0">
                                  <a:latin typeface="Cambria Math" panose="02040503050406030204" pitchFamily="18" charset="0"/>
                                  <a:ea typeface="Cambria Math" panose="02040503050406030204" pitchFamily="18" charset="0"/>
                                </a:rPr>
                                <m:t>2</m:t>
                              </m:r>
                            </m:sup>
                          </m:sSubSup>
                        </m:e>
                      </m:rad>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𝝐</m:t>
                          </m:r>
                        </m:e>
                        <m:sub>
                          <m:r>
                            <a:rPr lang="en-US" sz="2800" b="0" i="1" smtClean="0">
                              <a:latin typeface="Cambria Math" panose="02040503050406030204" pitchFamily="18" charset="0"/>
                              <a:ea typeface="Cambria Math" panose="02040503050406030204" pitchFamily="18" charset="0"/>
                            </a:rPr>
                            <m:t>𝜃</m:t>
                          </m:r>
                        </m:sub>
                      </m:sSub>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𝐱</m:t>
                              </m:r>
                            </m:e>
                            <m:sub>
                              <m:r>
                                <a:rPr lang="en-US" sz="2800" b="0" i="1" smtClean="0">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e>
                      </m:d>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8C1313"/>
                              </a:solidFill>
                              <a:latin typeface="Cambria Math" panose="02040503050406030204" pitchFamily="18" charset="0"/>
                              <a:ea typeface="Cambria Math" panose="02040503050406030204" pitchFamily="18" charset="0"/>
                            </a:rPr>
                          </m:ctrlPr>
                        </m:sSubPr>
                        <m:e>
                          <m:r>
                            <a:rPr lang="en-US" sz="2800" b="0" i="1" smtClean="0">
                              <a:solidFill>
                                <a:srgbClr val="8C1313"/>
                              </a:solidFill>
                              <a:latin typeface="Cambria Math" panose="02040503050406030204" pitchFamily="18" charset="0"/>
                              <a:ea typeface="Cambria Math" panose="02040503050406030204" pitchFamily="18" charset="0"/>
                            </a:rPr>
                            <m:t>𝜎</m:t>
                          </m:r>
                        </m:e>
                        <m:sub>
                          <m:r>
                            <a:rPr lang="en-US" sz="2800" b="0" i="1" smtClean="0">
                              <a:solidFill>
                                <a:srgbClr val="8C1313"/>
                              </a:solidFill>
                              <a:latin typeface="Cambria Math" panose="02040503050406030204" pitchFamily="18" charset="0"/>
                              <a:ea typeface="Cambria Math" panose="02040503050406030204" pitchFamily="18" charset="0"/>
                            </a:rPr>
                            <m:t>𝑡</m:t>
                          </m:r>
                        </m:sub>
                      </m:sSub>
                      <m:r>
                        <a:rPr lang="en-US" sz="2800" b="1" i="1" smtClean="0">
                          <a:latin typeface="Cambria Math" panose="02040503050406030204" pitchFamily="18" charset="0"/>
                          <a:ea typeface="Cambria Math" panose="02040503050406030204" pitchFamily="18" charset="0"/>
                        </a:rPr>
                        <m:t>𝝐</m:t>
                      </m:r>
                    </m:oMath>
                  </m:oMathPara>
                </a14:m>
                <a:endParaRPr lang="en-KR" sz="2800" dirty="0"/>
              </a:p>
            </p:txBody>
          </p:sp>
        </mc:Choice>
        <mc:Fallback>
          <p:sp>
            <p:nvSpPr>
              <p:cNvPr id="16" name="TextBox 15">
                <a:extLst>
                  <a:ext uri="{FF2B5EF4-FFF2-40B4-BE49-F238E27FC236}">
                    <a16:creationId xmlns:a16="http://schemas.microsoft.com/office/drawing/2014/main" id="{84B6740A-2AF5-8D16-AC5A-75DC86313941}"/>
                  </a:ext>
                </a:extLst>
              </p:cNvPr>
              <p:cNvSpPr txBox="1">
                <a:spLocks noRot="1" noChangeAspect="1" noMove="1" noResize="1" noEditPoints="1" noAdjustHandles="1" noChangeArrowheads="1" noChangeShapeType="1" noTextEdit="1"/>
              </p:cNvSpPr>
              <p:nvPr/>
            </p:nvSpPr>
            <p:spPr>
              <a:xfrm>
                <a:off x="1732975" y="3951072"/>
                <a:ext cx="7514007" cy="969176"/>
              </a:xfrm>
              <a:prstGeom prst="rect">
                <a:avLst/>
              </a:prstGeom>
              <a:blipFill>
                <a:blip r:embed="rId6"/>
                <a:stretch>
                  <a:fillRect/>
                </a:stretch>
              </a:blipFill>
            </p:spPr>
            <p:txBody>
              <a:bodyPr/>
              <a:lstStyle/>
              <a:p>
                <a:r>
                  <a:rPr lang="en-KR">
                    <a:noFill/>
                  </a:rPr>
                  <a:t> </a:t>
                </a:r>
              </a:p>
            </p:txBody>
          </p:sp>
        </mc:Fallback>
      </mc:AlternateContent>
      <p:sp>
        <p:nvSpPr>
          <p:cNvPr id="17" name="TextBox 16">
            <a:extLst>
              <a:ext uri="{FF2B5EF4-FFF2-40B4-BE49-F238E27FC236}">
                <a16:creationId xmlns:a16="http://schemas.microsoft.com/office/drawing/2014/main" id="{CB08E0E8-B832-B0DE-3A11-336AC19795A9}"/>
              </a:ext>
            </a:extLst>
          </p:cNvPr>
          <p:cNvSpPr txBox="1"/>
          <p:nvPr/>
        </p:nvSpPr>
        <p:spPr>
          <a:xfrm>
            <a:off x="6908355" y="4799667"/>
            <a:ext cx="3550670" cy="769441"/>
          </a:xfrm>
          <a:prstGeom prst="rect">
            <a:avLst/>
          </a:prstGeom>
          <a:noFill/>
        </p:spPr>
        <p:txBody>
          <a:bodyPr wrap="square">
            <a:spAutoFit/>
          </a:bodyPr>
          <a:lstStyle/>
          <a:p>
            <a:pPr algn="ctr"/>
            <a:r>
              <a:rPr lang="en-US" sz="2200" dirty="0">
                <a:solidFill>
                  <a:srgbClr val="8C1313"/>
                </a:solidFill>
                <a:ea typeface="Cambria Math" panose="02040503050406030204" pitchFamily="18" charset="0"/>
              </a:rPr>
              <a:t>Hyperparameter to control the level of stochasticity</a:t>
            </a:r>
            <a:endParaRPr lang="en-KR" sz="2200" dirty="0">
              <a:solidFill>
                <a:srgbClr val="8C1313"/>
              </a:solidFill>
            </a:endParaRPr>
          </a:p>
        </p:txBody>
      </p:sp>
    </p:spTree>
    <p:extLst>
      <p:ext uri="{BB962C8B-B14F-4D97-AF65-F5344CB8AC3E}">
        <p14:creationId xmlns:p14="http://schemas.microsoft.com/office/powerpoint/2010/main" val="34867083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26CB-FF9E-BC14-44AB-C98569E5A5E2}"/>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8F610FB4-6042-07D2-7BD2-E6942CA64079}"/>
                  </a:ext>
                </a:extLst>
              </p:cNvPr>
              <p:cNvSpPr>
                <a:spLocks noGrp="1"/>
              </p:cNvSpPr>
              <p:nvPr>
                <p:ph type="body" idx="1"/>
              </p:nvPr>
            </p:nvSpPr>
            <p:spPr/>
            <p:txBody>
              <a:bodyPr>
                <a:normAutofit/>
              </a:bodyPr>
              <a:lstStyle/>
              <a:p>
                <a:pPr marL="0" indent="0">
                  <a:buNone/>
                </a:pPr>
                <a:endParaRPr lang="en-US" altLang="ko-KR" sz="2800" dirty="0"/>
              </a:p>
              <a:p>
                <a:pPr marL="0" indent="0">
                  <a:buNone/>
                </a:pPr>
                <a:endParaRPr lang="en-US" altLang="ko-KR" sz="2800" dirty="0"/>
              </a:p>
              <a:p>
                <a:pPr marL="514350" indent="-514350">
                  <a:buAutoNum type="arabicPeriod"/>
                </a:pPr>
                <a:r>
                  <a:rPr lang="en-US" altLang="ko-KR" sz="2800" dirty="0"/>
                  <a:t>Predict </a:t>
                </a:r>
                <a14:m>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b="1" smtClean="0">
                            <a:latin typeface="Cambria Math" panose="02040503050406030204" pitchFamily="18" charset="0"/>
                            <a:ea typeface="Cambria Math" panose="02040503050406030204" pitchFamily="18" charset="0"/>
                          </a:rPr>
                          <m:t>𝐱</m:t>
                        </m:r>
                      </m:e>
                      <m:sub>
                        <m:r>
                          <a:rPr lang="en-US" sz="2800" i="1" smtClean="0">
                            <a:latin typeface="Cambria Math" panose="02040503050406030204" pitchFamily="18" charset="0"/>
                            <a:ea typeface="Cambria Math" panose="02040503050406030204" pitchFamily="18" charset="0"/>
                          </a:rPr>
                          <m:t>0|</m:t>
                        </m:r>
                        <m:r>
                          <a:rPr lang="en-US" sz="2800" i="1" smtClean="0">
                            <a:latin typeface="Cambria Math" panose="02040503050406030204" pitchFamily="18" charset="0"/>
                            <a:ea typeface="Cambria Math" panose="02040503050406030204" pitchFamily="18" charset="0"/>
                          </a:rPr>
                          <m:t>𝑡</m:t>
                        </m:r>
                      </m:sub>
                    </m:sSub>
                  </m:oMath>
                </a14:m>
                <a:r>
                  <a:rPr lang="en-US" sz="2800" dirty="0">
                    <a:ea typeface="Cambria Math" panose="02040503050406030204" pitchFamily="18" charset="0"/>
                  </a:rPr>
                  <a:t>:</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b="1" smtClean="0">
                              <a:latin typeface="Cambria Math" panose="02040503050406030204" pitchFamily="18" charset="0"/>
                              <a:ea typeface="Cambria Math" panose="02040503050406030204" pitchFamily="18" charset="0"/>
                            </a:rPr>
                            <m:t>𝐱</m:t>
                          </m:r>
                        </m:e>
                        <m:sub>
                          <m:r>
                            <a:rPr lang="en-US" sz="2800" i="1" smtClean="0">
                              <a:latin typeface="Cambria Math" panose="02040503050406030204" pitchFamily="18" charset="0"/>
                              <a:ea typeface="Cambria Math" panose="02040503050406030204" pitchFamily="18" charset="0"/>
                            </a:rPr>
                            <m:t>0|</m:t>
                          </m:r>
                          <m:r>
                            <a:rPr lang="en-US" sz="2800" i="1" smtClean="0">
                              <a:latin typeface="Cambria Math" panose="02040503050406030204" pitchFamily="18" charset="0"/>
                              <a:ea typeface="Cambria Math" panose="02040503050406030204" pitchFamily="18" charset="0"/>
                            </a:rPr>
                            <m:t>𝑡</m:t>
                          </m:r>
                        </m:sub>
                      </m:sSub>
                      <m:r>
                        <m:rPr>
                          <m:aln/>
                        </m:rPr>
                        <a:rPr lang="en-US" sz="280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r>
                            <a:rPr lang="en-US" sz="2800" i="1" smtClean="0">
                              <a:latin typeface="Cambria Math" panose="02040503050406030204" pitchFamily="18" charset="0"/>
                              <a:ea typeface="Cambria Math" panose="02040503050406030204" pitchFamily="18" charset="0"/>
                            </a:rPr>
                            <m:t>1</m:t>
                          </m:r>
                        </m:num>
                        <m:den>
                          <m:rad>
                            <m:radPr>
                              <m:degHide m:val="on"/>
                              <m:ctrlPr>
                                <a:rPr lang="en-US" sz="2800" i="1" smtClean="0">
                                  <a:latin typeface="Cambria Math" panose="02040503050406030204" pitchFamily="18" charset="0"/>
                                  <a:ea typeface="Cambria Math" panose="02040503050406030204" pitchFamily="18" charset="0"/>
                                </a:rPr>
                              </m:ctrlPr>
                            </m:radPr>
                            <m:deg/>
                            <m:e>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𝛼</m:t>
                                  </m:r>
                                </m:e>
                                <m:sub>
                                  <m:r>
                                    <a:rPr lang="en-US" sz="2800" i="1" smtClean="0">
                                      <a:latin typeface="Cambria Math" panose="02040503050406030204" pitchFamily="18" charset="0"/>
                                      <a:ea typeface="Cambria Math" panose="02040503050406030204" pitchFamily="18" charset="0"/>
                                    </a:rPr>
                                    <m:t>𝑡</m:t>
                                  </m:r>
                                </m:sub>
                              </m:sSub>
                            </m:e>
                          </m:rad>
                        </m:den>
                      </m:f>
                      <m:d>
                        <m:dPr>
                          <m:ctrlPr>
                            <a:rPr lang="en-US" sz="2800" i="1" smtClean="0">
                              <a:latin typeface="Cambria Math" panose="02040503050406030204" pitchFamily="18" charset="0"/>
                              <a:ea typeface="Cambria Math" panose="02040503050406030204" pitchFamily="18" charset="0"/>
                            </a:rPr>
                          </m:ctrlPr>
                        </m:dPr>
                        <m:e>
                          <m:sSub>
                            <m:sSubPr>
                              <m:ctrlPr>
                                <a:rPr lang="en-US" sz="2800" i="1" smtClean="0">
                                  <a:latin typeface="Cambria Math" panose="02040503050406030204" pitchFamily="18" charset="0"/>
                                  <a:ea typeface="Cambria Math" panose="02040503050406030204" pitchFamily="18" charset="0"/>
                                </a:rPr>
                              </m:ctrlPr>
                            </m:sSubPr>
                            <m:e>
                              <m:r>
                                <a:rPr lang="en-US" sz="2800" b="1" smtClean="0">
                                  <a:latin typeface="Cambria Math" panose="02040503050406030204" pitchFamily="18" charset="0"/>
                                  <a:ea typeface="Cambria Math" panose="02040503050406030204" pitchFamily="18" charset="0"/>
                                </a:rPr>
                                <m:t>𝐱</m:t>
                              </m:r>
                            </m:e>
                            <m:sub>
                              <m:r>
                                <a:rPr lang="en-US" sz="2800" i="1" smtClean="0">
                                  <a:latin typeface="Cambria Math" panose="02040503050406030204" pitchFamily="18" charset="0"/>
                                  <a:ea typeface="Cambria Math" panose="02040503050406030204" pitchFamily="18" charset="0"/>
                                </a:rPr>
                                <m:t>𝑡</m:t>
                              </m:r>
                            </m:sub>
                          </m:sSub>
                          <m:r>
                            <a:rPr lang="en-US" sz="2800" i="1" smtClean="0">
                              <a:latin typeface="Cambria Math" panose="02040503050406030204" pitchFamily="18" charset="0"/>
                              <a:ea typeface="Cambria Math" panose="02040503050406030204" pitchFamily="18" charset="0"/>
                            </a:rPr>
                            <m:t>−</m:t>
                          </m:r>
                          <m:rad>
                            <m:radPr>
                              <m:degHide m:val="on"/>
                              <m:ctrlPr>
                                <a:rPr lang="en-US" sz="2800" i="1" smtClean="0">
                                  <a:latin typeface="Cambria Math" panose="02040503050406030204" pitchFamily="18" charset="0"/>
                                  <a:ea typeface="Cambria Math" panose="02040503050406030204" pitchFamily="18" charset="0"/>
                                </a:rPr>
                              </m:ctrlPr>
                            </m:radPr>
                            <m:deg/>
                            <m:e>
                              <m:r>
                                <a:rPr lang="en-US" sz="2800" i="1" smtClean="0">
                                  <a:latin typeface="Cambria Math" panose="02040503050406030204" pitchFamily="18" charset="0"/>
                                  <a:ea typeface="Cambria Math" panose="02040503050406030204" pitchFamily="18" charset="0"/>
                                </a:rPr>
                                <m:t>1−</m:t>
                              </m:r>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𝛼</m:t>
                                  </m:r>
                                </m:e>
                                <m:sub>
                                  <m:r>
                                    <a:rPr lang="en-US" sz="2800" i="1" smtClean="0">
                                      <a:latin typeface="Cambria Math" panose="02040503050406030204" pitchFamily="18" charset="0"/>
                                      <a:ea typeface="Cambria Math" panose="02040503050406030204" pitchFamily="18" charset="0"/>
                                    </a:rPr>
                                    <m:t>𝑡</m:t>
                                  </m:r>
                                </m:sub>
                              </m:sSub>
                            </m:e>
                          </m:rad>
                          <m:sSub>
                            <m:sSubPr>
                              <m:ctrlPr>
                                <a:rPr lang="en-US" sz="2800" i="1" smtClean="0">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𝝐</m:t>
                              </m:r>
                            </m:e>
                            <m:sub>
                              <m:r>
                                <a:rPr lang="en-US" sz="2800" i="1" smtClean="0">
                                  <a:latin typeface="Cambria Math" panose="02040503050406030204" pitchFamily="18" charset="0"/>
                                  <a:ea typeface="Cambria Math" panose="02040503050406030204" pitchFamily="18" charset="0"/>
                                </a:rPr>
                                <m:t>𝜃</m:t>
                              </m:r>
                            </m:sub>
                          </m:sSub>
                          <m:r>
                            <a:rPr lang="en-US" sz="2800" i="1" smtClean="0">
                              <a:latin typeface="Cambria Math" panose="02040503050406030204" pitchFamily="18" charset="0"/>
                              <a:ea typeface="Cambria Math" panose="02040503050406030204" pitchFamily="18" charset="0"/>
                            </a:rPr>
                            <m:t>(</m:t>
                          </m:r>
                          <m:sSub>
                            <m:sSubPr>
                              <m:ctrlPr>
                                <a:rPr lang="en-US" sz="2800" i="1" smtClean="0">
                                  <a:latin typeface="Cambria Math" panose="02040503050406030204" pitchFamily="18" charset="0"/>
                                  <a:ea typeface="Cambria Math" panose="02040503050406030204" pitchFamily="18" charset="0"/>
                                </a:rPr>
                              </m:ctrlPr>
                            </m:sSubPr>
                            <m:e>
                              <m:r>
                                <a:rPr lang="en-US" sz="2800" b="1" smtClean="0">
                                  <a:latin typeface="Cambria Math" panose="02040503050406030204" pitchFamily="18" charset="0"/>
                                  <a:ea typeface="Cambria Math" panose="02040503050406030204" pitchFamily="18" charset="0"/>
                                </a:rPr>
                                <m:t>𝐱</m:t>
                              </m:r>
                            </m:e>
                            <m:sub>
                              <m:r>
                                <a:rPr lang="en-US" sz="2800" i="1" smtClean="0">
                                  <a:latin typeface="Cambria Math" panose="02040503050406030204" pitchFamily="18" charset="0"/>
                                  <a:ea typeface="Cambria Math" panose="02040503050406030204" pitchFamily="18" charset="0"/>
                                </a:rPr>
                                <m:t>𝑡</m:t>
                              </m:r>
                            </m:sub>
                          </m:sSub>
                          <m:r>
                            <a:rPr lang="en-US" sz="2800" i="1" smtClean="0">
                              <a:latin typeface="Cambria Math" panose="02040503050406030204" pitchFamily="18" charset="0"/>
                              <a:ea typeface="Cambria Math" panose="02040503050406030204" pitchFamily="18" charset="0"/>
                            </a:rPr>
                            <m:t>,</m:t>
                          </m:r>
                          <m:r>
                            <a:rPr lang="en-US" sz="2800" i="1" smtClean="0">
                              <a:latin typeface="Cambria Math" panose="02040503050406030204" pitchFamily="18" charset="0"/>
                              <a:ea typeface="Cambria Math" panose="02040503050406030204" pitchFamily="18" charset="0"/>
                            </a:rPr>
                            <m:t>𝑡</m:t>
                          </m:r>
                          <m:r>
                            <a:rPr lang="en-US" sz="2800" i="1" smtClean="0">
                              <a:latin typeface="Cambria Math" panose="02040503050406030204" pitchFamily="18" charset="0"/>
                              <a:ea typeface="Cambria Math" panose="02040503050406030204" pitchFamily="18" charset="0"/>
                            </a:rPr>
                            <m:t>)</m:t>
                          </m:r>
                        </m:e>
                      </m:d>
                    </m:oMath>
                  </m:oMathPara>
                </a14:m>
                <a:endParaRPr lang="en-US" sz="2800" dirty="0">
                  <a:ea typeface="Cambria Math" panose="02040503050406030204" pitchFamily="18" charset="0"/>
                </a:endParaRPr>
              </a:p>
              <a:p>
                <a:pPr marL="514350" indent="-514350">
                  <a:buFont typeface="+mj-lt"/>
                  <a:buAutoNum type="arabicPeriod" startAt="2"/>
                </a:pPr>
                <a:r>
                  <a:rPr lang="en-US" sz="2800" dirty="0"/>
                  <a:t>Compute </a:t>
                </a:r>
                <a14:m>
                  <m:oMath xmlns:m="http://schemas.openxmlformats.org/officeDocument/2006/math">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oMath>
                </a14:m>
                <a:r>
                  <a:rPr lang="en-US" sz="2800" i="1" dirty="0">
                    <a:latin typeface="Cambria Math" panose="02040503050406030204" pitchFamily="18" charset="0"/>
                  </a:rPr>
                  <a:t> </a:t>
                </a:r>
                <a:r>
                  <a:rPr lang="en-US" sz="2800" dirty="0"/>
                  <a:t>using </a:t>
                </a:r>
                <a14:m>
                  <m:oMath xmlns:m="http://schemas.openxmlformats.org/officeDocument/2006/math">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sub>
                    </m:sSub>
                  </m:oMath>
                </a14:m>
                <a:r>
                  <a:rPr lang="en-US" sz="2800" i="1" dirty="0">
                    <a:latin typeface="Cambria Math" panose="02040503050406030204" pitchFamily="18" charset="0"/>
                  </a:rPr>
                  <a:t> </a:t>
                </a:r>
                <a:r>
                  <a:rPr lang="en-US" sz="2800" dirty="0"/>
                  <a:t>and </a:t>
                </a:r>
                <a14:m>
                  <m:oMath xmlns:m="http://schemas.openxmlformats.org/officeDocument/2006/math">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b="0" i="1" smtClean="0">
                            <a:latin typeface="Cambria Math" panose="02040503050406030204" pitchFamily="18" charset="0"/>
                          </a:rPr>
                          <m:t>0|</m:t>
                        </m:r>
                        <m:r>
                          <a:rPr lang="en-US" sz="2800" i="1" smtClean="0">
                            <a:latin typeface="Cambria Math" panose="02040503050406030204" pitchFamily="18" charset="0"/>
                          </a:rPr>
                          <m:t>𝑡</m:t>
                        </m:r>
                      </m:sub>
                    </m:sSub>
                  </m:oMath>
                </a14:m>
                <a:r>
                  <a:rPr lang="en-US" sz="2800" dirty="0">
                    <a:latin typeface="Cambria Math" panose="02040503050406030204" pitchFamily="18" charset="0"/>
                  </a:rPr>
                  <a:t>:</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r>
                        <m:rPr>
                          <m:aln/>
                        </m:rPr>
                        <a:rPr lang="en-US" sz="2800" i="1" smtClean="0">
                          <a:latin typeface="Cambria Math" panose="02040503050406030204" pitchFamily="18" charset="0"/>
                        </a:rPr>
                        <m:t>=</m:t>
                      </m:r>
                      <m:rad>
                        <m:radPr>
                          <m:degHide m:val="on"/>
                          <m:ctrlPr>
                            <a:rPr lang="en-US" sz="2800" i="1" smtClean="0">
                              <a:latin typeface="Cambria Math" panose="02040503050406030204" pitchFamily="18" charset="0"/>
                            </a:rPr>
                          </m:ctrlPr>
                        </m:radPr>
                        <m:deg/>
                        <m:e>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𝛼</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e>
                      </m:rad>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0|</m:t>
                          </m:r>
                          <m:r>
                            <a:rPr lang="en-US" sz="2800" i="1" smtClean="0">
                              <a:latin typeface="Cambria Math" panose="02040503050406030204" pitchFamily="18" charset="0"/>
                            </a:rPr>
                            <m:t>𝑡</m:t>
                          </m:r>
                        </m:sub>
                      </m:sSub>
                      <m:r>
                        <a:rPr lang="en-US" sz="2800" i="1" smtClean="0">
                          <a:latin typeface="Cambria Math" panose="02040503050406030204" pitchFamily="18" charset="0"/>
                        </a:rPr>
                        <m:t>+</m:t>
                      </m:r>
                      <m:rad>
                        <m:radPr>
                          <m:degHide m:val="on"/>
                          <m:ctrlPr>
                            <a:rPr lang="en-US" sz="2800" i="1" smtClean="0">
                              <a:latin typeface="Cambria Math" panose="02040503050406030204" pitchFamily="18" charset="0"/>
                            </a:rPr>
                          </m:ctrlPr>
                        </m:radPr>
                        <m:deg/>
                        <m:e>
                          <m:r>
                            <a:rPr lang="en-US" sz="2800" i="1" smtClean="0">
                              <a:latin typeface="Cambria Math" panose="02040503050406030204" pitchFamily="18" charset="0"/>
                            </a:rPr>
                            <m:t>1−</m:t>
                          </m:r>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𝛼</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r>
                            <a:rPr lang="en-US" sz="2800" i="1" smtClean="0">
                              <a:latin typeface="Cambria Math" panose="02040503050406030204" pitchFamily="18" charset="0"/>
                            </a:rPr>
                            <m:t>−</m:t>
                          </m:r>
                          <m:sSubSup>
                            <m:sSubSupPr>
                              <m:ctrlPr>
                                <a:rPr lang="en-US" sz="2800" i="1" smtClean="0">
                                  <a:latin typeface="Cambria Math" panose="02040503050406030204" pitchFamily="18" charset="0"/>
                                </a:rPr>
                              </m:ctrlPr>
                            </m:sSubSupPr>
                            <m:e>
                              <m:r>
                                <a:rPr lang="en-US" sz="2800" i="1" smtClean="0">
                                  <a:latin typeface="Cambria Math" panose="02040503050406030204" pitchFamily="18" charset="0"/>
                                </a:rPr>
                                <m:t>𝜎</m:t>
                              </m:r>
                            </m:e>
                            <m:sub>
                              <m:r>
                                <a:rPr lang="en-US" sz="2800" i="1" smtClean="0">
                                  <a:latin typeface="Cambria Math" panose="02040503050406030204" pitchFamily="18" charset="0"/>
                                </a:rPr>
                                <m:t>𝑡</m:t>
                              </m:r>
                            </m:sub>
                            <m:sup>
                              <m:r>
                                <a:rPr lang="en-US" sz="2800" i="1" smtClean="0">
                                  <a:latin typeface="Cambria Math" panose="02040503050406030204" pitchFamily="18" charset="0"/>
                                </a:rPr>
                                <m:t>2</m:t>
                              </m:r>
                            </m:sup>
                          </m:sSubSup>
                        </m:e>
                      </m:rad>
                      <m:r>
                        <a:rPr lang="en-US" sz="2800" i="1" smtClean="0">
                          <a:latin typeface="Cambria Math" panose="02040503050406030204" pitchFamily="18" charset="0"/>
                        </a:rPr>
                        <m:t>⋅</m:t>
                      </m:r>
                      <m:sSub>
                        <m:sSubPr>
                          <m:ctrlPr>
                            <a:rPr lang="en-US" sz="2800" i="1" smtClean="0">
                              <a:latin typeface="Cambria Math" panose="02040503050406030204" pitchFamily="18" charset="0"/>
                            </a:rPr>
                          </m:ctrlPr>
                        </m:sSubPr>
                        <m:e>
                          <m:r>
                            <a:rPr lang="en-US" sz="2800" b="1" i="1" smtClean="0">
                              <a:latin typeface="Cambria Math" panose="02040503050406030204" pitchFamily="18" charset="0"/>
                            </a:rPr>
                            <m:t>𝝐</m:t>
                          </m:r>
                        </m:e>
                        <m:sub>
                          <m:r>
                            <a:rPr lang="en-US" sz="2800" i="1" smtClean="0">
                              <a:latin typeface="Cambria Math" panose="02040503050406030204" pitchFamily="18" charset="0"/>
                            </a:rPr>
                            <m:t>𝜃</m:t>
                          </m:r>
                        </m:sub>
                      </m:sSub>
                      <m:d>
                        <m:dPr>
                          <m:ctrlPr>
                            <a:rPr lang="en-US" sz="2800" i="1" smtClean="0">
                              <a:latin typeface="Cambria Math" panose="02040503050406030204" pitchFamily="18" charset="0"/>
                            </a:rPr>
                          </m:ctrlPr>
                        </m:dPr>
                        <m:e>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sub>
                          </m:sSub>
                          <m:r>
                            <a:rPr lang="en-US" sz="2800" i="1" smtClean="0">
                              <a:latin typeface="Cambria Math" panose="02040503050406030204" pitchFamily="18" charset="0"/>
                            </a:rPr>
                            <m:t>,</m:t>
                          </m:r>
                          <m:r>
                            <a:rPr lang="en-US" sz="2800" i="1" smtClean="0">
                              <a:latin typeface="Cambria Math" panose="02040503050406030204" pitchFamily="18" charset="0"/>
                            </a:rPr>
                            <m:t>𝑡</m:t>
                          </m:r>
                        </m:e>
                      </m:d>
                      <m:r>
                        <a:rPr lang="en-US" sz="2800" smtClean="0">
                          <a:latin typeface="Cambria Math" panose="02040503050406030204" pitchFamily="18" charset="0"/>
                        </a:rPr>
                        <m:t>+</m:t>
                      </m:r>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𝜎</m:t>
                          </m:r>
                        </m:e>
                        <m:sub>
                          <m:r>
                            <a:rPr lang="en-US" sz="2800" i="1" smtClean="0">
                              <a:latin typeface="Cambria Math" panose="02040503050406030204" pitchFamily="18" charset="0"/>
                            </a:rPr>
                            <m:t>𝑡</m:t>
                          </m:r>
                        </m:sub>
                      </m:sSub>
                      <m:sSub>
                        <m:sSubPr>
                          <m:ctrlPr>
                            <a:rPr lang="en-US" sz="2800" i="1" smtClean="0">
                              <a:latin typeface="Cambria Math" panose="02040503050406030204" pitchFamily="18" charset="0"/>
                            </a:rPr>
                          </m:ctrlPr>
                        </m:sSubPr>
                        <m:e>
                          <m:r>
                            <a:rPr lang="en-US" sz="2800" b="1" i="1" smtClean="0">
                              <a:latin typeface="Cambria Math" panose="02040503050406030204" pitchFamily="18" charset="0"/>
                            </a:rPr>
                            <m:t>𝝐</m:t>
                          </m:r>
                        </m:e>
                        <m:sub>
                          <m:r>
                            <a:rPr lang="en-US" sz="2800" i="1" smtClean="0">
                              <a:latin typeface="Cambria Math" panose="02040503050406030204" pitchFamily="18" charset="0"/>
                            </a:rPr>
                            <m:t>𝑡</m:t>
                          </m:r>
                        </m:sub>
                      </m:sSub>
                    </m:oMath>
                  </m:oMathPara>
                </a14:m>
                <a:endParaRPr lang="en-KR" sz="2800" dirty="0"/>
              </a:p>
              <a:p>
                <a:pPr marL="0" indent="0">
                  <a:buNone/>
                </a:pPr>
                <a:endParaRPr lang="en-US" altLang="ko-KR" sz="2800" dirty="0"/>
              </a:p>
            </p:txBody>
          </p:sp>
        </mc:Choice>
        <mc:Fallback>
          <p:sp>
            <p:nvSpPr>
              <p:cNvPr id="3" name="Text Placeholder 2">
                <a:extLst>
                  <a:ext uri="{FF2B5EF4-FFF2-40B4-BE49-F238E27FC236}">
                    <a16:creationId xmlns:a16="http://schemas.microsoft.com/office/drawing/2014/main" id="{8F610FB4-6042-07D2-7BD2-E6942CA64079}"/>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AFDC1937-D2EC-876E-13D0-EEA37710A431}"/>
              </a:ext>
            </a:extLst>
          </p:cNvPr>
          <p:cNvSpPr>
            <a:spLocks noGrp="1"/>
          </p:cNvSpPr>
          <p:nvPr>
            <p:ph type="title"/>
          </p:nvPr>
        </p:nvSpPr>
        <p:spPr/>
        <p:txBody>
          <a:bodyPr>
            <a:normAutofit fontScale="90000"/>
          </a:bodyPr>
          <a:lstStyle/>
          <a:p>
            <a:r>
              <a:rPr lang="en-KR" dirty="0"/>
              <a:t>DDIM’s Non-Markovian Sampling Process</a:t>
            </a:r>
          </a:p>
        </p:txBody>
      </p:sp>
      <p:sp>
        <p:nvSpPr>
          <p:cNvPr id="4" name="Date Placeholder 3">
            <a:extLst>
              <a:ext uri="{FF2B5EF4-FFF2-40B4-BE49-F238E27FC236}">
                <a16:creationId xmlns:a16="http://schemas.microsoft.com/office/drawing/2014/main" id="{851C9D9E-CCEC-50EF-DB61-3EE29EB7DFC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5F9FCFD-74E6-F9B1-E191-84C0AD11B581}"/>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D978B570-BA3C-F0C8-95B6-5BFC6836A504}"/>
              </a:ext>
            </a:extLst>
          </p:cNvPr>
          <p:cNvSpPr>
            <a:spLocks noGrp="1"/>
          </p:cNvSpPr>
          <p:nvPr>
            <p:ph type="sldNum" sz="quarter" idx="12"/>
          </p:nvPr>
        </p:nvSpPr>
        <p:spPr/>
        <p:txBody>
          <a:bodyPr/>
          <a:lstStyle/>
          <a:p>
            <a:r>
              <a:rPr lang="en-US" dirty="0"/>
              <a:t>Diffusion-Based Image and Video Generation</a:t>
            </a:r>
          </a:p>
        </p:txBody>
      </p:sp>
      <p:sp>
        <p:nvSpPr>
          <p:cNvPr id="7" name="Rounded Rectangle 6">
            <a:extLst>
              <a:ext uri="{FF2B5EF4-FFF2-40B4-BE49-F238E27FC236}">
                <a16:creationId xmlns:a16="http://schemas.microsoft.com/office/drawing/2014/main" id="{00146B9D-C1B3-4048-0D0D-16329755A054}"/>
              </a:ext>
            </a:extLst>
          </p:cNvPr>
          <p:cNvSpPr/>
          <p:nvPr/>
        </p:nvSpPr>
        <p:spPr>
          <a:xfrm>
            <a:off x="2248830" y="1461836"/>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C62B13-C5A0-32A3-54B9-63370C7C9B6F}"/>
                  </a:ext>
                </a:extLst>
              </p:cNvPr>
              <p:cNvSpPr txBox="1"/>
              <p:nvPr/>
            </p:nvSpPr>
            <p:spPr>
              <a:xfrm>
                <a:off x="715537" y="1608858"/>
                <a:ext cx="10760926" cy="60818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𝑞</m:t>
                          </m:r>
                        </m:e>
                        <m:sub>
                          <m:r>
                            <a:rPr lang="en-US" sz="2800" i="1" smtClean="0">
                              <a:latin typeface="Cambria Math" panose="02040503050406030204" pitchFamily="18" charset="0"/>
                            </a:rPr>
                            <m:t>𝜎</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e>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sub>
                          </m:sSub>
                          <m:r>
                            <a:rPr lang="en-US" sz="2800" i="1" smtClean="0">
                              <a:latin typeface="Cambria Math" panose="02040503050406030204" pitchFamily="18" charset="0"/>
                            </a:rPr>
                            <m:t>,</m:t>
                          </m:r>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0</m:t>
                              </m:r>
                            </m:sub>
                          </m:sSub>
                        </m:e>
                      </m:d>
                      <m:r>
                        <a:rPr lang="en-US" sz="2800" i="1" smtClean="0">
                          <a:latin typeface="Cambria Math" panose="02040503050406030204" pitchFamily="18" charset="0"/>
                        </a:rPr>
                        <m:t>=</m:t>
                      </m:r>
                      <m:r>
                        <a:rPr lang="en-US" sz="2800" i="1" smtClean="0">
                          <a:latin typeface="Cambria Math" panose="02040503050406030204" pitchFamily="18" charset="0"/>
                        </a:rPr>
                        <m:t>𝒩</m:t>
                      </m:r>
                      <m:d>
                        <m:dPr>
                          <m:ctrlPr>
                            <a:rPr lang="en-US" altLang="ko-KR" sz="280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1" smtClean="0">
                                  <a:latin typeface="Cambria Math" panose="02040503050406030204" pitchFamily="18" charset="0"/>
                                </a:rPr>
                                <m:t>𝝁</m:t>
                              </m:r>
                            </m:e>
                            <m:sub>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𝜎</m:t>
                                  </m:r>
                                </m:e>
                                <m:sub>
                                  <m:r>
                                    <a:rPr lang="en-US" altLang="ko-KR" sz="2800" b="0" i="1" smtClean="0">
                                      <a:latin typeface="Cambria Math" panose="02040503050406030204" pitchFamily="18" charset="0"/>
                                    </a:rPr>
                                    <m:t>𝑡</m:t>
                                  </m:r>
                                </m:sub>
                              </m:sSub>
                            </m:sub>
                          </m:sSub>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𝑡</m:t>
                                  </m:r>
                                </m:sub>
                              </m:sSub>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e>
                          </m:d>
                          <m:r>
                            <a:rPr lang="en-US" altLang="ko-KR" sz="2800" i="1" smtClean="0">
                              <a:latin typeface="Cambria Math" panose="02040503050406030204" pitchFamily="18" charset="0"/>
                            </a:rPr>
                            <m:t>, </m:t>
                          </m:r>
                          <m:sSubSup>
                            <m:sSubSupPr>
                              <m:ctrlPr>
                                <a:rPr lang="en-US" altLang="ko-KR" sz="2800" i="1" smtClean="0">
                                  <a:latin typeface="Cambria Math" panose="02040503050406030204" pitchFamily="18" charset="0"/>
                                </a:rPr>
                              </m:ctrlPr>
                            </m:sSubSupPr>
                            <m:e>
                              <m:r>
                                <a:rPr lang="en-US" altLang="ko-KR" sz="2800" i="1" smtClean="0">
                                  <a:latin typeface="Cambria Math" panose="02040503050406030204" pitchFamily="18" charset="0"/>
                                </a:rPr>
                                <m:t>𝜎</m:t>
                              </m:r>
                            </m:e>
                            <m:sub>
                              <m:r>
                                <a:rPr lang="en-US" altLang="ko-KR" sz="2800" i="1" smtClean="0">
                                  <a:latin typeface="Cambria Math" panose="02040503050406030204" pitchFamily="18" charset="0"/>
                                </a:rPr>
                                <m:t>𝑡</m:t>
                              </m:r>
                            </m:sub>
                            <m:sup>
                              <m:r>
                                <a:rPr lang="en-US" altLang="ko-KR" sz="2800" i="1" smtClean="0">
                                  <a:latin typeface="Cambria Math" panose="02040503050406030204" pitchFamily="18" charset="0"/>
                                </a:rPr>
                                <m:t>2</m:t>
                              </m:r>
                            </m:sup>
                          </m:sSubSup>
                          <m:r>
                            <a:rPr lang="en-US" altLang="ko-KR" sz="2800" b="1" i="0" smtClean="0">
                              <a:latin typeface="Cambria Math" panose="02040503050406030204" pitchFamily="18" charset="0"/>
                            </a:rPr>
                            <m:t>𝐈</m:t>
                          </m:r>
                        </m:e>
                      </m:d>
                    </m:oMath>
                  </m:oMathPara>
                </a14:m>
                <a:endParaRPr lang="en-KR" sz="2800" dirty="0"/>
              </a:p>
            </p:txBody>
          </p:sp>
        </mc:Choice>
        <mc:Fallback xmlns="">
          <p:sp>
            <p:nvSpPr>
              <p:cNvPr id="13" name="TextBox 12">
                <a:extLst>
                  <a:ext uri="{FF2B5EF4-FFF2-40B4-BE49-F238E27FC236}">
                    <a16:creationId xmlns:a16="http://schemas.microsoft.com/office/drawing/2014/main" id="{86C62B13-C5A0-32A3-54B9-63370C7C9B6F}"/>
                  </a:ext>
                </a:extLst>
              </p:cNvPr>
              <p:cNvSpPr txBox="1">
                <a:spLocks noRot="1" noChangeAspect="1" noMove="1" noResize="1" noEditPoints="1" noAdjustHandles="1" noChangeArrowheads="1" noChangeShapeType="1" noTextEdit="1"/>
              </p:cNvSpPr>
              <p:nvPr/>
            </p:nvSpPr>
            <p:spPr>
              <a:xfrm>
                <a:off x="715537" y="1608858"/>
                <a:ext cx="10760926" cy="608180"/>
              </a:xfrm>
              <a:prstGeom prst="rect">
                <a:avLst/>
              </a:prstGeom>
              <a:blipFill>
                <a:blip r:embed="rId4"/>
                <a:stretch>
                  <a:fillRect b="-2041"/>
                </a:stretch>
              </a:blipFill>
            </p:spPr>
            <p:txBody>
              <a:bodyPr/>
              <a:lstStyle/>
              <a:p>
                <a:r>
                  <a:rPr lang="en-KR">
                    <a:noFill/>
                  </a:rPr>
                  <a:t> </a:t>
                </a:r>
              </a:p>
            </p:txBody>
          </p:sp>
        </mc:Fallback>
      </mc:AlternateContent>
      <p:grpSp>
        <p:nvGrpSpPr>
          <p:cNvPr id="29" name="Group 28">
            <a:extLst>
              <a:ext uri="{FF2B5EF4-FFF2-40B4-BE49-F238E27FC236}">
                <a16:creationId xmlns:a16="http://schemas.microsoft.com/office/drawing/2014/main" id="{2D3B6433-7091-BE46-7313-75B36B9D6738}"/>
              </a:ext>
            </a:extLst>
          </p:cNvPr>
          <p:cNvGrpSpPr/>
          <p:nvPr/>
        </p:nvGrpSpPr>
        <p:grpSpPr>
          <a:xfrm>
            <a:off x="3118135" y="5586480"/>
            <a:ext cx="6096000" cy="806524"/>
            <a:chOff x="3118135" y="5586480"/>
            <a:chExt cx="6096000" cy="806524"/>
          </a:xfrm>
        </p:grpSpPr>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2772437E-FD03-93BE-3AC8-BD3B566477EE}"/>
                    </a:ext>
                  </a:extLst>
                </p:cNvPr>
                <p:cNvSpPr txBox="1"/>
                <p:nvPr/>
              </p:nvSpPr>
              <p:spPr>
                <a:xfrm>
                  <a:off x="3118135" y="5830542"/>
                  <a:ext cx="6096000" cy="5624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2800" b="0" i="1" smtClean="0">
                                <a:latin typeface="Cambria Math" panose="02040503050406030204" pitchFamily="18" charset="0"/>
                              </a:rPr>
                            </m:ctrlPr>
                          </m:sSubPr>
                          <m:e>
                            <m:r>
                              <a:rPr lang="en-US" altLang="ko-KR" sz="2800" b="1" i="1" smtClean="0">
                                <a:latin typeface="Cambria Math" panose="02040503050406030204" pitchFamily="18" charset="0"/>
                              </a:rPr>
                              <m:t>𝝁</m:t>
                            </m:r>
                          </m:e>
                          <m:sub>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𝜎</m:t>
                                </m:r>
                              </m:e>
                              <m:sub>
                                <m:r>
                                  <a:rPr lang="en-US" altLang="ko-KR" sz="2800" b="0" i="1" smtClean="0">
                                    <a:latin typeface="Cambria Math" panose="02040503050406030204" pitchFamily="18" charset="0"/>
                                  </a:rPr>
                                  <m:t>𝑡</m:t>
                                </m:r>
                              </m:sub>
                            </m:sSub>
                          </m:sub>
                        </m:sSub>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𝑡</m:t>
                                </m:r>
                              </m:sub>
                            </m:sSub>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e>
                        </m:d>
                      </m:oMath>
                    </m:oMathPara>
                  </a14:m>
                  <a:endParaRPr lang="en-KR" sz="2800" dirty="0"/>
                </a:p>
              </p:txBody>
            </p:sp>
          </mc:Choice>
          <mc:Fallback>
            <p:sp>
              <p:nvSpPr>
                <p:cNvPr id="26" name="TextBox 25">
                  <a:extLst>
                    <a:ext uri="{FF2B5EF4-FFF2-40B4-BE49-F238E27FC236}">
                      <a16:creationId xmlns:a16="http://schemas.microsoft.com/office/drawing/2014/main" id="{2772437E-FD03-93BE-3AC8-BD3B566477EE}"/>
                    </a:ext>
                  </a:extLst>
                </p:cNvPr>
                <p:cNvSpPr txBox="1">
                  <a:spLocks noRot="1" noChangeAspect="1" noMove="1" noResize="1" noEditPoints="1" noAdjustHandles="1" noChangeArrowheads="1" noChangeShapeType="1" noTextEdit="1"/>
                </p:cNvSpPr>
                <p:nvPr/>
              </p:nvSpPr>
              <p:spPr>
                <a:xfrm>
                  <a:off x="3118135" y="5830542"/>
                  <a:ext cx="6096000" cy="562462"/>
                </a:xfrm>
                <a:prstGeom prst="rect">
                  <a:avLst/>
                </a:prstGeom>
                <a:blipFill>
                  <a:blip r:embed="rId5"/>
                  <a:stretch>
                    <a:fillRect b="-2174"/>
                  </a:stretch>
                </a:blipFill>
              </p:spPr>
              <p:txBody>
                <a:bodyPr/>
                <a:lstStyle/>
                <a:p>
                  <a:r>
                    <a:rPr lang="en-KR">
                      <a:noFill/>
                    </a:rPr>
                    <a:t> </a:t>
                  </a:r>
                </a:p>
              </p:txBody>
            </p:sp>
          </mc:Fallback>
        </mc:AlternateContent>
        <p:sp>
          <p:nvSpPr>
            <p:cNvPr id="27" name="Right Brace 26">
              <a:extLst>
                <a:ext uri="{FF2B5EF4-FFF2-40B4-BE49-F238E27FC236}">
                  <a16:creationId xmlns:a16="http://schemas.microsoft.com/office/drawing/2014/main" id="{F4ABE6BD-B8B6-53D9-2424-EE72EC1AE5A4}"/>
                </a:ext>
              </a:extLst>
            </p:cNvPr>
            <p:cNvSpPr/>
            <p:nvPr/>
          </p:nvSpPr>
          <p:spPr>
            <a:xfrm rot="5400000">
              <a:off x="6044104" y="2880351"/>
              <a:ext cx="244062" cy="5656319"/>
            </a:xfrm>
            <a:prstGeom prst="rightBrace">
              <a:avLst>
                <a:gd name="adj1" fmla="val 47928"/>
                <a:gd name="adj2" fmla="val 50000"/>
              </a:avLst>
            </a:prstGeom>
            <a:noFill/>
            <a:ln w="38100" cap="flat" cmpd="sng">
              <a:solidFill>
                <a:srgbClr val="8C1313"/>
              </a:solidFill>
              <a:prstDash val="solid"/>
              <a:round/>
              <a:headEnd type="none" w="sm" len="sm"/>
              <a:tailEnd type="none"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endParaRPr lang="en-KR" sz="900">
                <a:solidFill>
                  <a:schemeClr val="dk1"/>
                </a:solidFill>
                <a:latin typeface="Calibri"/>
                <a:cs typeface="Calibri"/>
              </a:endParaRPr>
            </a:p>
          </p:txBody>
        </p:sp>
      </p:grpSp>
    </p:spTree>
    <p:extLst>
      <p:ext uri="{BB962C8B-B14F-4D97-AF65-F5344CB8AC3E}">
        <p14:creationId xmlns:p14="http://schemas.microsoft.com/office/powerpoint/2010/main" val="1098559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89CC-2E78-CE2D-5256-7C73D9EB2C7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FFE6C7-3E2F-478A-6154-729737C94AEE}"/>
              </a:ext>
            </a:extLst>
          </p:cNvPr>
          <p:cNvSpPr>
            <a:spLocks noGrp="1"/>
          </p:cNvSpPr>
          <p:nvPr>
            <p:ph type="body" idx="1"/>
          </p:nvPr>
        </p:nvSpPr>
        <p:spPr/>
        <p:txBody>
          <a:bodyPr>
            <a:normAutofit/>
          </a:bodyPr>
          <a:lstStyle/>
          <a:p>
            <a:pPr marL="0" indent="0">
              <a:buNone/>
            </a:pPr>
            <a:r>
              <a:rPr lang="en-US" sz="2800" b="1" dirty="0"/>
              <a:t>Key Features of DDIMs:</a:t>
            </a:r>
          </a:p>
          <a:p>
            <a:pPr marL="514350" indent="-514350">
              <a:buAutoNum type="arabicParenBoth"/>
            </a:pPr>
            <a:r>
              <a:rPr lang="en-US" sz="2800" dirty="0"/>
              <a:t>skipping intermediate timesteps and </a:t>
            </a:r>
          </a:p>
          <a:p>
            <a:pPr marL="514350" indent="-514350">
              <a:buAutoNum type="arabicParenBoth"/>
            </a:pPr>
            <a:r>
              <a:rPr lang="en-US" sz="2800" dirty="0"/>
              <a:t>controlling the magnitude of stochasticity.</a:t>
            </a:r>
            <a:br>
              <a:rPr lang="en-US" sz="2800" dirty="0"/>
            </a:br>
            <a:endParaRPr lang="en-KR" sz="2800" dirty="0"/>
          </a:p>
        </p:txBody>
      </p:sp>
      <p:sp>
        <p:nvSpPr>
          <p:cNvPr id="8" name="Text Placeholder 2">
            <a:extLst>
              <a:ext uri="{FF2B5EF4-FFF2-40B4-BE49-F238E27FC236}">
                <a16:creationId xmlns:a16="http://schemas.microsoft.com/office/drawing/2014/main" id="{F7F9419B-DD11-5A08-EC54-03EB19408166}"/>
              </a:ext>
            </a:extLst>
          </p:cNvPr>
          <p:cNvSpPr txBox="1">
            <a:spLocks/>
          </p:cNvSpPr>
          <p:nvPr/>
        </p:nvSpPr>
        <p:spPr>
          <a:xfrm>
            <a:off x="447783" y="2197738"/>
            <a:ext cx="11601235" cy="4255762"/>
          </a:xfrm>
          <a:prstGeom prst="rect">
            <a:avLst/>
          </a:prstGeom>
        </p:spPr>
        <p:txBody>
          <a:bodyPr vert="horz" lIns="137160" tIns="137160" rIns="137160" bIns="137160" numCol="1" rtlCol="0">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KR" sz="2800" dirty="0"/>
          </a:p>
        </p:txBody>
      </p:sp>
      <p:sp>
        <p:nvSpPr>
          <p:cNvPr id="2" name="Title 1">
            <a:extLst>
              <a:ext uri="{FF2B5EF4-FFF2-40B4-BE49-F238E27FC236}">
                <a16:creationId xmlns:a16="http://schemas.microsoft.com/office/drawing/2014/main" id="{7579E424-6618-98E1-1743-E63DE902FA97}"/>
              </a:ext>
            </a:extLst>
          </p:cNvPr>
          <p:cNvSpPr>
            <a:spLocks noGrp="1"/>
          </p:cNvSpPr>
          <p:nvPr>
            <p:ph type="title"/>
          </p:nvPr>
        </p:nvSpPr>
        <p:spPr/>
        <p:txBody>
          <a:bodyPr>
            <a:normAutofit fontScale="90000"/>
          </a:bodyPr>
          <a:lstStyle/>
          <a:p>
            <a:r>
              <a:rPr lang="en-KR" dirty="0"/>
              <a:t>Denoising Diffusion Implicit Models (DDIMs)</a:t>
            </a:r>
          </a:p>
        </p:txBody>
      </p:sp>
      <p:sp>
        <p:nvSpPr>
          <p:cNvPr id="4" name="Date Placeholder 3">
            <a:extLst>
              <a:ext uri="{FF2B5EF4-FFF2-40B4-BE49-F238E27FC236}">
                <a16:creationId xmlns:a16="http://schemas.microsoft.com/office/drawing/2014/main" id="{8BA803E9-F85A-9651-C8C8-2A88F35BF98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0BE70FC2-F195-17E4-997C-EAECD4203EBF}"/>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C5714C1E-23A1-F50D-C67F-8623E376625A}"/>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11064508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ACEDB-5795-D4B7-81EA-76A596F635C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197FDB2-3E6A-A1C0-D5B2-00766F5A3FEC}"/>
              </a:ext>
            </a:extLst>
          </p:cNvPr>
          <p:cNvSpPr>
            <a:spLocks noGrp="1"/>
          </p:cNvSpPr>
          <p:nvPr>
            <p:ph type="body" idx="1"/>
          </p:nvPr>
        </p:nvSpPr>
        <p:spPr/>
        <p:txBody>
          <a:bodyPr>
            <a:normAutofit/>
          </a:bodyPr>
          <a:lstStyle/>
          <a:p>
            <a:pPr marL="0" indent="0">
              <a:buNone/>
            </a:pPr>
            <a:r>
              <a:rPr lang="en-US" sz="2800" b="1" dirty="0"/>
              <a:t>Key Features of DDIMs:</a:t>
            </a:r>
          </a:p>
          <a:p>
            <a:pPr marL="514350" indent="-514350">
              <a:buAutoNum type="arabicParenBoth"/>
            </a:pPr>
            <a:r>
              <a:rPr lang="en-US" sz="2800" b="1" dirty="0">
                <a:solidFill>
                  <a:srgbClr val="8C1313"/>
                </a:solidFill>
              </a:rPr>
              <a:t>skipping intermediate timesteps </a:t>
            </a:r>
            <a:r>
              <a:rPr lang="en-US" sz="2800" dirty="0"/>
              <a:t>and </a:t>
            </a:r>
          </a:p>
          <a:p>
            <a:pPr marL="514350" indent="-514350">
              <a:buAutoNum type="arabicParenBoth"/>
            </a:pPr>
            <a:r>
              <a:rPr lang="en-US" sz="2800" dirty="0"/>
              <a:t>controlling the magnitude of stochasticity.</a:t>
            </a:r>
            <a:br>
              <a:rPr lang="en-US" sz="2800" dirty="0"/>
            </a:br>
            <a:endParaRPr lang="en-KR" sz="2800" dirty="0"/>
          </a:p>
        </p:txBody>
      </p:sp>
      <p:sp>
        <p:nvSpPr>
          <p:cNvPr id="8" name="Text Placeholder 2">
            <a:extLst>
              <a:ext uri="{FF2B5EF4-FFF2-40B4-BE49-F238E27FC236}">
                <a16:creationId xmlns:a16="http://schemas.microsoft.com/office/drawing/2014/main" id="{426BBE21-F072-9FFD-2963-AF162DCC344A}"/>
              </a:ext>
            </a:extLst>
          </p:cNvPr>
          <p:cNvSpPr txBox="1">
            <a:spLocks/>
          </p:cNvSpPr>
          <p:nvPr/>
        </p:nvSpPr>
        <p:spPr>
          <a:xfrm>
            <a:off x="447783" y="2197738"/>
            <a:ext cx="11601235" cy="4255762"/>
          </a:xfrm>
          <a:prstGeom prst="rect">
            <a:avLst/>
          </a:prstGeom>
        </p:spPr>
        <p:txBody>
          <a:bodyPr vert="horz" lIns="137160" tIns="137160" rIns="137160" bIns="137160" numCol="1" rtlCol="0">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KR" sz="2800" dirty="0"/>
          </a:p>
        </p:txBody>
      </p:sp>
      <p:sp>
        <p:nvSpPr>
          <p:cNvPr id="2" name="Title 1">
            <a:extLst>
              <a:ext uri="{FF2B5EF4-FFF2-40B4-BE49-F238E27FC236}">
                <a16:creationId xmlns:a16="http://schemas.microsoft.com/office/drawing/2014/main" id="{AA66BBB6-C03A-9132-CE3B-8A7B59EA31B3}"/>
              </a:ext>
            </a:extLst>
          </p:cNvPr>
          <p:cNvSpPr>
            <a:spLocks noGrp="1"/>
          </p:cNvSpPr>
          <p:nvPr>
            <p:ph type="title"/>
          </p:nvPr>
        </p:nvSpPr>
        <p:spPr/>
        <p:txBody>
          <a:bodyPr>
            <a:normAutofit fontScale="90000"/>
          </a:bodyPr>
          <a:lstStyle/>
          <a:p>
            <a:r>
              <a:rPr lang="en-KR" dirty="0"/>
              <a:t>Denoising Diffusion Implicit Models (DDIMs)</a:t>
            </a:r>
          </a:p>
        </p:txBody>
      </p:sp>
      <p:sp>
        <p:nvSpPr>
          <p:cNvPr id="4" name="Date Placeholder 3">
            <a:extLst>
              <a:ext uri="{FF2B5EF4-FFF2-40B4-BE49-F238E27FC236}">
                <a16:creationId xmlns:a16="http://schemas.microsoft.com/office/drawing/2014/main" id="{80875E97-EC6F-4911-29A6-D6E013CEE0B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93924D7-B7AE-1C9E-CF26-62043CCCBBD2}"/>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5EA89064-3114-C1E1-2DDD-0F17D1266504}"/>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32254662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2D9F-6490-D1BF-B4BB-7C72A3F6655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Text Placeholder 18">
                <a:extLst>
                  <a:ext uri="{FF2B5EF4-FFF2-40B4-BE49-F238E27FC236}">
                    <a16:creationId xmlns:a16="http://schemas.microsoft.com/office/drawing/2014/main" id="{91C55DE4-B4D2-85E0-B6FB-CDAE0B87EEA9}"/>
                  </a:ext>
                </a:extLst>
              </p:cNvPr>
              <p:cNvSpPr>
                <a:spLocks noGrp="1"/>
              </p:cNvSpPr>
              <p:nvPr>
                <p:ph type="body" idx="1"/>
              </p:nvPr>
            </p:nvSpPr>
            <p:spPr/>
            <p:txBody>
              <a:bodyPr>
                <a:normAutofit/>
              </a:bodyPr>
              <a:lstStyle/>
              <a:p>
                <a:pPr marL="0" indent="0">
                  <a:buNone/>
                </a:pPr>
                <a:r>
                  <a:rPr lang="en-KR" sz="2800" dirty="0"/>
                  <a:t>Consider </a:t>
                </a:r>
                <a14:m>
                  <m:oMath xmlns:m="http://schemas.openxmlformats.org/officeDocument/2006/math">
                    <m:r>
                      <a:rPr lang="en-US" sz="2800" b="1" i="1">
                        <a:latin typeface="Cambria Math" panose="02040503050406030204" pitchFamily="18" charset="0"/>
                      </a:rPr>
                      <m:t>𝝉</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2</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𝑠</m:t>
                        </m:r>
                      </m:sub>
                    </m:sSub>
                    <m:r>
                      <a:rPr lang="en-US" sz="2800" i="1">
                        <a:latin typeface="Cambria Math" panose="02040503050406030204" pitchFamily="18" charset="0"/>
                      </a:rPr>
                      <m:t>]</m:t>
                    </m:r>
                  </m:oMath>
                </a14:m>
                <a:r>
                  <a:rPr lang="en-KR" sz="2800" dirty="0"/>
                  <a:t> as a sub-sequence of the full timesteps </a:t>
                </a:r>
                <a14:m>
                  <m:oMath xmlns:m="http://schemas.openxmlformats.org/officeDocument/2006/math">
                    <m:d>
                      <m:dPr>
                        <m:begChr m:val="["/>
                        <m:endChr m:val="]"/>
                        <m:ctrlPr>
                          <a:rPr lang="en-US" sz="2800" i="1">
                            <a:latin typeface="Cambria Math" panose="02040503050406030204" pitchFamily="18" charset="0"/>
                          </a:rPr>
                        </m:ctrlPr>
                      </m:dPr>
                      <m:e>
                        <m:r>
                          <a:rPr lang="en-US" sz="2800" i="1">
                            <a:latin typeface="Cambria Math" panose="02040503050406030204" pitchFamily="18" charset="0"/>
                          </a:rPr>
                          <m:t>1,</m:t>
                        </m:r>
                        <m:r>
                          <a:rPr lang="en-US" sz="2800" i="1">
                            <a:latin typeface="Cambria Math" panose="02040503050406030204" pitchFamily="18" charset="0"/>
                          </a:rPr>
                          <m:t>𝑇</m:t>
                        </m:r>
                      </m:e>
                    </m:d>
                    <m:r>
                      <a:rPr lang="en-US" sz="2800">
                        <a:latin typeface="Cambria Math" panose="02040503050406030204" pitchFamily="18" charset="0"/>
                      </a:rPr>
                      <m:t>.</m:t>
                    </m:r>
                  </m:oMath>
                </a14:m>
                <a:endParaRPr lang="en-US" sz="2800" dirty="0"/>
              </a:p>
              <a:p>
                <a:pPr marL="0" indent="0">
                  <a:buNone/>
                </a:pPr>
                <a:endParaRPr lang="en-KR" sz="2800" dirty="0"/>
              </a:p>
            </p:txBody>
          </p:sp>
        </mc:Choice>
        <mc:Fallback xmlns="">
          <p:sp>
            <p:nvSpPr>
              <p:cNvPr id="19" name="Text Placeholder 18">
                <a:extLst>
                  <a:ext uri="{FF2B5EF4-FFF2-40B4-BE49-F238E27FC236}">
                    <a16:creationId xmlns:a16="http://schemas.microsoft.com/office/drawing/2014/main" id="{91C55DE4-B4D2-85E0-B6FB-CDAE0B87EEA9}"/>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F2D61E4A-6FE1-F053-91A3-D02E0CD74F29}"/>
              </a:ext>
            </a:extLst>
          </p:cNvPr>
          <p:cNvSpPr>
            <a:spLocks noGrp="1"/>
          </p:cNvSpPr>
          <p:nvPr>
            <p:ph type="title"/>
          </p:nvPr>
        </p:nvSpPr>
        <p:spPr/>
        <p:txBody>
          <a:bodyPr>
            <a:normAutofit fontScale="90000"/>
          </a:bodyPr>
          <a:lstStyle/>
          <a:p>
            <a:r>
              <a:rPr lang="en-KR" dirty="0"/>
              <a:t>Accelerated Sampling Process</a:t>
            </a:r>
          </a:p>
        </p:txBody>
      </p:sp>
      <p:sp>
        <p:nvSpPr>
          <p:cNvPr id="4" name="Date Placeholder 3">
            <a:extLst>
              <a:ext uri="{FF2B5EF4-FFF2-40B4-BE49-F238E27FC236}">
                <a16:creationId xmlns:a16="http://schemas.microsoft.com/office/drawing/2014/main" id="{E3467A28-9BB9-1B92-717F-71BA6D49BAE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FF112E3C-F0D0-EA64-CDA5-2A7376D57D1E}"/>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A3515CAC-D87A-FFB1-3CDF-D2ECD8739938}"/>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23704257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C4F142C-4EAE-3B14-C255-27142AD35392}"/>
              </a:ext>
            </a:extLst>
          </p:cNvPr>
          <p:cNvGraphicFramePr>
            <a:graphicFrameLocks noGrp="1"/>
          </p:cNvGraphicFramePr>
          <p:nvPr/>
        </p:nvGraphicFramePr>
        <p:xfrm>
          <a:off x="295382" y="1376109"/>
          <a:ext cx="5519631" cy="4547976"/>
        </p:xfrm>
        <a:graphic>
          <a:graphicData uri="http://schemas.openxmlformats.org/drawingml/2006/table">
            <a:tbl>
              <a:tblPr bandRow="1">
                <a:tableStyleId>{C083E6E3-FA7D-4D7B-A595-EF9225AFEA82}</a:tableStyleId>
              </a:tblPr>
              <a:tblGrid>
                <a:gridCol w="5519631">
                  <a:extLst>
                    <a:ext uri="{9D8B030D-6E8A-4147-A177-3AD203B41FA5}">
                      <a16:colId xmlns:a16="http://schemas.microsoft.com/office/drawing/2014/main" val="1786906727"/>
                    </a:ext>
                  </a:extLst>
                </a:gridCol>
              </a:tblGrid>
              <a:tr h="64206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44494478"/>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45435268"/>
                  </a:ext>
                </a:extLst>
              </a:tr>
              <a:tr h="650985">
                <a:tc>
                  <a:txBody>
                    <a:bodyPr/>
                    <a:lstStyle/>
                    <a:p>
                      <a:endParaRPr lang="en-US"/>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36508819"/>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291879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5084581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72634146"/>
                  </a:ext>
                </a:extLst>
              </a:tr>
              <a:tr h="650985">
                <a:tc>
                  <a:txBody>
                    <a:bodyPr/>
                    <a:lstStyle/>
                    <a:p>
                      <a:endParaRPr lang="en-US"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3342463"/>
                  </a:ext>
                </a:extLst>
              </a:tr>
            </a:tbl>
          </a:graphicData>
        </a:graphic>
      </p:graphicFrame>
      <p:sp>
        <p:nvSpPr>
          <p:cNvPr id="2" name="Title 1">
            <a:extLst>
              <a:ext uri="{FF2B5EF4-FFF2-40B4-BE49-F238E27FC236}">
                <a16:creationId xmlns:a16="http://schemas.microsoft.com/office/drawing/2014/main" id="{D709A74B-1894-5C6E-9446-A52F69FEB256}"/>
              </a:ext>
            </a:extLst>
          </p:cNvPr>
          <p:cNvSpPr>
            <a:spLocks noGrp="1"/>
          </p:cNvSpPr>
          <p:nvPr>
            <p:ph type="title"/>
          </p:nvPr>
        </p:nvSpPr>
        <p:spPr/>
        <p:txBody>
          <a:bodyPr>
            <a:noAutofit/>
          </a:bodyPr>
          <a:lstStyle/>
          <a:p>
            <a:r>
              <a:rPr lang="en-US" sz="3600" dirty="0"/>
              <a:t>Presentation Schedule</a:t>
            </a:r>
          </a:p>
        </p:txBody>
      </p:sp>
      <p:sp>
        <p:nvSpPr>
          <p:cNvPr id="3" name="Content Placeholder 2">
            <a:extLst>
              <a:ext uri="{FF2B5EF4-FFF2-40B4-BE49-F238E27FC236}">
                <a16:creationId xmlns:a16="http://schemas.microsoft.com/office/drawing/2014/main" id="{9D5DAA91-B9F7-0C16-8CA0-64F5B9D6172A}"/>
              </a:ext>
            </a:extLst>
          </p:cNvPr>
          <p:cNvSpPr>
            <a:spLocks noGrp="1"/>
          </p:cNvSpPr>
          <p:nvPr>
            <p:ph type="body" idx="1"/>
          </p:nvPr>
        </p:nvSpPr>
        <p:spPr/>
        <p:txBody>
          <a:bodyPr>
            <a:normAutofit/>
          </a:bodyPr>
          <a:lstStyle/>
          <a:p>
            <a:pPr marL="0" indent="0">
              <a:lnSpc>
                <a:spcPct val="150000"/>
              </a:lnSpc>
              <a:buNone/>
            </a:pPr>
            <a:r>
              <a:rPr lang="en-US" dirty="0"/>
              <a:t>Introduction to Diffusion Models</a:t>
            </a:r>
          </a:p>
          <a:p>
            <a:pPr marL="0" indent="0">
              <a:lnSpc>
                <a:spcPct val="150000"/>
              </a:lnSpc>
              <a:buNone/>
            </a:pPr>
            <a:r>
              <a:rPr lang="en-US" dirty="0"/>
              <a:t>Guidance and Controlled Generation</a:t>
            </a:r>
          </a:p>
          <a:p>
            <a:pPr marL="0" indent="0">
              <a:lnSpc>
                <a:spcPct val="150000"/>
              </a:lnSpc>
              <a:buNone/>
            </a:pPr>
            <a:r>
              <a:rPr lang="en-US" dirty="0"/>
              <a:t>Attention and Personalization</a:t>
            </a:r>
          </a:p>
          <a:p>
            <a:pPr marL="0" indent="0">
              <a:lnSpc>
                <a:spcPct val="150000"/>
              </a:lnSpc>
              <a:buNone/>
            </a:pPr>
            <a:r>
              <a:rPr lang="en-US" dirty="0">
                <a:solidFill>
                  <a:schemeClr val="bg2">
                    <a:lumMod val="75000"/>
                  </a:schemeClr>
                </a:solidFill>
              </a:rPr>
              <a:t>Break</a:t>
            </a:r>
          </a:p>
          <a:p>
            <a:pPr marL="0" indent="0">
              <a:lnSpc>
                <a:spcPct val="150000"/>
              </a:lnSpc>
              <a:buNone/>
            </a:pPr>
            <a:r>
              <a:rPr lang="en-US" dirty="0">
                <a:solidFill>
                  <a:schemeClr val="tx1"/>
                </a:solidFill>
                <a:latin typeface="+mj-lt"/>
              </a:rPr>
              <a:t>Advanced Techniques</a:t>
            </a:r>
          </a:p>
          <a:p>
            <a:pPr marL="0" indent="0">
              <a:lnSpc>
                <a:spcPct val="150000"/>
              </a:lnSpc>
              <a:buNone/>
            </a:pPr>
            <a:r>
              <a:rPr lang="en-US" dirty="0"/>
              <a:t>Video Diffusion Models</a:t>
            </a:r>
          </a:p>
          <a:p>
            <a:pPr marL="0" indent="0">
              <a:lnSpc>
                <a:spcPct val="150000"/>
              </a:lnSpc>
              <a:buNone/>
            </a:pPr>
            <a:r>
              <a:rPr lang="en-US" dirty="0"/>
              <a:t>Advanced Generative Models</a:t>
            </a:r>
          </a:p>
        </p:txBody>
      </p:sp>
      <p:sp>
        <p:nvSpPr>
          <p:cNvPr id="8" name="Date Placeholder 7">
            <a:extLst>
              <a:ext uri="{FF2B5EF4-FFF2-40B4-BE49-F238E27FC236}">
                <a16:creationId xmlns:a16="http://schemas.microsoft.com/office/drawing/2014/main" id="{877AEF5C-AD98-E796-F3D8-6263779076AC}"/>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71D45199-BCBE-E9E5-09A9-34E2ED34A123}"/>
              </a:ext>
            </a:extLst>
          </p:cNvPr>
          <p:cNvSpPr>
            <a:spLocks noGrp="1"/>
          </p:cNvSpPr>
          <p:nvPr>
            <p:ph type="ftr" sz="quarter" idx="11"/>
          </p:nvPr>
        </p:nvSpPr>
        <p:spPr/>
        <p:txBody>
          <a:bodyPr/>
          <a:lstStyle/>
          <a:p>
            <a:r>
              <a:rPr lang="en-US" dirty="0"/>
              <a:t>Accelerating Generative Process</a:t>
            </a:r>
          </a:p>
        </p:txBody>
      </p:sp>
      <p:sp>
        <p:nvSpPr>
          <p:cNvPr id="10" name="Slide Number Placeholder 9">
            <a:extLst>
              <a:ext uri="{FF2B5EF4-FFF2-40B4-BE49-F238E27FC236}">
                <a16:creationId xmlns:a16="http://schemas.microsoft.com/office/drawing/2014/main" id="{664958AD-BDDA-2C5E-5058-9575C2E6B153}"/>
              </a:ext>
            </a:extLst>
          </p:cNvPr>
          <p:cNvSpPr>
            <a:spLocks noGrp="1"/>
          </p:cNvSpPr>
          <p:nvPr>
            <p:ph type="sldNum" sz="quarter" idx="12"/>
          </p:nvPr>
        </p:nvSpPr>
        <p:spPr/>
        <p:txBody>
          <a:bodyPr/>
          <a:lstStyle/>
          <a:p>
            <a:r>
              <a:rPr lang="en-US" dirty="0"/>
              <a:t>Diffusion Models in Visual Computing</a:t>
            </a:r>
          </a:p>
        </p:txBody>
      </p:sp>
    </p:spTree>
    <p:extLst>
      <p:ext uri="{BB962C8B-B14F-4D97-AF65-F5344CB8AC3E}">
        <p14:creationId xmlns:p14="http://schemas.microsoft.com/office/powerpoint/2010/main" val="363310619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D8930-64DF-5D0B-3F14-9668C48251BE}"/>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 Placeholder 18">
                <a:extLst>
                  <a:ext uri="{FF2B5EF4-FFF2-40B4-BE49-F238E27FC236}">
                    <a16:creationId xmlns:a16="http://schemas.microsoft.com/office/drawing/2014/main" id="{46CBA749-96AC-55BB-E9AE-BD9CFB280361}"/>
                  </a:ext>
                </a:extLst>
              </p:cNvPr>
              <p:cNvSpPr>
                <a:spLocks noGrp="1"/>
              </p:cNvSpPr>
              <p:nvPr>
                <p:ph type="body" idx="1"/>
              </p:nvPr>
            </p:nvSpPr>
            <p:spPr>
              <a:xfrm>
                <a:off x="295383" y="1202512"/>
                <a:ext cx="11777347" cy="5159727"/>
              </a:xfrm>
            </p:spPr>
            <p:txBody>
              <a:bodyPr>
                <a:normAutofit/>
              </a:bodyPr>
              <a:lstStyle/>
              <a:p>
                <a:pPr marL="0" indent="0">
                  <a:buNone/>
                </a:pPr>
                <a:r>
                  <a:rPr lang="en-KR" sz="2800" dirty="0"/>
                  <a:t>Consider </a:t>
                </a:r>
                <a14:m>
                  <m:oMath xmlns:m="http://schemas.openxmlformats.org/officeDocument/2006/math">
                    <m:r>
                      <a:rPr lang="en-US" sz="2800" b="1" i="1">
                        <a:latin typeface="Cambria Math" panose="02040503050406030204" pitchFamily="18" charset="0"/>
                      </a:rPr>
                      <m:t>𝝉</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2</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𝑠</m:t>
                        </m:r>
                      </m:sub>
                    </m:sSub>
                    <m:r>
                      <a:rPr lang="en-US" sz="2800" i="1">
                        <a:latin typeface="Cambria Math" panose="02040503050406030204" pitchFamily="18" charset="0"/>
                      </a:rPr>
                      <m:t>]</m:t>
                    </m:r>
                  </m:oMath>
                </a14:m>
                <a:r>
                  <a:rPr lang="en-KR" sz="2800" dirty="0"/>
                  <a:t> as a sub-sequence of the full timesteps </a:t>
                </a:r>
                <a14:m>
                  <m:oMath xmlns:m="http://schemas.openxmlformats.org/officeDocument/2006/math">
                    <m:d>
                      <m:dPr>
                        <m:begChr m:val="["/>
                        <m:endChr m:val="]"/>
                        <m:ctrlPr>
                          <a:rPr lang="en-US" sz="2800" i="1">
                            <a:latin typeface="Cambria Math" panose="02040503050406030204" pitchFamily="18" charset="0"/>
                          </a:rPr>
                        </m:ctrlPr>
                      </m:dPr>
                      <m:e>
                        <m:r>
                          <a:rPr lang="en-US" sz="2800" i="1">
                            <a:latin typeface="Cambria Math" panose="02040503050406030204" pitchFamily="18" charset="0"/>
                          </a:rPr>
                          <m:t>1,</m:t>
                        </m:r>
                        <m:r>
                          <a:rPr lang="en-US" sz="2800" i="1">
                            <a:latin typeface="Cambria Math" panose="02040503050406030204" pitchFamily="18" charset="0"/>
                          </a:rPr>
                          <m:t>𝑇</m:t>
                        </m:r>
                      </m:e>
                    </m:d>
                    <m:r>
                      <a:rPr lang="en-US" sz="2800">
                        <a:latin typeface="Cambria Math" panose="02040503050406030204" pitchFamily="18" charset="0"/>
                      </a:rPr>
                      <m:t>.</m:t>
                    </m:r>
                  </m:oMath>
                </a14:m>
                <a:endParaRPr lang="en-US" sz="2800" dirty="0"/>
              </a:p>
              <a:p>
                <a:pPr marL="0" indent="0">
                  <a:buNone/>
                </a:pPr>
                <a:r>
                  <a:rPr lang="en-US" sz="2800" dirty="0"/>
                  <a:t>Redefine the DDIM’s non-Markovian reverse process </a:t>
                </a:r>
                <a:r>
                  <a:rPr lang="en-US" sz="2800" b="1" dirty="0">
                    <a:solidFill>
                      <a:srgbClr val="8C1313"/>
                    </a:solidFill>
                  </a:rPr>
                  <a:t>under this sub-sequence</a:t>
                </a:r>
                <a:r>
                  <a:rPr lang="en-US" sz="2800" dirty="0"/>
                  <a:t>.</a:t>
                </a:r>
              </a:p>
              <a:p>
                <a:pPr marL="0" indent="0">
                  <a:buNone/>
                </a:pPr>
                <a:endParaRPr lang="en-KR" sz="2800" dirty="0"/>
              </a:p>
            </p:txBody>
          </p:sp>
        </mc:Choice>
        <mc:Fallback>
          <p:sp>
            <p:nvSpPr>
              <p:cNvPr id="19" name="Text Placeholder 18">
                <a:extLst>
                  <a:ext uri="{FF2B5EF4-FFF2-40B4-BE49-F238E27FC236}">
                    <a16:creationId xmlns:a16="http://schemas.microsoft.com/office/drawing/2014/main" id="{46CBA749-96AC-55BB-E9AE-BD9CFB280361}"/>
                  </a:ext>
                </a:extLst>
              </p:cNvPr>
              <p:cNvSpPr>
                <a:spLocks noGrp="1" noRot="1" noChangeAspect="1" noMove="1" noResize="1" noEditPoints="1" noAdjustHandles="1" noChangeArrowheads="1" noChangeShapeType="1" noTextEdit="1"/>
              </p:cNvSpPr>
              <p:nvPr>
                <p:ph type="body" idx="1"/>
              </p:nvPr>
            </p:nvSpPr>
            <p:spPr>
              <a:xfrm>
                <a:off x="295383" y="1202512"/>
                <a:ext cx="11777347" cy="5159727"/>
              </a:xfrm>
              <a:blipFill>
                <a:blip r:embed="rId3"/>
                <a:stretch>
                  <a:fillRect l="-754"/>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94299A68-EDFB-6300-5A76-BF00D3EDB319}"/>
              </a:ext>
            </a:extLst>
          </p:cNvPr>
          <p:cNvSpPr>
            <a:spLocks noGrp="1"/>
          </p:cNvSpPr>
          <p:nvPr>
            <p:ph type="title"/>
          </p:nvPr>
        </p:nvSpPr>
        <p:spPr/>
        <p:txBody>
          <a:bodyPr>
            <a:normAutofit fontScale="90000"/>
          </a:bodyPr>
          <a:lstStyle/>
          <a:p>
            <a:r>
              <a:rPr lang="en-KR" dirty="0"/>
              <a:t>Accelerated Sampling Process</a:t>
            </a:r>
          </a:p>
        </p:txBody>
      </p:sp>
      <p:sp>
        <p:nvSpPr>
          <p:cNvPr id="4" name="Date Placeholder 3">
            <a:extLst>
              <a:ext uri="{FF2B5EF4-FFF2-40B4-BE49-F238E27FC236}">
                <a16:creationId xmlns:a16="http://schemas.microsoft.com/office/drawing/2014/main" id="{B763EEAA-C5A7-E296-FB08-89EE4724CBE4}"/>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C04097E-8882-1040-F8BA-222B217FC867}"/>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10A69E68-5F19-5AC1-5562-4D19BEE593C6}"/>
              </a:ext>
            </a:extLst>
          </p:cNvPr>
          <p:cNvSpPr>
            <a:spLocks noGrp="1"/>
          </p:cNvSpPr>
          <p:nvPr>
            <p:ph type="sldNum" sz="quarter" idx="12"/>
          </p:nvPr>
        </p:nvSpPr>
        <p:spPr/>
        <p:txBody>
          <a:bodyPr/>
          <a:lstStyle/>
          <a:p>
            <a:r>
              <a:rPr lang="en-US" dirty="0"/>
              <a:t>Diffusion-Based Image and Video Generation</a:t>
            </a:r>
          </a:p>
        </p:txBody>
      </p:sp>
      <p:grpSp>
        <p:nvGrpSpPr>
          <p:cNvPr id="24" name="Group 23">
            <a:extLst>
              <a:ext uri="{FF2B5EF4-FFF2-40B4-BE49-F238E27FC236}">
                <a16:creationId xmlns:a16="http://schemas.microsoft.com/office/drawing/2014/main" id="{E55D9FF2-331C-D988-76B8-7C74F750D930}"/>
              </a:ext>
            </a:extLst>
          </p:cNvPr>
          <p:cNvGrpSpPr/>
          <p:nvPr/>
        </p:nvGrpSpPr>
        <p:grpSpPr>
          <a:xfrm>
            <a:off x="715537" y="3171251"/>
            <a:ext cx="10760926" cy="2511214"/>
            <a:chOff x="715537" y="3171251"/>
            <a:chExt cx="10760926" cy="2511214"/>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C37D7D-ACBA-164B-143C-679BCC9C1628}"/>
                    </a:ext>
                  </a:extLst>
                </p:cNvPr>
                <p:cNvSpPr txBox="1"/>
                <p:nvPr/>
              </p:nvSpPr>
              <p:spPr>
                <a:xfrm>
                  <a:off x="715537" y="4936555"/>
                  <a:ext cx="10760926" cy="74591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𝑞</m:t>
                            </m:r>
                          </m:e>
                          <m:sub>
                            <m:r>
                              <a:rPr lang="en-US" sz="2800" i="1" smtClean="0">
                                <a:latin typeface="Cambria Math" panose="02040503050406030204" pitchFamily="18" charset="0"/>
                              </a:rPr>
                              <m:t>𝜎</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sSub>
                                  <m:sSubPr>
                                    <m:ctrlPr>
                                      <a:rPr lang="en-US" sz="2800" b="0" i="1" smtClean="0">
                                        <a:solidFill>
                                          <a:srgbClr val="8C1313"/>
                                        </a:solidFill>
                                        <a:latin typeface="Cambria Math" panose="02040503050406030204" pitchFamily="18" charset="0"/>
                                      </a:rPr>
                                    </m:ctrlPr>
                                  </m:sSubPr>
                                  <m:e>
                                    <m:r>
                                      <a:rPr lang="en-US" sz="2800" b="0" i="1" smtClean="0">
                                        <a:solidFill>
                                          <a:srgbClr val="8C1313"/>
                                        </a:solidFill>
                                        <a:latin typeface="Cambria Math" panose="02040503050406030204" pitchFamily="18" charset="0"/>
                                      </a:rPr>
                                      <m:t>𝜏</m:t>
                                    </m:r>
                                  </m:e>
                                  <m:sub>
                                    <m:r>
                                      <a:rPr lang="en-US" sz="2800" b="0" i="1" smtClean="0">
                                        <a:solidFill>
                                          <a:srgbClr val="8C1313"/>
                                        </a:solidFill>
                                        <a:latin typeface="Cambria Math" panose="02040503050406030204" pitchFamily="18" charset="0"/>
                                      </a:rPr>
                                      <m:t>𝑖</m:t>
                                    </m:r>
                                    <m:r>
                                      <a:rPr lang="en-US" sz="2800" b="0" i="1" smtClean="0">
                                        <a:solidFill>
                                          <a:srgbClr val="8C1313"/>
                                        </a:solidFill>
                                        <a:latin typeface="Cambria Math" panose="02040503050406030204" pitchFamily="18" charset="0"/>
                                      </a:rPr>
                                      <m:t>−1</m:t>
                                    </m:r>
                                  </m:sub>
                                </m:sSub>
                              </m:sub>
                            </m:sSub>
                          </m:e>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sSub>
                                  <m:sSubPr>
                                    <m:ctrlPr>
                                      <a:rPr lang="en-US" sz="2800" i="1" smtClean="0">
                                        <a:solidFill>
                                          <a:srgbClr val="8C1313"/>
                                        </a:solidFill>
                                        <a:latin typeface="Cambria Math" panose="02040503050406030204" pitchFamily="18" charset="0"/>
                                      </a:rPr>
                                    </m:ctrlPr>
                                  </m:sSubPr>
                                  <m:e>
                                    <m:r>
                                      <a:rPr lang="en-US" sz="2800" i="1" smtClean="0">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Sub>
                            <m:r>
                              <a:rPr lang="en-US" sz="2800" i="1" smtClean="0">
                                <a:latin typeface="Cambria Math" panose="02040503050406030204" pitchFamily="18" charset="0"/>
                              </a:rPr>
                              <m:t>,</m:t>
                            </m:r>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0</m:t>
                                </m:r>
                              </m:sub>
                            </m:sSub>
                          </m:e>
                        </m:d>
                        <m:r>
                          <a:rPr lang="en-US" sz="2800" i="1" smtClean="0">
                            <a:latin typeface="Cambria Math" panose="02040503050406030204" pitchFamily="18" charset="0"/>
                          </a:rPr>
                          <m:t>=</m:t>
                        </m:r>
                        <m:r>
                          <a:rPr lang="en-US" sz="2800" i="1" smtClean="0">
                            <a:latin typeface="Cambria Math" panose="02040503050406030204" pitchFamily="18" charset="0"/>
                          </a:rPr>
                          <m:t>𝒩</m:t>
                        </m:r>
                        <m:d>
                          <m:dPr>
                            <m:ctrlPr>
                              <a:rPr lang="en-US" altLang="ko-KR" sz="280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1" smtClean="0">
                                    <a:latin typeface="Cambria Math" panose="02040503050406030204" pitchFamily="18" charset="0"/>
                                  </a:rPr>
                                  <m:t>𝝁</m:t>
                                </m:r>
                              </m:e>
                              <m:sub>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𝜎</m:t>
                                    </m:r>
                                  </m:e>
                                  <m:sub>
                                    <m:sSub>
                                      <m:sSubPr>
                                        <m:ctrlPr>
                                          <a:rPr lang="en-US" sz="2800" i="1" smtClean="0">
                                            <a:solidFill>
                                              <a:srgbClr val="8C1313"/>
                                            </a:solidFill>
                                            <a:latin typeface="Cambria Math" panose="02040503050406030204" pitchFamily="18" charset="0"/>
                                          </a:rPr>
                                        </m:ctrlPr>
                                      </m:sSubPr>
                                      <m:e>
                                        <m:r>
                                          <a:rPr lang="en-US" sz="2800" i="1">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Sub>
                              </m:sub>
                            </m:sSub>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sSub>
                                      <m:sSubPr>
                                        <m:ctrlPr>
                                          <a:rPr lang="en-US" sz="2800" i="1" smtClean="0">
                                            <a:solidFill>
                                              <a:srgbClr val="8C1313"/>
                                            </a:solidFill>
                                            <a:latin typeface="Cambria Math" panose="02040503050406030204" pitchFamily="18" charset="0"/>
                                          </a:rPr>
                                        </m:ctrlPr>
                                      </m:sSubPr>
                                      <m:e>
                                        <m:r>
                                          <a:rPr lang="en-US" sz="2800" i="1">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Sub>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e>
                            </m:d>
                            <m:r>
                              <a:rPr lang="en-US" altLang="ko-KR" sz="2800" i="1" smtClean="0">
                                <a:latin typeface="Cambria Math" panose="02040503050406030204" pitchFamily="18" charset="0"/>
                              </a:rPr>
                              <m:t>, </m:t>
                            </m:r>
                            <m:sSubSup>
                              <m:sSubSupPr>
                                <m:ctrlPr>
                                  <a:rPr lang="en-US" altLang="ko-KR" sz="2800" i="1" smtClean="0">
                                    <a:latin typeface="Cambria Math" panose="02040503050406030204" pitchFamily="18" charset="0"/>
                                  </a:rPr>
                                </m:ctrlPr>
                              </m:sSubSupPr>
                              <m:e>
                                <m:r>
                                  <a:rPr lang="en-US" altLang="ko-KR" sz="2800" i="1" smtClean="0">
                                    <a:latin typeface="Cambria Math" panose="02040503050406030204" pitchFamily="18" charset="0"/>
                                  </a:rPr>
                                  <m:t>𝜎</m:t>
                                </m:r>
                              </m:e>
                              <m:sub>
                                <m:sSub>
                                  <m:sSubPr>
                                    <m:ctrlPr>
                                      <a:rPr lang="en-US" sz="2800" i="1" smtClean="0">
                                        <a:solidFill>
                                          <a:srgbClr val="8C1313"/>
                                        </a:solidFill>
                                        <a:latin typeface="Cambria Math" panose="02040503050406030204" pitchFamily="18" charset="0"/>
                                      </a:rPr>
                                    </m:ctrlPr>
                                  </m:sSubPr>
                                  <m:e>
                                    <m:r>
                                      <a:rPr lang="en-US" sz="2800" i="1">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up>
                                <m:r>
                                  <a:rPr lang="en-US" altLang="ko-KR" sz="2800" i="1" smtClean="0">
                                    <a:latin typeface="Cambria Math" panose="02040503050406030204" pitchFamily="18" charset="0"/>
                                  </a:rPr>
                                  <m:t>2</m:t>
                                </m:r>
                              </m:sup>
                            </m:sSubSup>
                            <m:r>
                              <a:rPr lang="en-US" altLang="ko-KR" sz="2800" b="1" i="0" smtClean="0">
                                <a:latin typeface="Cambria Math" panose="02040503050406030204" pitchFamily="18" charset="0"/>
                              </a:rPr>
                              <m:t>𝐈</m:t>
                            </m:r>
                          </m:e>
                        </m:d>
                      </m:oMath>
                    </m:oMathPara>
                  </a14:m>
                  <a:endParaRPr lang="en-KR" sz="2800" dirty="0"/>
                </a:p>
              </p:txBody>
            </p:sp>
          </mc:Choice>
          <mc:Fallback xmlns="">
            <p:sp>
              <p:nvSpPr>
                <p:cNvPr id="13" name="TextBox 12">
                  <a:extLst>
                    <a:ext uri="{FF2B5EF4-FFF2-40B4-BE49-F238E27FC236}">
                      <a16:creationId xmlns:a16="http://schemas.microsoft.com/office/drawing/2014/main" id="{EBC37D7D-ACBA-164B-143C-679BCC9C1628}"/>
                    </a:ext>
                  </a:extLst>
                </p:cNvPr>
                <p:cNvSpPr txBox="1">
                  <a:spLocks noRot="1" noChangeAspect="1" noMove="1" noResize="1" noEditPoints="1" noAdjustHandles="1" noChangeArrowheads="1" noChangeShapeType="1" noTextEdit="1"/>
                </p:cNvSpPr>
                <p:nvPr/>
              </p:nvSpPr>
              <p:spPr>
                <a:xfrm>
                  <a:off x="715537" y="4936555"/>
                  <a:ext cx="10760926" cy="745910"/>
                </a:xfrm>
                <a:prstGeom prst="rect">
                  <a:avLst/>
                </a:prstGeom>
                <a:blipFill>
                  <a:blip r:embed="rId4"/>
                  <a:stretch>
                    <a:fillRect b="-5000"/>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A5E0EFC-E359-4033-2B25-72136FB4F96B}"/>
                    </a:ext>
                  </a:extLst>
                </p:cNvPr>
                <p:cNvSpPr txBox="1"/>
                <p:nvPr/>
              </p:nvSpPr>
              <p:spPr>
                <a:xfrm>
                  <a:off x="715537" y="3171251"/>
                  <a:ext cx="10760926" cy="60818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𝑞</m:t>
                            </m:r>
                          </m:e>
                          <m:sub>
                            <m:r>
                              <a:rPr lang="en-US" sz="2800" i="1" smtClean="0">
                                <a:latin typeface="Cambria Math" panose="02040503050406030204" pitchFamily="18" charset="0"/>
                              </a:rPr>
                              <m:t>𝜎</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e>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sub>
                            </m:sSub>
                            <m:r>
                              <a:rPr lang="en-US" sz="2800" i="1" smtClean="0">
                                <a:latin typeface="Cambria Math" panose="02040503050406030204" pitchFamily="18" charset="0"/>
                              </a:rPr>
                              <m:t>,</m:t>
                            </m:r>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0</m:t>
                                </m:r>
                              </m:sub>
                            </m:sSub>
                          </m:e>
                        </m:d>
                        <m:r>
                          <a:rPr lang="en-US" sz="2800" i="1" smtClean="0">
                            <a:latin typeface="Cambria Math" panose="02040503050406030204" pitchFamily="18" charset="0"/>
                          </a:rPr>
                          <m:t>=</m:t>
                        </m:r>
                        <m:r>
                          <a:rPr lang="en-US" sz="2800" i="1" smtClean="0">
                            <a:latin typeface="Cambria Math" panose="02040503050406030204" pitchFamily="18" charset="0"/>
                          </a:rPr>
                          <m:t>𝒩</m:t>
                        </m:r>
                        <m:d>
                          <m:dPr>
                            <m:ctrlPr>
                              <a:rPr lang="en-US" altLang="ko-KR" sz="280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1" smtClean="0">
                                    <a:latin typeface="Cambria Math" panose="02040503050406030204" pitchFamily="18" charset="0"/>
                                  </a:rPr>
                                  <m:t>𝝁</m:t>
                                </m:r>
                              </m:e>
                              <m:sub>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𝜎</m:t>
                                    </m:r>
                                  </m:e>
                                  <m:sub>
                                    <m:r>
                                      <a:rPr lang="en-US" altLang="ko-KR" sz="2800" b="0" i="1" smtClean="0">
                                        <a:latin typeface="Cambria Math" panose="02040503050406030204" pitchFamily="18" charset="0"/>
                                      </a:rPr>
                                      <m:t>𝑡</m:t>
                                    </m:r>
                                  </m:sub>
                                </m:sSub>
                              </m:sub>
                            </m:sSub>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𝑡</m:t>
                                    </m:r>
                                  </m:sub>
                                </m:sSub>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e>
                            </m:d>
                            <m:r>
                              <a:rPr lang="en-US" altLang="ko-KR" sz="2800" i="1" smtClean="0">
                                <a:latin typeface="Cambria Math" panose="02040503050406030204" pitchFamily="18" charset="0"/>
                              </a:rPr>
                              <m:t>, </m:t>
                            </m:r>
                            <m:sSubSup>
                              <m:sSubSupPr>
                                <m:ctrlPr>
                                  <a:rPr lang="en-US" altLang="ko-KR" sz="2800" i="1" smtClean="0">
                                    <a:latin typeface="Cambria Math" panose="02040503050406030204" pitchFamily="18" charset="0"/>
                                  </a:rPr>
                                </m:ctrlPr>
                              </m:sSubSupPr>
                              <m:e>
                                <m:r>
                                  <a:rPr lang="en-US" altLang="ko-KR" sz="2800" i="1" smtClean="0">
                                    <a:latin typeface="Cambria Math" panose="02040503050406030204" pitchFamily="18" charset="0"/>
                                  </a:rPr>
                                  <m:t>𝜎</m:t>
                                </m:r>
                              </m:e>
                              <m:sub>
                                <m:r>
                                  <a:rPr lang="en-US" altLang="ko-KR" sz="2800" i="1" smtClean="0">
                                    <a:latin typeface="Cambria Math" panose="02040503050406030204" pitchFamily="18" charset="0"/>
                                  </a:rPr>
                                  <m:t>𝑡</m:t>
                                </m:r>
                              </m:sub>
                              <m:sup>
                                <m:r>
                                  <a:rPr lang="en-US" altLang="ko-KR" sz="2800" i="1" smtClean="0">
                                    <a:latin typeface="Cambria Math" panose="02040503050406030204" pitchFamily="18" charset="0"/>
                                  </a:rPr>
                                  <m:t>2</m:t>
                                </m:r>
                              </m:sup>
                            </m:sSubSup>
                            <m:r>
                              <a:rPr lang="en-US" altLang="ko-KR" sz="2800" b="1" i="0" smtClean="0">
                                <a:latin typeface="Cambria Math" panose="02040503050406030204" pitchFamily="18" charset="0"/>
                              </a:rPr>
                              <m:t>𝐈</m:t>
                            </m:r>
                          </m:e>
                        </m:d>
                      </m:oMath>
                    </m:oMathPara>
                  </a14:m>
                  <a:endParaRPr lang="en-KR" sz="2800" dirty="0"/>
                </a:p>
              </p:txBody>
            </p:sp>
          </mc:Choice>
          <mc:Fallback xmlns="">
            <p:sp>
              <p:nvSpPr>
                <p:cNvPr id="21" name="TextBox 20">
                  <a:extLst>
                    <a:ext uri="{FF2B5EF4-FFF2-40B4-BE49-F238E27FC236}">
                      <a16:creationId xmlns:a16="http://schemas.microsoft.com/office/drawing/2014/main" id="{0A5E0EFC-E359-4033-2B25-72136FB4F96B}"/>
                    </a:ext>
                  </a:extLst>
                </p:cNvPr>
                <p:cNvSpPr txBox="1">
                  <a:spLocks noRot="1" noChangeAspect="1" noMove="1" noResize="1" noEditPoints="1" noAdjustHandles="1" noChangeArrowheads="1" noChangeShapeType="1" noTextEdit="1"/>
                </p:cNvSpPr>
                <p:nvPr/>
              </p:nvSpPr>
              <p:spPr>
                <a:xfrm>
                  <a:off x="715537" y="3171251"/>
                  <a:ext cx="10760926" cy="608180"/>
                </a:xfrm>
                <a:prstGeom prst="rect">
                  <a:avLst/>
                </a:prstGeom>
                <a:blipFill>
                  <a:blip r:embed="rId5"/>
                  <a:stretch>
                    <a:fillRect b="-2041"/>
                  </a:stretch>
                </a:blipFill>
              </p:spPr>
              <p:txBody>
                <a:bodyPr/>
                <a:lstStyle/>
                <a:p>
                  <a:r>
                    <a:rPr lang="en-KR">
                      <a:noFill/>
                    </a:rPr>
                    <a:t> </a:t>
                  </a:r>
                </a:p>
              </p:txBody>
            </p:sp>
          </mc:Fallback>
        </mc:AlternateContent>
        <p:pic>
          <p:nvPicPr>
            <p:cNvPr id="23" name="Google Shape;136;p8" descr="Image">
              <a:extLst>
                <a:ext uri="{FF2B5EF4-FFF2-40B4-BE49-F238E27FC236}">
                  <a16:creationId xmlns:a16="http://schemas.microsoft.com/office/drawing/2014/main" id="{31BA340A-91D3-5E4B-11A0-3CA46097D1DB}"/>
                </a:ext>
              </a:extLst>
            </p:cNvPr>
            <p:cNvPicPr preferRelativeResize="0"/>
            <p:nvPr/>
          </p:nvPicPr>
          <p:blipFill rotWithShape="1">
            <a:blip r:embed="rId6">
              <a:alphaModFix/>
            </a:blip>
            <a:srcRect/>
            <a:stretch/>
          </p:blipFill>
          <p:spPr>
            <a:xfrm rot="5400000" flipH="1">
              <a:off x="5636687" y="4079621"/>
              <a:ext cx="918626" cy="556743"/>
            </a:xfrm>
            <a:prstGeom prst="rect">
              <a:avLst/>
            </a:prstGeom>
            <a:noFill/>
            <a:ln>
              <a:noFill/>
            </a:ln>
          </p:spPr>
        </p:pic>
      </p:grpSp>
    </p:spTree>
    <p:extLst>
      <p:ext uri="{BB962C8B-B14F-4D97-AF65-F5344CB8AC3E}">
        <p14:creationId xmlns:p14="http://schemas.microsoft.com/office/powerpoint/2010/main" val="42498701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9EDE-6120-378C-2352-8CFF8D4848A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5801A1D-15B8-AB48-08DF-BED30B3A89FE}"/>
              </a:ext>
            </a:extLst>
          </p:cNvPr>
          <p:cNvPicPr>
            <a:picLocks noChangeAspect="1"/>
          </p:cNvPicPr>
          <p:nvPr/>
        </p:nvPicPr>
        <p:blipFill>
          <a:blip r:embed="rId3"/>
          <a:srcRect t="9442"/>
          <a:stretch>
            <a:fillRect/>
          </a:stretch>
        </p:blipFill>
        <p:spPr>
          <a:xfrm>
            <a:off x="577892" y="3644992"/>
            <a:ext cx="11036217" cy="1775744"/>
          </a:xfrm>
          <a:prstGeom prst="rect">
            <a:avLst/>
          </a:prstGeom>
        </p:spPr>
      </p:pic>
      <p:sp>
        <p:nvSpPr>
          <p:cNvPr id="3" name="Text Placeholder 2">
            <a:extLst>
              <a:ext uri="{FF2B5EF4-FFF2-40B4-BE49-F238E27FC236}">
                <a16:creationId xmlns:a16="http://schemas.microsoft.com/office/drawing/2014/main" id="{B37312AF-9C94-5B41-957C-CE05360974A5}"/>
              </a:ext>
            </a:extLst>
          </p:cNvPr>
          <p:cNvSpPr>
            <a:spLocks noGrp="1"/>
          </p:cNvSpPr>
          <p:nvPr>
            <p:ph type="body" idx="1"/>
          </p:nvPr>
        </p:nvSpPr>
        <p:spPr/>
        <p:txBody>
          <a:bodyPr>
            <a:normAutofit/>
          </a:bodyPr>
          <a:lstStyle/>
          <a:p>
            <a:pPr marL="0" indent="0">
              <a:buNone/>
            </a:pPr>
            <a:endParaRPr lang="en-US" altLang="ko-KR" sz="2800" dirty="0"/>
          </a:p>
          <a:p>
            <a:pPr marL="0" indent="0">
              <a:buNone/>
            </a:pPr>
            <a:endParaRPr lang="en-US" altLang="ko-KR" sz="2800" dirty="0"/>
          </a:p>
          <a:p>
            <a:pPr marL="0" indent="0">
              <a:buNone/>
            </a:pPr>
            <a:endParaRPr lang="en-US" altLang="ko-KR" sz="2800" dirty="0"/>
          </a:p>
        </p:txBody>
      </p:sp>
      <p:sp>
        <p:nvSpPr>
          <p:cNvPr id="2" name="Title 1">
            <a:extLst>
              <a:ext uri="{FF2B5EF4-FFF2-40B4-BE49-F238E27FC236}">
                <a16:creationId xmlns:a16="http://schemas.microsoft.com/office/drawing/2014/main" id="{1319E0C9-7DC5-A266-8697-C6D06114DBEB}"/>
              </a:ext>
            </a:extLst>
          </p:cNvPr>
          <p:cNvSpPr>
            <a:spLocks noGrp="1"/>
          </p:cNvSpPr>
          <p:nvPr>
            <p:ph type="title"/>
          </p:nvPr>
        </p:nvSpPr>
        <p:spPr/>
        <p:txBody>
          <a:bodyPr>
            <a:normAutofit fontScale="90000"/>
          </a:bodyPr>
          <a:lstStyle/>
          <a:p>
            <a:r>
              <a:rPr lang="en-KR" dirty="0"/>
              <a:t>Accelerated Sampling Process</a:t>
            </a:r>
          </a:p>
        </p:txBody>
      </p:sp>
      <p:sp>
        <p:nvSpPr>
          <p:cNvPr id="4" name="Date Placeholder 3">
            <a:extLst>
              <a:ext uri="{FF2B5EF4-FFF2-40B4-BE49-F238E27FC236}">
                <a16:creationId xmlns:a16="http://schemas.microsoft.com/office/drawing/2014/main" id="{25DFC8FA-1096-C42D-5F20-3596D401BE4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44F394C7-1C11-F8EC-C48C-2378CD794EEB}"/>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805B92A7-9723-5A69-DAF2-131F37B2BC27}"/>
              </a:ext>
            </a:extLst>
          </p:cNvPr>
          <p:cNvSpPr>
            <a:spLocks noGrp="1"/>
          </p:cNvSpPr>
          <p:nvPr>
            <p:ph type="sldNum" sz="quarter" idx="12"/>
          </p:nvPr>
        </p:nvSpPr>
        <p:spPr/>
        <p:txBody>
          <a:bodyPr/>
          <a:lstStyle/>
          <a:p>
            <a:r>
              <a:rPr lang="en-US" dirty="0"/>
              <a:t>Diffusion-Based Image and Video Generation</a:t>
            </a:r>
          </a:p>
        </p:txBody>
      </p:sp>
      <p:sp>
        <p:nvSpPr>
          <p:cNvPr id="7" name="Rounded Rectangle 6">
            <a:extLst>
              <a:ext uri="{FF2B5EF4-FFF2-40B4-BE49-F238E27FC236}">
                <a16:creationId xmlns:a16="http://schemas.microsoft.com/office/drawing/2014/main" id="{AEE1D9B1-C047-CDF0-7367-B092341E8209}"/>
              </a:ext>
            </a:extLst>
          </p:cNvPr>
          <p:cNvSpPr/>
          <p:nvPr/>
        </p:nvSpPr>
        <p:spPr>
          <a:xfrm>
            <a:off x="2248830" y="1461836"/>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1" name="Rectangle 10">
            <a:extLst>
              <a:ext uri="{FF2B5EF4-FFF2-40B4-BE49-F238E27FC236}">
                <a16:creationId xmlns:a16="http://schemas.microsoft.com/office/drawing/2014/main" id="{EB60C997-0971-7A6A-2300-EC8EE5A03F96}"/>
              </a:ext>
            </a:extLst>
          </p:cNvPr>
          <p:cNvSpPr/>
          <p:nvPr/>
        </p:nvSpPr>
        <p:spPr>
          <a:xfrm>
            <a:off x="4906537" y="3644992"/>
            <a:ext cx="1516565" cy="469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nvGrpSpPr>
          <p:cNvPr id="16" name="Group 15">
            <a:extLst>
              <a:ext uri="{FF2B5EF4-FFF2-40B4-BE49-F238E27FC236}">
                <a16:creationId xmlns:a16="http://schemas.microsoft.com/office/drawing/2014/main" id="{23C5EB28-4AAE-17C6-D502-04370BA8A23A}"/>
              </a:ext>
            </a:extLst>
          </p:cNvPr>
          <p:cNvGrpSpPr/>
          <p:nvPr/>
        </p:nvGrpSpPr>
        <p:grpSpPr>
          <a:xfrm>
            <a:off x="2844949" y="2769813"/>
            <a:ext cx="7358404" cy="936973"/>
            <a:chOff x="2844949" y="2769813"/>
            <a:chExt cx="7358404" cy="936973"/>
          </a:xfrm>
        </p:grpSpPr>
        <p:sp>
          <p:nvSpPr>
            <p:cNvPr id="9" name="Google Shape;251;p12">
              <a:extLst>
                <a:ext uri="{FF2B5EF4-FFF2-40B4-BE49-F238E27FC236}">
                  <a16:creationId xmlns:a16="http://schemas.microsoft.com/office/drawing/2014/main" id="{7D78F47A-8258-9FD0-6962-36EC27ABFBBA}"/>
                </a:ext>
              </a:extLst>
            </p:cNvPr>
            <p:cNvSpPr/>
            <p:nvPr/>
          </p:nvSpPr>
          <p:spPr>
            <a:xfrm flipH="1">
              <a:off x="4315518" y="2899318"/>
              <a:ext cx="5887835" cy="807468"/>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B774BF0-E898-94DD-41F9-CDD724C4691C}"/>
                    </a:ext>
                  </a:extLst>
                </p:cNvPr>
                <p:cNvSpPr txBox="1"/>
                <p:nvPr/>
              </p:nvSpPr>
              <p:spPr>
                <a:xfrm>
                  <a:off x="2844949" y="2769813"/>
                  <a:ext cx="2941134" cy="507960"/>
                </a:xfrm>
                <a:prstGeom prst="rect">
                  <a:avLst/>
                </a:prstGeom>
                <a:noFill/>
              </p:spPr>
              <p:txBody>
                <a:bodyPr wrap="square">
                  <a:spAutoFit/>
                </a:bodyPr>
                <a:lstStyle/>
                <a:p>
                  <a:pPr algn="ctr"/>
                  <a:r>
                    <a:rPr lang="en-US" altLang="ko-KR" sz="2400" dirty="0"/>
                    <a:t>1. Predict </a:t>
                  </a:r>
                  <a14:m>
                    <m:oMath xmlns:m="http://schemas.openxmlformats.org/officeDocument/2006/math">
                      <m:sSub>
                        <m:sSubPr>
                          <m:ctrlPr>
                            <a:rPr lang="en-US" altLang="ko-KR" sz="2400" b="0" i="1" smtClean="0">
                              <a:latin typeface="Cambria Math" panose="02040503050406030204" pitchFamily="18" charset="0"/>
                            </a:rPr>
                          </m:ctrlPr>
                        </m:sSubPr>
                        <m:e>
                          <m:r>
                            <a:rPr lang="en-US" altLang="ko-KR" sz="2400" b="1" i="0" smtClean="0">
                              <a:latin typeface="Cambria Math" panose="02040503050406030204" pitchFamily="18" charset="0"/>
                            </a:rPr>
                            <m:t>𝐱</m:t>
                          </m:r>
                        </m:e>
                        <m:sub>
                          <m:r>
                            <a:rPr lang="en-US" altLang="ko-KR" sz="2400" b="0" i="1" smtClean="0">
                              <a:latin typeface="Cambria Math" panose="02040503050406030204" pitchFamily="18" charset="0"/>
                            </a:rPr>
                            <m:t>0|</m:t>
                          </m:r>
                          <m:r>
                            <a:rPr lang="en-US" altLang="ko-KR" sz="2400" b="0" i="1" smtClean="0">
                              <a:latin typeface="Cambria Math" panose="02040503050406030204" pitchFamily="18" charset="0"/>
                            </a:rPr>
                            <m:t>𝑡</m:t>
                          </m:r>
                        </m:sub>
                      </m:sSub>
                    </m:oMath>
                  </a14:m>
                  <a:endParaRPr lang="en-KR" sz="2400" dirty="0"/>
                </a:p>
              </p:txBody>
            </p:sp>
          </mc:Choice>
          <mc:Fallback>
            <p:sp>
              <p:nvSpPr>
                <p:cNvPr id="14" name="TextBox 13">
                  <a:extLst>
                    <a:ext uri="{FF2B5EF4-FFF2-40B4-BE49-F238E27FC236}">
                      <a16:creationId xmlns:a16="http://schemas.microsoft.com/office/drawing/2014/main" id="{AB774BF0-E898-94DD-41F9-CDD724C4691C}"/>
                    </a:ext>
                  </a:extLst>
                </p:cNvPr>
                <p:cNvSpPr txBox="1">
                  <a:spLocks noRot="1" noChangeAspect="1" noMove="1" noResize="1" noEditPoints="1" noAdjustHandles="1" noChangeArrowheads="1" noChangeShapeType="1" noTextEdit="1"/>
                </p:cNvSpPr>
                <p:nvPr/>
              </p:nvSpPr>
              <p:spPr>
                <a:xfrm>
                  <a:off x="2844949" y="2769813"/>
                  <a:ext cx="2941134" cy="507960"/>
                </a:xfrm>
                <a:prstGeom prst="rect">
                  <a:avLst/>
                </a:prstGeom>
                <a:blipFill>
                  <a:blip r:embed="rId4"/>
                  <a:stretch>
                    <a:fillRect t="-4762" b="-16667"/>
                  </a:stretch>
                </a:blipFill>
              </p:spPr>
              <p:txBody>
                <a:bodyPr/>
                <a:lstStyle/>
                <a:p>
                  <a:r>
                    <a:rPr lang="en-KR">
                      <a:noFill/>
                    </a:rPr>
                    <a:t> </a:t>
                  </a:r>
                </a:p>
              </p:txBody>
            </p:sp>
          </mc:Fallback>
        </mc:AlternateContent>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4A17BFD-9929-F67A-6FE7-307D4A990BD7}"/>
                  </a:ext>
                </a:extLst>
              </p:cNvPr>
              <p:cNvSpPr txBox="1"/>
              <p:nvPr/>
            </p:nvSpPr>
            <p:spPr>
              <a:xfrm>
                <a:off x="715537" y="1539993"/>
                <a:ext cx="10760926" cy="74591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𝑞</m:t>
                          </m:r>
                        </m:e>
                        <m:sub>
                          <m:r>
                            <a:rPr lang="en-US" sz="2800" i="1" smtClean="0">
                              <a:latin typeface="Cambria Math" panose="02040503050406030204" pitchFamily="18" charset="0"/>
                            </a:rPr>
                            <m:t>𝜎</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sSub>
                                <m:sSubPr>
                                  <m:ctrlPr>
                                    <a:rPr lang="en-US" sz="2800" b="0" i="1" smtClean="0">
                                      <a:solidFill>
                                        <a:srgbClr val="8C1313"/>
                                      </a:solidFill>
                                      <a:latin typeface="Cambria Math" panose="02040503050406030204" pitchFamily="18" charset="0"/>
                                    </a:rPr>
                                  </m:ctrlPr>
                                </m:sSubPr>
                                <m:e>
                                  <m:r>
                                    <a:rPr lang="en-US" sz="2800" b="0" i="1" smtClean="0">
                                      <a:solidFill>
                                        <a:srgbClr val="8C1313"/>
                                      </a:solidFill>
                                      <a:latin typeface="Cambria Math" panose="02040503050406030204" pitchFamily="18" charset="0"/>
                                    </a:rPr>
                                    <m:t>𝜏</m:t>
                                  </m:r>
                                </m:e>
                                <m:sub>
                                  <m:r>
                                    <a:rPr lang="en-US" sz="2800" b="0" i="1" smtClean="0">
                                      <a:solidFill>
                                        <a:srgbClr val="8C1313"/>
                                      </a:solidFill>
                                      <a:latin typeface="Cambria Math" panose="02040503050406030204" pitchFamily="18" charset="0"/>
                                    </a:rPr>
                                    <m:t>𝑖</m:t>
                                  </m:r>
                                  <m:r>
                                    <a:rPr lang="en-US" sz="2800" b="0" i="1" smtClean="0">
                                      <a:solidFill>
                                        <a:srgbClr val="8C1313"/>
                                      </a:solidFill>
                                      <a:latin typeface="Cambria Math" panose="02040503050406030204" pitchFamily="18" charset="0"/>
                                    </a:rPr>
                                    <m:t>−1</m:t>
                                  </m:r>
                                </m:sub>
                              </m:sSub>
                            </m:sub>
                          </m:sSub>
                        </m:e>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sSub>
                                <m:sSubPr>
                                  <m:ctrlPr>
                                    <a:rPr lang="en-US" sz="2800" i="1" smtClean="0">
                                      <a:solidFill>
                                        <a:srgbClr val="8C1313"/>
                                      </a:solidFill>
                                      <a:latin typeface="Cambria Math" panose="02040503050406030204" pitchFamily="18" charset="0"/>
                                    </a:rPr>
                                  </m:ctrlPr>
                                </m:sSubPr>
                                <m:e>
                                  <m:r>
                                    <a:rPr lang="en-US" sz="2800" i="1" smtClean="0">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Sub>
                          <m:r>
                            <a:rPr lang="en-US" sz="2800" i="1" smtClean="0">
                              <a:latin typeface="Cambria Math" panose="02040503050406030204" pitchFamily="18" charset="0"/>
                            </a:rPr>
                            <m:t>,</m:t>
                          </m:r>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0</m:t>
                              </m:r>
                            </m:sub>
                          </m:sSub>
                        </m:e>
                      </m:d>
                      <m:r>
                        <a:rPr lang="en-US" sz="2800" i="1" smtClean="0">
                          <a:latin typeface="Cambria Math" panose="02040503050406030204" pitchFamily="18" charset="0"/>
                        </a:rPr>
                        <m:t>=</m:t>
                      </m:r>
                      <m:r>
                        <a:rPr lang="en-US" sz="2800" i="1" smtClean="0">
                          <a:latin typeface="Cambria Math" panose="02040503050406030204" pitchFamily="18" charset="0"/>
                        </a:rPr>
                        <m:t>𝒩</m:t>
                      </m:r>
                      <m:d>
                        <m:dPr>
                          <m:ctrlPr>
                            <a:rPr lang="en-US" altLang="ko-KR" sz="280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1" smtClean="0">
                                  <a:latin typeface="Cambria Math" panose="02040503050406030204" pitchFamily="18" charset="0"/>
                                </a:rPr>
                                <m:t>𝝁</m:t>
                              </m:r>
                            </m:e>
                            <m:sub>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𝜎</m:t>
                                  </m:r>
                                </m:e>
                                <m:sub>
                                  <m:sSub>
                                    <m:sSubPr>
                                      <m:ctrlPr>
                                        <a:rPr lang="en-US" sz="2800" i="1" smtClean="0">
                                          <a:solidFill>
                                            <a:srgbClr val="8C1313"/>
                                          </a:solidFill>
                                          <a:latin typeface="Cambria Math" panose="02040503050406030204" pitchFamily="18" charset="0"/>
                                        </a:rPr>
                                      </m:ctrlPr>
                                    </m:sSubPr>
                                    <m:e>
                                      <m:r>
                                        <a:rPr lang="en-US" sz="2800" i="1">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Sub>
                            </m:sub>
                          </m:sSub>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sSub>
                                    <m:sSubPr>
                                      <m:ctrlPr>
                                        <a:rPr lang="en-US" sz="2800" i="1" smtClean="0">
                                          <a:solidFill>
                                            <a:srgbClr val="8C1313"/>
                                          </a:solidFill>
                                          <a:latin typeface="Cambria Math" panose="02040503050406030204" pitchFamily="18" charset="0"/>
                                        </a:rPr>
                                      </m:ctrlPr>
                                    </m:sSubPr>
                                    <m:e>
                                      <m:r>
                                        <a:rPr lang="en-US" sz="2800" i="1">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Sub>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e>
                          </m:d>
                          <m:r>
                            <a:rPr lang="en-US" altLang="ko-KR" sz="2800" i="1" smtClean="0">
                              <a:latin typeface="Cambria Math" panose="02040503050406030204" pitchFamily="18" charset="0"/>
                            </a:rPr>
                            <m:t>, </m:t>
                          </m:r>
                          <m:sSubSup>
                            <m:sSubSupPr>
                              <m:ctrlPr>
                                <a:rPr lang="en-US" altLang="ko-KR" sz="2800" i="1" smtClean="0">
                                  <a:latin typeface="Cambria Math" panose="02040503050406030204" pitchFamily="18" charset="0"/>
                                </a:rPr>
                              </m:ctrlPr>
                            </m:sSubSupPr>
                            <m:e>
                              <m:r>
                                <a:rPr lang="en-US" altLang="ko-KR" sz="2800" i="1" smtClean="0">
                                  <a:latin typeface="Cambria Math" panose="02040503050406030204" pitchFamily="18" charset="0"/>
                                </a:rPr>
                                <m:t>𝜎</m:t>
                              </m:r>
                            </m:e>
                            <m:sub>
                              <m:sSub>
                                <m:sSubPr>
                                  <m:ctrlPr>
                                    <a:rPr lang="en-US" sz="2800" i="1" smtClean="0">
                                      <a:solidFill>
                                        <a:srgbClr val="8C1313"/>
                                      </a:solidFill>
                                      <a:latin typeface="Cambria Math" panose="02040503050406030204" pitchFamily="18" charset="0"/>
                                    </a:rPr>
                                  </m:ctrlPr>
                                </m:sSubPr>
                                <m:e>
                                  <m:r>
                                    <a:rPr lang="en-US" sz="2800" i="1">
                                      <a:solidFill>
                                        <a:srgbClr val="8C1313"/>
                                      </a:solidFill>
                                      <a:latin typeface="Cambria Math" panose="02040503050406030204" pitchFamily="18" charset="0"/>
                                    </a:rPr>
                                    <m:t>𝜏</m:t>
                                  </m:r>
                                </m:e>
                                <m:sub>
                                  <m:r>
                                    <a:rPr lang="en-US" sz="2800" i="1">
                                      <a:solidFill>
                                        <a:srgbClr val="8C1313"/>
                                      </a:solidFill>
                                      <a:latin typeface="Cambria Math" panose="02040503050406030204" pitchFamily="18" charset="0"/>
                                    </a:rPr>
                                    <m:t>𝑖</m:t>
                                  </m:r>
                                </m:sub>
                              </m:sSub>
                            </m:sub>
                            <m:sup>
                              <m:r>
                                <a:rPr lang="en-US" altLang="ko-KR" sz="2800" i="1" smtClean="0">
                                  <a:latin typeface="Cambria Math" panose="02040503050406030204" pitchFamily="18" charset="0"/>
                                </a:rPr>
                                <m:t>2</m:t>
                              </m:r>
                            </m:sup>
                          </m:sSubSup>
                          <m:r>
                            <a:rPr lang="en-US" altLang="ko-KR" sz="2800" b="1" i="0" smtClean="0">
                              <a:latin typeface="Cambria Math" panose="02040503050406030204" pitchFamily="18" charset="0"/>
                            </a:rPr>
                            <m:t>𝐈</m:t>
                          </m:r>
                        </m:e>
                      </m:d>
                    </m:oMath>
                  </m:oMathPara>
                </a14:m>
                <a:endParaRPr lang="en-KR" sz="2800" dirty="0"/>
              </a:p>
            </p:txBody>
          </p:sp>
        </mc:Choice>
        <mc:Fallback xmlns="">
          <p:sp>
            <p:nvSpPr>
              <p:cNvPr id="12" name="TextBox 11">
                <a:extLst>
                  <a:ext uri="{FF2B5EF4-FFF2-40B4-BE49-F238E27FC236}">
                    <a16:creationId xmlns:a16="http://schemas.microsoft.com/office/drawing/2014/main" id="{C4A17BFD-9929-F67A-6FE7-307D4A990BD7}"/>
                  </a:ext>
                </a:extLst>
              </p:cNvPr>
              <p:cNvSpPr txBox="1">
                <a:spLocks noRot="1" noChangeAspect="1" noMove="1" noResize="1" noEditPoints="1" noAdjustHandles="1" noChangeArrowheads="1" noChangeShapeType="1" noTextEdit="1"/>
              </p:cNvSpPr>
              <p:nvPr/>
            </p:nvSpPr>
            <p:spPr>
              <a:xfrm>
                <a:off x="715537" y="1539993"/>
                <a:ext cx="10760926" cy="745910"/>
              </a:xfrm>
              <a:prstGeom prst="rect">
                <a:avLst/>
              </a:prstGeom>
              <a:blipFill>
                <a:blip r:embed="rId6"/>
                <a:stretch>
                  <a:fillRect b="-6780"/>
                </a:stretch>
              </a:blipFill>
            </p:spPr>
            <p:txBody>
              <a:bodyPr/>
              <a:lstStyle/>
              <a:p>
                <a:r>
                  <a:rPr lang="en-KR">
                    <a:noFill/>
                  </a:rPr>
                  <a:t> </a:t>
                </a:r>
              </a:p>
            </p:txBody>
          </p:sp>
        </mc:Fallback>
      </mc:AlternateContent>
      <p:sp>
        <p:nvSpPr>
          <p:cNvPr id="18" name="Oval 17">
            <a:extLst>
              <a:ext uri="{FF2B5EF4-FFF2-40B4-BE49-F238E27FC236}">
                <a16:creationId xmlns:a16="http://schemas.microsoft.com/office/drawing/2014/main" id="{CC09B0BA-CA57-1898-3528-2479BB7E3118}"/>
              </a:ext>
            </a:extLst>
          </p:cNvPr>
          <p:cNvSpPr/>
          <p:nvPr/>
        </p:nvSpPr>
        <p:spPr>
          <a:xfrm>
            <a:off x="4041628" y="4010302"/>
            <a:ext cx="600075" cy="586173"/>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9" name="Oval 18">
            <a:extLst>
              <a:ext uri="{FF2B5EF4-FFF2-40B4-BE49-F238E27FC236}">
                <a16:creationId xmlns:a16="http://schemas.microsoft.com/office/drawing/2014/main" id="{27EC3A7C-4CB9-18D8-E33D-B36F7427B24A}"/>
              </a:ext>
            </a:extLst>
          </p:cNvPr>
          <p:cNvSpPr/>
          <p:nvPr/>
        </p:nvSpPr>
        <p:spPr>
          <a:xfrm>
            <a:off x="6614762" y="4056226"/>
            <a:ext cx="757587" cy="586173"/>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66949354-3F5E-9988-B19B-98FF88BB5926}"/>
                  </a:ext>
                </a:extLst>
              </p:cNvPr>
              <p:cNvSpPr txBox="1"/>
              <p:nvPr/>
            </p:nvSpPr>
            <p:spPr>
              <a:xfrm>
                <a:off x="3621712" y="3922778"/>
                <a:ext cx="1516566"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1" smtClean="0">
                              <a:latin typeface="Cambria Math" panose="02040503050406030204" pitchFamily="18" charset="0"/>
                            </a:rPr>
                            <m:t>𝐱</m:t>
                          </m:r>
                        </m:e>
                        <m:sub>
                          <m:r>
                            <a:rPr lang="en-US" sz="3600" b="0" i="1" smtClean="0">
                              <a:solidFill>
                                <a:srgbClr val="8C1313"/>
                              </a:solidFill>
                              <a:latin typeface="Cambria Math" panose="02040503050406030204" pitchFamily="18" charset="0"/>
                            </a:rPr>
                            <m:t>𝑡</m:t>
                          </m:r>
                        </m:sub>
                      </m:sSub>
                    </m:oMath>
                  </m:oMathPara>
                </a14:m>
                <a:endParaRPr lang="en-KR" sz="3600" dirty="0"/>
              </a:p>
            </p:txBody>
          </p:sp>
        </mc:Choice>
        <mc:Fallback>
          <p:sp>
            <p:nvSpPr>
              <p:cNvPr id="22" name="TextBox 21">
                <a:extLst>
                  <a:ext uri="{FF2B5EF4-FFF2-40B4-BE49-F238E27FC236}">
                    <a16:creationId xmlns:a16="http://schemas.microsoft.com/office/drawing/2014/main" id="{66949354-3F5E-9988-B19B-98FF88BB5926}"/>
                  </a:ext>
                </a:extLst>
              </p:cNvPr>
              <p:cNvSpPr txBox="1">
                <a:spLocks noRot="1" noChangeAspect="1" noMove="1" noResize="1" noEditPoints="1" noAdjustHandles="1" noChangeArrowheads="1" noChangeShapeType="1" noTextEdit="1"/>
              </p:cNvSpPr>
              <p:nvPr/>
            </p:nvSpPr>
            <p:spPr>
              <a:xfrm>
                <a:off x="3621712" y="3922778"/>
                <a:ext cx="1516566" cy="646331"/>
              </a:xfrm>
              <a:prstGeom prst="rect">
                <a:avLst/>
              </a:prstGeom>
              <a:blipFill>
                <a:blip r:embed="rId7"/>
                <a:stretch>
                  <a:fillRect b="-3922"/>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1D92B0EE-9C02-77A3-07F2-5A1DC057D26D}"/>
                  </a:ext>
                </a:extLst>
              </p:cNvPr>
              <p:cNvSpPr txBox="1"/>
              <p:nvPr/>
            </p:nvSpPr>
            <p:spPr>
              <a:xfrm>
                <a:off x="6312264" y="4065143"/>
                <a:ext cx="151656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solidFill>
                                <a:srgbClr val="8C1313"/>
                              </a:solidFill>
                              <a:latin typeface="Cambria Math" panose="02040503050406030204" pitchFamily="18" charset="0"/>
                            </a:rPr>
                            <m:t>𝑡</m:t>
                          </m:r>
                          <m:r>
                            <a:rPr lang="en-US" sz="2800" b="0" i="1" smtClean="0">
                              <a:solidFill>
                                <a:srgbClr val="8C1313"/>
                              </a:solidFill>
                              <a:latin typeface="Cambria Math" panose="02040503050406030204" pitchFamily="18" charset="0"/>
                            </a:rPr>
                            <m:t>−</m:t>
                          </m:r>
                          <m:r>
                            <a:rPr lang="en-US" sz="2800" b="0" i="1" smtClean="0">
                              <a:solidFill>
                                <a:srgbClr val="8C1313"/>
                              </a:solidFill>
                              <a:latin typeface="Cambria Math" panose="02040503050406030204" pitchFamily="18" charset="0"/>
                            </a:rPr>
                            <m:t>𝑘</m:t>
                          </m:r>
                        </m:sub>
                      </m:sSub>
                    </m:oMath>
                  </m:oMathPara>
                </a14:m>
                <a:endParaRPr lang="en-KR" sz="2800" dirty="0"/>
              </a:p>
            </p:txBody>
          </p:sp>
        </mc:Choice>
        <mc:Fallback>
          <p:sp>
            <p:nvSpPr>
              <p:cNvPr id="23" name="TextBox 22">
                <a:extLst>
                  <a:ext uri="{FF2B5EF4-FFF2-40B4-BE49-F238E27FC236}">
                    <a16:creationId xmlns:a16="http://schemas.microsoft.com/office/drawing/2014/main" id="{1D92B0EE-9C02-77A3-07F2-5A1DC057D26D}"/>
                  </a:ext>
                </a:extLst>
              </p:cNvPr>
              <p:cNvSpPr txBox="1">
                <a:spLocks noRot="1" noChangeAspect="1" noMove="1" noResize="1" noEditPoints="1" noAdjustHandles="1" noChangeArrowheads="1" noChangeShapeType="1" noTextEdit="1"/>
              </p:cNvSpPr>
              <p:nvPr/>
            </p:nvSpPr>
            <p:spPr>
              <a:xfrm>
                <a:off x="6312264" y="4065143"/>
                <a:ext cx="1516566" cy="523220"/>
              </a:xfrm>
              <a:prstGeom prst="rect">
                <a:avLst/>
              </a:prstGeom>
              <a:blipFill>
                <a:blip r:embed="rId8"/>
                <a:stretch>
                  <a:fillRect/>
                </a:stretch>
              </a:blipFill>
            </p:spPr>
            <p:txBody>
              <a:bodyPr/>
              <a:lstStyle/>
              <a:p>
                <a:r>
                  <a:rPr lang="en-KR">
                    <a:noFill/>
                  </a:rPr>
                  <a:t> </a:t>
                </a:r>
              </a:p>
            </p:txBody>
          </p:sp>
        </mc:Fallback>
      </mc:AlternateContent>
      <p:grpSp>
        <p:nvGrpSpPr>
          <p:cNvPr id="17" name="Group 16">
            <a:extLst>
              <a:ext uri="{FF2B5EF4-FFF2-40B4-BE49-F238E27FC236}">
                <a16:creationId xmlns:a16="http://schemas.microsoft.com/office/drawing/2014/main" id="{18D009AF-6FDF-4721-32A4-5F6D7091FC17}"/>
              </a:ext>
            </a:extLst>
          </p:cNvPr>
          <p:cNvGrpSpPr/>
          <p:nvPr/>
        </p:nvGrpSpPr>
        <p:grpSpPr>
          <a:xfrm>
            <a:off x="7070547" y="3429000"/>
            <a:ext cx="3132808" cy="583303"/>
            <a:chOff x="7070547" y="3429000"/>
            <a:chExt cx="3132808" cy="583303"/>
          </a:xfrm>
        </p:grpSpPr>
        <p:sp>
          <p:nvSpPr>
            <p:cNvPr id="10" name="Google Shape;251;p12">
              <a:extLst>
                <a:ext uri="{FF2B5EF4-FFF2-40B4-BE49-F238E27FC236}">
                  <a16:creationId xmlns:a16="http://schemas.microsoft.com/office/drawing/2014/main" id="{4255FF0E-F1A2-6538-D6A2-695B7A68E60E}"/>
                </a:ext>
              </a:extLst>
            </p:cNvPr>
            <p:cNvSpPr/>
            <p:nvPr/>
          </p:nvSpPr>
          <p:spPr>
            <a:xfrm>
              <a:off x="7070547" y="3429000"/>
              <a:ext cx="3132808" cy="277785"/>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406F809-77EA-9E67-14FA-24360D3E9744}"/>
                    </a:ext>
                  </a:extLst>
                </p:cNvPr>
                <p:cNvSpPr txBox="1"/>
                <p:nvPr/>
              </p:nvSpPr>
              <p:spPr>
                <a:xfrm>
                  <a:off x="7259435" y="3550638"/>
                  <a:ext cx="2941134" cy="461665"/>
                </a:xfrm>
                <a:prstGeom prst="rect">
                  <a:avLst/>
                </a:prstGeom>
                <a:noFill/>
              </p:spPr>
              <p:txBody>
                <a:bodyPr wrap="square">
                  <a:spAutoFit/>
                </a:bodyPr>
                <a:lstStyle/>
                <a:p>
                  <a:pPr algn="ctr"/>
                  <a:r>
                    <a:rPr lang="en-US" altLang="ko-KR" sz="2400" dirty="0"/>
                    <a:t>2. Map back to </a:t>
                  </a:r>
                  <a14:m>
                    <m:oMath xmlns:m="http://schemas.openxmlformats.org/officeDocument/2006/math">
                      <m:sSub>
                        <m:sSubPr>
                          <m:ctrlPr>
                            <a:rPr lang="en-US" altLang="ko-KR" sz="2400" i="1">
                              <a:latin typeface="Cambria Math" panose="02040503050406030204" pitchFamily="18" charset="0"/>
                            </a:rPr>
                          </m:ctrlPr>
                        </m:sSubPr>
                        <m:e>
                          <m:r>
                            <a:rPr lang="en-US" altLang="ko-KR" sz="2400" b="1">
                              <a:latin typeface="Cambria Math" panose="02040503050406030204" pitchFamily="18" charset="0"/>
                            </a:rPr>
                            <m:t>𝐱</m:t>
                          </m:r>
                        </m:e>
                        <m:sub>
                          <m:r>
                            <a:rPr lang="en-US" altLang="ko-KR" sz="2400" b="0" i="1" smtClean="0">
                              <a:latin typeface="Cambria Math" panose="02040503050406030204" pitchFamily="18" charset="0"/>
                            </a:rPr>
                            <m:t>𝑡</m:t>
                          </m:r>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𝑘</m:t>
                          </m:r>
                        </m:sub>
                      </m:sSub>
                    </m:oMath>
                  </a14:m>
                  <a:endParaRPr lang="en-KR" sz="2400" dirty="0"/>
                </a:p>
              </p:txBody>
            </p:sp>
          </mc:Choice>
          <mc:Fallback>
            <p:sp>
              <p:nvSpPr>
                <p:cNvPr id="15" name="TextBox 14">
                  <a:extLst>
                    <a:ext uri="{FF2B5EF4-FFF2-40B4-BE49-F238E27FC236}">
                      <a16:creationId xmlns:a16="http://schemas.microsoft.com/office/drawing/2014/main" id="{0406F809-77EA-9E67-14FA-24360D3E9744}"/>
                    </a:ext>
                  </a:extLst>
                </p:cNvPr>
                <p:cNvSpPr txBox="1">
                  <a:spLocks noRot="1" noChangeAspect="1" noMove="1" noResize="1" noEditPoints="1" noAdjustHandles="1" noChangeArrowheads="1" noChangeShapeType="1" noTextEdit="1"/>
                </p:cNvSpPr>
                <p:nvPr/>
              </p:nvSpPr>
              <p:spPr>
                <a:xfrm>
                  <a:off x="7259435" y="3550638"/>
                  <a:ext cx="2941134" cy="461665"/>
                </a:xfrm>
                <a:prstGeom prst="rect">
                  <a:avLst/>
                </a:prstGeom>
                <a:blipFill>
                  <a:blip r:embed="rId9"/>
                  <a:stretch>
                    <a:fillRect t="-8108" b="-29730"/>
                  </a:stretch>
                </a:blipFill>
              </p:spPr>
              <p:txBody>
                <a:bodyPr/>
                <a:lstStyle/>
                <a:p>
                  <a:r>
                    <a:rPr lang="en-KR">
                      <a:noFill/>
                    </a:rPr>
                    <a:t> </a:t>
                  </a:r>
                </a:p>
              </p:txBody>
            </p:sp>
          </mc:Fallback>
        </mc:AlternateContent>
      </p:grpSp>
      <p:grpSp>
        <p:nvGrpSpPr>
          <p:cNvPr id="24" name="Group 23">
            <a:extLst>
              <a:ext uri="{FF2B5EF4-FFF2-40B4-BE49-F238E27FC236}">
                <a16:creationId xmlns:a16="http://schemas.microsoft.com/office/drawing/2014/main" id="{B1A3A84B-E776-E18F-4758-1F892F25FE41}"/>
              </a:ext>
            </a:extLst>
          </p:cNvPr>
          <p:cNvGrpSpPr/>
          <p:nvPr/>
        </p:nvGrpSpPr>
        <p:grpSpPr>
          <a:xfrm>
            <a:off x="4803638" y="4010302"/>
            <a:ext cx="4997586" cy="462396"/>
            <a:chOff x="4803638" y="4010302"/>
            <a:chExt cx="4997586" cy="462396"/>
          </a:xfrm>
        </p:grpSpPr>
        <p:sp>
          <p:nvSpPr>
            <p:cNvPr id="20" name="Rectangle 19">
              <a:extLst>
                <a:ext uri="{FF2B5EF4-FFF2-40B4-BE49-F238E27FC236}">
                  <a16:creationId xmlns:a16="http://schemas.microsoft.com/office/drawing/2014/main" id="{1E57C3D7-7469-4162-9DC2-C8E2F99249D9}"/>
                </a:ext>
              </a:extLst>
            </p:cNvPr>
            <p:cNvSpPr/>
            <p:nvPr/>
          </p:nvSpPr>
          <p:spPr>
            <a:xfrm>
              <a:off x="4803638" y="4010302"/>
              <a:ext cx="1619464" cy="442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21" name="Rectangle 20">
              <a:extLst>
                <a:ext uri="{FF2B5EF4-FFF2-40B4-BE49-F238E27FC236}">
                  <a16:creationId xmlns:a16="http://schemas.microsoft.com/office/drawing/2014/main" id="{557963AE-8267-2B7D-6CDF-0EBBB9248CEC}"/>
                </a:ext>
              </a:extLst>
            </p:cNvPr>
            <p:cNvSpPr/>
            <p:nvPr/>
          </p:nvSpPr>
          <p:spPr>
            <a:xfrm>
              <a:off x="7513283" y="4030540"/>
              <a:ext cx="2287941" cy="442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sp>
        <p:nvSpPr>
          <p:cNvPr id="13" name="Rectangle 12">
            <a:extLst>
              <a:ext uri="{FF2B5EF4-FFF2-40B4-BE49-F238E27FC236}">
                <a16:creationId xmlns:a16="http://schemas.microsoft.com/office/drawing/2014/main" id="{B2F5C629-FC14-B9A9-3304-3AD5934E6CFB}"/>
              </a:ext>
            </a:extLst>
          </p:cNvPr>
          <p:cNvSpPr/>
          <p:nvPr/>
        </p:nvSpPr>
        <p:spPr>
          <a:xfrm>
            <a:off x="4906536" y="3859903"/>
            <a:ext cx="4894689" cy="156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11669299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3DA7-9DCF-F536-0F4F-64B96A293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619AB-577A-1CF1-190E-BE89197F29E2}"/>
              </a:ext>
            </a:extLst>
          </p:cNvPr>
          <p:cNvSpPr>
            <a:spLocks noGrp="1"/>
          </p:cNvSpPr>
          <p:nvPr>
            <p:ph type="title"/>
          </p:nvPr>
        </p:nvSpPr>
        <p:spPr/>
        <p:txBody>
          <a:bodyPr>
            <a:normAutofit fontScale="90000"/>
          </a:bodyPr>
          <a:lstStyle/>
          <a:p>
            <a:r>
              <a:rPr lang="en-US" dirty="0"/>
              <a:t>Accelerated Sampling Process</a:t>
            </a:r>
            <a:endParaRPr lang="en-KR" dirty="0"/>
          </a:p>
        </p:txBody>
      </p:sp>
      <p:sp>
        <p:nvSpPr>
          <p:cNvPr id="3" name="Text Placeholder 2">
            <a:extLst>
              <a:ext uri="{FF2B5EF4-FFF2-40B4-BE49-F238E27FC236}">
                <a16:creationId xmlns:a16="http://schemas.microsoft.com/office/drawing/2014/main" id="{FCFD562A-6F7E-8938-33C5-D0E0CEAA9C37}"/>
              </a:ext>
            </a:extLst>
          </p:cNvPr>
          <p:cNvSpPr>
            <a:spLocks noGrp="1"/>
          </p:cNvSpPr>
          <p:nvPr>
            <p:ph type="body" idx="1"/>
          </p:nvPr>
        </p:nvSpPr>
        <p:spPr/>
        <p:txBody>
          <a:bodyPr>
            <a:normAutofit/>
          </a:bodyPr>
          <a:lstStyle/>
          <a:p>
            <a:r>
              <a:rPr lang="en-US" sz="2800" b="0" dirty="0"/>
              <a:t>With </a:t>
            </a:r>
            <a:r>
              <a:rPr lang="en-US" sz="2800" dirty="0"/>
              <a:t>fewer sampling steps, the generation quality can worsen.</a:t>
            </a:r>
            <a:br>
              <a:rPr lang="en-US" sz="2800" dirty="0"/>
            </a:br>
            <a:endParaRPr lang="en-US" sz="2800" dirty="0"/>
          </a:p>
          <a:p>
            <a:r>
              <a:rPr lang="en-US" sz="2800" b="1" u="sng" dirty="0"/>
              <a:t>However, the quality degradation can be mitigated </a:t>
            </a:r>
            <a:r>
              <a:rPr lang="en-US" sz="2800" b="1" u="sng" dirty="0">
                <a:solidFill>
                  <a:srgbClr val="8C1313"/>
                </a:solidFill>
              </a:rPr>
              <a:t>by controlling the stochasticity</a:t>
            </a:r>
            <a:r>
              <a:rPr lang="en-US" sz="2800" b="1" u="sng" dirty="0"/>
              <a:t>.</a:t>
            </a:r>
          </a:p>
        </p:txBody>
      </p:sp>
      <p:sp>
        <p:nvSpPr>
          <p:cNvPr id="4" name="Date Placeholder 3">
            <a:extLst>
              <a:ext uri="{FF2B5EF4-FFF2-40B4-BE49-F238E27FC236}">
                <a16:creationId xmlns:a16="http://schemas.microsoft.com/office/drawing/2014/main" id="{A9E42111-7F98-D434-5DF1-EED114F3BFA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69AAF1CA-C8B6-545A-9B92-4DA6485BE0FD}"/>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94837969-44AD-C808-0C7E-6F3DC4B45111}"/>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1510861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D6419-F115-9EF6-CB05-E2C694ED4295}"/>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B38E3C76-F24B-91BE-678C-01A377F2C91B}"/>
                  </a:ext>
                </a:extLst>
              </p:cNvPr>
              <p:cNvSpPr>
                <a:spLocks noGrp="1"/>
              </p:cNvSpPr>
              <p:nvPr>
                <p:ph type="body" idx="1"/>
              </p:nvPr>
            </p:nvSpPr>
            <p:spPr/>
            <p:txBody>
              <a:bodyPr>
                <a:normAutofit/>
              </a:bodyPr>
              <a:lstStyle/>
              <a:p>
                <a:endParaRPr lang="en-US" altLang="ko-KR" sz="2800" dirty="0"/>
              </a:p>
              <a:p>
                <a:endParaRPr lang="en-US" altLang="ko-KR" sz="2800" dirty="0"/>
              </a:p>
              <a:p>
                <a:endParaRPr lang="en-US" altLang="ko-KR" sz="2800" dirty="0"/>
              </a:p>
              <a:p>
                <a:r>
                  <a:rPr lang="en-US" altLang="ko-KR" sz="2800" dirty="0"/>
                  <a:t>The magnitude of </a:t>
                </a:r>
                <a14:m>
                  <m:oMath xmlns:m="http://schemas.openxmlformats.org/officeDocument/2006/math">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𝜎</m:t>
                        </m:r>
                      </m:e>
                      <m:sub>
                        <m:r>
                          <a:rPr lang="en-US" altLang="ko-KR" sz="2800" i="1">
                            <a:latin typeface="Cambria Math" panose="02040503050406030204" pitchFamily="18" charset="0"/>
                          </a:rPr>
                          <m:t>𝑡</m:t>
                        </m:r>
                      </m:sub>
                    </m:sSub>
                  </m:oMath>
                </a14:m>
                <a:r>
                  <a:rPr lang="en-KR" sz="2800" dirty="0"/>
                  <a:t> controls the stochasticity of the DDIM’s reverse process.</a:t>
                </a:r>
              </a:p>
              <a:p>
                <a:r>
                  <a:rPr lang="en-US" altLang="ko-KR" sz="2800" dirty="0"/>
                  <a:t>When </a:t>
                </a:r>
                <a14:m>
                  <m:oMath xmlns:m="http://schemas.openxmlformats.org/officeDocument/2006/math">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𝜎</m:t>
                        </m:r>
                      </m:e>
                      <m:sub>
                        <m:r>
                          <a:rPr lang="en-US" altLang="ko-KR" sz="2800" i="1">
                            <a:latin typeface="Cambria Math" panose="02040503050406030204" pitchFamily="18" charset="0"/>
                          </a:rPr>
                          <m:t>𝑡</m:t>
                        </m:r>
                      </m:sub>
                    </m:sSub>
                    <m:r>
                      <a:rPr lang="en-US" altLang="ko-KR" sz="2800" b="0" i="1" smtClean="0">
                        <a:latin typeface="Cambria Math" panose="02040503050406030204" pitchFamily="18" charset="0"/>
                      </a:rPr>
                      <m:t>→0</m:t>
                    </m:r>
                  </m:oMath>
                </a14:m>
                <a:r>
                  <a:rPr lang="en-KR" sz="2800" dirty="0"/>
                  <a:t>, the sampling process becomes </a:t>
                </a:r>
                <a:r>
                  <a:rPr lang="en-KR" sz="2800" b="1" dirty="0">
                    <a:solidFill>
                      <a:srgbClr val="8C1313"/>
                    </a:solidFill>
                  </a:rPr>
                  <a:t>fully deterministic</a:t>
                </a:r>
                <a:r>
                  <a:rPr lang="en-KR" sz="2800" dirty="0"/>
                  <a:t>.</a:t>
                </a:r>
              </a:p>
            </p:txBody>
          </p:sp>
        </mc:Choice>
        <mc:Fallback>
          <p:sp>
            <p:nvSpPr>
              <p:cNvPr id="3" name="Text Placeholder 2">
                <a:extLst>
                  <a:ext uri="{FF2B5EF4-FFF2-40B4-BE49-F238E27FC236}">
                    <a16:creationId xmlns:a16="http://schemas.microsoft.com/office/drawing/2014/main" id="{B38E3C76-F24B-91BE-678C-01A377F2C91B}"/>
                  </a:ext>
                </a:extLst>
              </p:cNvPr>
              <p:cNvSpPr>
                <a:spLocks noGrp="1" noRot="1" noChangeAspect="1" noMove="1" noResize="1" noEditPoints="1" noAdjustHandles="1" noChangeArrowheads="1" noChangeShapeType="1" noTextEdit="1"/>
              </p:cNvSpPr>
              <p:nvPr>
                <p:ph type="body" idx="1"/>
              </p:nvPr>
            </p:nvSpPr>
            <p:spPr>
              <a:blipFill>
                <a:blip r:embed="rId3"/>
                <a:stretch>
                  <a:fillRect l="-547"/>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A7C811D5-62D8-49C8-473B-F37F684F0EEA}"/>
              </a:ext>
            </a:extLst>
          </p:cNvPr>
          <p:cNvSpPr>
            <a:spLocks noGrp="1"/>
          </p:cNvSpPr>
          <p:nvPr>
            <p:ph type="title"/>
          </p:nvPr>
        </p:nvSpPr>
        <p:spPr/>
        <p:txBody>
          <a:bodyPr>
            <a:normAutofit fontScale="90000"/>
          </a:bodyPr>
          <a:lstStyle/>
          <a:p>
            <a:r>
              <a:rPr lang="en-KR" dirty="0"/>
              <a:t>Stochasticity Control in DDIMs</a:t>
            </a:r>
          </a:p>
        </p:txBody>
      </p:sp>
      <p:sp>
        <p:nvSpPr>
          <p:cNvPr id="4" name="Date Placeholder 3">
            <a:extLst>
              <a:ext uri="{FF2B5EF4-FFF2-40B4-BE49-F238E27FC236}">
                <a16:creationId xmlns:a16="http://schemas.microsoft.com/office/drawing/2014/main" id="{95555C03-0D23-FB71-F1A2-369EBB7DC02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CB04DE8D-57D6-3E86-BAED-7B37007B09F2}"/>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31D12B70-6458-8FDD-F33B-DDCE7D99C9D8}"/>
              </a:ext>
            </a:extLst>
          </p:cNvPr>
          <p:cNvSpPr>
            <a:spLocks noGrp="1"/>
          </p:cNvSpPr>
          <p:nvPr>
            <p:ph type="sldNum" sz="quarter" idx="12"/>
          </p:nvPr>
        </p:nvSpPr>
        <p:spPr/>
        <p:txBody>
          <a:bodyPr/>
          <a:lstStyle/>
          <a:p>
            <a:r>
              <a:rPr lang="en-US" dirty="0"/>
              <a:t>Diffusion-Based Image and Video Generation</a:t>
            </a:r>
          </a:p>
        </p:txBody>
      </p:sp>
      <p:sp>
        <p:nvSpPr>
          <p:cNvPr id="7" name="Rounded Rectangle 6">
            <a:extLst>
              <a:ext uri="{FF2B5EF4-FFF2-40B4-BE49-F238E27FC236}">
                <a16:creationId xmlns:a16="http://schemas.microsoft.com/office/drawing/2014/main" id="{A24EF8E5-6C2C-4255-78C7-DFEE604725BD}"/>
              </a:ext>
            </a:extLst>
          </p:cNvPr>
          <p:cNvSpPr/>
          <p:nvPr/>
        </p:nvSpPr>
        <p:spPr>
          <a:xfrm>
            <a:off x="2248830" y="1461836"/>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D92AD75-F080-886C-284C-3418A062FA05}"/>
                  </a:ext>
                </a:extLst>
              </p:cNvPr>
              <p:cNvSpPr txBox="1"/>
              <p:nvPr/>
            </p:nvSpPr>
            <p:spPr>
              <a:xfrm>
                <a:off x="715537" y="1649895"/>
                <a:ext cx="10760926" cy="60818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𝑞</m:t>
                          </m:r>
                        </m:e>
                        <m:sub>
                          <m:r>
                            <a:rPr lang="en-US" sz="2800" i="1" smtClean="0">
                              <a:latin typeface="Cambria Math" panose="02040503050406030204" pitchFamily="18" charset="0"/>
                            </a:rPr>
                            <m:t>𝜎</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r>
                                <a:rPr lang="en-US" sz="2800" i="1" smtClean="0">
                                  <a:latin typeface="Cambria Math" panose="02040503050406030204" pitchFamily="18" charset="0"/>
                                </a:rPr>
                                <m:t>−1</m:t>
                              </m:r>
                            </m:sub>
                          </m:sSub>
                        </m:e>
                        <m:e>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𝑡</m:t>
                              </m:r>
                            </m:sub>
                          </m:sSub>
                          <m:r>
                            <a:rPr lang="en-US" sz="2800" i="1" smtClean="0">
                              <a:latin typeface="Cambria Math" panose="02040503050406030204" pitchFamily="18" charset="0"/>
                            </a:rPr>
                            <m:t>,</m:t>
                          </m:r>
                          <m:sSub>
                            <m:sSubPr>
                              <m:ctrlPr>
                                <a:rPr lang="en-US" sz="2800" i="1">
                                  <a:latin typeface="Cambria Math" panose="02040503050406030204" pitchFamily="18" charset="0"/>
                                </a:rPr>
                              </m:ctrlPr>
                            </m:sSubPr>
                            <m:e>
                              <m:r>
                                <a:rPr lang="en-US" sz="2800" b="1" smtClean="0">
                                  <a:latin typeface="Cambria Math" panose="02040503050406030204" pitchFamily="18" charset="0"/>
                                </a:rPr>
                                <m:t>𝐱</m:t>
                              </m:r>
                            </m:e>
                            <m:sub>
                              <m:r>
                                <a:rPr lang="en-US" sz="2800" i="1" smtClean="0">
                                  <a:latin typeface="Cambria Math" panose="02040503050406030204" pitchFamily="18" charset="0"/>
                                </a:rPr>
                                <m:t>0</m:t>
                              </m:r>
                            </m:sub>
                          </m:sSub>
                        </m:e>
                      </m:d>
                      <m:r>
                        <a:rPr lang="en-US" sz="2800" i="1" smtClean="0">
                          <a:latin typeface="Cambria Math" panose="02040503050406030204" pitchFamily="18" charset="0"/>
                        </a:rPr>
                        <m:t>=</m:t>
                      </m:r>
                      <m:r>
                        <a:rPr lang="en-US" sz="2800" i="1" smtClean="0">
                          <a:latin typeface="Cambria Math" panose="02040503050406030204" pitchFamily="18" charset="0"/>
                        </a:rPr>
                        <m:t>𝒩</m:t>
                      </m:r>
                      <m:d>
                        <m:dPr>
                          <m:ctrlPr>
                            <a:rPr lang="en-US" altLang="ko-KR" sz="280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1" smtClean="0">
                                  <a:latin typeface="Cambria Math" panose="02040503050406030204" pitchFamily="18" charset="0"/>
                                </a:rPr>
                                <m:t>𝝁</m:t>
                              </m:r>
                            </m:e>
                            <m:sub>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𝜎</m:t>
                                  </m:r>
                                </m:e>
                                <m:sub>
                                  <m:r>
                                    <a:rPr lang="en-US" altLang="ko-KR" sz="2800" b="0" i="1" smtClean="0">
                                      <a:latin typeface="Cambria Math" panose="02040503050406030204" pitchFamily="18" charset="0"/>
                                    </a:rPr>
                                    <m:t>𝑡</m:t>
                                  </m:r>
                                </m:sub>
                              </m:sSub>
                            </m:sub>
                          </m:sSub>
                          <m:d>
                            <m:dPr>
                              <m:ctrlPr>
                                <a:rPr lang="en-US" altLang="ko-KR" sz="2800" b="0" i="1" smtClean="0">
                                  <a:latin typeface="Cambria Math" panose="02040503050406030204" pitchFamily="18" charset="0"/>
                                </a:rPr>
                              </m:ctrlPr>
                            </m:dPr>
                            <m:e>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𝑡</m:t>
                                  </m:r>
                                </m:sub>
                              </m:sSub>
                              <m:r>
                                <a:rPr lang="en-US" altLang="ko-KR" sz="2800" b="0" i="1" smtClean="0">
                                  <a:latin typeface="Cambria Math" panose="02040503050406030204" pitchFamily="18" charset="0"/>
                                </a:rPr>
                                <m:t>,</m:t>
                              </m:r>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e>
                          </m:d>
                          <m:r>
                            <a:rPr lang="en-US" altLang="ko-KR" sz="2800" i="1" smtClean="0">
                              <a:latin typeface="Cambria Math" panose="02040503050406030204" pitchFamily="18" charset="0"/>
                            </a:rPr>
                            <m:t>, </m:t>
                          </m:r>
                          <m:sSubSup>
                            <m:sSubSupPr>
                              <m:ctrlPr>
                                <a:rPr lang="en-US" altLang="ko-KR" sz="2800" i="1" smtClean="0">
                                  <a:solidFill>
                                    <a:srgbClr val="8C1313"/>
                                  </a:solidFill>
                                  <a:latin typeface="Cambria Math" panose="02040503050406030204" pitchFamily="18" charset="0"/>
                                </a:rPr>
                              </m:ctrlPr>
                            </m:sSubSupPr>
                            <m:e>
                              <m:r>
                                <a:rPr lang="en-US" altLang="ko-KR" sz="2800" i="1" smtClean="0">
                                  <a:solidFill>
                                    <a:srgbClr val="8C1313"/>
                                  </a:solidFill>
                                  <a:latin typeface="Cambria Math" panose="02040503050406030204" pitchFamily="18" charset="0"/>
                                </a:rPr>
                                <m:t>𝜎</m:t>
                              </m:r>
                            </m:e>
                            <m:sub>
                              <m:r>
                                <a:rPr lang="en-US" altLang="ko-KR" sz="2800" i="1" smtClean="0">
                                  <a:solidFill>
                                    <a:srgbClr val="8C1313"/>
                                  </a:solidFill>
                                  <a:latin typeface="Cambria Math" panose="02040503050406030204" pitchFamily="18" charset="0"/>
                                </a:rPr>
                                <m:t>𝑡</m:t>
                              </m:r>
                            </m:sub>
                            <m:sup>
                              <m:r>
                                <a:rPr lang="en-US" altLang="ko-KR" sz="2800" i="1" smtClean="0">
                                  <a:solidFill>
                                    <a:srgbClr val="8C1313"/>
                                  </a:solidFill>
                                  <a:latin typeface="Cambria Math" panose="02040503050406030204" pitchFamily="18" charset="0"/>
                                </a:rPr>
                                <m:t>2</m:t>
                              </m:r>
                            </m:sup>
                          </m:sSubSup>
                          <m:r>
                            <a:rPr lang="en-US" altLang="ko-KR" sz="2800" b="1" i="0" smtClean="0">
                              <a:latin typeface="Cambria Math" panose="02040503050406030204" pitchFamily="18" charset="0"/>
                            </a:rPr>
                            <m:t>𝐈</m:t>
                          </m:r>
                        </m:e>
                      </m:d>
                    </m:oMath>
                  </m:oMathPara>
                </a14:m>
                <a:endParaRPr lang="en-KR" sz="2800" dirty="0"/>
              </a:p>
            </p:txBody>
          </p:sp>
        </mc:Choice>
        <mc:Fallback xmlns="">
          <p:sp>
            <p:nvSpPr>
              <p:cNvPr id="13" name="TextBox 12">
                <a:extLst>
                  <a:ext uri="{FF2B5EF4-FFF2-40B4-BE49-F238E27FC236}">
                    <a16:creationId xmlns:a16="http://schemas.microsoft.com/office/drawing/2014/main" id="{4D92AD75-F080-886C-284C-3418A062FA05}"/>
                  </a:ext>
                </a:extLst>
              </p:cNvPr>
              <p:cNvSpPr txBox="1">
                <a:spLocks noRot="1" noChangeAspect="1" noMove="1" noResize="1" noEditPoints="1" noAdjustHandles="1" noChangeArrowheads="1" noChangeShapeType="1" noTextEdit="1"/>
              </p:cNvSpPr>
              <p:nvPr/>
            </p:nvSpPr>
            <p:spPr>
              <a:xfrm>
                <a:off x="715537" y="1649895"/>
                <a:ext cx="10760926" cy="608180"/>
              </a:xfrm>
              <a:prstGeom prst="rect">
                <a:avLst/>
              </a:prstGeom>
              <a:blipFill>
                <a:blip r:embed="rId4"/>
                <a:stretch>
                  <a:fillRect b="-2083"/>
                </a:stretch>
              </a:blipFill>
            </p:spPr>
            <p:txBody>
              <a:bodyPr/>
              <a:lstStyle/>
              <a:p>
                <a:r>
                  <a:rPr lang="en-KR">
                    <a:noFill/>
                  </a:rPr>
                  <a:t> </a:t>
                </a:r>
              </a:p>
            </p:txBody>
          </p:sp>
        </mc:Fallback>
      </mc:AlternateContent>
    </p:spTree>
    <p:extLst>
      <p:ext uri="{BB962C8B-B14F-4D97-AF65-F5344CB8AC3E}">
        <p14:creationId xmlns:p14="http://schemas.microsoft.com/office/powerpoint/2010/main" val="2633517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01920-818F-C0F4-A766-5A64385084B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9BCA1579-2083-C0C8-D45C-127127D0159D}"/>
                  </a:ext>
                </a:extLst>
              </p:cNvPr>
              <p:cNvSpPr>
                <a:spLocks noGrp="1"/>
              </p:cNvSpPr>
              <p:nvPr>
                <p:ph type="body" idx="1"/>
              </p:nvPr>
            </p:nvSpPr>
            <p:spPr/>
            <p:txBody>
              <a:bodyPr>
                <a:normAutofit/>
              </a:bodyPr>
              <a:lstStyle/>
              <a:p>
                <a:pPr marL="0" indent="0">
                  <a:buNone/>
                </a:pPr>
                <a:r>
                  <a:rPr lang="en-US" sz="2800" dirty="0">
                    <a:latin typeface="+mn-lt"/>
                  </a:rPr>
                  <a:t>Let’s parameterize </a:t>
                </a:r>
                <a14:m>
                  <m:oMath xmlns:m="http://schemas.openxmlformats.org/officeDocument/2006/math">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𝜎</m:t>
                        </m:r>
                      </m:e>
                      <m:sub>
                        <m:r>
                          <a:rPr lang="en-US" altLang="ko-KR" sz="2800" i="1">
                            <a:latin typeface="Cambria Math" panose="02040503050406030204" pitchFamily="18" charset="0"/>
                          </a:rPr>
                          <m:t>𝑡</m:t>
                        </m:r>
                      </m:sub>
                    </m:sSub>
                  </m:oMath>
                </a14:m>
                <a:r>
                  <a:rPr lang="en-US" sz="2800" dirty="0">
                    <a:latin typeface="+mn-lt"/>
                  </a:rPr>
                  <a:t> as </a:t>
                </a:r>
                <a14:m>
                  <m:oMath xmlns:m="http://schemas.openxmlformats.org/officeDocument/2006/math">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𝜎</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r>
                      <a:rPr lang="en-US" altLang="ko-KR" sz="2800" b="0" i="1" smtClean="0">
                        <a:solidFill>
                          <a:srgbClr val="8C1313"/>
                        </a:solidFill>
                        <a:latin typeface="Cambria Math" panose="02040503050406030204" pitchFamily="18" charset="0"/>
                      </a:rPr>
                      <m:t>𝜂</m:t>
                    </m:r>
                    <m:rad>
                      <m:radPr>
                        <m:degHide m:val="on"/>
                        <m:ctrlPr>
                          <a:rPr lang="en-US" altLang="ko-KR" sz="2800" i="1">
                            <a:latin typeface="Cambria Math" panose="02040503050406030204" pitchFamily="18" charset="0"/>
                          </a:rPr>
                        </m:ctrlPr>
                      </m:radPr>
                      <m:deg/>
                      <m:e>
                        <m:r>
                          <a:rPr lang="en-US" altLang="ko-KR" sz="2800" i="1">
                            <a:latin typeface="Cambria Math" panose="02040503050406030204" pitchFamily="18" charset="0"/>
                          </a:rPr>
                          <m:t>(1−</m:t>
                        </m:r>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𝛼</m:t>
                            </m:r>
                          </m:e>
                          <m:sub>
                            <m:r>
                              <a:rPr lang="en-US" altLang="ko-KR" sz="2800" i="1">
                                <a:latin typeface="Cambria Math" panose="02040503050406030204" pitchFamily="18" charset="0"/>
                              </a:rPr>
                              <m:t>𝑡</m:t>
                            </m:r>
                            <m:r>
                              <a:rPr lang="en-US" altLang="ko-KR" sz="2800" i="1">
                                <a:latin typeface="Cambria Math" panose="02040503050406030204" pitchFamily="18" charset="0"/>
                              </a:rPr>
                              <m:t>−1</m:t>
                            </m:r>
                          </m:sub>
                        </m:sSub>
                        <m:r>
                          <a:rPr lang="en-US" altLang="ko-KR" sz="2800" i="1">
                            <a:latin typeface="Cambria Math" panose="02040503050406030204" pitchFamily="18" charset="0"/>
                          </a:rPr>
                          <m:t>)/(1−</m:t>
                        </m:r>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𝛼</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e>
                    </m:rad>
                    <m:rad>
                      <m:radPr>
                        <m:degHide m:val="on"/>
                        <m:ctrlPr>
                          <a:rPr lang="en-US" altLang="ko-KR" sz="2800" i="1">
                            <a:latin typeface="Cambria Math" panose="02040503050406030204" pitchFamily="18" charset="0"/>
                          </a:rPr>
                        </m:ctrlPr>
                      </m:radPr>
                      <m:deg/>
                      <m:e>
                        <m:r>
                          <a:rPr lang="en-US" altLang="ko-KR" sz="2800" i="1">
                            <a:latin typeface="Cambria Math" panose="02040503050406030204" pitchFamily="18" charset="0"/>
                          </a:rPr>
                          <m:t>1−</m:t>
                        </m:r>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𝛼</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𝛼</m:t>
                            </m:r>
                          </m:e>
                          <m:sub>
                            <m:r>
                              <a:rPr lang="en-US" altLang="ko-KR" sz="2800" i="1">
                                <a:latin typeface="Cambria Math" panose="02040503050406030204" pitchFamily="18" charset="0"/>
                              </a:rPr>
                              <m:t>𝑡</m:t>
                            </m:r>
                            <m:r>
                              <a:rPr lang="en-US" altLang="ko-KR" sz="2800" i="1">
                                <a:latin typeface="Cambria Math" panose="02040503050406030204" pitchFamily="18" charset="0"/>
                              </a:rPr>
                              <m:t>−1</m:t>
                            </m:r>
                          </m:sub>
                        </m:sSub>
                      </m:e>
                    </m:rad>
                  </m:oMath>
                </a14:m>
                <a:r>
                  <a:rPr lang="en-US" sz="2800" dirty="0">
                    <a:latin typeface="+mn-lt"/>
                  </a:rPr>
                  <a:t>.</a:t>
                </a:r>
                <a:br>
                  <a:rPr lang="en-US" sz="2800" dirty="0">
                    <a:latin typeface="+mn-lt"/>
                  </a:rPr>
                </a:br>
                <a:endParaRPr lang="en-US" sz="2800" dirty="0">
                  <a:latin typeface="+mn-lt"/>
                </a:endParaRPr>
              </a:p>
              <a:p>
                <a14:m>
                  <m:oMath xmlns:m="http://schemas.openxmlformats.org/officeDocument/2006/math">
                    <m:r>
                      <a:rPr lang="en-US" altLang="ko-KR" sz="2800" b="0" i="1" smtClean="0">
                        <a:latin typeface="Cambria Math" panose="02040503050406030204" pitchFamily="18" charset="0"/>
                      </a:rPr>
                      <m:t>𝜂</m:t>
                    </m:r>
                    <m:r>
                      <a:rPr lang="en-US" altLang="ko-KR" sz="2800" b="0" i="1" smtClean="0">
                        <a:latin typeface="Cambria Math" panose="02040503050406030204" pitchFamily="18" charset="0"/>
                      </a:rPr>
                      <m:t>=0</m:t>
                    </m:r>
                  </m:oMath>
                </a14:m>
                <a:r>
                  <a:rPr lang="en-US" sz="2800" dirty="0">
                    <a:latin typeface="+mn-lt"/>
                  </a:rPr>
                  <a:t>: </a:t>
                </a:r>
                <a:r>
                  <a:rPr lang="en-US" sz="2800" b="1" dirty="0">
                    <a:solidFill>
                      <a:srgbClr val="8C1313"/>
                    </a:solidFill>
                    <a:latin typeface="+mn-lt"/>
                  </a:rPr>
                  <a:t>Deterministic process</a:t>
                </a:r>
                <a:r>
                  <a:rPr lang="en-US" sz="2800" dirty="0">
                    <a:latin typeface="+mn-lt"/>
                  </a:rPr>
                  <a:t>.</a:t>
                </a:r>
                <a:br>
                  <a:rPr lang="en-US" sz="2800" dirty="0">
                    <a:latin typeface="+mn-lt"/>
                  </a:rPr>
                </a:br>
                <a:r>
                  <a:rPr lang="en-US" sz="2800" dirty="0">
                    <a:latin typeface="+mn-lt"/>
                  </a:rPr>
                  <a:t>For the same </a:t>
                </a:r>
                <a14:m>
                  <m:oMath xmlns:m="http://schemas.openxmlformats.org/officeDocument/2006/math">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𝑇</m:t>
                        </m:r>
                      </m:sub>
                    </m:sSub>
                    <m:r>
                      <a:rPr lang="en-US" altLang="ko-KR" sz="2800" b="0" i="1" smtClean="0">
                        <a:latin typeface="Cambria Math" panose="02040503050406030204" pitchFamily="18" charset="0"/>
                      </a:rPr>
                      <m:t>∼</m:t>
                    </m:r>
                    <m:r>
                      <a:rPr lang="en-US" altLang="ko-KR" sz="2800" b="0" i="1" smtClean="0">
                        <a:latin typeface="Cambria Math" panose="02040503050406030204" pitchFamily="18" charset="0"/>
                      </a:rPr>
                      <m:t>𝒩</m:t>
                    </m:r>
                    <m:r>
                      <a:rPr lang="en-US" altLang="ko-KR" sz="2800" b="0" i="1" smtClean="0">
                        <a:latin typeface="Cambria Math" panose="02040503050406030204" pitchFamily="18" charset="0"/>
                      </a:rPr>
                      <m:t>(</m:t>
                    </m:r>
                    <m:r>
                      <a:rPr lang="en-US" altLang="ko-KR" sz="2800" b="1" i="1" smtClean="0">
                        <a:latin typeface="Cambria Math" panose="02040503050406030204" pitchFamily="18" charset="0"/>
                      </a:rPr>
                      <m:t>𝟎</m:t>
                    </m:r>
                    <m:r>
                      <a:rPr lang="en-US" altLang="ko-KR" sz="2800" b="0" i="1" smtClean="0">
                        <a:latin typeface="Cambria Math" panose="02040503050406030204" pitchFamily="18" charset="0"/>
                      </a:rPr>
                      <m:t>,</m:t>
                    </m:r>
                    <m:r>
                      <a:rPr lang="en-US" altLang="ko-KR" sz="2800" b="1" i="0" smtClean="0">
                        <a:latin typeface="Cambria Math" panose="02040503050406030204" pitchFamily="18" charset="0"/>
                      </a:rPr>
                      <m:t>𝐈</m:t>
                    </m:r>
                    <m:r>
                      <a:rPr lang="en-US" altLang="ko-KR" sz="2800" b="0" i="1" smtClean="0">
                        <a:latin typeface="Cambria Math" panose="02040503050406030204" pitchFamily="18" charset="0"/>
                      </a:rPr>
                      <m:t>)</m:t>
                    </m:r>
                  </m:oMath>
                </a14:m>
                <a:r>
                  <a:rPr lang="en-US" sz="2800" dirty="0">
                    <a:latin typeface="+mn-lt"/>
                  </a:rPr>
                  <a:t>, we always obtain the same </a:t>
                </a:r>
                <a14:m>
                  <m:oMath xmlns:m="http://schemas.openxmlformats.org/officeDocument/2006/math">
                    <m:sSub>
                      <m:sSubPr>
                        <m:ctrlPr>
                          <a:rPr lang="en-US" altLang="ko-KR" sz="2800" b="0" i="1" smtClean="0">
                            <a:latin typeface="Cambria Math" panose="02040503050406030204" pitchFamily="18" charset="0"/>
                          </a:rPr>
                        </m:ctrlPr>
                      </m:sSubPr>
                      <m:e>
                        <m:r>
                          <a:rPr lang="en-US" altLang="ko-KR" sz="2800" b="1" i="0" smtClean="0">
                            <a:latin typeface="Cambria Math" panose="02040503050406030204" pitchFamily="18" charset="0"/>
                          </a:rPr>
                          <m:t>𝐱</m:t>
                        </m:r>
                      </m:e>
                      <m:sub>
                        <m:r>
                          <a:rPr lang="en-US" altLang="ko-KR" sz="2800" b="0" i="1" smtClean="0">
                            <a:latin typeface="Cambria Math" panose="02040503050406030204" pitchFamily="18" charset="0"/>
                          </a:rPr>
                          <m:t>0</m:t>
                        </m:r>
                      </m:sub>
                    </m:sSub>
                  </m:oMath>
                </a14:m>
                <a:r>
                  <a:rPr lang="en-US" sz="2800" dirty="0">
                    <a:latin typeface="+mn-lt"/>
                  </a:rPr>
                  <a:t>.</a:t>
                </a:r>
                <a:br>
                  <a:rPr lang="en-US" sz="2800" dirty="0">
                    <a:latin typeface="+mn-lt"/>
                  </a:rPr>
                </a:br>
                <a:endParaRPr lang="en-US" sz="2800" dirty="0">
                  <a:latin typeface="+mn-lt"/>
                </a:endParaRPr>
              </a:p>
              <a:p>
                <a14:m>
                  <m:oMath xmlns:m="http://schemas.openxmlformats.org/officeDocument/2006/math">
                    <m:r>
                      <a:rPr lang="en-US" altLang="ko-KR" sz="2800" i="1">
                        <a:latin typeface="Cambria Math" panose="02040503050406030204" pitchFamily="18" charset="0"/>
                      </a:rPr>
                      <m:t>𝜂</m:t>
                    </m:r>
                    <m:r>
                      <a:rPr lang="en-US" altLang="ko-KR" sz="2800" b="0" i="1" smtClean="0">
                        <a:latin typeface="Cambria Math" panose="02040503050406030204" pitchFamily="18" charset="0"/>
                      </a:rPr>
                      <m:t>=1</m:t>
                    </m:r>
                  </m:oMath>
                </a14:m>
                <a:r>
                  <a:rPr lang="en-US" sz="2800" dirty="0">
                    <a:latin typeface="+mn-lt"/>
                  </a:rPr>
                  <a:t>: Same as </a:t>
                </a:r>
                <a:r>
                  <a:rPr lang="en-US" sz="2800" b="1" dirty="0">
                    <a:solidFill>
                      <a:srgbClr val="8C1313"/>
                    </a:solidFill>
                    <a:latin typeface="+mn-lt"/>
                  </a:rPr>
                  <a:t>DDPMs’ stochastic process</a:t>
                </a:r>
                <a:r>
                  <a:rPr lang="en-US" sz="2800" dirty="0">
                    <a:latin typeface="+mn-lt"/>
                  </a:rPr>
                  <a:t>.</a:t>
                </a:r>
              </a:p>
            </p:txBody>
          </p:sp>
        </mc:Choice>
        <mc:Fallback>
          <p:sp>
            <p:nvSpPr>
              <p:cNvPr id="3" name="Text Placeholder 2">
                <a:extLst>
                  <a:ext uri="{FF2B5EF4-FFF2-40B4-BE49-F238E27FC236}">
                    <a16:creationId xmlns:a16="http://schemas.microsoft.com/office/drawing/2014/main" id="{9BCA1579-2083-C0C8-D45C-127127D0159D}"/>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0FA33E49-979C-2D70-37FB-B0EF4035AC3F}"/>
              </a:ext>
            </a:extLst>
          </p:cNvPr>
          <p:cNvSpPr>
            <a:spLocks noGrp="1"/>
          </p:cNvSpPr>
          <p:nvPr>
            <p:ph type="title"/>
          </p:nvPr>
        </p:nvSpPr>
        <p:spPr/>
        <p:txBody>
          <a:bodyPr>
            <a:normAutofit fontScale="90000"/>
          </a:bodyPr>
          <a:lstStyle/>
          <a:p>
            <a:r>
              <a:rPr lang="en-KR" dirty="0"/>
              <a:t>Stochasticity Control in DDIMs</a:t>
            </a:r>
          </a:p>
        </p:txBody>
      </p:sp>
      <p:sp>
        <p:nvSpPr>
          <p:cNvPr id="4" name="Date Placeholder 3">
            <a:extLst>
              <a:ext uri="{FF2B5EF4-FFF2-40B4-BE49-F238E27FC236}">
                <a16:creationId xmlns:a16="http://schemas.microsoft.com/office/drawing/2014/main" id="{6A79BA2C-9E77-DD7E-B51E-A1E51D234D9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40724FA8-ED41-5776-96E1-08371CEE21AA}"/>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44BB12FC-0003-7C8D-CE2F-E27DF4E3EA80}"/>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25934363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41EC-FF6A-3D96-8E6C-ACCD9870A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83111-310D-86D8-EF79-62954B7E29F6}"/>
              </a:ext>
            </a:extLst>
          </p:cNvPr>
          <p:cNvSpPr>
            <a:spLocks noGrp="1"/>
          </p:cNvSpPr>
          <p:nvPr>
            <p:ph type="title"/>
          </p:nvPr>
        </p:nvSpPr>
        <p:spPr/>
        <p:txBody>
          <a:bodyPr>
            <a:normAutofit fontScale="90000"/>
          </a:bodyPr>
          <a:lstStyle/>
          <a:p>
            <a:r>
              <a:rPr lang="en-US" dirty="0"/>
              <a:t>Faster, Without Compromise</a:t>
            </a:r>
            <a:endParaRPr lang="en-KR"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C1C47335-EB14-3044-41D3-8398C667DEB7}"/>
                  </a:ext>
                </a:extLst>
              </p:cNvPr>
              <p:cNvSpPr>
                <a:spLocks noGrp="1"/>
              </p:cNvSpPr>
              <p:nvPr>
                <p:ph type="body" idx="1"/>
              </p:nvPr>
            </p:nvSpPr>
            <p:spPr/>
            <p:txBody>
              <a:bodyPr>
                <a:normAutofit/>
              </a:bodyPr>
              <a:lstStyle/>
              <a:p>
                <a:pPr marL="0" indent="0">
                  <a:buNone/>
                </a:pPr>
                <a:r>
                  <a:rPr lang="en-US" sz="2800" b="0" dirty="0"/>
                  <a:t>FID scores (lower is better) while varying</a:t>
                </a:r>
              </a:p>
              <a:p>
                <a14:m>
                  <m:oMath xmlns:m="http://schemas.openxmlformats.org/officeDocument/2006/math">
                    <m:r>
                      <a:rPr lang="en-US" sz="2800" b="0" i="1" smtClean="0">
                        <a:latin typeface="Cambria Math" panose="02040503050406030204" pitchFamily="18" charset="0"/>
                      </a:rPr>
                      <m:t>𝜂</m:t>
                    </m:r>
                  </m:oMath>
                </a14:m>
                <a:r>
                  <a:rPr lang="en-US" sz="2800" b="0" dirty="0"/>
                  <a:t>: Stochasticity</a:t>
                </a:r>
              </a:p>
              <a:p>
                <a14:m>
                  <m:oMath xmlns:m="http://schemas.openxmlformats.org/officeDocument/2006/math">
                    <m:r>
                      <a:rPr lang="en-US" sz="2800" i="1">
                        <a:latin typeface="Cambria Math" panose="02040503050406030204" pitchFamily="18" charset="0"/>
                      </a:rPr>
                      <m:t>𝑆</m:t>
                    </m:r>
                  </m:oMath>
                </a14:m>
                <a:r>
                  <a:rPr lang="en-US" sz="2800" dirty="0"/>
                  <a:t>: The number of sampling steps</a:t>
                </a:r>
              </a:p>
            </p:txBody>
          </p:sp>
        </mc:Choice>
        <mc:Fallback>
          <p:sp>
            <p:nvSpPr>
              <p:cNvPr id="3" name="Text Placeholder 2">
                <a:extLst>
                  <a:ext uri="{FF2B5EF4-FFF2-40B4-BE49-F238E27FC236}">
                    <a16:creationId xmlns:a16="http://schemas.microsoft.com/office/drawing/2014/main" id="{C1C47335-EB14-3044-41D3-8398C667DEB7}"/>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BDCCCB6B-D1C9-BDFA-00E6-7827B2CD6BF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830FEC1-BE6B-5298-3344-DAA9B64C0DC1}"/>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1AA9B810-8232-69BD-CFCC-482EFD7BA143}"/>
              </a:ext>
            </a:extLst>
          </p:cNvPr>
          <p:cNvSpPr>
            <a:spLocks noGrp="1"/>
          </p:cNvSpPr>
          <p:nvPr>
            <p:ph type="sldNum" sz="quarter" idx="12"/>
          </p:nvPr>
        </p:nvSpPr>
        <p:spPr/>
        <p:txBody>
          <a:bodyPr/>
          <a:lstStyle/>
          <a:p>
            <a:r>
              <a:rPr lang="en-US" dirty="0"/>
              <a:t>Diffusion-Based Image and Video Generation</a:t>
            </a:r>
          </a:p>
        </p:txBody>
      </p:sp>
      <p:pic>
        <p:nvPicPr>
          <p:cNvPr id="8" name="Picture 7">
            <a:extLst>
              <a:ext uri="{FF2B5EF4-FFF2-40B4-BE49-F238E27FC236}">
                <a16:creationId xmlns:a16="http://schemas.microsoft.com/office/drawing/2014/main" id="{394DC493-8FC9-5225-65F5-EA24ECB83295}"/>
              </a:ext>
            </a:extLst>
          </p:cNvPr>
          <p:cNvPicPr>
            <a:picLocks noChangeAspect="1"/>
          </p:cNvPicPr>
          <p:nvPr/>
        </p:nvPicPr>
        <p:blipFill>
          <a:blip r:embed="rId4"/>
          <a:srcRect r="45059"/>
          <a:stretch>
            <a:fillRect/>
          </a:stretch>
        </p:blipFill>
        <p:spPr>
          <a:xfrm>
            <a:off x="2813099" y="3717785"/>
            <a:ext cx="6565802" cy="2279329"/>
          </a:xfrm>
          <a:prstGeom prst="rect">
            <a:avLst/>
          </a:prstGeom>
        </p:spPr>
      </p:pic>
    </p:spTree>
    <p:extLst>
      <p:ext uri="{BB962C8B-B14F-4D97-AF65-F5344CB8AC3E}">
        <p14:creationId xmlns:p14="http://schemas.microsoft.com/office/powerpoint/2010/main" val="19620389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FFC2B-0413-1B70-B712-C9D2E4062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414004-AC4F-8189-F61A-6E31FDB9E4B4}"/>
              </a:ext>
            </a:extLst>
          </p:cNvPr>
          <p:cNvSpPr>
            <a:spLocks noGrp="1"/>
          </p:cNvSpPr>
          <p:nvPr>
            <p:ph type="title"/>
          </p:nvPr>
        </p:nvSpPr>
        <p:spPr/>
        <p:txBody>
          <a:bodyPr>
            <a:normAutofit fontScale="90000"/>
          </a:bodyPr>
          <a:lstStyle/>
          <a:p>
            <a:r>
              <a:rPr lang="en-US" dirty="0"/>
              <a:t>Faster, Without Compromise</a:t>
            </a:r>
            <a:endParaRPr lang="en-KR"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395CC46-C765-64DF-C068-ED389F2CB1F7}"/>
                  </a:ext>
                </a:extLst>
              </p:cNvPr>
              <p:cNvSpPr>
                <a:spLocks noGrp="1"/>
              </p:cNvSpPr>
              <p:nvPr>
                <p:ph type="body" idx="1"/>
              </p:nvPr>
            </p:nvSpPr>
            <p:spPr/>
            <p:txBody>
              <a:bodyPr>
                <a:normAutofit/>
              </a:bodyPr>
              <a:lstStyle/>
              <a:p>
                <a:pPr marL="0" indent="0">
                  <a:buNone/>
                </a:pPr>
                <a:r>
                  <a:rPr lang="en-US" sz="2800" b="0" dirty="0"/>
                  <a:t>FID scores (lower is better) while varying</a:t>
                </a:r>
              </a:p>
              <a:p>
                <a14:m>
                  <m:oMath xmlns:m="http://schemas.openxmlformats.org/officeDocument/2006/math">
                    <m:r>
                      <a:rPr lang="en-US" sz="2800" b="0" i="1" smtClean="0">
                        <a:latin typeface="Cambria Math" panose="02040503050406030204" pitchFamily="18" charset="0"/>
                      </a:rPr>
                      <m:t>𝜂</m:t>
                    </m:r>
                  </m:oMath>
                </a14:m>
                <a:r>
                  <a:rPr lang="en-US" sz="2800" b="0" dirty="0"/>
                  <a:t>: Stochasticity</a:t>
                </a:r>
              </a:p>
              <a:p>
                <a14:m>
                  <m:oMath xmlns:m="http://schemas.openxmlformats.org/officeDocument/2006/math">
                    <m:r>
                      <a:rPr lang="en-US" sz="2800" i="1">
                        <a:latin typeface="Cambria Math" panose="02040503050406030204" pitchFamily="18" charset="0"/>
                      </a:rPr>
                      <m:t>𝑆</m:t>
                    </m:r>
                  </m:oMath>
                </a14:m>
                <a:r>
                  <a:rPr lang="en-US" sz="2800" dirty="0"/>
                  <a:t>: The number of sampling steps</a:t>
                </a:r>
              </a:p>
            </p:txBody>
          </p:sp>
        </mc:Choice>
        <mc:Fallback>
          <p:sp>
            <p:nvSpPr>
              <p:cNvPr id="3" name="Text Placeholder 2">
                <a:extLst>
                  <a:ext uri="{FF2B5EF4-FFF2-40B4-BE49-F238E27FC236}">
                    <a16:creationId xmlns:a16="http://schemas.microsoft.com/office/drawing/2014/main" id="{1395CC46-C765-64DF-C068-ED389F2CB1F7}"/>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ED8BA6F0-5947-C699-E3DA-731D784DFB9B}"/>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CACCDBC-A998-5CD4-3FE1-F5F476DE1ED2}"/>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8D84E5E3-3D50-0038-3FDE-E5B929444DCE}"/>
              </a:ext>
            </a:extLst>
          </p:cNvPr>
          <p:cNvSpPr>
            <a:spLocks noGrp="1"/>
          </p:cNvSpPr>
          <p:nvPr>
            <p:ph type="sldNum" sz="quarter" idx="12"/>
          </p:nvPr>
        </p:nvSpPr>
        <p:spPr/>
        <p:txBody>
          <a:bodyPr/>
          <a:lstStyle/>
          <a:p>
            <a:r>
              <a:rPr lang="en-US" dirty="0"/>
              <a:t>Diffusion-Based Image and Video Generation</a:t>
            </a:r>
          </a:p>
        </p:txBody>
      </p:sp>
      <p:pic>
        <p:nvPicPr>
          <p:cNvPr id="8" name="Picture 7">
            <a:extLst>
              <a:ext uri="{FF2B5EF4-FFF2-40B4-BE49-F238E27FC236}">
                <a16:creationId xmlns:a16="http://schemas.microsoft.com/office/drawing/2014/main" id="{DD9EF2D3-17ED-092E-4E03-7929EE2D736F}"/>
              </a:ext>
            </a:extLst>
          </p:cNvPr>
          <p:cNvPicPr>
            <a:picLocks noChangeAspect="1"/>
          </p:cNvPicPr>
          <p:nvPr/>
        </p:nvPicPr>
        <p:blipFill>
          <a:blip r:embed="rId4"/>
          <a:srcRect r="45059"/>
          <a:stretch>
            <a:fillRect/>
          </a:stretch>
        </p:blipFill>
        <p:spPr>
          <a:xfrm>
            <a:off x="2813099" y="3717785"/>
            <a:ext cx="6565802" cy="2279329"/>
          </a:xfrm>
          <a:prstGeom prst="rect">
            <a:avLst/>
          </a:prstGeom>
        </p:spPr>
      </p:pic>
      <p:cxnSp>
        <p:nvCxnSpPr>
          <p:cNvPr id="11" name="Straight Arrow Connector 10">
            <a:extLst>
              <a:ext uri="{FF2B5EF4-FFF2-40B4-BE49-F238E27FC236}">
                <a16:creationId xmlns:a16="http://schemas.microsoft.com/office/drawing/2014/main" id="{CEB25CC0-C056-9095-AB17-5F8980FA56C4}"/>
              </a:ext>
            </a:extLst>
          </p:cNvPr>
          <p:cNvCxnSpPr/>
          <p:nvPr/>
        </p:nvCxnSpPr>
        <p:spPr>
          <a:xfrm>
            <a:off x="3352800" y="4717774"/>
            <a:ext cx="0" cy="1020417"/>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sp>
        <p:nvSpPr>
          <p:cNvPr id="13" name="TextBox 12">
            <a:extLst>
              <a:ext uri="{FF2B5EF4-FFF2-40B4-BE49-F238E27FC236}">
                <a16:creationId xmlns:a16="http://schemas.microsoft.com/office/drawing/2014/main" id="{DCEC891E-18E0-19AF-F468-450FEE40DEF7}"/>
              </a:ext>
            </a:extLst>
          </p:cNvPr>
          <p:cNvSpPr txBox="1"/>
          <p:nvPr/>
        </p:nvSpPr>
        <p:spPr>
          <a:xfrm>
            <a:off x="304800" y="5945900"/>
            <a:ext cx="6096000" cy="461665"/>
          </a:xfrm>
          <a:prstGeom prst="rect">
            <a:avLst/>
          </a:prstGeom>
          <a:noFill/>
        </p:spPr>
        <p:txBody>
          <a:bodyPr wrap="square">
            <a:spAutoFit/>
          </a:bodyPr>
          <a:lstStyle/>
          <a:p>
            <a:pPr algn="ctr"/>
            <a:r>
              <a:rPr lang="en-US" sz="2400" b="0" dirty="0">
                <a:solidFill>
                  <a:srgbClr val="8C1313"/>
                </a:solidFill>
              </a:rPr>
              <a:t>Stochasticity increases.</a:t>
            </a:r>
            <a:endParaRPr lang="en-KR" sz="2400" dirty="0">
              <a:solidFill>
                <a:srgbClr val="8C1313"/>
              </a:solidFill>
            </a:endParaRPr>
          </a:p>
        </p:txBody>
      </p:sp>
    </p:spTree>
    <p:extLst>
      <p:ext uri="{BB962C8B-B14F-4D97-AF65-F5344CB8AC3E}">
        <p14:creationId xmlns:p14="http://schemas.microsoft.com/office/powerpoint/2010/main" val="244609593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91B75-2571-2BAB-E6B7-9F93734E4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1A845-4727-9929-451D-B6DED3F44623}"/>
              </a:ext>
            </a:extLst>
          </p:cNvPr>
          <p:cNvSpPr>
            <a:spLocks noGrp="1"/>
          </p:cNvSpPr>
          <p:nvPr>
            <p:ph type="title"/>
          </p:nvPr>
        </p:nvSpPr>
        <p:spPr/>
        <p:txBody>
          <a:bodyPr>
            <a:normAutofit fontScale="90000"/>
          </a:bodyPr>
          <a:lstStyle/>
          <a:p>
            <a:r>
              <a:rPr lang="en-US" dirty="0"/>
              <a:t>Faster, Without Compromise</a:t>
            </a:r>
            <a:endParaRPr lang="en-K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882AB1C-CA17-387B-02F5-4A6967C4E14C}"/>
                  </a:ext>
                </a:extLst>
              </p:cNvPr>
              <p:cNvSpPr>
                <a:spLocks noGrp="1"/>
              </p:cNvSpPr>
              <p:nvPr>
                <p:ph type="body" idx="1"/>
              </p:nvPr>
            </p:nvSpPr>
            <p:spPr/>
            <p:txBody>
              <a:bodyPr>
                <a:normAutofit/>
              </a:bodyPr>
              <a:lstStyle/>
              <a:p>
                <a:pPr marL="0" indent="0">
                  <a:buNone/>
                </a:pPr>
                <a:r>
                  <a:rPr lang="en-US" sz="2800" b="0" dirty="0"/>
                  <a:t>FID scores (lower is better) while varying</a:t>
                </a:r>
              </a:p>
              <a:p>
                <a14:m>
                  <m:oMath xmlns:m="http://schemas.openxmlformats.org/officeDocument/2006/math">
                    <m:r>
                      <a:rPr lang="en-US" sz="2800" b="0" i="1" smtClean="0">
                        <a:latin typeface="Cambria Math" panose="02040503050406030204" pitchFamily="18" charset="0"/>
                      </a:rPr>
                      <m:t>𝜂</m:t>
                    </m:r>
                  </m:oMath>
                </a14:m>
                <a:r>
                  <a:rPr lang="en-US" sz="2800" b="0" dirty="0"/>
                  <a:t>: Stochasticity</a:t>
                </a:r>
              </a:p>
              <a:p>
                <a14:m>
                  <m:oMath xmlns:m="http://schemas.openxmlformats.org/officeDocument/2006/math">
                    <m:r>
                      <a:rPr lang="en-US" sz="2800" b="0" i="1" smtClean="0">
                        <a:latin typeface="Cambria Math" panose="02040503050406030204" pitchFamily="18" charset="0"/>
                      </a:rPr>
                      <m:t>𝑆</m:t>
                    </m:r>
                  </m:oMath>
                </a14:m>
                <a:r>
                  <a:rPr lang="en-US" sz="2800" b="0" dirty="0"/>
                  <a:t>: The number of sampling steps</a:t>
                </a:r>
              </a:p>
            </p:txBody>
          </p:sp>
        </mc:Choice>
        <mc:Fallback xmlns="">
          <p:sp>
            <p:nvSpPr>
              <p:cNvPr id="3" name="Text Placeholder 2">
                <a:extLst>
                  <a:ext uri="{FF2B5EF4-FFF2-40B4-BE49-F238E27FC236}">
                    <a16:creationId xmlns:a16="http://schemas.microsoft.com/office/drawing/2014/main" id="{21EBDB12-3E87-A63B-F4C2-876C4D930ED7}"/>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6B7FB0B9-3A42-EF44-8C26-C1202DF49B0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E8F1260-E77E-1F2E-682A-2C75A7D8177C}"/>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F9531D48-10D2-E7CB-1E87-A77B3B4CBA78}"/>
              </a:ext>
            </a:extLst>
          </p:cNvPr>
          <p:cNvSpPr>
            <a:spLocks noGrp="1"/>
          </p:cNvSpPr>
          <p:nvPr>
            <p:ph type="sldNum" sz="quarter" idx="12"/>
          </p:nvPr>
        </p:nvSpPr>
        <p:spPr/>
        <p:txBody>
          <a:bodyPr/>
          <a:lstStyle/>
          <a:p>
            <a:r>
              <a:rPr lang="en-US" dirty="0"/>
              <a:t>Diffusion-Based Image and Video Generation</a:t>
            </a:r>
          </a:p>
        </p:txBody>
      </p:sp>
      <p:pic>
        <p:nvPicPr>
          <p:cNvPr id="8" name="Picture 7">
            <a:extLst>
              <a:ext uri="{FF2B5EF4-FFF2-40B4-BE49-F238E27FC236}">
                <a16:creationId xmlns:a16="http://schemas.microsoft.com/office/drawing/2014/main" id="{0AF18A7C-3CD8-0E2C-C23A-7210D3954E52}"/>
              </a:ext>
            </a:extLst>
          </p:cNvPr>
          <p:cNvPicPr>
            <a:picLocks noChangeAspect="1"/>
          </p:cNvPicPr>
          <p:nvPr/>
        </p:nvPicPr>
        <p:blipFill>
          <a:blip r:embed="rId4"/>
          <a:srcRect r="45059"/>
          <a:stretch>
            <a:fillRect/>
          </a:stretch>
        </p:blipFill>
        <p:spPr>
          <a:xfrm>
            <a:off x="2813099" y="3717785"/>
            <a:ext cx="6565802" cy="2279329"/>
          </a:xfrm>
          <a:prstGeom prst="rect">
            <a:avLst/>
          </a:prstGeom>
        </p:spPr>
      </p:pic>
      <p:sp>
        <p:nvSpPr>
          <p:cNvPr id="9" name="TextBox 8">
            <a:extLst>
              <a:ext uri="{FF2B5EF4-FFF2-40B4-BE49-F238E27FC236}">
                <a16:creationId xmlns:a16="http://schemas.microsoft.com/office/drawing/2014/main" id="{BFD29514-6236-74B1-2E55-250FFB6F5C2A}"/>
              </a:ext>
            </a:extLst>
          </p:cNvPr>
          <p:cNvSpPr txBox="1"/>
          <p:nvPr/>
        </p:nvSpPr>
        <p:spPr>
          <a:xfrm>
            <a:off x="3762648" y="3307335"/>
            <a:ext cx="6096000" cy="461665"/>
          </a:xfrm>
          <a:prstGeom prst="rect">
            <a:avLst/>
          </a:prstGeom>
          <a:noFill/>
        </p:spPr>
        <p:txBody>
          <a:bodyPr wrap="square">
            <a:spAutoFit/>
          </a:bodyPr>
          <a:lstStyle/>
          <a:p>
            <a:pPr algn="ctr"/>
            <a:r>
              <a:rPr lang="en-US" sz="2400" b="0" dirty="0">
                <a:solidFill>
                  <a:srgbClr val="8C1313"/>
                </a:solidFill>
              </a:rPr>
              <a:t># of sampling steps decreases.</a:t>
            </a:r>
            <a:endParaRPr lang="en-KR" sz="2400" dirty="0">
              <a:solidFill>
                <a:srgbClr val="8C1313"/>
              </a:solidFill>
            </a:endParaRPr>
          </a:p>
        </p:txBody>
      </p:sp>
      <p:sp>
        <p:nvSpPr>
          <p:cNvPr id="10" name="Rectangle 9">
            <a:extLst>
              <a:ext uri="{FF2B5EF4-FFF2-40B4-BE49-F238E27FC236}">
                <a16:creationId xmlns:a16="http://schemas.microsoft.com/office/drawing/2014/main" id="{0C16C69E-4E81-E729-AF80-7BB72B6B9205}"/>
              </a:ext>
            </a:extLst>
          </p:cNvPr>
          <p:cNvSpPr/>
          <p:nvPr/>
        </p:nvSpPr>
        <p:spPr>
          <a:xfrm>
            <a:off x="5523471" y="3860260"/>
            <a:ext cx="2335427" cy="303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cxnSp>
        <p:nvCxnSpPr>
          <p:cNvPr id="7" name="Straight Arrow Connector 6">
            <a:extLst>
              <a:ext uri="{FF2B5EF4-FFF2-40B4-BE49-F238E27FC236}">
                <a16:creationId xmlns:a16="http://schemas.microsoft.com/office/drawing/2014/main" id="{1696374E-206A-8954-F42A-1406E8025A98}"/>
              </a:ext>
            </a:extLst>
          </p:cNvPr>
          <p:cNvCxnSpPr>
            <a:cxnSpLocks/>
          </p:cNvCxnSpPr>
          <p:nvPr/>
        </p:nvCxnSpPr>
        <p:spPr>
          <a:xfrm flipH="1">
            <a:off x="4627002" y="3996080"/>
            <a:ext cx="4367293" cy="0"/>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spTree>
    <p:extLst>
      <p:ext uri="{BB962C8B-B14F-4D97-AF65-F5344CB8AC3E}">
        <p14:creationId xmlns:p14="http://schemas.microsoft.com/office/powerpoint/2010/main" val="29825447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F5399-199A-42A8-7B72-4EEDB27B01C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2B9D8D1-F881-9554-E9BA-79D5116762F3}"/>
              </a:ext>
            </a:extLst>
          </p:cNvPr>
          <p:cNvPicPr>
            <a:picLocks noChangeAspect="1"/>
          </p:cNvPicPr>
          <p:nvPr/>
        </p:nvPicPr>
        <p:blipFill>
          <a:blip r:embed="rId3"/>
          <a:srcRect r="45059"/>
          <a:stretch>
            <a:fillRect/>
          </a:stretch>
        </p:blipFill>
        <p:spPr>
          <a:xfrm>
            <a:off x="2813099" y="3717785"/>
            <a:ext cx="6565802" cy="2279329"/>
          </a:xfrm>
          <a:prstGeom prst="rect">
            <a:avLst/>
          </a:prstGeom>
        </p:spPr>
      </p:pic>
      <p:sp>
        <p:nvSpPr>
          <p:cNvPr id="2" name="Title 1">
            <a:extLst>
              <a:ext uri="{FF2B5EF4-FFF2-40B4-BE49-F238E27FC236}">
                <a16:creationId xmlns:a16="http://schemas.microsoft.com/office/drawing/2014/main" id="{3C998B7B-BFB1-EA13-E43E-C47FD0744AAE}"/>
              </a:ext>
            </a:extLst>
          </p:cNvPr>
          <p:cNvSpPr>
            <a:spLocks noGrp="1"/>
          </p:cNvSpPr>
          <p:nvPr>
            <p:ph type="title"/>
          </p:nvPr>
        </p:nvSpPr>
        <p:spPr/>
        <p:txBody>
          <a:bodyPr>
            <a:normAutofit fontScale="90000"/>
          </a:bodyPr>
          <a:lstStyle/>
          <a:p>
            <a:r>
              <a:rPr lang="en-US" dirty="0"/>
              <a:t>Faster, Without Compromise</a:t>
            </a:r>
            <a:endParaRPr lang="en-K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FAF4117-8580-7E79-8A6B-BF269FDEE0F4}"/>
                  </a:ext>
                </a:extLst>
              </p:cNvPr>
              <p:cNvSpPr>
                <a:spLocks noGrp="1"/>
              </p:cNvSpPr>
              <p:nvPr>
                <p:ph type="body" idx="1"/>
              </p:nvPr>
            </p:nvSpPr>
            <p:spPr/>
            <p:txBody>
              <a:bodyPr>
                <a:normAutofit/>
              </a:bodyPr>
              <a:lstStyle/>
              <a:p>
                <a:pPr marL="0" indent="0">
                  <a:buNone/>
                </a:pPr>
                <a:r>
                  <a:rPr lang="en-US" sz="2800" b="0" dirty="0"/>
                  <a:t>When </a:t>
                </a:r>
                <a14:m>
                  <m:oMath xmlns:m="http://schemas.openxmlformats.org/officeDocument/2006/math">
                    <m:r>
                      <a:rPr lang="en-US" sz="2800" i="1">
                        <a:latin typeface="Cambria Math" panose="02040503050406030204" pitchFamily="18" charset="0"/>
                      </a:rPr>
                      <m:t>𝜂</m:t>
                    </m:r>
                    <m:r>
                      <a:rPr lang="en-US" sz="2800" i="1">
                        <a:latin typeface="Cambria Math" panose="02040503050406030204" pitchFamily="18" charset="0"/>
                      </a:rPr>
                      <m:t>=1</m:t>
                    </m:r>
                  </m:oMath>
                </a14:m>
                <a:r>
                  <a:rPr lang="en-US" sz="2800" b="0" dirty="0"/>
                  <a:t> (DDPM), the quality quickly drops as </a:t>
                </a:r>
                <a14:m>
                  <m:oMath xmlns:m="http://schemas.openxmlformats.org/officeDocument/2006/math">
                    <m:r>
                      <a:rPr lang="en-US" sz="2800" b="0" i="1" smtClean="0">
                        <a:latin typeface="Cambria Math" panose="02040503050406030204" pitchFamily="18" charset="0"/>
                      </a:rPr>
                      <m:t>𝑆</m:t>
                    </m:r>
                  </m:oMath>
                </a14:m>
                <a:r>
                  <a:rPr lang="en-US" sz="2800" b="0" dirty="0"/>
                  <a:t> decreases from 1000 to 10.</a:t>
                </a:r>
              </a:p>
            </p:txBody>
          </p:sp>
        </mc:Choice>
        <mc:Fallback xmlns="">
          <p:sp>
            <p:nvSpPr>
              <p:cNvPr id="3" name="Text Placeholder 2">
                <a:extLst>
                  <a:ext uri="{FF2B5EF4-FFF2-40B4-BE49-F238E27FC236}">
                    <a16:creationId xmlns:a16="http://schemas.microsoft.com/office/drawing/2014/main" id="{CFAF4117-8580-7E79-8A6B-BF269FDEE0F4}"/>
                  </a:ext>
                </a:extLst>
              </p:cNvPr>
              <p:cNvSpPr>
                <a:spLocks noGrp="1" noRot="1" noChangeAspect="1" noMove="1" noResize="1" noEditPoints="1" noAdjustHandles="1" noChangeArrowheads="1" noChangeShapeType="1" noTextEdit="1"/>
              </p:cNvSpPr>
              <p:nvPr>
                <p:ph type="body" idx="1"/>
              </p:nvPr>
            </p:nvSpPr>
            <p:spPr>
              <a:blipFill>
                <a:blip r:embed="rId4"/>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9016A72F-976E-ACD1-9181-F89F5B63EB4B}"/>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E31CCEA2-82AB-09E8-6E7A-FA164614A104}"/>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63644A97-5D56-EBE6-9231-9E5237599581}"/>
              </a:ext>
            </a:extLst>
          </p:cNvPr>
          <p:cNvSpPr>
            <a:spLocks noGrp="1"/>
          </p:cNvSpPr>
          <p:nvPr>
            <p:ph type="sldNum" sz="quarter" idx="12"/>
          </p:nvPr>
        </p:nvSpPr>
        <p:spPr/>
        <p:txBody>
          <a:bodyPr/>
          <a:lstStyle/>
          <a:p>
            <a:r>
              <a:rPr lang="en-US" dirty="0"/>
              <a:t>Diffusion-Based Image and Video Generation</a:t>
            </a:r>
          </a:p>
        </p:txBody>
      </p:sp>
      <p:sp>
        <p:nvSpPr>
          <p:cNvPr id="8" name="Rounded Rectangle 7">
            <a:extLst>
              <a:ext uri="{FF2B5EF4-FFF2-40B4-BE49-F238E27FC236}">
                <a16:creationId xmlns:a16="http://schemas.microsoft.com/office/drawing/2014/main" id="{5188892A-AD9A-EEA8-9CA0-4E261C392E23}"/>
              </a:ext>
            </a:extLst>
          </p:cNvPr>
          <p:cNvSpPr/>
          <p:nvPr/>
        </p:nvSpPr>
        <p:spPr>
          <a:xfrm>
            <a:off x="3429000" y="5536127"/>
            <a:ext cx="5800725" cy="372533"/>
          </a:xfrm>
          <a:prstGeom prst="roundRect">
            <a:avLst/>
          </a:prstGeom>
          <a:noFill/>
          <a:ln w="38100">
            <a:solidFill>
              <a:srgbClr val="8C1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dirty="0"/>
          </a:p>
        </p:txBody>
      </p:sp>
    </p:spTree>
    <p:extLst>
      <p:ext uri="{BB962C8B-B14F-4D97-AF65-F5344CB8AC3E}">
        <p14:creationId xmlns:p14="http://schemas.microsoft.com/office/powerpoint/2010/main" val="16383002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F08B-75F5-201F-62A9-922A0B1CE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56BFE-D6A7-66BB-D590-984BEE38927B}"/>
              </a:ext>
            </a:extLst>
          </p:cNvPr>
          <p:cNvSpPr>
            <a:spLocks noGrp="1"/>
          </p:cNvSpPr>
          <p:nvPr>
            <p:ph type="title"/>
          </p:nvPr>
        </p:nvSpPr>
        <p:spPr/>
        <p:txBody>
          <a:bodyPr>
            <a:normAutofit fontScale="90000"/>
          </a:bodyPr>
          <a:lstStyle/>
          <a:p>
            <a:r>
              <a:rPr lang="en-US" dirty="0"/>
              <a:t>Faster, Without Compromise</a:t>
            </a:r>
            <a:endParaRPr lang="en-K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90D9282-C494-995B-A5A4-52563BE48725}"/>
                  </a:ext>
                </a:extLst>
              </p:cNvPr>
              <p:cNvSpPr>
                <a:spLocks noGrp="1"/>
              </p:cNvSpPr>
              <p:nvPr>
                <p:ph type="body" idx="1"/>
              </p:nvPr>
            </p:nvSpPr>
            <p:spPr/>
            <p:txBody>
              <a:bodyPr>
                <a:normAutofit/>
              </a:bodyPr>
              <a:lstStyle/>
              <a:p>
                <a:pPr marL="0" indent="0">
                  <a:buNone/>
                </a:pPr>
                <a:r>
                  <a:rPr lang="en-US" sz="2800" b="0" dirty="0"/>
                  <a:t>When </a:t>
                </a:r>
                <a14:m>
                  <m:oMath xmlns:m="http://schemas.openxmlformats.org/officeDocument/2006/math">
                    <m:r>
                      <a:rPr lang="en-US" sz="2800" i="1">
                        <a:latin typeface="Cambria Math" panose="02040503050406030204" pitchFamily="18" charset="0"/>
                      </a:rPr>
                      <m:t>𝜂</m:t>
                    </m:r>
                    <m:r>
                      <a:rPr lang="en-US" sz="2800" i="1">
                        <a:latin typeface="Cambria Math" panose="02040503050406030204" pitchFamily="18" charset="0"/>
                      </a:rPr>
                      <m:t>=0</m:t>
                    </m:r>
                  </m:oMath>
                </a14:m>
                <a:r>
                  <a:rPr lang="en-US" sz="2800" b="0" dirty="0"/>
                  <a:t> (Fully-deterministic),</a:t>
                </a:r>
              </a:p>
              <a:p>
                <a:r>
                  <a:rPr lang="en-US" sz="2800" dirty="0"/>
                  <a:t>t</a:t>
                </a:r>
                <a:r>
                  <a:rPr lang="en-US" sz="2800" b="0" dirty="0"/>
                  <a:t>he quality degradation is relaxed.</a:t>
                </a:r>
              </a:p>
              <a:p>
                <a:endParaRPr lang="en-US" sz="2800" b="0" dirty="0"/>
              </a:p>
              <a:p>
                <a:pPr marL="0" indent="0">
                  <a:buNone/>
                </a:pPr>
                <a:r>
                  <a:rPr lang="en-US" sz="2800" b="0" dirty="0"/>
                  <a:t> </a:t>
                </a:r>
              </a:p>
            </p:txBody>
          </p:sp>
        </mc:Choice>
        <mc:Fallback xmlns="">
          <p:sp>
            <p:nvSpPr>
              <p:cNvPr id="3" name="Text Placeholder 2">
                <a:extLst>
                  <a:ext uri="{FF2B5EF4-FFF2-40B4-BE49-F238E27FC236}">
                    <a16:creationId xmlns:a16="http://schemas.microsoft.com/office/drawing/2014/main" id="{A90D9282-C494-995B-A5A4-52563BE48725}"/>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93942985-B061-041E-765E-6F241233AE50}"/>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0BF827B3-E8DE-3F57-821A-6AF910E3FCDD}"/>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E941DF44-C2C1-09C5-E638-FCCA4CCF12D7}"/>
              </a:ext>
            </a:extLst>
          </p:cNvPr>
          <p:cNvSpPr>
            <a:spLocks noGrp="1"/>
          </p:cNvSpPr>
          <p:nvPr>
            <p:ph type="sldNum" sz="quarter" idx="12"/>
          </p:nvPr>
        </p:nvSpPr>
        <p:spPr/>
        <p:txBody>
          <a:bodyPr/>
          <a:lstStyle/>
          <a:p>
            <a:r>
              <a:rPr lang="en-US" dirty="0"/>
              <a:t>Diffusion-Based Image and Video Generation</a:t>
            </a:r>
          </a:p>
        </p:txBody>
      </p:sp>
      <p:pic>
        <p:nvPicPr>
          <p:cNvPr id="10" name="Picture 9">
            <a:extLst>
              <a:ext uri="{FF2B5EF4-FFF2-40B4-BE49-F238E27FC236}">
                <a16:creationId xmlns:a16="http://schemas.microsoft.com/office/drawing/2014/main" id="{9C0EDB65-44AE-6073-BDF2-97133F790FED}"/>
              </a:ext>
            </a:extLst>
          </p:cNvPr>
          <p:cNvPicPr>
            <a:picLocks noChangeAspect="1"/>
          </p:cNvPicPr>
          <p:nvPr/>
        </p:nvPicPr>
        <p:blipFill>
          <a:blip r:embed="rId4"/>
          <a:srcRect r="45059"/>
          <a:stretch>
            <a:fillRect/>
          </a:stretch>
        </p:blipFill>
        <p:spPr>
          <a:xfrm>
            <a:off x="2813099" y="3717785"/>
            <a:ext cx="6565802" cy="2279329"/>
          </a:xfrm>
          <a:prstGeom prst="rect">
            <a:avLst/>
          </a:prstGeom>
        </p:spPr>
      </p:pic>
      <p:sp>
        <p:nvSpPr>
          <p:cNvPr id="11" name="Rounded Rectangle 10">
            <a:extLst>
              <a:ext uri="{FF2B5EF4-FFF2-40B4-BE49-F238E27FC236}">
                <a16:creationId xmlns:a16="http://schemas.microsoft.com/office/drawing/2014/main" id="{050098A6-AC63-8616-FED7-242DCAE012A1}"/>
              </a:ext>
            </a:extLst>
          </p:cNvPr>
          <p:cNvSpPr/>
          <p:nvPr/>
        </p:nvSpPr>
        <p:spPr>
          <a:xfrm>
            <a:off x="3429000" y="4578851"/>
            <a:ext cx="5800725" cy="372533"/>
          </a:xfrm>
          <a:prstGeom prst="roundRect">
            <a:avLst/>
          </a:prstGeom>
          <a:noFill/>
          <a:ln w="38100">
            <a:solidFill>
              <a:srgbClr val="8C1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dirty="0"/>
          </a:p>
        </p:txBody>
      </p:sp>
    </p:spTree>
    <p:extLst>
      <p:ext uri="{BB962C8B-B14F-4D97-AF65-F5344CB8AC3E}">
        <p14:creationId xmlns:p14="http://schemas.microsoft.com/office/powerpoint/2010/main" val="15200730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C8A07-2945-C32B-4FED-1F408BF62597}"/>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4A69B55-E20E-40E6-EC3D-DC15ACE2328F}"/>
              </a:ext>
            </a:extLst>
          </p:cNvPr>
          <p:cNvGraphicFramePr>
            <a:graphicFrameLocks noGrp="1"/>
          </p:cNvGraphicFramePr>
          <p:nvPr/>
        </p:nvGraphicFramePr>
        <p:xfrm>
          <a:off x="295382" y="1376109"/>
          <a:ext cx="5519631" cy="4547976"/>
        </p:xfrm>
        <a:graphic>
          <a:graphicData uri="http://schemas.openxmlformats.org/drawingml/2006/table">
            <a:tbl>
              <a:tblPr bandRow="1">
                <a:tableStyleId>{C083E6E3-FA7D-4D7B-A595-EF9225AFEA82}</a:tableStyleId>
              </a:tblPr>
              <a:tblGrid>
                <a:gridCol w="5519631">
                  <a:extLst>
                    <a:ext uri="{9D8B030D-6E8A-4147-A177-3AD203B41FA5}">
                      <a16:colId xmlns:a16="http://schemas.microsoft.com/office/drawing/2014/main" val="1786906727"/>
                    </a:ext>
                  </a:extLst>
                </a:gridCol>
              </a:tblGrid>
              <a:tr h="64206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44494478"/>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45435268"/>
                  </a:ext>
                </a:extLst>
              </a:tr>
              <a:tr h="650985">
                <a:tc>
                  <a:txBody>
                    <a:bodyPr/>
                    <a:lstStyle/>
                    <a:p>
                      <a:endParaRPr lang="en-US"/>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36508819"/>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291879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5084581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72634146"/>
                  </a:ext>
                </a:extLst>
              </a:tr>
              <a:tr h="650985">
                <a:tc>
                  <a:txBody>
                    <a:bodyPr/>
                    <a:lstStyle/>
                    <a:p>
                      <a:endParaRPr lang="en-US"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3342463"/>
                  </a:ext>
                </a:extLst>
              </a:tr>
            </a:tbl>
          </a:graphicData>
        </a:graphic>
      </p:graphicFrame>
      <p:sp>
        <p:nvSpPr>
          <p:cNvPr id="2" name="Title 1">
            <a:extLst>
              <a:ext uri="{FF2B5EF4-FFF2-40B4-BE49-F238E27FC236}">
                <a16:creationId xmlns:a16="http://schemas.microsoft.com/office/drawing/2014/main" id="{39BCFEF1-A368-9B36-4F3B-7F0380AA6756}"/>
              </a:ext>
            </a:extLst>
          </p:cNvPr>
          <p:cNvSpPr>
            <a:spLocks noGrp="1"/>
          </p:cNvSpPr>
          <p:nvPr>
            <p:ph type="title"/>
          </p:nvPr>
        </p:nvSpPr>
        <p:spPr/>
        <p:txBody>
          <a:bodyPr>
            <a:noAutofit/>
          </a:bodyPr>
          <a:lstStyle/>
          <a:p>
            <a:r>
              <a:rPr lang="en-US" sz="3600" dirty="0"/>
              <a:t>Presentation Schedule</a:t>
            </a:r>
          </a:p>
        </p:txBody>
      </p:sp>
      <p:sp>
        <p:nvSpPr>
          <p:cNvPr id="3" name="Content Placeholder 2">
            <a:extLst>
              <a:ext uri="{FF2B5EF4-FFF2-40B4-BE49-F238E27FC236}">
                <a16:creationId xmlns:a16="http://schemas.microsoft.com/office/drawing/2014/main" id="{F4F1BA14-A8F1-5053-1C0D-917CDAB237A6}"/>
              </a:ext>
            </a:extLst>
          </p:cNvPr>
          <p:cNvSpPr>
            <a:spLocks noGrp="1"/>
          </p:cNvSpPr>
          <p:nvPr>
            <p:ph type="body" idx="1"/>
          </p:nvPr>
        </p:nvSpPr>
        <p:spPr/>
        <p:txBody>
          <a:bodyPr>
            <a:normAutofit/>
          </a:bodyPr>
          <a:lstStyle/>
          <a:p>
            <a:pPr marL="0" indent="0">
              <a:lnSpc>
                <a:spcPct val="150000"/>
              </a:lnSpc>
              <a:buNone/>
            </a:pPr>
            <a:r>
              <a:rPr lang="en-US" dirty="0"/>
              <a:t>Introduction to Diffusion Models</a:t>
            </a:r>
          </a:p>
          <a:p>
            <a:pPr marL="0" indent="0">
              <a:lnSpc>
                <a:spcPct val="150000"/>
              </a:lnSpc>
              <a:buNone/>
            </a:pPr>
            <a:r>
              <a:rPr lang="en-US" dirty="0"/>
              <a:t>Guidance and Controlled Generation</a:t>
            </a:r>
          </a:p>
          <a:p>
            <a:pPr marL="0" indent="0">
              <a:lnSpc>
                <a:spcPct val="150000"/>
              </a:lnSpc>
              <a:buNone/>
            </a:pPr>
            <a:r>
              <a:rPr lang="en-US" dirty="0"/>
              <a:t>Attention and Personalization</a:t>
            </a:r>
          </a:p>
          <a:p>
            <a:pPr marL="0" indent="0">
              <a:lnSpc>
                <a:spcPct val="150000"/>
              </a:lnSpc>
              <a:buNone/>
            </a:pPr>
            <a:r>
              <a:rPr lang="en-US" dirty="0">
                <a:solidFill>
                  <a:schemeClr val="bg2">
                    <a:lumMod val="75000"/>
                  </a:schemeClr>
                </a:solidFill>
              </a:rPr>
              <a:t>Break</a:t>
            </a:r>
          </a:p>
          <a:p>
            <a:pPr marL="0" indent="0">
              <a:lnSpc>
                <a:spcPct val="150000"/>
              </a:lnSpc>
              <a:buNone/>
            </a:pPr>
            <a:r>
              <a:rPr lang="en-US" b="1" dirty="0">
                <a:solidFill>
                  <a:srgbClr val="51A7F9"/>
                </a:solidFill>
                <a:latin typeface="+mj-lt"/>
              </a:rPr>
              <a:t>Advanced Techniques</a:t>
            </a:r>
          </a:p>
          <a:p>
            <a:pPr marL="0" indent="0">
              <a:lnSpc>
                <a:spcPct val="150000"/>
              </a:lnSpc>
              <a:buNone/>
            </a:pPr>
            <a:r>
              <a:rPr lang="en-US" dirty="0"/>
              <a:t>Video Diffusion Models</a:t>
            </a:r>
          </a:p>
          <a:p>
            <a:pPr marL="0" indent="0">
              <a:lnSpc>
                <a:spcPct val="150000"/>
              </a:lnSpc>
              <a:buNone/>
            </a:pPr>
            <a:r>
              <a:rPr lang="en-US" dirty="0"/>
              <a:t>Advanced Generative Models</a:t>
            </a:r>
          </a:p>
        </p:txBody>
      </p:sp>
      <p:sp>
        <p:nvSpPr>
          <p:cNvPr id="8" name="Date Placeholder 7">
            <a:extLst>
              <a:ext uri="{FF2B5EF4-FFF2-40B4-BE49-F238E27FC236}">
                <a16:creationId xmlns:a16="http://schemas.microsoft.com/office/drawing/2014/main" id="{F53FA477-AD85-8DB8-88C5-3783A82104F1}"/>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4AAD6CB8-B372-A22B-717B-16AF83B1F6C9}"/>
              </a:ext>
            </a:extLst>
          </p:cNvPr>
          <p:cNvSpPr>
            <a:spLocks noGrp="1"/>
          </p:cNvSpPr>
          <p:nvPr>
            <p:ph type="ftr" sz="quarter" idx="11"/>
          </p:nvPr>
        </p:nvSpPr>
        <p:spPr/>
        <p:txBody>
          <a:bodyPr/>
          <a:lstStyle/>
          <a:p>
            <a:r>
              <a:rPr lang="en-US" dirty="0"/>
              <a:t>Accelerating Generative Process</a:t>
            </a:r>
          </a:p>
        </p:txBody>
      </p:sp>
      <p:sp>
        <p:nvSpPr>
          <p:cNvPr id="10" name="Slide Number Placeholder 9">
            <a:extLst>
              <a:ext uri="{FF2B5EF4-FFF2-40B4-BE49-F238E27FC236}">
                <a16:creationId xmlns:a16="http://schemas.microsoft.com/office/drawing/2014/main" id="{1AB9C148-6FE0-0DF4-FB15-4100E495DCCD}"/>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300817574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CD389-28B0-24C2-53DE-2D405354882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34540C9-F1BE-9912-2635-A1090B16C844}"/>
              </a:ext>
            </a:extLst>
          </p:cNvPr>
          <p:cNvPicPr>
            <a:picLocks noChangeAspect="1"/>
          </p:cNvPicPr>
          <p:nvPr/>
        </p:nvPicPr>
        <p:blipFill>
          <a:blip r:embed="rId3"/>
          <a:srcRect r="45059"/>
          <a:stretch>
            <a:fillRect/>
          </a:stretch>
        </p:blipFill>
        <p:spPr>
          <a:xfrm>
            <a:off x="2813099" y="3717785"/>
            <a:ext cx="6565802" cy="2279329"/>
          </a:xfrm>
          <a:prstGeom prst="rect">
            <a:avLst/>
          </a:prstGeom>
        </p:spPr>
      </p:pic>
      <p:sp>
        <p:nvSpPr>
          <p:cNvPr id="2" name="Title 1">
            <a:extLst>
              <a:ext uri="{FF2B5EF4-FFF2-40B4-BE49-F238E27FC236}">
                <a16:creationId xmlns:a16="http://schemas.microsoft.com/office/drawing/2014/main" id="{C2F1E995-D6C6-F724-A794-7F41EE6E0003}"/>
              </a:ext>
            </a:extLst>
          </p:cNvPr>
          <p:cNvSpPr>
            <a:spLocks noGrp="1"/>
          </p:cNvSpPr>
          <p:nvPr>
            <p:ph type="title"/>
          </p:nvPr>
        </p:nvSpPr>
        <p:spPr/>
        <p:txBody>
          <a:bodyPr>
            <a:normAutofit fontScale="90000"/>
          </a:bodyPr>
          <a:lstStyle/>
          <a:p>
            <a:r>
              <a:rPr lang="en-US" dirty="0"/>
              <a:t>Faster, Without Compromise</a:t>
            </a:r>
            <a:endParaRPr lang="en-K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9413D29-8FEC-717D-D8F0-AC3A219EC5C6}"/>
                  </a:ext>
                </a:extLst>
              </p:cNvPr>
              <p:cNvSpPr>
                <a:spLocks noGrp="1"/>
              </p:cNvSpPr>
              <p:nvPr>
                <p:ph type="body" idx="1"/>
              </p:nvPr>
            </p:nvSpPr>
            <p:spPr/>
            <p:txBody>
              <a:bodyPr>
                <a:normAutofit/>
              </a:bodyPr>
              <a:lstStyle/>
              <a:p>
                <a:pPr marL="0" indent="0">
                  <a:buNone/>
                </a:pPr>
                <a:r>
                  <a:rPr lang="en-US" sz="2800" b="0" dirty="0"/>
                  <a:t>When </a:t>
                </a:r>
                <a14:m>
                  <m:oMath xmlns:m="http://schemas.openxmlformats.org/officeDocument/2006/math">
                    <m:r>
                      <a:rPr lang="en-US" sz="2800" i="1">
                        <a:latin typeface="Cambria Math" panose="02040503050406030204" pitchFamily="18" charset="0"/>
                      </a:rPr>
                      <m:t>𝜂</m:t>
                    </m:r>
                    <m:r>
                      <a:rPr lang="en-US" sz="2800" i="1">
                        <a:latin typeface="Cambria Math" panose="02040503050406030204" pitchFamily="18" charset="0"/>
                      </a:rPr>
                      <m:t>=0</m:t>
                    </m:r>
                  </m:oMath>
                </a14:m>
                <a:r>
                  <a:rPr lang="en-US" sz="2800" b="0" dirty="0"/>
                  <a:t> (Fully-deterministic),</a:t>
                </a:r>
              </a:p>
              <a:p>
                <a:r>
                  <a:rPr lang="en-US" sz="2800" dirty="0"/>
                  <a:t>t</a:t>
                </a:r>
                <a:r>
                  <a:rPr lang="en-US" sz="2800" b="0" dirty="0"/>
                  <a:t>he quality degradation is relaxed.</a:t>
                </a:r>
              </a:p>
              <a:p>
                <a:r>
                  <a:rPr lang="en-US" sz="2800" dirty="0"/>
                  <a:t>i</a:t>
                </a:r>
                <a:r>
                  <a:rPr lang="en-US" sz="2800" b="0" dirty="0"/>
                  <a:t>t achieves 20x </a:t>
                </a:r>
                <a:r>
                  <a:rPr lang="en-US" sz="2800" dirty="0"/>
                  <a:t>faster </a:t>
                </a:r>
                <a:r>
                  <a:rPr lang="en-US" sz="2800" b="0" dirty="0"/>
                  <a:t>generation with similar results. </a:t>
                </a:r>
              </a:p>
              <a:p>
                <a:pPr marL="0" indent="0">
                  <a:buNone/>
                </a:pPr>
                <a:r>
                  <a:rPr lang="en-US" sz="2800" b="0" dirty="0"/>
                  <a:t> </a:t>
                </a:r>
              </a:p>
            </p:txBody>
          </p:sp>
        </mc:Choice>
        <mc:Fallback xmlns="">
          <p:sp>
            <p:nvSpPr>
              <p:cNvPr id="3" name="Text Placeholder 2">
                <a:extLst>
                  <a:ext uri="{FF2B5EF4-FFF2-40B4-BE49-F238E27FC236}">
                    <a16:creationId xmlns:a16="http://schemas.microsoft.com/office/drawing/2014/main" id="{19413D29-8FEC-717D-D8F0-AC3A219EC5C6}"/>
                  </a:ext>
                </a:extLst>
              </p:cNvPr>
              <p:cNvSpPr>
                <a:spLocks noGrp="1" noRot="1" noChangeAspect="1" noMove="1" noResize="1" noEditPoints="1" noAdjustHandles="1" noChangeArrowheads="1" noChangeShapeType="1" noTextEdit="1"/>
              </p:cNvSpPr>
              <p:nvPr>
                <p:ph type="body" idx="1"/>
              </p:nvPr>
            </p:nvSpPr>
            <p:spPr>
              <a:blipFill>
                <a:blip r:embed="rId4"/>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3827736D-A018-DFF7-1D68-C5E6218FAE8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C23E4AFA-FA60-4837-F400-23DEC0E28626}"/>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41FA4793-0D81-BB52-21BF-7E255E6AD443}"/>
              </a:ext>
            </a:extLst>
          </p:cNvPr>
          <p:cNvSpPr>
            <a:spLocks noGrp="1"/>
          </p:cNvSpPr>
          <p:nvPr>
            <p:ph type="sldNum" sz="quarter" idx="12"/>
          </p:nvPr>
        </p:nvSpPr>
        <p:spPr/>
        <p:txBody>
          <a:bodyPr/>
          <a:lstStyle/>
          <a:p>
            <a:r>
              <a:rPr lang="en-US" dirty="0"/>
              <a:t>Diffusion-Based Image and Video Generation</a:t>
            </a:r>
          </a:p>
        </p:txBody>
      </p:sp>
      <p:sp>
        <p:nvSpPr>
          <p:cNvPr id="8" name="Rounded Rectangle 7">
            <a:extLst>
              <a:ext uri="{FF2B5EF4-FFF2-40B4-BE49-F238E27FC236}">
                <a16:creationId xmlns:a16="http://schemas.microsoft.com/office/drawing/2014/main" id="{92E1AC3F-5BBD-0223-E288-41238F346E43}"/>
              </a:ext>
            </a:extLst>
          </p:cNvPr>
          <p:cNvSpPr/>
          <p:nvPr/>
        </p:nvSpPr>
        <p:spPr>
          <a:xfrm>
            <a:off x="6391396" y="4583289"/>
            <a:ext cx="691375" cy="372533"/>
          </a:xfrm>
          <a:prstGeom prst="roundRect">
            <a:avLst/>
          </a:prstGeom>
          <a:noFill/>
          <a:ln w="38100">
            <a:solidFill>
              <a:srgbClr val="8C1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9" name="Rounded Rectangle 8">
            <a:extLst>
              <a:ext uri="{FF2B5EF4-FFF2-40B4-BE49-F238E27FC236}">
                <a16:creationId xmlns:a16="http://schemas.microsoft.com/office/drawing/2014/main" id="{7A462AB0-1D01-3B99-58EA-9F46607A865E}"/>
              </a:ext>
            </a:extLst>
          </p:cNvPr>
          <p:cNvSpPr/>
          <p:nvPr/>
        </p:nvSpPr>
        <p:spPr>
          <a:xfrm>
            <a:off x="8517563" y="5513825"/>
            <a:ext cx="691375" cy="372533"/>
          </a:xfrm>
          <a:prstGeom prst="roundRect">
            <a:avLst/>
          </a:prstGeom>
          <a:noFill/>
          <a:ln w="38100">
            <a:solidFill>
              <a:srgbClr val="8C1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0" name="Google Shape;251;p12">
            <a:extLst>
              <a:ext uri="{FF2B5EF4-FFF2-40B4-BE49-F238E27FC236}">
                <a16:creationId xmlns:a16="http://schemas.microsoft.com/office/drawing/2014/main" id="{9B33018F-077F-D195-A809-076496A774AD}"/>
              </a:ext>
            </a:extLst>
          </p:cNvPr>
          <p:cNvSpPr/>
          <p:nvPr/>
        </p:nvSpPr>
        <p:spPr>
          <a:xfrm rot="1533365">
            <a:off x="7136432" y="5011342"/>
            <a:ext cx="1430808" cy="94185"/>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44852CD0-E3BB-6267-3322-A758D3757E2A}"/>
              </a:ext>
            </a:extLst>
          </p:cNvPr>
          <p:cNvSpPr txBox="1"/>
          <p:nvPr/>
        </p:nvSpPr>
        <p:spPr>
          <a:xfrm rot="1632364">
            <a:off x="7193486" y="4503615"/>
            <a:ext cx="2028865" cy="523220"/>
          </a:xfrm>
          <a:prstGeom prst="rect">
            <a:avLst/>
          </a:prstGeom>
          <a:solidFill>
            <a:schemeClr val="bg1"/>
          </a:solidFill>
        </p:spPr>
        <p:txBody>
          <a:bodyPr wrap="square">
            <a:spAutoFit/>
          </a:bodyPr>
          <a:lstStyle/>
          <a:p>
            <a:pPr algn="ctr"/>
            <a:r>
              <a:rPr lang="en-US" sz="2800" b="1" dirty="0">
                <a:solidFill>
                  <a:srgbClr val="8C1313"/>
                </a:solidFill>
              </a:rPr>
              <a:t>20x faster </a:t>
            </a:r>
            <a:endParaRPr lang="en-KR" sz="2800" b="1" dirty="0">
              <a:solidFill>
                <a:srgbClr val="8C1313"/>
              </a:solidFill>
            </a:endParaRPr>
          </a:p>
        </p:txBody>
      </p:sp>
    </p:spTree>
    <p:extLst>
      <p:ext uri="{BB962C8B-B14F-4D97-AF65-F5344CB8AC3E}">
        <p14:creationId xmlns:p14="http://schemas.microsoft.com/office/powerpoint/2010/main" val="235918777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355D3-A44E-EAFA-F328-011B87232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DBF4F-5F2B-6C14-49DF-370C5A57B443}"/>
              </a:ext>
            </a:extLst>
          </p:cNvPr>
          <p:cNvSpPr>
            <a:spLocks noGrp="1"/>
          </p:cNvSpPr>
          <p:nvPr>
            <p:ph type="title"/>
          </p:nvPr>
        </p:nvSpPr>
        <p:spPr/>
        <p:txBody>
          <a:bodyPr>
            <a:normAutofit fontScale="90000"/>
          </a:bodyPr>
          <a:lstStyle/>
          <a:p>
            <a:r>
              <a:rPr lang="en-US" dirty="0"/>
              <a:t>Takeaways of DDIM</a:t>
            </a:r>
            <a:endParaRPr lang="en-KR" dirty="0"/>
          </a:p>
        </p:txBody>
      </p:sp>
      <p:sp>
        <p:nvSpPr>
          <p:cNvPr id="3" name="Text Placeholder 2">
            <a:extLst>
              <a:ext uri="{FF2B5EF4-FFF2-40B4-BE49-F238E27FC236}">
                <a16:creationId xmlns:a16="http://schemas.microsoft.com/office/drawing/2014/main" id="{F64B1652-108D-1F03-4E2D-8A89F9CAEC42}"/>
              </a:ext>
            </a:extLst>
          </p:cNvPr>
          <p:cNvSpPr>
            <a:spLocks noGrp="1"/>
          </p:cNvSpPr>
          <p:nvPr>
            <p:ph type="body" idx="1"/>
          </p:nvPr>
        </p:nvSpPr>
        <p:spPr/>
        <p:txBody>
          <a:bodyPr>
            <a:normAutofit/>
          </a:bodyPr>
          <a:lstStyle/>
          <a:p>
            <a:r>
              <a:rPr lang="en-US" sz="2800" b="1" dirty="0"/>
              <a:t>Generalization of DDPM</a:t>
            </a:r>
            <a:br>
              <a:rPr lang="en-US" sz="2800" dirty="0"/>
            </a:br>
            <a:r>
              <a:rPr lang="en-US" sz="2800" dirty="0"/>
              <a:t>Replaces a stochastic, Markovian process with a non-Markovian process.</a:t>
            </a:r>
          </a:p>
          <a:p>
            <a:r>
              <a:rPr lang="en-US" sz="2800" b="1" dirty="0"/>
              <a:t>No Training Required</a:t>
            </a:r>
            <a:br>
              <a:rPr lang="en-US" sz="2800" dirty="0"/>
            </a:br>
            <a:r>
              <a:rPr lang="en-US" sz="2800" dirty="0"/>
              <a:t>Uses the same DDPM model directly at inference.</a:t>
            </a:r>
          </a:p>
          <a:p>
            <a:r>
              <a:rPr lang="en-US" sz="2800" b="1" dirty="0"/>
              <a:t>Faster Sampling</a:t>
            </a:r>
            <a:br>
              <a:rPr lang="en-US" sz="2800" dirty="0"/>
            </a:br>
            <a:r>
              <a:rPr lang="en-US" sz="2800" dirty="0"/>
              <a:t>Generates high-quality outputs in just 10-50 steps.</a:t>
            </a:r>
          </a:p>
          <a:p>
            <a:r>
              <a:rPr lang="en-US" sz="2800" b="1" dirty="0"/>
              <a:t>Stochasticity Control</a:t>
            </a:r>
            <a:br>
              <a:rPr lang="en-US" sz="2800" dirty="0"/>
            </a:br>
            <a:r>
              <a:rPr lang="en-US" sz="2800" dirty="0"/>
              <a:t>Speeds up generation without quality compromise. </a:t>
            </a:r>
            <a:endParaRPr lang="en-US" sz="2800" b="0" dirty="0"/>
          </a:p>
        </p:txBody>
      </p:sp>
      <p:sp>
        <p:nvSpPr>
          <p:cNvPr id="4" name="Date Placeholder 3">
            <a:extLst>
              <a:ext uri="{FF2B5EF4-FFF2-40B4-BE49-F238E27FC236}">
                <a16:creationId xmlns:a16="http://schemas.microsoft.com/office/drawing/2014/main" id="{96347693-E527-4035-EB37-08C036F142D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AC6D8AB-D2A5-5718-E7A6-0AA39EC53980}"/>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78F71F78-BEB0-CD9E-53C5-1E7DA0B7BF5F}"/>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38887185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135E82-FA12-3D26-011F-D8CF69E58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FBA513-3105-3AAD-AA73-DBE05597322E}"/>
              </a:ext>
            </a:extLst>
          </p:cNvPr>
          <p:cNvSpPr>
            <a:spLocks noGrp="1"/>
          </p:cNvSpPr>
          <p:nvPr>
            <p:ph type="title"/>
          </p:nvPr>
        </p:nvSpPr>
        <p:spPr/>
        <p:txBody>
          <a:bodyPr>
            <a:normAutofit fontScale="90000"/>
          </a:bodyPr>
          <a:lstStyle/>
          <a:p>
            <a:r>
              <a:rPr lang="en-US" dirty="0"/>
              <a:t>Relevance to ODEs</a:t>
            </a:r>
            <a:endParaRPr lang="en-K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9B274CA-D80B-A2AA-1343-2EDD9BA23447}"/>
                  </a:ext>
                </a:extLst>
              </p:cNvPr>
              <p:cNvSpPr>
                <a:spLocks noGrp="1"/>
              </p:cNvSpPr>
              <p:nvPr>
                <p:ph type="body" idx="1"/>
              </p:nvPr>
            </p:nvSpPr>
            <p:spPr/>
            <p:txBody>
              <a:bodyPr>
                <a:normAutofit/>
              </a:bodyPr>
              <a:lstStyle/>
              <a:p>
                <a:pPr marL="0" indent="0">
                  <a:buNone/>
                </a:pPr>
                <a:r>
                  <a:rPr lang="en-US" sz="2800" b="0" dirty="0"/>
                  <a:t>When the number of sampling steps is small,</a:t>
                </a:r>
                <a:r>
                  <a:rPr lang="en-US" sz="2800" dirty="0"/>
                  <a:t> </a:t>
                </a:r>
                <a:r>
                  <a:rPr lang="en-US" sz="2800" b="0" dirty="0"/>
                  <a:t>the deterministic sampling process (</a:t>
                </a:r>
                <a14:m>
                  <m:oMath xmlns:m="http://schemas.openxmlformats.org/officeDocument/2006/math">
                    <m:r>
                      <a:rPr lang="en-US" sz="2800" i="1">
                        <a:latin typeface="Cambria Math" panose="02040503050406030204" pitchFamily="18" charset="0"/>
                      </a:rPr>
                      <m:t>𝜂</m:t>
                    </m:r>
                    <m:r>
                      <a:rPr lang="en-US" sz="2800" b="0" i="1" smtClean="0">
                        <a:latin typeface="Cambria Math" panose="02040503050406030204" pitchFamily="18" charset="0"/>
                      </a:rPr>
                      <m:t>=0</m:t>
                    </m:r>
                  </m:oMath>
                </a14:m>
                <a:r>
                  <a:rPr lang="en-US" sz="2800" b="0" dirty="0"/>
                  <a:t>) achieves better performance. </a:t>
                </a:r>
              </a:p>
            </p:txBody>
          </p:sp>
        </mc:Choice>
        <mc:Fallback xmlns="">
          <p:sp>
            <p:nvSpPr>
              <p:cNvPr id="3" name="Text Placeholder 2">
                <a:extLst>
                  <a:ext uri="{FF2B5EF4-FFF2-40B4-BE49-F238E27FC236}">
                    <a16:creationId xmlns:a16="http://schemas.microsoft.com/office/drawing/2014/main" id="{89B274CA-D80B-A2AA-1343-2EDD9BA23447}"/>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4AE4FCB5-5462-0026-D8E8-EA951A674FCB}"/>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FAD7EA3-5BA6-C38B-1AE0-80132E503673}"/>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52E793C8-ED47-7933-1BA3-CD5E854BA37B}"/>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6915903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1A7F9"/>
        </a:solidFill>
        <a:effectLst/>
      </p:bgPr>
    </p:bg>
    <p:spTree>
      <p:nvGrpSpPr>
        <p:cNvPr id="1" name="">
          <a:extLst>
            <a:ext uri="{FF2B5EF4-FFF2-40B4-BE49-F238E27FC236}">
              <a16:creationId xmlns:a16="http://schemas.microsoft.com/office/drawing/2014/main" id="{2155CA2F-6CB3-E0F6-AA1E-21177538446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627A67A-646B-965F-CFA6-F68AFC9A6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SIGGRAPH 2025 Course</a:t>
            </a:r>
          </a:p>
        </p:txBody>
      </p:sp>
      <p:sp>
        <p:nvSpPr>
          <p:cNvPr id="5" name="Footer Placeholder 4">
            <a:extLst>
              <a:ext uri="{FF2B5EF4-FFF2-40B4-BE49-F238E27FC236}">
                <a16:creationId xmlns:a16="http://schemas.microsoft.com/office/drawing/2014/main" id="{AA958F38-E085-071B-1F18-D80269ADDA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Ubuntu" panose="020B0504030602030204" pitchFamily="34" charset="0"/>
                <a:ea typeface="+mn-ea"/>
                <a:cs typeface="+mn-cs"/>
              </a:rPr>
              <a:t>Accelerating Generative Process</a:t>
            </a:r>
            <a:endPar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6" name="Slide Number Placeholder 5">
            <a:extLst>
              <a:ext uri="{FF2B5EF4-FFF2-40B4-BE49-F238E27FC236}">
                <a16:creationId xmlns:a16="http://schemas.microsoft.com/office/drawing/2014/main" id="{8C750C9F-60A4-E920-E313-BE5AD2FBF766}"/>
              </a:ext>
            </a:extLst>
          </p:cNvPr>
          <p:cNvSpPr>
            <a:spLocks noGrp="1"/>
          </p:cNvSpPr>
          <p:nvPr>
            <p:ph type="sldNum" sz="quarter" idx="12"/>
          </p:nvPr>
        </p:nvSpPr>
        <p:spPr/>
        <p:txBody>
          <a:bodyPr/>
          <a:lstStyle/>
          <a:p>
            <a:r>
              <a:rPr lang="en-US" dirty="0">
                <a:solidFill>
                  <a:schemeClr val="bg1"/>
                </a:solidFill>
              </a:rPr>
              <a:t>Diffusion-Based Image and Video Generation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24A9C0D-A6A1-A01D-E327-0D86946F62B2}"/>
                  </a:ext>
                </a:extLst>
              </p:cNvPr>
              <p:cNvSpPr txBox="1"/>
              <p:nvPr/>
            </p:nvSpPr>
            <p:spPr>
              <a:xfrm>
                <a:off x="1576465" y="656445"/>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DDPM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8" name="TextBox 7">
                <a:extLst>
                  <a:ext uri="{FF2B5EF4-FFF2-40B4-BE49-F238E27FC236}">
                    <a16:creationId xmlns:a16="http://schemas.microsoft.com/office/drawing/2014/main" id="{124A9C0D-A6A1-A01D-E327-0D86946F62B2}"/>
                  </a:ext>
                </a:extLst>
              </p:cNvPr>
              <p:cNvSpPr txBox="1">
                <a:spLocks noRot="1" noChangeAspect="1" noMove="1" noResize="1" noEditPoints="1" noAdjustHandles="1" noChangeArrowheads="1" noChangeShapeType="1" noTextEdit="1"/>
              </p:cNvSpPr>
              <p:nvPr/>
            </p:nvSpPr>
            <p:spPr>
              <a:xfrm>
                <a:off x="1576465" y="656445"/>
                <a:ext cx="9039070" cy="769441"/>
              </a:xfrm>
              <a:prstGeom prst="rect">
                <a:avLst/>
              </a:prstGeom>
              <a:blipFill>
                <a:blip r:embed="rId3"/>
                <a:stretch>
                  <a:fillRect l="-2809" t="-14516"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EE5CF8-989E-B785-FAE2-C1B43BA217C1}"/>
                  </a:ext>
                </a:extLst>
              </p:cNvPr>
              <p:cNvSpPr txBox="1"/>
              <p:nvPr/>
            </p:nvSpPr>
            <p:spPr>
              <a:xfrm>
                <a:off x="1576465" y="2126399"/>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dobe Clean"/>
                    <a:ea typeface="+mn-ea"/>
                    <a:cs typeface="+mn-cs"/>
                  </a:rPr>
                  <a:t>DDIM</a:t>
                </a:r>
                <a:r>
                  <a:rPr kumimoji="0" lang="en-KR" sz="4400" b="1" i="0" u="none" strike="noStrike" kern="1200" cap="none" spc="0" normalizeH="0" baseline="0" noProof="0" dirty="0">
                    <a:ln>
                      <a:noFill/>
                    </a:ln>
                    <a:solidFill>
                      <a:schemeClr val="bg1"/>
                    </a:solidFill>
                    <a:effectLst/>
                    <a:uLnTx/>
                    <a:uFillTx/>
                    <a:latin typeface="Adobe Clean"/>
                    <a:ea typeface="+mn-ea"/>
                    <a:cs typeface="+mn-cs"/>
                  </a:rPr>
                  <a:t> </a:t>
                </a:r>
                <a:r>
                  <a:rPr kumimoji="0" lang="en-KR" sz="4400" b="0" i="0" u="none" strike="noStrike" kern="1200" cap="none" spc="0" normalizeH="0" baseline="0" noProof="0" dirty="0">
                    <a:ln>
                      <a:noFill/>
                    </a:ln>
                    <a:solidFill>
                      <a:schemeClr val="bg1"/>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≤50</m:t>
                    </m:r>
                  </m:oMath>
                </a14:m>
                <a:r>
                  <a:rPr kumimoji="0" lang="en-KR" sz="4400" b="0" i="0" u="none" strike="noStrike" kern="1200" cap="none" spc="0" normalizeH="0" baseline="0" noProof="0" dirty="0">
                    <a:ln>
                      <a:noFill/>
                    </a:ln>
                    <a:solidFill>
                      <a:schemeClr val="bg1"/>
                    </a:solidFill>
                    <a:effectLst/>
                    <a:uLnTx/>
                    <a:uFillTx/>
                    <a:latin typeface="Adobe Clean"/>
                    <a:ea typeface="+mn-ea"/>
                    <a:cs typeface="+mn-cs"/>
                  </a:rPr>
                  <a:t>) </a:t>
                </a:r>
                <a:endParaRPr kumimoji="0" lang="en-US" sz="4400" b="1" i="0" u="none" strike="noStrike" kern="1200" cap="none" spc="0" normalizeH="0" baseline="0" noProof="0" dirty="0">
                  <a:ln>
                    <a:noFill/>
                  </a:ln>
                  <a:solidFill>
                    <a:schemeClr val="bg1"/>
                  </a:solidFill>
                  <a:effectLst/>
                  <a:uLnTx/>
                  <a:uFillTx/>
                  <a:latin typeface="Adobe Clean"/>
                  <a:ea typeface="+mn-ea"/>
                  <a:cs typeface="+mn-cs"/>
                </a:endParaRPr>
              </a:p>
            </p:txBody>
          </p:sp>
        </mc:Choice>
        <mc:Fallback xmlns="">
          <p:sp>
            <p:nvSpPr>
              <p:cNvPr id="11" name="TextBox 10">
                <a:extLst>
                  <a:ext uri="{FF2B5EF4-FFF2-40B4-BE49-F238E27FC236}">
                    <a16:creationId xmlns:a16="http://schemas.microsoft.com/office/drawing/2014/main" id="{FFEE5CF8-989E-B785-FAE2-C1B43BA217C1}"/>
                  </a:ext>
                </a:extLst>
              </p:cNvPr>
              <p:cNvSpPr txBox="1">
                <a:spLocks noRot="1" noChangeAspect="1" noMove="1" noResize="1" noEditPoints="1" noAdjustHandles="1" noChangeArrowheads="1" noChangeShapeType="1" noTextEdit="1"/>
              </p:cNvSpPr>
              <p:nvPr/>
            </p:nvSpPr>
            <p:spPr>
              <a:xfrm>
                <a:off x="1576465" y="2126399"/>
                <a:ext cx="9039070" cy="769441"/>
              </a:xfrm>
              <a:prstGeom prst="rect">
                <a:avLst/>
              </a:prstGeom>
              <a:blipFill>
                <a:blip r:embed="rId4"/>
                <a:stretch>
                  <a:fillRect l="-2809" t="-16129"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A2A8BF-A0EE-B513-523A-2F344B9D21BC}"/>
                  </a:ext>
                </a:extLst>
              </p:cNvPr>
              <p:cNvSpPr txBox="1"/>
              <p:nvPr/>
            </p:nvSpPr>
            <p:spPr>
              <a:xfrm>
                <a:off x="1576465" y="3596353"/>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313"/>
                    </a:solidFill>
                    <a:effectLst/>
                    <a:uLnTx/>
                    <a:uFillTx/>
                    <a:latin typeface="Adobe Clean"/>
                    <a:ea typeface="+mn-ea"/>
                    <a:cs typeface="+mn-cs"/>
                  </a:rPr>
                  <a:t>High-Order ODE Solvers</a:t>
                </a:r>
                <a:r>
                  <a:rPr kumimoji="0" lang="en-KR" sz="4400" b="1" i="0" u="none" strike="noStrike" kern="1200" cap="none" spc="0" normalizeH="0" baseline="0" noProof="0" dirty="0">
                    <a:ln>
                      <a:noFill/>
                    </a:ln>
                    <a:solidFill>
                      <a:srgbClr val="8C1313"/>
                    </a:solidFill>
                    <a:effectLst/>
                    <a:uLnTx/>
                    <a:uFillTx/>
                    <a:latin typeface="Adobe Clean"/>
                    <a:ea typeface="+mn-ea"/>
                    <a:cs typeface="+mn-cs"/>
                  </a:rPr>
                  <a:t> </a:t>
                </a:r>
                <a:r>
                  <a:rPr kumimoji="0" lang="en-KR" sz="4400" b="0" i="0" u="none" strike="noStrike" kern="1200" cap="none" spc="0" normalizeH="0" baseline="0" noProof="0" dirty="0">
                    <a:ln>
                      <a:noFill/>
                    </a:ln>
                    <a:solidFill>
                      <a:srgbClr val="8C1313"/>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srgbClr val="8C1313"/>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srgbClr val="8C1313"/>
                        </a:solidFill>
                        <a:effectLst/>
                        <a:uLnTx/>
                        <a:uFillTx/>
                        <a:latin typeface="Cambria Math" panose="02040503050406030204" pitchFamily="18" charset="0"/>
                        <a:ea typeface="+mn-ea"/>
                        <a:cs typeface="+mn-cs"/>
                      </a:rPr>
                      <m:t>≤10</m:t>
                    </m:r>
                  </m:oMath>
                </a14:m>
                <a:r>
                  <a:rPr kumimoji="0" lang="en-KR" sz="4400" b="0" i="0" u="none" strike="noStrike" kern="1200" cap="none" spc="0" normalizeH="0" baseline="0" noProof="0" dirty="0">
                    <a:ln>
                      <a:noFill/>
                    </a:ln>
                    <a:solidFill>
                      <a:srgbClr val="8C1313"/>
                    </a:solidFill>
                    <a:effectLst/>
                    <a:uLnTx/>
                    <a:uFillTx/>
                    <a:latin typeface="Adobe Clean"/>
                    <a:ea typeface="+mn-ea"/>
                    <a:cs typeface="+mn-cs"/>
                  </a:rPr>
                  <a:t>)</a:t>
                </a:r>
                <a:endParaRPr kumimoji="0" lang="en-US" sz="4400" b="1" i="0" u="none" strike="noStrike" kern="1200" cap="none" spc="0" normalizeH="0" baseline="0" noProof="0" dirty="0">
                  <a:ln>
                    <a:noFill/>
                  </a:ln>
                  <a:solidFill>
                    <a:srgbClr val="8C1313"/>
                  </a:solidFill>
                  <a:effectLst/>
                  <a:uLnTx/>
                  <a:uFillTx/>
                  <a:latin typeface="Adobe Clean"/>
                  <a:ea typeface="+mn-ea"/>
                  <a:cs typeface="+mn-cs"/>
                </a:endParaRPr>
              </a:p>
            </p:txBody>
          </p:sp>
        </mc:Choice>
        <mc:Fallback xmlns="">
          <p:sp>
            <p:nvSpPr>
              <p:cNvPr id="12" name="TextBox 11">
                <a:extLst>
                  <a:ext uri="{FF2B5EF4-FFF2-40B4-BE49-F238E27FC236}">
                    <a16:creationId xmlns:a16="http://schemas.microsoft.com/office/drawing/2014/main" id="{7DA2A8BF-A0EE-B513-523A-2F344B9D21BC}"/>
                  </a:ext>
                </a:extLst>
              </p:cNvPr>
              <p:cNvSpPr txBox="1">
                <a:spLocks noRot="1" noChangeAspect="1" noMove="1" noResize="1" noEditPoints="1" noAdjustHandles="1" noChangeArrowheads="1" noChangeShapeType="1" noTextEdit="1"/>
              </p:cNvSpPr>
              <p:nvPr/>
            </p:nvSpPr>
            <p:spPr>
              <a:xfrm>
                <a:off x="1576465" y="3596353"/>
                <a:ext cx="9039070" cy="769441"/>
              </a:xfrm>
              <a:prstGeom prst="rect">
                <a:avLst/>
              </a:prstGeom>
              <a:blipFill>
                <a:blip r:embed="rId5"/>
                <a:stretch>
                  <a:fillRect l="-2809" t="-16393" b="-3770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463275D-1FEA-CFBB-1ABA-8701E396C949}"/>
                  </a:ext>
                </a:extLst>
              </p:cNvPr>
              <p:cNvSpPr txBox="1"/>
              <p:nvPr/>
            </p:nvSpPr>
            <p:spPr>
              <a:xfrm>
                <a:off x="1576465" y="5066306"/>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Finetuning-Based Methods</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=1~4</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3" name="TextBox 12">
                <a:extLst>
                  <a:ext uri="{FF2B5EF4-FFF2-40B4-BE49-F238E27FC236}">
                    <a16:creationId xmlns:a16="http://schemas.microsoft.com/office/drawing/2014/main" id="{F463275D-1FEA-CFBB-1ABA-8701E396C949}"/>
                  </a:ext>
                </a:extLst>
              </p:cNvPr>
              <p:cNvSpPr txBox="1">
                <a:spLocks noRot="1" noChangeAspect="1" noMove="1" noResize="1" noEditPoints="1" noAdjustHandles="1" noChangeArrowheads="1" noChangeShapeType="1" noTextEdit="1"/>
              </p:cNvSpPr>
              <p:nvPr/>
            </p:nvSpPr>
            <p:spPr>
              <a:xfrm>
                <a:off x="1576465" y="5066306"/>
                <a:ext cx="9039070" cy="769441"/>
              </a:xfrm>
              <a:prstGeom prst="rect">
                <a:avLst/>
              </a:prstGeom>
              <a:blipFill>
                <a:blip r:embed="rId6"/>
                <a:stretch>
                  <a:fillRect l="-2809" t="-14516" r="-2107" b="-37097"/>
                </a:stretch>
              </a:blipFill>
            </p:spPr>
            <p:txBody>
              <a:bodyPr/>
              <a:lstStyle/>
              <a:p>
                <a:r>
                  <a:rPr lang="en-KR">
                    <a:noFill/>
                  </a:rPr>
                  <a:t> </a:t>
                </a:r>
              </a:p>
            </p:txBody>
          </p:sp>
        </mc:Fallback>
      </mc:AlternateContent>
    </p:spTree>
    <p:extLst>
      <p:ext uri="{BB962C8B-B14F-4D97-AF65-F5344CB8AC3E}">
        <p14:creationId xmlns:p14="http://schemas.microsoft.com/office/powerpoint/2010/main" val="404521548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111BC-2B3F-E49E-5722-8C97A4C39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A3F56-D7DF-F95C-5991-3B2DD15E91D0}"/>
              </a:ext>
            </a:extLst>
          </p:cNvPr>
          <p:cNvSpPr>
            <a:spLocks noGrp="1"/>
          </p:cNvSpPr>
          <p:nvPr>
            <p:ph type="title"/>
          </p:nvPr>
        </p:nvSpPr>
        <p:spPr/>
        <p:txBody>
          <a:bodyPr>
            <a:normAutofit fontScale="90000"/>
          </a:bodyPr>
          <a:lstStyle/>
          <a:p>
            <a:r>
              <a:rPr lang="en-KR" dirty="0"/>
              <a:t>Stochastic Differential Equations</a:t>
            </a:r>
          </a:p>
        </p:txBody>
      </p:sp>
      <p:sp>
        <p:nvSpPr>
          <p:cNvPr id="3" name="Text Placeholder 2">
            <a:extLst>
              <a:ext uri="{FF2B5EF4-FFF2-40B4-BE49-F238E27FC236}">
                <a16:creationId xmlns:a16="http://schemas.microsoft.com/office/drawing/2014/main" id="{478F4653-B8FC-ADAA-7E16-38A32E2E79F5}"/>
              </a:ext>
            </a:extLst>
          </p:cNvPr>
          <p:cNvSpPr>
            <a:spLocks noGrp="1"/>
          </p:cNvSpPr>
          <p:nvPr>
            <p:ph type="body" idx="1"/>
          </p:nvPr>
        </p:nvSpPr>
        <p:spPr/>
        <p:txBody>
          <a:bodyPr>
            <a:normAutofit/>
          </a:bodyPr>
          <a:lstStyle/>
          <a:p>
            <a:pPr marL="0" indent="0">
              <a:buNone/>
            </a:pPr>
            <a:r>
              <a:rPr lang="en-US" sz="2800" dirty="0"/>
              <a:t>A stochastic differential equation (SDE) is a </a:t>
            </a:r>
            <a:r>
              <a:rPr lang="en-US" sz="2800" b="1" dirty="0">
                <a:solidFill>
                  <a:srgbClr val="8C1313"/>
                </a:solidFill>
              </a:rPr>
              <a:t>differential equation with a stochastic process</a:t>
            </a:r>
            <a:r>
              <a:rPr lang="en-US" sz="2800" dirty="0"/>
              <a:t> (a.k.a. Brownian motion).</a:t>
            </a:r>
          </a:p>
        </p:txBody>
      </p:sp>
      <p:sp>
        <p:nvSpPr>
          <p:cNvPr id="4" name="Date Placeholder 3">
            <a:extLst>
              <a:ext uri="{FF2B5EF4-FFF2-40B4-BE49-F238E27FC236}">
                <a16:creationId xmlns:a16="http://schemas.microsoft.com/office/drawing/2014/main" id="{381CCD59-218E-8A1D-ADF1-E0F34C3D94C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44E51B4-0701-74E7-14DE-7BCB3B24FC1A}"/>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82BAC479-C68C-E2CF-DE67-B989C0445256}"/>
              </a:ext>
            </a:extLst>
          </p:cNvPr>
          <p:cNvSpPr>
            <a:spLocks noGrp="1"/>
          </p:cNvSpPr>
          <p:nvPr>
            <p:ph type="sldNum" sz="quarter" idx="12"/>
          </p:nvPr>
        </p:nvSpPr>
        <p:spPr/>
        <p:txBody>
          <a:bodyPr/>
          <a:lstStyle/>
          <a:p>
            <a:r>
              <a:rPr lang="en-US" dirty="0"/>
              <a:t>Diffusion-Based Image and Video Generation</a:t>
            </a:r>
          </a:p>
        </p:txBody>
      </p:sp>
      <p:pic>
        <p:nvPicPr>
          <p:cNvPr id="1026" name="Picture 2">
            <a:extLst>
              <a:ext uri="{FF2B5EF4-FFF2-40B4-BE49-F238E27FC236}">
                <a16:creationId xmlns:a16="http://schemas.microsoft.com/office/drawing/2014/main" id="{F9567547-F59B-B1E6-0A9D-EA9781B9C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2517608"/>
            <a:ext cx="49022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017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7C75-18D7-CB34-7B68-C081202F2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97653-0670-1FE4-3606-99B094A8C6F0}"/>
              </a:ext>
            </a:extLst>
          </p:cNvPr>
          <p:cNvSpPr>
            <a:spLocks noGrp="1"/>
          </p:cNvSpPr>
          <p:nvPr>
            <p:ph type="title"/>
          </p:nvPr>
        </p:nvSpPr>
        <p:spPr/>
        <p:txBody>
          <a:bodyPr>
            <a:normAutofit fontScale="90000"/>
          </a:bodyPr>
          <a:lstStyle/>
          <a:p>
            <a:r>
              <a:rPr lang="en-KR" dirty="0"/>
              <a:t>Diffusion Models and SDEs</a:t>
            </a:r>
          </a:p>
        </p:txBody>
      </p:sp>
      <p:sp>
        <p:nvSpPr>
          <p:cNvPr id="3" name="Text Placeholder 2">
            <a:extLst>
              <a:ext uri="{FF2B5EF4-FFF2-40B4-BE49-F238E27FC236}">
                <a16:creationId xmlns:a16="http://schemas.microsoft.com/office/drawing/2014/main" id="{1F44947C-C5EA-4DC2-6340-02BC738D9DF0}"/>
              </a:ext>
            </a:extLst>
          </p:cNvPr>
          <p:cNvSpPr>
            <a:spLocks noGrp="1"/>
          </p:cNvSpPr>
          <p:nvPr>
            <p:ph type="body" idx="1"/>
          </p:nvPr>
        </p:nvSpPr>
        <p:spPr/>
        <p:txBody>
          <a:bodyPr>
            <a:normAutofit/>
          </a:bodyPr>
          <a:lstStyle/>
          <a:p>
            <a:pPr marL="0" indent="0">
              <a:buNone/>
            </a:pPr>
            <a:r>
              <a:rPr lang="en-US" sz="2800" dirty="0"/>
              <a:t>In a </a:t>
            </a:r>
            <a:r>
              <a:rPr lang="en-US" sz="2800" b="1" dirty="0">
                <a:solidFill>
                  <a:srgbClr val="8C1313"/>
                </a:solidFill>
              </a:rPr>
              <a:t>continuous time domain</a:t>
            </a:r>
            <a:r>
              <a:rPr lang="en-US" sz="2800" dirty="0"/>
              <a:t>, the forward process is described by an </a:t>
            </a:r>
            <a:r>
              <a:rPr lang="en-US" sz="2800" b="1" dirty="0">
                <a:solidFill>
                  <a:srgbClr val="8C1313"/>
                </a:solidFill>
              </a:rPr>
              <a:t>SDE</a:t>
            </a:r>
            <a:r>
              <a:rPr lang="en-US" sz="2800" dirty="0"/>
              <a:t>.</a:t>
            </a:r>
          </a:p>
        </p:txBody>
      </p:sp>
      <p:sp>
        <p:nvSpPr>
          <p:cNvPr id="4" name="Date Placeholder 3">
            <a:extLst>
              <a:ext uri="{FF2B5EF4-FFF2-40B4-BE49-F238E27FC236}">
                <a16:creationId xmlns:a16="http://schemas.microsoft.com/office/drawing/2014/main" id="{09FB4D2D-5BA4-4F81-1368-8F5C6C463889}"/>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7BD61883-E9FC-98DF-AD6A-5FEBD5202A5C}"/>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1E49A376-9972-3B6F-CAD4-FE61D98FCFC2}"/>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E5D21AB-E4C0-E8F4-5158-384412EA8622}"/>
                  </a:ext>
                </a:extLst>
              </p:cNvPr>
              <p:cNvSpPr txBox="1"/>
              <p:nvPr/>
            </p:nvSpPr>
            <p:spPr>
              <a:xfrm>
                <a:off x="1602895" y="5109093"/>
                <a:ext cx="8986211" cy="1344407"/>
              </a:xfrm>
              <a:prstGeom prst="rect">
                <a:avLst/>
              </a:prstGeom>
              <a:noFill/>
            </p:spPr>
            <p:txBody>
              <a:bodyPr wrap="square" numCol="2">
                <a:spAutoFit/>
              </a:bodyPr>
              <a:lstStyle/>
              <a:p>
                <a:pPr marL="285750" indent="-285750">
                  <a:lnSpc>
                    <a:spcPct val="113000"/>
                  </a:lnSpc>
                  <a:buFont typeface="Arial" panose="020B0604020202020204" pitchFamily="34" charset="0"/>
                  <a:buChar char="•"/>
                </a:pPr>
                <a14:m>
                  <m:oMath xmlns:m="http://schemas.openxmlformats.org/officeDocument/2006/math">
                    <m:r>
                      <a:rPr lang="en-US" sz="2400" i="1" smtClean="0">
                        <a:latin typeface="Cambria Math" panose="02040503050406030204" pitchFamily="18" charset="0"/>
                      </a:rPr>
                      <m:t>𝑓</m:t>
                    </m:r>
                    <m:d>
                      <m:dPr>
                        <m:ctrlPr>
                          <a:rPr lang="en-US" sz="2400" i="1">
                            <a:latin typeface="Cambria Math" panose="02040503050406030204" pitchFamily="18" charset="0"/>
                          </a:rPr>
                        </m:ctrlPr>
                      </m:dPr>
                      <m:e>
                        <m:sSub>
                          <m:sSubPr>
                            <m:ctrlPr>
                              <a:rPr lang="en-US" sz="2400" b="1"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𝑡</m:t>
                            </m:r>
                          </m:sub>
                        </m:sSub>
                        <m:r>
                          <a:rPr lang="en-US" sz="2400" i="1">
                            <a:latin typeface="Cambria Math" panose="02040503050406030204" pitchFamily="18" charset="0"/>
                          </a:rPr>
                          <m:t>,</m:t>
                        </m:r>
                        <m:r>
                          <a:rPr lang="en-US" sz="2400" i="1">
                            <a:latin typeface="Cambria Math" panose="02040503050406030204" pitchFamily="18" charset="0"/>
                          </a:rPr>
                          <m:t>𝑡</m:t>
                        </m:r>
                      </m:e>
                    </m:d>
                  </m:oMath>
                </a14:m>
                <a:r>
                  <a:rPr lang="en-KR" sz="2400" dirty="0"/>
                  <a:t>: Drift coefficient</a:t>
                </a:r>
              </a:p>
              <a:p>
                <a:pPr marL="285750" indent="-285750">
                  <a:lnSpc>
                    <a:spcPct val="113000"/>
                  </a:lnSpc>
                  <a:buFont typeface="Arial" panose="020B0604020202020204" pitchFamily="34" charset="0"/>
                  <a:buChar char="•"/>
                </a:pPr>
                <a14:m>
                  <m:oMath xmlns:m="http://schemas.openxmlformats.org/officeDocument/2006/math">
                    <m:r>
                      <a:rPr lang="en-US" sz="2400" i="1">
                        <a:latin typeface="Cambria Math" panose="02040503050406030204" pitchFamily="18" charset="0"/>
                      </a:rPr>
                      <m:t>𝑔</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oMath>
                </a14:m>
                <a:r>
                  <a:rPr lang="en-US" sz="2400" dirty="0"/>
                  <a:t>: Diffusion coefficient</a:t>
                </a:r>
              </a:p>
              <a:p>
                <a:pPr marL="285750" indent="-285750">
                  <a:lnSpc>
                    <a:spcPct val="113000"/>
                  </a:lnSpc>
                  <a:buFont typeface="Arial" panose="020B0604020202020204" pitchFamily="34" charset="0"/>
                  <a:buChar char="•"/>
                </a:pPr>
                <a:endParaRPr lang="en-US" sz="2400" dirty="0"/>
              </a:p>
              <a:p>
                <a:pPr marL="285750" indent="-285750">
                  <a:lnSpc>
                    <a:spcPct val="113000"/>
                  </a:lnSpc>
                  <a:buFont typeface="Arial" panose="020B0604020202020204" pitchFamily="34" charset="0"/>
                  <a:buChar char="•"/>
                </a:pPr>
                <a14:m>
                  <m:oMath xmlns:m="http://schemas.openxmlformats.org/officeDocument/2006/math">
                    <m:sSub>
                      <m:sSubPr>
                        <m:ctrlPr>
                          <a:rPr lang="en-US" sz="2400" b="1" i="1">
                            <a:latin typeface="Cambria Math" panose="02040503050406030204" pitchFamily="18" charset="0"/>
                          </a:rPr>
                        </m:ctrlPr>
                      </m:sSubPr>
                      <m:e>
                        <m:r>
                          <a:rPr lang="en-US" sz="2400" b="1">
                            <a:latin typeface="Cambria Math" panose="02040503050406030204" pitchFamily="18" charset="0"/>
                          </a:rPr>
                          <m:t>𝐰</m:t>
                        </m:r>
                      </m:e>
                      <m:sub>
                        <m:r>
                          <a:rPr lang="en-US" sz="2400" i="1">
                            <a:latin typeface="Cambria Math" panose="02040503050406030204" pitchFamily="18" charset="0"/>
                          </a:rPr>
                          <m:t>𝑡</m:t>
                        </m:r>
                      </m:sub>
                    </m:sSub>
                  </m:oMath>
                </a14:m>
                <a:r>
                  <a:rPr lang="en-US" sz="2400" dirty="0"/>
                  <a:t>:</a:t>
                </a:r>
                <a:r>
                  <a:rPr lang="en-US" sz="2400" b="1" dirty="0"/>
                  <a:t> </a:t>
                </a:r>
                <a:r>
                  <a:rPr lang="en-US" sz="2400" dirty="0"/>
                  <a:t>Standard Brownian motion</a:t>
                </a:r>
              </a:p>
            </p:txBody>
          </p:sp>
        </mc:Choice>
        <mc:Fallback>
          <p:sp>
            <p:nvSpPr>
              <p:cNvPr id="8" name="TextBox 7">
                <a:extLst>
                  <a:ext uri="{FF2B5EF4-FFF2-40B4-BE49-F238E27FC236}">
                    <a16:creationId xmlns:a16="http://schemas.microsoft.com/office/drawing/2014/main" id="{1E5D21AB-E4C0-E8F4-5158-384412EA8622}"/>
                  </a:ext>
                </a:extLst>
              </p:cNvPr>
              <p:cNvSpPr txBox="1">
                <a:spLocks noRot="1" noChangeAspect="1" noMove="1" noResize="1" noEditPoints="1" noAdjustHandles="1" noChangeArrowheads="1" noChangeShapeType="1" noTextEdit="1"/>
              </p:cNvSpPr>
              <p:nvPr/>
            </p:nvSpPr>
            <p:spPr>
              <a:xfrm>
                <a:off x="1602895" y="5109093"/>
                <a:ext cx="8986211" cy="1344407"/>
              </a:xfrm>
              <a:prstGeom prst="rect">
                <a:avLst/>
              </a:prstGeom>
              <a:blipFill>
                <a:blip r:embed="rId3"/>
                <a:stretch>
                  <a:fillRect l="-989" t="-1869"/>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7D09F6F-37F8-8CB3-69CB-B0FA0171ED00}"/>
                  </a:ext>
                </a:extLst>
              </p:cNvPr>
              <p:cNvSpPr txBox="1"/>
              <p:nvPr/>
            </p:nvSpPr>
            <p:spPr>
              <a:xfrm>
                <a:off x="804267" y="2485709"/>
                <a:ext cx="10583466" cy="2768578"/>
              </a:xfrm>
              <a:prstGeom prst="rect">
                <a:avLst/>
              </a:prstGeom>
              <a:noFill/>
            </p:spPr>
            <p:txBody>
              <a:bodyPr wrap="square">
                <a:spAutoFit/>
              </a:bodyPr>
              <a:lstStyle/>
              <a:p>
                <a:pPr algn="ctr"/>
                <a:r>
                  <a:rPr lang="en-US" sz="2800" dirty="0"/>
                  <a:t>Forward Pass: </a:t>
                </a:r>
                <a14:m>
                  <m:oMath xmlns:m="http://schemas.openxmlformats.org/officeDocument/2006/math">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b="0" i="1" smtClean="0">
                            <a:latin typeface="Cambria Math" panose="02040503050406030204" pitchFamily="18" charset="0"/>
                          </a:rPr>
                          <m:t>𝑖</m:t>
                        </m:r>
                      </m:sub>
                    </m:sSub>
                    <m:r>
                      <a:rPr lang="en-US" sz="2800" b="1" i="1" smtClean="0">
                        <a:latin typeface="Cambria Math" panose="02040503050406030204" pitchFamily="18" charset="0"/>
                      </a:rPr>
                      <m:t>=</m:t>
                    </m:r>
                    <m:sSub>
                      <m:sSubPr>
                        <m:ctrlPr>
                          <a:rPr lang="en-US" sz="2800" i="1" smtClean="0">
                            <a:latin typeface="Cambria Math" panose="02040503050406030204" pitchFamily="18" charset="0"/>
                          </a:rPr>
                        </m:ctrlPr>
                      </m:sSubPr>
                      <m:e>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1−</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𝑖</m:t>
                                </m:r>
                              </m:sub>
                            </m:sSub>
                          </m:e>
                        </m:rad>
                        <m:r>
                          <a:rPr lang="en-US" sz="2800" b="1" i="0" smtClean="0">
                            <a:latin typeface="Cambria Math" panose="02040503050406030204" pitchFamily="18" charset="0"/>
                          </a:rPr>
                          <m:t>𝐱</m:t>
                        </m:r>
                      </m:e>
                      <m:sub>
                        <m:r>
                          <a:rPr lang="en-US" sz="2800" b="0" i="1" smtClean="0">
                            <a:latin typeface="Cambria Math" panose="02040503050406030204" pitchFamily="18" charset="0"/>
                          </a:rPr>
                          <m:t>𝑖</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rad>
                      <m:radPr>
                        <m:degHide m:val="on"/>
                        <m:ctrlPr>
                          <a:rPr lang="en-US" sz="2800" i="1">
                            <a:latin typeface="Cambria Math" panose="02040503050406030204" pitchFamily="18" charset="0"/>
                          </a:rPr>
                        </m:ctrlPr>
                      </m:radPr>
                      <m:deg/>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𝑖</m:t>
                            </m:r>
                          </m:sub>
                        </m:sSub>
                      </m:e>
                    </m:rad>
                    <m:r>
                      <a:rPr lang="en-US" sz="2800" b="1" i="1" smtClean="0">
                        <a:latin typeface="Cambria Math" panose="02040503050406030204" pitchFamily="18" charset="0"/>
                      </a:rPr>
                      <m:t>𝝐</m:t>
                    </m:r>
                  </m:oMath>
                </a14:m>
                <a:r>
                  <a:rPr lang="en-US" sz="2800" b="1" i="1" dirty="0"/>
                  <a:t>    </a:t>
                </a:r>
                <a:r>
                  <a:rPr lang="en-US" sz="2800" dirty="0"/>
                  <a:t>(Discrete time)</a:t>
                </a:r>
                <a:endParaRPr lang="en-US" sz="2800" b="1" i="1" dirty="0"/>
              </a:p>
              <a:p>
                <a:pPr algn="ctr"/>
                <a:endParaRPr lang="en-US" sz="2800" dirty="0"/>
              </a:p>
              <a:p>
                <a:pPr algn="ctr"/>
                <a:endParaRPr lang="en-US" sz="2800" dirty="0"/>
              </a:p>
              <a:p>
                <a:pPr algn="ctr"/>
                <a:endParaRPr lang="en-US" sz="2800" dirty="0"/>
              </a:p>
              <a:p>
                <a:pPr algn="ctr"/>
                <a:r>
                  <a:rPr lang="en-US" sz="2800" dirty="0"/>
                  <a:t>Forward SDE: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𝑑𝑡</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𝑡</m:t>
                        </m:r>
                      </m:e>
                    </m:d>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𝐰</m:t>
                        </m:r>
                      </m:e>
                      <m:sub>
                        <m:r>
                          <a:rPr lang="en-US" sz="2800" i="1">
                            <a:latin typeface="Cambria Math" panose="02040503050406030204" pitchFamily="18" charset="0"/>
                          </a:rPr>
                          <m:t>𝑡</m:t>
                        </m:r>
                      </m:sub>
                    </m:sSub>
                  </m:oMath>
                </a14:m>
                <a:r>
                  <a:rPr lang="en-US" sz="2800" b="1" dirty="0"/>
                  <a:t>   </a:t>
                </a:r>
                <a:r>
                  <a:rPr lang="en-US" sz="2800" dirty="0"/>
                  <a:t>(Continuous time)</a:t>
                </a:r>
                <a:endParaRPr lang="en-US" sz="2800" b="1" dirty="0"/>
              </a:p>
              <a:p>
                <a:pPr algn="ctr"/>
                <a:endParaRPr lang="en-US" sz="2800" b="1" dirty="0"/>
              </a:p>
            </p:txBody>
          </p:sp>
        </mc:Choice>
        <mc:Fallback>
          <p:sp>
            <p:nvSpPr>
              <p:cNvPr id="15" name="TextBox 14">
                <a:extLst>
                  <a:ext uri="{FF2B5EF4-FFF2-40B4-BE49-F238E27FC236}">
                    <a16:creationId xmlns:a16="http://schemas.microsoft.com/office/drawing/2014/main" id="{57D09F6F-37F8-8CB3-69CB-B0FA0171ED00}"/>
                  </a:ext>
                </a:extLst>
              </p:cNvPr>
              <p:cNvSpPr txBox="1">
                <a:spLocks noRot="1" noChangeAspect="1" noMove="1" noResize="1" noEditPoints="1" noAdjustHandles="1" noChangeArrowheads="1" noChangeShapeType="1" noTextEdit="1"/>
              </p:cNvSpPr>
              <p:nvPr/>
            </p:nvSpPr>
            <p:spPr>
              <a:xfrm>
                <a:off x="804267" y="2485709"/>
                <a:ext cx="10583466" cy="2768578"/>
              </a:xfrm>
              <a:prstGeom prst="rect">
                <a:avLst/>
              </a:prstGeom>
              <a:blipFill>
                <a:blip r:embed="rId4"/>
                <a:stretch>
                  <a:fillRect/>
                </a:stretch>
              </a:blipFill>
            </p:spPr>
            <p:txBody>
              <a:bodyPr/>
              <a:lstStyle/>
              <a:p>
                <a:r>
                  <a:rPr lang="en-KR">
                    <a:noFill/>
                  </a:rPr>
                  <a:t> </a:t>
                </a:r>
              </a:p>
            </p:txBody>
          </p:sp>
        </mc:Fallback>
      </mc:AlternateContent>
      <p:pic>
        <p:nvPicPr>
          <p:cNvPr id="7" name="Google Shape;136;p8" descr="Image">
            <a:extLst>
              <a:ext uri="{FF2B5EF4-FFF2-40B4-BE49-F238E27FC236}">
                <a16:creationId xmlns:a16="http://schemas.microsoft.com/office/drawing/2014/main" id="{0662C385-3D87-CEFC-DD47-AA920066F2CB}"/>
              </a:ext>
            </a:extLst>
          </p:cNvPr>
          <p:cNvPicPr preferRelativeResize="0"/>
          <p:nvPr/>
        </p:nvPicPr>
        <p:blipFill rotWithShape="1">
          <a:blip r:embed="rId5">
            <a:alphaModFix/>
          </a:blip>
          <a:srcRect/>
          <a:stretch/>
        </p:blipFill>
        <p:spPr>
          <a:xfrm rot="5400000" flipH="1">
            <a:off x="5636687" y="3451866"/>
            <a:ext cx="918626" cy="556743"/>
          </a:xfrm>
          <a:prstGeom prst="rect">
            <a:avLst/>
          </a:prstGeom>
          <a:noFill/>
          <a:ln>
            <a:noFill/>
          </a:ln>
        </p:spPr>
      </p:pic>
    </p:spTree>
    <p:extLst>
      <p:ext uri="{BB962C8B-B14F-4D97-AF65-F5344CB8AC3E}">
        <p14:creationId xmlns:p14="http://schemas.microsoft.com/office/powerpoint/2010/main" val="301269907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EAFBE-D9A3-FC40-42FD-CF699A7CE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2D500-3C8B-D6B8-BFF9-2C52AE0946AC}"/>
              </a:ext>
            </a:extLst>
          </p:cNvPr>
          <p:cNvSpPr>
            <a:spLocks noGrp="1"/>
          </p:cNvSpPr>
          <p:nvPr>
            <p:ph type="title"/>
          </p:nvPr>
        </p:nvSpPr>
        <p:spPr/>
        <p:txBody>
          <a:bodyPr>
            <a:normAutofit fontScale="90000"/>
          </a:bodyPr>
          <a:lstStyle/>
          <a:p>
            <a:r>
              <a:rPr lang="en-KR" dirty="0"/>
              <a:t>Diffusion Models and SDEs</a:t>
            </a:r>
          </a:p>
        </p:txBody>
      </p:sp>
      <p:sp>
        <p:nvSpPr>
          <p:cNvPr id="3" name="Text Placeholder 2">
            <a:extLst>
              <a:ext uri="{FF2B5EF4-FFF2-40B4-BE49-F238E27FC236}">
                <a16:creationId xmlns:a16="http://schemas.microsoft.com/office/drawing/2014/main" id="{2DA89002-B902-8251-1219-DECB1B523D34}"/>
              </a:ext>
            </a:extLst>
          </p:cNvPr>
          <p:cNvSpPr>
            <a:spLocks noGrp="1"/>
          </p:cNvSpPr>
          <p:nvPr>
            <p:ph type="body" idx="1"/>
          </p:nvPr>
        </p:nvSpPr>
        <p:spPr/>
        <p:txBody>
          <a:bodyPr>
            <a:normAutofit/>
          </a:bodyPr>
          <a:lstStyle/>
          <a:p>
            <a:pPr marL="0" indent="0">
              <a:buNone/>
            </a:pPr>
            <a:r>
              <a:rPr lang="en-US" sz="2800" dirty="0"/>
              <a:t>The reverse process of diffusion models also has its corresponding SDE form.</a:t>
            </a:r>
          </a:p>
          <a:p>
            <a:pPr marL="0" indent="0">
              <a:buNone/>
            </a:pPr>
            <a:endParaRPr lang="en-US" sz="2800" dirty="0"/>
          </a:p>
        </p:txBody>
      </p:sp>
      <p:sp>
        <p:nvSpPr>
          <p:cNvPr id="4" name="Date Placeholder 3">
            <a:extLst>
              <a:ext uri="{FF2B5EF4-FFF2-40B4-BE49-F238E27FC236}">
                <a16:creationId xmlns:a16="http://schemas.microsoft.com/office/drawing/2014/main" id="{F141ADD7-E3AB-6A33-54D8-91237209853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4A8784F-54FE-8BBB-7424-ED0AB89A13E7}"/>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4381B854-6D2D-1AC1-ED63-D024B97CEA00}"/>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0487D1-22BA-438B-4B93-1D46D3EC1FFC}"/>
                  </a:ext>
                </a:extLst>
              </p:cNvPr>
              <p:cNvSpPr txBox="1"/>
              <p:nvPr/>
            </p:nvSpPr>
            <p:spPr>
              <a:xfrm>
                <a:off x="1088231" y="4392513"/>
                <a:ext cx="10015538" cy="1761764"/>
              </a:xfrm>
              <a:prstGeom prst="rect">
                <a:avLst/>
              </a:prstGeom>
              <a:noFill/>
            </p:spPr>
            <p:txBody>
              <a:bodyPr wrap="square" numCol="2">
                <a:spAutoFit/>
              </a:bodyPr>
              <a:lstStyle/>
              <a:p>
                <a:pPr marL="285750" indent="-285750">
                  <a:lnSpc>
                    <a:spcPct val="113000"/>
                  </a:lnSpc>
                  <a:buFont typeface="Arial" panose="020B0604020202020204" pitchFamily="34" charset="0"/>
                  <a:buChar char="•"/>
                </a:pPr>
                <a14:m>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b="1"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𝑡</m:t>
                            </m:r>
                          </m:sub>
                        </m:sSub>
                        <m:r>
                          <a:rPr lang="en-US" sz="2400" i="1">
                            <a:latin typeface="Cambria Math" panose="02040503050406030204" pitchFamily="18" charset="0"/>
                          </a:rPr>
                          <m:t>,</m:t>
                        </m:r>
                        <m:r>
                          <a:rPr lang="en-US" sz="2400" i="1">
                            <a:latin typeface="Cambria Math" panose="02040503050406030204" pitchFamily="18" charset="0"/>
                          </a:rPr>
                          <m:t>𝑡</m:t>
                        </m:r>
                      </m:e>
                    </m:d>
                  </m:oMath>
                </a14:m>
                <a:r>
                  <a:rPr lang="en-KR" sz="2400" dirty="0"/>
                  <a:t>: Drift coefficient</a:t>
                </a:r>
              </a:p>
              <a:p>
                <a:pPr marL="285750" indent="-285750">
                  <a:lnSpc>
                    <a:spcPct val="113000"/>
                  </a:lnSpc>
                  <a:buFont typeface="Arial" panose="020B0604020202020204" pitchFamily="34" charset="0"/>
                  <a:buChar char="•"/>
                </a:pPr>
                <a14:m>
                  <m:oMath xmlns:m="http://schemas.openxmlformats.org/officeDocument/2006/math">
                    <m:r>
                      <a:rPr lang="en-US" sz="2400" i="1">
                        <a:latin typeface="Cambria Math" panose="02040503050406030204" pitchFamily="18" charset="0"/>
                      </a:rPr>
                      <m:t>𝑔</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oMath>
                </a14:m>
                <a:r>
                  <a:rPr lang="en-US" sz="2400" dirty="0"/>
                  <a:t>: Diffusion coefficient</a:t>
                </a:r>
              </a:p>
              <a:p>
                <a:pPr marL="285750" indent="-285750">
                  <a:lnSpc>
                    <a:spcPct val="113000"/>
                  </a:lnSpc>
                  <a:buFont typeface="Arial" panose="020B0604020202020204" pitchFamily="34" charset="0"/>
                  <a:buChar char="•"/>
                </a:pPr>
                <a14:m>
                  <m:oMath xmlns:m="http://schemas.openxmlformats.org/officeDocument/2006/math">
                    <m:sSub>
                      <m:sSubPr>
                        <m:ctrlPr>
                          <a:rPr lang="en-US" sz="2400" b="1" i="1">
                            <a:latin typeface="Cambria Math" panose="02040503050406030204" pitchFamily="18" charset="0"/>
                          </a:rPr>
                        </m:ctrlPr>
                      </m:sSubPr>
                      <m:e>
                        <m:r>
                          <a:rPr lang="en-US" sz="2400" b="1">
                            <a:latin typeface="Cambria Math" panose="02040503050406030204" pitchFamily="18" charset="0"/>
                          </a:rPr>
                          <m:t>𝐰</m:t>
                        </m:r>
                      </m:e>
                      <m:sub>
                        <m:r>
                          <a:rPr lang="en-US" sz="2400" i="1">
                            <a:latin typeface="Cambria Math" panose="02040503050406030204" pitchFamily="18" charset="0"/>
                          </a:rPr>
                          <m:t>𝑡</m:t>
                        </m:r>
                      </m:sub>
                    </m:sSub>
                  </m:oMath>
                </a14:m>
                <a:r>
                  <a:rPr lang="en-US" sz="2400" dirty="0"/>
                  <a:t>:</a:t>
                </a:r>
                <a:r>
                  <a:rPr lang="en-US" sz="2400" b="1" dirty="0"/>
                  <a:t> </a:t>
                </a:r>
                <a:r>
                  <a:rPr lang="en-US" sz="2400" dirty="0"/>
                  <a:t>Standard Brownian motion</a:t>
                </a:r>
              </a:p>
              <a:p>
                <a:pPr>
                  <a:lnSpc>
                    <a:spcPct val="113000"/>
                  </a:lnSpc>
                </a:pPr>
                <a:endParaRPr lang="en-US" sz="2400" dirty="0"/>
              </a:p>
              <a:p>
                <a:pPr marL="285750" indent="-285750">
                  <a:lnSpc>
                    <a:spcPct val="113000"/>
                  </a:lnSpc>
                  <a:buFont typeface="Arial" panose="020B0604020202020204" pitchFamily="34" charset="0"/>
                  <a:buChar char="•"/>
                </a:pPr>
                <a14:m>
                  <m:oMath xmlns:m="http://schemas.openxmlformats.org/officeDocument/2006/math">
                    <m:sSub>
                      <m:sSubPr>
                        <m:ctrlPr>
                          <a:rPr lang="en-US" sz="2400" b="1" i="1" smtClean="0">
                            <a:latin typeface="Cambria Math" panose="02040503050406030204" pitchFamily="18" charset="0"/>
                          </a:rPr>
                        </m:ctrlPr>
                      </m:sSubPr>
                      <m:e>
                        <m:acc>
                          <m:accPr>
                            <m:chr m:val="̅"/>
                            <m:ctrlPr>
                              <a:rPr lang="en-US" sz="2400" b="1" i="1" dirty="0">
                                <a:latin typeface="Cambria Math" panose="02040503050406030204" pitchFamily="18" charset="0"/>
                              </a:rPr>
                            </m:ctrlPr>
                          </m:accPr>
                          <m:e>
                            <m:r>
                              <a:rPr lang="en-US" sz="2400" b="1">
                                <a:latin typeface="Cambria Math" panose="02040503050406030204" pitchFamily="18" charset="0"/>
                              </a:rPr>
                              <m:t>𝐰</m:t>
                            </m:r>
                          </m:e>
                        </m:acc>
                      </m:e>
                      <m:sub>
                        <m:r>
                          <a:rPr lang="en-US" sz="2400" i="1">
                            <a:latin typeface="Cambria Math" panose="02040503050406030204" pitchFamily="18" charset="0"/>
                          </a:rPr>
                          <m:t>𝑡</m:t>
                        </m:r>
                      </m:sub>
                    </m:sSub>
                  </m:oMath>
                </a14:m>
                <a:r>
                  <a:rPr lang="en-US" sz="2400" b="0" dirty="0">
                    <a:latin typeface="Cambria Math" panose="02040503050406030204" pitchFamily="18" charset="0"/>
                  </a:rPr>
                  <a:t>: </a:t>
                </a:r>
                <a:r>
                  <a:rPr lang="en-US" sz="2400" dirty="0"/>
                  <a:t>Reverse-time Brownian motion</a:t>
                </a:r>
                <a:endParaRPr lang="en-US" sz="2400" b="0" i="1" dirty="0">
                  <a:latin typeface="Cambria Math" panose="02040503050406030204" pitchFamily="18" charset="0"/>
                </a:endParaRPr>
              </a:p>
              <a:p>
                <a:pPr marL="285750" indent="-285750">
                  <a:lnSpc>
                    <a:spcPct val="113000"/>
                  </a:lnSpc>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oMath>
                </a14:m>
                <a:r>
                  <a:rPr lang="en-US" sz="2400" i="1" dirty="0"/>
                  <a:t>: </a:t>
                </a:r>
                <a:r>
                  <a:rPr lang="en-US" sz="2400" dirty="0"/>
                  <a:t>marginal density at time </a:t>
                </a:r>
                <a14:m>
                  <m:oMath xmlns:m="http://schemas.openxmlformats.org/officeDocument/2006/math">
                    <m:r>
                      <a:rPr lang="en-US" sz="2400" b="0" i="1" smtClean="0">
                        <a:latin typeface="Cambria Math" panose="02040503050406030204" pitchFamily="18" charset="0"/>
                      </a:rPr>
                      <m:t>𝑡</m:t>
                    </m:r>
                  </m:oMath>
                </a14:m>
                <a:endParaRPr lang="en-US" sz="2400" i="1" dirty="0"/>
              </a:p>
            </p:txBody>
          </p:sp>
        </mc:Choice>
        <mc:Fallback xmlns="">
          <p:sp>
            <p:nvSpPr>
              <p:cNvPr id="8" name="TextBox 7">
                <a:extLst>
                  <a:ext uri="{FF2B5EF4-FFF2-40B4-BE49-F238E27FC236}">
                    <a16:creationId xmlns:a16="http://schemas.microsoft.com/office/drawing/2014/main" id="{4B0487D1-22BA-438B-4B93-1D46D3EC1FFC}"/>
                  </a:ext>
                </a:extLst>
              </p:cNvPr>
              <p:cNvSpPr txBox="1">
                <a:spLocks noRot="1" noChangeAspect="1" noMove="1" noResize="1" noEditPoints="1" noAdjustHandles="1" noChangeArrowheads="1" noChangeShapeType="1" noTextEdit="1"/>
              </p:cNvSpPr>
              <p:nvPr/>
            </p:nvSpPr>
            <p:spPr>
              <a:xfrm>
                <a:off x="1088231" y="4392513"/>
                <a:ext cx="10015538" cy="1761764"/>
              </a:xfrm>
              <a:prstGeom prst="rect">
                <a:avLst/>
              </a:prstGeom>
              <a:blipFill>
                <a:blip r:embed="rId3"/>
                <a:stretch>
                  <a:fillRect l="-759" t="-1439"/>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D855EF9-2B11-A2AF-D9B3-3ACBF7199C4A}"/>
                  </a:ext>
                </a:extLst>
              </p:cNvPr>
              <p:cNvSpPr txBox="1"/>
              <p:nvPr/>
            </p:nvSpPr>
            <p:spPr>
              <a:xfrm>
                <a:off x="804267" y="2810596"/>
                <a:ext cx="10583466" cy="1024191"/>
              </a:xfrm>
              <a:prstGeom prst="rect">
                <a:avLst/>
              </a:prstGeom>
              <a:noFill/>
            </p:spPr>
            <p:txBody>
              <a:bodyPr wrap="square">
                <a:spAutoFit/>
              </a:bodyPr>
              <a:lstStyle/>
              <a:p>
                <a:pPr marL="285750" indent="-285750">
                  <a:buFont typeface="Arial" panose="020B0604020202020204" pitchFamily="34" charset="0"/>
                  <a:buChar char="•"/>
                </a:pPr>
                <a:r>
                  <a:rPr lang="en-US" sz="2800" dirty="0">
                    <a:solidFill>
                      <a:schemeClr val="accent5">
                        <a:lumMod val="75000"/>
                      </a:schemeClr>
                    </a:solidFill>
                  </a:rPr>
                  <a:t>Forward SDE</a:t>
                </a:r>
                <a:r>
                  <a:rPr lang="en-US" sz="2800" dirty="0"/>
                  <a:t>: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𝑑𝑡</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𝑡</m:t>
                        </m:r>
                      </m:e>
                    </m:d>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𝐰</m:t>
                        </m:r>
                      </m:e>
                      <m:sub>
                        <m:r>
                          <a:rPr lang="en-US" sz="2800" i="1">
                            <a:latin typeface="Cambria Math" panose="02040503050406030204" pitchFamily="18" charset="0"/>
                          </a:rPr>
                          <m:t>𝑡</m:t>
                        </m:r>
                      </m:sub>
                    </m:sSub>
                  </m:oMath>
                </a14:m>
                <a:endParaRPr lang="en-US" sz="2800" b="1" dirty="0"/>
              </a:p>
              <a:p>
                <a:pPr marL="285750" indent="-285750">
                  <a:buFont typeface="Arial" panose="020B0604020202020204" pitchFamily="34" charset="0"/>
                  <a:buChar char="•"/>
                </a:pPr>
                <a:r>
                  <a:rPr lang="en-US" sz="2800" dirty="0">
                    <a:solidFill>
                      <a:schemeClr val="accent2">
                        <a:lumMod val="75000"/>
                      </a:schemeClr>
                    </a:solidFill>
                  </a:rPr>
                  <a:t>Reverse SDE</a:t>
                </a:r>
                <a:r>
                  <a:rPr lang="en-US" sz="2800" dirty="0"/>
                  <a:t>: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sSub>
                          <m:sSubPr>
                            <m:ctrlPr>
                              <a:rPr lang="en-US" sz="2800" i="1">
                                <a:latin typeface="Cambria Math" panose="02040503050406030204" pitchFamily="18" charset="0"/>
                              </a:rPr>
                            </m:ctrlPr>
                          </m:sSubPr>
                          <m:e>
                            <m:r>
                              <m:rPr>
                                <m:sty m:val="p"/>
                              </m:rPr>
                              <a:rPr lang="en-US" sz="2800">
                                <a:latin typeface="Cambria Math" panose="02040503050406030204" pitchFamily="18" charset="0"/>
                              </a:rPr>
                              <m:t>∇</m:t>
                            </m:r>
                          </m:e>
                          <m:sub>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sub>
                        </m:sSub>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log</m:t>
                            </m:r>
                          </m:fNa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𝑡</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e>
                            </m:d>
                          </m:e>
                        </m:func>
                      </m:e>
                    </m:d>
                    <m:r>
                      <a:rPr lang="en-US" sz="2800" i="1">
                        <a:latin typeface="Cambria Math" panose="02040503050406030204" pitchFamily="18" charset="0"/>
                      </a:rPr>
                      <m:t>𝑑𝑡</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𝑡</m:t>
                        </m:r>
                      </m:e>
                    </m:d>
                    <m:r>
                      <a:rPr lang="en-US" sz="2800" i="1">
                        <a:latin typeface="Cambria Math" panose="02040503050406030204" pitchFamily="18" charset="0"/>
                      </a:rPr>
                      <m:t>𝑑</m:t>
                    </m:r>
                    <m:sSub>
                      <m:sSubPr>
                        <m:ctrlPr>
                          <a:rPr lang="en-US" sz="2800" b="1" i="1">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0">
                                <a:latin typeface="Cambria Math" panose="02040503050406030204" pitchFamily="18" charset="0"/>
                              </a:rPr>
                              <m:t>𝐰</m:t>
                            </m:r>
                          </m:e>
                        </m:acc>
                      </m:e>
                      <m:sub>
                        <m:r>
                          <a:rPr lang="en-US" sz="2800" i="1">
                            <a:latin typeface="Cambria Math" panose="02040503050406030204" pitchFamily="18" charset="0"/>
                          </a:rPr>
                          <m:t>𝑡</m:t>
                        </m:r>
                      </m:sub>
                    </m:sSub>
                  </m:oMath>
                </a14:m>
                <a:endParaRPr lang="en-KR" sz="2800" dirty="0"/>
              </a:p>
            </p:txBody>
          </p:sp>
        </mc:Choice>
        <mc:Fallback>
          <p:sp>
            <p:nvSpPr>
              <p:cNvPr id="15" name="TextBox 14">
                <a:extLst>
                  <a:ext uri="{FF2B5EF4-FFF2-40B4-BE49-F238E27FC236}">
                    <a16:creationId xmlns:a16="http://schemas.microsoft.com/office/drawing/2014/main" id="{4D855EF9-2B11-A2AF-D9B3-3ACBF7199C4A}"/>
                  </a:ext>
                </a:extLst>
              </p:cNvPr>
              <p:cNvSpPr txBox="1">
                <a:spLocks noRot="1" noChangeAspect="1" noMove="1" noResize="1" noEditPoints="1" noAdjustHandles="1" noChangeArrowheads="1" noChangeShapeType="1" noTextEdit="1"/>
              </p:cNvSpPr>
              <p:nvPr/>
            </p:nvSpPr>
            <p:spPr>
              <a:xfrm>
                <a:off x="804267" y="2810596"/>
                <a:ext cx="10583466" cy="1024191"/>
              </a:xfrm>
              <a:prstGeom prst="rect">
                <a:avLst/>
              </a:prstGeom>
              <a:blipFill>
                <a:blip r:embed="rId4"/>
                <a:stretch>
                  <a:fillRect l="-1079" t="-6173" b="-12346"/>
                </a:stretch>
              </a:blipFill>
            </p:spPr>
            <p:txBody>
              <a:bodyPr/>
              <a:lstStyle/>
              <a:p>
                <a:r>
                  <a:rPr lang="en-KR">
                    <a:noFill/>
                  </a:rPr>
                  <a:t> </a:t>
                </a:r>
              </a:p>
            </p:txBody>
          </p:sp>
        </mc:Fallback>
      </mc:AlternateContent>
      <p:sp>
        <p:nvSpPr>
          <p:cNvPr id="16" name="Rounded Rectangle 15">
            <a:extLst>
              <a:ext uri="{FF2B5EF4-FFF2-40B4-BE49-F238E27FC236}">
                <a16:creationId xmlns:a16="http://schemas.microsoft.com/office/drawing/2014/main" id="{FED41FFA-D576-B89D-E029-C471B5EBF7E7}"/>
              </a:ext>
            </a:extLst>
          </p:cNvPr>
          <p:cNvSpPr/>
          <p:nvPr/>
        </p:nvSpPr>
        <p:spPr>
          <a:xfrm>
            <a:off x="804267" y="2653047"/>
            <a:ext cx="10299501" cy="1339288"/>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12321856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654B2-87BD-9AA9-C173-1E83BB2C0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D38126-1F15-A72F-B19F-1EAEB9A7F938}"/>
              </a:ext>
            </a:extLst>
          </p:cNvPr>
          <p:cNvSpPr>
            <a:spLocks noGrp="1"/>
          </p:cNvSpPr>
          <p:nvPr>
            <p:ph type="title"/>
          </p:nvPr>
        </p:nvSpPr>
        <p:spPr/>
        <p:txBody>
          <a:bodyPr>
            <a:normAutofit fontScale="90000"/>
          </a:bodyPr>
          <a:lstStyle/>
          <a:p>
            <a:r>
              <a:rPr lang="en-KR" dirty="0"/>
              <a:t>Probability Flow ODE</a:t>
            </a:r>
          </a:p>
        </p:txBody>
      </p:sp>
      <p:sp>
        <p:nvSpPr>
          <p:cNvPr id="3" name="Text Placeholder 2">
            <a:extLst>
              <a:ext uri="{FF2B5EF4-FFF2-40B4-BE49-F238E27FC236}">
                <a16:creationId xmlns:a16="http://schemas.microsoft.com/office/drawing/2014/main" id="{F23FE97A-A69D-EBF6-BEED-24CDF88F7BAB}"/>
              </a:ext>
            </a:extLst>
          </p:cNvPr>
          <p:cNvSpPr>
            <a:spLocks noGrp="1"/>
          </p:cNvSpPr>
          <p:nvPr>
            <p:ph type="body" idx="1"/>
          </p:nvPr>
        </p:nvSpPr>
        <p:spPr/>
        <p:txBody>
          <a:bodyPr>
            <a:normAutofit/>
          </a:bodyPr>
          <a:lstStyle/>
          <a:p>
            <a:pPr marL="0" indent="0">
              <a:buNone/>
            </a:pPr>
            <a:r>
              <a:rPr lang="en-US" sz="2800" dirty="0"/>
              <a:t>A SDE has a corresponding ODE (</a:t>
            </a:r>
            <a:r>
              <a:rPr lang="en-US" sz="2800" dirty="0">
                <a:solidFill>
                  <a:srgbClr val="C00000"/>
                </a:solidFill>
              </a:rPr>
              <a:t>no stochasticity</a:t>
            </a:r>
            <a:r>
              <a:rPr lang="en-US" sz="2800" dirty="0"/>
              <a:t>) that has the same marginal distribution at every time step.</a:t>
            </a:r>
          </a:p>
        </p:txBody>
      </p:sp>
      <p:sp>
        <p:nvSpPr>
          <p:cNvPr id="4" name="Date Placeholder 3">
            <a:extLst>
              <a:ext uri="{FF2B5EF4-FFF2-40B4-BE49-F238E27FC236}">
                <a16:creationId xmlns:a16="http://schemas.microsoft.com/office/drawing/2014/main" id="{6629D15D-3C47-FA23-0571-04DF7958818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E421211B-1EA2-AD79-FB12-82A3F018CE1E}"/>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43398D06-B61C-E8C4-9F3E-457BD24333F0}"/>
              </a:ext>
            </a:extLst>
          </p:cNvPr>
          <p:cNvSpPr>
            <a:spLocks noGrp="1"/>
          </p:cNvSpPr>
          <p:nvPr>
            <p:ph type="sldNum" sz="quarter" idx="12"/>
          </p:nvPr>
        </p:nvSpPr>
        <p:spPr/>
        <p:txBody>
          <a:bodyPr/>
          <a:lstStyle/>
          <a:p>
            <a:r>
              <a:rPr lang="en-US" dirty="0"/>
              <a:t>Diffusion-Based Image and Video Generation</a:t>
            </a:r>
          </a:p>
        </p:txBody>
      </p:sp>
      <p:pic>
        <p:nvPicPr>
          <p:cNvPr id="7" name="Picture 6">
            <a:extLst>
              <a:ext uri="{FF2B5EF4-FFF2-40B4-BE49-F238E27FC236}">
                <a16:creationId xmlns:a16="http://schemas.microsoft.com/office/drawing/2014/main" id="{6F8B935F-8CD3-18F2-77E0-C49CCED26482}"/>
              </a:ext>
            </a:extLst>
          </p:cNvPr>
          <p:cNvPicPr>
            <a:picLocks noChangeAspect="1"/>
          </p:cNvPicPr>
          <p:nvPr/>
        </p:nvPicPr>
        <p:blipFill>
          <a:blip r:embed="rId3"/>
          <a:stretch>
            <a:fillRect/>
          </a:stretch>
        </p:blipFill>
        <p:spPr>
          <a:xfrm>
            <a:off x="1931781" y="3117408"/>
            <a:ext cx="8328437" cy="3034392"/>
          </a:xfrm>
          <a:prstGeom prst="rect">
            <a:avLst/>
          </a:prstGeom>
        </p:spPr>
      </p:pic>
      <p:sp>
        <p:nvSpPr>
          <p:cNvPr id="10" name="TextBox 9">
            <a:extLst>
              <a:ext uri="{FF2B5EF4-FFF2-40B4-BE49-F238E27FC236}">
                <a16:creationId xmlns:a16="http://schemas.microsoft.com/office/drawing/2014/main" id="{0BE05B95-06A8-46BD-8541-9F19DA173C56}"/>
              </a:ext>
            </a:extLst>
          </p:cNvPr>
          <p:cNvSpPr txBox="1"/>
          <p:nvPr/>
        </p:nvSpPr>
        <p:spPr>
          <a:xfrm>
            <a:off x="4509275" y="2376126"/>
            <a:ext cx="3173450" cy="830997"/>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C00000"/>
                </a:solidFill>
              </a:rPr>
              <a:t>Red curves: SDE</a:t>
            </a:r>
          </a:p>
          <a:p>
            <a:pPr marL="285750" indent="-285750">
              <a:buFont typeface="Arial" panose="020B0604020202020204" pitchFamily="34" charset="0"/>
              <a:buChar char="•"/>
            </a:pPr>
            <a:r>
              <a:rPr lang="en-US" sz="2400" dirty="0"/>
              <a:t>White curves: ODE</a:t>
            </a:r>
          </a:p>
        </p:txBody>
      </p:sp>
    </p:spTree>
    <p:extLst>
      <p:ext uri="{BB962C8B-B14F-4D97-AF65-F5344CB8AC3E}">
        <p14:creationId xmlns:p14="http://schemas.microsoft.com/office/powerpoint/2010/main" val="35271539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AC05-C204-08C6-BA03-76214F8BA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6DA6A-EF11-577E-9293-6E5A5EC93C28}"/>
              </a:ext>
            </a:extLst>
          </p:cNvPr>
          <p:cNvSpPr>
            <a:spLocks noGrp="1"/>
          </p:cNvSpPr>
          <p:nvPr>
            <p:ph type="title"/>
          </p:nvPr>
        </p:nvSpPr>
        <p:spPr/>
        <p:txBody>
          <a:bodyPr>
            <a:normAutofit fontScale="90000"/>
          </a:bodyPr>
          <a:lstStyle/>
          <a:p>
            <a:r>
              <a:rPr lang="en-KR" dirty="0"/>
              <a:t>Probability Flow ODE</a:t>
            </a:r>
          </a:p>
        </p:txBody>
      </p:sp>
      <p:sp>
        <p:nvSpPr>
          <p:cNvPr id="4" name="Date Placeholder 3">
            <a:extLst>
              <a:ext uri="{FF2B5EF4-FFF2-40B4-BE49-F238E27FC236}">
                <a16:creationId xmlns:a16="http://schemas.microsoft.com/office/drawing/2014/main" id="{EF406D8A-F579-FCA2-1B66-90E92BB9139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8FB3979-36F9-755B-E9F3-7A3A969CDDB9}"/>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DCEF25CC-7B05-E67E-6387-ECBE665883D2}"/>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0E1D4ABB-4C25-5D85-0EC5-2B1D1DC1253C}"/>
                  </a:ext>
                </a:extLst>
              </p:cNvPr>
              <p:cNvSpPr>
                <a:spLocks noGrp="1"/>
              </p:cNvSpPr>
              <p:nvPr>
                <p:ph type="body" idx="1"/>
              </p:nvPr>
            </p:nvSpPr>
            <p:spPr/>
            <p:txBody>
              <a:bodyPr>
                <a:normAutofit/>
              </a:bodyPr>
              <a:lstStyle/>
              <a:p>
                <a:r>
                  <a:rPr lang="en-US" sz="2800" dirty="0">
                    <a:solidFill>
                      <a:schemeClr val="accent5">
                        <a:lumMod val="75000"/>
                      </a:schemeClr>
                    </a:solidFill>
                  </a:rPr>
                  <a:t>Forward SDE</a:t>
                </a:r>
                <a:r>
                  <a:rPr lang="en-US" sz="2800" dirty="0"/>
                  <a:t>: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𝑑𝑡</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𝑡</m:t>
                        </m:r>
                      </m:e>
                    </m:d>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𝐰</m:t>
                        </m:r>
                      </m:e>
                      <m:sub>
                        <m:r>
                          <a:rPr lang="en-US" sz="2800" i="1">
                            <a:latin typeface="Cambria Math" panose="02040503050406030204" pitchFamily="18" charset="0"/>
                          </a:rPr>
                          <m:t>𝑡</m:t>
                        </m:r>
                      </m:sub>
                    </m:sSub>
                  </m:oMath>
                </a14:m>
                <a:endParaRPr lang="en-US" sz="2800" b="1" dirty="0"/>
              </a:p>
              <a:p>
                <a:r>
                  <a:rPr lang="en-US" sz="2800" dirty="0">
                    <a:solidFill>
                      <a:schemeClr val="accent2">
                        <a:lumMod val="75000"/>
                      </a:schemeClr>
                    </a:solidFill>
                  </a:rPr>
                  <a:t>Reverse SDE</a:t>
                </a:r>
                <a:r>
                  <a:rPr lang="en-US" sz="2800" dirty="0"/>
                  <a:t>: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sSub>
                          <m:sSubPr>
                            <m:ctrlPr>
                              <a:rPr lang="en-US" sz="2800" i="1">
                                <a:latin typeface="Cambria Math" panose="02040503050406030204" pitchFamily="18" charset="0"/>
                              </a:rPr>
                            </m:ctrlPr>
                          </m:sSubPr>
                          <m:e>
                            <m:r>
                              <m:rPr>
                                <m:sty m:val="p"/>
                              </m:rPr>
                              <a:rPr lang="en-US" sz="2800">
                                <a:latin typeface="Cambria Math" panose="02040503050406030204" pitchFamily="18" charset="0"/>
                              </a:rPr>
                              <m:t>∇</m:t>
                            </m:r>
                          </m:e>
                          <m:sub>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sub>
                        </m:sSub>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log</m:t>
                            </m:r>
                          </m:fNa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𝑡</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e>
                            </m:d>
                          </m:e>
                        </m:func>
                      </m:e>
                    </m:d>
                    <m:r>
                      <a:rPr lang="en-US" sz="2800" i="1">
                        <a:latin typeface="Cambria Math" panose="02040503050406030204" pitchFamily="18" charset="0"/>
                      </a:rPr>
                      <m:t>𝑑𝑡</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𝑡</m:t>
                        </m:r>
                      </m:e>
                    </m:d>
                    <m:r>
                      <a:rPr lang="en-US" sz="2800" i="1">
                        <a:latin typeface="Cambria Math" panose="02040503050406030204" pitchFamily="18" charset="0"/>
                      </a:rPr>
                      <m:t>𝑑</m:t>
                    </m:r>
                    <m:sSub>
                      <m:sSubPr>
                        <m:ctrlPr>
                          <a:rPr lang="en-US" sz="2800" b="1" i="1">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a:latin typeface="Cambria Math" panose="02040503050406030204" pitchFamily="18" charset="0"/>
                              </a:rPr>
                              <m:t>𝐰</m:t>
                            </m:r>
                          </m:e>
                        </m:acc>
                      </m:e>
                      <m:sub>
                        <m:r>
                          <a:rPr lang="en-US" sz="2800" i="1">
                            <a:latin typeface="Cambria Math" panose="02040503050406030204" pitchFamily="18" charset="0"/>
                          </a:rPr>
                          <m:t>𝑡</m:t>
                        </m:r>
                      </m:sub>
                    </m:sSub>
                  </m:oMath>
                </a14:m>
                <a:endParaRPr lang="en-KR" sz="2800" dirty="0"/>
              </a:p>
              <a:p>
                <a:r>
                  <a:rPr lang="en-KR" sz="2800" dirty="0">
                    <a:solidFill>
                      <a:schemeClr val="accent2">
                        <a:lumMod val="75000"/>
                      </a:schemeClr>
                    </a:solidFill>
                  </a:rPr>
                  <a:t>Reverse PF-ODE</a:t>
                </a:r>
                <a:r>
                  <a:rPr lang="en-KR" sz="2800" dirty="0"/>
                  <a:t>: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sSub>
                          <m:sSubPr>
                            <m:ctrlPr>
                              <a:rPr lang="en-US" sz="2800" i="1">
                                <a:latin typeface="Cambria Math" panose="02040503050406030204" pitchFamily="18" charset="0"/>
                              </a:rPr>
                            </m:ctrlPr>
                          </m:sSubPr>
                          <m:e>
                            <m:r>
                              <m:rPr>
                                <m:sty m:val="p"/>
                              </m:rPr>
                              <a:rPr lang="en-US" sz="2800">
                                <a:latin typeface="Cambria Math" panose="02040503050406030204" pitchFamily="18" charset="0"/>
                              </a:rPr>
                              <m:t>∇</m:t>
                            </m:r>
                          </m:e>
                          <m:sub>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sub>
                        </m:sSub>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log</m:t>
                            </m:r>
                          </m:fNa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𝑡</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e>
                            </m:d>
                          </m:e>
                        </m:func>
                      </m:e>
                    </m:d>
                    <m:r>
                      <a:rPr lang="en-US" sz="2800" i="1">
                        <a:latin typeface="Cambria Math" panose="02040503050406030204" pitchFamily="18" charset="0"/>
                      </a:rPr>
                      <m:t>𝑑𝑡</m:t>
                    </m:r>
                  </m:oMath>
                </a14:m>
                <a:endParaRPr lang="en-US" sz="2800" dirty="0"/>
              </a:p>
            </p:txBody>
          </p:sp>
        </mc:Choice>
        <mc:Fallback>
          <p:sp>
            <p:nvSpPr>
              <p:cNvPr id="9" name="Text Placeholder 8">
                <a:extLst>
                  <a:ext uri="{FF2B5EF4-FFF2-40B4-BE49-F238E27FC236}">
                    <a16:creationId xmlns:a16="http://schemas.microsoft.com/office/drawing/2014/main" id="{0E1D4ABB-4C25-5D85-0EC5-2B1D1DC1253C}"/>
                  </a:ext>
                </a:extLst>
              </p:cNvPr>
              <p:cNvSpPr>
                <a:spLocks noGrp="1" noRot="1" noChangeAspect="1" noMove="1" noResize="1" noEditPoints="1" noAdjustHandles="1" noChangeArrowheads="1" noChangeShapeType="1" noTextEdit="1"/>
              </p:cNvSpPr>
              <p:nvPr>
                <p:ph type="body" idx="1"/>
              </p:nvPr>
            </p:nvSpPr>
            <p:spPr>
              <a:blipFill>
                <a:blip r:embed="rId3"/>
                <a:stretch>
                  <a:fillRect l="-547"/>
                </a:stretch>
              </a:blipFill>
            </p:spPr>
            <p:txBody>
              <a:bodyPr/>
              <a:lstStyle/>
              <a:p>
                <a:r>
                  <a:rPr lang="en-KR">
                    <a:noFill/>
                  </a:rPr>
                  <a:t> </a:t>
                </a:r>
              </a:p>
            </p:txBody>
          </p:sp>
        </mc:Fallback>
      </mc:AlternateContent>
    </p:spTree>
    <p:extLst>
      <p:ext uri="{BB962C8B-B14F-4D97-AF65-F5344CB8AC3E}">
        <p14:creationId xmlns:p14="http://schemas.microsoft.com/office/powerpoint/2010/main" val="324525524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CCCCC-A6B8-391B-A6B0-B16F096780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F1704-A8A7-5F3B-D450-45DC5A40091C}"/>
              </a:ext>
            </a:extLst>
          </p:cNvPr>
          <p:cNvSpPr>
            <a:spLocks noGrp="1"/>
          </p:cNvSpPr>
          <p:nvPr>
            <p:ph type="title"/>
          </p:nvPr>
        </p:nvSpPr>
        <p:spPr/>
        <p:txBody>
          <a:bodyPr>
            <a:normAutofit fontScale="90000"/>
          </a:bodyPr>
          <a:lstStyle/>
          <a:p>
            <a:r>
              <a:rPr lang="en-US" altLang="ko-KR" dirty="0"/>
              <a:t>Fokker-Planck</a:t>
            </a:r>
            <a:r>
              <a:rPr lang="ko-KR" altLang="en-US" dirty="0"/>
              <a:t> </a:t>
            </a:r>
            <a:r>
              <a:rPr lang="en-US" altLang="ko-KR" dirty="0"/>
              <a:t>Equation</a:t>
            </a:r>
            <a:endParaRPr lang="en-KR" dirty="0"/>
          </a:p>
        </p:txBody>
      </p:sp>
      <p:sp>
        <p:nvSpPr>
          <p:cNvPr id="4" name="Date Placeholder 3">
            <a:extLst>
              <a:ext uri="{FF2B5EF4-FFF2-40B4-BE49-F238E27FC236}">
                <a16:creationId xmlns:a16="http://schemas.microsoft.com/office/drawing/2014/main" id="{4B3EC4F4-4465-158C-6F2B-4CC3CCEBD35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62971731-D147-7F3D-7995-D6F46BC8BD0F}"/>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79C3793F-39D0-D4C3-F293-2B0003008E63}"/>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582629DA-CC1F-E795-4266-7A353C88CB7A}"/>
                  </a:ext>
                </a:extLst>
              </p:cNvPr>
              <p:cNvSpPr>
                <a:spLocks noGrp="1"/>
              </p:cNvSpPr>
              <p:nvPr>
                <p:ph type="body" idx="1"/>
              </p:nvPr>
            </p:nvSpPr>
            <p:spPr/>
            <p:txBody>
              <a:bodyPr>
                <a:normAutofit/>
              </a:bodyPr>
              <a:lstStyle/>
              <a:p>
                <a:pPr marL="0" indent="0" algn="ctr">
                  <a:buNone/>
                </a:pPr>
                <a:r>
                  <a:rPr lang="en-US" sz="2800" dirty="0"/>
                  <a:t>Given a SDE for each particle </a:t>
                </a:r>
                <a14:m>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oMath>
                </a14:m>
                <a:r>
                  <a:rPr lang="en-US" sz="2800" dirty="0"/>
                  <a:t>, the Fokker-Planck equation describes </a:t>
                </a:r>
                <a:r>
                  <a:rPr lang="en-US" sz="2800" b="1" dirty="0">
                    <a:solidFill>
                      <a:srgbClr val="8C1313"/>
                    </a:solidFill>
                  </a:rPr>
                  <a:t>how its probability density </a:t>
                </a:r>
                <a14:m>
                  <m:oMath xmlns:m="http://schemas.openxmlformats.org/officeDocument/2006/math">
                    <m:sSub>
                      <m:sSubPr>
                        <m:ctrlPr>
                          <a:rPr lang="en-US" sz="2800" b="1" i="1">
                            <a:solidFill>
                              <a:srgbClr val="8C1313"/>
                            </a:solidFill>
                            <a:latin typeface="Cambria Math" panose="02040503050406030204" pitchFamily="18" charset="0"/>
                          </a:rPr>
                        </m:ctrlPr>
                      </m:sSubPr>
                      <m:e>
                        <m:r>
                          <a:rPr lang="en-US" sz="2800" b="1" i="1">
                            <a:solidFill>
                              <a:srgbClr val="8C1313"/>
                            </a:solidFill>
                            <a:latin typeface="Cambria Math" panose="02040503050406030204" pitchFamily="18" charset="0"/>
                          </a:rPr>
                          <m:t>𝒑</m:t>
                        </m:r>
                      </m:e>
                      <m:sub>
                        <m:r>
                          <a:rPr lang="en-US" sz="2800" b="1" i="1">
                            <a:solidFill>
                              <a:srgbClr val="8C1313"/>
                            </a:solidFill>
                            <a:latin typeface="Cambria Math" panose="02040503050406030204" pitchFamily="18" charset="0"/>
                          </a:rPr>
                          <m:t>𝒕</m:t>
                        </m:r>
                      </m:sub>
                    </m:sSub>
                    <m:d>
                      <m:dPr>
                        <m:ctrlPr>
                          <a:rPr lang="en-US" sz="2800" b="1" i="1">
                            <a:solidFill>
                              <a:srgbClr val="8C1313"/>
                            </a:solidFill>
                            <a:latin typeface="Cambria Math" panose="02040503050406030204" pitchFamily="18" charset="0"/>
                          </a:rPr>
                        </m:ctrlPr>
                      </m:dPr>
                      <m:e>
                        <m:r>
                          <a:rPr lang="en-US" sz="2800" b="1">
                            <a:solidFill>
                              <a:srgbClr val="8C1313"/>
                            </a:solidFill>
                            <a:latin typeface="Cambria Math" panose="02040503050406030204" pitchFamily="18" charset="0"/>
                          </a:rPr>
                          <m:t>𝐱</m:t>
                        </m:r>
                      </m:e>
                    </m:d>
                  </m:oMath>
                </a14:m>
                <a:r>
                  <a:rPr lang="en-US" sz="2800" b="1" dirty="0">
                    <a:solidFill>
                      <a:srgbClr val="8C1313"/>
                    </a:solidFill>
                  </a:rPr>
                  <a:t> evolves</a:t>
                </a:r>
                <a:r>
                  <a:rPr lang="en-US" sz="2800" dirty="0"/>
                  <a:t>.</a:t>
                </a:r>
              </a:p>
              <a:p>
                <a:endParaRPr lang="en-US" sz="2800" dirty="0"/>
              </a:p>
              <a:p>
                <a:r>
                  <a:rPr lang="en-US" sz="2800" dirty="0"/>
                  <a:t>SDE: </a:t>
                </a:r>
                <a14:m>
                  <m:oMath xmlns:m="http://schemas.openxmlformats.org/officeDocument/2006/math">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𝑑𝑡</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𝑡</m:t>
                        </m:r>
                      </m:e>
                    </m:d>
                    <m:r>
                      <a:rPr lang="en-US" sz="2800" i="1">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𝐰</m:t>
                        </m:r>
                      </m:e>
                      <m:sub>
                        <m:r>
                          <a:rPr lang="en-US" sz="2800" i="1">
                            <a:latin typeface="Cambria Math" panose="02040503050406030204" pitchFamily="18" charset="0"/>
                          </a:rPr>
                          <m:t>𝑡</m:t>
                        </m:r>
                      </m:sub>
                    </m:sSub>
                  </m:oMath>
                </a14:m>
                <a:endParaRPr lang="en-US" sz="2800" b="1" dirty="0"/>
              </a:p>
              <a:p>
                <a:r>
                  <a:rPr lang="en-US" sz="2800" dirty="0">
                    <a:latin typeface="+mn-lt"/>
                  </a:rPr>
                  <a:t>Fokker-Planck</a:t>
                </a:r>
                <a:r>
                  <a:rPr lang="en-US" sz="2800" dirty="0"/>
                  <a:t> Equation: </a:t>
                </a:r>
                <a14:m>
                  <m:oMath xmlns:m="http://schemas.openxmlformats.org/officeDocument/2006/math">
                    <m:f>
                      <m:fPr>
                        <m:ctrlPr>
                          <a:rPr lang="en-US" sz="2800" b="0" i="1" smtClean="0">
                            <a:latin typeface="Cambria Math" panose="02040503050406030204" pitchFamily="18" charset="0"/>
                          </a:rPr>
                        </m:ctrlPr>
                      </m:fPr>
                      <m:num>
                        <m:r>
                          <a:rPr lang="en-US" sz="2800" i="1">
                            <a:latin typeface="Cambria Math" panose="02040503050406030204" pitchFamily="18" charset="0"/>
                          </a:rPr>
                          <m:t>𝑑</m:t>
                        </m:r>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𝑡</m:t>
                            </m:r>
                          </m:sub>
                        </m:sSub>
                        <m:d>
                          <m:dPr>
                            <m:ctrlPr>
                              <a:rPr lang="en-US" sz="2800" b="0" i="1" smtClean="0">
                                <a:latin typeface="Cambria Math" panose="02040503050406030204" pitchFamily="18" charset="0"/>
                              </a:rPr>
                            </m:ctrlPr>
                          </m:dPr>
                          <m:e>
                            <m:r>
                              <a:rPr lang="en-US" sz="2800" b="1" i="0" smtClean="0">
                                <a:latin typeface="Cambria Math" panose="02040503050406030204" pitchFamily="18" charset="0"/>
                              </a:rPr>
                              <m:t>𝐱</m:t>
                            </m:r>
                          </m:e>
                        </m:d>
                      </m:num>
                      <m:den>
                        <m:r>
                          <a:rPr lang="en-US" sz="2800" b="0" i="1" smtClean="0">
                            <a:latin typeface="Cambria Math" panose="02040503050406030204" pitchFamily="18" charset="0"/>
                          </a:rPr>
                          <m:t>𝜕</m:t>
                        </m:r>
                        <m:r>
                          <a:rPr lang="en-US" sz="2800" b="0" i="1" smtClean="0">
                            <a:latin typeface="Cambria Math" panose="02040503050406030204" pitchFamily="18" charset="0"/>
                          </a:rPr>
                          <m:t>𝑡</m:t>
                        </m:r>
                      </m:den>
                    </m:f>
                    <m:r>
                      <a:rPr lang="en-US" sz="2800" i="1">
                        <a:latin typeface="Cambria Math" panose="02040503050406030204" pitchFamily="18" charset="0"/>
                      </a:rPr>
                      <m:t>=</m:t>
                    </m:r>
                    <m:r>
                      <a:rPr lang="en-US" sz="2800" i="1" smtClean="0">
                        <a:latin typeface="Cambria Math" panose="02040503050406030204" pitchFamily="18" charset="0"/>
                      </a:rPr>
                      <m:t>−</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m:t>
                        </m:r>
                      </m:e>
                      <m:sub>
                        <m:r>
                          <a:rPr lang="en-US" sz="2800" b="1" i="0" smtClean="0">
                            <a:latin typeface="Cambria Math" panose="02040503050406030204" pitchFamily="18" charset="0"/>
                          </a:rPr>
                          <m:t>𝐱</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1" i="0" smtClean="0">
                                <a:latin typeface="Cambria Math" panose="02040503050406030204" pitchFamily="18" charset="0"/>
                              </a:rPr>
                              <m:t>𝐱</m:t>
                            </m:r>
                            <m:r>
                              <a:rPr lang="en-US" sz="2800" b="0" i="1" smtClean="0">
                                <a:latin typeface="Cambria Math" panose="02040503050406030204" pitchFamily="18" charset="0"/>
                              </a:rPr>
                              <m:t>,</m:t>
                            </m:r>
                            <m:r>
                              <a:rPr lang="en-US" sz="2800" b="0" i="1" smtClean="0">
                                <a:latin typeface="Cambria Math" panose="02040503050406030204" pitchFamily="18" charset="0"/>
                              </a:rPr>
                              <m:t>𝑡</m:t>
                            </m:r>
                          </m:e>
                        </m:d>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𝑡</m:t>
                            </m:r>
                          </m:sub>
                        </m:sSub>
                        <m:d>
                          <m:dPr>
                            <m:ctrlPr>
                              <a:rPr lang="en-US" sz="2800" b="0" i="1" smtClean="0">
                                <a:latin typeface="Cambria Math" panose="02040503050406030204" pitchFamily="18" charset="0"/>
                              </a:rPr>
                            </m:ctrlPr>
                          </m:dPr>
                          <m:e>
                            <m:r>
                              <a:rPr lang="en-US" sz="2800" b="1" i="0" smtClean="0">
                                <a:latin typeface="Cambria Math" panose="02040503050406030204" pitchFamily="18" charset="0"/>
                              </a:rPr>
                              <m:t>𝐱</m:t>
                            </m:r>
                          </m:e>
                        </m:d>
                      </m:e>
                    </m:d>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m:rPr>
                            <m:sty m:val="p"/>
                          </m:rPr>
                          <a:rPr lang="en-US" sz="2800" b="0" i="0" smtClean="0">
                            <a:latin typeface="Cambria Math" panose="02040503050406030204" pitchFamily="18" charset="0"/>
                          </a:rPr>
                          <m:t>∇</m:t>
                        </m:r>
                      </m:e>
                      <m:sub>
                        <m:r>
                          <a:rPr lang="en-US" sz="2800" b="1" i="0" smtClean="0">
                            <a:latin typeface="Cambria Math" panose="02040503050406030204" pitchFamily="18" charset="0"/>
                          </a:rPr>
                          <m:t>𝐱</m:t>
                        </m:r>
                      </m:sub>
                      <m:sup>
                        <m:r>
                          <a:rPr lang="en-US" sz="2800" b="0" i="1" smtClean="0">
                            <a:latin typeface="Cambria Math" panose="02040503050406030204" pitchFamily="18" charset="0"/>
                          </a:rPr>
                          <m:t>2</m:t>
                        </m:r>
                      </m:sup>
                    </m:sSubSup>
                    <m:d>
                      <m:dPr>
                        <m:begChr m:val="["/>
                        <m:endChr m:val="]"/>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𝑔</m:t>
                            </m:r>
                          </m:e>
                          <m:sup>
                            <m:r>
                              <a:rPr lang="en-US" sz="2800" b="0" i="1" smtClean="0">
                                <a:latin typeface="Cambria Math" panose="02040503050406030204" pitchFamily="18" charset="0"/>
                              </a:rPr>
                              <m:t>2</m:t>
                            </m:r>
                          </m:sup>
                        </m:s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𝑡</m:t>
                            </m:r>
                          </m:sub>
                        </m:sSub>
                        <m:d>
                          <m:dPr>
                            <m:ctrlPr>
                              <a:rPr lang="en-US" sz="2800" b="0" i="1" smtClean="0">
                                <a:latin typeface="Cambria Math" panose="02040503050406030204" pitchFamily="18" charset="0"/>
                              </a:rPr>
                            </m:ctrlPr>
                          </m:dPr>
                          <m:e>
                            <m:r>
                              <a:rPr lang="en-US" sz="2800" b="1" i="0" smtClean="0">
                                <a:latin typeface="Cambria Math" panose="02040503050406030204" pitchFamily="18" charset="0"/>
                              </a:rPr>
                              <m:t>𝐱</m:t>
                            </m:r>
                          </m:e>
                        </m:d>
                      </m:e>
                    </m:d>
                  </m:oMath>
                </a14:m>
                <a:endParaRPr lang="en-US" sz="2800" b="0" dirty="0"/>
              </a:p>
              <a:p>
                <a:pPr marL="0" indent="0">
                  <a:buNone/>
                </a:pPr>
                <a:endParaRPr lang="en-US" sz="2800" b="1" dirty="0"/>
              </a:p>
            </p:txBody>
          </p:sp>
        </mc:Choice>
        <mc:Fallback>
          <p:sp>
            <p:nvSpPr>
              <p:cNvPr id="9" name="Text Placeholder 8">
                <a:extLst>
                  <a:ext uri="{FF2B5EF4-FFF2-40B4-BE49-F238E27FC236}">
                    <a16:creationId xmlns:a16="http://schemas.microsoft.com/office/drawing/2014/main" id="{582629DA-CC1F-E795-4266-7A353C88CB7A}"/>
                  </a:ext>
                </a:extLst>
              </p:cNvPr>
              <p:cNvSpPr>
                <a:spLocks noGrp="1" noRot="1" noChangeAspect="1" noMove="1" noResize="1" noEditPoints="1" noAdjustHandles="1" noChangeArrowheads="1" noChangeShapeType="1" noTextEdit="1"/>
              </p:cNvSpPr>
              <p:nvPr>
                <p:ph type="body" idx="1"/>
              </p:nvPr>
            </p:nvSpPr>
            <p:spPr>
              <a:blipFill>
                <a:blip r:embed="rId3"/>
                <a:stretch>
                  <a:fillRect l="-547" r="-985"/>
                </a:stretch>
              </a:blipFill>
            </p:spPr>
            <p:txBody>
              <a:bodyPr/>
              <a:lstStyle/>
              <a:p>
                <a:r>
                  <a:rPr lang="en-KR">
                    <a:noFill/>
                  </a:rPr>
                  <a:t> </a:t>
                </a:r>
              </a:p>
            </p:txBody>
          </p:sp>
        </mc:Fallback>
      </mc:AlternateContent>
    </p:spTree>
    <p:extLst>
      <p:ext uri="{BB962C8B-B14F-4D97-AF65-F5344CB8AC3E}">
        <p14:creationId xmlns:p14="http://schemas.microsoft.com/office/powerpoint/2010/main" val="23857048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8BB2-D911-9ACB-7FCE-40E471A8CC52}"/>
              </a:ext>
            </a:extLst>
          </p:cNvPr>
          <p:cNvSpPr>
            <a:spLocks noGrp="1"/>
          </p:cNvSpPr>
          <p:nvPr>
            <p:ph type="title"/>
          </p:nvPr>
        </p:nvSpPr>
        <p:spPr/>
        <p:txBody>
          <a:bodyPr>
            <a:normAutofit fontScale="90000"/>
          </a:bodyPr>
          <a:lstStyle/>
          <a:p>
            <a:r>
              <a:rPr lang="en-KR" dirty="0"/>
              <a:t>Good Generation Quality. How about Speed?</a:t>
            </a:r>
          </a:p>
        </p:txBody>
      </p:sp>
      <p:sp>
        <p:nvSpPr>
          <p:cNvPr id="3" name="Text Placeholder 2">
            <a:extLst>
              <a:ext uri="{FF2B5EF4-FFF2-40B4-BE49-F238E27FC236}">
                <a16:creationId xmlns:a16="http://schemas.microsoft.com/office/drawing/2014/main" id="{BD1DD9BB-D331-8BA8-AC2F-5E2603491209}"/>
              </a:ext>
            </a:extLst>
          </p:cNvPr>
          <p:cNvSpPr>
            <a:spLocks noGrp="1"/>
          </p:cNvSpPr>
          <p:nvPr>
            <p:ph type="body" idx="1"/>
          </p:nvPr>
        </p:nvSpPr>
        <p:spPr/>
        <p:txBody>
          <a:bodyPr/>
          <a:lstStyle/>
          <a:p>
            <a:endParaRPr lang="en-KR" dirty="0"/>
          </a:p>
        </p:txBody>
      </p:sp>
      <p:sp>
        <p:nvSpPr>
          <p:cNvPr id="4" name="Date Placeholder 3">
            <a:extLst>
              <a:ext uri="{FF2B5EF4-FFF2-40B4-BE49-F238E27FC236}">
                <a16:creationId xmlns:a16="http://schemas.microsoft.com/office/drawing/2014/main" id="{DA9F5585-2319-98B7-E3D6-47EA7047B40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4C730EA3-F6F8-8C42-2A62-D1B71E7802E8}"/>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19929477-2640-11DC-9B20-796BD51E95A4}"/>
              </a:ext>
            </a:extLst>
          </p:cNvPr>
          <p:cNvSpPr>
            <a:spLocks noGrp="1"/>
          </p:cNvSpPr>
          <p:nvPr>
            <p:ph type="sldNum" sz="quarter" idx="12"/>
          </p:nvPr>
        </p:nvSpPr>
        <p:spPr/>
        <p:txBody>
          <a:bodyPr/>
          <a:lstStyle/>
          <a:p>
            <a:r>
              <a:rPr lang="en-US" dirty="0"/>
              <a:t>Diffusion-Based Image and Video Generation</a:t>
            </a:r>
          </a:p>
        </p:txBody>
      </p:sp>
      <p:pic>
        <p:nvPicPr>
          <p:cNvPr id="7" name="videoplayback">
            <a:hlinkClick r:id="" action="ppaction://media"/>
            <a:extLst>
              <a:ext uri="{FF2B5EF4-FFF2-40B4-BE49-F238E27FC236}">
                <a16:creationId xmlns:a16="http://schemas.microsoft.com/office/drawing/2014/main" id="{9442D950-5872-7CBD-A092-7EF98628797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9420" b="28711"/>
          <a:stretch>
            <a:fillRect/>
          </a:stretch>
        </p:blipFill>
        <p:spPr>
          <a:xfrm>
            <a:off x="643598" y="1473509"/>
            <a:ext cx="4899516" cy="4518000"/>
          </a:xfrm>
          <a:prstGeom prst="rect">
            <a:avLst/>
          </a:prstGeom>
        </p:spPr>
      </p:pic>
      <p:pic>
        <p:nvPicPr>
          <p:cNvPr id="9" name="Picture 8">
            <a:extLst>
              <a:ext uri="{FF2B5EF4-FFF2-40B4-BE49-F238E27FC236}">
                <a16:creationId xmlns:a16="http://schemas.microsoft.com/office/drawing/2014/main" id="{505107B0-C200-6595-F4CD-9B41D2624E1B}"/>
              </a:ext>
            </a:extLst>
          </p:cNvPr>
          <p:cNvPicPr>
            <a:picLocks noChangeAspect="1"/>
          </p:cNvPicPr>
          <p:nvPr/>
        </p:nvPicPr>
        <p:blipFill>
          <a:blip r:embed="rId6"/>
          <a:srcRect l="9771" r="45962"/>
          <a:stretch>
            <a:fillRect/>
          </a:stretch>
        </p:blipFill>
        <p:spPr>
          <a:xfrm>
            <a:off x="6735969" y="1473508"/>
            <a:ext cx="4516651" cy="4518000"/>
          </a:xfrm>
          <a:prstGeom prst="rect">
            <a:avLst/>
          </a:prstGeom>
        </p:spPr>
      </p:pic>
    </p:spTree>
    <p:extLst>
      <p:ext uri="{BB962C8B-B14F-4D97-AF65-F5344CB8AC3E}">
        <p14:creationId xmlns:p14="http://schemas.microsoft.com/office/powerpoint/2010/main" val="3619323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F48FD-1E28-C073-CFB6-B29E7F593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19872-656C-9E93-F57B-754646136A4E}"/>
              </a:ext>
            </a:extLst>
          </p:cNvPr>
          <p:cNvSpPr>
            <a:spLocks noGrp="1"/>
          </p:cNvSpPr>
          <p:nvPr>
            <p:ph type="title"/>
          </p:nvPr>
        </p:nvSpPr>
        <p:spPr/>
        <p:txBody>
          <a:bodyPr>
            <a:normAutofit fontScale="90000"/>
          </a:bodyPr>
          <a:lstStyle/>
          <a:p>
            <a:r>
              <a:rPr lang="en-US" altLang="ko-KR" dirty="0"/>
              <a:t>Fokker-Planck</a:t>
            </a:r>
            <a:r>
              <a:rPr lang="ko-KR" altLang="en-US" dirty="0"/>
              <a:t> </a:t>
            </a:r>
            <a:r>
              <a:rPr lang="en-US" altLang="ko-KR" dirty="0"/>
              <a:t>Equation</a:t>
            </a:r>
            <a:endParaRPr lang="en-KR" dirty="0"/>
          </a:p>
        </p:txBody>
      </p:sp>
      <p:sp>
        <p:nvSpPr>
          <p:cNvPr id="4" name="Date Placeholder 3">
            <a:extLst>
              <a:ext uri="{FF2B5EF4-FFF2-40B4-BE49-F238E27FC236}">
                <a16:creationId xmlns:a16="http://schemas.microsoft.com/office/drawing/2014/main" id="{D6D9A2D2-9DAF-64BB-8761-1D4B289C5054}"/>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28C5273-FFD8-4A2D-52FC-A8399AF37518}"/>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332F17AD-B872-9CCC-7EDB-2060A241DF9A}"/>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2487F2CE-D739-A4C7-196F-C306639EE596}"/>
                  </a:ext>
                </a:extLst>
              </p:cNvPr>
              <p:cNvSpPr>
                <a:spLocks noGrp="1"/>
              </p:cNvSpPr>
              <p:nvPr>
                <p:ph type="body" idx="1"/>
              </p:nvPr>
            </p:nvSpPr>
            <p:spPr/>
            <p:txBody>
              <a:bodyPr>
                <a:normAutofit/>
              </a:bodyPr>
              <a:lstStyle/>
              <a:p>
                <a:pPr marL="0" indent="0">
                  <a:buNone/>
                </a:pPr>
                <a:r>
                  <a:rPr lang="en-US" sz="2800" dirty="0">
                    <a:solidFill>
                      <a:schemeClr val="tx1"/>
                    </a:solidFill>
                  </a:rPr>
                  <a:t>The Fokker-Planck equation describes how the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𝑝</m:t>
                        </m:r>
                      </m:e>
                      <m:sub>
                        <m:r>
                          <a:rPr lang="en-US" sz="2800" b="0" i="1" smtClean="0">
                            <a:solidFill>
                              <a:schemeClr val="tx1"/>
                            </a:solidFill>
                            <a:latin typeface="Cambria Math" panose="02040503050406030204" pitchFamily="18" charset="0"/>
                          </a:rPr>
                          <m:t>𝑡</m:t>
                        </m:r>
                      </m:sub>
                    </m:sSub>
                  </m:oMath>
                </a14:m>
                <a:r>
                  <a:rPr lang="en-KR" sz="2800" dirty="0">
                    <a:solidFill>
                      <a:schemeClr val="tx1"/>
                    </a:solidFill>
                  </a:rPr>
                  <a:t> evolves from a Gaussian distribution to the data distribution.</a:t>
                </a:r>
              </a:p>
              <a:p>
                <a:pPr marL="0" indent="0">
                  <a:buNone/>
                </a:pPr>
                <a:endParaRPr lang="en-KR" sz="2800" dirty="0">
                  <a:solidFill>
                    <a:schemeClr val="tx1"/>
                  </a:solidFill>
                </a:endParaRPr>
              </a:p>
              <a:p>
                <a:pPr marL="0" indent="0">
                  <a:buNone/>
                </a:pPr>
                <a:endParaRPr lang="en-KR" sz="2800" dirty="0">
                  <a:solidFill>
                    <a:schemeClr val="tx1"/>
                  </a:solidFill>
                </a:endParaRPr>
              </a:p>
            </p:txBody>
          </p:sp>
        </mc:Choice>
        <mc:Fallback>
          <p:sp>
            <p:nvSpPr>
              <p:cNvPr id="9" name="Text Placeholder 8">
                <a:extLst>
                  <a:ext uri="{FF2B5EF4-FFF2-40B4-BE49-F238E27FC236}">
                    <a16:creationId xmlns:a16="http://schemas.microsoft.com/office/drawing/2014/main" id="{2487F2CE-D739-A4C7-196F-C306639EE596}"/>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pic>
        <p:nvPicPr>
          <p:cNvPr id="10" name="Picture 9">
            <a:extLst>
              <a:ext uri="{FF2B5EF4-FFF2-40B4-BE49-F238E27FC236}">
                <a16:creationId xmlns:a16="http://schemas.microsoft.com/office/drawing/2014/main" id="{27B1C658-8CF8-6F4D-103B-03E9A8AC1269}"/>
              </a:ext>
            </a:extLst>
          </p:cNvPr>
          <p:cNvPicPr>
            <a:picLocks noChangeAspect="1"/>
          </p:cNvPicPr>
          <p:nvPr/>
        </p:nvPicPr>
        <p:blipFill>
          <a:blip r:embed="rId4"/>
          <a:stretch>
            <a:fillRect/>
          </a:stretch>
        </p:blipFill>
        <p:spPr>
          <a:xfrm>
            <a:off x="911891" y="2327830"/>
            <a:ext cx="10368218" cy="3777568"/>
          </a:xfrm>
          <a:prstGeom prst="rect">
            <a:avLst/>
          </a:prstGeom>
        </p:spPr>
      </p:pic>
    </p:spTree>
    <p:extLst>
      <p:ext uri="{BB962C8B-B14F-4D97-AF65-F5344CB8AC3E}">
        <p14:creationId xmlns:p14="http://schemas.microsoft.com/office/powerpoint/2010/main" val="225478530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3E45-3453-6ABC-8134-A7620E496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90098-4AD0-DAB5-353F-FF32305FFA0F}"/>
              </a:ext>
            </a:extLst>
          </p:cNvPr>
          <p:cNvSpPr>
            <a:spLocks noGrp="1"/>
          </p:cNvSpPr>
          <p:nvPr>
            <p:ph type="title"/>
          </p:nvPr>
        </p:nvSpPr>
        <p:spPr/>
        <p:txBody>
          <a:bodyPr>
            <a:normAutofit fontScale="90000"/>
          </a:bodyPr>
          <a:lstStyle/>
          <a:p>
            <a:r>
              <a:rPr lang="en-KR" dirty="0"/>
              <a:t>Probability Flow ODE</a:t>
            </a:r>
          </a:p>
        </p:txBody>
      </p:sp>
      <p:sp>
        <p:nvSpPr>
          <p:cNvPr id="4" name="Date Placeholder 3">
            <a:extLst>
              <a:ext uri="{FF2B5EF4-FFF2-40B4-BE49-F238E27FC236}">
                <a16:creationId xmlns:a16="http://schemas.microsoft.com/office/drawing/2014/main" id="{F05D368D-A9C6-3BED-3885-AC701ACBDC7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AC78C0B-E59B-7C86-104C-0826C6D108B3}"/>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783D53A9-BFCC-0B8C-65A7-AE6A3F10FE19}"/>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C7AA1788-3141-08A7-B6CC-82394294E3D4}"/>
                  </a:ext>
                </a:extLst>
              </p:cNvPr>
              <p:cNvSpPr>
                <a:spLocks noGrp="1"/>
              </p:cNvSpPr>
              <p:nvPr>
                <p:ph type="body" idx="1"/>
              </p:nvPr>
            </p:nvSpPr>
            <p:spPr/>
            <p:txBody>
              <a:bodyPr>
                <a:normAutofit/>
              </a:bodyPr>
              <a:lstStyle/>
              <a:p>
                <a:pPr marL="0" indent="0">
                  <a:buNone/>
                </a:pPr>
                <a:r>
                  <a:rPr lang="en-US" sz="2800" dirty="0"/>
                  <a:t>The sampling process of diffusion models can be framed as</a:t>
                </a:r>
                <a:r>
                  <a:rPr lang="en-US" sz="2800" b="1" dirty="0">
                    <a:solidFill>
                      <a:srgbClr val="8C1313"/>
                    </a:solidFill>
                  </a:rPr>
                  <a:t> solving ODEs</a:t>
                </a:r>
                <a:r>
                  <a:rPr lang="en-US" sz="2800" dirty="0"/>
                  <a:t>.</a:t>
                </a:r>
                <a:endParaRPr lang="en-US" sz="2800" b="1" i="1" dirty="0">
                  <a:latin typeface="Cambria Math" panose="02040503050406030204" pitchFamily="18" charset="0"/>
                </a:endParaRPr>
              </a:p>
              <a:p>
                <a:pPr marL="0" indent="0" algn="ctr">
                  <a:buNone/>
                </a:pPr>
                <a14:m>
                  <m:oMath xmlns:m="http://schemas.openxmlformats.org/officeDocument/2006/math">
                    <m:f>
                      <m:fPr>
                        <m:ctrlPr>
                          <a:rPr lang="en-US" sz="2800" b="1" i="1" smtClean="0">
                            <a:latin typeface="Cambria Math" panose="02040503050406030204" pitchFamily="18" charset="0"/>
                          </a:rPr>
                        </m:ctrlPr>
                      </m:fPr>
                      <m:num>
                        <m:r>
                          <a:rPr lang="en-US" sz="2800" i="1" smtClean="0">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num>
                      <m:den>
                        <m:r>
                          <a:rPr lang="en-US" sz="2800" b="0" i="1" smtClean="0">
                            <a:latin typeface="Cambria Math" panose="02040503050406030204" pitchFamily="18" charset="0"/>
                          </a:rPr>
                          <m:t>𝑑𝑡</m:t>
                        </m:r>
                      </m:den>
                    </m:f>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𝒉</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a14:m>
                <a:r>
                  <a:rPr lang="en-US" sz="2800" dirty="0"/>
                  <a:t> </a:t>
                </a:r>
                <a14:m>
                  <m:oMath xmlns:m="http://schemas.openxmlformats.org/officeDocument/2006/math">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num>
                      <m:den>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𝑡</m:t>
                            </m:r>
                          </m:sub>
                        </m:sSub>
                      </m:den>
                    </m:f>
                    <m:sSub>
                      <m:sSubPr>
                        <m:ctrlPr>
                          <a:rPr lang="en-US" altLang="ko-KR" sz="2800" i="1">
                            <a:latin typeface="Cambria Math" panose="02040503050406030204" pitchFamily="18" charset="0"/>
                          </a:rPr>
                        </m:ctrlPr>
                      </m:sSubPr>
                      <m:e>
                        <m:r>
                          <a:rPr lang="en-US" altLang="ko-KR" sz="2800" b="1" i="1">
                            <a:latin typeface="Cambria Math" panose="02040503050406030204" pitchFamily="18" charset="0"/>
                          </a:rPr>
                          <m:t>𝝐</m:t>
                        </m:r>
                      </m:e>
                      <m:sub>
                        <m:r>
                          <a:rPr lang="en-US" altLang="ko-KR" sz="2800" i="1">
                            <a:latin typeface="Cambria Math" panose="02040503050406030204" pitchFamily="18" charset="0"/>
                          </a:rPr>
                          <m:t>𝜃</m:t>
                        </m:r>
                      </m:sub>
                    </m:sSub>
                    <m:d>
                      <m:dPr>
                        <m:ctrlPr>
                          <a:rPr lang="en-US" altLang="ko-KR" sz="2800" i="1">
                            <a:latin typeface="Cambria Math" panose="02040503050406030204" pitchFamily="18" charset="0"/>
                          </a:rPr>
                        </m:ctrlPr>
                      </m:dPr>
                      <m:e>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r>
                          <a:rPr lang="en-US" altLang="ko-KR" sz="2800" i="1">
                            <a:latin typeface="Cambria Math" panose="02040503050406030204" pitchFamily="18" charset="0"/>
                          </a:rPr>
                          <m:t>𝑡</m:t>
                        </m:r>
                      </m:e>
                    </m:d>
                  </m:oMath>
                </a14:m>
                <a:endParaRPr lang="en-US" sz="2800" dirty="0"/>
              </a:p>
              <a:p>
                <a:pPr marL="0" indent="0">
                  <a:buNone/>
                </a:pPr>
                <a:endParaRPr lang="en-US" sz="2800" dirty="0"/>
              </a:p>
              <a:p>
                <a:endParaRPr lang="en-US" sz="2800" dirty="0"/>
              </a:p>
            </p:txBody>
          </p:sp>
        </mc:Choice>
        <mc:Fallback>
          <p:sp>
            <p:nvSpPr>
              <p:cNvPr id="9" name="Text Placeholder 8">
                <a:extLst>
                  <a:ext uri="{FF2B5EF4-FFF2-40B4-BE49-F238E27FC236}">
                    <a16:creationId xmlns:a16="http://schemas.microsoft.com/office/drawing/2014/main" id="{C7AA1788-3141-08A7-B6CC-82394294E3D4}"/>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Tree>
    <p:extLst>
      <p:ext uri="{BB962C8B-B14F-4D97-AF65-F5344CB8AC3E}">
        <p14:creationId xmlns:p14="http://schemas.microsoft.com/office/powerpoint/2010/main" val="273521455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F6DC5-889F-3543-DBE9-458D3DD0E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52C31-4944-7AC4-4FFB-4E920E827C81}"/>
              </a:ext>
            </a:extLst>
          </p:cNvPr>
          <p:cNvSpPr>
            <a:spLocks noGrp="1"/>
          </p:cNvSpPr>
          <p:nvPr>
            <p:ph type="title"/>
          </p:nvPr>
        </p:nvSpPr>
        <p:spPr/>
        <p:txBody>
          <a:bodyPr>
            <a:normAutofit fontScale="90000"/>
          </a:bodyPr>
          <a:lstStyle/>
          <a:p>
            <a:r>
              <a:rPr lang="en-KR" dirty="0"/>
              <a:t>Numerical Methods for ODE</a:t>
            </a:r>
          </a:p>
        </p:txBody>
      </p:sp>
      <p:sp>
        <p:nvSpPr>
          <p:cNvPr id="4" name="Date Placeholder 3">
            <a:extLst>
              <a:ext uri="{FF2B5EF4-FFF2-40B4-BE49-F238E27FC236}">
                <a16:creationId xmlns:a16="http://schemas.microsoft.com/office/drawing/2014/main" id="{56B50B35-8189-ECD9-E17A-2CFBB4BE363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9C14DA5-6D63-B242-56AD-A470E356BABE}"/>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3AEE0090-CA08-C533-AF48-523FBB03633F}"/>
              </a:ext>
            </a:extLst>
          </p:cNvPr>
          <p:cNvSpPr>
            <a:spLocks noGrp="1"/>
          </p:cNvSpPr>
          <p:nvPr>
            <p:ph type="sldNum" sz="quarter" idx="12"/>
          </p:nvPr>
        </p:nvSpPr>
        <p:spPr/>
        <p:txBody>
          <a:bodyPr/>
          <a:lstStyle/>
          <a:p>
            <a:r>
              <a:rPr lang="en-US" dirty="0"/>
              <a:t>Diffusion-Based Image and Video Generation</a:t>
            </a:r>
          </a:p>
        </p:txBody>
      </p:sp>
      <p:sp>
        <p:nvSpPr>
          <p:cNvPr id="9" name="Text Placeholder 8">
            <a:extLst>
              <a:ext uri="{FF2B5EF4-FFF2-40B4-BE49-F238E27FC236}">
                <a16:creationId xmlns:a16="http://schemas.microsoft.com/office/drawing/2014/main" id="{42C22580-A111-DC1C-C762-3067F13640AB}"/>
              </a:ext>
            </a:extLst>
          </p:cNvPr>
          <p:cNvSpPr>
            <a:spLocks noGrp="1"/>
          </p:cNvSpPr>
          <p:nvPr>
            <p:ph type="body" idx="1"/>
          </p:nvPr>
        </p:nvSpPr>
        <p:spPr/>
        <p:txBody>
          <a:bodyPr>
            <a:normAutofit/>
          </a:bodyPr>
          <a:lstStyle/>
          <a:p>
            <a:pPr marL="0" indent="0">
              <a:buNone/>
            </a:pPr>
            <a:endParaRPr lang="en-US" sz="2000" b="0" dirty="0"/>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8D663D15-43A0-6823-A697-ADCECF6B39F7}"/>
                  </a:ext>
                </a:extLst>
              </p:cNvPr>
              <p:cNvGraphicFramePr>
                <a:graphicFrameLocks noGrp="1"/>
              </p:cNvGraphicFramePr>
              <p:nvPr>
                <p:extLst>
                  <p:ext uri="{D42A27DB-BD31-4B8C-83A1-F6EECF244321}">
                    <p14:modId xmlns:p14="http://schemas.microsoft.com/office/powerpoint/2010/main" val="144829106"/>
                  </p:ext>
                </p:extLst>
              </p:nvPr>
            </p:nvGraphicFramePr>
            <p:xfrm>
              <a:off x="279852" y="1857174"/>
              <a:ext cx="7945243" cy="4249738"/>
            </p:xfrm>
            <a:graphic>
              <a:graphicData uri="http://schemas.openxmlformats.org/drawingml/2006/table">
                <a:tbl>
                  <a:tblPr firstRow="1" bandRow="1">
                    <a:tableStyleId>{5C22544A-7EE6-4342-B048-85BDC9FD1C3A}</a:tableStyleId>
                  </a:tblPr>
                  <a:tblGrid>
                    <a:gridCol w="1587849">
                      <a:extLst>
                        <a:ext uri="{9D8B030D-6E8A-4147-A177-3AD203B41FA5}">
                          <a16:colId xmlns:a16="http://schemas.microsoft.com/office/drawing/2014/main" val="24067866"/>
                        </a:ext>
                      </a:extLst>
                    </a:gridCol>
                    <a:gridCol w="965014">
                      <a:extLst>
                        <a:ext uri="{9D8B030D-6E8A-4147-A177-3AD203B41FA5}">
                          <a16:colId xmlns:a16="http://schemas.microsoft.com/office/drawing/2014/main" val="1329042377"/>
                        </a:ext>
                      </a:extLst>
                    </a:gridCol>
                    <a:gridCol w="5392380">
                      <a:extLst>
                        <a:ext uri="{9D8B030D-6E8A-4147-A177-3AD203B41FA5}">
                          <a16:colId xmlns:a16="http://schemas.microsoft.com/office/drawing/2014/main" val="1851176540"/>
                        </a:ext>
                      </a:extLst>
                    </a:gridCol>
                  </a:tblGrid>
                  <a:tr h="370840">
                    <a:tc>
                      <a:txBody>
                        <a:bodyPr/>
                        <a:lstStyle/>
                        <a:p>
                          <a:r>
                            <a:rPr lang="en-KR" dirty="0">
                              <a:solidFill>
                                <a:schemeClr val="tx1"/>
                              </a:solidFill>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Update Formula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430279"/>
                      </a:ext>
                    </a:extLst>
                  </a:tr>
                  <a:tr h="370840">
                    <a:tc>
                      <a:txBody>
                        <a:bodyPr/>
                        <a:lstStyle/>
                        <a:p>
                          <a:r>
                            <a:rPr lang="en-KR" dirty="0">
                              <a:solidFill>
                                <a:schemeClr val="tx1"/>
                              </a:solidFill>
                            </a:rPr>
                            <a:t>Euler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1st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left"/>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oMath>
                            </m:oMathPara>
                          </a14:m>
                          <a:endParaRPr lang="en-K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3544419"/>
                      </a:ext>
                    </a:extLst>
                  </a:tr>
                  <a:tr h="370840">
                    <a:tc>
                      <a:txBody>
                        <a:bodyPr/>
                        <a:lstStyle/>
                        <a:p>
                          <a:r>
                            <a:rPr lang="en-KR" dirty="0">
                              <a:solidFill>
                                <a:schemeClr val="tx1"/>
                              </a:solidFill>
                            </a:rPr>
                            <a:t>Heun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2nd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b="1" dirty="0">
                              <a:solidFill>
                                <a:schemeClr val="tx1"/>
                              </a:solidFill>
                            </a:rPr>
                            <a:t>Predictor</a:t>
                          </a:r>
                          <a:r>
                            <a:rPr lang="en-KR" dirty="0">
                              <a:solidFill>
                                <a:schemeClr val="tx1"/>
                              </a:solidFill>
                            </a:rPr>
                            <a:t>: </a:t>
                          </a:r>
                          <a14:m>
                            <m:oMath xmlns:m="http://schemas.openxmlformats.org/officeDocument/2006/math">
                              <m:sSub>
                                <m:sSubPr>
                                  <m:ctrlPr>
                                    <a:rPr lang="en-US" b="0" i="1" baseline="0" smtClean="0">
                                      <a:solidFill>
                                        <a:schemeClr val="tx1"/>
                                      </a:solidFill>
                                      <a:latin typeface="Cambria Math" panose="02040503050406030204" pitchFamily="18" charset="0"/>
                                    </a:rPr>
                                  </m:ctrlPr>
                                </m:sSubPr>
                                <m:e>
                                  <m:r>
                                    <a:rPr lang="en-US" b="0" i="1" baseline="0" smtClean="0">
                                      <a:solidFill>
                                        <a:schemeClr val="tx1"/>
                                      </a:solidFill>
                                      <a:latin typeface="Cambria Math" panose="02040503050406030204" pitchFamily="18" charset="0"/>
                                    </a:rPr>
                                    <m:t>𝑘</m:t>
                                  </m:r>
                                </m:e>
                                <m:sub>
                                  <m:r>
                                    <a:rPr lang="en-US" b="0" i="0" baseline="0" smtClean="0">
                                      <a:solidFill>
                                        <a:schemeClr val="tx1"/>
                                      </a:solidFill>
                                      <a:latin typeface="Cambria Math" panose="02040503050406030204" pitchFamily="18" charset="0"/>
                                    </a:rPr>
                                    <m:t>1</m:t>
                                  </m:r>
                                </m:sub>
                              </m:sSub>
                              <m:r>
                                <a:rPr lang="en-US" b="0" i="0" baseline="0"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sub>
                                  </m:sSub>
                                </m:e>
                              </m:d>
                              <m:r>
                                <a:rPr lang="en-US" b="0" i="1" smtClean="0">
                                  <a:solidFill>
                                    <a:schemeClr val="tx1"/>
                                  </a:solidFill>
                                  <a:latin typeface="Cambria Math" panose="02040503050406030204" pitchFamily="18" charset="0"/>
                                </a:rPr>
                                <m:t> </m:t>
                              </m:r>
                            </m:oMath>
                          </a14:m>
                          <a:endParaRPr lang="en-US" b="0" i="1" dirty="0">
                            <a:solidFill>
                              <a:schemeClr val="tx1"/>
                            </a:solidFill>
                            <a:latin typeface="Cambria Math" panose="02040503050406030204" pitchFamily="18" charset="0"/>
                          </a:endParaRPr>
                        </a:p>
                        <a:p>
                          <a:r>
                            <a:rPr lang="en-US" b="0" baseline="0" dirty="0">
                              <a:solidFill>
                                <a:schemeClr val="tx1"/>
                              </a:solidFill>
                            </a:rPr>
                            <a:t>                  </a:t>
                          </a:r>
                          <a14:m>
                            <m:oMath xmlns:m="http://schemas.openxmlformats.org/officeDocument/2006/math">
                              <m:sSub>
                                <m:sSubPr>
                                  <m:ctrlPr>
                                    <a:rPr lang="en-US" b="0" i="1" baseline="0" smtClean="0">
                                      <a:solidFill>
                                        <a:schemeClr val="tx1"/>
                                      </a:solidFill>
                                      <a:latin typeface="Cambria Math" panose="02040503050406030204" pitchFamily="18" charset="0"/>
                                    </a:rPr>
                                  </m:ctrlPr>
                                </m:sSubPr>
                                <m:e>
                                  <m:acc>
                                    <m:accPr>
                                      <m:chr m:val="̃"/>
                                      <m:ctrlPr>
                                        <a:rPr lang="en-US" b="0" i="1" baseline="0" smtClean="0">
                                          <a:solidFill>
                                            <a:schemeClr val="tx1"/>
                                          </a:solidFill>
                                          <a:latin typeface="Cambria Math" panose="02040503050406030204" pitchFamily="18" charset="0"/>
                                        </a:rPr>
                                      </m:ctrlPr>
                                    </m:accPr>
                                    <m:e>
                                      <m:r>
                                        <a:rPr lang="en-US" b="1" i="0" baseline="0" smtClean="0">
                                          <a:solidFill>
                                            <a:schemeClr val="tx1"/>
                                          </a:solidFill>
                                          <a:latin typeface="Cambria Math" panose="02040503050406030204" pitchFamily="18" charset="0"/>
                                        </a:rPr>
                                        <m:t>𝐱</m:t>
                                      </m:r>
                                    </m:e>
                                  </m:acc>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r>
                                <a:rPr lang="en-US" b="0" i="1" baseline="0" smtClean="0">
                                  <a:solidFill>
                                    <a:schemeClr val="tx1"/>
                                  </a:solidFill>
                                  <a:latin typeface="Cambria Math" panose="02040503050406030204" pitchFamily="18" charset="0"/>
                                </a:rPr>
                                <m:t>=</m:t>
                              </m:r>
                              <m:sSub>
                                <m:sSubPr>
                                  <m:ctrlPr>
                                    <a:rPr lang="en-US" b="0" i="1" baseline="0" smtClean="0">
                                      <a:solidFill>
                                        <a:schemeClr val="tx1"/>
                                      </a:solidFill>
                                      <a:latin typeface="Cambria Math" panose="02040503050406030204" pitchFamily="18" charset="0"/>
                                    </a:rPr>
                                  </m:ctrlPr>
                                </m:sSubPr>
                                <m:e>
                                  <m:r>
                                    <a:rPr lang="en-US" b="1" i="0" baseline="0" smtClean="0">
                                      <a:solidFill>
                                        <a:schemeClr val="tx1"/>
                                      </a:solidFill>
                                      <a:latin typeface="Cambria Math" panose="02040503050406030204" pitchFamily="18" charset="0"/>
                                    </a:rPr>
                                    <m:t>𝐱</m:t>
                                  </m:r>
                                </m:e>
                                <m:sub>
                                  <m:r>
                                    <a:rPr lang="en-US" b="0" i="1" baseline="0" smtClean="0">
                                      <a:solidFill>
                                        <a:schemeClr val="tx1"/>
                                      </a:solidFill>
                                      <a:latin typeface="Cambria Math" panose="02040503050406030204" pitchFamily="18" charset="0"/>
                                    </a:rPr>
                                    <m:t>𝑛</m:t>
                                  </m:r>
                                </m:sub>
                              </m:sSub>
                              <m:r>
                                <a:rPr lang="en-US" b="0" i="1" baseline="0"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1</m:t>
                                  </m:r>
                                </m:sub>
                              </m:sSub>
                            </m:oMath>
                          </a14:m>
                          <a:endParaRPr lang="en-KR" dirty="0"/>
                        </a:p>
                        <a:p>
                          <a:endParaRPr lang="en-KR" dirty="0">
                            <a:solidFill>
                              <a:schemeClr val="tx1"/>
                            </a:solidFill>
                          </a:endParaRPr>
                        </a:p>
                        <a:p>
                          <a:r>
                            <a:rPr lang="en-KR" b="1" dirty="0">
                              <a:solidFill>
                                <a:schemeClr val="tx1"/>
                              </a:solidFill>
                            </a:rPr>
                            <a:t>Corrector</a:t>
                          </a:r>
                          <a:r>
                            <a:rPr lang="en-KR" dirty="0">
                              <a:solidFill>
                                <a:schemeClr val="tx1"/>
                              </a:solidFill>
                            </a:rPr>
                            <a:t>: </a:t>
                          </a:r>
                          <a14:m>
                            <m:oMath xmlns:m="http://schemas.openxmlformats.org/officeDocument/2006/math">
                              <m:sSub>
                                <m:sSubPr>
                                  <m:ctrlPr>
                                    <a:rPr lang="en-US" b="0" i="1" baseline="0" smtClean="0">
                                      <a:solidFill>
                                        <a:schemeClr val="tx1"/>
                                      </a:solidFill>
                                      <a:latin typeface="Cambria Math" panose="02040503050406030204" pitchFamily="18" charset="0"/>
                                    </a:rPr>
                                  </m:ctrlPr>
                                </m:sSubPr>
                                <m:e>
                                  <m:r>
                                    <a:rPr lang="en-US" b="0" i="1" baseline="0" smtClean="0">
                                      <a:solidFill>
                                        <a:schemeClr val="tx1"/>
                                      </a:solidFill>
                                      <a:latin typeface="Cambria Math" panose="02040503050406030204" pitchFamily="18" charset="0"/>
                                    </a:rPr>
                                    <m:t>𝑘</m:t>
                                  </m:r>
                                </m:e>
                                <m:sub>
                                  <m:r>
                                    <a:rPr lang="en-US" b="0" i="0" baseline="0" smtClean="0">
                                      <a:solidFill>
                                        <a:schemeClr val="tx1"/>
                                      </a:solidFill>
                                      <a:latin typeface="Cambria Math" panose="02040503050406030204" pitchFamily="18" charset="0"/>
                                    </a:rPr>
                                    <m:t>2</m:t>
                                  </m:r>
                                </m:sub>
                              </m:sSub>
                              <m:r>
                                <a:rPr lang="en-US" b="0" i="0" baseline="0"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d>
                                <m:dPr>
                                  <m:ctrlPr>
                                    <a:rPr lang="en-US" b="0" i="1" smtClean="0">
                                      <a:solidFill>
                                        <a:schemeClr val="tx1"/>
                                      </a:solidFill>
                                      <a:latin typeface="Cambria Math" panose="02040503050406030204" pitchFamily="18" charset="0"/>
                                    </a:rPr>
                                  </m:ctrlPr>
                                </m:dPr>
                                <m:e>
                                  <m:sSub>
                                    <m:sSubPr>
                                      <m:ctrlPr>
                                        <a:rPr lang="en-US" b="0" i="1" baseline="0" smtClean="0">
                                          <a:solidFill>
                                            <a:schemeClr val="tx1"/>
                                          </a:solidFill>
                                          <a:latin typeface="Cambria Math" panose="02040503050406030204" pitchFamily="18" charset="0"/>
                                        </a:rPr>
                                      </m:ctrlPr>
                                    </m:sSubPr>
                                    <m:e>
                                      <m:acc>
                                        <m:accPr>
                                          <m:chr m:val="̃"/>
                                          <m:ctrlPr>
                                            <a:rPr lang="en-US" b="0" i="1" baseline="0" smtClean="0">
                                              <a:solidFill>
                                                <a:schemeClr val="tx1"/>
                                              </a:solidFill>
                                              <a:latin typeface="Cambria Math" panose="02040503050406030204" pitchFamily="18" charset="0"/>
                                            </a:rPr>
                                          </m:ctrlPr>
                                        </m:accPr>
                                        <m:e>
                                          <m:r>
                                            <a:rPr lang="en-US" b="1" i="0" baseline="0" smtClean="0">
                                              <a:solidFill>
                                                <a:schemeClr val="tx1"/>
                                              </a:solidFill>
                                              <a:latin typeface="Cambria Math" panose="02040503050406030204" pitchFamily="18" charset="0"/>
                                            </a:rPr>
                                            <m:t>𝐱</m:t>
                                          </m:r>
                                        </m:e>
                                      </m:acc>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e>
                              </m:d>
                            </m:oMath>
                          </a14:m>
                          <a:endParaRPr lang="en-KR" dirty="0">
                            <a:solidFill>
                              <a:schemeClr val="tx1"/>
                            </a:solidFill>
                          </a:endParaRPr>
                        </a:p>
                        <a:p>
                          <a:r>
                            <a:rPr lang="en-US" b="0" baseline="0" dirty="0">
                              <a:solidFill>
                                <a:schemeClr val="tx1"/>
                              </a:solidFill>
                            </a:rPr>
                            <a:t>                   </a:t>
                          </a:r>
                          <a14:m>
                            <m:oMath xmlns:m="http://schemas.openxmlformats.org/officeDocument/2006/math">
                              <m:sSub>
                                <m:sSubPr>
                                  <m:ctrlPr>
                                    <a:rPr lang="en-US" b="0" i="1" baseline="0" smtClean="0">
                                      <a:solidFill>
                                        <a:schemeClr val="tx1"/>
                                      </a:solidFill>
                                      <a:latin typeface="Cambria Math" panose="02040503050406030204" pitchFamily="18" charset="0"/>
                                    </a:rPr>
                                  </m:ctrlPr>
                                </m:sSubPr>
                                <m:e>
                                  <m:r>
                                    <a:rPr lang="en-US" b="1" i="0" baseline="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num>
                                <m:den>
                                  <m:r>
                                    <a:rPr lang="en-US" b="0" i="1" smtClean="0">
                                      <a:solidFill>
                                        <a:schemeClr val="tx1"/>
                                      </a:solidFill>
                                      <a:latin typeface="Cambria Math" panose="02040503050406030204" pitchFamily="18" charset="0"/>
                                    </a:rPr>
                                    <m:t>2</m:t>
                                  </m:r>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oMath>
                          </a14:m>
                          <a:endParaRPr lang="en-K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9983963"/>
                      </a:ext>
                    </a:extLst>
                  </a:tr>
                  <a:tr h="652404">
                    <a:tc>
                      <a:txBody>
                        <a:bodyPr/>
                        <a:lstStyle/>
                        <a:p>
                          <a:r>
                            <a:rPr lang="en-KR" dirty="0">
                              <a:solidFill>
                                <a:schemeClr val="tx1"/>
                              </a:solidFill>
                            </a:rPr>
                            <a:t>Runge-Kutta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4th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baseline="0" smtClean="0">
                                        <a:solidFill>
                                          <a:schemeClr val="tx1"/>
                                        </a:solidFill>
                                        <a:latin typeface="Cambria Math" panose="02040503050406030204" pitchFamily="18" charset="0"/>
                                      </a:rPr>
                                    </m:ctrlPr>
                                  </m:sSubPr>
                                  <m:e>
                                    <m:r>
                                      <a:rPr lang="en-US" b="0" i="1" baseline="0" smtClean="0">
                                        <a:solidFill>
                                          <a:schemeClr val="tx1"/>
                                        </a:solidFill>
                                        <a:latin typeface="Cambria Math" panose="02040503050406030204" pitchFamily="18" charset="0"/>
                                      </a:rPr>
                                      <m:t>𝑘</m:t>
                                    </m:r>
                                  </m:e>
                                  <m:sub>
                                    <m:r>
                                      <a:rPr lang="en-US" b="0" i="0" baseline="0" smtClean="0">
                                        <a:solidFill>
                                          <a:schemeClr val="tx1"/>
                                        </a:solidFill>
                                        <a:latin typeface="Cambria Math" panose="02040503050406030204" pitchFamily="18" charset="0"/>
                                      </a:rPr>
                                      <m:t>1</m:t>
                                    </m:r>
                                  </m:sub>
                                </m:sSub>
                                <m:r>
                                  <a:rPr lang="en-US" b="0" i="0" baseline="0"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sub>
                                    </m:sSub>
                                  </m:e>
                                </m:d>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num>
                                      <m:den>
                                        <m:r>
                                          <a:rPr lang="en-US" b="0" i="1" smtClean="0">
                                            <a:solidFill>
                                              <a:schemeClr val="tx1"/>
                                            </a:solidFill>
                                            <a:latin typeface="Cambria Math" panose="02040503050406030204" pitchFamily="18" charset="0"/>
                                          </a:rPr>
                                          <m:t>2</m:t>
                                        </m:r>
                                      </m:den>
                                    </m:f>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num>
                                      <m:den>
                                        <m:r>
                                          <a:rPr lang="en-US" b="0" i="1" smtClean="0">
                                            <a:solidFill>
                                              <a:schemeClr val="tx1"/>
                                            </a:solidFill>
                                            <a:latin typeface="Cambria Math" panose="02040503050406030204" pitchFamily="18" charset="0"/>
                                          </a:rPr>
                                          <m:t>2</m:t>
                                        </m:r>
                                      </m:den>
                                    </m:f>
                                  </m:e>
                                </m:d>
                              </m:oMath>
                            </m:oMathPara>
                          </a14:m>
                          <a:endParaRPr lang="en-US" b="0" i="1" dirty="0">
                            <a:solidFill>
                              <a:schemeClr val="tx1"/>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solidFill>
                                          <a:schemeClr val="tx1"/>
                                        </a:solidFill>
                                        <a:latin typeface="Cambria Math" panose="02040503050406030204" pitchFamily="18" charset="0"/>
                                      </a:rPr>
                                    </m:ctrlPr>
                                  </m:sSub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3</m:t>
                                        </m:r>
                                      </m:sub>
                                    </m:sSub>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num>
                                      <m:den>
                                        <m:r>
                                          <a:rPr lang="en-US" b="0" i="1" smtClean="0">
                                            <a:solidFill>
                                              <a:schemeClr val="tx1"/>
                                            </a:solidFill>
                                            <a:latin typeface="Cambria Math" panose="02040503050406030204" pitchFamily="18" charset="0"/>
                                          </a:rPr>
                                          <m:t>2</m:t>
                                        </m:r>
                                      </m:den>
                                    </m:f>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num>
                                      <m:den>
                                        <m:r>
                                          <a:rPr lang="en-US" b="0" i="1" smtClean="0">
                                            <a:solidFill>
                                              <a:schemeClr val="tx1"/>
                                            </a:solidFill>
                                            <a:latin typeface="Cambria Math" panose="02040503050406030204" pitchFamily="18" charset="0"/>
                                          </a:rPr>
                                          <m:t>2</m:t>
                                        </m:r>
                                      </m:den>
                                    </m:f>
                                  </m:e>
                                </m:d>
                                <m:r>
                                  <a:rPr lang="en-US" b="0" i="1" smtClean="0">
                                    <a:solidFill>
                                      <a:schemeClr val="tx1"/>
                                    </a:solidFill>
                                    <a:latin typeface="Cambria Math" panose="02040503050406030204" pitchFamily="18" charset="0"/>
                                  </a:rPr>
                                  <m:t> </m:t>
                                </m:r>
                              </m:oMath>
                            </m:oMathPara>
                          </a14:m>
                          <a:endParaRPr lang="en-US" b="0" i="1" dirty="0">
                            <a:solidFill>
                              <a:schemeClr val="tx1"/>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solidFill>
                                          <a:schemeClr val="tx1"/>
                                        </a:solidFill>
                                        <a:latin typeface="Cambria Math" panose="02040503050406030204" pitchFamily="18" charset="0"/>
                                      </a:rPr>
                                    </m:ctrlPr>
                                  </m:sSub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4</m:t>
                                        </m:r>
                                      </m:sub>
                                    </m:sSub>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𝒉</m:t>
                                    </m:r>
                                  </m:e>
                                  <m:sub>
                                    <m:r>
                                      <a:rPr lang="en-US" b="0" i="1" smtClean="0">
                                        <a:solidFill>
                                          <a:schemeClr val="tx1"/>
                                        </a:solidFill>
                                        <a:latin typeface="Cambria Math" panose="02040503050406030204" pitchFamily="18" charset="0"/>
                                      </a:rPr>
                                      <m:t>𝜃</m:t>
                                    </m:r>
                                  </m:sub>
                                </m:sSub>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3</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e>
                                </m:d>
                              </m:oMath>
                            </m:oMathPara>
                          </a14:m>
                          <a:endParaRPr lang="en-US" b="0" i="1" dirty="0">
                            <a:solidFill>
                              <a:schemeClr val="tx1"/>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rPr>
                                      <m:t>𝐱</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𝑡</m:t>
                                    </m:r>
                                  </m:num>
                                  <m:den>
                                    <m:r>
                                      <a:rPr lang="en-US" b="0" i="1" smtClean="0">
                                        <a:solidFill>
                                          <a:schemeClr val="tx1"/>
                                        </a:solidFill>
                                        <a:latin typeface="Cambria Math" panose="02040503050406030204" pitchFamily="18" charset="0"/>
                                      </a:rPr>
                                      <m:t>6</m:t>
                                    </m:r>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+2</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3</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rPr>
                                      <m:t>4</m:t>
                                    </m:r>
                                  </m:sub>
                                </m:sSub>
                                <m:r>
                                  <a:rPr lang="en-US" b="0" i="1" smtClean="0">
                                    <a:solidFill>
                                      <a:schemeClr val="tx1"/>
                                    </a:solidFill>
                                    <a:latin typeface="Cambria Math" panose="02040503050406030204" pitchFamily="18" charset="0"/>
                                  </a:rPr>
                                  <m:t>)</m:t>
                                </m:r>
                              </m:oMath>
                            </m:oMathPara>
                          </a14:m>
                          <a:endParaRPr lang="en-US" b="0" i="1"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150650"/>
                      </a:ext>
                    </a:extLst>
                  </a:tr>
                </a:tbl>
              </a:graphicData>
            </a:graphic>
          </p:graphicFrame>
        </mc:Choice>
        <mc:Fallback xmlns="">
          <p:graphicFrame>
            <p:nvGraphicFramePr>
              <p:cNvPr id="3" name="Table 2">
                <a:extLst>
                  <a:ext uri="{FF2B5EF4-FFF2-40B4-BE49-F238E27FC236}">
                    <a16:creationId xmlns:a16="http://schemas.microsoft.com/office/drawing/2014/main" id="{8D663D15-43A0-6823-A697-ADCECF6B39F7}"/>
                  </a:ext>
                </a:extLst>
              </p:cNvPr>
              <p:cNvGraphicFramePr>
                <a:graphicFrameLocks noGrp="1"/>
              </p:cNvGraphicFramePr>
              <p:nvPr>
                <p:extLst>
                  <p:ext uri="{D42A27DB-BD31-4B8C-83A1-F6EECF244321}">
                    <p14:modId xmlns:p14="http://schemas.microsoft.com/office/powerpoint/2010/main" val="144829106"/>
                  </p:ext>
                </p:extLst>
              </p:nvPr>
            </p:nvGraphicFramePr>
            <p:xfrm>
              <a:off x="279852" y="1857174"/>
              <a:ext cx="7945243" cy="4249738"/>
            </p:xfrm>
            <a:graphic>
              <a:graphicData uri="http://schemas.openxmlformats.org/drawingml/2006/table">
                <a:tbl>
                  <a:tblPr firstRow="1" bandRow="1">
                    <a:tableStyleId>{5C22544A-7EE6-4342-B048-85BDC9FD1C3A}</a:tableStyleId>
                  </a:tblPr>
                  <a:tblGrid>
                    <a:gridCol w="1587849">
                      <a:extLst>
                        <a:ext uri="{9D8B030D-6E8A-4147-A177-3AD203B41FA5}">
                          <a16:colId xmlns:a16="http://schemas.microsoft.com/office/drawing/2014/main" val="24067866"/>
                        </a:ext>
                      </a:extLst>
                    </a:gridCol>
                    <a:gridCol w="965014">
                      <a:extLst>
                        <a:ext uri="{9D8B030D-6E8A-4147-A177-3AD203B41FA5}">
                          <a16:colId xmlns:a16="http://schemas.microsoft.com/office/drawing/2014/main" val="1329042377"/>
                        </a:ext>
                      </a:extLst>
                    </a:gridCol>
                    <a:gridCol w="5392380">
                      <a:extLst>
                        <a:ext uri="{9D8B030D-6E8A-4147-A177-3AD203B41FA5}">
                          <a16:colId xmlns:a16="http://schemas.microsoft.com/office/drawing/2014/main" val="1851176540"/>
                        </a:ext>
                      </a:extLst>
                    </a:gridCol>
                  </a:tblGrid>
                  <a:tr h="370840">
                    <a:tc>
                      <a:txBody>
                        <a:bodyPr/>
                        <a:lstStyle/>
                        <a:p>
                          <a:r>
                            <a:rPr lang="en-KR" dirty="0">
                              <a:solidFill>
                                <a:schemeClr val="tx1"/>
                              </a:solidFill>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Update Formula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430279"/>
                      </a:ext>
                    </a:extLst>
                  </a:tr>
                  <a:tr h="370840">
                    <a:tc>
                      <a:txBody>
                        <a:bodyPr/>
                        <a:lstStyle/>
                        <a:p>
                          <a:r>
                            <a:rPr lang="en-KR" dirty="0">
                              <a:solidFill>
                                <a:schemeClr val="tx1"/>
                              </a:solidFill>
                            </a:rPr>
                            <a:t>Euler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1st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529" t="-106897" r="-235" b="-965517"/>
                          </a:stretch>
                        </a:blipFill>
                      </a:tcPr>
                    </a:tc>
                    <a:extLst>
                      <a:ext uri="{0D108BD9-81ED-4DB2-BD59-A6C34878D82A}">
                        <a16:rowId xmlns:a16="http://schemas.microsoft.com/office/drawing/2014/main" val="2683544419"/>
                      </a:ext>
                    </a:extLst>
                  </a:tr>
                  <a:tr h="1584516">
                    <a:tc>
                      <a:txBody>
                        <a:bodyPr/>
                        <a:lstStyle/>
                        <a:p>
                          <a:r>
                            <a:rPr lang="en-KR" dirty="0">
                              <a:solidFill>
                                <a:schemeClr val="tx1"/>
                              </a:solidFill>
                            </a:rPr>
                            <a:t>Heun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2nd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529" t="-48000" r="-235" b="-124000"/>
                          </a:stretch>
                        </a:blipFill>
                      </a:tcPr>
                    </a:tc>
                    <a:extLst>
                      <a:ext uri="{0D108BD9-81ED-4DB2-BD59-A6C34878D82A}">
                        <a16:rowId xmlns:a16="http://schemas.microsoft.com/office/drawing/2014/main" val="2589983963"/>
                      </a:ext>
                    </a:extLst>
                  </a:tr>
                  <a:tr h="1923542">
                    <a:tc>
                      <a:txBody>
                        <a:bodyPr/>
                        <a:lstStyle/>
                        <a:p>
                          <a:r>
                            <a:rPr lang="en-KR" dirty="0">
                              <a:solidFill>
                                <a:schemeClr val="tx1"/>
                              </a:solidFill>
                            </a:rPr>
                            <a:t>Runge-Kutta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KR" dirty="0">
                              <a:solidFill>
                                <a:schemeClr val="tx1"/>
                              </a:solidFill>
                            </a:rPr>
                            <a:t>4th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529" t="-121711" r="-235" b="-1974"/>
                          </a:stretch>
                        </a:blipFill>
                      </a:tcPr>
                    </a:tc>
                    <a:extLst>
                      <a:ext uri="{0D108BD9-81ED-4DB2-BD59-A6C34878D82A}">
                        <a16:rowId xmlns:a16="http://schemas.microsoft.com/office/drawing/2014/main" val="3715150650"/>
                      </a:ext>
                    </a:extLst>
                  </a:tr>
                </a:tbl>
              </a:graphicData>
            </a:graphic>
          </p:graphicFrame>
        </mc:Fallback>
      </mc:AlternateContent>
      <p:pic>
        <p:nvPicPr>
          <p:cNvPr id="11" name="Picture 2" descr="Numerical Methods for Ordinary Differential Equations: Initial Value  Problems | SpringerLink">
            <a:extLst>
              <a:ext uri="{FF2B5EF4-FFF2-40B4-BE49-F238E27FC236}">
                <a16:creationId xmlns:a16="http://schemas.microsoft.com/office/drawing/2014/main" id="{0EC54AF4-2CB8-11E3-2975-48003A214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233" y="1387158"/>
            <a:ext cx="3159247" cy="479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080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EE870-8877-8D48-70F1-4292B6827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936F70-1632-7C8F-567B-BDED15236E6B}"/>
              </a:ext>
            </a:extLst>
          </p:cNvPr>
          <p:cNvSpPr>
            <a:spLocks noGrp="1"/>
          </p:cNvSpPr>
          <p:nvPr>
            <p:ph type="title"/>
          </p:nvPr>
        </p:nvSpPr>
        <p:spPr/>
        <p:txBody>
          <a:bodyPr>
            <a:normAutofit fontScale="90000"/>
          </a:bodyPr>
          <a:lstStyle/>
          <a:p>
            <a:r>
              <a:rPr lang="en-US" dirty="0"/>
              <a:t>DPM-Solver</a:t>
            </a:r>
            <a:endParaRPr lang="en-KR" dirty="0"/>
          </a:p>
        </p:txBody>
      </p:sp>
      <p:sp>
        <p:nvSpPr>
          <p:cNvPr id="4" name="Date Placeholder 3">
            <a:extLst>
              <a:ext uri="{FF2B5EF4-FFF2-40B4-BE49-F238E27FC236}">
                <a16:creationId xmlns:a16="http://schemas.microsoft.com/office/drawing/2014/main" id="{3DBE952A-7F20-14B2-943D-5EBEFBC2994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FFF39CA-A218-ED97-6014-B77E2447BC63}"/>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5B7D90F4-B893-8900-6CEC-9DE6E56F8D7B}"/>
              </a:ext>
            </a:extLst>
          </p:cNvPr>
          <p:cNvSpPr>
            <a:spLocks noGrp="1"/>
          </p:cNvSpPr>
          <p:nvPr>
            <p:ph type="sldNum" sz="quarter" idx="12"/>
          </p:nvPr>
        </p:nvSpPr>
        <p:spPr/>
        <p:txBody>
          <a:bodyPr/>
          <a:lstStyle/>
          <a:p>
            <a:r>
              <a:rPr lang="en-US" dirty="0"/>
              <a:t>Diffusion-Based Image and Video Generation</a:t>
            </a:r>
          </a:p>
        </p:txBody>
      </p:sp>
      <p:sp>
        <p:nvSpPr>
          <p:cNvPr id="9" name="Text Placeholder 8">
            <a:extLst>
              <a:ext uri="{FF2B5EF4-FFF2-40B4-BE49-F238E27FC236}">
                <a16:creationId xmlns:a16="http://schemas.microsoft.com/office/drawing/2014/main" id="{EA0222B1-07C5-ECCC-0A6A-4036D408F70B}"/>
              </a:ext>
            </a:extLst>
          </p:cNvPr>
          <p:cNvSpPr>
            <a:spLocks noGrp="1"/>
          </p:cNvSpPr>
          <p:nvPr>
            <p:ph type="body" idx="1"/>
          </p:nvPr>
        </p:nvSpPr>
        <p:spPr/>
        <p:txBody>
          <a:bodyPr>
            <a:normAutofit/>
          </a:bodyPr>
          <a:lstStyle/>
          <a:p>
            <a:pPr marL="0" indent="0">
              <a:buNone/>
            </a:pPr>
            <a:endParaRPr lang="en-US" sz="2800" dirty="0"/>
          </a:p>
          <a:p>
            <a:pPr marL="0" indent="0">
              <a:buNone/>
            </a:pPr>
            <a:endParaRPr lang="en-US" sz="2800" dirty="0"/>
          </a:p>
          <a:p>
            <a:pPr marL="0" indent="0">
              <a:buNone/>
            </a:pPr>
            <a:r>
              <a:rPr lang="en-US" sz="2800" b="0" dirty="0"/>
              <a:t>Can we design a more specialized solver for PF-ODEs?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AB4736-202A-68CD-830F-D419695CF19C}"/>
                  </a:ext>
                </a:extLst>
              </p:cNvPr>
              <p:cNvSpPr txBox="1"/>
              <p:nvPr/>
            </p:nvSpPr>
            <p:spPr>
              <a:xfrm>
                <a:off x="2317131" y="1244859"/>
                <a:ext cx="7557739" cy="817531"/>
              </a:xfrm>
              <a:prstGeom prst="rect">
                <a:avLst/>
              </a:prstGeom>
              <a:noFill/>
            </p:spPr>
            <p:txBody>
              <a:bodyPr wrap="square">
                <a:spAutoFit/>
              </a:bodyPr>
              <a:lstStyle/>
              <a:p>
                <a:pPr algn="ctr"/>
                <a14:m>
                  <m:oMath xmlns:m="http://schemas.openxmlformats.org/officeDocument/2006/math">
                    <m:f>
                      <m:fPr>
                        <m:ctrlPr>
                          <a:rPr lang="en-US" sz="2800" b="1" i="1" smtClean="0">
                            <a:latin typeface="Cambria Math" panose="02040503050406030204" pitchFamily="18" charset="0"/>
                          </a:rPr>
                        </m:ctrlPr>
                      </m:fPr>
                      <m:num>
                        <m:r>
                          <a:rPr lang="en-US" sz="2800" i="1" smtClean="0">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num>
                      <m:den>
                        <m:r>
                          <a:rPr lang="en-US" sz="2800" b="0" i="1" smtClean="0">
                            <a:latin typeface="Cambria Math" panose="02040503050406030204" pitchFamily="18" charset="0"/>
                          </a:rPr>
                          <m:t>𝑑𝑡</m:t>
                        </m:r>
                      </m:den>
                    </m:f>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𝒉</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a14:m>
                <a:r>
                  <a:rPr lang="en-US" sz="2800" dirty="0"/>
                  <a:t> </a:t>
                </a:r>
                <a14:m>
                  <m:oMath xmlns:m="http://schemas.openxmlformats.org/officeDocument/2006/math">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num>
                      <m:den>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𝑡</m:t>
                            </m:r>
                          </m:sub>
                        </m:sSub>
                      </m:den>
                    </m:f>
                    <m:sSub>
                      <m:sSubPr>
                        <m:ctrlPr>
                          <a:rPr lang="en-US" altLang="ko-KR" sz="2800" i="1">
                            <a:latin typeface="Cambria Math" panose="02040503050406030204" pitchFamily="18" charset="0"/>
                          </a:rPr>
                        </m:ctrlPr>
                      </m:sSubPr>
                      <m:e>
                        <m:r>
                          <a:rPr lang="en-US" altLang="ko-KR" sz="2800" b="1" i="1">
                            <a:latin typeface="Cambria Math" panose="02040503050406030204" pitchFamily="18" charset="0"/>
                          </a:rPr>
                          <m:t>𝝐</m:t>
                        </m:r>
                      </m:e>
                      <m:sub>
                        <m:r>
                          <a:rPr lang="en-US" altLang="ko-KR" sz="2800" i="1">
                            <a:latin typeface="Cambria Math" panose="02040503050406030204" pitchFamily="18" charset="0"/>
                          </a:rPr>
                          <m:t>𝜃</m:t>
                        </m:r>
                      </m:sub>
                    </m:sSub>
                    <m:d>
                      <m:dPr>
                        <m:ctrlPr>
                          <a:rPr lang="en-US" altLang="ko-KR" sz="2800" i="1">
                            <a:latin typeface="Cambria Math" panose="02040503050406030204" pitchFamily="18" charset="0"/>
                          </a:rPr>
                        </m:ctrlPr>
                      </m:dPr>
                      <m:e>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r>
                          <a:rPr lang="en-US" altLang="ko-KR" sz="2800" i="1">
                            <a:latin typeface="Cambria Math" panose="02040503050406030204" pitchFamily="18" charset="0"/>
                          </a:rPr>
                          <m:t>𝑡</m:t>
                        </m:r>
                      </m:e>
                    </m:d>
                  </m:oMath>
                </a14:m>
                <a:endParaRPr lang="en-KR" sz="2800" dirty="0"/>
              </a:p>
            </p:txBody>
          </p:sp>
        </mc:Choice>
        <mc:Fallback xmlns="">
          <p:sp>
            <p:nvSpPr>
              <p:cNvPr id="8" name="TextBox 7">
                <a:extLst>
                  <a:ext uri="{FF2B5EF4-FFF2-40B4-BE49-F238E27FC236}">
                    <a16:creationId xmlns:a16="http://schemas.microsoft.com/office/drawing/2014/main" id="{B8AB4736-202A-68CD-830F-D419695CF19C}"/>
                  </a:ext>
                </a:extLst>
              </p:cNvPr>
              <p:cNvSpPr txBox="1">
                <a:spLocks noRot="1" noChangeAspect="1" noMove="1" noResize="1" noEditPoints="1" noAdjustHandles="1" noChangeArrowheads="1" noChangeShapeType="1" noTextEdit="1"/>
              </p:cNvSpPr>
              <p:nvPr/>
            </p:nvSpPr>
            <p:spPr>
              <a:xfrm>
                <a:off x="2317131" y="1244859"/>
                <a:ext cx="7557739" cy="817531"/>
              </a:xfrm>
              <a:prstGeom prst="rect">
                <a:avLst/>
              </a:prstGeom>
              <a:blipFill>
                <a:blip r:embed="rId3"/>
                <a:stretch>
                  <a:fillRect b="-1515"/>
                </a:stretch>
              </a:blipFill>
            </p:spPr>
            <p:txBody>
              <a:bodyPr/>
              <a:lstStyle/>
              <a:p>
                <a:r>
                  <a:rPr lang="en-KR">
                    <a:noFill/>
                  </a:rPr>
                  <a:t> </a:t>
                </a:r>
              </a:p>
            </p:txBody>
          </p:sp>
        </mc:Fallback>
      </mc:AlternateContent>
      <p:sp>
        <p:nvSpPr>
          <p:cNvPr id="10" name="Rounded Rectangle 9">
            <a:extLst>
              <a:ext uri="{FF2B5EF4-FFF2-40B4-BE49-F238E27FC236}">
                <a16:creationId xmlns:a16="http://schemas.microsoft.com/office/drawing/2014/main" id="{8E110DF4-0AB9-D1CB-2886-3CB9776A0F6B}"/>
              </a:ext>
            </a:extLst>
          </p:cNvPr>
          <p:cNvSpPr/>
          <p:nvPr/>
        </p:nvSpPr>
        <p:spPr>
          <a:xfrm>
            <a:off x="2248830" y="1202512"/>
            <a:ext cx="7694341" cy="90222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277097394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169F-EDE1-0E50-1A3C-98EB16243D3F}"/>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422DA0F7-6B2F-E185-0F74-27AD8F3FA639}"/>
              </a:ext>
            </a:extLst>
          </p:cNvPr>
          <p:cNvSpPr/>
          <p:nvPr/>
        </p:nvSpPr>
        <p:spPr>
          <a:xfrm>
            <a:off x="5609063" y="1382751"/>
            <a:ext cx="1260088" cy="55756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2" name="Rounded Rectangle 11">
            <a:extLst>
              <a:ext uri="{FF2B5EF4-FFF2-40B4-BE49-F238E27FC236}">
                <a16:creationId xmlns:a16="http://schemas.microsoft.com/office/drawing/2014/main" id="{C49E87F5-637D-1F70-DD39-82CED43D8B47}"/>
              </a:ext>
            </a:extLst>
          </p:cNvPr>
          <p:cNvSpPr/>
          <p:nvPr/>
        </p:nvSpPr>
        <p:spPr>
          <a:xfrm>
            <a:off x="7132099" y="1244859"/>
            <a:ext cx="2179169" cy="81753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9" name="Text Placeholder 8">
            <a:extLst>
              <a:ext uri="{FF2B5EF4-FFF2-40B4-BE49-F238E27FC236}">
                <a16:creationId xmlns:a16="http://schemas.microsoft.com/office/drawing/2014/main" id="{C43CD759-5859-59B8-AEA7-B999DF9554F7}"/>
              </a:ext>
            </a:extLst>
          </p:cNvPr>
          <p:cNvSpPr>
            <a:spLocks noGrp="1"/>
          </p:cNvSpPr>
          <p:nvPr>
            <p:ph type="body" idx="1"/>
          </p:nvPr>
        </p:nvSpPr>
        <p:spPr/>
        <p:txBody>
          <a:bodyPr>
            <a:normAutofit/>
          </a:bodyPr>
          <a:lstStyle/>
          <a:p>
            <a:pPr marL="0" indent="0">
              <a:buNone/>
            </a:pPr>
            <a:endParaRPr lang="en-US" sz="2800" dirty="0"/>
          </a:p>
          <a:p>
            <a:pPr marL="0" indent="0">
              <a:buNone/>
            </a:pPr>
            <a:endParaRPr lang="en-US" sz="2800" dirty="0"/>
          </a:p>
          <a:p>
            <a:pPr marL="0" indent="0">
              <a:buNone/>
            </a:pPr>
            <a:r>
              <a:rPr lang="en-US" sz="2800" dirty="0"/>
              <a:t>PF-ODEs are </a:t>
            </a:r>
            <a:r>
              <a:rPr lang="en-US" sz="2800" dirty="0">
                <a:solidFill>
                  <a:srgbClr val="8C1313"/>
                </a:solidFill>
              </a:rPr>
              <a:t>first-order semi-linear ODEs</a:t>
            </a:r>
            <a:r>
              <a:rPr lang="en-US" sz="2800" dirty="0"/>
              <a:t>, split into a linear term and a non-linear term.</a:t>
            </a:r>
            <a:endParaRPr lang="en-US" sz="2800" b="1"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AEEA32-0BBF-1382-9C99-EC45857C7CE2}"/>
                  </a:ext>
                </a:extLst>
              </p:cNvPr>
              <p:cNvSpPr txBox="1"/>
              <p:nvPr/>
            </p:nvSpPr>
            <p:spPr>
              <a:xfrm>
                <a:off x="2317131" y="1244859"/>
                <a:ext cx="7557739" cy="817531"/>
              </a:xfrm>
              <a:prstGeom prst="rect">
                <a:avLst/>
              </a:prstGeom>
              <a:noFill/>
            </p:spPr>
            <p:txBody>
              <a:bodyPr wrap="square">
                <a:spAutoFit/>
              </a:bodyPr>
              <a:lstStyle/>
              <a:p>
                <a:pPr algn="ctr"/>
                <a14:m>
                  <m:oMath xmlns:m="http://schemas.openxmlformats.org/officeDocument/2006/math">
                    <m:f>
                      <m:fPr>
                        <m:ctrlPr>
                          <a:rPr lang="en-US" sz="2800" b="1" i="1" smtClean="0">
                            <a:latin typeface="Cambria Math" panose="02040503050406030204" pitchFamily="18" charset="0"/>
                          </a:rPr>
                        </m:ctrlPr>
                      </m:fPr>
                      <m:num>
                        <m:r>
                          <a:rPr lang="en-US" sz="2800" i="1" smtClean="0">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num>
                      <m:den>
                        <m:r>
                          <a:rPr lang="en-US" sz="2800" b="0" i="1" smtClean="0">
                            <a:latin typeface="Cambria Math" panose="02040503050406030204" pitchFamily="18" charset="0"/>
                          </a:rPr>
                          <m:t>𝑑𝑡</m:t>
                        </m:r>
                      </m:den>
                    </m:f>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𝒉</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a14:m>
                <a:r>
                  <a:rPr lang="en-US" sz="2800" dirty="0"/>
                  <a:t> </a:t>
                </a:r>
                <a14:m>
                  <m:oMath xmlns:m="http://schemas.openxmlformats.org/officeDocument/2006/math">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num>
                      <m:den>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𝑡</m:t>
                            </m:r>
                          </m:sub>
                        </m:sSub>
                      </m:den>
                    </m:f>
                    <m:sSub>
                      <m:sSubPr>
                        <m:ctrlPr>
                          <a:rPr lang="en-US" altLang="ko-KR" sz="2800" i="1">
                            <a:latin typeface="Cambria Math" panose="02040503050406030204" pitchFamily="18" charset="0"/>
                          </a:rPr>
                        </m:ctrlPr>
                      </m:sSubPr>
                      <m:e>
                        <m:r>
                          <a:rPr lang="en-US" altLang="ko-KR" sz="2800" b="1" i="1">
                            <a:latin typeface="Cambria Math" panose="02040503050406030204" pitchFamily="18" charset="0"/>
                          </a:rPr>
                          <m:t>𝝐</m:t>
                        </m:r>
                      </m:e>
                      <m:sub>
                        <m:r>
                          <a:rPr lang="en-US" altLang="ko-KR" sz="2800" i="1">
                            <a:latin typeface="Cambria Math" panose="02040503050406030204" pitchFamily="18" charset="0"/>
                          </a:rPr>
                          <m:t>𝜃</m:t>
                        </m:r>
                      </m:sub>
                    </m:sSub>
                    <m:d>
                      <m:dPr>
                        <m:ctrlPr>
                          <a:rPr lang="en-US" altLang="ko-KR" sz="2800" i="1">
                            <a:latin typeface="Cambria Math" panose="02040503050406030204" pitchFamily="18" charset="0"/>
                          </a:rPr>
                        </m:ctrlPr>
                      </m:dPr>
                      <m:e>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r>
                          <a:rPr lang="en-US" altLang="ko-KR" sz="2800" i="1">
                            <a:latin typeface="Cambria Math" panose="02040503050406030204" pitchFamily="18" charset="0"/>
                          </a:rPr>
                          <m:t>𝑡</m:t>
                        </m:r>
                      </m:e>
                    </m:d>
                  </m:oMath>
                </a14:m>
                <a:endParaRPr lang="en-KR" sz="2800" dirty="0"/>
              </a:p>
            </p:txBody>
          </p:sp>
        </mc:Choice>
        <mc:Fallback xmlns="">
          <p:sp>
            <p:nvSpPr>
              <p:cNvPr id="8" name="TextBox 7">
                <a:extLst>
                  <a:ext uri="{FF2B5EF4-FFF2-40B4-BE49-F238E27FC236}">
                    <a16:creationId xmlns:a16="http://schemas.microsoft.com/office/drawing/2014/main" id="{39AEEA32-0BBF-1382-9C99-EC45857C7CE2}"/>
                  </a:ext>
                </a:extLst>
              </p:cNvPr>
              <p:cNvSpPr txBox="1">
                <a:spLocks noRot="1" noChangeAspect="1" noMove="1" noResize="1" noEditPoints="1" noAdjustHandles="1" noChangeArrowheads="1" noChangeShapeType="1" noTextEdit="1"/>
              </p:cNvSpPr>
              <p:nvPr/>
            </p:nvSpPr>
            <p:spPr>
              <a:xfrm>
                <a:off x="2317131" y="1244859"/>
                <a:ext cx="7557739" cy="817531"/>
              </a:xfrm>
              <a:prstGeom prst="rect">
                <a:avLst/>
              </a:prstGeom>
              <a:blipFill>
                <a:blip r:embed="rId3"/>
                <a:stretch>
                  <a:fillRect b="-1515"/>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105B9C1E-7283-2FE9-4CBE-A0A7BF446C11}"/>
              </a:ext>
            </a:extLst>
          </p:cNvPr>
          <p:cNvSpPr>
            <a:spLocks noGrp="1"/>
          </p:cNvSpPr>
          <p:nvPr>
            <p:ph type="title"/>
          </p:nvPr>
        </p:nvSpPr>
        <p:spPr/>
        <p:txBody>
          <a:bodyPr>
            <a:normAutofit fontScale="90000"/>
          </a:bodyPr>
          <a:lstStyle/>
          <a:p>
            <a:r>
              <a:rPr lang="en-US" dirty="0"/>
              <a:t>Semi-Linear Structure of PF-ODEs</a:t>
            </a:r>
            <a:endParaRPr lang="en-KR" dirty="0"/>
          </a:p>
        </p:txBody>
      </p:sp>
      <p:sp>
        <p:nvSpPr>
          <p:cNvPr id="4" name="Date Placeholder 3">
            <a:extLst>
              <a:ext uri="{FF2B5EF4-FFF2-40B4-BE49-F238E27FC236}">
                <a16:creationId xmlns:a16="http://schemas.microsoft.com/office/drawing/2014/main" id="{B8D36515-097C-72E5-A326-AD3006E4E44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200800E-2484-E14D-04C5-D46D789B395C}"/>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3FF1EEF3-ADCE-8A98-4ECA-4A3BE695C10F}"/>
              </a:ext>
            </a:extLst>
          </p:cNvPr>
          <p:cNvSpPr>
            <a:spLocks noGrp="1"/>
          </p:cNvSpPr>
          <p:nvPr>
            <p:ph type="sldNum" sz="quarter" idx="12"/>
          </p:nvPr>
        </p:nvSpPr>
        <p:spPr/>
        <p:txBody>
          <a:bodyPr/>
          <a:lstStyle/>
          <a:p>
            <a:r>
              <a:rPr lang="en-US" dirty="0"/>
              <a:t>Diffusion-Based Image and Video Generation</a:t>
            </a:r>
          </a:p>
        </p:txBody>
      </p:sp>
      <p:sp>
        <p:nvSpPr>
          <p:cNvPr id="10" name="Rounded Rectangle 9">
            <a:extLst>
              <a:ext uri="{FF2B5EF4-FFF2-40B4-BE49-F238E27FC236}">
                <a16:creationId xmlns:a16="http://schemas.microsoft.com/office/drawing/2014/main" id="{6FADD87C-FA01-86E9-A02F-1A1FFDDFBA9D}"/>
              </a:ext>
            </a:extLst>
          </p:cNvPr>
          <p:cNvSpPr/>
          <p:nvPr/>
        </p:nvSpPr>
        <p:spPr>
          <a:xfrm>
            <a:off x="2248830" y="1202511"/>
            <a:ext cx="7694341" cy="1148251"/>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1" name="TextBox 10">
            <a:extLst>
              <a:ext uri="{FF2B5EF4-FFF2-40B4-BE49-F238E27FC236}">
                <a16:creationId xmlns:a16="http://schemas.microsoft.com/office/drawing/2014/main" id="{D43C4BD9-4BA0-D141-8D57-B316926A8F89}"/>
              </a:ext>
            </a:extLst>
          </p:cNvPr>
          <p:cNvSpPr txBox="1"/>
          <p:nvPr/>
        </p:nvSpPr>
        <p:spPr>
          <a:xfrm>
            <a:off x="5361645" y="1940450"/>
            <a:ext cx="1754923" cy="461665"/>
          </a:xfrm>
          <a:prstGeom prst="rect">
            <a:avLst/>
          </a:prstGeom>
          <a:noFill/>
        </p:spPr>
        <p:txBody>
          <a:bodyPr wrap="square">
            <a:spAutoFit/>
          </a:bodyPr>
          <a:lstStyle/>
          <a:p>
            <a:pPr algn="ctr"/>
            <a:r>
              <a:rPr lang="en-US" sz="2400" dirty="0">
                <a:solidFill>
                  <a:schemeClr val="accent6"/>
                </a:solidFill>
              </a:rPr>
              <a:t>linear term </a:t>
            </a:r>
            <a:endParaRPr lang="en-KR" sz="2400" dirty="0">
              <a:solidFill>
                <a:schemeClr val="accent6"/>
              </a:solidFill>
            </a:endParaRPr>
          </a:p>
        </p:txBody>
      </p:sp>
      <p:sp>
        <p:nvSpPr>
          <p:cNvPr id="13" name="TextBox 12">
            <a:extLst>
              <a:ext uri="{FF2B5EF4-FFF2-40B4-BE49-F238E27FC236}">
                <a16:creationId xmlns:a16="http://schemas.microsoft.com/office/drawing/2014/main" id="{04CC4743-8090-1810-5255-29C9A6E2A935}"/>
              </a:ext>
            </a:extLst>
          </p:cNvPr>
          <p:cNvSpPr txBox="1"/>
          <p:nvPr/>
        </p:nvSpPr>
        <p:spPr>
          <a:xfrm>
            <a:off x="7059052" y="1940312"/>
            <a:ext cx="2325262" cy="461665"/>
          </a:xfrm>
          <a:prstGeom prst="rect">
            <a:avLst/>
          </a:prstGeom>
          <a:noFill/>
        </p:spPr>
        <p:txBody>
          <a:bodyPr wrap="square">
            <a:spAutoFit/>
          </a:bodyPr>
          <a:lstStyle/>
          <a:p>
            <a:pPr algn="ctr"/>
            <a:r>
              <a:rPr lang="en-US" sz="2400" dirty="0">
                <a:solidFill>
                  <a:schemeClr val="accent2"/>
                </a:solidFill>
              </a:rPr>
              <a:t>nonlinear term </a:t>
            </a:r>
            <a:endParaRPr lang="en-KR" sz="2400" dirty="0">
              <a:solidFill>
                <a:schemeClr val="accent2"/>
              </a:solidFill>
            </a:endParaRPr>
          </a:p>
        </p:txBody>
      </p:sp>
    </p:spTree>
    <p:extLst>
      <p:ext uri="{BB962C8B-B14F-4D97-AF65-F5344CB8AC3E}">
        <p14:creationId xmlns:p14="http://schemas.microsoft.com/office/powerpoint/2010/main" val="232742376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A937-E7B8-B833-2525-234FB9CBD3A2}"/>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33C925C-7636-ACDE-6E8E-7251AA111C6D}"/>
              </a:ext>
            </a:extLst>
          </p:cNvPr>
          <p:cNvSpPr/>
          <p:nvPr/>
        </p:nvSpPr>
        <p:spPr>
          <a:xfrm>
            <a:off x="5926068" y="3646018"/>
            <a:ext cx="3217932" cy="123821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3" name="Rounded Rectangle 12">
            <a:extLst>
              <a:ext uri="{FF2B5EF4-FFF2-40B4-BE49-F238E27FC236}">
                <a16:creationId xmlns:a16="http://schemas.microsoft.com/office/drawing/2014/main" id="{2009740A-0A93-B4F1-5162-D255F0FB83AD}"/>
              </a:ext>
            </a:extLst>
          </p:cNvPr>
          <p:cNvSpPr/>
          <p:nvPr/>
        </p:nvSpPr>
        <p:spPr>
          <a:xfrm>
            <a:off x="4326673" y="3782375"/>
            <a:ext cx="869795" cy="99034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1" name="Rounded Rectangle 10">
            <a:extLst>
              <a:ext uri="{FF2B5EF4-FFF2-40B4-BE49-F238E27FC236}">
                <a16:creationId xmlns:a16="http://schemas.microsoft.com/office/drawing/2014/main" id="{EAB972D8-E706-2B38-A563-F9730722EE7B}"/>
              </a:ext>
            </a:extLst>
          </p:cNvPr>
          <p:cNvSpPr/>
          <p:nvPr/>
        </p:nvSpPr>
        <p:spPr>
          <a:xfrm>
            <a:off x="5609063" y="1382751"/>
            <a:ext cx="1260088" cy="55756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2" name="Rounded Rectangle 11">
            <a:extLst>
              <a:ext uri="{FF2B5EF4-FFF2-40B4-BE49-F238E27FC236}">
                <a16:creationId xmlns:a16="http://schemas.microsoft.com/office/drawing/2014/main" id="{A1040EAC-826E-5F38-D43A-432FAF28CA0F}"/>
              </a:ext>
            </a:extLst>
          </p:cNvPr>
          <p:cNvSpPr/>
          <p:nvPr/>
        </p:nvSpPr>
        <p:spPr>
          <a:xfrm>
            <a:off x="7132099" y="1244859"/>
            <a:ext cx="2179169" cy="81753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2" name="Title 1">
            <a:extLst>
              <a:ext uri="{FF2B5EF4-FFF2-40B4-BE49-F238E27FC236}">
                <a16:creationId xmlns:a16="http://schemas.microsoft.com/office/drawing/2014/main" id="{C914B08F-4A66-42A9-60AC-4C017DF3EC31}"/>
              </a:ext>
            </a:extLst>
          </p:cNvPr>
          <p:cNvSpPr>
            <a:spLocks noGrp="1"/>
          </p:cNvSpPr>
          <p:nvPr>
            <p:ph type="title"/>
          </p:nvPr>
        </p:nvSpPr>
        <p:spPr/>
        <p:txBody>
          <a:bodyPr>
            <a:normAutofit fontScale="90000"/>
          </a:bodyPr>
          <a:lstStyle/>
          <a:p>
            <a:r>
              <a:rPr lang="en-US" dirty="0"/>
              <a:t>DPM-Solver</a:t>
            </a:r>
            <a:endParaRPr lang="en-KR" dirty="0"/>
          </a:p>
        </p:txBody>
      </p:sp>
      <p:sp>
        <p:nvSpPr>
          <p:cNvPr id="4" name="Date Placeholder 3">
            <a:extLst>
              <a:ext uri="{FF2B5EF4-FFF2-40B4-BE49-F238E27FC236}">
                <a16:creationId xmlns:a16="http://schemas.microsoft.com/office/drawing/2014/main" id="{739465D4-D8C7-55F3-CF57-BD676C88D55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311DB90-F81E-8DA4-EC30-39A4A1D1C1A6}"/>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63D21D15-7B5B-8690-87AE-AC758A72E838}"/>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04B8CC3A-9E2E-8EC0-1A60-7AC3EEF4A370}"/>
                  </a:ext>
                </a:extLst>
              </p:cNvPr>
              <p:cNvSpPr>
                <a:spLocks noGrp="1"/>
              </p:cNvSpPr>
              <p:nvPr>
                <p:ph type="body" idx="1"/>
              </p:nvPr>
            </p:nvSpPr>
            <p:spPr/>
            <p:txBody>
              <a:bodyPr>
                <a:normAutofit/>
              </a:bodyPr>
              <a:lstStyle/>
              <a:p>
                <a:pPr marL="0" indent="0">
                  <a:buNone/>
                </a:pPr>
                <a:endParaRPr lang="en-US" sz="2800" dirty="0"/>
              </a:p>
              <a:p>
                <a:pPr marL="0" indent="0">
                  <a:buNone/>
                </a:pPr>
                <a:endParaRPr lang="en-US" sz="2800" dirty="0"/>
              </a:p>
              <a:p>
                <a:pPr marL="0" indent="0">
                  <a:buNone/>
                </a:pPr>
                <a:endParaRPr lang="en-US" sz="2800" dirty="0"/>
              </a:p>
              <a:p>
                <a:pPr marL="0" indent="0">
                  <a:buNone/>
                </a:pPr>
                <a:r>
                  <a:rPr lang="en-US" sz="2800" dirty="0"/>
                  <a:t>DPM-Solver leverages this semi-linear structure for more accurate solutions.</a:t>
                </a:r>
                <a:endParaRPr lang="en-US" altLang="ko-KR" sz="2800" dirty="0"/>
              </a:p>
              <a:p>
                <a:pPr marL="0" indent="0"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𝑡</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𝑡</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𝑠</m:t>
                              </m:r>
                            </m:sub>
                          </m:sSub>
                        </m:den>
                      </m:f>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𝑡</m:t>
                          </m:r>
                        </m:sub>
                      </m:sSub>
                      <m:nary>
                        <m:naryPr>
                          <m:ctrlPr>
                            <a:rPr lang="en-US" sz="2800" b="0" i="1" smtClean="0">
                              <a:latin typeface="Cambria Math" panose="02040503050406030204" pitchFamily="18" charset="0"/>
                            </a:rPr>
                          </m:ctrlPr>
                        </m:naryPr>
                        <m: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𝑠</m:t>
                              </m:r>
                            </m:sub>
                          </m:sSub>
                        </m:sub>
                        <m:sup>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𝑡</m:t>
                              </m:r>
                            </m:sub>
                          </m:sSub>
                        </m:sup>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𝑒</m:t>
                              </m:r>
                            </m:e>
                            <m:sup>
                              <m:r>
                                <a:rPr lang="en-US" sz="2800" b="0" i="1" smtClean="0">
                                  <a:latin typeface="Cambria Math" panose="02040503050406030204" pitchFamily="18" charset="0"/>
                                </a:rPr>
                                <m:t>−</m:t>
                              </m:r>
                              <m:r>
                                <a:rPr lang="en-US" sz="2800" b="0" i="1" smtClean="0">
                                  <a:latin typeface="Cambria Math" panose="02040503050406030204" pitchFamily="18" charset="0"/>
                                </a:rPr>
                                <m:t>𝜆</m:t>
                              </m:r>
                            </m:sup>
                          </m:sSup>
                        </m:e>
                      </m:nary>
                      <m:sSub>
                        <m:sSubPr>
                          <m:ctrlPr>
                            <a:rPr lang="en-US" sz="2800" b="0"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𝝐</m:t>
                              </m:r>
                            </m:e>
                          </m:acc>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0" smtClean="0">
                                      <a:latin typeface="Cambria Math" panose="02040503050406030204" pitchFamily="18" charset="0"/>
                                    </a:rPr>
                                    <m:t>𝐱</m:t>
                                  </m:r>
                                </m:e>
                              </m:acc>
                            </m:e>
                            <m:sub>
                              <m:r>
                                <a:rPr lang="en-US" sz="2800" i="1">
                                  <a:latin typeface="Cambria Math" panose="02040503050406030204" pitchFamily="18" charset="0"/>
                                </a:rPr>
                                <m:t>𝜆</m:t>
                              </m:r>
                            </m:sub>
                          </m:sSub>
                          <m:r>
                            <a:rPr lang="en-US" sz="2800" b="0" i="1" smtClean="0">
                              <a:latin typeface="Cambria Math" panose="02040503050406030204" pitchFamily="18" charset="0"/>
                            </a:rPr>
                            <m:t>,</m:t>
                          </m:r>
                          <m:r>
                            <a:rPr lang="en-US" sz="2800" i="1">
                              <a:latin typeface="Cambria Math" panose="02040503050406030204" pitchFamily="18" charset="0"/>
                            </a:rPr>
                            <m:t>𝜆</m:t>
                          </m:r>
                        </m:e>
                      </m:d>
                      <m:r>
                        <a:rPr lang="en-US" sz="2800" b="0" i="1" smtClean="0">
                          <a:latin typeface="Cambria Math" panose="02040503050406030204" pitchFamily="18" charset="0"/>
                        </a:rPr>
                        <m:t>𝑑</m:t>
                      </m:r>
                      <m:r>
                        <a:rPr lang="en-US" sz="2800" i="1">
                          <a:latin typeface="Cambria Math" panose="02040503050406030204" pitchFamily="18" charset="0"/>
                        </a:rPr>
                        <m:t>𝜆</m:t>
                      </m:r>
                    </m:oMath>
                  </m:oMathPara>
                </a14:m>
                <a:endParaRPr lang="en-US" sz="2800" dirty="0"/>
              </a:p>
              <a:p>
                <a:pPr marL="0" indent="0">
                  <a:buNone/>
                </a:pPr>
                <a:endParaRPr lang="en-US" sz="2800" dirty="0"/>
              </a:p>
            </p:txBody>
          </p:sp>
        </mc:Choice>
        <mc:Fallback xmlns="">
          <p:sp>
            <p:nvSpPr>
              <p:cNvPr id="9" name="Text Placeholder 8">
                <a:extLst>
                  <a:ext uri="{FF2B5EF4-FFF2-40B4-BE49-F238E27FC236}">
                    <a16:creationId xmlns:a16="http://schemas.microsoft.com/office/drawing/2014/main" id="{04B8CC3A-9E2E-8EC0-1A60-7AC3EEF4A370}"/>
                  </a:ext>
                </a:extLst>
              </p:cNvPr>
              <p:cNvSpPr>
                <a:spLocks noGrp="1" noRot="1" noChangeAspect="1" noMove="1" noResize="1" noEditPoints="1" noAdjustHandles="1" noChangeArrowheads="1" noChangeShapeType="1" noTextEdit="1"/>
              </p:cNvSpPr>
              <p:nvPr>
                <p:ph type="body" idx="1"/>
              </p:nvPr>
            </p:nvSpPr>
            <p:spPr>
              <a:blipFill>
                <a:blip r:embed="rId3"/>
                <a:stretch>
                  <a:fillRect l="-766" b="-18382"/>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B079D1C-D8A5-0DB7-F323-829726B34C2B}"/>
                  </a:ext>
                </a:extLst>
              </p:cNvPr>
              <p:cNvSpPr txBox="1"/>
              <p:nvPr/>
            </p:nvSpPr>
            <p:spPr>
              <a:xfrm>
                <a:off x="2317131" y="1244859"/>
                <a:ext cx="7557739" cy="817531"/>
              </a:xfrm>
              <a:prstGeom prst="rect">
                <a:avLst/>
              </a:prstGeom>
              <a:noFill/>
            </p:spPr>
            <p:txBody>
              <a:bodyPr wrap="square">
                <a:spAutoFit/>
              </a:bodyPr>
              <a:lstStyle/>
              <a:p>
                <a:pPr algn="ctr"/>
                <a14:m>
                  <m:oMath xmlns:m="http://schemas.openxmlformats.org/officeDocument/2006/math">
                    <m:f>
                      <m:fPr>
                        <m:ctrlPr>
                          <a:rPr lang="en-US" sz="2800" b="1" i="1" smtClean="0">
                            <a:latin typeface="Cambria Math" panose="02040503050406030204" pitchFamily="18" charset="0"/>
                          </a:rPr>
                        </m:ctrlPr>
                      </m:fPr>
                      <m:num>
                        <m:r>
                          <a:rPr lang="en-US" sz="2800" i="1" smtClean="0">
                            <a:latin typeface="Cambria Math" panose="02040503050406030204" pitchFamily="18" charset="0"/>
                          </a:rPr>
                          <m:t>𝑑</m:t>
                        </m:r>
                        <m:sSub>
                          <m:sSubPr>
                            <m:ctrlPr>
                              <a:rPr lang="en-US" sz="2800" b="1"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num>
                      <m:den>
                        <m:r>
                          <a:rPr lang="en-US" sz="2800" b="0" i="1" smtClean="0">
                            <a:latin typeface="Cambria Math" panose="02040503050406030204" pitchFamily="18" charset="0"/>
                          </a:rPr>
                          <m:t>𝑑𝑡</m:t>
                        </m:r>
                      </m:den>
                    </m:f>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𝒉</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a14:m>
                <a:r>
                  <a:rPr lang="en-US" sz="2800" dirty="0"/>
                  <a:t> </a:t>
                </a:r>
                <a14:m>
                  <m:oMath xmlns:m="http://schemas.openxmlformats.org/officeDocument/2006/math">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e>
                    </m:d>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𝑔</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𝑡</m:t>
                                </m:r>
                              </m:e>
                            </m:d>
                          </m:e>
                          <m:sup>
                            <m:r>
                              <a:rPr lang="en-US" sz="2800" i="1">
                                <a:latin typeface="Cambria Math" panose="02040503050406030204" pitchFamily="18" charset="0"/>
                              </a:rPr>
                              <m:t>2</m:t>
                            </m:r>
                          </m:sup>
                        </m:sSup>
                      </m:num>
                      <m:den>
                        <m:r>
                          <a:rPr lang="en-US" sz="2800" i="1">
                            <a:latin typeface="Cambria Math" panose="02040503050406030204" pitchFamily="18" charset="0"/>
                          </a:rPr>
                          <m:t>2</m:t>
                        </m:r>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𝑡</m:t>
                            </m:r>
                          </m:sub>
                        </m:sSub>
                      </m:den>
                    </m:f>
                    <m:sSub>
                      <m:sSubPr>
                        <m:ctrlPr>
                          <a:rPr lang="en-US" altLang="ko-KR" sz="2800" i="1">
                            <a:latin typeface="Cambria Math" panose="02040503050406030204" pitchFamily="18" charset="0"/>
                          </a:rPr>
                        </m:ctrlPr>
                      </m:sSubPr>
                      <m:e>
                        <m:r>
                          <a:rPr lang="en-US" altLang="ko-KR" sz="2800" b="1" i="1">
                            <a:latin typeface="Cambria Math" panose="02040503050406030204" pitchFamily="18" charset="0"/>
                          </a:rPr>
                          <m:t>𝝐</m:t>
                        </m:r>
                      </m:e>
                      <m:sub>
                        <m:r>
                          <a:rPr lang="en-US" altLang="ko-KR" sz="2800" i="1">
                            <a:latin typeface="Cambria Math" panose="02040503050406030204" pitchFamily="18" charset="0"/>
                          </a:rPr>
                          <m:t>𝜃</m:t>
                        </m:r>
                      </m:sub>
                    </m:sSub>
                    <m:d>
                      <m:dPr>
                        <m:ctrlPr>
                          <a:rPr lang="en-US" altLang="ko-KR" sz="2800" i="1">
                            <a:latin typeface="Cambria Math" panose="02040503050406030204" pitchFamily="18" charset="0"/>
                          </a:rPr>
                        </m:ctrlPr>
                      </m:dPr>
                      <m:e>
                        <m:sSub>
                          <m:sSubPr>
                            <m:ctrlPr>
                              <a:rPr lang="en-US" altLang="ko-KR" sz="2800" i="1">
                                <a:latin typeface="Cambria Math" panose="02040503050406030204" pitchFamily="18" charset="0"/>
                              </a:rPr>
                            </m:ctrlPr>
                          </m:sSubPr>
                          <m:e>
                            <m:r>
                              <a:rPr lang="en-US" altLang="ko-KR" sz="2800" b="1">
                                <a:latin typeface="Cambria Math" panose="02040503050406030204" pitchFamily="18" charset="0"/>
                              </a:rPr>
                              <m:t>𝐱</m:t>
                            </m:r>
                          </m:e>
                          <m:sub>
                            <m:r>
                              <a:rPr lang="en-US" altLang="ko-KR" sz="2800" i="1">
                                <a:latin typeface="Cambria Math" panose="02040503050406030204" pitchFamily="18" charset="0"/>
                              </a:rPr>
                              <m:t>𝑡</m:t>
                            </m:r>
                          </m:sub>
                        </m:sSub>
                        <m:r>
                          <a:rPr lang="en-US" altLang="ko-KR" sz="2800" i="1">
                            <a:latin typeface="Cambria Math" panose="02040503050406030204" pitchFamily="18" charset="0"/>
                          </a:rPr>
                          <m:t>,</m:t>
                        </m:r>
                        <m:r>
                          <a:rPr lang="en-US" altLang="ko-KR" sz="2800" i="1">
                            <a:latin typeface="Cambria Math" panose="02040503050406030204" pitchFamily="18" charset="0"/>
                          </a:rPr>
                          <m:t>𝑡</m:t>
                        </m:r>
                      </m:e>
                    </m:d>
                  </m:oMath>
                </a14:m>
                <a:endParaRPr lang="en-KR" sz="2800" dirty="0"/>
              </a:p>
            </p:txBody>
          </p:sp>
        </mc:Choice>
        <mc:Fallback xmlns="">
          <p:sp>
            <p:nvSpPr>
              <p:cNvPr id="3" name="TextBox 2">
                <a:extLst>
                  <a:ext uri="{FF2B5EF4-FFF2-40B4-BE49-F238E27FC236}">
                    <a16:creationId xmlns:a16="http://schemas.microsoft.com/office/drawing/2014/main" id="{BB079D1C-D8A5-0DB7-F323-829726B34C2B}"/>
                  </a:ext>
                </a:extLst>
              </p:cNvPr>
              <p:cNvSpPr txBox="1">
                <a:spLocks noRot="1" noChangeAspect="1" noMove="1" noResize="1" noEditPoints="1" noAdjustHandles="1" noChangeArrowheads="1" noChangeShapeType="1" noTextEdit="1"/>
              </p:cNvSpPr>
              <p:nvPr/>
            </p:nvSpPr>
            <p:spPr>
              <a:xfrm>
                <a:off x="2317131" y="1244859"/>
                <a:ext cx="7557739" cy="817531"/>
              </a:xfrm>
              <a:prstGeom prst="rect">
                <a:avLst/>
              </a:prstGeom>
              <a:blipFill>
                <a:blip r:embed="rId4"/>
                <a:stretch>
                  <a:fillRect b="-1515"/>
                </a:stretch>
              </a:blipFill>
            </p:spPr>
            <p:txBody>
              <a:bodyPr/>
              <a:lstStyle/>
              <a:p>
                <a:r>
                  <a:rPr lang="en-KR">
                    <a:noFill/>
                  </a:rPr>
                  <a:t> </a:t>
                </a:r>
              </a:p>
            </p:txBody>
          </p:sp>
        </mc:Fallback>
      </mc:AlternateContent>
      <p:sp>
        <p:nvSpPr>
          <p:cNvPr id="7" name="Rounded Rectangle 6">
            <a:extLst>
              <a:ext uri="{FF2B5EF4-FFF2-40B4-BE49-F238E27FC236}">
                <a16:creationId xmlns:a16="http://schemas.microsoft.com/office/drawing/2014/main" id="{04222E67-EB95-23A9-8594-FC9559ED6BCC}"/>
              </a:ext>
            </a:extLst>
          </p:cNvPr>
          <p:cNvSpPr/>
          <p:nvPr/>
        </p:nvSpPr>
        <p:spPr>
          <a:xfrm>
            <a:off x="2248830" y="1202511"/>
            <a:ext cx="7694341" cy="1148251"/>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8" name="TextBox 7">
            <a:extLst>
              <a:ext uri="{FF2B5EF4-FFF2-40B4-BE49-F238E27FC236}">
                <a16:creationId xmlns:a16="http://schemas.microsoft.com/office/drawing/2014/main" id="{24570C44-F86A-CB63-9F40-5F4D26630891}"/>
              </a:ext>
            </a:extLst>
          </p:cNvPr>
          <p:cNvSpPr txBox="1"/>
          <p:nvPr/>
        </p:nvSpPr>
        <p:spPr>
          <a:xfrm>
            <a:off x="5361645" y="1940450"/>
            <a:ext cx="1754923" cy="461665"/>
          </a:xfrm>
          <a:prstGeom prst="rect">
            <a:avLst/>
          </a:prstGeom>
          <a:noFill/>
        </p:spPr>
        <p:txBody>
          <a:bodyPr wrap="square">
            <a:spAutoFit/>
          </a:bodyPr>
          <a:lstStyle/>
          <a:p>
            <a:pPr algn="ctr"/>
            <a:r>
              <a:rPr lang="en-US" sz="2400" dirty="0">
                <a:solidFill>
                  <a:schemeClr val="accent6"/>
                </a:solidFill>
              </a:rPr>
              <a:t>linear term </a:t>
            </a:r>
            <a:endParaRPr lang="en-KR" sz="2400" dirty="0">
              <a:solidFill>
                <a:schemeClr val="accent6"/>
              </a:solidFill>
            </a:endParaRPr>
          </a:p>
        </p:txBody>
      </p:sp>
      <p:sp>
        <p:nvSpPr>
          <p:cNvPr id="10" name="TextBox 9">
            <a:extLst>
              <a:ext uri="{FF2B5EF4-FFF2-40B4-BE49-F238E27FC236}">
                <a16:creationId xmlns:a16="http://schemas.microsoft.com/office/drawing/2014/main" id="{A5760ADC-15F0-0840-1551-45A5D6767C34}"/>
              </a:ext>
            </a:extLst>
          </p:cNvPr>
          <p:cNvSpPr txBox="1"/>
          <p:nvPr/>
        </p:nvSpPr>
        <p:spPr>
          <a:xfrm>
            <a:off x="7059052" y="1940312"/>
            <a:ext cx="2325262" cy="461665"/>
          </a:xfrm>
          <a:prstGeom prst="rect">
            <a:avLst/>
          </a:prstGeom>
          <a:noFill/>
        </p:spPr>
        <p:txBody>
          <a:bodyPr wrap="square">
            <a:spAutoFit/>
          </a:bodyPr>
          <a:lstStyle/>
          <a:p>
            <a:pPr algn="ctr"/>
            <a:r>
              <a:rPr lang="en-US" sz="2400" dirty="0">
                <a:solidFill>
                  <a:schemeClr val="accent2"/>
                </a:solidFill>
              </a:rPr>
              <a:t>nonlinear term </a:t>
            </a:r>
            <a:endParaRPr lang="en-KR" sz="2400" dirty="0">
              <a:solidFill>
                <a:schemeClr val="accent2"/>
              </a:solidFill>
            </a:endParaRPr>
          </a:p>
        </p:txBody>
      </p:sp>
      <p:sp>
        <p:nvSpPr>
          <p:cNvPr id="18" name="TextBox 17">
            <a:extLst>
              <a:ext uri="{FF2B5EF4-FFF2-40B4-BE49-F238E27FC236}">
                <a16:creationId xmlns:a16="http://schemas.microsoft.com/office/drawing/2014/main" id="{DD1AF915-8F65-D49D-25B7-B1E1E421388D}"/>
              </a:ext>
            </a:extLst>
          </p:cNvPr>
          <p:cNvSpPr txBox="1"/>
          <p:nvPr/>
        </p:nvSpPr>
        <p:spPr>
          <a:xfrm>
            <a:off x="285302" y="5143238"/>
            <a:ext cx="10672307" cy="523220"/>
          </a:xfrm>
          <a:prstGeom prst="rect">
            <a:avLst/>
          </a:prstGeom>
          <a:noFill/>
        </p:spPr>
        <p:txBody>
          <a:bodyPr wrap="square">
            <a:spAutoFit/>
          </a:bodyPr>
          <a:lstStyle/>
          <a:p>
            <a:pPr marL="0" indent="0">
              <a:buNone/>
            </a:pPr>
            <a:r>
              <a:rPr lang="en-US" sz="2800" dirty="0"/>
              <a:t>Only the nonlinear term is approximate by a Taylor expansion.</a:t>
            </a:r>
            <a:endParaRPr lang="en-KR" sz="2800" dirty="0"/>
          </a:p>
        </p:txBody>
      </p:sp>
    </p:spTree>
    <p:extLst>
      <p:ext uri="{BB962C8B-B14F-4D97-AF65-F5344CB8AC3E}">
        <p14:creationId xmlns:p14="http://schemas.microsoft.com/office/powerpoint/2010/main" val="60286980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4F063-7154-48A0-78B1-E6352EDE1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869E1-02C4-C3B8-C8BE-7AA1D4D744F0}"/>
              </a:ext>
            </a:extLst>
          </p:cNvPr>
          <p:cNvSpPr>
            <a:spLocks noGrp="1"/>
          </p:cNvSpPr>
          <p:nvPr>
            <p:ph type="title"/>
          </p:nvPr>
        </p:nvSpPr>
        <p:spPr/>
        <p:txBody>
          <a:bodyPr>
            <a:normAutofit fontScale="90000"/>
          </a:bodyPr>
          <a:lstStyle/>
          <a:p>
            <a:r>
              <a:rPr lang="en-US" dirty="0"/>
              <a:t>DPM-Solver</a:t>
            </a:r>
            <a:endParaRPr lang="en-KR" dirty="0"/>
          </a:p>
        </p:txBody>
      </p:sp>
      <p:sp>
        <p:nvSpPr>
          <p:cNvPr id="3" name="Text Placeholder 2">
            <a:extLst>
              <a:ext uri="{FF2B5EF4-FFF2-40B4-BE49-F238E27FC236}">
                <a16:creationId xmlns:a16="http://schemas.microsoft.com/office/drawing/2014/main" id="{B8B6613E-581B-6F7A-DB1B-8E80466014B6}"/>
              </a:ext>
            </a:extLst>
          </p:cNvPr>
          <p:cNvSpPr>
            <a:spLocks noGrp="1"/>
          </p:cNvSpPr>
          <p:nvPr>
            <p:ph type="body" idx="1"/>
          </p:nvPr>
        </p:nvSpPr>
        <p:spPr>
          <a:xfrm>
            <a:off x="3633895" y="5641769"/>
            <a:ext cx="2462105" cy="706751"/>
          </a:xfrm>
        </p:spPr>
        <p:txBody>
          <a:bodyPr>
            <a:normAutofit/>
          </a:bodyPr>
          <a:lstStyle/>
          <a:p>
            <a:pPr marL="0" indent="0" algn="ctr">
              <a:buNone/>
            </a:pPr>
            <a:r>
              <a:rPr lang="en-US" sz="2400" b="1" dirty="0">
                <a:latin typeface="Times New Roman" panose="02020603050405020304" pitchFamily="18" charset="0"/>
                <a:cs typeface="Times New Roman" panose="02020603050405020304" pitchFamily="18" charset="0"/>
              </a:rPr>
              <a:t>DDIM</a:t>
            </a:r>
          </a:p>
        </p:txBody>
      </p:sp>
      <p:sp>
        <p:nvSpPr>
          <p:cNvPr id="4" name="Date Placeholder 3">
            <a:extLst>
              <a:ext uri="{FF2B5EF4-FFF2-40B4-BE49-F238E27FC236}">
                <a16:creationId xmlns:a16="http://schemas.microsoft.com/office/drawing/2014/main" id="{FBF03189-11FE-46B1-ED6F-165391676F7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5A695D7-16C1-4E33-0F96-412423631870}"/>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EB35D90E-E341-EB3B-0519-5DAE647B8D6E}"/>
              </a:ext>
            </a:extLst>
          </p:cNvPr>
          <p:cNvSpPr>
            <a:spLocks noGrp="1"/>
          </p:cNvSpPr>
          <p:nvPr>
            <p:ph type="sldNum" sz="quarter" idx="12"/>
          </p:nvPr>
        </p:nvSpPr>
        <p:spPr/>
        <p:txBody>
          <a:bodyPr/>
          <a:lstStyle/>
          <a:p>
            <a:r>
              <a:rPr lang="en-US" dirty="0"/>
              <a:t>Diffusion-Based Image and Video Generation</a:t>
            </a:r>
          </a:p>
        </p:txBody>
      </p:sp>
      <p:pic>
        <p:nvPicPr>
          <p:cNvPr id="7" name="Picture 6">
            <a:extLst>
              <a:ext uri="{FF2B5EF4-FFF2-40B4-BE49-F238E27FC236}">
                <a16:creationId xmlns:a16="http://schemas.microsoft.com/office/drawing/2014/main" id="{363DA082-50CE-AE2A-5751-036E3937C7DA}"/>
              </a:ext>
            </a:extLst>
          </p:cNvPr>
          <p:cNvPicPr>
            <a:picLocks noChangeAspect="1"/>
          </p:cNvPicPr>
          <p:nvPr/>
        </p:nvPicPr>
        <p:blipFill>
          <a:blip r:embed="rId3"/>
          <a:stretch>
            <a:fillRect/>
          </a:stretch>
        </p:blipFill>
        <p:spPr>
          <a:xfrm>
            <a:off x="987803" y="1437188"/>
            <a:ext cx="10186746" cy="4218300"/>
          </a:xfrm>
          <a:prstGeom prst="rect">
            <a:avLst/>
          </a:prstGeom>
        </p:spPr>
      </p:pic>
      <p:sp>
        <p:nvSpPr>
          <p:cNvPr id="8" name="Text Placeholder 2">
            <a:extLst>
              <a:ext uri="{FF2B5EF4-FFF2-40B4-BE49-F238E27FC236}">
                <a16:creationId xmlns:a16="http://schemas.microsoft.com/office/drawing/2014/main" id="{E92263AF-9C6D-F06F-6301-8D1BA40503AF}"/>
              </a:ext>
            </a:extLst>
          </p:cNvPr>
          <p:cNvSpPr txBox="1">
            <a:spLocks/>
          </p:cNvSpPr>
          <p:nvPr/>
        </p:nvSpPr>
        <p:spPr>
          <a:xfrm>
            <a:off x="8994295" y="5641769"/>
            <a:ext cx="2462105" cy="706751"/>
          </a:xfrm>
          <a:prstGeom prst="rect">
            <a:avLst/>
          </a:prstGeom>
        </p:spPr>
        <p:txBody>
          <a:bodyPr vert="horz" lIns="137160" tIns="137160" rIns="137160" bIns="137160" rtlCol="0">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DPM-Solver</a:t>
            </a:r>
          </a:p>
        </p:txBody>
      </p:sp>
    </p:spTree>
    <p:extLst>
      <p:ext uri="{BB962C8B-B14F-4D97-AF65-F5344CB8AC3E}">
        <p14:creationId xmlns:p14="http://schemas.microsoft.com/office/powerpoint/2010/main" val="349152873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42DF-7E83-6D39-DE11-FBAFF821419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CB89C04-4DCF-2FAF-494A-C1D5875BDEF8}"/>
              </a:ext>
            </a:extLst>
          </p:cNvPr>
          <p:cNvPicPr>
            <a:picLocks noChangeAspect="1"/>
          </p:cNvPicPr>
          <p:nvPr/>
        </p:nvPicPr>
        <p:blipFill>
          <a:blip r:embed="rId3"/>
          <a:stretch>
            <a:fillRect/>
          </a:stretch>
        </p:blipFill>
        <p:spPr>
          <a:xfrm>
            <a:off x="2758842" y="1111251"/>
            <a:ext cx="6674315" cy="5094897"/>
          </a:xfrm>
          <a:prstGeom prst="rect">
            <a:avLst/>
          </a:prstGeom>
        </p:spPr>
      </p:pic>
      <p:sp>
        <p:nvSpPr>
          <p:cNvPr id="9" name="Text Placeholder 8">
            <a:extLst>
              <a:ext uri="{FF2B5EF4-FFF2-40B4-BE49-F238E27FC236}">
                <a16:creationId xmlns:a16="http://schemas.microsoft.com/office/drawing/2014/main" id="{F209DA5D-0AC0-0386-1280-1E5E074C0C22}"/>
              </a:ext>
            </a:extLst>
          </p:cNvPr>
          <p:cNvSpPr>
            <a:spLocks noGrp="1"/>
          </p:cNvSpPr>
          <p:nvPr>
            <p:ph type="body" idx="1"/>
          </p:nvPr>
        </p:nvSpPr>
        <p:spPr/>
        <p:txBody>
          <a:bodyPr>
            <a:normAutofit/>
          </a:bodyPr>
          <a:lstStyle/>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Title 1">
            <a:extLst>
              <a:ext uri="{FF2B5EF4-FFF2-40B4-BE49-F238E27FC236}">
                <a16:creationId xmlns:a16="http://schemas.microsoft.com/office/drawing/2014/main" id="{B2ABAA01-AF3F-E66C-5747-999F53BBD8FF}"/>
              </a:ext>
            </a:extLst>
          </p:cNvPr>
          <p:cNvSpPr>
            <a:spLocks noGrp="1"/>
          </p:cNvSpPr>
          <p:nvPr>
            <p:ph type="title"/>
          </p:nvPr>
        </p:nvSpPr>
        <p:spPr/>
        <p:txBody>
          <a:bodyPr>
            <a:normAutofit fontScale="90000"/>
          </a:bodyPr>
          <a:lstStyle/>
          <a:p>
            <a:r>
              <a:rPr lang="en-US" dirty="0"/>
              <a:t>DPM-Solver</a:t>
            </a:r>
            <a:endParaRPr lang="en-KR" dirty="0"/>
          </a:p>
        </p:txBody>
      </p:sp>
      <p:sp>
        <p:nvSpPr>
          <p:cNvPr id="4" name="Date Placeholder 3">
            <a:extLst>
              <a:ext uri="{FF2B5EF4-FFF2-40B4-BE49-F238E27FC236}">
                <a16:creationId xmlns:a16="http://schemas.microsoft.com/office/drawing/2014/main" id="{65BFED60-3F46-3DA5-C2FE-BBB86C51D807}"/>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CFCB9AFC-6E02-651D-0E0E-32E650F3B97D}"/>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673FC46B-7900-190C-39FB-522CD7A21E17}"/>
              </a:ext>
            </a:extLst>
          </p:cNvPr>
          <p:cNvSpPr>
            <a:spLocks noGrp="1"/>
          </p:cNvSpPr>
          <p:nvPr>
            <p:ph type="sldNum" sz="quarter" idx="12"/>
          </p:nvPr>
        </p:nvSpPr>
        <p:spPr/>
        <p:txBody>
          <a:bodyPr/>
          <a:lstStyle/>
          <a:p>
            <a:r>
              <a:rPr lang="en-US" dirty="0"/>
              <a:t>Diffusion-Based Image and Video Generation</a:t>
            </a:r>
          </a:p>
        </p:txBody>
      </p:sp>
      <p:cxnSp>
        <p:nvCxnSpPr>
          <p:cNvPr id="17" name="Straight Arrow Connector 16">
            <a:extLst>
              <a:ext uri="{FF2B5EF4-FFF2-40B4-BE49-F238E27FC236}">
                <a16:creationId xmlns:a16="http://schemas.microsoft.com/office/drawing/2014/main" id="{92D66AE0-EF3A-B3DB-F54F-EC7FF77ACE16}"/>
              </a:ext>
            </a:extLst>
          </p:cNvPr>
          <p:cNvCxnSpPr>
            <a:cxnSpLocks/>
          </p:cNvCxnSpPr>
          <p:nvPr/>
        </p:nvCxnSpPr>
        <p:spPr>
          <a:xfrm flipH="1">
            <a:off x="4482790" y="1628078"/>
            <a:ext cx="367990" cy="379142"/>
          </a:xfrm>
          <a:prstGeom prst="straightConnector1">
            <a:avLst/>
          </a:prstGeom>
          <a:ln w="76200">
            <a:solidFill>
              <a:srgbClr val="FF75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B3176D-3E3D-CEE8-ADAA-5F456A422F12}"/>
              </a:ext>
            </a:extLst>
          </p:cNvPr>
          <p:cNvCxnSpPr>
            <a:cxnSpLocks/>
          </p:cNvCxnSpPr>
          <p:nvPr/>
        </p:nvCxnSpPr>
        <p:spPr>
          <a:xfrm flipH="1">
            <a:off x="4114800" y="4077629"/>
            <a:ext cx="367990" cy="379142"/>
          </a:xfrm>
          <a:prstGeom prst="straightConnector1">
            <a:avLst/>
          </a:prstGeom>
          <a:ln w="76200">
            <a:solidFill>
              <a:srgbClr val="D5222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D5E013-765D-B923-B5A4-A8063BBF0EFB}"/>
              </a:ext>
            </a:extLst>
          </p:cNvPr>
          <p:cNvCxnSpPr>
            <a:cxnSpLocks/>
          </p:cNvCxnSpPr>
          <p:nvPr/>
        </p:nvCxnSpPr>
        <p:spPr>
          <a:xfrm flipH="1">
            <a:off x="3868668" y="4762746"/>
            <a:ext cx="367990" cy="379142"/>
          </a:xfrm>
          <a:prstGeom prst="straightConnector1">
            <a:avLst/>
          </a:prstGeom>
          <a:ln w="76200">
            <a:solidFill>
              <a:srgbClr val="126EAF"/>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64D2D528-6819-5784-FFBB-6CF821623FAF}"/>
              </a:ext>
            </a:extLst>
          </p:cNvPr>
          <p:cNvSpPr/>
          <p:nvPr/>
        </p:nvSpPr>
        <p:spPr>
          <a:xfrm>
            <a:off x="6657278" y="1515520"/>
            <a:ext cx="2241395" cy="295464"/>
          </a:xfrm>
          <a:prstGeom prst="roundRect">
            <a:avLst/>
          </a:prstGeom>
          <a:noFill/>
          <a:ln w="44450">
            <a:solidFill>
              <a:srgbClr val="126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25" name="Rounded Rectangle 24">
            <a:extLst>
              <a:ext uri="{FF2B5EF4-FFF2-40B4-BE49-F238E27FC236}">
                <a16:creationId xmlns:a16="http://schemas.microsoft.com/office/drawing/2014/main" id="{5800BC57-BA65-E810-DAFE-729B7067F426}"/>
              </a:ext>
            </a:extLst>
          </p:cNvPr>
          <p:cNvSpPr/>
          <p:nvPr/>
        </p:nvSpPr>
        <p:spPr>
          <a:xfrm>
            <a:off x="6657277" y="1884641"/>
            <a:ext cx="2241395" cy="302197"/>
          </a:xfrm>
          <a:prstGeom prst="roundRect">
            <a:avLst/>
          </a:prstGeom>
          <a:noFill/>
          <a:ln w="44450">
            <a:solidFill>
              <a:srgbClr val="FF7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26" name="Rounded Rectangle 25">
            <a:extLst>
              <a:ext uri="{FF2B5EF4-FFF2-40B4-BE49-F238E27FC236}">
                <a16:creationId xmlns:a16="http://schemas.microsoft.com/office/drawing/2014/main" id="{3402AF60-EAB0-BE20-F7F3-B160F694E9EF}"/>
              </a:ext>
            </a:extLst>
          </p:cNvPr>
          <p:cNvSpPr/>
          <p:nvPr/>
        </p:nvSpPr>
        <p:spPr>
          <a:xfrm>
            <a:off x="6657276" y="2565310"/>
            <a:ext cx="2241395" cy="334537"/>
          </a:xfrm>
          <a:prstGeom prst="roundRect">
            <a:avLst/>
          </a:prstGeom>
          <a:noFill/>
          <a:ln w="44450">
            <a:solidFill>
              <a:srgbClr val="D522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401422377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32E54-1B6C-9CA7-FECF-05311D1D24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66670-FEDA-2F46-5467-C680E6B8825D}"/>
              </a:ext>
            </a:extLst>
          </p:cNvPr>
          <p:cNvSpPr>
            <a:spLocks noGrp="1"/>
          </p:cNvSpPr>
          <p:nvPr>
            <p:ph type="title"/>
          </p:nvPr>
        </p:nvSpPr>
        <p:spPr/>
        <p:txBody>
          <a:bodyPr>
            <a:normAutofit fontScale="90000"/>
          </a:bodyPr>
          <a:lstStyle/>
          <a:p>
            <a:r>
              <a:rPr lang="en-US" dirty="0"/>
              <a:t>Takeaways of High-Order ODE Solvers</a:t>
            </a:r>
            <a:endParaRPr lang="en-KR" dirty="0"/>
          </a:p>
        </p:txBody>
      </p:sp>
      <p:sp>
        <p:nvSpPr>
          <p:cNvPr id="3" name="Text Placeholder 2">
            <a:extLst>
              <a:ext uri="{FF2B5EF4-FFF2-40B4-BE49-F238E27FC236}">
                <a16:creationId xmlns:a16="http://schemas.microsoft.com/office/drawing/2014/main" id="{BC5B2E56-440B-6B59-341A-5F169072F898}"/>
              </a:ext>
            </a:extLst>
          </p:cNvPr>
          <p:cNvSpPr>
            <a:spLocks noGrp="1"/>
          </p:cNvSpPr>
          <p:nvPr>
            <p:ph type="body" idx="1"/>
          </p:nvPr>
        </p:nvSpPr>
        <p:spPr>
          <a:xfrm>
            <a:off x="295383" y="1202512"/>
            <a:ext cx="11601235" cy="5436864"/>
          </a:xfrm>
        </p:spPr>
        <p:txBody>
          <a:bodyPr>
            <a:normAutofit/>
          </a:bodyPr>
          <a:lstStyle/>
          <a:p>
            <a:r>
              <a:rPr lang="en-US" sz="2800" b="1" dirty="0"/>
              <a:t>Diffusion Models as SDEs</a:t>
            </a:r>
            <a:br>
              <a:rPr lang="en-US" sz="2800" dirty="0"/>
            </a:br>
            <a:r>
              <a:rPr lang="en-US" sz="2800" dirty="0"/>
              <a:t>In continuous time, forward and reverse processes become SDEs.</a:t>
            </a:r>
          </a:p>
          <a:p>
            <a:r>
              <a:rPr lang="en-US" sz="2800" b="1" dirty="0"/>
              <a:t>SDEs and PF-ODEs</a:t>
            </a:r>
            <a:br>
              <a:rPr lang="en-US" sz="2800" dirty="0"/>
            </a:br>
            <a:r>
              <a:rPr lang="en-US" sz="2800" dirty="0"/>
              <a:t>Each SDE has a deterministic counterpart, the PF-ODE.</a:t>
            </a:r>
          </a:p>
          <a:p>
            <a:r>
              <a:rPr lang="en-US" sz="2800" b="1" dirty="0"/>
              <a:t>High-Order ODE Solvers</a:t>
            </a:r>
            <a:br>
              <a:rPr lang="en-US" sz="2800" dirty="0"/>
            </a:br>
            <a:r>
              <a:rPr lang="en-US" sz="2800" dirty="0"/>
              <a:t>More accurate solvers yield better results with fewer steps.</a:t>
            </a:r>
          </a:p>
          <a:p>
            <a:r>
              <a:rPr lang="en-US" sz="2800" b="1" dirty="0"/>
              <a:t>No Training</a:t>
            </a:r>
            <a:br>
              <a:rPr lang="en-US" sz="2800" b="1" dirty="0"/>
            </a:br>
            <a:r>
              <a:rPr lang="en-US" sz="2800" dirty="0"/>
              <a:t>These methods require no extra training.</a:t>
            </a:r>
            <a:endParaRPr lang="en-US" sz="2800" b="1" dirty="0"/>
          </a:p>
          <a:p>
            <a:endParaRPr lang="en-US" sz="2800" dirty="0"/>
          </a:p>
        </p:txBody>
      </p:sp>
      <p:sp>
        <p:nvSpPr>
          <p:cNvPr id="4" name="Date Placeholder 3">
            <a:extLst>
              <a:ext uri="{FF2B5EF4-FFF2-40B4-BE49-F238E27FC236}">
                <a16:creationId xmlns:a16="http://schemas.microsoft.com/office/drawing/2014/main" id="{70BDCC6E-19A5-6A05-EA9D-B7F0FF8217A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33041C4-5EBB-A986-A257-A27A08F420D9}"/>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67870A0B-AEE6-E64A-B565-3EB492988C6A}"/>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738773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1A7F9"/>
        </a:solidFill>
        <a:effectLst/>
      </p:bgPr>
    </p:bg>
    <p:spTree>
      <p:nvGrpSpPr>
        <p:cNvPr id="1" name="">
          <a:extLst>
            <a:ext uri="{FF2B5EF4-FFF2-40B4-BE49-F238E27FC236}">
              <a16:creationId xmlns:a16="http://schemas.microsoft.com/office/drawing/2014/main" id="{4859D1EC-9761-D63F-E44C-D3390DB8C38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F5A931C-DB0F-D385-8A3C-10EB1B7C9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SIGGRAPH 2025 Course</a:t>
            </a:r>
          </a:p>
        </p:txBody>
      </p:sp>
      <p:sp>
        <p:nvSpPr>
          <p:cNvPr id="5" name="Footer Placeholder 4">
            <a:extLst>
              <a:ext uri="{FF2B5EF4-FFF2-40B4-BE49-F238E27FC236}">
                <a16:creationId xmlns:a16="http://schemas.microsoft.com/office/drawing/2014/main" id="{E64F797C-612F-BA1C-825C-F12179536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Ubuntu" panose="020B0504030602030204" pitchFamily="34" charset="0"/>
                <a:ea typeface="+mn-ea"/>
                <a:cs typeface="+mn-cs"/>
              </a:rPr>
              <a:t>Accelerating Generative Process</a:t>
            </a:r>
            <a:endPar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6" name="Slide Number Placeholder 5">
            <a:extLst>
              <a:ext uri="{FF2B5EF4-FFF2-40B4-BE49-F238E27FC236}">
                <a16:creationId xmlns:a16="http://schemas.microsoft.com/office/drawing/2014/main" id="{EFDD4306-B56E-A8C1-D51D-CB8ECD1416E1}"/>
              </a:ext>
            </a:extLst>
          </p:cNvPr>
          <p:cNvSpPr>
            <a:spLocks noGrp="1"/>
          </p:cNvSpPr>
          <p:nvPr>
            <p:ph type="sldNum" sz="quarter" idx="12"/>
          </p:nvPr>
        </p:nvSpPr>
        <p:spPr/>
        <p:txBody>
          <a:bodyPr/>
          <a:lstStyle/>
          <a:p>
            <a:r>
              <a:rPr lang="en-US" dirty="0">
                <a:solidFill>
                  <a:schemeClr val="bg1"/>
                </a:solidFill>
              </a:rPr>
              <a:t>Diffusion-Based Image and Video Generation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85D80D-8E92-CE00-8192-4B8E5BDA9B77}"/>
                  </a:ext>
                </a:extLst>
              </p:cNvPr>
              <p:cNvSpPr txBox="1"/>
              <p:nvPr/>
            </p:nvSpPr>
            <p:spPr>
              <a:xfrm>
                <a:off x="1576465" y="656445"/>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DDPM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8" name="TextBox 7">
                <a:extLst>
                  <a:ext uri="{FF2B5EF4-FFF2-40B4-BE49-F238E27FC236}">
                    <a16:creationId xmlns:a16="http://schemas.microsoft.com/office/drawing/2014/main" id="{6085D80D-8E92-CE00-8192-4B8E5BDA9B77}"/>
                  </a:ext>
                </a:extLst>
              </p:cNvPr>
              <p:cNvSpPr txBox="1">
                <a:spLocks noRot="1" noChangeAspect="1" noMove="1" noResize="1" noEditPoints="1" noAdjustHandles="1" noChangeArrowheads="1" noChangeShapeType="1" noTextEdit="1"/>
              </p:cNvSpPr>
              <p:nvPr/>
            </p:nvSpPr>
            <p:spPr>
              <a:xfrm>
                <a:off x="1576465" y="656445"/>
                <a:ext cx="9039070" cy="769441"/>
              </a:xfrm>
              <a:prstGeom prst="rect">
                <a:avLst/>
              </a:prstGeom>
              <a:blipFill>
                <a:blip r:embed="rId3"/>
                <a:stretch>
                  <a:fillRect l="-2809" t="-14516"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680D84-83F2-FCCA-60A1-55468C5DB9DA}"/>
                  </a:ext>
                </a:extLst>
              </p:cNvPr>
              <p:cNvSpPr txBox="1"/>
              <p:nvPr/>
            </p:nvSpPr>
            <p:spPr>
              <a:xfrm>
                <a:off x="1576465" y="2126399"/>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DDIM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≤50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 </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1" name="TextBox 10">
                <a:extLst>
                  <a:ext uri="{FF2B5EF4-FFF2-40B4-BE49-F238E27FC236}">
                    <a16:creationId xmlns:a16="http://schemas.microsoft.com/office/drawing/2014/main" id="{09680D84-83F2-FCCA-60A1-55468C5DB9DA}"/>
                  </a:ext>
                </a:extLst>
              </p:cNvPr>
              <p:cNvSpPr txBox="1">
                <a:spLocks noRot="1" noChangeAspect="1" noMove="1" noResize="1" noEditPoints="1" noAdjustHandles="1" noChangeArrowheads="1" noChangeShapeType="1" noTextEdit="1"/>
              </p:cNvSpPr>
              <p:nvPr/>
            </p:nvSpPr>
            <p:spPr>
              <a:xfrm>
                <a:off x="1576465" y="2126399"/>
                <a:ext cx="9039070" cy="769441"/>
              </a:xfrm>
              <a:prstGeom prst="rect">
                <a:avLst/>
              </a:prstGeom>
              <a:blipFill>
                <a:blip r:embed="rId4"/>
                <a:stretch>
                  <a:fillRect l="-2809" t="-16129"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7885B0D-C965-2832-519C-02D060294435}"/>
                  </a:ext>
                </a:extLst>
              </p:cNvPr>
              <p:cNvSpPr txBox="1"/>
              <p:nvPr/>
            </p:nvSpPr>
            <p:spPr>
              <a:xfrm>
                <a:off x="1576465" y="3596353"/>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dobe Clean"/>
                    <a:ea typeface="+mn-ea"/>
                    <a:cs typeface="+mn-cs"/>
                  </a:rPr>
                  <a:t>High-Order ODE Solvers</a:t>
                </a:r>
                <a:r>
                  <a:rPr kumimoji="0" lang="en-KR" sz="4400" b="1" i="0" u="none" strike="noStrike" kern="1200" cap="none" spc="0" normalizeH="0" baseline="0" noProof="0" dirty="0">
                    <a:ln>
                      <a:noFill/>
                    </a:ln>
                    <a:solidFill>
                      <a:schemeClr val="bg1"/>
                    </a:solidFill>
                    <a:effectLst/>
                    <a:uLnTx/>
                    <a:uFillTx/>
                    <a:latin typeface="Adobe Clean"/>
                    <a:ea typeface="+mn-ea"/>
                    <a:cs typeface="+mn-cs"/>
                  </a:rPr>
                  <a:t> </a:t>
                </a:r>
                <a:r>
                  <a:rPr kumimoji="0" lang="en-KR" sz="4400" b="0" i="0" u="none" strike="noStrike" kern="1200" cap="none" spc="0" normalizeH="0" baseline="0" noProof="0" dirty="0">
                    <a:ln>
                      <a:noFill/>
                    </a:ln>
                    <a:solidFill>
                      <a:schemeClr val="bg1"/>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≤10</m:t>
                    </m:r>
                  </m:oMath>
                </a14:m>
                <a:r>
                  <a:rPr kumimoji="0" lang="en-KR" sz="4400" b="0" i="0" u="none" strike="noStrike" kern="1200" cap="none" spc="0" normalizeH="0" baseline="0" noProof="0" dirty="0">
                    <a:ln>
                      <a:noFill/>
                    </a:ln>
                    <a:solidFill>
                      <a:schemeClr val="bg1"/>
                    </a:solidFill>
                    <a:effectLst/>
                    <a:uLnTx/>
                    <a:uFillTx/>
                    <a:latin typeface="Adobe Clean"/>
                    <a:ea typeface="+mn-ea"/>
                    <a:cs typeface="+mn-cs"/>
                  </a:rPr>
                  <a:t>)</a:t>
                </a:r>
                <a:endParaRPr kumimoji="0" lang="en-US" sz="4400" b="1" i="0" u="none" strike="noStrike" kern="1200" cap="none" spc="0" normalizeH="0" baseline="0" noProof="0" dirty="0">
                  <a:ln>
                    <a:noFill/>
                  </a:ln>
                  <a:solidFill>
                    <a:schemeClr val="bg1"/>
                  </a:solidFill>
                  <a:effectLst/>
                  <a:uLnTx/>
                  <a:uFillTx/>
                  <a:latin typeface="Adobe Clean"/>
                  <a:ea typeface="+mn-ea"/>
                  <a:cs typeface="+mn-cs"/>
                </a:endParaRPr>
              </a:p>
            </p:txBody>
          </p:sp>
        </mc:Choice>
        <mc:Fallback xmlns="">
          <p:sp>
            <p:nvSpPr>
              <p:cNvPr id="12" name="TextBox 11">
                <a:extLst>
                  <a:ext uri="{FF2B5EF4-FFF2-40B4-BE49-F238E27FC236}">
                    <a16:creationId xmlns:a16="http://schemas.microsoft.com/office/drawing/2014/main" id="{E7885B0D-C965-2832-519C-02D060294435}"/>
                  </a:ext>
                </a:extLst>
              </p:cNvPr>
              <p:cNvSpPr txBox="1">
                <a:spLocks noRot="1" noChangeAspect="1" noMove="1" noResize="1" noEditPoints="1" noAdjustHandles="1" noChangeArrowheads="1" noChangeShapeType="1" noTextEdit="1"/>
              </p:cNvSpPr>
              <p:nvPr/>
            </p:nvSpPr>
            <p:spPr>
              <a:xfrm>
                <a:off x="1576465" y="3596353"/>
                <a:ext cx="9039070" cy="769441"/>
              </a:xfrm>
              <a:prstGeom prst="rect">
                <a:avLst/>
              </a:prstGeom>
              <a:blipFill>
                <a:blip r:embed="rId5"/>
                <a:stretch>
                  <a:fillRect l="-2809" t="-16393" b="-37705"/>
                </a:stretch>
              </a:blipFill>
            </p:spPr>
            <p:txBody>
              <a:bodyPr/>
              <a:lstStyle/>
              <a:p>
                <a:r>
                  <a:rPr lang="en-KR">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1EDFDB0-854C-C6C7-1EB4-9CA3AB248542}"/>
                  </a:ext>
                </a:extLst>
              </p:cNvPr>
              <p:cNvSpPr txBox="1"/>
              <p:nvPr/>
            </p:nvSpPr>
            <p:spPr>
              <a:xfrm>
                <a:off x="1576465" y="5066306"/>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dobe Clean"/>
                    <a:ea typeface="+mn-ea"/>
                    <a:cs typeface="+mn-cs"/>
                  </a:rPr>
                  <a:t>Finetuning-Based Methods</a:t>
                </a:r>
                <a:r>
                  <a:rPr kumimoji="0" lang="en-KR" sz="4400" b="1" i="0" u="none" strike="noStrike" kern="1200" cap="none" spc="0" normalizeH="0" baseline="0" noProof="0" dirty="0">
                    <a:ln>
                      <a:noFill/>
                    </a:ln>
                    <a:solidFill>
                      <a:schemeClr val="bg1"/>
                    </a:solidFill>
                    <a:effectLst/>
                    <a:uLnTx/>
                    <a:uFillTx/>
                    <a:latin typeface="Adobe Clean"/>
                    <a:ea typeface="+mn-ea"/>
                    <a:cs typeface="+mn-cs"/>
                  </a:rPr>
                  <a:t> </a:t>
                </a:r>
                <a:r>
                  <a:rPr kumimoji="0" lang="en-KR" sz="4400" b="0" i="0" u="none" strike="noStrike" kern="1200" cap="none" spc="0" normalizeH="0" baseline="0" noProof="0" dirty="0">
                    <a:ln>
                      <a:noFill/>
                    </a:ln>
                    <a:solidFill>
                      <a:schemeClr val="bg1"/>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=1~4</m:t>
                    </m:r>
                  </m:oMath>
                </a14:m>
                <a:r>
                  <a:rPr kumimoji="0" lang="en-KR" sz="4400" b="0" i="0" u="none" strike="noStrike" kern="1200" cap="none" spc="0" normalizeH="0" baseline="0" noProof="0" dirty="0">
                    <a:ln>
                      <a:noFill/>
                    </a:ln>
                    <a:solidFill>
                      <a:schemeClr val="bg1"/>
                    </a:solidFill>
                    <a:effectLst/>
                    <a:uLnTx/>
                    <a:uFillTx/>
                    <a:latin typeface="Adobe Clean"/>
                    <a:ea typeface="+mn-ea"/>
                    <a:cs typeface="+mn-cs"/>
                  </a:rPr>
                  <a:t>)</a:t>
                </a:r>
                <a:endParaRPr kumimoji="0" lang="en-US" sz="4400" b="1" i="0" u="none" strike="noStrike" kern="1200" cap="none" spc="0" normalizeH="0" baseline="0" noProof="0" dirty="0">
                  <a:ln>
                    <a:noFill/>
                  </a:ln>
                  <a:solidFill>
                    <a:schemeClr val="bg1"/>
                  </a:solidFill>
                  <a:effectLst/>
                  <a:uLnTx/>
                  <a:uFillTx/>
                  <a:latin typeface="Adobe Clean"/>
                  <a:ea typeface="+mn-ea"/>
                  <a:cs typeface="+mn-cs"/>
                </a:endParaRPr>
              </a:p>
            </p:txBody>
          </p:sp>
        </mc:Choice>
        <mc:Fallback>
          <p:sp>
            <p:nvSpPr>
              <p:cNvPr id="13" name="TextBox 12">
                <a:extLst>
                  <a:ext uri="{FF2B5EF4-FFF2-40B4-BE49-F238E27FC236}">
                    <a16:creationId xmlns:a16="http://schemas.microsoft.com/office/drawing/2014/main" id="{E1EDFDB0-854C-C6C7-1EB4-9CA3AB248542}"/>
                  </a:ext>
                </a:extLst>
              </p:cNvPr>
              <p:cNvSpPr txBox="1">
                <a:spLocks noRot="1" noChangeAspect="1" noMove="1" noResize="1" noEditPoints="1" noAdjustHandles="1" noChangeArrowheads="1" noChangeShapeType="1" noTextEdit="1"/>
              </p:cNvSpPr>
              <p:nvPr/>
            </p:nvSpPr>
            <p:spPr>
              <a:xfrm>
                <a:off x="1576465" y="5066306"/>
                <a:ext cx="9039070" cy="769441"/>
              </a:xfrm>
              <a:prstGeom prst="rect">
                <a:avLst/>
              </a:prstGeom>
              <a:blipFill>
                <a:blip r:embed="rId6"/>
                <a:stretch>
                  <a:fillRect l="-2809" t="-14516" r="-2107" b="-37097"/>
                </a:stretch>
              </a:blipFill>
            </p:spPr>
            <p:txBody>
              <a:bodyPr/>
              <a:lstStyle/>
              <a:p>
                <a:r>
                  <a:rPr lang="en-KR">
                    <a:noFill/>
                  </a:rPr>
                  <a:t> </a:t>
                </a:r>
              </a:p>
            </p:txBody>
          </p:sp>
        </mc:Fallback>
      </mc:AlternateContent>
      <p:sp>
        <p:nvSpPr>
          <p:cNvPr id="7" name="Google Shape;251;p12">
            <a:extLst>
              <a:ext uri="{FF2B5EF4-FFF2-40B4-BE49-F238E27FC236}">
                <a16:creationId xmlns:a16="http://schemas.microsoft.com/office/drawing/2014/main" id="{C8E3D96A-A039-90FE-6D6A-8DDAE0E3E561}"/>
              </a:ext>
            </a:extLst>
          </p:cNvPr>
          <p:cNvSpPr/>
          <p:nvPr/>
        </p:nvSpPr>
        <p:spPr>
          <a:xfrm rot="14400000" flipV="1">
            <a:off x="5913185" y="1760179"/>
            <a:ext cx="3026932" cy="763073"/>
          </a:xfrm>
          <a:custGeom>
            <a:avLst/>
            <a:gdLst/>
            <a:ahLst/>
            <a:cxnLst/>
            <a:rect l="l" t="t" r="r" b="b"/>
            <a:pathLst>
              <a:path w="21600" h="16204" extrusionOk="0">
                <a:moveTo>
                  <a:pt x="21600" y="16204"/>
                </a:moveTo>
                <a:cubicBezTo>
                  <a:pt x="14499" y="-5072"/>
                  <a:pt x="7299" y="-5396"/>
                  <a:pt x="0" y="15231"/>
                </a:cubicBezTo>
              </a:path>
            </a:pathLst>
          </a:cu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EDBE9EB-0F05-55EC-BCF4-C513BDB92EDA}"/>
                  </a:ext>
                </a:extLst>
              </p:cNvPr>
              <p:cNvSpPr txBox="1"/>
              <p:nvPr/>
            </p:nvSpPr>
            <p:spPr>
              <a:xfrm>
                <a:off x="7941987" y="1726743"/>
                <a:ext cx="324536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200" b="1" i="1" u="none" strike="noStrike" kern="1200" cap="none" spc="0" normalizeH="0" baseline="0" noProof="0" dirty="0" smtClean="0">
                        <a:ln>
                          <a:noFill/>
                        </a:ln>
                        <a:solidFill>
                          <a:srgbClr val="8C1313"/>
                        </a:solidFill>
                        <a:effectLst/>
                        <a:uLnTx/>
                        <a:uFillTx/>
                        <a:latin typeface="Cambria Math" panose="02040503050406030204" pitchFamily="18" charset="0"/>
                        <a:ea typeface="+mn-ea"/>
                        <a:cs typeface="+mn-cs"/>
                      </a:rPr>
                      <m:t>×</m:t>
                    </m:r>
                    <m:r>
                      <a:rPr kumimoji="0" lang="en-US" sz="3200" b="1" i="0" u="none" strike="noStrike" kern="1200" cap="none" spc="0" normalizeH="0" baseline="0" noProof="0" dirty="0" smtClean="0">
                        <a:ln>
                          <a:noFill/>
                        </a:ln>
                        <a:solidFill>
                          <a:srgbClr val="8C1313"/>
                        </a:solidFill>
                        <a:effectLst/>
                        <a:uLnTx/>
                        <a:uFillTx/>
                        <a:latin typeface="Cambria Math" panose="02040503050406030204" pitchFamily="18" charset="0"/>
                        <a:ea typeface="+mn-ea"/>
                        <a:cs typeface="+mn-cs"/>
                      </a:rPr>
                      <m:t>𝟏𝟎𝟎</m:t>
                    </m:r>
                  </m:oMath>
                </a14:m>
                <a:r>
                  <a:rPr kumimoji="0" lang="en-US" sz="3200" b="1" i="0" u="none" strike="noStrike" kern="1200" cap="none" spc="0" normalizeH="0" baseline="0" noProof="0" dirty="0">
                    <a:ln>
                      <a:noFill/>
                    </a:ln>
                    <a:solidFill>
                      <a:srgbClr val="8C1313"/>
                    </a:solidFill>
                    <a:effectLst/>
                    <a:uLnTx/>
                    <a:uFillTx/>
                    <a:latin typeface="Adobe Clean"/>
                    <a:ea typeface="+mn-ea"/>
                    <a:cs typeface="+mn-cs"/>
                  </a:rPr>
                  <a:t> Speed-Up Without Training</a:t>
                </a:r>
                <a:endParaRPr kumimoji="0" lang="en-KR" sz="3200" b="0" i="0" u="none" strike="noStrike" kern="1200" cap="none" spc="0" normalizeH="0" baseline="0" noProof="0" dirty="0">
                  <a:ln>
                    <a:noFill/>
                  </a:ln>
                  <a:solidFill>
                    <a:srgbClr val="8C1313"/>
                  </a:solidFill>
                  <a:effectLst/>
                  <a:uLnTx/>
                  <a:uFillTx/>
                  <a:latin typeface="Adobe Clean"/>
                  <a:ea typeface="+mn-ea"/>
                  <a:cs typeface="+mn-cs"/>
                </a:endParaRPr>
              </a:p>
            </p:txBody>
          </p:sp>
        </mc:Choice>
        <mc:Fallback>
          <p:sp>
            <p:nvSpPr>
              <p:cNvPr id="9" name="TextBox 8">
                <a:extLst>
                  <a:ext uri="{FF2B5EF4-FFF2-40B4-BE49-F238E27FC236}">
                    <a16:creationId xmlns:a16="http://schemas.microsoft.com/office/drawing/2014/main" id="{1EDBE9EB-0F05-55EC-BCF4-C513BDB92EDA}"/>
                  </a:ext>
                </a:extLst>
              </p:cNvPr>
              <p:cNvSpPr txBox="1">
                <a:spLocks noRot="1" noChangeAspect="1" noMove="1" noResize="1" noEditPoints="1" noAdjustHandles="1" noChangeArrowheads="1" noChangeShapeType="1" noTextEdit="1"/>
              </p:cNvSpPr>
              <p:nvPr/>
            </p:nvSpPr>
            <p:spPr>
              <a:xfrm>
                <a:off x="7941987" y="1726743"/>
                <a:ext cx="3245366" cy="1077218"/>
              </a:xfrm>
              <a:prstGeom prst="rect">
                <a:avLst/>
              </a:prstGeom>
              <a:blipFill>
                <a:blip r:embed="rId7"/>
                <a:stretch>
                  <a:fillRect l="-1172" t="-6977" r="-3125" b="-16279"/>
                </a:stretch>
              </a:blipFill>
            </p:spPr>
            <p:txBody>
              <a:bodyPr/>
              <a:lstStyle/>
              <a:p>
                <a:r>
                  <a:rPr lang="en-KR">
                    <a:noFill/>
                  </a:rPr>
                  <a:t> </a:t>
                </a:r>
              </a:p>
            </p:txBody>
          </p:sp>
        </mc:Fallback>
      </mc:AlternateContent>
    </p:spTree>
    <p:extLst>
      <p:ext uri="{BB962C8B-B14F-4D97-AF65-F5344CB8AC3E}">
        <p14:creationId xmlns:p14="http://schemas.microsoft.com/office/powerpoint/2010/main" val="40054355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D7DF-E5B7-80D9-BF35-344227614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DEEA8-9DEB-B733-68A4-D7198BD94CC1}"/>
              </a:ext>
            </a:extLst>
          </p:cNvPr>
          <p:cNvSpPr>
            <a:spLocks noGrp="1"/>
          </p:cNvSpPr>
          <p:nvPr>
            <p:ph type="title"/>
          </p:nvPr>
        </p:nvSpPr>
        <p:spPr/>
        <p:txBody>
          <a:bodyPr>
            <a:normAutofit fontScale="90000"/>
          </a:bodyPr>
          <a:lstStyle/>
          <a:p>
            <a:r>
              <a:rPr lang="en-US" dirty="0"/>
              <a:t>Diffusion Models – Pros and Cons</a:t>
            </a:r>
            <a:endParaRPr lang="en-KR" dirty="0"/>
          </a:p>
        </p:txBody>
      </p:sp>
      <p:sp>
        <p:nvSpPr>
          <p:cNvPr id="3" name="Text Placeholder 2">
            <a:extLst>
              <a:ext uri="{FF2B5EF4-FFF2-40B4-BE49-F238E27FC236}">
                <a16:creationId xmlns:a16="http://schemas.microsoft.com/office/drawing/2014/main" id="{94F8C8CF-D8E9-1287-DCA6-8F2497BBF1DA}"/>
              </a:ext>
            </a:extLst>
          </p:cNvPr>
          <p:cNvSpPr>
            <a:spLocks noGrp="1"/>
          </p:cNvSpPr>
          <p:nvPr>
            <p:ph type="body" idx="1"/>
          </p:nvPr>
        </p:nvSpPr>
        <p:spPr/>
        <p:txBody>
          <a:bodyPr/>
          <a:lstStyle/>
          <a:p>
            <a:endParaRPr lang="en-KR" dirty="0"/>
          </a:p>
        </p:txBody>
      </p:sp>
      <p:sp>
        <p:nvSpPr>
          <p:cNvPr id="4" name="Date Placeholder 3">
            <a:extLst>
              <a:ext uri="{FF2B5EF4-FFF2-40B4-BE49-F238E27FC236}">
                <a16:creationId xmlns:a16="http://schemas.microsoft.com/office/drawing/2014/main" id="{1BC039DD-05F7-877A-42AF-1BD4150D1087}"/>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B46ED38-86C4-283E-7780-78FC7980D625}"/>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DAA9B0BE-2FC5-E245-2362-FD07993172D3}"/>
              </a:ext>
            </a:extLst>
          </p:cNvPr>
          <p:cNvSpPr>
            <a:spLocks noGrp="1"/>
          </p:cNvSpPr>
          <p:nvPr>
            <p:ph type="sldNum" sz="quarter" idx="12"/>
          </p:nvPr>
        </p:nvSpPr>
        <p:spPr/>
        <p:txBody>
          <a:bodyPr/>
          <a:lstStyle/>
          <a:p>
            <a:r>
              <a:rPr lang="en-US" dirty="0"/>
              <a:t>Diffusion-Based Image and Video Generation</a:t>
            </a:r>
          </a:p>
        </p:txBody>
      </p:sp>
      <p:pic>
        <p:nvPicPr>
          <p:cNvPr id="1026" name="Picture 2" descr="Three key requirements for generative models and how different frameworks trade off between them">
            <a:extLst>
              <a:ext uri="{FF2B5EF4-FFF2-40B4-BE49-F238E27FC236}">
                <a16:creationId xmlns:a16="http://schemas.microsoft.com/office/drawing/2014/main" id="{BE6009B5-549A-F32C-18C6-09203B7AD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19" y="1202512"/>
            <a:ext cx="5840962" cy="48370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4D53AF3-C390-98FA-335E-E3ABB07E65A1}"/>
              </a:ext>
            </a:extLst>
          </p:cNvPr>
          <p:cNvSpPr txBox="1"/>
          <p:nvPr/>
        </p:nvSpPr>
        <p:spPr>
          <a:xfrm>
            <a:off x="3048930" y="5957567"/>
            <a:ext cx="6094140" cy="261610"/>
          </a:xfrm>
          <a:prstGeom prst="rect">
            <a:avLst/>
          </a:prstGeom>
          <a:noFill/>
        </p:spPr>
        <p:txBody>
          <a:bodyPr wrap="square">
            <a:spAutoFit/>
          </a:bodyPr>
          <a:lstStyle/>
          <a:p>
            <a:pPr algn="ctr"/>
            <a:r>
              <a:rPr lang="en-KR" sz="1100" dirty="0"/>
              <a:t>https://developer.nvidia.com/blog/improving-diffusion-models-as-an-alternative-to-gans-part-1/</a:t>
            </a:r>
          </a:p>
        </p:txBody>
      </p:sp>
      <p:grpSp>
        <p:nvGrpSpPr>
          <p:cNvPr id="12" name="Group 11">
            <a:extLst>
              <a:ext uri="{FF2B5EF4-FFF2-40B4-BE49-F238E27FC236}">
                <a16:creationId xmlns:a16="http://schemas.microsoft.com/office/drawing/2014/main" id="{2E0B0B9A-CFFC-C3EF-3B31-B11030F99D45}"/>
              </a:ext>
            </a:extLst>
          </p:cNvPr>
          <p:cNvGrpSpPr/>
          <p:nvPr/>
        </p:nvGrpSpPr>
        <p:grpSpPr>
          <a:xfrm>
            <a:off x="930407" y="3345366"/>
            <a:ext cx="4946286" cy="1806497"/>
            <a:chOff x="930407" y="3345366"/>
            <a:chExt cx="4946286" cy="1806497"/>
          </a:xfrm>
        </p:grpSpPr>
        <p:sp>
          <p:nvSpPr>
            <p:cNvPr id="10" name="Rounded Rectangle 9">
              <a:extLst>
                <a:ext uri="{FF2B5EF4-FFF2-40B4-BE49-F238E27FC236}">
                  <a16:creationId xmlns:a16="http://schemas.microsoft.com/office/drawing/2014/main" id="{074DDE9A-F3C1-5F2A-91E4-789436427637}"/>
                </a:ext>
              </a:extLst>
            </p:cNvPr>
            <p:cNvSpPr/>
            <p:nvPr/>
          </p:nvSpPr>
          <p:spPr>
            <a:xfrm>
              <a:off x="4070195" y="3345366"/>
              <a:ext cx="1806498" cy="1806497"/>
            </a:xfrm>
            <a:prstGeom prst="roundRect">
              <a:avLst/>
            </a:prstGeom>
            <a:noFill/>
            <a:ln w="57150">
              <a:solidFill>
                <a:srgbClr val="8C1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1" name="Text Placeholder 2">
              <a:extLst>
                <a:ext uri="{FF2B5EF4-FFF2-40B4-BE49-F238E27FC236}">
                  <a16:creationId xmlns:a16="http://schemas.microsoft.com/office/drawing/2014/main" id="{75470AF4-EA2B-128D-8101-4FF9A99DF4A7}"/>
                </a:ext>
              </a:extLst>
            </p:cNvPr>
            <p:cNvSpPr txBox="1">
              <a:spLocks/>
            </p:cNvSpPr>
            <p:nvPr/>
          </p:nvSpPr>
          <p:spPr>
            <a:xfrm>
              <a:off x="930407" y="3572409"/>
              <a:ext cx="3214402" cy="1352409"/>
            </a:xfrm>
            <a:prstGeom prst="rect">
              <a:avLst/>
            </a:prstGeom>
          </p:spPr>
          <p:txBody>
            <a:bodyPr vert="horz" lIns="137160" tIns="137160" rIns="137160" bIns="137160" rtlCol="0">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solidFill>
                    <a:srgbClr val="8C1313"/>
                  </a:solidFill>
                </a:rPr>
                <a:t>Can we improve generation speed?</a:t>
              </a:r>
              <a:endParaRPr lang="en-KR" sz="2800" dirty="0">
                <a:solidFill>
                  <a:srgbClr val="8C1313"/>
                </a:solidFill>
              </a:endParaRPr>
            </a:p>
          </p:txBody>
        </p:sp>
      </p:grpSp>
    </p:spTree>
    <p:extLst>
      <p:ext uri="{BB962C8B-B14F-4D97-AF65-F5344CB8AC3E}">
        <p14:creationId xmlns:p14="http://schemas.microsoft.com/office/powerpoint/2010/main" val="40014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1A7F9"/>
        </a:solidFill>
        <a:effectLst/>
      </p:bgPr>
    </p:bg>
    <p:spTree>
      <p:nvGrpSpPr>
        <p:cNvPr id="1" name="">
          <a:extLst>
            <a:ext uri="{FF2B5EF4-FFF2-40B4-BE49-F238E27FC236}">
              <a16:creationId xmlns:a16="http://schemas.microsoft.com/office/drawing/2014/main" id="{8AEF672A-7D74-3AC7-5416-E73130C0A78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E1F5759-E172-D9A3-06F0-F24C526953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SIGGRAPH 2025 Course</a:t>
            </a:r>
          </a:p>
        </p:txBody>
      </p:sp>
      <p:sp>
        <p:nvSpPr>
          <p:cNvPr id="5" name="Footer Placeholder 4">
            <a:extLst>
              <a:ext uri="{FF2B5EF4-FFF2-40B4-BE49-F238E27FC236}">
                <a16:creationId xmlns:a16="http://schemas.microsoft.com/office/drawing/2014/main" id="{801BB89F-B767-7DE3-623E-E25C743248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Ubuntu" panose="020B0504030602030204" pitchFamily="34" charset="0"/>
                <a:ea typeface="+mn-ea"/>
                <a:cs typeface="+mn-cs"/>
              </a:rPr>
              <a:t>Accelerating Generative Process</a:t>
            </a:r>
            <a:endPar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6" name="Slide Number Placeholder 5">
            <a:extLst>
              <a:ext uri="{FF2B5EF4-FFF2-40B4-BE49-F238E27FC236}">
                <a16:creationId xmlns:a16="http://schemas.microsoft.com/office/drawing/2014/main" id="{27CD1629-8903-464F-1492-1F43617A9E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Diffusion-Based Image and Video Generation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56B6967-99B8-6DF4-B9D5-7410F070D0A3}"/>
                  </a:ext>
                </a:extLst>
              </p:cNvPr>
              <p:cNvSpPr txBox="1"/>
              <p:nvPr/>
            </p:nvSpPr>
            <p:spPr>
              <a:xfrm>
                <a:off x="1576465" y="656445"/>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DDPM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8" name="TextBox 7">
                <a:extLst>
                  <a:ext uri="{FF2B5EF4-FFF2-40B4-BE49-F238E27FC236}">
                    <a16:creationId xmlns:a16="http://schemas.microsoft.com/office/drawing/2014/main" id="{6085D80D-8E92-CE00-8192-4B8E5BDA9B77}"/>
                  </a:ext>
                </a:extLst>
              </p:cNvPr>
              <p:cNvSpPr txBox="1">
                <a:spLocks noRot="1" noChangeAspect="1" noMove="1" noResize="1" noEditPoints="1" noAdjustHandles="1" noChangeArrowheads="1" noChangeShapeType="1" noTextEdit="1"/>
              </p:cNvSpPr>
              <p:nvPr/>
            </p:nvSpPr>
            <p:spPr>
              <a:xfrm>
                <a:off x="1576465" y="656445"/>
                <a:ext cx="9039070" cy="769441"/>
              </a:xfrm>
              <a:prstGeom prst="rect">
                <a:avLst/>
              </a:prstGeom>
              <a:blipFill>
                <a:blip r:embed="rId3"/>
                <a:stretch>
                  <a:fillRect l="-2809" t="-14516"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4249292-A7BC-74A8-D660-DE11A33123DE}"/>
                  </a:ext>
                </a:extLst>
              </p:cNvPr>
              <p:cNvSpPr txBox="1"/>
              <p:nvPr/>
            </p:nvSpPr>
            <p:spPr>
              <a:xfrm>
                <a:off x="1576465" y="2126399"/>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DDIM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≤50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 </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1" name="TextBox 10">
                <a:extLst>
                  <a:ext uri="{FF2B5EF4-FFF2-40B4-BE49-F238E27FC236}">
                    <a16:creationId xmlns:a16="http://schemas.microsoft.com/office/drawing/2014/main" id="{09680D84-83F2-FCCA-60A1-55468C5DB9DA}"/>
                  </a:ext>
                </a:extLst>
              </p:cNvPr>
              <p:cNvSpPr txBox="1">
                <a:spLocks noRot="1" noChangeAspect="1" noMove="1" noResize="1" noEditPoints="1" noAdjustHandles="1" noChangeArrowheads="1" noChangeShapeType="1" noTextEdit="1"/>
              </p:cNvSpPr>
              <p:nvPr/>
            </p:nvSpPr>
            <p:spPr>
              <a:xfrm>
                <a:off x="1576465" y="2126399"/>
                <a:ext cx="9039070" cy="769441"/>
              </a:xfrm>
              <a:prstGeom prst="rect">
                <a:avLst/>
              </a:prstGeom>
              <a:blipFill>
                <a:blip r:embed="rId4"/>
                <a:stretch>
                  <a:fillRect l="-2809" t="-16129"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740219-F79B-39DD-D809-D3F237ABCDAF}"/>
                  </a:ext>
                </a:extLst>
              </p:cNvPr>
              <p:cNvSpPr txBox="1"/>
              <p:nvPr/>
            </p:nvSpPr>
            <p:spPr>
              <a:xfrm>
                <a:off x="1576465" y="3596353"/>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High-Order ODE Solvers</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2" name="TextBox 11">
                <a:extLst>
                  <a:ext uri="{FF2B5EF4-FFF2-40B4-BE49-F238E27FC236}">
                    <a16:creationId xmlns:a16="http://schemas.microsoft.com/office/drawing/2014/main" id="{E7885B0D-C965-2832-519C-02D060294435}"/>
                  </a:ext>
                </a:extLst>
              </p:cNvPr>
              <p:cNvSpPr txBox="1">
                <a:spLocks noRot="1" noChangeAspect="1" noMove="1" noResize="1" noEditPoints="1" noAdjustHandles="1" noChangeArrowheads="1" noChangeShapeType="1" noTextEdit="1"/>
              </p:cNvSpPr>
              <p:nvPr/>
            </p:nvSpPr>
            <p:spPr>
              <a:xfrm>
                <a:off x="1576465" y="3596353"/>
                <a:ext cx="9039070" cy="769441"/>
              </a:xfrm>
              <a:prstGeom prst="rect">
                <a:avLst/>
              </a:prstGeom>
              <a:blipFill>
                <a:blip r:embed="rId5"/>
                <a:stretch>
                  <a:fillRect l="-2809" t="-16393" b="-3770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5B44B0F-37E3-8388-ADF3-06D6C13717FC}"/>
                  </a:ext>
                </a:extLst>
              </p:cNvPr>
              <p:cNvSpPr txBox="1"/>
              <p:nvPr/>
            </p:nvSpPr>
            <p:spPr>
              <a:xfrm>
                <a:off x="1576465" y="5066306"/>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313"/>
                    </a:solidFill>
                    <a:effectLst/>
                    <a:uLnTx/>
                    <a:uFillTx/>
                    <a:latin typeface="Adobe Clean"/>
                    <a:ea typeface="+mn-ea"/>
                    <a:cs typeface="+mn-cs"/>
                  </a:rPr>
                  <a:t>Finetuning-Based Methods</a:t>
                </a:r>
                <a:r>
                  <a:rPr kumimoji="0" lang="en-KR" sz="4400" b="1" i="0" u="none" strike="noStrike" kern="1200" cap="none" spc="0" normalizeH="0" baseline="0" noProof="0" dirty="0">
                    <a:ln>
                      <a:noFill/>
                    </a:ln>
                    <a:solidFill>
                      <a:srgbClr val="8C1313"/>
                    </a:solidFill>
                    <a:effectLst/>
                    <a:uLnTx/>
                    <a:uFillTx/>
                    <a:latin typeface="Adobe Clean"/>
                    <a:ea typeface="+mn-ea"/>
                    <a:cs typeface="+mn-cs"/>
                  </a:rPr>
                  <a:t> </a:t>
                </a:r>
                <a:r>
                  <a:rPr kumimoji="0" lang="en-KR" sz="4400" b="0" i="0" u="none" strike="noStrike" kern="1200" cap="none" spc="0" normalizeH="0" baseline="0" noProof="0" dirty="0">
                    <a:ln>
                      <a:noFill/>
                    </a:ln>
                    <a:solidFill>
                      <a:srgbClr val="8C1313"/>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srgbClr val="8C1313"/>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srgbClr val="8C1313"/>
                        </a:solidFill>
                        <a:effectLst/>
                        <a:uLnTx/>
                        <a:uFillTx/>
                        <a:latin typeface="Cambria Math" panose="02040503050406030204" pitchFamily="18" charset="0"/>
                        <a:ea typeface="+mn-ea"/>
                        <a:cs typeface="+mn-cs"/>
                      </a:rPr>
                      <m:t>=1~4</m:t>
                    </m:r>
                  </m:oMath>
                </a14:m>
                <a:r>
                  <a:rPr kumimoji="0" lang="en-KR" sz="4400" b="0" i="0" u="none" strike="noStrike" kern="1200" cap="none" spc="0" normalizeH="0" baseline="0" noProof="0" dirty="0">
                    <a:ln>
                      <a:noFill/>
                    </a:ln>
                    <a:solidFill>
                      <a:srgbClr val="8C1313"/>
                    </a:solidFill>
                    <a:effectLst/>
                    <a:uLnTx/>
                    <a:uFillTx/>
                    <a:latin typeface="Adobe Clean"/>
                    <a:ea typeface="+mn-ea"/>
                    <a:cs typeface="+mn-cs"/>
                  </a:rPr>
                  <a:t>)</a:t>
                </a:r>
                <a:endParaRPr kumimoji="0" lang="en-US" sz="4400" b="1" i="0" u="none" strike="noStrike" kern="1200" cap="none" spc="0" normalizeH="0" baseline="0" noProof="0" dirty="0">
                  <a:ln>
                    <a:noFill/>
                  </a:ln>
                  <a:solidFill>
                    <a:srgbClr val="8C1313"/>
                  </a:solidFill>
                  <a:effectLst/>
                  <a:uLnTx/>
                  <a:uFillTx/>
                  <a:latin typeface="Adobe Clean"/>
                  <a:ea typeface="+mn-ea"/>
                  <a:cs typeface="+mn-cs"/>
                </a:endParaRPr>
              </a:p>
            </p:txBody>
          </p:sp>
        </mc:Choice>
        <mc:Fallback xmlns="">
          <p:sp>
            <p:nvSpPr>
              <p:cNvPr id="13" name="TextBox 12">
                <a:extLst>
                  <a:ext uri="{FF2B5EF4-FFF2-40B4-BE49-F238E27FC236}">
                    <a16:creationId xmlns:a16="http://schemas.microsoft.com/office/drawing/2014/main" id="{E1EDFDB0-854C-C6C7-1EB4-9CA3AB248542}"/>
                  </a:ext>
                </a:extLst>
              </p:cNvPr>
              <p:cNvSpPr txBox="1">
                <a:spLocks noRot="1" noChangeAspect="1" noMove="1" noResize="1" noEditPoints="1" noAdjustHandles="1" noChangeArrowheads="1" noChangeShapeType="1" noTextEdit="1"/>
              </p:cNvSpPr>
              <p:nvPr/>
            </p:nvSpPr>
            <p:spPr>
              <a:xfrm>
                <a:off x="1576465" y="5066306"/>
                <a:ext cx="9039070" cy="769441"/>
              </a:xfrm>
              <a:prstGeom prst="rect">
                <a:avLst/>
              </a:prstGeom>
              <a:blipFill>
                <a:blip r:embed="rId6"/>
                <a:stretch>
                  <a:fillRect l="-2809" t="-14516" r="-2107" b="-37097"/>
                </a:stretch>
              </a:blipFill>
            </p:spPr>
            <p:txBody>
              <a:bodyPr/>
              <a:lstStyle/>
              <a:p>
                <a:r>
                  <a:rPr lang="en-KR">
                    <a:noFill/>
                  </a:rPr>
                  <a:t> </a:t>
                </a:r>
              </a:p>
            </p:txBody>
          </p:sp>
        </mc:Fallback>
      </mc:AlternateContent>
    </p:spTree>
    <p:extLst>
      <p:ext uri="{BB962C8B-B14F-4D97-AF65-F5344CB8AC3E}">
        <p14:creationId xmlns:p14="http://schemas.microsoft.com/office/powerpoint/2010/main" val="388343335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BB32A-4AAE-3070-586B-C1F75BFAD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7534F-02F2-7B04-428E-B450A2A256B9}"/>
              </a:ext>
            </a:extLst>
          </p:cNvPr>
          <p:cNvSpPr>
            <a:spLocks noGrp="1"/>
          </p:cNvSpPr>
          <p:nvPr>
            <p:ph type="title"/>
          </p:nvPr>
        </p:nvSpPr>
        <p:spPr/>
        <p:txBody>
          <a:bodyPr>
            <a:normAutofit fontScale="90000"/>
          </a:bodyPr>
          <a:lstStyle/>
          <a:p>
            <a:r>
              <a:rPr lang="en-KR" dirty="0"/>
              <a:t>Consistency Models</a:t>
            </a:r>
          </a:p>
        </p:txBody>
      </p:sp>
      <p:sp>
        <p:nvSpPr>
          <p:cNvPr id="4" name="Date Placeholder 3">
            <a:extLst>
              <a:ext uri="{FF2B5EF4-FFF2-40B4-BE49-F238E27FC236}">
                <a16:creationId xmlns:a16="http://schemas.microsoft.com/office/drawing/2014/main" id="{FAF92A31-1840-26B9-5C95-058332EBE38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098A19A2-EB09-3337-AAC5-BA73DCEE030C}"/>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EDF42D34-29CE-5DB7-698E-576AAB12AA07}"/>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CA918E5D-28C7-EEF3-5A9A-0EDB6A669DD3}"/>
                  </a:ext>
                </a:extLst>
              </p:cNvPr>
              <p:cNvSpPr>
                <a:spLocks noGrp="1"/>
              </p:cNvSpPr>
              <p:nvPr>
                <p:ph type="body" idx="1"/>
              </p:nvPr>
            </p:nvSpPr>
            <p:spPr/>
            <p:txBody>
              <a:bodyPr>
                <a:normAutofit/>
              </a:bodyPr>
              <a:lstStyle/>
              <a:p>
                <a:pPr marL="0" indent="0">
                  <a:buNone/>
                </a:pPr>
                <a:r>
                  <a:rPr lang="en-US" sz="2800" dirty="0"/>
                  <a:t>Given a solution trajectory </a:t>
                </a:r>
                <a14:m>
                  <m:oMath xmlns:m="http://schemas.openxmlformats.org/officeDocument/2006/math">
                    <m:sSub>
                      <m:sSubPr>
                        <m:ctrlPr>
                          <a:rPr lang="en-US" sz="2800" b="0" i="1" smtClean="0">
                            <a:latin typeface="Cambria Math" panose="02040503050406030204" pitchFamily="18" charset="0"/>
                          </a:rPr>
                        </m:ctrlPr>
                      </m:sSubPr>
                      <m:e>
                        <m:d>
                          <m:dPr>
                            <m:begChr m:val="{"/>
                            <m:endChr m:val="}"/>
                            <m:ctrlPr>
                              <a:rPr lang="en-US" sz="280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e>
                        </m:d>
                      </m:e>
                      <m:sub>
                        <m:r>
                          <a:rPr lang="en-US" sz="2800" b="0" i="1" smtClean="0">
                            <a:latin typeface="Cambria Math" panose="02040503050406030204" pitchFamily="18" charset="0"/>
                          </a:rPr>
                          <m:t>𝑡</m:t>
                        </m:r>
                        <m:r>
                          <a:rPr lang="en-US" sz="2800" b="0" i="1" smtClean="0">
                            <a:latin typeface="Cambria Math" panose="02040503050406030204" pitchFamily="18" charset="0"/>
                          </a:rPr>
                          <m:t>∈[0,</m:t>
                        </m:r>
                        <m:r>
                          <a:rPr lang="en-US" sz="2800" b="0" i="1" smtClean="0">
                            <a:latin typeface="Cambria Math" panose="02040503050406030204" pitchFamily="18" charset="0"/>
                          </a:rPr>
                          <m:t>𝑇</m:t>
                        </m:r>
                        <m:r>
                          <a:rPr lang="en-US" sz="2800" b="0" i="1" smtClean="0">
                            <a:latin typeface="Cambria Math" panose="02040503050406030204" pitchFamily="18" charset="0"/>
                          </a:rPr>
                          <m:t>]</m:t>
                        </m:r>
                      </m:sub>
                    </m:sSub>
                  </m:oMath>
                </a14:m>
                <a:r>
                  <a:rPr lang="en-US" sz="2800" dirty="0"/>
                  <a:t>, consistency models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𝜃</m:t>
                        </m:r>
                      </m:sub>
                    </m:sSub>
                  </m:oMath>
                </a14:m>
                <a:r>
                  <a:rPr lang="en-US" sz="2800" dirty="0"/>
                  <a:t> learn to </a:t>
                </a:r>
                <a:r>
                  <a:rPr lang="en-US" sz="2800" b="1" dirty="0">
                    <a:solidFill>
                      <a:srgbClr val="8C1313"/>
                    </a:solidFill>
                  </a:rPr>
                  <a:t>map any </a:t>
                </a:r>
                <a14:m>
                  <m:oMath xmlns:m="http://schemas.openxmlformats.org/officeDocument/2006/math">
                    <m:sSub>
                      <m:sSubPr>
                        <m:ctrlPr>
                          <a:rPr lang="en-US" sz="2800" b="1" i="1">
                            <a:solidFill>
                              <a:srgbClr val="8C1313"/>
                            </a:solidFill>
                            <a:latin typeface="Cambria Math" panose="02040503050406030204" pitchFamily="18" charset="0"/>
                          </a:rPr>
                        </m:ctrlPr>
                      </m:sSubPr>
                      <m:e>
                        <m:r>
                          <a:rPr lang="en-US" sz="2800" b="1">
                            <a:solidFill>
                              <a:srgbClr val="8C1313"/>
                            </a:solidFill>
                            <a:latin typeface="Cambria Math" panose="02040503050406030204" pitchFamily="18" charset="0"/>
                          </a:rPr>
                          <m:t>𝐱</m:t>
                        </m:r>
                      </m:e>
                      <m:sub>
                        <m:r>
                          <a:rPr lang="en-US" sz="2800" b="1" i="1">
                            <a:solidFill>
                              <a:srgbClr val="8C1313"/>
                            </a:solidFill>
                            <a:latin typeface="Cambria Math" panose="02040503050406030204" pitchFamily="18" charset="0"/>
                          </a:rPr>
                          <m:t>𝒕</m:t>
                        </m:r>
                      </m:sub>
                    </m:sSub>
                  </m:oMath>
                </a14:m>
                <a:r>
                  <a:rPr lang="en-US" sz="2800" b="1" dirty="0">
                    <a:solidFill>
                      <a:srgbClr val="8C1313"/>
                    </a:solidFill>
                  </a:rPr>
                  <a:t> directly to its final clean sample </a:t>
                </a:r>
                <a14:m>
                  <m:oMath xmlns:m="http://schemas.openxmlformats.org/officeDocument/2006/math">
                    <m:sSub>
                      <m:sSubPr>
                        <m:ctrlPr>
                          <a:rPr lang="en-US" sz="2800" b="1" i="1">
                            <a:solidFill>
                              <a:srgbClr val="8C1313"/>
                            </a:solidFill>
                            <a:latin typeface="Cambria Math" panose="02040503050406030204" pitchFamily="18" charset="0"/>
                          </a:rPr>
                        </m:ctrlPr>
                      </m:sSubPr>
                      <m:e>
                        <m:r>
                          <a:rPr lang="en-US" sz="2800" b="1">
                            <a:solidFill>
                              <a:srgbClr val="8C1313"/>
                            </a:solidFill>
                            <a:latin typeface="Cambria Math" panose="02040503050406030204" pitchFamily="18" charset="0"/>
                          </a:rPr>
                          <m:t>𝐱</m:t>
                        </m:r>
                      </m:e>
                      <m:sub>
                        <m:r>
                          <a:rPr lang="en-US" sz="2800" b="1" i="1" smtClean="0">
                            <a:solidFill>
                              <a:srgbClr val="8C1313"/>
                            </a:solidFill>
                            <a:latin typeface="Cambria Math" panose="02040503050406030204" pitchFamily="18" charset="0"/>
                          </a:rPr>
                          <m:t>𝟎</m:t>
                        </m:r>
                      </m:sub>
                    </m:sSub>
                  </m:oMath>
                </a14:m>
                <a:r>
                  <a:rPr lang="en-US" sz="2800" b="1" dirty="0">
                    <a:solidFill>
                      <a:srgbClr val="8C1313"/>
                    </a:solidFill>
                  </a:rPr>
                  <a:t>.</a:t>
                </a:r>
                <a:endParaRPr lang="en-US" sz="2800" b="1" dirty="0"/>
              </a:p>
            </p:txBody>
          </p:sp>
        </mc:Choice>
        <mc:Fallback>
          <p:sp>
            <p:nvSpPr>
              <p:cNvPr id="9" name="Text Placeholder 8">
                <a:extLst>
                  <a:ext uri="{FF2B5EF4-FFF2-40B4-BE49-F238E27FC236}">
                    <a16:creationId xmlns:a16="http://schemas.microsoft.com/office/drawing/2014/main" id="{CA918E5D-28C7-EEF3-5A9A-0EDB6A669DD3}"/>
                  </a:ext>
                </a:extLst>
              </p:cNvPr>
              <p:cNvSpPr>
                <a:spLocks noGrp="1" noRot="1" noChangeAspect="1" noMove="1" noResize="1" noEditPoints="1" noAdjustHandles="1" noChangeArrowheads="1" noChangeShapeType="1" noTextEdit="1"/>
              </p:cNvSpPr>
              <p:nvPr>
                <p:ph type="body" idx="1"/>
              </p:nvPr>
            </p:nvSpPr>
            <p:spPr>
              <a:blipFill>
                <a:blip r:embed="rId3"/>
                <a:stretch>
                  <a:fillRect l="-766" r="-1094"/>
                </a:stretch>
              </a:blipFill>
            </p:spPr>
            <p:txBody>
              <a:bodyPr/>
              <a:lstStyle/>
              <a:p>
                <a:r>
                  <a:rPr lang="en-KR">
                    <a:noFill/>
                  </a:rPr>
                  <a:t> </a:t>
                </a:r>
              </a:p>
            </p:txBody>
          </p:sp>
        </mc:Fallback>
      </mc:AlternateContent>
      <p:pic>
        <p:nvPicPr>
          <p:cNvPr id="7" name="Picture 6">
            <a:extLst>
              <a:ext uri="{FF2B5EF4-FFF2-40B4-BE49-F238E27FC236}">
                <a16:creationId xmlns:a16="http://schemas.microsoft.com/office/drawing/2014/main" id="{9626A5DC-5FB1-408C-7FE7-440227367E21}"/>
              </a:ext>
            </a:extLst>
          </p:cNvPr>
          <p:cNvPicPr>
            <a:picLocks noChangeAspect="1"/>
          </p:cNvPicPr>
          <p:nvPr/>
        </p:nvPicPr>
        <p:blipFill>
          <a:blip r:embed="rId4"/>
          <a:stretch>
            <a:fillRect/>
          </a:stretch>
        </p:blipFill>
        <p:spPr>
          <a:xfrm>
            <a:off x="1406925" y="2547242"/>
            <a:ext cx="9348501" cy="3717847"/>
          </a:xfrm>
          <a:prstGeom prst="rect">
            <a:avLst/>
          </a:prstGeom>
        </p:spPr>
      </p:pic>
      <p:sp>
        <p:nvSpPr>
          <p:cNvPr id="8" name="TextBox 7">
            <a:extLst>
              <a:ext uri="{FF2B5EF4-FFF2-40B4-BE49-F238E27FC236}">
                <a16:creationId xmlns:a16="http://schemas.microsoft.com/office/drawing/2014/main" id="{EB09A321-3514-B759-4BC0-E043F0023EE8}"/>
              </a:ext>
            </a:extLst>
          </p:cNvPr>
          <p:cNvSpPr txBox="1"/>
          <p:nvPr/>
        </p:nvSpPr>
        <p:spPr>
          <a:xfrm>
            <a:off x="3046971" y="5987018"/>
            <a:ext cx="6098058" cy="369332"/>
          </a:xfrm>
          <a:prstGeom prst="rect">
            <a:avLst/>
          </a:prstGeom>
          <a:noFill/>
        </p:spPr>
        <p:txBody>
          <a:bodyPr wrap="square">
            <a:spAutoFit/>
          </a:bodyPr>
          <a:lstStyle/>
          <a:p>
            <a:pPr algn="ctr"/>
            <a:r>
              <a:rPr lang="en-US" altLang="ko-KR" sz="1800" dirty="0"/>
              <a:t>[Consistency Models, Song </a:t>
            </a:r>
            <a:r>
              <a:rPr lang="en-US" altLang="ko-KR" sz="1800" i="1" dirty="0"/>
              <a:t>et al.</a:t>
            </a:r>
            <a:r>
              <a:rPr lang="en-US" altLang="ko-KR" sz="1800" dirty="0"/>
              <a:t>, ICML 2023]</a:t>
            </a:r>
            <a:endParaRPr lang="en-KR" dirty="0"/>
          </a:p>
        </p:txBody>
      </p:sp>
    </p:spTree>
    <p:extLst>
      <p:ext uri="{BB962C8B-B14F-4D97-AF65-F5344CB8AC3E}">
        <p14:creationId xmlns:p14="http://schemas.microsoft.com/office/powerpoint/2010/main" val="357435554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4BB4-A50A-E847-EE57-DF367162E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A51B7-B62E-F537-F798-924D6EFCDB0F}"/>
              </a:ext>
            </a:extLst>
          </p:cNvPr>
          <p:cNvSpPr>
            <a:spLocks noGrp="1"/>
          </p:cNvSpPr>
          <p:nvPr>
            <p:ph type="title"/>
          </p:nvPr>
        </p:nvSpPr>
        <p:spPr/>
        <p:txBody>
          <a:bodyPr>
            <a:normAutofit fontScale="90000"/>
          </a:bodyPr>
          <a:lstStyle/>
          <a:p>
            <a:r>
              <a:rPr lang="en-KR" dirty="0"/>
              <a:t>Consistency Loss</a:t>
            </a:r>
          </a:p>
        </p:txBody>
      </p:sp>
      <p:sp>
        <p:nvSpPr>
          <p:cNvPr id="4" name="Date Placeholder 3">
            <a:extLst>
              <a:ext uri="{FF2B5EF4-FFF2-40B4-BE49-F238E27FC236}">
                <a16:creationId xmlns:a16="http://schemas.microsoft.com/office/drawing/2014/main" id="{C98CDFAB-6346-5EA0-8708-B50D555A74B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89AB42E-57BA-1586-BBFF-2580F09AF9D5}"/>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EA26EA97-C487-7DA8-A3FA-457346D16ECB}"/>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mc:Choice xmlns:a14="http://schemas.microsoft.com/office/drawing/2010/main" Requires="a14">
          <p:sp>
            <p:nvSpPr>
              <p:cNvPr id="9" name="Text Placeholder 8">
                <a:extLst>
                  <a:ext uri="{FF2B5EF4-FFF2-40B4-BE49-F238E27FC236}">
                    <a16:creationId xmlns:a16="http://schemas.microsoft.com/office/drawing/2014/main" id="{3B6A93B7-1065-338B-A170-6EA07F066316}"/>
                  </a:ext>
                </a:extLst>
              </p:cNvPr>
              <p:cNvSpPr>
                <a:spLocks noGrp="1"/>
              </p:cNvSpPr>
              <p:nvPr>
                <p:ph type="body" idx="1"/>
              </p:nvPr>
            </p:nvSpPr>
            <p:spPr/>
            <p:txBody>
              <a:bodyPr>
                <a:normAutofit/>
              </a:bodyPr>
              <a:lstStyle/>
              <a:p>
                <a:pPr marL="0" indent="0">
                  <a:buNone/>
                </a:pPr>
                <a:r>
                  <a:rPr lang="en-US" sz="2800" dirty="0"/>
                  <a:t>In order to map any </a:t>
                </a:r>
                <a14:m>
                  <m:oMath xmlns:m="http://schemas.openxmlformats.org/officeDocument/2006/math">
                    <m:sSub>
                      <m:sSubPr>
                        <m:ctrlPr>
                          <a:rPr lang="en-US" sz="2800" b="1" i="1" smtClean="0">
                            <a:solidFill>
                              <a:schemeClr val="tx1"/>
                            </a:solidFill>
                            <a:latin typeface="Cambria Math" panose="02040503050406030204" pitchFamily="18" charset="0"/>
                          </a:rPr>
                        </m:ctrlPr>
                      </m:sSubPr>
                      <m:e>
                        <m:r>
                          <a:rPr lang="en-US" sz="2800" b="1">
                            <a:solidFill>
                              <a:schemeClr val="tx1"/>
                            </a:solidFill>
                            <a:latin typeface="Cambria Math" panose="02040503050406030204" pitchFamily="18" charset="0"/>
                          </a:rPr>
                          <m:t>𝐱</m:t>
                        </m:r>
                      </m:e>
                      <m:sub>
                        <m:r>
                          <a:rPr lang="en-US" sz="2800" b="0" i="1">
                            <a:solidFill>
                              <a:schemeClr val="tx1"/>
                            </a:solidFill>
                            <a:latin typeface="Cambria Math" panose="02040503050406030204" pitchFamily="18" charset="0"/>
                          </a:rPr>
                          <m:t>𝑡</m:t>
                        </m:r>
                      </m:sub>
                    </m:sSub>
                  </m:oMath>
                </a14:m>
                <a:r>
                  <a:rPr lang="en-US" sz="2800" b="0" i="1" dirty="0">
                    <a:latin typeface="Cambria Math" panose="02040503050406030204" pitchFamily="18" charset="0"/>
                  </a:rPr>
                  <a:t> </a:t>
                </a:r>
                <a:r>
                  <a:rPr lang="en-US" sz="2800" dirty="0"/>
                  <a:t>along the trajectory to the same </a:t>
                </a:r>
                <a14:m>
                  <m:oMath xmlns:m="http://schemas.openxmlformats.org/officeDocument/2006/math">
                    <m:sSub>
                      <m:sSubPr>
                        <m:ctrlPr>
                          <a:rPr lang="en-US" sz="2800" b="1" i="1">
                            <a:solidFill>
                              <a:schemeClr val="tx1"/>
                            </a:solidFill>
                            <a:latin typeface="Cambria Math" panose="02040503050406030204" pitchFamily="18" charset="0"/>
                          </a:rPr>
                        </m:ctrlPr>
                      </m:sSubPr>
                      <m:e>
                        <m:r>
                          <a:rPr lang="en-US" sz="2800" b="1">
                            <a:solidFill>
                              <a:schemeClr val="tx1"/>
                            </a:solidFill>
                            <a:latin typeface="Cambria Math" panose="02040503050406030204" pitchFamily="18" charset="0"/>
                          </a:rPr>
                          <m:t>𝐱</m:t>
                        </m:r>
                      </m:e>
                      <m:sub>
                        <m:r>
                          <a:rPr lang="en-US" sz="2800" b="0" i="1" smtClean="0">
                            <a:solidFill>
                              <a:schemeClr val="tx1"/>
                            </a:solidFill>
                            <a:latin typeface="Cambria Math" panose="02040503050406030204" pitchFamily="18" charset="0"/>
                          </a:rPr>
                          <m:t>0</m:t>
                        </m:r>
                      </m:sub>
                    </m:sSub>
                  </m:oMath>
                </a14:m>
                <a:r>
                  <a:rPr lang="en-US" sz="2800" dirty="0"/>
                  <a:t>, it’s trained with the following consistency loss:</a:t>
                </a:r>
                <a:br>
                  <a:rPr lang="en-US" sz="28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ℒ</m:t>
                          </m:r>
                        </m:e>
                        <m:sub>
                          <m:r>
                            <a:rPr lang="en-US" sz="2800" b="0" i="1" smtClean="0">
                              <a:latin typeface="Cambria Math" panose="02040503050406030204" pitchFamily="18" charset="0"/>
                            </a:rPr>
                            <m:t>𝐶𝑜𝑛𝑠𝑖𝑠𝑡𝑒𝑛𝑐𝑦</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d>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n-US" sz="2800" b="0" i="1" smtClean="0">
                              <a:latin typeface="Cambria Math" panose="02040503050406030204" pitchFamily="18" charset="0"/>
                            </a:rPr>
                            <m:t>+1</m:t>
                          </m:r>
                        </m:e>
                      </m:d>
                      <m:r>
                        <a:rPr lang="en-US" sz="2800" b="0" i="1" smtClean="0">
                          <a:latin typeface="Cambria Math" panose="02040503050406030204" pitchFamily="18" charset="0"/>
                        </a:rPr>
                        <m:t>‖</m:t>
                      </m:r>
                    </m:oMath>
                  </m:oMathPara>
                </a14:m>
                <a:endParaRPr lang="en-US" sz="2800" dirty="0"/>
              </a:p>
            </p:txBody>
          </p:sp>
        </mc:Choice>
        <mc:Fallback>
          <p:sp>
            <p:nvSpPr>
              <p:cNvPr id="9" name="Text Placeholder 8">
                <a:extLst>
                  <a:ext uri="{FF2B5EF4-FFF2-40B4-BE49-F238E27FC236}">
                    <a16:creationId xmlns:a16="http://schemas.microsoft.com/office/drawing/2014/main" id="{3B6A93B7-1065-338B-A170-6EA07F066316}"/>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pic>
        <p:nvPicPr>
          <p:cNvPr id="7" name="Picture 6">
            <a:extLst>
              <a:ext uri="{FF2B5EF4-FFF2-40B4-BE49-F238E27FC236}">
                <a16:creationId xmlns:a16="http://schemas.microsoft.com/office/drawing/2014/main" id="{018C16B2-49D0-C207-17E2-5772FF2B4B78}"/>
              </a:ext>
            </a:extLst>
          </p:cNvPr>
          <p:cNvPicPr>
            <a:picLocks noChangeAspect="1"/>
          </p:cNvPicPr>
          <p:nvPr/>
        </p:nvPicPr>
        <p:blipFill>
          <a:blip r:embed="rId4"/>
          <a:stretch>
            <a:fillRect/>
          </a:stretch>
        </p:blipFill>
        <p:spPr>
          <a:xfrm>
            <a:off x="2796696" y="3053897"/>
            <a:ext cx="6568959" cy="3080359"/>
          </a:xfrm>
          <a:prstGeom prst="rect">
            <a:avLst/>
          </a:prstGeom>
        </p:spPr>
      </p:pic>
      <p:sp>
        <p:nvSpPr>
          <p:cNvPr id="3" name="TextBox 2">
            <a:extLst>
              <a:ext uri="{FF2B5EF4-FFF2-40B4-BE49-F238E27FC236}">
                <a16:creationId xmlns:a16="http://schemas.microsoft.com/office/drawing/2014/main" id="{1E3E3D0A-C577-4FB8-7CD5-7BD0F19D035C}"/>
              </a:ext>
            </a:extLst>
          </p:cNvPr>
          <p:cNvSpPr txBox="1"/>
          <p:nvPr/>
        </p:nvSpPr>
        <p:spPr>
          <a:xfrm>
            <a:off x="3046971" y="5987018"/>
            <a:ext cx="6098058" cy="369332"/>
          </a:xfrm>
          <a:prstGeom prst="rect">
            <a:avLst/>
          </a:prstGeom>
          <a:noFill/>
        </p:spPr>
        <p:txBody>
          <a:bodyPr wrap="square">
            <a:spAutoFit/>
          </a:bodyPr>
          <a:lstStyle/>
          <a:p>
            <a:pPr algn="ctr"/>
            <a:r>
              <a:rPr lang="en-US" altLang="ko-KR" sz="1800" dirty="0"/>
              <a:t>[Consistency Models, Song </a:t>
            </a:r>
            <a:r>
              <a:rPr lang="en-US" altLang="ko-KR" sz="1800" i="1" dirty="0"/>
              <a:t>et al.</a:t>
            </a:r>
            <a:r>
              <a:rPr lang="en-US" altLang="ko-KR" sz="1800" dirty="0"/>
              <a:t>, ICML 2023]</a:t>
            </a:r>
            <a:endParaRPr lang="en-KR" dirty="0"/>
          </a:p>
        </p:txBody>
      </p:sp>
    </p:spTree>
    <p:extLst>
      <p:ext uri="{BB962C8B-B14F-4D97-AF65-F5344CB8AC3E}">
        <p14:creationId xmlns:p14="http://schemas.microsoft.com/office/powerpoint/2010/main" val="177487169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6563-6769-48D0-E77D-8C589FF324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CDB4F-F37B-2B82-0EE7-F06A0EA124A4}"/>
              </a:ext>
            </a:extLst>
          </p:cNvPr>
          <p:cNvSpPr>
            <a:spLocks noGrp="1"/>
          </p:cNvSpPr>
          <p:nvPr>
            <p:ph type="title"/>
          </p:nvPr>
        </p:nvSpPr>
        <p:spPr/>
        <p:txBody>
          <a:bodyPr>
            <a:normAutofit fontScale="90000"/>
          </a:bodyPr>
          <a:lstStyle/>
          <a:p>
            <a:r>
              <a:rPr lang="en-KR" dirty="0"/>
              <a:t>Comparison with Diffusion Models</a:t>
            </a:r>
          </a:p>
        </p:txBody>
      </p:sp>
      <p:sp>
        <p:nvSpPr>
          <p:cNvPr id="4" name="Date Placeholder 3">
            <a:extLst>
              <a:ext uri="{FF2B5EF4-FFF2-40B4-BE49-F238E27FC236}">
                <a16:creationId xmlns:a16="http://schemas.microsoft.com/office/drawing/2014/main" id="{0A23CDAA-E11A-34B3-7BD8-10C459CC424B}"/>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4487E952-C064-E149-90E3-C867FB002391}"/>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ED37EB11-64B5-0602-C6EF-12B187620472}"/>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DB69EAC5-45B9-659C-8427-C05307713D57}"/>
                  </a:ext>
                </a:extLst>
              </p:cNvPr>
              <p:cNvSpPr>
                <a:spLocks noGrp="1"/>
              </p:cNvSpPr>
              <p:nvPr>
                <p:ph type="body" idx="1"/>
              </p:nvPr>
            </p:nvSpPr>
            <p:spPr>
              <a:xfrm>
                <a:off x="295384" y="1831162"/>
                <a:ext cx="3290780" cy="1454963"/>
              </a:xfrm>
            </p:spPr>
            <p:txBody>
              <a:bodyPr anchor="ctr">
                <a:normAutofit/>
              </a:bodyPr>
              <a:lstStyle/>
              <a:p>
                <a:pPr marL="0" indent="0" algn="ctr">
                  <a:buNone/>
                </a:pPr>
                <a:r>
                  <a:rPr lang="en-US" sz="2400" dirty="0"/>
                  <a:t>Diffusion Models</a:t>
                </a:r>
                <a:br>
                  <a:rPr lang="en-US" sz="2400" dirty="0"/>
                </a:br>
                <a:r>
                  <a:rPr lang="en-US" sz="2400" dirty="0"/>
                  <a:t>(</a:t>
                </a:r>
                <a14:m>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≥30</m:t>
                    </m:r>
                  </m:oMath>
                </a14:m>
                <a:r>
                  <a:rPr lang="en-US" sz="2400" dirty="0"/>
                  <a:t>)</a:t>
                </a:r>
              </a:p>
            </p:txBody>
          </p:sp>
        </mc:Choice>
        <mc:Fallback xmlns="">
          <p:sp>
            <p:nvSpPr>
              <p:cNvPr id="9" name="Text Placeholder 8">
                <a:extLst>
                  <a:ext uri="{FF2B5EF4-FFF2-40B4-BE49-F238E27FC236}">
                    <a16:creationId xmlns:a16="http://schemas.microsoft.com/office/drawing/2014/main" id="{DB69EAC5-45B9-659C-8427-C05307713D57}"/>
                  </a:ext>
                </a:extLst>
              </p:cNvPr>
              <p:cNvSpPr>
                <a:spLocks noGrp="1" noRot="1" noChangeAspect="1" noMove="1" noResize="1" noEditPoints="1" noAdjustHandles="1" noChangeArrowheads="1" noChangeShapeType="1" noTextEdit="1"/>
              </p:cNvSpPr>
              <p:nvPr>
                <p:ph type="body" idx="1"/>
              </p:nvPr>
            </p:nvSpPr>
            <p:spPr>
              <a:xfrm>
                <a:off x="295384" y="1831162"/>
                <a:ext cx="3290780" cy="1454963"/>
              </a:xfrm>
              <a:blipFill>
                <a:blip r:embed="rId3"/>
                <a:stretch>
                  <a:fillRect/>
                </a:stretch>
              </a:blipFill>
            </p:spPr>
            <p:txBody>
              <a:bodyPr/>
              <a:lstStyle/>
              <a:p>
                <a:r>
                  <a:rPr lang="en-KR">
                    <a:noFill/>
                  </a:rPr>
                  <a:t> </a:t>
                </a:r>
              </a:p>
            </p:txBody>
          </p:sp>
        </mc:Fallback>
      </mc:AlternateContent>
      <p:pic>
        <p:nvPicPr>
          <p:cNvPr id="3" name="Picture 2">
            <a:extLst>
              <a:ext uri="{FF2B5EF4-FFF2-40B4-BE49-F238E27FC236}">
                <a16:creationId xmlns:a16="http://schemas.microsoft.com/office/drawing/2014/main" id="{50F7BC85-A450-2B33-3E90-4C733ABB1ECD}"/>
              </a:ext>
            </a:extLst>
          </p:cNvPr>
          <p:cNvPicPr>
            <a:picLocks noChangeAspect="1"/>
          </p:cNvPicPr>
          <p:nvPr/>
        </p:nvPicPr>
        <p:blipFill>
          <a:blip r:embed="rId4"/>
          <a:stretch>
            <a:fillRect/>
          </a:stretch>
        </p:blipFill>
        <p:spPr>
          <a:xfrm>
            <a:off x="3276600" y="1291984"/>
            <a:ext cx="7381875" cy="4980781"/>
          </a:xfrm>
          <a:prstGeom prst="rect">
            <a:avLst/>
          </a:prstGeom>
        </p:spPr>
      </p:pic>
      <mc:AlternateContent xmlns:mc="http://schemas.openxmlformats.org/markup-compatibility/2006" xmlns:a14="http://schemas.microsoft.com/office/drawing/2010/main">
        <mc:Choice Requires="a14">
          <p:sp>
            <p:nvSpPr>
              <p:cNvPr id="7" name="Text Placeholder 8">
                <a:extLst>
                  <a:ext uri="{FF2B5EF4-FFF2-40B4-BE49-F238E27FC236}">
                    <a16:creationId xmlns:a16="http://schemas.microsoft.com/office/drawing/2014/main" id="{9D88A9C4-8710-65DE-C36F-96213DBC5385}"/>
                  </a:ext>
                </a:extLst>
              </p:cNvPr>
              <p:cNvSpPr txBox="1">
                <a:spLocks/>
              </p:cNvSpPr>
              <p:nvPr/>
            </p:nvSpPr>
            <p:spPr>
              <a:xfrm>
                <a:off x="279852" y="4181476"/>
                <a:ext cx="3290780" cy="1454963"/>
              </a:xfrm>
              <a:prstGeom prst="rect">
                <a:avLst/>
              </a:prstGeom>
            </p:spPr>
            <p:txBody>
              <a:bodyPr vert="horz" lIns="137160" tIns="137160" rIns="137160" bIns="137160" rtlCol="0" anchor="ctr">
                <a:normAutofit/>
              </a:bodyPr>
              <a:lstStyle>
                <a:lvl1pPr marL="333829" marR="32246" indent="-333829" algn="l" defTabSz="714375" rtl="0" eaLnBrk="1" latinLnBrk="0" hangingPunct="1">
                  <a:lnSpc>
                    <a:spcPct val="110000"/>
                  </a:lnSpc>
                  <a:spcBef>
                    <a:spcPts val="1100"/>
                  </a:spcBef>
                  <a:buClr>
                    <a:srgbClr val="000000"/>
                  </a:buClr>
                  <a:buSzPct val="100000"/>
                  <a:buFont typeface="Arial" panose="020B0604020202020204" pitchFamily="34" charset="0"/>
                  <a:buChar char="•"/>
                  <a:defRPr sz="23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algn="l" defTabSz="714375" rtl="0" eaLnBrk="1" latinLnBrk="0" hangingPunct="1">
                  <a:lnSpc>
                    <a:spcPct val="110000"/>
                  </a:lnSpc>
                  <a:spcBef>
                    <a:spcPts val="450"/>
                  </a:spcBef>
                  <a:buClr>
                    <a:srgbClr val="000000"/>
                  </a:buClr>
                  <a:buSzPct val="100000"/>
                  <a:buFont typeface="Arial" panose="020B0604020202020204" pitchFamily="34" charset="0"/>
                  <a:buChar char="–"/>
                  <a:defRPr sz="22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algn="l" defTabSz="714375" rtl="0" eaLnBrk="1" latinLnBrk="0" hangingPunct="1">
                  <a:lnSpc>
                    <a:spcPct val="110000"/>
                  </a:lnSpc>
                  <a:spcBef>
                    <a:spcPts val="450"/>
                  </a:spcBef>
                  <a:buClr>
                    <a:srgbClr val="000000"/>
                  </a:buClr>
                  <a:buSzPct val="100000"/>
                  <a:buFont typeface="Arial" panose="020B0604020202020204" pitchFamily="34" charset="0"/>
                  <a:buChar char="•"/>
                  <a:defRPr sz="19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algn="l" defTabSz="714375" rtl="0" eaLnBrk="1" latinLnBrk="0" hangingPunct="1">
                  <a:lnSpc>
                    <a:spcPct val="110000"/>
                  </a:lnSpc>
                  <a:spcBef>
                    <a:spcPts val="450"/>
                  </a:spcBef>
                  <a:buClr>
                    <a:srgbClr val="000000"/>
                  </a:buClr>
                  <a:buSzPct val="100000"/>
                  <a:buFont typeface="Arial" panose="020B0604020202020204" pitchFamily="34" charset="0"/>
                  <a:buChar char="»"/>
                  <a:defRPr sz="1500" b="0" i="0" kern="120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Consistency Models</a:t>
                </a:r>
                <a:br>
                  <a:rPr lang="en-US" sz="2400" dirty="0"/>
                </a:br>
                <a:r>
                  <a:rPr lang="en-US" sz="2400" dirty="0"/>
                  <a:t>(</a:t>
                </a:r>
                <a14:m>
                  <m:oMath xmlns:m="http://schemas.openxmlformats.org/officeDocument/2006/math">
                    <m:r>
                      <a:rPr lang="en-US" sz="2400" i="1" smtClean="0">
                        <a:latin typeface="Cambria Math" panose="02040503050406030204" pitchFamily="18" charset="0"/>
                      </a:rPr>
                      <m:t>𝑆</m:t>
                    </m:r>
                    <m:r>
                      <a:rPr lang="en-US" sz="2400" i="1" smtClean="0">
                        <a:latin typeface="Cambria Math" panose="02040503050406030204" pitchFamily="18" charset="0"/>
                      </a:rPr>
                      <m:t>=1</m:t>
                    </m:r>
                  </m:oMath>
                </a14:m>
                <a:r>
                  <a:rPr lang="en-US" sz="2400" dirty="0"/>
                  <a:t>)</a:t>
                </a:r>
              </a:p>
            </p:txBody>
          </p:sp>
        </mc:Choice>
        <mc:Fallback xmlns="">
          <p:sp>
            <p:nvSpPr>
              <p:cNvPr id="7" name="Text Placeholder 8">
                <a:extLst>
                  <a:ext uri="{FF2B5EF4-FFF2-40B4-BE49-F238E27FC236}">
                    <a16:creationId xmlns:a16="http://schemas.microsoft.com/office/drawing/2014/main" id="{9D88A9C4-8710-65DE-C36F-96213DBC5385}"/>
                  </a:ext>
                </a:extLst>
              </p:cNvPr>
              <p:cNvSpPr txBox="1">
                <a:spLocks noRot="1" noChangeAspect="1" noMove="1" noResize="1" noEditPoints="1" noAdjustHandles="1" noChangeArrowheads="1" noChangeShapeType="1" noTextEdit="1"/>
              </p:cNvSpPr>
              <p:nvPr/>
            </p:nvSpPr>
            <p:spPr>
              <a:xfrm>
                <a:off x="279852" y="4181476"/>
                <a:ext cx="3290780" cy="1454963"/>
              </a:xfrm>
              <a:prstGeom prst="rect">
                <a:avLst/>
              </a:prstGeom>
              <a:blipFill>
                <a:blip r:embed="rId5"/>
                <a:stretch>
                  <a:fillRect/>
                </a:stretch>
              </a:blipFill>
            </p:spPr>
            <p:txBody>
              <a:bodyPr/>
              <a:lstStyle/>
              <a:p>
                <a:r>
                  <a:rPr lang="en-KR">
                    <a:noFill/>
                  </a:rPr>
                  <a:t> </a:t>
                </a:r>
              </a:p>
            </p:txBody>
          </p:sp>
        </mc:Fallback>
      </mc:AlternateContent>
    </p:spTree>
    <p:extLst>
      <p:ext uri="{BB962C8B-B14F-4D97-AF65-F5344CB8AC3E}">
        <p14:creationId xmlns:p14="http://schemas.microsoft.com/office/powerpoint/2010/main" val="122931401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79A8-8D9A-C130-0822-6E1C7998950F}"/>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20B46D26-1BB0-DD3D-11FA-2E1353EDAE53}"/>
              </a:ext>
            </a:extLst>
          </p:cNvPr>
          <p:cNvSpPr/>
          <p:nvPr/>
        </p:nvSpPr>
        <p:spPr>
          <a:xfrm>
            <a:off x="7258050" y="2155805"/>
            <a:ext cx="400050" cy="442912"/>
          </a:xfrm>
          <a:prstGeom prst="roundRect">
            <a:avLst>
              <a:gd name="adj" fmla="val 20238"/>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FBB14701-3B16-588C-6919-6BC54017D1C5}"/>
                  </a:ext>
                </a:extLst>
              </p:cNvPr>
              <p:cNvSpPr>
                <a:spLocks noGrp="1"/>
              </p:cNvSpPr>
              <p:nvPr>
                <p:ph type="body" idx="1"/>
              </p:nvPr>
            </p:nvSpPr>
            <p:spPr/>
            <p:txBody>
              <a:bodyPr>
                <a:normAutofit/>
              </a:bodyPr>
              <a:lstStyle/>
              <a:p>
                <a:r>
                  <a:rPr lang="en-US" sz="2800" b="0" dirty="0"/>
                  <a:t>Consistency Models:</a:t>
                </a:r>
                <a14:m>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a14:m>
                <a:endParaRPr lang="en-US" sz="2800" b="0" dirty="0"/>
              </a:p>
              <a:p>
                <a:r>
                  <a:rPr lang="en-US" sz="2800" dirty="0"/>
                  <a:t>Consistency Trajectory Models: </a:t>
                </a:r>
                <a14:m>
                  <m:oMath xmlns:m="http://schemas.openxmlformats.org/officeDocument/2006/math">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b="0" i="1" smtClean="0">
                            <a:latin typeface="Cambria Math" panose="02040503050406030204" pitchFamily="18" charset="0"/>
                          </a:rPr>
                          <m:t>𝑠</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𝜃</m:t>
                        </m:r>
                      </m:sub>
                    </m:sSub>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i="1">
                                <a:latin typeface="Cambria Math" panose="02040503050406030204" pitchFamily="18" charset="0"/>
                              </a:rPr>
                              <m:t>𝑡</m:t>
                            </m:r>
                          </m:sub>
                        </m:sSub>
                        <m:r>
                          <a:rPr lang="en-US" sz="2800" i="1">
                            <a:latin typeface="Cambria Math" panose="02040503050406030204" pitchFamily="18" charset="0"/>
                          </a:rPr>
                          <m:t>,</m:t>
                        </m:r>
                        <m:r>
                          <a:rPr lang="en-US" sz="2800" i="1">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𝑠</m:t>
                        </m:r>
                      </m:e>
                    </m:d>
                    <m:r>
                      <a:rPr lang="en-US" sz="2800" b="0" i="1" smtClean="0">
                        <a:latin typeface="Cambria Math" panose="02040503050406030204" pitchFamily="18" charset="0"/>
                      </a:rPr>
                      <m:t>=</m:t>
                    </m:r>
                    <m:nary>
                      <m:naryPr>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𝑡</m:t>
                        </m:r>
                      </m:sub>
                      <m:sup>
                        <m:r>
                          <a:rPr lang="en-US" sz="2800" b="0" i="1" smtClean="0">
                            <a:latin typeface="Cambria Math" panose="02040503050406030204" pitchFamily="18" charset="0"/>
                          </a:rPr>
                          <m:t>𝑠</m:t>
                        </m:r>
                      </m:sup>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𝜏</m:t>
                                </m:r>
                              </m:sub>
                            </m:sSub>
                          </m:num>
                          <m:den>
                            <m:r>
                              <a:rPr lang="en-US" sz="2800" i="1">
                                <a:latin typeface="Cambria Math" panose="02040503050406030204" pitchFamily="18" charset="0"/>
                              </a:rPr>
                              <m:t>𝑑</m:t>
                            </m:r>
                            <m:r>
                              <a:rPr lang="en-US" sz="2800" i="1">
                                <a:latin typeface="Cambria Math" panose="02040503050406030204" pitchFamily="18" charset="0"/>
                              </a:rPr>
                              <m:t>𝜏</m:t>
                            </m:r>
                          </m:den>
                        </m:f>
                      </m:e>
                    </m:nary>
                    <m:r>
                      <a:rPr lang="en-US" sz="2800" b="0" i="1" smtClean="0">
                        <a:latin typeface="Cambria Math" panose="02040503050406030204" pitchFamily="18" charset="0"/>
                      </a:rPr>
                      <m:t>𝑑</m:t>
                    </m:r>
                    <m:r>
                      <a:rPr lang="en-US" sz="2800" b="0" i="1" smtClean="0">
                        <a:latin typeface="Cambria Math" panose="02040503050406030204" pitchFamily="18" charset="0"/>
                      </a:rPr>
                      <m:t>𝜏</m:t>
                    </m:r>
                  </m:oMath>
                </a14:m>
                <a:endParaRPr lang="en-US" sz="2800" dirty="0"/>
              </a:p>
              <a:p>
                <a:endParaRPr lang="en-US" sz="2400" b="1" dirty="0"/>
              </a:p>
            </p:txBody>
          </p:sp>
        </mc:Choice>
        <mc:Fallback xmlns="">
          <p:sp>
            <p:nvSpPr>
              <p:cNvPr id="9" name="Text Placeholder 8">
                <a:extLst>
                  <a:ext uri="{FF2B5EF4-FFF2-40B4-BE49-F238E27FC236}">
                    <a16:creationId xmlns:a16="http://schemas.microsoft.com/office/drawing/2014/main" id="{FBB14701-3B16-588C-6919-6BC54017D1C5}"/>
                  </a:ext>
                </a:extLst>
              </p:cNvPr>
              <p:cNvSpPr>
                <a:spLocks noGrp="1" noRot="1" noChangeAspect="1" noMove="1" noResize="1" noEditPoints="1" noAdjustHandles="1" noChangeArrowheads="1" noChangeShapeType="1" noTextEdit="1"/>
              </p:cNvSpPr>
              <p:nvPr>
                <p:ph type="body" idx="1"/>
              </p:nvPr>
            </p:nvSpPr>
            <p:spPr>
              <a:blipFill>
                <a:blip r:embed="rId3"/>
                <a:stretch>
                  <a:fillRect l="-547" t="-245"/>
                </a:stretch>
              </a:blipFill>
            </p:spPr>
            <p:txBody>
              <a:bodyPr/>
              <a:lstStyle/>
              <a:p>
                <a:r>
                  <a:rPr lang="en-KR">
                    <a:noFill/>
                  </a:rPr>
                  <a:t> </a:t>
                </a:r>
              </a:p>
            </p:txBody>
          </p:sp>
        </mc:Fallback>
      </mc:AlternateContent>
      <p:sp>
        <p:nvSpPr>
          <p:cNvPr id="2" name="Title 1">
            <a:extLst>
              <a:ext uri="{FF2B5EF4-FFF2-40B4-BE49-F238E27FC236}">
                <a16:creationId xmlns:a16="http://schemas.microsoft.com/office/drawing/2014/main" id="{B4A45C78-FF11-CA0B-2358-97C4B9374917}"/>
              </a:ext>
            </a:extLst>
          </p:cNvPr>
          <p:cNvSpPr>
            <a:spLocks noGrp="1"/>
          </p:cNvSpPr>
          <p:nvPr>
            <p:ph type="title"/>
          </p:nvPr>
        </p:nvSpPr>
        <p:spPr/>
        <p:txBody>
          <a:bodyPr>
            <a:normAutofit fontScale="90000"/>
          </a:bodyPr>
          <a:lstStyle/>
          <a:p>
            <a:r>
              <a:rPr lang="en-KR" dirty="0"/>
              <a:t>Consistency Trajectory Models</a:t>
            </a:r>
          </a:p>
        </p:txBody>
      </p:sp>
      <p:sp>
        <p:nvSpPr>
          <p:cNvPr id="4" name="Date Placeholder 3">
            <a:extLst>
              <a:ext uri="{FF2B5EF4-FFF2-40B4-BE49-F238E27FC236}">
                <a16:creationId xmlns:a16="http://schemas.microsoft.com/office/drawing/2014/main" id="{B522A068-4CF5-C32A-2F8B-925926B5D2F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B669CD3-54AE-5F4F-8413-1E5E02620DFD}"/>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8E1493F9-6982-6F54-5E51-F889A4B58052}"/>
              </a:ext>
            </a:extLst>
          </p:cNvPr>
          <p:cNvSpPr>
            <a:spLocks noGrp="1"/>
          </p:cNvSpPr>
          <p:nvPr>
            <p:ph type="sldNum" sz="quarter" idx="12"/>
          </p:nvPr>
        </p:nvSpPr>
        <p:spPr/>
        <p:txBody>
          <a:bodyPr/>
          <a:lstStyle/>
          <a:p>
            <a:r>
              <a:rPr lang="en-US" dirty="0"/>
              <a:t>Diffusion-Based Image and Video Generation</a:t>
            </a:r>
          </a:p>
        </p:txBody>
      </p:sp>
      <p:sp>
        <p:nvSpPr>
          <p:cNvPr id="10" name="TextBox 9">
            <a:extLst>
              <a:ext uri="{FF2B5EF4-FFF2-40B4-BE49-F238E27FC236}">
                <a16:creationId xmlns:a16="http://schemas.microsoft.com/office/drawing/2014/main" id="{E6EDAD23-C84B-D47A-1742-408C41AB8DB5}"/>
              </a:ext>
            </a:extLst>
          </p:cNvPr>
          <p:cNvSpPr txBox="1"/>
          <p:nvPr/>
        </p:nvSpPr>
        <p:spPr>
          <a:xfrm>
            <a:off x="4439841" y="2520136"/>
            <a:ext cx="6093618" cy="461665"/>
          </a:xfrm>
          <a:prstGeom prst="rect">
            <a:avLst/>
          </a:prstGeom>
          <a:noFill/>
        </p:spPr>
        <p:txBody>
          <a:bodyPr wrap="square">
            <a:spAutoFit/>
          </a:bodyPr>
          <a:lstStyle/>
          <a:p>
            <a:pPr algn="ctr"/>
            <a:r>
              <a:rPr lang="en-US" sz="2400" dirty="0"/>
              <a:t>Target time</a:t>
            </a:r>
            <a:endParaRPr lang="en-KR" sz="2400" dirty="0"/>
          </a:p>
        </p:txBody>
      </p:sp>
    </p:spTree>
    <p:extLst>
      <p:ext uri="{BB962C8B-B14F-4D97-AF65-F5344CB8AC3E}">
        <p14:creationId xmlns:p14="http://schemas.microsoft.com/office/powerpoint/2010/main" val="228959071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08BF-62E4-3630-325C-7EA577061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A3C2F-C4CB-FFC7-B0EF-9A89C5C69227}"/>
              </a:ext>
            </a:extLst>
          </p:cNvPr>
          <p:cNvSpPr>
            <a:spLocks noGrp="1"/>
          </p:cNvSpPr>
          <p:nvPr>
            <p:ph type="title"/>
          </p:nvPr>
        </p:nvSpPr>
        <p:spPr/>
        <p:txBody>
          <a:bodyPr>
            <a:normAutofit fontScale="90000"/>
          </a:bodyPr>
          <a:lstStyle/>
          <a:p>
            <a:r>
              <a:rPr lang="en-KR" dirty="0"/>
              <a:t>Shortcut Models</a:t>
            </a:r>
          </a:p>
        </p:txBody>
      </p:sp>
      <p:sp>
        <p:nvSpPr>
          <p:cNvPr id="4" name="Date Placeholder 3">
            <a:extLst>
              <a:ext uri="{FF2B5EF4-FFF2-40B4-BE49-F238E27FC236}">
                <a16:creationId xmlns:a16="http://schemas.microsoft.com/office/drawing/2014/main" id="{E9727EB0-E580-C65F-0D8F-B6839BE1E640}"/>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ED6C4A74-EAAD-B654-3079-5D13B56A31EE}"/>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23B852EC-874E-E430-42F6-489AE1E6A7DE}"/>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44AED363-50B0-8AF5-5E2A-9CDE946ECFB2}"/>
                  </a:ext>
                </a:extLst>
              </p:cNvPr>
              <p:cNvSpPr>
                <a:spLocks noGrp="1"/>
              </p:cNvSpPr>
              <p:nvPr>
                <p:ph type="body" idx="1"/>
              </p:nvPr>
            </p:nvSpPr>
            <p:spPr/>
            <p:txBody>
              <a:bodyPr>
                <a:normAutofit/>
              </a:bodyPr>
              <a:lstStyle/>
              <a:p>
                <a:r>
                  <a:rPr lang="en-US" sz="2800" dirty="0"/>
                  <a:t>Model Output:</a:t>
                </a:r>
                <a14:m>
                  <m:oMath xmlns:m="http://schemas.openxmlformats.org/officeDocument/2006/math">
                    <m:sSub>
                      <m:sSubPr>
                        <m:ctrlPr>
                          <a:rPr lang="en-US" sz="2800" i="1">
                            <a:latin typeface="Cambria Math" panose="02040503050406030204" pitchFamily="18" charset="0"/>
                          </a:rPr>
                        </m:ctrlPr>
                      </m:sSubPr>
                      <m:e>
                        <m:r>
                          <a:rPr lang="en-US" sz="2800" b="1">
                            <a:latin typeface="Cambria Math" panose="02040503050406030204" pitchFamily="18" charset="0"/>
                          </a:rPr>
                          <m:t>𝐱</m:t>
                        </m:r>
                      </m:e>
                      <m:sub>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𝑑</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𝒔</m:t>
                        </m:r>
                      </m:e>
                      <m:sub>
                        <m:r>
                          <a:rPr lang="en-US" sz="2800" i="1">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𝑑</m:t>
                        </m:r>
                      </m:e>
                    </m:d>
                    <m:r>
                      <a:rPr lang="en-US" sz="2800" b="0" i="1" smtClean="0">
                        <a:latin typeface="Cambria Math" panose="02040503050406030204" pitchFamily="18" charset="0"/>
                      </a:rPr>
                      <m:t>𝑑</m:t>
                    </m:r>
                  </m:oMath>
                </a14:m>
                <a:endParaRPr lang="en-US" sz="2400" b="1" dirty="0"/>
              </a:p>
              <a:p>
                <a:r>
                  <a:rPr lang="en-US" sz="2800" dirty="0"/>
                  <a:t>When </a:t>
                </a:r>
                <a14:m>
                  <m:oMath xmlns:m="http://schemas.openxmlformats.org/officeDocument/2006/math">
                    <m:r>
                      <a:rPr lang="en-US" sz="2800" i="1">
                        <a:latin typeface="Cambria Math" panose="02040503050406030204" pitchFamily="18" charset="0"/>
                      </a:rPr>
                      <m:t>𝑑</m:t>
                    </m:r>
                    <m:r>
                      <a:rPr lang="en-US" sz="2800" b="0" i="1" smtClean="0">
                        <a:latin typeface="Cambria Math" panose="02040503050406030204" pitchFamily="18" charset="0"/>
                      </a:rPr>
                      <m:t>→0</m:t>
                    </m:r>
                  </m:oMath>
                </a14:m>
                <a:r>
                  <a:rPr lang="en-US" sz="2800" dirty="0"/>
                  <a:t>, the model output is identical to velocity</a:t>
                </a:r>
                <a14:m>
                  <m:oMath xmlns:m="http://schemas.openxmlformats.org/officeDocument/2006/math">
                    <m:r>
                      <a:rPr lang="en-US" sz="2800" b="1">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r>
                              <a:rPr lang="en-US" sz="2800" b="0" i="1" smtClean="0">
                                <a:latin typeface="Cambria Math" panose="02040503050406030204" pitchFamily="18" charset="0"/>
                              </a:rPr>
                              <m:t>𝑑</m:t>
                            </m:r>
                            <m:r>
                              <a:rPr lang="en-US" sz="2800" b="1">
                                <a:latin typeface="Cambria Math" panose="02040503050406030204" pitchFamily="18" charset="0"/>
                              </a:rPr>
                              <m:t>𝐱</m:t>
                            </m:r>
                          </m:e>
                          <m:sub>
                            <m:r>
                              <a:rPr lang="en-US" sz="2800" i="1">
                                <a:latin typeface="Cambria Math" panose="02040503050406030204" pitchFamily="18" charset="0"/>
                              </a:rPr>
                              <m:t>𝑡</m:t>
                            </m:r>
                          </m:sub>
                        </m:sSub>
                      </m:num>
                      <m:den>
                        <m:r>
                          <a:rPr lang="en-US" sz="2800" b="0" i="1" smtClean="0">
                            <a:latin typeface="Cambria Math" panose="02040503050406030204" pitchFamily="18" charset="0"/>
                          </a:rPr>
                          <m:t>𝑑𝑡</m:t>
                        </m:r>
                      </m:den>
                    </m:f>
                    <m:r>
                      <a:rPr lang="en-US" sz="2800" b="0" i="1" smtClean="0">
                        <a:latin typeface="Cambria Math" panose="02040503050406030204" pitchFamily="18" charset="0"/>
                      </a:rPr>
                      <m:t>)</m:t>
                    </m:r>
                  </m:oMath>
                </a14:m>
                <a:r>
                  <a:rPr lang="en-US" sz="2800" dirty="0"/>
                  <a:t>.</a:t>
                </a:r>
              </a:p>
            </p:txBody>
          </p:sp>
        </mc:Choice>
        <mc:Fallback xmlns="">
          <p:sp>
            <p:nvSpPr>
              <p:cNvPr id="9" name="Text Placeholder 8">
                <a:extLst>
                  <a:ext uri="{FF2B5EF4-FFF2-40B4-BE49-F238E27FC236}">
                    <a16:creationId xmlns:a16="http://schemas.microsoft.com/office/drawing/2014/main" id="{44AED363-50B0-8AF5-5E2A-9CDE946ECFB2}"/>
                  </a:ext>
                </a:extLst>
              </p:cNvPr>
              <p:cNvSpPr>
                <a:spLocks noGrp="1" noRot="1" noChangeAspect="1" noMove="1" noResize="1" noEditPoints="1" noAdjustHandles="1" noChangeArrowheads="1" noChangeShapeType="1" noTextEdit="1"/>
              </p:cNvSpPr>
              <p:nvPr>
                <p:ph type="body" idx="1"/>
              </p:nvPr>
            </p:nvSpPr>
            <p:spPr>
              <a:blipFill>
                <a:blip r:embed="rId3"/>
                <a:stretch>
                  <a:fillRect l="-547"/>
                </a:stretch>
              </a:blipFill>
            </p:spPr>
            <p:txBody>
              <a:bodyPr/>
              <a:lstStyle/>
              <a:p>
                <a:r>
                  <a:rPr lang="en-KR">
                    <a:noFill/>
                  </a:rPr>
                  <a:t> </a:t>
                </a:r>
              </a:p>
            </p:txBody>
          </p:sp>
        </mc:Fallback>
      </mc:AlternateContent>
      <p:pic>
        <p:nvPicPr>
          <p:cNvPr id="7" name="Picture 6">
            <a:extLst>
              <a:ext uri="{FF2B5EF4-FFF2-40B4-BE49-F238E27FC236}">
                <a16:creationId xmlns:a16="http://schemas.microsoft.com/office/drawing/2014/main" id="{6A6AEDAF-A95F-5E1B-38D7-28595EA88031}"/>
              </a:ext>
            </a:extLst>
          </p:cNvPr>
          <p:cNvPicPr>
            <a:picLocks noChangeAspect="1"/>
          </p:cNvPicPr>
          <p:nvPr/>
        </p:nvPicPr>
        <p:blipFill>
          <a:blip r:embed="rId4"/>
          <a:stretch>
            <a:fillRect/>
          </a:stretch>
        </p:blipFill>
        <p:spPr>
          <a:xfrm>
            <a:off x="1113375" y="2760977"/>
            <a:ext cx="9965249" cy="3236137"/>
          </a:xfrm>
          <a:prstGeom prst="rect">
            <a:avLst/>
          </a:prstGeom>
        </p:spPr>
      </p:pic>
      <p:sp>
        <p:nvSpPr>
          <p:cNvPr id="3" name="TextBox 2">
            <a:extLst>
              <a:ext uri="{FF2B5EF4-FFF2-40B4-BE49-F238E27FC236}">
                <a16:creationId xmlns:a16="http://schemas.microsoft.com/office/drawing/2014/main" id="{9505670C-4781-DC6F-5BC9-4C791073C490}"/>
              </a:ext>
            </a:extLst>
          </p:cNvPr>
          <p:cNvSpPr txBox="1"/>
          <p:nvPr/>
        </p:nvSpPr>
        <p:spPr>
          <a:xfrm>
            <a:off x="3046971" y="5987018"/>
            <a:ext cx="6098058" cy="369332"/>
          </a:xfrm>
          <a:prstGeom prst="rect">
            <a:avLst/>
          </a:prstGeom>
          <a:noFill/>
        </p:spPr>
        <p:txBody>
          <a:bodyPr wrap="square">
            <a:spAutoFit/>
          </a:bodyPr>
          <a:lstStyle/>
          <a:p>
            <a:pPr algn="ctr"/>
            <a:r>
              <a:rPr lang="en-US" altLang="ko-KR" sz="1800" dirty="0"/>
              <a:t>[Shortcut Models, Frans</a:t>
            </a:r>
            <a:r>
              <a:rPr lang="en-US" altLang="ko-KR" sz="1800" i="1" dirty="0"/>
              <a:t> et al</a:t>
            </a:r>
            <a:r>
              <a:rPr lang="en-US" altLang="ko-KR" sz="1800" dirty="0"/>
              <a:t>., ICLR 2025]</a:t>
            </a:r>
            <a:endParaRPr lang="en-KR" dirty="0"/>
          </a:p>
        </p:txBody>
      </p:sp>
    </p:spTree>
    <p:extLst>
      <p:ext uri="{BB962C8B-B14F-4D97-AF65-F5344CB8AC3E}">
        <p14:creationId xmlns:p14="http://schemas.microsoft.com/office/powerpoint/2010/main" val="179349182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2FF83-D2FE-6535-362B-2A92128D4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7C623-B42B-552C-81CA-7B7D5E576383}"/>
              </a:ext>
            </a:extLst>
          </p:cNvPr>
          <p:cNvSpPr>
            <a:spLocks noGrp="1"/>
          </p:cNvSpPr>
          <p:nvPr>
            <p:ph type="title"/>
          </p:nvPr>
        </p:nvSpPr>
        <p:spPr/>
        <p:txBody>
          <a:bodyPr>
            <a:normAutofit fontScale="90000"/>
          </a:bodyPr>
          <a:lstStyle/>
          <a:p>
            <a:r>
              <a:rPr lang="en-KR" dirty="0"/>
              <a:t>Distillation-Based Approach</a:t>
            </a:r>
          </a:p>
        </p:txBody>
      </p:sp>
      <p:sp>
        <p:nvSpPr>
          <p:cNvPr id="4" name="Date Placeholder 3">
            <a:extLst>
              <a:ext uri="{FF2B5EF4-FFF2-40B4-BE49-F238E27FC236}">
                <a16:creationId xmlns:a16="http://schemas.microsoft.com/office/drawing/2014/main" id="{0E55FB27-A27C-9006-4480-CF4F36259544}"/>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BC560F9-3B54-360F-3FDA-D5831C063B0D}"/>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523BC2AA-B521-C2D9-315F-AD493463D244}"/>
              </a:ext>
            </a:extLst>
          </p:cNvPr>
          <p:cNvSpPr>
            <a:spLocks noGrp="1"/>
          </p:cNvSpPr>
          <p:nvPr>
            <p:ph type="sldNum" sz="quarter" idx="12"/>
          </p:nvPr>
        </p:nvSpPr>
        <p:spPr/>
        <p:txBody>
          <a:bodyPr/>
          <a:lstStyle/>
          <a:p>
            <a:r>
              <a:rPr lang="en-US" dirty="0"/>
              <a:t>Diffusion-Based Image and Video Generation</a:t>
            </a:r>
          </a:p>
        </p:txBody>
      </p:sp>
      <p:sp>
        <p:nvSpPr>
          <p:cNvPr id="9" name="Text Placeholder 8">
            <a:extLst>
              <a:ext uri="{FF2B5EF4-FFF2-40B4-BE49-F238E27FC236}">
                <a16:creationId xmlns:a16="http://schemas.microsoft.com/office/drawing/2014/main" id="{8EAA21CE-D787-C241-C343-66105089CB15}"/>
              </a:ext>
            </a:extLst>
          </p:cNvPr>
          <p:cNvSpPr>
            <a:spLocks noGrp="1"/>
          </p:cNvSpPr>
          <p:nvPr>
            <p:ph type="body" idx="1"/>
          </p:nvPr>
        </p:nvSpPr>
        <p:spPr/>
        <p:txBody>
          <a:bodyPr/>
          <a:lstStyle/>
          <a:p>
            <a:pPr marL="0" indent="0">
              <a:buNone/>
            </a:pPr>
            <a:endParaRPr lang="en-US" b="1" dirty="0"/>
          </a:p>
        </p:txBody>
      </p:sp>
      <p:pic>
        <p:nvPicPr>
          <p:cNvPr id="3" name="Picture 2">
            <a:extLst>
              <a:ext uri="{FF2B5EF4-FFF2-40B4-BE49-F238E27FC236}">
                <a16:creationId xmlns:a16="http://schemas.microsoft.com/office/drawing/2014/main" id="{49B534CE-40DE-6A60-51DB-B3A51807F8EC}"/>
              </a:ext>
            </a:extLst>
          </p:cNvPr>
          <p:cNvPicPr>
            <a:picLocks noChangeAspect="1"/>
          </p:cNvPicPr>
          <p:nvPr/>
        </p:nvPicPr>
        <p:blipFill>
          <a:blip r:embed="rId3"/>
          <a:stretch>
            <a:fillRect/>
          </a:stretch>
        </p:blipFill>
        <p:spPr>
          <a:xfrm>
            <a:off x="1709194" y="1587500"/>
            <a:ext cx="8773611" cy="4409614"/>
          </a:xfrm>
          <a:prstGeom prst="rect">
            <a:avLst/>
          </a:prstGeom>
        </p:spPr>
      </p:pic>
      <p:sp>
        <p:nvSpPr>
          <p:cNvPr id="8" name="TextBox 7">
            <a:extLst>
              <a:ext uri="{FF2B5EF4-FFF2-40B4-BE49-F238E27FC236}">
                <a16:creationId xmlns:a16="http://schemas.microsoft.com/office/drawing/2014/main" id="{14A676BB-694E-C9BC-90B3-AB0303A0A45F}"/>
              </a:ext>
            </a:extLst>
          </p:cNvPr>
          <p:cNvSpPr txBox="1"/>
          <p:nvPr/>
        </p:nvSpPr>
        <p:spPr>
          <a:xfrm>
            <a:off x="3046971" y="5987018"/>
            <a:ext cx="6098058" cy="369332"/>
          </a:xfrm>
          <a:prstGeom prst="rect">
            <a:avLst/>
          </a:prstGeom>
          <a:noFill/>
        </p:spPr>
        <p:txBody>
          <a:bodyPr wrap="square">
            <a:spAutoFit/>
          </a:bodyPr>
          <a:lstStyle/>
          <a:p>
            <a:r>
              <a:rPr lang="en-US" altLang="ko-KR" sz="1800" dirty="0"/>
              <a:t>[</a:t>
            </a:r>
            <a:r>
              <a:rPr lang="en-US" altLang="ko-KR" dirty="0"/>
              <a:t>Progressive Distillation, </a:t>
            </a:r>
            <a:r>
              <a:rPr lang="en-US" altLang="ko-KR" dirty="0" err="1"/>
              <a:t>Salimans</a:t>
            </a:r>
            <a:r>
              <a:rPr lang="en-US" altLang="ko-KR" dirty="0"/>
              <a:t> and Ho, ICLR 2022]</a:t>
            </a:r>
            <a:endParaRPr lang="en-KR" dirty="0"/>
          </a:p>
        </p:txBody>
      </p:sp>
    </p:spTree>
    <p:extLst>
      <p:ext uri="{BB962C8B-B14F-4D97-AF65-F5344CB8AC3E}">
        <p14:creationId xmlns:p14="http://schemas.microsoft.com/office/powerpoint/2010/main" val="176301250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19C02-E54A-E299-6710-04FC92E3D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A47B1-46AD-C277-D20A-E7CC972AD9D0}"/>
              </a:ext>
            </a:extLst>
          </p:cNvPr>
          <p:cNvSpPr>
            <a:spLocks noGrp="1"/>
          </p:cNvSpPr>
          <p:nvPr>
            <p:ph type="title"/>
          </p:nvPr>
        </p:nvSpPr>
        <p:spPr/>
        <p:txBody>
          <a:bodyPr>
            <a:normAutofit fontScale="90000"/>
          </a:bodyPr>
          <a:lstStyle/>
          <a:p>
            <a:r>
              <a:rPr lang="en-KR" dirty="0"/>
              <a:t>GAN-Based Finetuning</a:t>
            </a:r>
          </a:p>
        </p:txBody>
      </p:sp>
      <p:sp>
        <p:nvSpPr>
          <p:cNvPr id="4" name="Date Placeholder 3">
            <a:extLst>
              <a:ext uri="{FF2B5EF4-FFF2-40B4-BE49-F238E27FC236}">
                <a16:creationId xmlns:a16="http://schemas.microsoft.com/office/drawing/2014/main" id="{2606BA10-9D14-AAAD-C7F3-32C4805D814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D38B65F-6A98-312B-6B99-E64AFB0D32D5}"/>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1CAA38A2-AE5F-A37B-B42D-9B65242148E0}"/>
              </a:ext>
            </a:extLst>
          </p:cNvPr>
          <p:cNvSpPr>
            <a:spLocks noGrp="1"/>
          </p:cNvSpPr>
          <p:nvPr>
            <p:ph type="sldNum" sz="quarter" idx="12"/>
          </p:nvPr>
        </p:nvSpPr>
        <p:spPr/>
        <p:txBody>
          <a:bodyPr/>
          <a:lstStyle/>
          <a:p>
            <a:r>
              <a:rPr lang="en-US" dirty="0"/>
              <a:t>Diffusion-Based Image and Video Generation</a:t>
            </a:r>
          </a:p>
        </p:txBody>
      </p:sp>
      <p:sp>
        <p:nvSpPr>
          <p:cNvPr id="9" name="Text Placeholder 8">
            <a:extLst>
              <a:ext uri="{FF2B5EF4-FFF2-40B4-BE49-F238E27FC236}">
                <a16:creationId xmlns:a16="http://schemas.microsoft.com/office/drawing/2014/main" id="{8BCC7CD0-D697-D7A5-0436-741CA248458C}"/>
              </a:ext>
            </a:extLst>
          </p:cNvPr>
          <p:cNvSpPr>
            <a:spLocks noGrp="1"/>
          </p:cNvSpPr>
          <p:nvPr>
            <p:ph type="body" idx="1"/>
          </p:nvPr>
        </p:nvSpPr>
        <p:spPr/>
        <p:txBody>
          <a:bodyPr/>
          <a:lstStyle/>
          <a:p>
            <a:pPr marL="0" indent="0">
              <a:buNone/>
            </a:pPr>
            <a:endParaRPr lang="en-US" b="1" dirty="0"/>
          </a:p>
        </p:txBody>
      </p:sp>
      <p:pic>
        <p:nvPicPr>
          <p:cNvPr id="7" name="Picture 6">
            <a:extLst>
              <a:ext uri="{FF2B5EF4-FFF2-40B4-BE49-F238E27FC236}">
                <a16:creationId xmlns:a16="http://schemas.microsoft.com/office/drawing/2014/main" id="{BEC61939-33DC-7D67-2FD9-DB141A8FBC20}"/>
              </a:ext>
            </a:extLst>
          </p:cNvPr>
          <p:cNvPicPr>
            <a:picLocks noChangeAspect="1"/>
          </p:cNvPicPr>
          <p:nvPr/>
        </p:nvPicPr>
        <p:blipFill>
          <a:blip r:embed="rId3"/>
          <a:stretch>
            <a:fillRect/>
          </a:stretch>
        </p:blipFill>
        <p:spPr>
          <a:xfrm>
            <a:off x="3254035" y="1230687"/>
            <a:ext cx="5683930" cy="4811716"/>
          </a:xfrm>
          <a:prstGeom prst="rect">
            <a:avLst/>
          </a:prstGeom>
        </p:spPr>
      </p:pic>
      <p:sp>
        <p:nvSpPr>
          <p:cNvPr id="3" name="TextBox 2">
            <a:extLst>
              <a:ext uri="{FF2B5EF4-FFF2-40B4-BE49-F238E27FC236}">
                <a16:creationId xmlns:a16="http://schemas.microsoft.com/office/drawing/2014/main" id="{1C8A23CE-E33B-634D-C58B-14D296265484}"/>
              </a:ext>
            </a:extLst>
          </p:cNvPr>
          <p:cNvSpPr txBox="1"/>
          <p:nvPr/>
        </p:nvSpPr>
        <p:spPr>
          <a:xfrm>
            <a:off x="2763280" y="5987018"/>
            <a:ext cx="6665440" cy="369332"/>
          </a:xfrm>
          <a:prstGeom prst="rect">
            <a:avLst/>
          </a:prstGeom>
          <a:noFill/>
        </p:spPr>
        <p:txBody>
          <a:bodyPr wrap="square">
            <a:spAutoFit/>
          </a:bodyPr>
          <a:lstStyle/>
          <a:p>
            <a:pPr algn="ctr"/>
            <a:r>
              <a:rPr lang="en-US" altLang="ko-KR" sz="1800" dirty="0"/>
              <a:t>[Adversarial Distillation Diffusion, Sauer </a:t>
            </a:r>
            <a:r>
              <a:rPr lang="en-US" altLang="ko-KR" sz="1800" i="1" dirty="0"/>
              <a:t>et al</a:t>
            </a:r>
            <a:r>
              <a:rPr lang="en-US" altLang="ko-KR" sz="1800" dirty="0"/>
              <a:t>., </a:t>
            </a:r>
            <a:r>
              <a:rPr lang="en-US" altLang="ko-KR" sz="1800" dirty="0" err="1"/>
              <a:t>arXiv</a:t>
            </a:r>
            <a:r>
              <a:rPr lang="en-US" altLang="ko-KR" sz="1800" dirty="0"/>
              <a:t> preprint 2023]</a:t>
            </a:r>
            <a:endParaRPr lang="en-KR" dirty="0"/>
          </a:p>
        </p:txBody>
      </p:sp>
    </p:spTree>
    <p:extLst>
      <p:ext uri="{BB962C8B-B14F-4D97-AF65-F5344CB8AC3E}">
        <p14:creationId xmlns:p14="http://schemas.microsoft.com/office/powerpoint/2010/main" val="265633041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45767-AE10-1228-8BAB-90D07BF1E1B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FBFAFAB-99C5-A3C9-409C-725663449209}"/>
              </a:ext>
            </a:extLst>
          </p:cNvPr>
          <p:cNvSpPr>
            <a:spLocks noGrp="1"/>
          </p:cNvSpPr>
          <p:nvPr>
            <p:ph type="body" idx="1"/>
          </p:nvPr>
        </p:nvSpPr>
        <p:spPr/>
        <p:txBody>
          <a:bodyPr>
            <a:normAutofit/>
          </a:bodyPr>
          <a:lstStyle/>
          <a:p>
            <a:endParaRPr lang="en-US" sz="2800" dirty="0"/>
          </a:p>
          <a:p>
            <a:pPr marL="0" indent="0">
              <a:buNone/>
            </a:pPr>
            <a:br>
              <a:rPr lang="en-US" sz="2800" dirty="0"/>
            </a:br>
            <a:endParaRPr lang="en-US" sz="2800" dirty="0"/>
          </a:p>
          <a:p>
            <a:pPr marL="0" indent="0">
              <a:buNone/>
            </a:pPr>
            <a:endParaRPr lang="en-US" sz="2800" dirty="0"/>
          </a:p>
          <a:p>
            <a:r>
              <a:rPr lang="en-US" sz="2800" dirty="0"/>
              <a:t>By changing the sampling strategy without training, one can accelerate sampling process from 1,000 steps to around 20 steps.</a:t>
            </a:r>
            <a:br>
              <a:rPr lang="en-US" sz="2800" dirty="0"/>
            </a:br>
            <a:endParaRPr lang="en-US" sz="2800" dirty="0"/>
          </a:p>
          <a:p>
            <a:r>
              <a:rPr lang="en-US" sz="2800" dirty="0"/>
              <a:t>For further acceleration like one/few-step generation, there are several training schemes like consistency models.</a:t>
            </a:r>
          </a:p>
        </p:txBody>
      </p:sp>
      <p:sp>
        <p:nvSpPr>
          <p:cNvPr id="2" name="Title 1">
            <a:extLst>
              <a:ext uri="{FF2B5EF4-FFF2-40B4-BE49-F238E27FC236}">
                <a16:creationId xmlns:a16="http://schemas.microsoft.com/office/drawing/2014/main" id="{C3A54E60-5C23-E839-C06D-7A0AC2D20561}"/>
              </a:ext>
            </a:extLst>
          </p:cNvPr>
          <p:cNvSpPr>
            <a:spLocks noGrp="1"/>
          </p:cNvSpPr>
          <p:nvPr>
            <p:ph type="title"/>
          </p:nvPr>
        </p:nvSpPr>
        <p:spPr/>
        <p:txBody>
          <a:bodyPr>
            <a:normAutofit fontScale="90000"/>
          </a:bodyPr>
          <a:lstStyle/>
          <a:p>
            <a:r>
              <a:rPr lang="en-KR" dirty="0"/>
              <a:t>Acceleration – Summary</a:t>
            </a:r>
          </a:p>
        </p:txBody>
      </p:sp>
      <p:sp>
        <p:nvSpPr>
          <p:cNvPr id="4" name="Date Placeholder 3">
            <a:extLst>
              <a:ext uri="{FF2B5EF4-FFF2-40B4-BE49-F238E27FC236}">
                <a16:creationId xmlns:a16="http://schemas.microsoft.com/office/drawing/2014/main" id="{707822B7-E2E3-AE27-1756-53D3A85608FF}"/>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40535F2-EB9B-E4DE-B7B5-E8DAA84A1B3B}"/>
              </a:ext>
            </a:extLst>
          </p:cNvPr>
          <p:cNvSpPr>
            <a:spLocks noGrp="1"/>
          </p:cNvSpPr>
          <p:nvPr>
            <p:ph type="ftr" sz="quarter" idx="11"/>
          </p:nvPr>
        </p:nvSpPr>
        <p:spPr/>
        <p:txBody>
          <a:bodyPr/>
          <a:lstStyle/>
          <a:p>
            <a:r>
              <a:rPr lang="en-US" dirty="0"/>
              <a:t>Accelerating Generative Process</a:t>
            </a:r>
          </a:p>
        </p:txBody>
      </p:sp>
      <p:sp>
        <p:nvSpPr>
          <p:cNvPr id="6" name="Slide Number Placeholder 5">
            <a:extLst>
              <a:ext uri="{FF2B5EF4-FFF2-40B4-BE49-F238E27FC236}">
                <a16:creationId xmlns:a16="http://schemas.microsoft.com/office/drawing/2014/main" id="{CF98C436-94FC-4A4A-3420-7F9C9FEE9DD2}"/>
              </a:ext>
            </a:extLst>
          </p:cNvPr>
          <p:cNvSpPr>
            <a:spLocks noGrp="1"/>
          </p:cNvSpPr>
          <p:nvPr>
            <p:ph type="sldNum" sz="quarter" idx="12"/>
          </p:nvPr>
        </p:nvSpPr>
        <p:spPr/>
        <p:txBody>
          <a:bodyPr/>
          <a:lstStyle/>
          <a:p>
            <a:r>
              <a:rPr lang="en-US" dirty="0"/>
              <a:t>Diffusion-Based Image and Video Generation</a:t>
            </a:r>
          </a:p>
        </p:txBody>
      </p:sp>
      <p:sp>
        <p:nvSpPr>
          <p:cNvPr id="10" name="TextBox 9">
            <a:extLst>
              <a:ext uri="{FF2B5EF4-FFF2-40B4-BE49-F238E27FC236}">
                <a16:creationId xmlns:a16="http://schemas.microsoft.com/office/drawing/2014/main" id="{649B28BB-80F8-FC85-8369-100683712A72}"/>
              </a:ext>
            </a:extLst>
          </p:cNvPr>
          <p:cNvSpPr txBox="1"/>
          <p:nvPr/>
        </p:nvSpPr>
        <p:spPr>
          <a:xfrm>
            <a:off x="1062322" y="2023443"/>
            <a:ext cx="1372780" cy="523220"/>
          </a:xfrm>
          <a:prstGeom prst="rect">
            <a:avLst/>
          </a:prstGeom>
          <a:noFill/>
        </p:spPr>
        <p:txBody>
          <a:bodyPr wrap="square">
            <a:spAutoFit/>
          </a:bodyPr>
          <a:lstStyle/>
          <a:p>
            <a:pPr algn="ctr"/>
            <a:r>
              <a:rPr lang="en-US" sz="2800" b="1" dirty="0">
                <a:solidFill>
                  <a:srgbClr val="8C1313"/>
                </a:solidFill>
              </a:rPr>
              <a:t>DDPM</a:t>
            </a:r>
            <a:endParaRPr lang="en-KR" sz="2800" b="1" dirty="0">
              <a:solidFill>
                <a:srgbClr val="8C1313"/>
              </a:solidFil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82CBFF2A-8281-E016-B2F4-7C352641B846}"/>
                  </a:ext>
                </a:extLst>
              </p:cNvPr>
              <p:cNvSpPr txBox="1"/>
              <p:nvPr/>
            </p:nvSpPr>
            <p:spPr>
              <a:xfrm>
                <a:off x="706073" y="1354242"/>
                <a:ext cx="2085279"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m:t>
                      </m:r>
                      <m:r>
                        <a:rPr lang="en-US" sz="2800" b="0" i="1" dirty="0" smtClean="0">
                          <a:latin typeface="Cambria Math" panose="02040503050406030204" pitchFamily="18" charset="0"/>
                        </a:rPr>
                        <m:t>𝑇</m:t>
                      </m:r>
                      <m:r>
                        <a:rPr lang="en-US" sz="2800" b="0" i="1" dirty="0" smtClean="0">
                          <a:latin typeface="Cambria Math" panose="02040503050406030204" pitchFamily="18" charset="0"/>
                        </a:rPr>
                        <m:t>=1,000]</m:t>
                      </m:r>
                    </m:oMath>
                  </m:oMathPara>
                </a14:m>
                <a:endParaRPr lang="en-KR" sz="2800" dirty="0"/>
              </a:p>
            </p:txBody>
          </p:sp>
        </mc:Choice>
        <mc:Fallback>
          <p:sp>
            <p:nvSpPr>
              <p:cNvPr id="15" name="TextBox 14">
                <a:extLst>
                  <a:ext uri="{FF2B5EF4-FFF2-40B4-BE49-F238E27FC236}">
                    <a16:creationId xmlns:a16="http://schemas.microsoft.com/office/drawing/2014/main" id="{82CBFF2A-8281-E016-B2F4-7C352641B846}"/>
                  </a:ext>
                </a:extLst>
              </p:cNvPr>
              <p:cNvSpPr txBox="1">
                <a:spLocks noRot="1" noChangeAspect="1" noMove="1" noResize="1" noEditPoints="1" noAdjustHandles="1" noChangeArrowheads="1" noChangeShapeType="1" noTextEdit="1"/>
              </p:cNvSpPr>
              <p:nvPr/>
            </p:nvSpPr>
            <p:spPr>
              <a:xfrm>
                <a:off x="706073" y="1354242"/>
                <a:ext cx="2085279" cy="523220"/>
              </a:xfrm>
              <a:prstGeom prst="rect">
                <a:avLst/>
              </a:prstGeom>
              <a:blipFill>
                <a:blip r:embed="rId3"/>
                <a:stretch>
                  <a:fillRect l="-3030" b="-19048"/>
                </a:stretch>
              </a:blipFill>
            </p:spPr>
            <p:txBody>
              <a:bodyPr/>
              <a:lstStyle/>
              <a:p>
                <a:r>
                  <a:rPr lang="en-KR">
                    <a:noFill/>
                  </a:rPr>
                  <a:t> </a:t>
                </a:r>
              </a:p>
            </p:txBody>
          </p:sp>
        </mc:Fallback>
      </mc:AlternateContent>
      <p:sp>
        <p:nvSpPr>
          <p:cNvPr id="11" name="TextBox 10">
            <a:extLst>
              <a:ext uri="{FF2B5EF4-FFF2-40B4-BE49-F238E27FC236}">
                <a16:creationId xmlns:a16="http://schemas.microsoft.com/office/drawing/2014/main" id="{1441D1AF-9A70-2122-5CA0-CF7F9897E80B}"/>
              </a:ext>
            </a:extLst>
          </p:cNvPr>
          <p:cNvSpPr txBox="1"/>
          <p:nvPr/>
        </p:nvSpPr>
        <p:spPr>
          <a:xfrm>
            <a:off x="3423990" y="2023443"/>
            <a:ext cx="1372780" cy="523220"/>
          </a:xfrm>
          <a:prstGeom prst="rect">
            <a:avLst/>
          </a:prstGeom>
          <a:noFill/>
        </p:spPr>
        <p:txBody>
          <a:bodyPr wrap="square">
            <a:spAutoFit/>
          </a:bodyPr>
          <a:lstStyle/>
          <a:p>
            <a:pPr algn="ctr"/>
            <a:r>
              <a:rPr lang="en-US" sz="2800" b="1" dirty="0">
                <a:solidFill>
                  <a:srgbClr val="8C1313"/>
                </a:solidFill>
              </a:rPr>
              <a:t>DDIM</a:t>
            </a:r>
            <a:endParaRPr lang="en-KR" sz="2800" b="1" dirty="0">
              <a:solidFill>
                <a:srgbClr val="8C1313"/>
              </a:solidFill>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AEA9737-BFDE-11A3-C1D7-EDEB9B5E5079}"/>
                  </a:ext>
                </a:extLst>
              </p:cNvPr>
              <p:cNvSpPr txBox="1"/>
              <p:nvPr/>
            </p:nvSpPr>
            <p:spPr>
              <a:xfrm>
                <a:off x="3334565" y="1354242"/>
                <a:ext cx="1551631"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m:t>
                      </m:r>
                      <m:r>
                        <a:rPr lang="en-US" sz="2800" b="0" i="1" dirty="0" smtClean="0">
                          <a:latin typeface="Cambria Math" panose="02040503050406030204" pitchFamily="18" charset="0"/>
                        </a:rPr>
                        <m:t>𝑇</m:t>
                      </m:r>
                      <m:r>
                        <a:rPr lang="en-US" sz="2800" b="0" i="1" dirty="0" smtClean="0">
                          <a:latin typeface="Cambria Math" panose="02040503050406030204" pitchFamily="18" charset="0"/>
                        </a:rPr>
                        <m:t>≤50]</m:t>
                      </m:r>
                    </m:oMath>
                  </m:oMathPara>
                </a14:m>
                <a:endParaRPr lang="en-KR" sz="2800" dirty="0"/>
              </a:p>
            </p:txBody>
          </p:sp>
        </mc:Choice>
        <mc:Fallback>
          <p:sp>
            <p:nvSpPr>
              <p:cNvPr id="16" name="TextBox 15">
                <a:extLst>
                  <a:ext uri="{FF2B5EF4-FFF2-40B4-BE49-F238E27FC236}">
                    <a16:creationId xmlns:a16="http://schemas.microsoft.com/office/drawing/2014/main" id="{DAEA9737-BFDE-11A3-C1D7-EDEB9B5E5079}"/>
                  </a:ext>
                </a:extLst>
              </p:cNvPr>
              <p:cNvSpPr txBox="1">
                <a:spLocks noRot="1" noChangeAspect="1" noMove="1" noResize="1" noEditPoints="1" noAdjustHandles="1" noChangeArrowheads="1" noChangeShapeType="1" noTextEdit="1"/>
              </p:cNvSpPr>
              <p:nvPr/>
            </p:nvSpPr>
            <p:spPr>
              <a:xfrm>
                <a:off x="3334565" y="1354242"/>
                <a:ext cx="1551631" cy="523220"/>
              </a:xfrm>
              <a:prstGeom prst="rect">
                <a:avLst/>
              </a:prstGeom>
              <a:blipFill>
                <a:blip r:embed="rId4"/>
                <a:stretch>
                  <a:fillRect l="-6504" r="-813" b="-19048"/>
                </a:stretch>
              </a:blipFill>
            </p:spPr>
            <p:txBody>
              <a:bodyPr/>
              <a:lstStyle/>
              <a:p>
                <a:r>
                  <a:rPr lang="en-KR">
                    <a:noFill/>
                  </a:rPr>
                  <a:t> </a:t>
                </a:r>
              </a:p>
            </p:txBody>
          </p:sp>
        </mc:Fallback>
      </mc:AlternateContent>
      <p:sp>
        <p:nvSpPr>
          <p:cNvPr id="12" name="TextBox 11">
            <a:extLst>
              <a:ext uri="{FF2B5EF4-FFF2-40B4-BE49-F238E27FC236}">
                <a16:creationId xmlns:a16="http://schemas.microsoft.com/office/drawing/2014/main" id="{23CA97A2-3B6B-7DDF-8B5A-E817F7320BB8}"/>
              </a:ext>
            </a:extLst>
          </p:cNvPr>
          <p:cNvSpPr txBox="1"/>
          <p:nvPr/>
        </p:nvSpPr>
        <p:spPr>
          <a:xfrm>
            <a:off x="5429410" y="1808000"/>
            <a:ext cx="2376253" cy="954107"/>
          </a:xfrm>
          <a:prstGeom prst="rect">
            <a:avLst/>
          </a:prstGeom>
          <a:noFill/>
        </p:spPr>
        <p:txBody>
          <a:bodyPr wrap="square">
            <a:spAutoFit/>
          </a:bodyPr>
          <a:lstStyle/>
          <a:p>
            <a:pPr algn="ctr"/>
            <a:r>
              <a:rPr lang="en-US" sz="2800" b="1" dirty="0">
                <a:solidFill>
                  <a:srgbClr val="8C1313"/>
                </a:solidFill>
              </a:rPr>
              <a:t>High-Order</a:t>
            </a:r>
            <a:br>
              <a:rPr lang="en-US" sz="2800" b="1" dirty="0">
                <a:solidFill>
                  <a:srgbClr val="8C1313"/>
                </a:solidFill>
              </a:rPr>
            </a:br>
            <a:r>
              <a:rPr lang="en-US" sz="2800" b="1" dirty="0">
                <a:solidFill>
                  <a:srgbClr val="8C1313"/>
                </a:solidFill>
              </a:rPr>
              <a:t>ODE Solvers</a:t>
            </a:r>
            <a:endParaRPr lang="en-KR" sz="2800" b="1" dirty="0">
              <a:solidFill>
                <a:srgbClr val="8C1313"/>
              </a:solidFill>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F30493E-6F75-DC74-16C6-B4DA1B2A4F7B}"/>
                  </a:ext>
                </a:extLst>
              </p:cNvPr>
              <p:cNvSpPr txBox="1"/>
              <p:nvPr/>
            </p:nvSpPr>
            <p:spPr>
              <a:xfrm>
                <a:off x="5429409" y="1354242"/>
                <a:ext cx="2376253"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m:t>
                      </m:r>
                      <m:r>
                        <a:rPr lang="en-US" sz="2800" b="0" i="1" dirty="0" smtClean="0">
                          <a:latin typeface="Cambria Math" panose="02040503050406030204" pitchFamily="18" charset="0"/>
                        </a:rPr>
                        <m:t>𝑇</m:t>
                      </m:r>
                      <m:r>
                        <a:rPr lang="en-US" sz="2800" b="0" i="1" dirty="0" smtClean="0">
                          <a:latin typeface="Cambria Math" panose="02040503050406030204" pitchFamily="18" charset="0"/>
                        </a:rPr>
                        <m:t>≤10]</m:t>
                      </m:r>
                    </m:oMath>
                  </m:oMathPara>
                </a14:m>
                <a:endParaRPr lang="en-KR" sz="2800" dirty="0"/>
              </a:p>
            </p:txBody>
          </p:sp>
        </mc:Choice>
        <mc:Fallback>
          <p:sp>
            <p:nvSpPr>
              <p:cNvPr id="17" name="TextBox 16">
                <a:extLst>
                  <a:ext uri="{FF2B5EF4-FFF2-40B4-BE49-F238E27FC236}">
                    <a16:creationId xmlns:a16="http://schemas.microsoft.com/office/drawing/2014/main" id="{CF30493E-6F75-DC74-16C6-B4DA1B2A4F7B}"/>
                  </a:ext>
                </a:extLst>
              </p:cNvPr>
              <p:cNvSpPr txBox="1">
                <a:spLocks noRot="1" noChangeAspect="1" noMove="1" noResize="1" noEditPoints="1" noAdjustHandles="1" noChangeArrowheads="1" noChangeShapeType="1" noTextEdit="1"/>
              </p:cNvSpPr>
              <p:nvPr/>
            </p:nvSpPr>
            <p:spPr>
              <a:xfrm>
                <a:off x="5429409" y="1354242"/>
                <a:ext cx="2376253" cy="523220"/>
              </a:xfrm>
              <a:prstGeom prst="rect">
                <a:avLst/>
              </a:prstGeom>
              <a:blipFill>
                <a:blip r:embed="rId5"/>
                <a:stretch>
                  <a:fillRect b="-19048"/>
                </a:stretch>
              </a:blipFill>
            </p:spPr>
            <p:txBody>
              <a:bodyPr/>
              <a:lstStyle/>
              <a:p>
                <a:r>
                  <a:rPr lang="en-KR">
                    <a:noFill/>
                  </a:rPr>
                  <a:t> </a:t>
                </a:r>
              </a:p>
            </p:txBody>
          </p:sp>
        </mc:Fallback>
      </mc:AlternateContent>
      <p:sp>
        <p:nvSpPr>
          <p:cNvPr id="13" name="TextBox 12">
            <a:extLst>
              <a:ext uri="{FF2B5EF4-FFF2-40B4-BE49-F238E27FC236}">
                <a16:creationId xmlns:a16="http://schemas.microsoft.com/office/drawing/2014/main" id="{09B6C6E2-E9B0-77A9-296A-AE6ED0E99F21}"/>
              </a:ext>
            </a:extLst>
          </p:cNvPr>
          <p:cNvSpPr txBox="1"/>
          <p:nvPr/>
        </p:nvSpPr>
        <p:spPr>
          <a:xfrm>
            <a:off x="8348876" y="1808000"/>
            <a:ext cx="3137052" cy="954107"/>
          </a:xfrm>
          <a:prstGeom prst="rect">
            <a:avLst/>
          </a:prstGeom>
          <a:noFill/>
        </p:spPr>
        <p:txBody>
          <a:bodyPr wrap="square">
            <a:spAutoFit/>
          </a:bodyPr>
          <a:lstStyle/>
          <a:p>
            <a:pPr algn="ctr"/>
            <a:r>
              <a:rPr lang="en-US" sz="2800" b="1" dirty="0">
                <a:solidFill>
                  <a:srgbClr val="8C1313"/>
                </a:solidFill>
              </a:rPr>
              <a:t>Finetuning-Based</a:t>
            </a:r>
            <a:br>
              <a:rPr lang="en-US" sz="2800" b="1" dirty="0">
                <a:solidFill>
                  <a:srgbClr val="8C1313"/>
                </a:solidFill>
              </a:rPr>
            </a:br>
            <a:r>
              <a:rPr lang="en-US" sz="2800" b="1" dirty="0">
                <a:solidFill>
                  <a:srgbClr val="8C1313"/>
                </a:solidFill>
              </a:rPr>
              <a:t>Approaches</a:t>
            </a:r>
            <a:endParaRPr lang="en-KR" sz="2800" b="1" dirty="0">
              <a:solidFill>
                <a:srgbClr val="8C1313"/>
              </a:solidFill>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72B9ABB1-8323-85DD-1C2D-827627F8EB9B}"/>
                  </a:ext>
                </a:extLst>
              </p:cNvPr>
              <p:cNvSpPr txBox="1"/>
              <p:nvPr/>
            </p:nvSpPr>
            <p:spPr>
              <a:xfrm>
                <a:off x="8729275" y="1354242"/>
                <a:ext cx="2376253"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m:t>
                      </m:r>
                      <m:r>
                        <a:rPr lang="en-US" sz="2800" b="0" i="1" dirty="0" smtClean="0">
                          <a:latin typeface="Cambria Math" panose="02040503050406030204" pitchFamily="18" charset="0"/>
                        </a:rPr>
                        <m:t>𝑇</m:t>
                      </m:r>
                      <m:r>
                        <a:rPr lang="en-US" sz="2800" b="0" i="1" dirty="0" smtClean="0">
                          <a:latin typeface="Cambria Math" panose="02040503050406030204" pitchFamily="18" charset="0"/>
                        </a:rPr>
                        <m:t>=1~4]</m:t>
                      </m:r>
                    </m:oMath>
                  </m:oMathPara>
                </a14:m>
                <a:endParaRPr lang="en-KR" sz="2800" dirty="0"/>
              </a:p>
            </p:txBody>
          </p:sp>
        </mc:Choice>
        <mc:Fallback>
          <p:sp>
            <p:nvSpPr>
              <p:cNvPr id="18" name="TextBox 17">
                <a:extLst>
                  <a:ext uri="{FF2B5EF4-FFF2-40B4-BE49-F238E27FC236}">
                    <a16:creationId xmlns:a16="http://schemas.microsoft.com/office/drawing/2014/main" id="{72B9ABB1-8323-85DD-1C2D-827627F8EB9B}"/>
                  </a:ext>
                </a:extLst>
              </p:cNvPr>
              <p:cNvSpPr txBox="1">
                <a:spLocks noRot="1" noChangeAspect="1" noMove="1" noResize="1" noEditPoints="1" noAdjustHandles="1" noChangeArrowheads="1" noChangeShapeType="1" noTextEdit="1"/>
              </p:cNvSpPr>
              <p:nvPr/>
            </p:nvSpPr>
            <p:spPr>
              <a:xfrm>
                <a:off x="8729275" y="1354242"/>
                <a:ext cx="2376253" cy="523220"/>
              </a:xfrm>
              <a:prstGeom prst="rect">
                <a:avLst/>
              </a:prstGeom>
              <a:blipFill>
                <a:blip r:embed="rId6"/>
                <a:stretch>
                  <a:fillRect b="-19048"/>
                </a:stretch>
              </a:blipFill>
            </p:spPr>
            <p:txBody>
              <a:bodyPr/>
              <a:lstStyle/>
              <a:p>
                <a:r>
                  <a:rPr lang="en-KR">
                    <a:noFill/>
                  </a:rPr>
                  <a:t> </a:t>
                </a:r>
              </a:p>
            </p:txBody>
          </p:sp>
        </mc:Fallback>
      </mc:AlternateContent>
      <p:cxnSp>
        <p:nvCxnSpPr>
          <p:cNvPr id="19" name="Straight Arrow Connector 18">
            <a:extLst>
              <a:ext uri="{FF2B5EF4-FFF2-40B4-BE49-F238E27FC236}">
                <a16:creationId xmlns:a16="http://schemas.microsoft.com/office/drawing/2014/main" id="{71EA95D8-51E8-2BEA-5731-0F008EBAEF79}"/>
              </a:ext>
            </a:extLst>
          </p:cNvPr>
          <p:cNvCxnSpPr>
            <a:cxnSpLocks/>
          </p:cNvCxnSpPr>
          <p:nvPr/>
        </p:nvCxnSpPr>
        <p:spPr>
          <a:xfrm>
            <a:off x="2791352" y="1924728"/>
            <a:ext cx="443084" cy="0"/>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cxnSp>
        <p:nvCxnSpPr>
          <p:cNvPr id="32" name="Straight Arrow Connector 31">
            <a:extLst>
              <a:ext uri="{FF2B5EF4-FFF2-40B4-BE49-F238E27FC236}">
                <a16:creationId xmlns:a16="http://schemas.microsoft.com/office/drawing/2014/main" id="{C95D3B27-D2D9-55B6-2E8D-73FF46695606}"/>
              </a:ext>
            </a:extLst>
          </p:cNvPr>
          <p:cNvCxnSpPr>
            <a:cxnSpLocks/>
          </p:cNvCxnSpPr>
          <p:nvPr/>
        </p:nvCxnSpPr>
        <p:spPr>
          <a:xfrm>
            <a:off x="5021494" y="1924728"/>
            <a:ext cx="443084" cy="0"/>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cxnSp>
        <p:nvCxnSpPr>
          <p:cNvPr id="33" name="Straight Arrow Connector 32">
            <a:extLst>
              <a:ext uri="{FF2B5EF4-FFF2-40B4-BE49-F238E27FC236}">
                <a16:creationId xmlns:a16="http://schemas.microsoft.com/office/drawing/2014/main" id="{F9D0472D-0B4B-6AE0-6005-8486871A1B95}"/>
              </a:ext>
            </a:extLst>
          </p:cNvPr>
          <p:cNvCxnSpPr>
            <a:cxnSpLocks/>
          </p:cNvCxnSpPr>
          <p:nvPr/>
        </p:nvCxnSpPr>
        <p:spPr>
          <a:xfrm>
            <a:off x="7882346" y="1924728"/>
            <a:ext cx="443084" cy="0"/>
          </a:xfrm>
          <a:prstGeom prst="straightConnector1">
            <a:avLst/>
          </a:prstGeom>
          <a:noFill/>
          <a:ln w="38100" cap="flat" cmpd="sng">
            <a:solidFill>
              <a:srgbClr val="8C1313"/>
            </a:solidFill>
            <a:prstDash val="solid"/>
            <a:round/>
            <a:headEnd type="none" w="sm" len="sm"/>
            <a:tailEnd type="stealth" w="lg" len="lg"/>
          </a:ln>
          <a:effectLst>
            <a:outerShdw blurRad="50800" dist="25400" dir="5400000" rotWithShape="0">
              <a:srgbClr val="000000">
                <a:alpha val="37647"/>
              </a:srgbClr>
            </a:outerShdw>
          </a:effectLst>
        </p:spPr>
      </p:cxnSp>
      <p:sp>
        <p:nvSpPr>
          <p:cNvPr id="34" name="Right Brace 33">
            <a:extLst>
              <a:ext uri="{FF2B5EF4-FFF2-40B4-BE49-F238E27FC236}">
                <a16:creationId xmlns:a16="http://schemas.microsoft.com/office/drawing/2014/main" id="{2B3AEA46-F724-17C6-82A8-EE628EFC4CC5}"/>
              </a:ext>
            </a:extLst>
          </p:cNvPr>
          <p:cNvSpPr/>
          <p:nvPr/>
        </p:nvSpPr>
        <p:spPr>
          <a:xfrm rot="5400000">
            <a:off x="5378495" y="807602"/>
            <a:ext cx="205788" cy="4114799"/>
          </a:xfrm>
          <a:prstGeom prst="rightBrace">
            <a:avLst>
              <a:gd name="adj1" fmla="val 136363"/>
              <a:gd name="adj2" fmla="val 50000"/>
            </a:avLst>
          </a:prstGeom>
          <a:noFill/>
          <a:ln w="38100" cap="flat" cmpd="sng">
            <a:solidFill>
              <a:srgbClr val="8C1313"/>
            </a:solidFill>
            <a:prstDash val="solid"/>
            <a:round/>
            <a:headEnd type="none" w="sm" len="sm"/>
            <a:tailEnd type="none" w="lg" len="lg"/>
          </a:ln>
          <a:effectLst>
            <a:outerShdw blurRad="50800" dist="25400" dir="5400000" rotWithShape="0">
              <a:srgbClr val="000000">
                <a:alpha val="37647"/>
              </a:srgbClr>
            </a:outerShdw>
          </a:effectLst>
        </p:spPr>
        <p:txBody>
          <a:bodyPr rtlCol="0" anchor="ctr"/>
          <a:lstStyle/>
          <a:p>
            <a:pPr algn="ctr"/>
            <a:endParaRPr lang="en-KR" dirty="0"/>
          </a:p>
        </p:txBody>
      </p:sp>
      <p:sp>
        <p:nvSpPr>
          <p:cNvPr id="36" name="TextBox 35">
            <a:extLst>
              <a:ext uri="{FF2B5EF4-FFF2-40B4-BE49-F238E27FC236}">
                <a16:creationId xmlns:a16="http://schemas.microsoft.com/office/drawing/2014/main" id="{52159B93-FFB4-D57C-3427-6B0279E5357F}"/>
              </a:ext>
            </a:extLst>
          </p:cNvPr>
          <p:cNvSpPr txBox="1"/>
          <p:nvPr/>
        </p:nvSpPr>
        <p:spPr>
          <a:xfrm>
            <a:off x="4607004" y="3059157"/>
            <a:ext cx="1748770" cy="369332"/>
          </a:xfrm>
          <a:prstGeom prst="rect">
            <a:avLst/>
          </a:prstGeom>
          <a:noFill/>
        </p:spPr>
        <p:txBody>
          <a:bodyPr wrap="square">
            <a:spAutoFit/>
          </a:bodyPr>
          <a:lstStyle/>
          <a:p>
            <a:pPr algn="ctr"/>
            <a:r>
              <a:rPr lang="en-US" sz="1800" dirty="0">
                <a:solidFill>
                  <a:srgbClr val="8C1313"/>
                </a:solidFill>
              </a:rPr>
              <a:t>No Training</a:t>
            </a:r>
            <a:endParaRPr lang="en-KR" dirty="0">
              <a:solidFill>
                <a:srgbClr val="8C1313"/>
              </a:solidFill>
            </a:endParaRPr>
          </a:p>
        </p:txBody>
      </p:sp>
    </p:spTree>
    <p:extLst>
      <p:ext uri="{BB962C8B-B14F-4D97-AF65-F5344CB8AC3E}">
        <p14:creationId xmlns:p14="http://schemas.microsoft.com/office/powerpoint/2010/main" val="72255016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8703-AAB4-C970-54AF-04615A3EBE2E}"/>
              </a:ext>
            </a:extLst>
          </p:cNvPr>
          <p:cNvSpPr>
            <a:spLocks noGrp="1"/>
          </p:cNvSpPr>
          <p:nvPr>
            <p:ph type="title"/>
          </p:nvPr>
        </p:nvSpPr>
        <p:spPr>
          <a:xfrm>
            <a:off x="427903" y="2816050"/>
            <a:ext cx="11571588" cy="892627"/>
          </a:xfrm>
        </p:spPr>
        <p:txBody>
          <a:bodyPr>
            <a:normAutofit fontScale="90000"/>
          </a:bodyPr>
          <a:lstStyle/>
          <a:p>
            <a:pPr algn="ctr"/>
            <a:r>
              <a:rPr lang="en-US" dirty="0"/>
              <a:t>End of Part 4 – Accelerating Generative Process</a:t>
            </a:r>
          </a:p>
        </p:txBody>
      </p:sp>
      <p:sp>
        <p:nvSpPr>
          <p:cNvPr id="4" name="Date Placeholder 3">
            <a:extLst>
              <a:ext uri="{FF2B5EF4-FFF2-40B4-BE49-F238E27FC236}">
                <a16:creationId xmlns:a16="http://schemas.microsoft.com/office/drawing/2014/main" id="{2F08A89C-F818-B3BE-817D-354F1AA74F36}"/>
              </a:ext>
            </a:extLst>
          </p:cNvPr>
          <p:cNvSpPr>
            <a:spLocks noGrp="1"/>
          </p:cNvSpPr>
          <p:nvPr>
            <p:ph type="dt" sz="half" idx="10"/>
          </p:nvPr>
        </p:nvSpPr>
        <p:spPr/>
        <p:txBody>
          <a:bodyPr/>
          <a:lstStyle/>
          <a:p>
            <a:r>
              <a:rPr lang="en-US" dirty="0"/>
              <a:t>SIGGRAPH 202</a:t>
            </a:r>
            <a:r>
              <a:rPr lang="en-US" altLang="ko-KR" dirty="0"/>
              <a:t>5</a:t>
            </a:r>
            <a:r>
              <a:rPr lang="en-US" dirty="0"/>
              <a:t> Course</a:t>
            </a:r>
          </a:p>
        </p:txBody>
      </p:sp>
      <p:sp>
        <p:nvSpPr>
          <p:cNvPr id="5" name="Footer Placeholder 4">
            <a:extLst>
              <a:ext uri="{FF2B5EF4-FFF2-40B4-BE49-F238E27FC236}">
                <a16:creationId xmlns:a16="http://schemas.microsoft.com/office/drawing/2014/main" id="{148232B7-0264-143E-9DB4-A7809216B438}"/>
              </a:ext>
            </a:extLst>
          </p:cNvPr>
          <p:cNvSpPr>
            <a:spLocks noGrp="1"/>
          </p:cNvSpPr>
          <p:nvPr>
            <p:ph type="ftr" sz="quarter" idx="11"/>
          </p:nvPr>
        </p:nvSpPr>
        <p:spPr/>
        <p:txBody>
          <a:bodyPr/>
          <a:lstStyle/>
          <a:p>
            <a:r>
              <a:rPr lang="en-US" dirty="0"/>
              <a:t>Accelerating Generative Process</a:t>
            </a:r>
          </a:p>
        </p:txBody>
      </p:sp>
      <p:sp>
        <p:nvSpPr>
          <p:cNvPr id="6" name="Slide Number Placeholder 5">
            <a:extLst>
              <a:ext uri="{FF2B5EF4-FFF2-40B4-BE49-F238E27FC236}">
                <a16:creationId xmlns:a16="http://schemas.microsoft.com/office/drawing/2014/main" id="{232266CE-CB7D-5BA1-FFF2-C7C3085C018F}"/>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374879567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1A7F9"/>
        </a:solidFill>
        <a:effectLst/>
      </p:bgPr>
    </p:bg>
    <p:spTree>
      <p:nvGrpSpPr>
        <p:cNvPr id="1" name="">
          <a:extLst>
            <a:ext uri="{FF2B5EF4-FFF2-40B4-BE49-F238E27FC236}">
              <a16:creationId xmlns:a16="http://schemas.microsoft.com/office/drawing/2014/main" id="{70313248-3A6B-3F70-1710-7CAABBFCF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84738-6C1B-3A67-795A-60AFA2EC5690}"/>
              </a:ext>
            </a:extLst>
          </p:cNvPr>
          <p:cNvSpPr>
            <a:spLocks noGrp="1"/>
          </p:cNvSpPr>
          <p:nvPr>
            <p:ph type="title"/>
          </p:nvPr>
        </p:nvSpPr>
        <p:spPr>
          <a:xfrm>
            <a:off x="295382" y="2982686"/>
            <a:ext cx="11571588" cy="892627"/>
          </a:xfrm>
        </p:spPr>
        <p:txBody>
          <a:bodyPr>
            <a:noAutofit/>
          </a:bodyPr>
          <a:lstStyle/>
          <a:p>
            <a:pPr algn="ctr"/>
            <a:r>
              <a:rPr lang="en-US" sz="4800" dirty="0">
                <a:solidFill>
                  <a:schemeClr val="bg1"/>
                </a:solidFill>
              </a:rPr>
              <a:t>How to </a:t>
            </a:r>
            <a:r>
              <a:rPr lang="en-US" sz="4800" dirty="0">
                <a:solidFill>
                  <a:srgbClr val="8C1313"/>
                </a:solidFill>
              </a:rPr>
              <a:t>Speed up </a:t>
            </a:r>
            <a:r>
              <a:rPr lang="en-US" sz="4800" dirty="0">
                <a:solidFill>
                  <a:schemeClr val="bg1"/>
                </a:solidFill>
              </a:rPr>
              <a:t>the Sampling Process While Achieving Good Quality?</a:t>
            </a:r>
            <a:endParaRPr lang="en-KR" sz="4800" dirty="0">
              <a:solidFill>
                <a:schemeClr val="bg1"/>
              </a:solidFill>
            </a:endParaRPr>
          </a:p>
        </p:txBody>
      </p:sp>
      <p:sp>
        <p:nvSpPr>
          <p:cNvPr id="4" name="Date Placeholder 3">
            <a:extLst>
              <a:ext uri="{FF2B5EF4-FFF2-40B4-BE49-F238E27FC236}">
                <a16:creationId xmlns:a16="http://schemas.microsoft.com/office/drawing/2014/main" id="{DD155550-E276-97C5-CE40-51501EB45F27}"/>
              </a:ext>
            </a:extLst>
          </p:cNvPr>
          <p:cNvSpPr>
            <a:spLocks noGrp="1"/>
          </p:cNvSpPr>
          <p:nvPr>
            <p:ph type="dt" sz="half" idx="10"/>
          </p:nvPr>
        </p:nvSpPr>
        <p:spPr/>
        <p:txBody>
          <a:bodyPr/>
          <a:lstStyle/>
          <a:p>
            <a:r>
              <a:rPr lang="en-US" dirty="0">
                <a:solidFill>
                  <a:schemeClr val="bg1"/>
                </a:solidFill>
              </a:rPr>
              <a:t>SIGGRAPH 2025 Course</a:t>
            </a:r>
          </a:p>
        </p:txBody>
      </p:sp>
      <p:sp>
        <p:nvSpPr>
          <p:cNvPr id="5" name="Footer Placeholder 4">
            <a:extLst>
              <a:ext uri="{FF2B5EF4-FFF2-40B4-BE49-F238E27FC236}">
                <a16:creationId xmlns:a16="http://schemas.microsoft.com/office/drawing/2014/main" id="{83E43781-4AA5-32D9-3E55-529800B448B1}"/>
              </a:ext>
            </a:extLst>
          </p:cNvPr>
          <p:cNvSpPr>
            <a:spLocks noGrp="1"/>
          </p:cNvSpPr>
          <p:nvPr>
            <p:ph type="ftr" sz="quarter" idx="11"/>
          </p:nvPr>
        </p:nvSpPr>
        <p:spPr/>
        <p:txBody>
          <a:bodyPr/>
          <a:lstStyle/>
          <a:p>
            <a:r>
              <a:rPr lang="en-US">
                <a:solidFill>
                  <a:schemeClr val="bg1"/>
                </a:solidFill>
              </a:rPr>
              <a:t>Accelerating Generative Process</a:t>
            </a:r>
            <a:endParaRPr lang="en-US" dirty="0">
              <a:solidFill>
                <a:schemeClr val="bg1"/>
              </a:solidFill>
            </a:endParaRPr>
          </a:p>
        </p:txBody>
      </p:sp>
      <p:sp>
        <p:nvSpPr>
          <p:cNvPr id="6" name="Slide Number Placeholder 5">
            <a:extLst>
              <a:ext uri="{FF2B5EF4-FFF2-40B4-BE49-F238E27FC236}">
                <a16:creationId xmlns:a16="http://schemas.microsoft.com/office/drawing/2014/main" id="{2FCD88C8-8913-C716-C23C-CF1C31363861}"/>
              </a:ext>
            </a:extLst>
          </p:cNvPr>
          <p:cNvSpPr>
            <a:spLocks noGrp="1"/>
          </p:cNvSpPr>
          <p:nvPr>
            <p:ph type="sldNum" sz="quarter" idx="12"/>
          </p:nvPr>
        </p:nvSpPr>
        <p:spPr/>
        <p:txBody>
          <a:bodyPr/>
          <a:lstStyle/>
          <a:p>
            <a:r>
              <a:rPr lang="en-US" dirty="0">
                <a:solidFill>
                  <a:schemeClr val="bg1"/>
                </a:solidFill>
              </a:rPr>
              <a:t>Diffusion-Based Image and Video Generation</a:t>
            </a:r>
          </a:p>
        </p:txBody>
      </p:sp>
    </p:spTree>
    <p:extLst>
      <p:ext uri="{BB962C8B-B14F-4D97-AF65-F5344CB8AC3E}">
        <p14:creationId xmlns:p14="http://schemas.microsoft.com/office/powerpoint/2010/main" val="16369186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1A7F9"/>
        </a:solidFill>
        <a:effectLst/>
      </p:bgPr>
    </p:bg>
    <p:spTree>
      <p:nvGrpSpPr>
        <p:cNvPr id="1" name="">
          <a:extLst>
            <a:ext uri="{FF2B5EF4-FFF2-40B4-BE49-F238E27FC236}">
              <a16:creationId xmlns:a16="http://schemas.microsoft.com/office/drawing/2014/main" id="{D7773A8C-34C1-0180-E972-688732AFA12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2BC6C68-DC38-9526-A6F3-E06BE6F6E1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SIGGRAPH 2025 Course</a:t>
            </a:r>
          </a:p>
        </p:txBody>
      </p:sp>
      <p:sp>
        <p:nvSpPr>
          <p:cNvPr id="5" name="Footer Placeholder 4">
            <a:extLst>
              <a:ext uri="{FF2B5EF4-FFF2-40B4-BE49-F238E27FC236}">
                <a16:creationId xmlns:a16="http://schemas.microsoft.com/office/drawing/2014/main" id="{E9CEDDD3-2FCC-3E79-31A1-1DFD4B849D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Ubuntu" panose="020B0504030602030204" pitchFamily="34" charset="0"/>
                <a:ea typeface="+mn-ea"/>
                <a:cs typeface="+mn-cs"/>
              </a:rPr>
              <a:t>Accelerating Generative Process</a:t>
            </a:r>
            <a:endPar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6" name="Slide Number Placeholder 5">
            <a:extLst>
              <a:ext uri="{FF2B5EF4-FFF2-40B4-BE49-F238E27FC236}">
                <a16:creationId xmlns:a16="http://schemas.microsoft.com/office/drawing/2014/main" id="{704F79ED-13E6-EFDF-8C3D-370DFCA3710D}"/>
              </a:ext>
            </a:extLst>
          </p:cNvPr>
          <p:cNvSpPr>
            <a:spLocks noGrp="1"/>
          </p:cNvSpPr>
          <p:nvPr>
            <p:ph type="sldNum" sz="quarter" idx="12"/>
          </p:nvPr>
        </p:nvSpPr>
        <p:spPr/>
        <p:txBody>
          <a:bodyPr/>
          <a:lstStyle/>
          <a:p>
            <a:r>
              <a:rPr lang="en-US" dirty="0">
                <a:solidFill>
                  <a:schemeClr val="bg1"/>
                </a:solidFill>
              </a:rPr>
              <a:t>Diffusion-Based Image and Video Generation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CD2B39-6D8E-9491-65AC-E78D98F11F49}"/>
                  </a:ext>
                </a:extLst>
              </p:cNvPr>
              <p:cNvSpPr txBox="1"/>
              <p:nvPr/>
            </p:nvSpPr>
            <p:spPr>
              <a:xfrm>
                <a:off x="1576465" y="656445"/>
                <a:ext cx="9039070" cy="769441"/>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DDPM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8" name="TextBox 7">
                <a:extLst>
                  <a:ext uri="{FF2B5EF4-FFF2-40B4-BE49-F238E27FC236}">
                    <a16:creationId xmlns:a16="http://schemas.microsoft.com/office/drawing/2014/main" id="{9CCD2B39-6D8E-9491-65AC-E78D98F11F49}"/>
                  </a:ext>
                </a:extLst>
              </p:cNvPr>
              <p:cNvSpPr txBox="1">
                <a:spLocks noRot="1" noChangeAspect="1" noMove="1" noResize="1" noEditPoints="1" noAdjustHandles="1" noChangeArrowheads="1" noChangeShapeType="1" noTextEdit="1"/>
              </p:cNvSpPr>
              <p:nvPr/>
            </p:nvSpPr>
            <p:spPr>
              <a:xfrm>
                <a:off x="1576465" y="656445"/>
                <a:ext cx="9039070" cy="769441"/>
              </a:xfrm>
              <a:prstGeom prst="rect">
                <a:avLst/>
              </a:prstGeom>
              <a:blipFill>
                <a:blip r:embed="rId3"/>
                <a:stretch>
                  <a:fillRect l="-2809" t="-14516" b="-37097"/>
                </a:stretch>
              </a:blipFill>
            </p:spPr>
            <p:txBody>
              <a:bodyPr/>
              <a:lstStyle/>
              <a:p>
                <a:r>
                  <a:rPr lang="en-KR">
                    <a:noFill/>
                  </a:rPr>
                  <a:t> </a:t>
                </a:r>
              </a:p>
            </p:txBody>
          </p:sp>
        </mc:Fallback>
      </mc:AlternateContent>
      <p:grpSp>
        <p:nvGrpSpPr>
          <p:cNvPr id="9" name="Group 8">
            <a:extLst>
              <a:ext uri="{FF2B5EF4-FFF2-40B4-BE49-F238E27FC236}">
                <a16:creationId xmlns:a16="http://schemas.microsoft.com/office/drawing/2014/main" id="{3498ADBE-E0FF-B17A-E56E-DF4852B076AA}"/>
              </a:ext>
            </a:extLst>
          </p:cNvPr>
          <p:cNvGrpSpPr/>
          <p:nvPr/>
        </p:nvGrpSpPr>
        <p:grpSpPr>
          <a:xfrm>
            <a:off x="1576465" y="1425886"/>
            <a:ext cx="9039070" cy="1469954"/>
            <a:chOff x="1576465" y="1425886"/>
            <a:chExt cx="9039070" cy="1469954"/>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1FEAE3-02FC-2DF8-DC34-D7DCFF119B54}"/>
                    </a:ext>
                  </a:extLst>
                </p:cNvPr>
                <p:cNvSpPr txBox="1"/>
                <p:nvPr/>
              </p:nvSpPr>
              <p:spPr>
                <a:xfrm>
                  <a:off x="1576465" y="2126399"/>
                  <a:ext cx="9039070" cy="769441"/>
                </a:xfrm>
                <a:prstGeom prst="rect">
                  <a:avLst/>
                </a:prstGeom>
                <a:noFill/>
              </p:spPr>
              <p:txBody>
                <a:bodyPr wrap="square" rtlCol="0" anchor="ctr">
                  <a:spAutoFit/>
                </a:bodyPr>
                <a:lstStyle/>
                <a:p>
                  <a:pPr lvl="0"/>
                  <a:r>
                    <a:rPr kumimoji="0" lang="en-US" sz="4400" b="1" i="0" u="none" strike="noStrike" kern="1200" cap="none" spc="0" normalizeH="0" baseline="0" noProof="0" dirty="0">
                      <a:ln>
                        <a:noFill/>
                      </a:ln>
                      <a:solidFill>
                        <a:prstClr val="white"/>
                      </a:solidFill>
                      <a:effectLst/>
                      <a:uLnTx/>
                      <a:uFillTx/>
                      <a:latin typeface="Adobe Clean"/>
                      <a:ea typeface="+mn-ea"/>
                      <a:cs typeface="+mn-cs"/>
                    </a:rPr>
                    <a:t>DDIM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≤50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 </a:t>
                  </a:r>
                  <a:endParaRPr kumimoji="0" lang="en-US" sz="4400" b="1" i="0" u="none" strike="noStrike" kern="1200" cap="none" spc="0" normalizeH="0" baseline="0" noProof="0" dirty="0">
                    <a:ln>
                      <a:noFill/>
                    </a:ln>
                    <a:solidFill>
                      <a:srgbClr val="138C13"/>
                    </a:solidFill>
                    <a:effectLst/>
                    <a:uLnTx/>
                    <a:uFillTx/>
                    <a:latin typeface="Adobe Clean"/>
                  </a:endParaRPr>
                </a:p>
              </p:txBody>
            </p:sp>
          </mc:Choice>
          <mc:Fallback xmlns="">
            <p:sp>
              <p:nvSpPr>
                <p:cNvPr id="11" name="TextBox 10">
                  <a:extLst>
                    <a:ext uri="{FF2B5EF4-FFF2-40B4-BE49-F238E27FC236}">
                      <a16:creationId xmlns:a16="http://schemas.microsoft.com/office/drawing/2014/main" id="{AE1FEAE3-02FC-2DF8-DC34-D7DCFF119B54}"/>
                    </a:ext>
                  </a:extLst>
                </p:cNvPr>
                <p:cNvSpPr txBox="1">
                  <a:spLocks noRot="1" noChangeAspect="1" noMove="1" noResize="1" noEditPoints="1" noAdjustHandles="1" noChangeArrowheads="1" noChangeShapeType="1" noTextEdit="1"/>
                </p:cNvSpPr>
                <p:nvPr/>
              </p:nvSpPr>
              <p:spPr>
                <a:xfrm>
                  <a:off x="1576465" y="2126399"/>
                  <a:ext cx="9039070" cy="769441"/>
                </a:xfrm>
                <a:prstGeom prst="rect">
                  <a:avLst/>
                </a:prstGeom>
                <a:blipFill>
                  <a:blip r:embed="rId4"/>
                  <a:stretch>
                    <a:fillRect l="-2809" t="-16129" b="-37097"/>
                  </a:stretch>
                </a:blipFill>
              </p:spPr>
              <p:txBody>
                <a:bodyPr/>
                <a:lstStyle/>
                <a:p>
                  <a:r>
                    <a:rPr lang="en-KR">
                      <a:noFill/>
                    </a:rPr>
                    <a:t> </a:t>
                  </a:r>
                </a:p>
              </p:txBody>
            </p:sp>
          </mc:Fallback>
        </mc:AlternateContent>
        <p:cxnSp>
          <p:nvCxnSpPr>
            <p:cNvPr id="27" name="Straight Arrow Connector 26">
              <a:extLst>
                <a:ext uri="{FF2B5EF4-FFF2-40B4-BE49-F238E27FC236}">
                  <a16:creationId xmlns:a16="http://schemas.microsoft.com/office/drawing/2014/main" id="{71602203-A67B-DD23-F261-AFF140CFC7CF}"/>
                </a:ext>
              </a:extLst>
            </p:cNvPr>
            <p:cNvCxnSpPr>
              <a:cxnSpLocks/>
            </p:cNvCxnSpPr>
            <p:nvPr/>
          </p:nvCxnSpPr>
          <p:spPr>
            <a:xfrm>
              <a:off x="2543336" y="1425886"/>
              <a:ext cx="0" cy="700513"/>
            </a:xfrm>
            <a:prstGeom prst="straightConnector1">
              <a:avLst/>
            </a:prstGeom>
            <a:ln w="76200">
              <a:solidFill>
                <a:srgbClr val="8C131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B2564B3-46FC-8584-C5F2-D2166046435A}"/>
                    </a:ext>
                  </a:extLst>
                </p:cNvPr>
                <p:cNvSpPr txBox="1"/>
                <p:nvPr/>
              </p:nvSpPr>
              <p:spPr>
                <a:xfrm>
                  <a:off x="2750705" y="1483754"/>
                  <a:ext cx="26909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200" b="1" i="1" u="none" strike="noStrike" kern="1200" cap="none" spc="0" normalizeH="0" baseline="0" noProof="0" dirty="0" smtClean="0">
                          <a:ln>
                            <a:noFill/>
                          </a:ln>
                          <a:solidFill>
                            <a:srgbClr val="8C1313"/>
                          </a:solidFill>
                          <a:effectLst/>
                          <a:uLnTx/>
                          <a:uFillTx/>
                          <a:latin typeface="Cambria Math" panose="02040503050406030204" pitchFamily="18" charset="0"/>
                          <a:ea typeface="+mn-ea"/>
                          <a:cs typeface="+mn-cs"/>
                        </a:rPr>
                        <m:t>×</m:t>
                      </m:r>
                    </m:oMath>
                  </a14:m>
                  <a:r>
                    <a:rPr kumimoji="0" lang="en-US" sz="3200" b="1" i="0" u="none" strike="noStrike" kern="1200" cap="none" spc="0" normalizeH="0" baseline="0" noProof="0" dirty="0">
                      <a:ln>
                        <a:noFill/>
                      </a:ln>
                      <a:solidFill>
                        <a:srgbClr val="8C1313"/>
                      </a:solidFill>
                      <a:effectLst/>
                      <a:uLnTx/>
                      <a:uFillTx/>
                      <a:latin typeface="Adobe Clean"/>
                      <a:ea typeface="+mn-ea"/>
                      <a:cs typeface="+mn-cs"/>
                    </a:rPr>
                    <a:t>20 Speed-Up</a:t>
                  </a:r>
                  <a:endParaRPr kumimoji="0" lang="en-KR" sz="3200" b="0" i="0" u="none" strike="noStrike" kern="1200" cap="none" spc="0" normalizeH="0" baseline="0" noProof="0" dirty="0">
                    <a:ln>
                      <a:noFill/>
                    </a:ln>
                    <a:solidFill>
                      <a:srgbClr val="8C1313"/>
                    </a:solidFill>
                    <a:effectLst/>
                    <a:uLnTx/>
                    <a:uFillTx/>
                    <a:latin typeface="Adobe Clean"/>
                    <a:ea typeface="+mn-ea"/>
                    <a:cs typeface="+mn-cs"/>
                  </a:endParaRPr>
                </a:p>
              </p:txBody>
            </p:sp>
          </mc:Choice>
          <mc:Fallback xmlns="">
            <p:sp>
              <p:nvSpPr>
                <p:cNvPr id="29" name="TextBox 28">
                  <a:extLst>
                    <a:ext uri="{FF2B5EF4-FFF2-40B4-BE49-F238E27FC236}">
                      <a16:creationId xmlns:a16="http://schemas.microsoft.com/office/drawing/2014/main" id="{1B2564B3-46FC-8584-C5F2-D2166046435A}"/>
                    </a:ext>
                  </a:extLst>
                </p:cNvPr>
                <p:cNvSpPr txBox="1">
                  <a:spLocks noRot="1" noChangeAspect="1" noMove="1" noResize="1" noEditPoints="1" noAdjustHandles="1" noChangeArrowheads="1" noChangeShapeType="1" noTextEdit="1"/>
                </p:cNvSpPr>
                <p:nvPr/>
              </p:nvSpPr>
              <p:spPr>
                <a:xfrm>
                  <a:off x="2750705" y="1483754"/>
                  <a:ext cx="2690926" cy="584775"/>
                </a:xfrm>
                <a:prstGeom prst="rect">
                  <a:avLst/>
                </a:prstGeom>
                <a:blipFill>
                  <a:blip r:embed="rId5"/>
                  <a:stretch>
                    <a:fillRect l="-939" t="-12766" r="-2817" b="-31915"/>
                  </a:stretch>
                </a:blipFill>
              </p:spPr>
              <p:txBody>
                <a:bodyPr/>
                <a:lstStyle/>
                <a:p>
                  <a:r>
                    <a:rPr lang="en-KR">
                      <a:noFill/>
                    </a:rPr>
                    <a:t> </a:t>
                  </a:r>
                </a:p>
              </p:txBody>
            </p:sp>
          </mc:Fallback>
        </mc:AlternateContent>
      </p:grpSp>
      <p:grpSp>
        <p:nvGrpSpPr>
          <p:cNvPr id="10" name="Group 9">
            <a:extLst>
              <a:ext uri="{FF2B5EF4-FFF2-40B4-BE49-F238E27FC236}">
                <a16:creationId xmlns:a16="http://schemas.microsoft.com/office/drawing/2014/main" id="{08C4743B-88B4-1F95-7B79-39C3B4788BC5}"/>
              </a:ext>
            </a:extLst>
          </p:cNvPr>
          <p:cNvGrpSpPr/>
          <p:nvPr/>
        </p:nvGrpSpPr>
        <p:grpSpPr>
          <a:xfrm>
            <a:off x="1576465" y="2895840"/>
            <a:ext cx="9039070" cy="1469954"/>
            <a:chOff x="1576465" y="2895840"/>
            <a:chExt cx="9039070" cy="146995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2CF111-093D-C45F-594B-011BC1FFAD32}"/>
                    </a:ext>
                  </a:extLst>
                </p:cNvPr>
                <p:cNvSpPr txBox="1"/>
                <p:nvPr/>
              </p:nvSpPr>
              <p:spPr>
                <a:xfrm>
                  <a:off x="1576465" y="3596353"/>
                  <a:ext cx="9039070" cy="769441"/>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High-Order ODE Solvers</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2" name="TextBox 11">
                  <a:extLst>
                    <a:ext uri="{FF2B5EF4-FFF2-40B4-BE49-F238E27FC236}">
                      <a16:creationId xmlns:a16="http://schemas.microsoft.com/office/drawing/2014/main" id="{3E2CF111-093D-C45F-594B-011BC1FFAD32}"/>
                    </a:ext>
                  </a:extLst>
                </p:cNvPr>
                <p:cNvSpPr txBox="1">
                  <a:spLocks noRot="1" noChangeAspect="1" noMove="1" noResize="1" noEditPoints="1" noAdjustHandles="1" noChangeArrowheads="1" noChangeShapeType="1" noTextEdit="1"/>
                </p:cNvSpPr>
                <p:nvPr/>
              </p:nvSpPr>
              <p:spPr>
                <a:xfrm>
                  <a:off x="1576465" y="3596353"/>
                  <a:ext cx="9039070" cy="769441"/>
                </a:xfrm>
                <a:prstGeom prst="rect">
                  <a:avLst/>
                </a:prstGeom>
                <a:blipFill>
                  <a:blip r:embed="rId6"/>
                  <a:stretch>
                    <a:fillRect l="-2809" t="-16393" b="-37705"/>
                  </a:stretch>
                </a:blipFill>
              </p:spPr>
              <p:txBody>
                <a:bodyPr/>
                <a:lstStyle/>
                <a:p>
                  <a:r>
                    <a:rPr lang="en-KR">
                      <a:noFill/>
                    </a:rPr>
                    <a:t> </a:t>
                  </a:r>
                </a:p>
              </p:txBody>
            </p:sp>
          </mc:Fallback>
        </mc:AlternateContent>
        <p:cxnSp>
          <p:nvCxnSpPr>
            <p:cNvPr id="30" name="Straight Arrow Connector 29">
              <a:extLst>
                <a:ext uri="{FF2B5EF4-FFF2-40B4-BE49-F238E27FC236}">
                  <a16:creationId xmlns:a16="http://schemas.microsoft.com/office/drawing/2014/main" id="{ED7A2C07-81C7-15A7-1C0C-D790848D82BB}"/>
                </a:ext>
              </a:extLst>
            </p:cNvPr>
            <p:cNvCxnSpPr>
              <a:cxnSpLocks/>
            </p:cNvCxnSpPr>
            <p:nvPr/>
          </p:nvCxnSpPr>
          <p:spPr>
            <a:xfrm>
              <a:off x="2543336" y="2895840"/>
              <a:ext cx="0" cy="700513"/>
            </a:xfrm>
            <a:prstGeom prst="straightConnector1">
              <a:avLst/>
            </a:prstGeom>
            <a:ln w="76200">
              <a:solidFill>
                <a:srgbClr val="8C131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D07557D-62C1-B68E-0BFF-5386798F6787}"/>
                    </a:ext>
                  </a:extLst>
                </p:cNvPr>
                <p:cNvSpPr txBox="1"/>
                <p:nvPr/>
              </p:nvSpPr>
              <p:spPr>
                <a:xfrm>
                  <a:off x="2750705" y="2969258"/>
                  <a:ext cx="324536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200" b="1" i="1" u="none" strike="noStrike" kern="1200" cap="none" spc="0" normalizeH="0" baseline="0" noProof="0" dirty="0" smtClean="0">
                          <a:ln>
                            <a:noFill/>
                          </a:ln>
                          <a:solidFill>
                            <a:srgbClr val="8C1313"/>
                          </a:solidFill>
                          <a:effectLst/>
                          <a:uLnTx/>
                          <a:uFillTx/>
                          <a:latin typeface="Cambria Math" panose="02040503050406030204" pitchFamily="18" charset="0"/>
                          <a:ea typeface="+mn-ea"/>
                          <a:cs typeface="+mn-cs"/>
                        </a:rPr>
                        <m:t>×</m:t>
                      </m:r>
                    </m:oMath>
                  </a14:m>
                  <a:r>
                    <a:rPr kumimoji="0" lang="en-US" sz="3200" b="1" i="0" u="none" strike="noStrike" kern="1200" cap="none" spc="0" normalizeH="0" baseline="0" noProof="0" dirty="0">
                      <a:ln>
                        <a:noFill/>
                      </a:ln>
                      <a:solidFill>
                        <a:srgbClr val="8C1313"/>
                      </a:solidFill>
                      <a:effectLst/>
                      <a:uLnTx/>
                      <a:uFillTx/>
                      <a:latin typeface="Adobe Clean"/>
                      <a:ea typeface="+mn-ea"/>
                      <a:cs typeface="+mn-cs"/>
                    </a:rPr>
                    <a:t>5 Speed-Up</a:t>
                  </a:r>
                  <a:endParaRPr kumimoji="0" lang="en-KR" sz="3200" b="0" i="0" u="none" strike="noStrike" kern="1200" cap="none" spc="0" normalizeH="0" baseline="0" noProof="0" dirty="0">
                    <a:ln>
                      <a:noFill/>
                    </a:ln>
                    <a:solidFill>
                      <a:srgbClr val="8C1313"/>
                    </a:solidFill>
                    <a:effectLst/>
                    <a:uLnTx/>
                    <a:uFillTx/>
                    <a:latin typeface="Adobe Clean"/>
                    <a:ea typeface="+mn-ea"/>
                    <a:cs typeface="+mn-cs"/>
                  </a:endParaRPr>
                </a:p>
              </p:txBody>
            </p:sp>
          </mc:Choice>
          <mc:Fallback xmlns="">
            <p:sp>
              <p:nvSpPr>
                <p:cNvPr id="31" name="TextBox 30">
                  <a:extLst>
                    <a:ext uri="{FF2B5EF4-FFF2-40B4-BE49-F238E27FC236}">
                      <a16:creationId xmlns:a16="http://schemas.microsoft.com/office/drawing/2014/main" id="{FD07557D-62C1-B68E-0BFF-5386798F6787}"/>
                    </a:ext>
                  </a:extLst>
                </p:cNvPr>
                <p:cNvSpPr txBox="1">
                  <a:spLocks noRot="1" noChangeAspect="1" noMove="1" noResize="1" noEditPoints="1" noAdjustHandles="1" noChangeArrowheads="1" noChangeShapeType="1" noTextEdit="1"/>
                </p:cNvSpPr>
                <p:nvPr/>
              </p:nvSpPr>
              <p:spPr>
                <a:xfrm>
                  <a:off x="2750705" y="2969258"/>
                  <a:ext cx="3245366" cy="584775"/>
                </a:xfrm>
                <a:prstGeom prst="rect">
                  <a:avLst/>
                </a:prstGeom>
                <a:blipFill>
                  <a:blip r:embed="rId7"/>
                  <a:stretch>
                    <a:fillRect l="-778" t="-12766" b="-31915"/>
                  </a:stretch>
                </a:blipFill>
              </p:spPr>
              <p:txBody>
                <a:bodyPr/>
                <a:lstStyle/>
                <a:p>
                  <a:r>
                    <a:rPr lang="en-KR">
                      <a:noFill/>
                    </a:rPr>
                    <a:t> </a:t>
                  </a:r>
                </a:p>
              </p:txBody>
            </p:sp>
          </mc:Fallback>
        </mc:AlternateContent>
      </p:grpSp>
      <p:grpSp>
        <p:nvGrpSpPr>
          <p:cNvPr id="14" name="Group 13">
            <a:extLst>
              <a:ext uri="{FF2B5EF4-FFF2-40B4-BE49-F238E27FC236}">
                <a16:creationId xmlns:a16="http://schemas.microsoft.com/office/drawing/2014/main" id="{BFAE4768-73EC-435A-1C5F-EEF629928311}"/>
              </a:ext>
            </a:extLst>
          </p:cNvPr>
          <p:cNvGrpSpPr/>
          <p:nvPr/>
        </p:nvGrpSpPr>
        <p:grpSpPr>
          <a:xfrm>
            <a:off x="1576465" y="4365794"/>
            <a:ext cx="9039070" cy="1469953"/>
            <a:chOff x="1576465" y="4365794"/>
            <a:chExt cx="9039070" cy="1469953"/>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C91C59E-F68F-8FD4-6584-FFAC59AD25CB}"/>
                    </a:ext>
                  </a:extLst>
                </p:cNvPr>
                <p:cNvSpPr txBox="1"/>
                <p:nvPr/>
              </p:nvSpPr>
              <p:spPr>
                <a:xfrm>
                  <a:off x="1576465" y="5066306"/>
                  <a:ext cx="9039070" cy="769441"/>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Finetuning-Based Methods</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=1~4</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3" name="TextBox 12">
                  <a:extLst>
                    <a:ext uri="{FF2B5EF4-FFF2-40B4-BE49-F238E27FC236}">
                      <a16:creationId xmlns:a16="http://schemas.microsoft.com/office/drawing/2014/main" id="{0C91C59E-F68F-8FD4-6584-FFAC59AD25CB}"/>
                    </a:ext>
                  </a:extLst>
                </p:cNvPr>
                <p:cNvSpPr txBox="1">
                  <a:spLocks noRot="1" noChangeAspect="1" noMove="1" noResize="1" noEditPoints="1" noAdjustHandles="1" noChangeArrowheads="1" noChangeShapeType="1" noTextEdit="1"/>
                </p:cNvSpPr>
                <p:nvPr/>
              </p:nvSpPr>
              <p:spPr>
                <a:xfrm>
                  <a:off x="1576465" y="5066306"/>
                  <a:ext cx="9039070" cy="769441"/>
                </a:xfrm>
                <a:prstGeom prst="rect">
                  <a:avLst/>
                </a:prstGeom>
                <a:blipFill>
                  <a:blip r:embed="rId8"/>
                  <a:stretch>
                    <a:fillRect l="-2809" t="-14516" r="-2107" b="-37097"/>
                  </a:stretch>
                </a:blipFill>
              </p:spPr>
              <p:txBody>
                <a:bodyPr/>
                <a:lstStyle/>
                <a:p>
                  <a:r>
                    <a:rPr lang="en-KR">
                      <a:noFill/>
                    </a:rPr>
                    <a:t> </a:t>
                  </a:r>
                </a:p>
              </p:txBody>
            </p:sp>
          </mc:Fallback>
        </mc:AlternateContent>
        <p:cxnSp>
          <p:nvCxnSpPr>
            <p:cNvPr id="34" name="Straight Arrow Connector 33">
              <a:extLst>
                <a:ext uri="{FF2B5EF4-FFF2-40B4-BE49-F238E27FC236}">
                  <a16:creationId xmlns:a16="http://schemas.microsoft.com/office/drawing/2014/main" id="{5B841C9B-C197-6CB1-4555-2AF3C8D55D7A}"/>
                </a:ext>
              </a:extLst>
            </p:cNvPr>
            <p:cNvCxnSpPr>
              <a:cxnSpLocks/>
            </p:cNvCxnSpPr>
            <p:nvPr/>
          </p:nvCxnSpPr>
          <p:spPr>
            <a:xfrm>
              <a:off x="2543336" y="4365794"/>
              <a:ext cx="0" cy="700512"/>
            </a:xfrm>
            <a:prstGeom prst="straightConnector1">
              <a:avLst/>
            </a:prstGeom>
            <a:ln w="76200">
              <a:solidFill>
                <a:srgbClr val="8C1313"/>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774BD51-D6DF-5BDF-2F7D-C6EF407FBC0F}"/>
                </a:ext>
              </a:extLst>
            </p:cNvPr>
            <p:cNvSpPr txBox="1"/>
            <p:nvPr/>
          </p:nvSpPr>
          <p:spPr>
            <a:xfrm>
              <a:off x="2750705" y="4423662"/>
              <a:ext cx="431216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KR" sz="3200" b="1" i="0" u="none" strike="noStrike" kern="1200" cap="none" spc="0" normalizeH="0" baseline="0" noProof="0" dirty="0">
                  <a:ln>
                    <a:noFill/>
                  </a:ln>
                  <a:solidFill>
                    <a:srgbClr val="8C1313"/>
                  </a:solidFill>
                  <a:effectLst/>
                  <a:uLnTx/>
                  <a:uFillTx/>
                  <a:latin typeface="Adobe Clean"/>
                  <a:ea typeface="+mn-ea"/>
                  <a:cs typeface="+mn-cs"/>
                </a:rPr>
                <a:t>Real-Time Generation</a:t>
              </a:r>
            </a:p>
          </p:txBody>
        </p:sp>
      </p:grpSp>
    </p:spTree>
    <p:extLst>
      <p:ext uri="{BB962C8B-B14F-4D97-AF65-F5344CB8AC3E}">
        <p14:creationId xmlns:p14="http://schemas.microsoft.com/office/powerpoint/2010/main" val="3170102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1A7F9"/>
        </a:solidFill>
        <a:effectLst/>
      </p:bgPr>
    </p:bg>
    <p:spTree>
      <p:nvGrpSpPr>
        <p:cNvPr id="1" name="">
          <a:extLst>
            <a:ext uri="{FF2B5EF4-FFF2-40B4-BE49-F238E27FC236}">
              <a16:creationId xmlns:a16="http://schemas.microsoft.com/office/drawing/2014/main" id="{3BFA134E-E6A9-BF1E-7BF2-702A0DF9616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FFB466D-9673-100A-712C-A74FAED927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SIGGRAPH 2025 Course</a:t>
            </a:r>
          </a:p>
        </p:txBody>
      </p:sp>
      <p:sp>
        <p:nvSpPr>
          <p:cNvPr id="5" name="Footer Placeholder 4">
            <a:extLst>
              <a:ext uri="{FF2B5EF4-FFF2-40B4-BE49-F238E27FC236}">
                <a16:creationId xmlns:a16="http://schemas.microsoft.com/office/drawing/2014/main" id="{08E9BDA6-B473-E162-E147-82C2573D9D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Ubuntu" panose="020B0504030602030204" pitchFamily="34" charset="0"/>
                <a:ea typeface="+mn-ea"/>
                <a:cs typeface="+mn-cs"/>
              </a:rPr>
              <a:t>Accelerating Generative Process</a:t>
            </a:r>
            <a:endParaRPr kumimoji="0" lang="en-US" sz="12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6" name="Slide Number Placeholder 5">
            <a:extLst>
              <a:ext uri="{FF2B5EF4-FFF2-40B4-BE49-F238E27FC236}">
                <a16:creationId xmlns:a16="http://schemas.microsoft.com/office/drawing/2014/main" id="{28A16847-6080-F0EA-AE5E-64C026BDCA5B}"/>
              </a:ext>
            </a:extLst>
          </p:cNvPr>
          <p:cNvSpPr>
            <a:spLocks noGrp="1"/>
          </p:cNvSpPr>
          <p:nvPr>
            <p:ph type="sldNum" sz="quarter" idx="12"/>
          </p:nvPr>
        </p:nvSpPr>
        <p:spPr/>
        <p:txBody>
          <a:bodyPr/>
          <a:lstStyle/>
          <a:p>
            <a:r>
              <a:rPr lang="en-US" dirty="0">
                <a:solidFill>
                  <a:schemeClr val="bg1"/>
                </a:solidFill>
              </a:rPr>
              <a:t>Diffusion-Based Image and Video Generation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ED3226-F4AF-9AF7-7A93-11BEA1F70F15}"/>
                  </a:ext>
                </a:extLst>
              </p:cNvPr>
              <p:cNvSpPr txBox="1"/>
              <p:nvPr/>
            </p:nvSpPr>
            <p:spPr>
              <a:xfrm>
                <a:off x="1576465" y="656445"/>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DDPM</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8" name="TextBox 7">
                <a:extLst>
                  <a:ext uri="{FF2B5EF4-FFF2-40B4-BE49-F238E27FC236}">
                    <a16:creationId xmlns:a16="http://schemas.microsoft.com/office/drawing/2014/main" id="{FEED3226-F4AF-9AF7-7A93-11BEA1F70F15}"/>
                  </a:ext>
                </a:extLst>
              </p:cNvPr>
              <p:cNvSpPr txBox="1">
                <a:spLocks noRot="1" noChangeAspect="1" noMove="1" noResize="1" noEditPoints="1" noAdjustHandles="1" noChangeArrowheads="1" noChangeShapeType="1" noTextEdit="1"/>
              </p:cNvSpPr>
              <p:nvPr/>
            </p:nvSpPr>
            <p:spPr>
              <a:xfrm>
                <a:off x="1576465" y="656445"/>
                <a:ext cx="9039070" cy="769441"/>
              </a:xfrm>
              <a:prstGeom prst="rect">
                <a:avLst/>
              </a:prstGeom>
              <a:blipFill>
                <a:blip r:embed="rId3"/>
                <a:stretch>
                  <a:fillRect l="-2809" t="-14516"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458391-73B7-AC2C-4208-3CF9CEC66E9D}"/>
                  </a:ext>
                </a:extLst>
              </p:cNvPr>
              <p:cNvSpPr txBox="1"/>
              <p:nvPr/>
            </p:nvSpPr>
            <p:spPr>
              <a:xfrm>
                <a:off x="1576465" y="2126399"/>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313"/>
                    </a:solidFill>
                    <a:effectLst/>
                    <a:uLnTx/>
                    <a:uFillTx/>
                    <a:latin typeface="Adobe Clean"/>
                    <a:ea typeface="+mn-ea"/>
                    <a:cs typeface="+mn-cs"/>
                  </a:rPr>
                  <a:t>DDIM</a:t>
                </a:r>
                <a:r>
                  <a:rPr kumimoji="0" lang="en-KR" sz="4400" b="1" i="0" u="none" strike="noStrike" kern="1200" cap="none" spc="0" normalizeH="0" baseline="0" noProof="0" dirty="0">
                    <a:ln>
                      <a:noFill/>
                    </a:ln>
                    <a:solidFill>
                      <a:srgbClr val="8C1313"/>
                    </a:solidFill>
                    <a:effectLst/>
                    <a:uLnTx/>
                    <a:uFillTx/>
                    <a:latin typeface="Adobe Clean"/>
                    <a:ea typeface="+mn-ea"/>
                    <a:cs typeface="+mn-cs"/>
                  </a:rPr>
                  <a:t> </a:t>
                </a:r>
                <a:r>
                  <a:rPr kumimoji="0" lang="en-KR" sz="4400" b="0" i="0" u="none" strike="noStrike" kern="1200" cap="none" spc="0" normalizeH="0" baseline="0" noProof="0" dirty="0">
                    <a:ln>
                      <a:noFill/>
                    </a:ln>
                    <a:solidFill>
                      <a:srgbClr val="8C1313"/>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srgbClr val="8C1313"/>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srgbClr val="8C1313"/>
                        </a:solidFill>
                        <a:effectLst/>
                        <a:uLnTx/>
                        <a:uFillTx/>
                        <a:latin typeface="Cambria Math" panose="02040503050406030204" pitchFamily="18" charset="0"/>
                        <a:ea typeface="+mn-ea"/>
                        <a:cs typeface="+mn-cs"/>
                      </a:rPr>
                      <m:t>≤50</m:t>
                    </m:r>
                  </m:oMath>
                </a14:m>
                <a:r>
                  <a:rPr kumimoji="0" lang="en-KR" sz="4400" b="0" i="0" u="none" strike="noStrike" kern="1200" cap="none" spc="0" normalizeH="0" baseline="0" noProof="0" dirty="0">
                    <a:ln>
                      <a:noFill/>
                    </a:ln>
                    <a:solidFill>
                      <a:srgbClr val="8C1313"/>
                    </a:solidFill>
                    <a:effectLst/>
                    <a:uLnTx/>
                    <a:uFillTx/>
                    <a:latin typeface="Adobe Clean"/>
                    <a:ea typeface="+mn-ea"/>
                    <a:cs typeface="+mn-cs"/>
                  </a:rPr>
                  <a:t>) </a:t>
                </a:r>
                <a:endParaRPr kumimoji="0" lang="en-US" sz="4400" b="1" i="0" u="none" strike="noStrike" kern="1200" cap="none" spc="0" normalizeH="0" baseline="0" noProof="0" dirty="0">
                  <a:ln>
                    <a:noFill/>
                  </a:ln>
                  <a:solidFill>
                    <a:srgbClr val="8C1313"/>
                  </a:solidFill>
                  <a:effectLst/>
                  <a:uLnTx/>
                  <a:uFillTx/>
                  <a:latin typeface="Adobe Clean"/>
                  <a:ea typeface="+mn-ea"/>
                  <a:cs typeface="+mn-cs"/>
                </a:endParaRPr>
              </a:p>
            </p:txBody>
          </p:sp>
        </mc:Choice>
        <mc:Fallback xmlns="">
          <p:sp>
            <p:nvSpPr>
              <p:cNvPr id="11" name="TextBox 10">
                <a:extLst>
                  <a:ext uri="{FF2B5EF4-FFF2-40B4-BE49-F238E27FC236}">
                    <a16:creationId xmlns:a16="http://schemas.microsoft.com/office/drawing/2014/main" id="{72458391-73B7-AC2C-4208-3CF9CEC66E9D}"/>
                  </a:ext>
                </a:extLst>
              </p:cNvPr>
              <p:cNvSpPr txBox="1">
                <a:spLocks noRot="1" noChangeAspect="1" noMove="1" noResize="1" noEditPoints="1" noAdjustHandles="1" noChangeArrowheads="1" noChangeShapeType="1" noTextEdit="1"/>
              </p:cNvSpPr>
              <p:nvPr/>
            </p:nvSpPr>
            <p:spPr>
              <a:xfrm>
                <a:off x="1576465" y="2126399"/>
                <a:ext cx="9039070" cy="769441"/>
              </a:xfrm>
              <a:prstGeom prst="rect">
                <a:avLst/>
              </a:prstGeom>
              <a:blipFill>
                <a:blip r:embed="rId4"/>
                <a:stretch>
                  <a:fillRect l="-2809" t="-16129" b="-37097"/>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44A89DD-0411-60B2-3635-9E435F7AF247}"/>
                  </a:ext>
                </a:extLst>
              </p:cNvPr>
              <p:cNvSpPr txBox="1"/>
              <p:nvPr/>
            </p:nvSpPr>
            <p:spPr>
              <a:xfrm>
                <a:off x="1576465" y="3596353"/>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High-Order ODE Solvers</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2" name="TextBox 11">
                <a:extLst>
                  <a:ext uri="{FF2B5EF4-FFF2-40B4-BE49-F238E27FC236}">
                    <a16:creationId xmlns:a16="http://schemas.microsoft.com/office/drawing/2014/main" id="{144A89DD-0411-60B2-3635-9E435F7AF247}"/>
                  </a:ext>
                </a:extLst>
              </p:cNvPr>
              <p:cNvSpPr txBox="1">
                <a:spLocks noRot="1" noChangeAspect="1" noMove="1" noResize="1" noEditPoints="1" noAdjustHandles="1" noChangeArrowheads="1" noChangeShapeType="1" noTextEdit="1"/>
              </p:cNvSpPr>
              <p:nvPr/>
            </p:nvSpPr>
            <p:spPr>
              <a:xfrm>
                <a:off x="1576465" y="3596353"/>
                <a:ext cx="9039070" cy="769441"/>
              </a:xfrm>
              <a:prstGeom prst="rect">
                <a:avLst/>
              </a:prstGeom>
              <a:blipFill>
                <a:blip r:embed="rId5"/>
                <a:stretch>
                  <a:fillRect l="-2809" t="-16393" b="-37705"/>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D537D65-7802-DE75-A6B9-66EE4788926B}"/>
                  </a:ext>
                </a:extLst>
              </p:cNvPr>
              <p:cNvSpPr txBox="1"/>
              <p:nvPr/>
            </p:nvSpPr>
            <p:spPr>
              <a:xfrm>
                <a:off x="1576465" y="5066306"/>
                <a:ext cx="903907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dobe Clean"/>
                    <a:ea typeface="+mn-ea"/>
                    <a:cs typeface="+mn-cs"/>
                  </a:rPr>
                  <a:t>Finetuning-Based Methods</a:t>
                </a:r>
                <a:r>
                  <a:rPr kumimoji="0" lang="en-KR" sz="4400" b="1" i="0" u="none" strike="noStrike" kern="1200" cap="none" spc="0" normalizeH="0" baseline="0" noProof="0" dirty="0">
                    <a:ln>
                      <a:noFill/>
                    </a:ln>
                    <a:solidFill>
                      <a:prstClr val="white"/>
                    </a:solidFill>
                    <a:effectLst/>
                    <a:uLnTx/>
                    <a:uFillTx/>
                    <a:latin typeface="Adobe Clean"/>
                    <a:ea typeface="+mn-ea"/>
                    <a:cs typeface="+mn-cs"/>
                  </a:rPr>
                  <a:t> </a:t>
                </a:r>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14:m>
                  <m:oMath xmlns:m="http://schemas.openxmlformats.org/officeDocument/2006/math">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m:t>
                    </m:r>
                    <m:r>
                      <a:rPr kumimoji="0" lang="en-US" sz="4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=1~4</m:t>
                    </m:r>
                  </m:oMath>
                </a14:m>
                <a:r>
                  <a:rPr kumimoji="0" lang="en-KR" sz="4400" b="0" i="0" u="none" strike="noStrike" kern="1200" cap="none" spc="0" normalizeH="0" baseline="0" noProof="0" dirty="0">
                    <a:ln>
                      <a:noFill/>
                    </a:ln>
                    <a:solidFill>
                      <a:prstClr val="white"/>
                    </a:solidFill>
                    <a:effectLst/>
                    <a:uLnTx/>
                    <a:uFillTx/>
                    <a:latin typeface="Adobe Clean"/>
                    <a:ea typeface="+mn-ea"/>
                    <a:cs typeface="+mn-cs"/>
                  </a:rPr>
                  <a:t>)</a:t>
                </a:r>
                <a:endParaRPr kumimoji="0" lang="en-US" sz="4400" b="1" i="0" u="none" strike="noStrike" kern="1200" cap="none" spc="0" normalizeH="0" baseline="0" noProof="0" dirty="0">
                  <a:ln>
                    <a:noFill/>
                  </a:ln>
                  <a:solidFill>
                    <a:prstClr val="white"/>
                  </a:solidFill>
                  <a:effectLst/>
                  <a:uLnTx/>
                  <a:uFillTx/>
                  <a:latin typeface="Adobe Clean"/>
                  <a:ea typeface="+mn-ea"/>
                  <a:cs typeface="+mn-cs"/>
                </a:endParaRPr>
              </a:p>
            </p:txBody>
          </p:sp>
        </mc:Choice>
        <mc:Fallback xmlns="">
          <p:sp>
            <p:nvSpPr>
              <p:cNvPr id="13" name="TextBox 12">
                <a:extLst>
                  <a:ext uri="{FF2B5EF4-FFF2-40B4-BE49-F238E27FC236}">
                    <a16:creationId xmlns:a16="http://schemas.microsoft.com/office/drawing/2014/main" id="{DD537D65-7802-DE75-A6B9-66EE4788926B}"/>
                  </a:ext>
                </a:extLst>
              </p:cNvPr>
              <p:cNvSpPr txBox="1">
                <a:spLocks noRot="1" noChangeAspect="1" noMove="1" noResize="1" noEditPoints="1" noAdjustHandles="1" noChangeArrowheads="1" noChangeShapeType="1" noTextEdit="1"/>
              </p:cNvSpPr>
              <p:nvPr/>
            </p:nvSpPr>
            <p:spPr>
              <a:xfrm>
                <a:off x="1576465" y="5066306"/>
                <a:ext cx="9039070" cy="769441"/>
              </a:xfrm>
              <a:prstGeom prst="rect">
                <a:avLst/>
              </a:prstGeom>
              <a:blipFill>
                <a:blip r:embed="rId6"/>
                <a:stretch>
                  <a:fillRect l="-2809" t="-14516" r="-2107" b="-37097"/>
                </a:stretch>
              </a:blipFill>
            </p:spPr>
            <p:txBody>
              <a:bodyPr/>
              <a:lstStyle/>
              <a:p>
                <a:r>
                  <a:rPr lang="en-KR">
                    <a:noFill/>
                  </a:rPr>
                  <a:t> </a:t>
                </a:r>
              </a:p>
            </p:txBody>
          </p:sp>
        </mc:Fallback>
      </mc:AlternateContent>
    </p:spTree>
    <p:extLst>
      <p:ext uri="{BB962C8B-B14F-4D97-AF65-F5344CB8AC3E}">
        <p14:creationId xmlns:p14="http://schemas.microsoft.com/office/powerpoint/2010/main" val="29197393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2792E-5F59-E3EE-925D-0A51999F5F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38B53-617B-E670-E849-B31C4F6786F2}"/>
              </a:ext>
            </a:extLst>
          </p:cNvPr>
          <p:cNvSpPr>
            <a:spLocks noGrp="1"/>
          </p:cNvSpPr>
          <p:nvPr>
            <p:ph type="title"/>
          </p:nvPr>
        </p:nvSpPr>
        <p:spPr/>
        <p:txBody>
          <a:bodyPr>
            <a:normAutofit fontScale="90000"/>
          </a:bodyPr>
          <a:lstStyle/>
          <a:p>
            <a:r>
              <a:rPr lang="en-US" dirty="0"/>
              <a:t>Why DDPMs Are So Slow?</a:t>
            </a:r>
            <a:endParaRPr lang="en-K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DE9A291-E4BD-4B23-F376-9A6887D2D754}"/>
                  </a:ext>
                </a:extLst>
              </p:cNvPr>
              <p:cNvSpPr>
                <a:spLocks noGrp="1"/>
              </p:cNvSpPr>
              <p:nvPr>
                <p:ph type="body" idx="1"/>
              </p:nvPr>
            </p:nvSpPr>
            <p:spPr/>
            <p:txBody>
              <a:bodyPr>
                <a:normAutofit/>
              </a:bodyPr>
              <a:lstStyle/>
              <a:p>
                <a:pPr marL="0" indent="0">
                  <a:buNone/>
                </a:pPr>
                <a:r>
                  <a:rPr lang="en-KR" sz="2800" dirty="0"/>
                  <a:t>DDPM sampling </a:t>
                </a:r>
                <a:r>
                  <a:rPr lang="en-US" sz="2800" dirty="0"/>
                  <a:t>is defined as a Markov chain</a:t>
                </a:r>
                <a:r>
                  <a:rPr lang="en-KR" sz="2800" dirty="0"/>
                  <a:t>, requiring </a:t>
                </a:r>
                <a14:m>
                  <m:oMath xmlns:m="http://schemas.openxmlformats.org/officeDocument/2006/math">
                    <m:r>
                      <a:rPr lang="en-US" sz="2800" b="0" i="1" smtClean="0">
                        <a:latin typeface="Cambria Math" panose="02040503050406030204" pitchFamily="18" charset="0"/>
                      </a:rPr>
                      <m:t>𝑇</m:t>
                    </m:r>
                    <m:r>
                      <a:rPr lang="en-US" sz="2800" b="0" i="1" smtClean="0">
                        <a:latin typeface="Cambria Math" panose="02040503050406030204" pitchFamily="18" charset="0"/>
                      </a:rPr>
                      <m:t>(≥1,000)</m:t>
                    </m:r>
                  </m:oMath>
                </a14:m>
                <a:r>
                  <a:rPr lang="ko-KR" altLang="en-US" sz="2800" dirty="0"/>
                  <a:t> </a:t>
                </a:r>
                <a:r>
                  <a:rPr lang="en-US" altLang="ko-KR" sz="2800" dirty="0"/>
                  <a:t>steps:</a:t>
                </a:r>
              </a:p>
              <a:p>
                <a:pPr marL="0" indent="0">
                  <a:buNone/>
                </a:pPr>
                <a:br>
                  <a:rPr lang="en-KR" sz="2800" dirty="0"/>
                </a:br>
                <a:endParaRPr lang="en-KR" sz="2800" dirty="0"/>
              </a:p>
            </p:txBody>
          </p:sp>
        </mc:Choice>
        <mc:Fallback xmlns="">
          <p:sp>
            <p:nvSpPr>
              <p:cNvPr id="3" name="Text Placeholder 2">
                <a:extLst>
                  <a:ext uri="{FF2B5EF4-FFF2-40B4-BE49-F238E27FC236}">
                    <a16:creationId xmlns:a16="http://schemas.microsoft.com/office/drawing/2014/main" id="{7DE9A291-E4BD-4B23-F376-9A6887D2D754}"/>
                  </a:ext>
                </a:extLst>
              </p:cNvPr>
              <p:cNvSpPr>
                <a:spLocks noGrp="1" noRot="1" noChangeAspect="1" noMove="1" noResize="1" noEditPoints="1" noAdjustHandles="1" noChangeArrowheads="1" noChangeShapeType="1" noTextEdit="1"/>
              </p:cNvSpPr>
              <p:nvPr>
                <p:ph type="body" idx="1"/>
              </p:nvPr>
            </p:nvSpPr>
            <p:spPr>
              <a:blipFill>
                <a:blip r:embed="rId3"/>
                <a:stretch>
                  <a:fillRect l="-766"/>
                </a:stretch>
              </a:blipFill>
            </p:spPr>
            <p:txBody>
              <a:bodyPr/>
              <a:lstStyle/>
              <a:p>
                <a:r>
                  <a:rPr lang="en-KR">
                    <a:noFill/>
                  </a:rPr>
                  <a:t> </a:t>
                </a:r>
              </a:p>
            </p:txBody>
          </p:sp>
        </mc:Fallback>
      </mc:AlternateContent>
      <p:sp>
        <p:nvSpPr>
          <p:cNvPr id="4" name="Date Placeholder 3">
            <a:extLst>
              <a:ext uri="{FF2B5EF4-FFF2-40B4-BE49-F238E27FC236}">
                <a16:creationId xmlns:a16="http://schemas.microsoft.com/office/drawing/2014/main" id="{4B89D81A-1226-F59C-FD86-DAE82C30665F}"/>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765D5FA5-96EB-46D9-A299-19F5F4794DBF}"/>
              </a:ext>
            </a:extLst>
          </p:cNvPr>
          <p:cNvSpPr>
            <a:spLocks noGrp="1"/>
          </p:cNvSpPr>
          <p:nvPr>
            <p:ph type="ftr" sz="quarter" idx="11"/>
          </p:nvPr>
        </p:nvSpPr>
        <p:spPr/>
        <p:txBody>
          <a:bodyPr/>
          <a:lstStyle/>
          <a:p>
            <a:r>
              <a:rPr lang="en-US"/>
              <a:t>Accelerating Generative Process</a:t>
            </a:r>
            <a:endParaRPr lang="en-US" dirty="0"/>
          </a:p>
        </p:txBody>
      </p:sp>
      <p:sp>
        <p:nvSpPr>
          <p:cNvPr id="6" name="Slide Number Placeholder 5">
            <a:extLst>
              <a:ext uri="{FF2B5EF4-FFF2-40B4-BE49-F238E27FC236}">
                <a16:creationId xmlns:a16="http://schemas.microsoft.com/office/drawing/2014/main" id="{B2C5FA0C-5F21-662F-B0C0-EF8078B98656}"/>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D1A8A80-88C5-C092-6FCC-2154C6C39968}"/>
                  </a:ext>
                </a:extLst>
              </p:cNvPr>
              <p:cNvSpPr txBox="1"/>
              <p:nvPr/>
            </p:nvSpPr>
            <p:spPr>
              <a:xfrm>
                <a:off x="1133708" y="-1554052"/>
                <a:ext cx="9924585" cy="13038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0</m:t>
                              </m:r>
                            </m:sub>
                          </m:sSub>
                        </m:e>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𝑇</m:t>
                              </m:r>
                            </m:sub>
                          </m:sSub>
                        </m:e>
                      </m:d>
                      <m:r>
                        <a:rPr lang="en-US" sz="2800" b="0" i="1" smtClean="0">
                          <a:latin typeface="Cambria Math" panose="02040503050406030204" pitchFamily="18" charset="0"/>
                        </a:rPr>
                        <m:t>=</m:t>
                      </m:r>
                      <m:nary>
                        <m:naryPr>
                          <m:subHide m:val="on"/>
                          <m:supHide m:val="on"/>
                          <m:ctrlPr>
                            <a:rPr lang="en-US" sz="2800" b="0" i="1" smtClean="0">
                              <a:latin typeface="Cambria Math" panose="02040503050406030204" pitchFamily="18" charset="0"/>
                            </a:rPr>
                          </m:ctrlPr>
                        </m:naryPr>
                        <m:sub/>
                        <m:sup/>
                        <m:e>
                          <m:r>
                            <a:rPr lang="en-US" sz="2800" i="1">
                              <a:latin typeface="Cambria Math" panose="02040503050406030204" pitchFamily="18" charset="0"/>
                            </a:rPr>
                            <m:t>⋯</m:t>
                          </m:r>
                        </m:e>
                      </m:nary>
                      <m:nary>
                        <m:naryPr>
                          <m:subHide m:val="on"/>
                          <m:supHide m:val="on"/>
                          <m:ctrlPr>
                            <a:rPr lang="en-US" sz="2800" b="0" i="1" smtClean="0">
                              <a:latin typeface="Cambria Math" panose="02040503050406030204" pitchFamily="18" charset="0"/>
                            </a:rPr>
                          </m:ctrlPr>
                        </m:naryPr>
                        <m:sub/>
                        <m:sup/>
                        <m:e>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𝑇</m:t>
                                  </m:r>
                                </m:sub>
                              </m:sSub>
                            </m:e>
                          </m:d>
                          <m:nary>
                            <m:naryPr>
                              <m:chr m:val="∏"/>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𝑡</m:t>
                              </m:r>
                              <m:r>
                                <a:rPr lang="en-US" sz="2800" b="0" i="1" smtClean="0">
                                  <a:latin typeface="Cambria Math" panose="02040503050406030204" pitchFamily="18" charset="0"/>
                                </a:rPr>
                                <m:t>=1</m:t>
                              </m:r>
                            </m:sub>
                            <m:sup>
                              <m:r>
                                <a:rPr lang="en-US" sz="2800" b="0" i="1" smtClean="0">
                                  <a:latin typeface="Cambria Math" panose="02040503050406030204" pitchFamily="18" charset="0"/>
                                </a:rPr>
                                <m:t>𝑇</m:t>
                              </m:r>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𝜃</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Sub>
                                </m:e>
                              </m:d>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𝑇</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1</m:t>
                                  </m:r>
                                </m:sub>
                              </m:sSub>
                            </m:e>
                          </m:nary>
                        </m:e>
                      </m:nary>
                    </m:oMath>
                  </m:oMathPara>
                </a14:m>
                <a:endParaRPr lang="en-KR" sz="2800" dirty="0"/>
              </a:p>
            </p:txBody>
          </p:sp>
        </mc:Choice>
        <mc:Fallback xmlns="">
          <p:sp>
            <p:nvSpPr>
              <p:cNvPr id="36" name="TextBox 35">
                <a:extLst>
                  <a:ext uri="{FF2B5EF4-FFF2-40B4-BE49-F238E27FC236}">
                    <a16:creationId xmlns:a16="http://schemas.microsoft.com/office/drawing/2014/main" id="{CD1A8A80-88C5-C092-6FCC-2154C6C39968}"/>
                  </a:ext>
                </a:extLst>
              </p:cNvPr>
              <p:cNvSpPr txBox="1">
                <a:spLocks noRot="1" noChangeAspect="1" noMove="1" noResize="1" noEditPoints="1" noAdjustHandles="1" noChangeArrowheads="1" noChangeShapeType="1" noTextEdit="1"/>
              </p:cNvSpPr>
              <p:nvPr/>
            </p:nvSpPr>
            <p:spPr>
              <a:xfrm>
                <a:off x="1133708" y="-1554052"/>
                <a:ext cx="9924585" cy="1303883"/>
              </a:xfrm>
              <a:prstGeom prst="rect">
                <a:avLst/>
              </a:prstGeom>
              <a:blipFill>
                <a:blip r:embed="rId4"/>
                <a:stretch>
                  <a:fillRect t="-121154" b="-184615"/>
                </a:stretch>
              </a:blipFill>
            </p:spPr>
            <p:txBody>
              <a:bodyPr/>
              <a:lstStyle/>
              <a:p>
                <a:r>
                  <a:rPr lang="en-KR">
                    <a:noFill/>
                  </a:rPr>
                  <a:t> </a:t>
                </a:r>
              </a:p>
            </p:txBody>
          </p:sp>
        </mc:Fallback>
      </mc:AlternateContent>
      <p:pic>
        <p:nvPicPr>
          <p:cNvPr id="40" name="Picture 39">
            <a:extLst>
              <a:ext uri="{FF2B5EF4-FFF2-40B4-BE49-F238E27FC236}">
                <a16:creationId xmlns:a16="http://schemas.microsoft.com/office/drawing/2014/main" id="{D3C86D97-B018-AE50-B227-EFD61D8E4DFC}"/>
              </a:ext>
            </a:extLst>
          </p:cNvPr>
          <p:cNvPicPr>
            <a:picLocks noChangeAspect="1"/>
          </p:cNvPicPr>
          <p:nvPr/>
        </p:nvPicPr>
        <p:blipFill>
          <a:blip r:embed="rId5"/>
          <a:srcRect t="9442"/>
          <a:stretch>
            <a:fillRect/>
          </a:stretch>
        </p:blipFill>
        <p:spPr>
          <a:xfrm>
            <a:off x="577892" y="3232782"/>
            <a:ext cx="11036217" cy="1775744"/>
          </a:xfrm>
          <a:prstGeom prst="rect">
            <a:avLst/>
          </a:prstGeom>
        </p:spPr>
      </p:pic>
      <p:sp>
        <p:nvSpPr>
          <p:cNvPr id="7" name="Rectangle 6">
            <a:extLst>
              <a:ext uri="{FF2B5EF4-FFF2-40B4-BE49-F238E27FC236}">
                <a16:creationId xmlns:a16="http://schemas.microsoft.com/office/drawing/2014/main" id="{380D6AE6-B106-7540-9F06-B037873B8EED}"/>
              </a:ext>
            </a:extLst>
          </p:cNvPr>
          <p:cNvSpPr/>
          <p:nvPr/>
        </p:nvSpPr>
        <p:spPr>
          <a:xfrm>
            <a:off x="4889500" y="3232782"/>
            <a:ext cx="6724608" cy="201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8" name="Rectangle 7">
            <a:extLst>
              <a:ext uri="{FF2B5EF4-FFF2-40B4-BE49-F238E27FC236}">
                <a16:creationId xmlns:a16="http://schemas.microsoft.com/office/drawing/2014/main" id="{138376AE-3A1B-FC9E-CB50-FAA2D8DCE4EE}"/>
              </a:ext>
            </a:extLst>
          </p:cNvPr>
          <p:cNvSpPr/>
          <p:nvPr/>
        </p:nvSpPr>
        <p:spPr>
          <a:xfrm>
            <a:off x="2438400" y="3149600"/>
            <a:ext cx="9191240" cy="201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9" name="Rectangle 8">
            <a:extLst>
              <a:ext uri="{FF2B5EF4-FFF2-40B4-BE49-F238E27FC236}">
                <a16:creationId xmlns:a16="http://schemas.microsoft.com/office/drawing/2014/main" id="{DDCAEDEA-F127-7572-3F60-AB4E7BD10EC6}"/>
              </a:ext>
            </a:extLst>
          </p:cNvPr>
          <p:cNvSpPr/>
          <p:nvPr/>
        </p:nvSpPr>
        <p:spPr>
          <a:xfrm>
            <a:off x="8381999" y="3149600"/>
            <a:ext cx="3232107" cy="201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3234934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dobe">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13354</TotalTime>
  <Words>6241</Words>
  <Application>Microsoft Macintosh PowerPoint</Application>
  <PresentationFormat>Widescreen</PresentationFormat>
  <Paragraphs>680</Paragraphs>
  <Slides>59</Slides>
  <Notes>59</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Adobe Clean</vt:lpstr>
      <vt:lpstr>Adobe Clean ExtraBold</vt:lpstr>
      <vt:lpstr>Arial</vt:lpstr>
      <vt:lpstr>Calibri</vt:lpstr>
      <vt:lpstr>Cambria Math</vt:lpstr>
      <vt:lpstr>Times New Roman</vt:lpstr>
      <vt:lpstr>Ubuntu</vt:lpstr>
      <vt:lpstr>Office Theme</vt:lpstr>
      <vt:lpstr>PowerPoint Presentation</vt:lpstr>
      <vt:lpstr>Presentation Schedule</vt:lpstr>
      <vt:lpstr>Presentation Schedule</vt:lpstr>
      <vt:lpstr>Good Generation Quality. How about Speed?</vt:lpstr>
      <vt:lpstr>Diffusion Models – Pros and Cons</vt:lpstr>
      <vt:lpstr>How to Speed up the Sampling Process While Achieving Good Quality?</vt:lpstr>
      <vt:lpstr>PowerPoint Presentation</vt:lpstr>
      <vt:lpstr>PowerPoint Presentation</vt:lpstr>
      <vt:lpstr>Why DDPMs Are So Slow?</vt:lpstr>
      <vt:lpstr>Denoising Diffusion Implicit Models (DDIMs)</vt:lpstr>
      <vt:lpstr>DDPMs</vt:lpstr>
      <vt:lpstr>Denoising Diffusion Implicit Models (DDIMs)</vt:lpstr>
      <vt:lpstr>DDIM’s Non-Markovian Sampling Process</vt:lpstr>
      <vt:lpstr>DDIM’s Non-Markovian Sampling Process</vt:lpstr>
      <vt:lpstr>DDIM’s Non-Markovian Sampling Process</vt:lpstr>
      <vt:lpstr>DDIM’s Non-Markovian Sampling Process</vt:lpstr>
      <vt:lpstr>Denoising Diffusion Implicit Models (DDIMs)</vt:lpstr>
      <vt:lpstr>Denoising Diffusion Implicit Models (DDIMs)</vt:lpstr>
      <vt:lpstr>Accelerated Sampling Process</vt:lpstr>
      <vt:lpstr>Accelerated Sampling Process</vt:lpstr>
      <vt:lpstr>Accelerated Sampling Process</vt:lpstr>
      <vt:lpstr>Accelerated Sampling Process</vt:lpstr>
      <vt:lpstr>Stochasticity Control in DDIMs</vt:lpstr>
      <vt:lpstr>Stochasticity Control in DDIMs</vt:lpstr>
      <vt:lpstr>Faster, Without Compromise</vt:lpstr>
      <vt:lpstr>Faster, Without Compromise</vt:lpstr>
      <vt:lpstr>Faster, Without Compromise</vt:lpstr>
      <vt:lpstr>Faster, Without Compromise</vt:lpstr>
      <vt:lpstr>Faster, Without Compromise</vt:lpstr>
      <vt:lpstr>Faster, Without Compromise</vt:lpstr>
      <vt:lpstr>Takeaways of DDIM</vt:lpstr>
      <vt:lpstr>Relevance to ODEs</vt:lpstr>
      <vt:lpstr>PowerPoint Presentation</vt:lpstr>
      <vt:lpstr>Stochastic Differential Equations</vt:lpstr>
      <vt:lpstr>Diffusion Models and SDEs</vt:lpstr>
      <vt:lpstr>Diffusion Models and SDEs</vt:lpstr>
      <vt:lpstr>Probability Flow ODE</vt:lpstr>
      <vt:lpstr>Probability Flow ODE</vt:lpstr>
      <vt:lpstr>Fokker-Planck Equation</vt:lpstr>
      <vt:lpstr>Fokker-Planck Equation</vt:lpstr>
      <vt:lpstr>Probability Flow ODE</vt:lpstr>
      <vt:lpstr>Numerical Methods for ODE</vt:lpstr>
      <vt:lpstr>DPM-Solver</vt:lpstr>
      <vt:lpstr>Semi-Linear Structure of PF-ODEs</vt:lpstr>
      <vt:lpstr>DPM-Solver</vt:lpstr>
      <vt:lpstr>DPM-Solver</vt:lpstr>
      <vt:lpstr>DPM-Solver</vt:lpstr>
      <vt:lpstr>Takeaways of High-Order ODE Solvers</vt:lpstr>
      <vt:lpstr>PowerPoint Presentation</vt:lpstr>
      <vt:lpstr>PowerPoint Presentation</vt:lpstr>
      <vt:lpstr>Consistency Models</vt:lpstr>
      <vt:lpstr>Consistency Loss</vt:lpstr>
      <vt:lpstr>Comparison with Diffusion Models</vt:lpstr>
      <vt:lpstr>Consistency Trajectory Models</vt:lpstr>
      <vt:lpstr>Shortcut Models</vt:lpstr>
      <vt:lpstr>Distillation-Based Approach</vt:lpstr>
      <vt:lpstr>GAN-Based Finetuning</vt:lpstr>
      <vt:lpstr>Acceleration – Summary</vt:lpstr>
      <vt:lpstr>End of Part 4 – Accelerating Generative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Neurosymbolic Models for Computer Graphics</dc:title>
  <dc:creator>Daniel Ritchie</dc:creator>
  <cp:lastModifiedBy>Juil Koo</cp:lastModifiedBy>
  <cp:revision>354</cp:revision>
  <cp:lastPrinted>2025-07-04T11:17:49Z</cp:lastPrinted>
  <dcterms:created xsi:type="dcterms:W3CDTF">2023-03-29T20:59:10Z</dcterms:created>
  <dcterms:modified xsi:type="dcterms:W3CDTF">2025-08-12T17:33:40Z</dcterms:modified>
</cp:coreProperties>
</file>