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762" r:id="rId3"/>
    <p:sldMasterId id="2147483774" r:id="rId4"/>
    <p:sldMasterId id="2147483794" r:id="rId5"/>
  </p:sldMasterIdLst>
  <p:notesMasterIdLst>
    <p:notesMasterId r:id="rId40"/>
  </p:notesMasterIdLst>
  <p:handoutMasterIdLst>
    <p:handoutMasterId r:id="rId41"/>
  </p:handoutMasterIdLst>
  <p:sldIdLst>
    <p:sldId id="257" r:id="rId6"/>
    <p:sldId id="283" r:id="rId7"/>
    <p:sldId id="315" r:id="rId8"/>
    <p:sldId id="284" r:id="rId9"/>
    <p:sldId id="285" r:id="rId10"/>
    <p:sldId id="286" r:id="rId11"/>
    <p:sldId id="304" r:id="rId12"/>
    <p:sldId id="303" r:id="rId13"/>
    <p:sldId id="305" r:id="rId14"/>
    <p:sldId id="314" r:id="rId15"/>
    <p:sldId id="313" r:id="rId16"/>
    <p:sldId id="288" r:id="rId17"/>
    <p:sldId id="297" r:id="rId18"/>
    <p:sldId id="298" r:id="rId19"/>
    <p:sldId id="299" r:id="rId20"/>
    <p:sldId id="301" r:id="rId21"/>
    <p:sldId id="300" r:id="rId22"/>
    <p:sldId id="291" r:id="rId23"/>
    <p:sldId id="309" r:id="rId24"/>
    <p:sldId id="310" r:id="rId25"/>
    <p:sldId id="311" r:id="rId26"/>
    <p:sldId id="312" r:id="rId27"/>
    <p:sldId id="302" r:id="rId28"/>
    <p:sldId id="308" r:id="rId29"/>
    <p:sldId id="292" r:id="rId30"/>
    <p:sldId id="293" r:id="rId31"/>
    <p:sldId id="294" r:id="rId32"/>
    <p:sldId id="295" r:id="rId33"/>
    <p:sldId id="260" r:id="rId34"/>
    <p:sldId id="280" r:id="rId35"/>
    <p:sldId id="263" r:id="rId36"/>
    <p:sldId id="264" r:id="rId37"/>
    <p:sldId id="279" r:id="rId38"/>
    <p:sldId id="26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D6"/>
    <a:srgbClr val="FCE1D6"/>
    <a:srgbClr val="EAF8EB"/>
    <a:srgbClr val="298DC2"/>
    <a:srgbClr val="FFCC00"/>
    <a:srgbClr val="00CC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4350" autoAdjust="0"/>
  </p:normalViewPr>
  <p:slideViewPr>
    <p:cSldViewPr>
      <p:cViewPr varScale="1">
        <p:scale>
          <a:sx n="102" d="100"/>
          <a:sy n="10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25A2A3-83AD-3A4F-B0A0-F739916D572A}" type="datetimeFigureOut">
              <a:rPr lang="en-US"/>
              <a:pPr>
                <a:defRPr/>
              </a:pPr>
              <a:t>03/12/2014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2BD4C2-F36E-434E-BD8C-2A4D6995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6F56-920B-43CA-9D9E-EAB89CA816D4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524C-89B2-45EB-858E-22279BC18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4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Indoor scene analysis</a:t>
            </a:r>
          </a:p>
          <a:p>
            <a:pPr lvl="1"/>
            <a:r>
              <a:rPr lang="en-GB" sz="2000" dirty="0" smtClean="0"/>
              <a:t>Acquisition has become easier</a:t>
            </a:r>
          </a:p>
          <a:p>
            <a:pPr lvl="1"/>
            <a:r>
              <a:rPr lang="en-GB" sz="2000" dirty="0" smtClean="0"/>
              <a:t>Scenes become less constrained, have growing complexity</a:t>
            </a:r>
          </a:p>
          <a:p>
            <a:pPr lvl="1"/>
            <a:r>
              <a:rPr lang="en-GB" sz="2000" dirty="0" smtClean="0"/>
              <a:t>Target more complex: object counting </a:t>
            </a:r>
            <a:r>
              <a:rPr lang="en-GB" sz="2000" dirty="0" smtClean="0">
                <a:sym typeface="Wingdings" panose="05000000000000000000" pitchFamily="2" charset="2"/>
              </a:rPr>
              <a:t> segmentation, labelling</a:t>
            </a:r>
            <a:endParaRPr lang="en-GB" sz="2000" dirty="0" smtClean="0"/>
          </a:p>
          <a:p>
            <a:r>
              <a:rPr lang="en-GB" sz="2400" dirty="0" smtClean="0"/>
              <a:t>Typical processing:</a:t>
            </a:r>
          </a:p>
          <a:p>
            <a:pPr lvl="1"/>
            <a:r>
              <a:rPr lang="en-GB" sz="2000" dirty="0" smtClean="0"/>
              <a:t>Vision (SLAM)</a:t>
            </a:r>
          </a:p>
          <a:p>
            <a:pPr lvl="2"/>
            <a:r>
              <a:rPr lang="en-GB" sz="1600" dirty="0" smtClean="0"/>
              <a:t>Elements: 2D images, temporal information, depth maps, </a:t>
            </a:r>
            <a:r>
              <a:rPr lang="en-GB" sz="1600" dirty="0" err="1" smtClean="0"/>
              <a:t>pointclouds</a:t>
            </a:r>
            <a:r>
              <a:rPr lang="en-GB" sz="1600" dirty="0" smtClean="0"/>
              <a:t>, 3D models</a:t>
            </a:r>
          </a:p>
          <a:p>
            <a:pPr lvl="2"/>
            <a:r>
              <a:rPr lang="en-GB" sz="1600" dirty="0" smtClean="0"/>
              <a:t>Tasks: localization, mapping</a:t>
            </a:r>
            <a:endParaRPr lang="en-GB" sz="1800" dirty="0" smtClean="0"/>
          </a:p>
          <a:p>
            <a:pPr lvl="1"/>
            <a:r>
              <a:rPr lang="en-GB" sz="2000" dirty="0" smtClean="0"/>
              <a:t>3D</a:t>
            </a:r>
          </a:p>
          <a:p>
            <a:pPr lvl="2"/>
            <a:r>
              <a:rPr lang="en-GB" sz="1600" dirty="0" smtClean="0"/>
              <a:t>Elements: </a:t>
            </a:r>
            <a:r>
              <a:rPr lang="en-GB" sz="1600" dirty="0" err="1" smtClean="0"/>
              <a:t>pointclouds</a:t>
            </a:r>
            <a:r>
              <a:rPr lang="en-GB" sz="1600" dirty="0" smtClean="0"/>
              <a:t>, shapes, 3D meshes</a:t>
            </a:r>
          </a:p>
          <a:p>
            <a:pPr lvl="2"/>
            <a:r>
              <a:rPr lang="en-GB" sz="1600" dirty="0" smtClean="0"/>
              <a:t>Tasks: local geometric or </a:t>
            </a:r>
            <a:r>
              <a:rPr lang="en-GB" sz="1600" dirty="0" err="1" smtClean="0"/>
              <a:t>multiscale</a:t>
            </a:r>
            <a:r>
              <a:rPr lang="en-GB" sz="1600" dirty="0" smtClean="0"/>
              <a:t> features, abstraction by primitives, shapes from collections, inference of categorical knowledge, functional information (interaction)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have identified cases, where people</a:t>
            </a:r>
            <a:r>
              <a:rPr lang="en-GB" baseline="0" dirty="0" smtClean="0"/>
              <a:t> designed solutions, that use the power of multi-criteria analysis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MULTI-CRIT representation needed!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4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Knowledge sub-graph to incorporate</a:t>
            </a:r>
            <a:r>
              <a:rPr lang="en-GB" baseline="0" dirty="0" smtClean="0"/>
              <a:t> expert knowledge into vision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concept of graph fusion exist in business</a:t>
            </a:r>
            <a:r>
              <a:rPr lang="en-GB" baseline="0" dirty="0" smtClean="0"/>
              <a:t> intelligence.</a:t>
            </a:r>
          </a:p>
          <a:p>
            <a:r>
              <a:rPr lang="en-GB" baseline="0" dirty="0" smtClean="0"/>
              <a:t>Called information fusion and </a:t>
            </a:r>
            <a:r>
              <a:rPr lang="en-GB" baseline="0" dirty="0" err="1" smtClean="0"/>
              <a:t>mcda</a:t>
            </a:r>
            <a:endParaRPr lang="en-GB" baseline="0" dirty="0" smtClean="0"/>
          </a:p>
          <a:p>
            <a:r>
              <a:rPr lang="en-GB" baseline="0" dirty="0" err="1" smtClean="0"/>
              <a:t>Multigraphs</a:t>
            </a:r>
            <a:r>
              <a:rPr lang="en-GB" baseline="0" dirty="0" smtClean="0"/>
              <a:t> in vision used by Zhang et al for low level image processing tasks, not formalized.</a:t>
            </a:r>
          </a:p>
          <a:p>
            <a:r>
              <a:rPr lang="en-GB" baseline="0" dirty="0" err="1" smtClean="0"/>
              <a:t>Hmida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“Knowledge base approach for 3d objects detection in point clouds using 3d processing and specialists knowledge”</a:t>
            </a:r>
            <a:endParaRPr lang="en-GB" baseline="0" dirty="0" smtClean="0"/>
          </a:p>
          <a:p>
            <a:r>
              <a:rPr lang="en-GB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abstractions not connected to the data allow to form object hierarchies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9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/>
              <a:t>Not just a label – can be parameterized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/>
              <a:t>It has been shown, that having a hierarchy of prior information helps [Wu14]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(topological sub-graph </a:t>
            </a:r>
            <a:r>
              <a:rPr lang="en-GB" sz="1200" dirty="0" smtClean="0">
                <a:sym typeface="Wingdings" panose="05000000000000000000" pitchFamily="2" charset="2"/>
              </a:rPr>
              <a:t></a:t>
            </a:r>
            <a:r>
              <a:rPr lang="en-GB" sz="1200" dirty="0" smtClean="0"/>
              <a:t> classification sub-graph)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3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000" dirty="0" smtClean="0"/>
              <a:t>Physically stable</a:t>
            </a:r>
          </a:p>
          <a:p>
            <a:pPr lvl="1"/>
            <a:r>
              <a:rPr lang="en-GB" sz="2000" dirty="0" smtClean="0"/>
              <a:t>Function:</a:t>
            </a:r>
            <a:r>
              <a:rPr lang="en-GB" sz="2000" baseline="0" dirty="0" smtClean="0"/>
              <a:t> w</a:t>
            </a:r>
            <a:r>
              <a:rPr lang="en-GB" sz="2000" dirty="0" smtClean="0"/>
              <a:t>ork with electricity, emits</a:t>
            </a:r>
            <a:r>
              <a:rPr lang="en-GB" sz="2000" baseline="0" dirty="0" smtClean="0"/>
              <a:t> water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Vision</a:t>
            </a:r>
            <a:r>
              <a:rPr lang="en-GB" sz="2000" dirty="0" smtClean="0"/>
              <a:t>: train on common and uncommon scene configurations, over long time, simplistic object modelling?</a:t>
            </a:r>
          </a:p>
          <a:p>
            <a:pPr lvl="1"/>
            <a:r>
              <a:rPr lang="en-GB" sz="2000" dirty="0" smtClean="0"/>
              <a:t>Scene collections: co-segment objects, identify object function, affordance and non-rigidity, analyse co-occurrence to discover unusual scenes</a:t>
            </a:r>
          </a:p>
          <a:p>
            <a:pPr lvl="1"/>
            <a:r>
              <a:rPr lang="en-GB" sz="2000" dirty="0" smtClean="0"/>
              <a:t>[Huang2013] showed, that incomplete labelling is enough for semantic inference – “objects that tip over”, “objects that incur danger, when in contact with water”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Intra-domain analysis is useful </a:t>
            </a:r>
          </a:p>
          <a:p>
            <a:r>
              <a:rPr lang="en-GB" sz="1200" dirty="0" smtClean="0"/>
              <a:t>On the time of the year, geographic location, or function. </a:t>
            </a:r>
          </a:p>
          <a:p>
            <a:r>
              <a:rPr lang="en-GB" sz="1200" dirty="0" smtClean="0"/>
              <a:t>a large, scissor-like object in New Jersey in July is likely to be a hedge trimmer, that was forgotten on the kitchen table, and should be placed back in the garden shed. </a:t>
            </a:r>
          </a:p>
          <a:p>
            <a:r>
              <a:rPr lang="en-GB" sz="1200" dirty="0" smtClean="0"/>
              <a:t>A small one in Kyoto in December is more probable to be a Bonsai leaf trimmer and might have been put there by the owner, as a reminder to perform the weekly trimming.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: continuously growing model database with unreliable </a:t>
            </a:r>
            <a:r>
              <a:rPr lang="en-GB" sz="1200" dirty="0" err="1" smtClean="0"/>
              <a:t>labellings</a:t>
            </a:r>
            <a:r>
              <a:rPr lang="en-GB" sz="1200" dirty="0" smtClean="0"/>
              <a:t> and scale information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Indoor scene analysis</a:t>
            </a:r>
          </a:p>
          <a:p>
            <a:pPr lvl="1"/>
            <a:r>
              <a:rPr lang="en-GB" sz="2000" dirty="0" smtClean="0"/>
              <a:t>Acquisition has become easier</a:t>
            </a:r>
          </a:p>
          <a:p>
            <a:pPr lvl="1"/>
            <a:r>
              <a:rPr lang="en-GB" sz="2000" dirty="0" smtClean="0"/>
              <a:t>Scenes become less constrained, have growing complexity</a:t>
            </a:r>
          </a:p>
          <a:p>
            <a:pPr lvl="1"/>
            <a:r>
              <a:rPr lang="en-GB" sz="2000" dirty="0" smtClean="0"/>
              <a:t>Target more complex: object counting </a:t>
            </a:r>
            <a:r>
              <a:rPr lang="en-GB" sz="2000" dirty="0" smtClean="0">
                <a:sym typeface="Wingdings" panose="05000000000000000000" pitchFamily="2" charset="2"/>
              </a:rPr>
              <a:t> segmentation, labelling</a:t>
            </a:r>
            <a:endParaRPr lang="en-GB" sz="2000" dirty="0" smtClean="0"/>
          </a:p>
          <a:p>
            <a:r>
              <a:rPr lang="en-GB" sz="2400" dirty="0" smtClean="0"/>
              <a:t>Typical processing:</a:t>
            </a:r>
          </a:p>
          <a:p>
            <a:pPr lvl="1"/>
            <a:r>
              <a:rPr lang="en-GB" sz="2000" dirty="0" smtClean="0"/>
              <a:t>Vision (SLAM)</a:t>
            </a:r>
          </a:p>
          <a:p>
            <a:pPr lvl="2"/>
            <a:r>
              <a:rPr lang="en-GB" sz="1600" dirty="0" smtClean="0"/>
              <a:t>Elements: 2D images, temporal information, depth maps, </a:t>
            </a:r>
            <a:r>
              <a:rPr lang="en-GB" sz="1600" dirty="0" err="1" smtClean="0"/>
              <a:t>pointclouds</a:t>
            </a:r>
            <a:r>
              <a:rPr lang="en-GB" sz="1600" dirty="0" smtClean="0"/>
              <a:t>, 3D models</a:t>
            </a:r>
          </a:p>
          <a:p>
            <a:pPr lvl="2"/>
            <a:r>
              <a:rPr lang="en-GB" sz="1600" dirty="0" smtClean="0"/>
              <a:t>Tasks: localization, mapping</a:t>
            </a:r>
            <a:endParaRPr lang="en-GB" sz="1800" dirty="0" smtClean="0"/>
          </a:p>
          <a:p>
            <a:pPr lvl="1"/>
            <a:r>
              <a:rPr lang="en-GB" sz="2000" dirty="0" smtClean="0"/>
              <a:t>3D</a:t>
            </a:r>
          </a:p>
          <a:p>
            <a:pPr lvl="2"/>
            <a:r>
              <a:rPr lang="en-GB" sz="1600" dirty="0" smtClean="0"/>
              <a:t>Elements: </a:t>
            </a:r>
            <a:r>
              <a:rPr lang="en-GB" sz="1600" dirty="0" err="1" smtClean="0"/>
              <a:t>pointclouds</a:t>
            </a:r>
            <a:r>
              <a:rPr lang="en-GB" sz="1600" dirty="0" smtClean="0"/>
              <a:t>, shapes, 3D meshes</a:t>
            </a:r>
          </a:p>
          <a:p>
            <a:pPr lvl="2"/>
            <a:r>
              <a:rPr lang="en-GB" sz="1600" dirty="0" smtClean="0"/>
              <a:t>Tasks: local geometric or </a:t>
            </a:r>
            <a:r>
              <a:rPr lang="en-GB" sz="1600" dirty="0" err="1" smtClean="0"/>
              <a:t>multiscale</a:t>
            </a:r>
            <a:r>
              <a:rPr lang="en-GB" sz="1600" dirty="0" smtClean="0"/>
              <a:t> features, abstraction by primitives, shapes from collections, inference of categorical knowledge, functional information (interaction)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2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</a:rPr>
              <a:t>Only few types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</a:rPr>
              <a:t>For</a:t>
            </a:r>
            <a:r>
              <a:rPr lang="en-GB" baseline="0" dirty="0" smtClean="0">
                <a:latin typeface="Arial" charset="0"/>
              </a:rPr>
              <a:t> complex scene understanding we need to consider different information domains at the same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</a:rPr>
              <a:t>Disjoint abstraction layers stacked is worse,</a:t>
            </a:r>
            <a:r>
              <a:rPr lang="en-GB" baseline="0" dirty="0" smtClean="0">
                <a:latin typeface="Arial" charset="0"/>
              </a:rPr>
              <a:t> than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charset="0"/>
              </a:rPr>
              <a:t>Mutually refined, joint representation</a:t>
            </a:r>
            <a:endParaRPr lang="en-GB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</a:rPr>
              <a:t>Considering different</a:t>
            </a:r>
            <a:r>
              <a:rPr lang="en-GB" baseline="0" dirty="0" smtClean="0">
                <a:latin typeface="Arial" charset="0"/>
              </a:rPr>
              <a:t> information domains at the same time is better, then in turn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charset="0"/>
              </a:rPr>
              <a:t>(Many techniques have been researched across different fields for the purpose of scene analysis. The range of approaches proposed is highly diverse and input-dependent. In geometry processing, where input is often given as 3D data such as meshes and </a:t>
            </a:r>
            <a:r>
              <a:rPr lang="en-GB" dirty="0" err="1" smtClean="0">
                <a:latin typeface="Arial" charset="0"/>
              </a:rPr>
              <a:t>pointclouds</a:t>
            </a:r>
            <a:r>
              <a:rPr lang="en-GB" dirty="0" smtClean="0">
                <a:latin typeface="Arial" charset="0"/>
              </a:rPr>
              <a:t>, techniques range from local geometric descriptors and </a:t>
            </a:r>
            <a:r>
              <a:rPr lang="en-GB" dirty="0" err="1" smtClean="0">
                <a:latin typeface="Arial" charset="0"/>
              </a:rPr>
              <a:t>multiscale</a:t>
            </a:r>
            <a:r>
              <a:rPr lang="en-GB" dirty="0" smtClean="0">
                <a:latin typeface="Arial" charset="0"/>
              </a:rPr>
              <a:t> feature extraction to scene abstraction using either 3D primitives or shapes from a given collection. The resulting abstractions are used for inferring a multitude of types of information.)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9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present graph-based data</a:t>
            </a:r>
            <a:r>
              <a:rPr lang="en-GB" baseline="0" dirty="0" smtClean="0"/>
              <a:t> </a:t>
            </a:r>
            <a:r>
              <a:rPr lang="en-GB" dirty="0" smtClean="0"/>
              <a:t>representation, that separates</a:t>
            </a:r>
            <a:r>
              <a:rPr lang="en-GB" baseline="0" dirty="0" smtClean="0"/>
              <a:t> </a:t>
            </a:r>
            <a:r>
              <a:rPr lang="en-GB" dirty="0" smtClean="0"/>
              <a:t>prior and discovered knowledge</a:t>
            </a:r>
          </a:p>
          <a:p>
            <a:r>
              <a:rPr lang="en-GB" sz="2000" dirty="0" smtClean="0"/>
              <a:t>Data type independent</a:t>
            </a:r>
          </a:p>
          <a:p>
            <a:r>
              <a:rPr lang="en-GB" sz="2000" dirty="0" smtClean="0"/>
              <a:t>Compatible with state-of-the-art algorithms</a:t>
            </a:r>
          </a:p>
          <a:p>
            <a:r>
              <a:rPr lang="en-GB" sz="2000" dirty="0" smtClean="0"/>
              <a:t>Knowledge:</a:t>
            </a:r>
            <a:r>
              <a:rPr lang="en-GB" sz="2000" baseline="0" dirty="0" smtClean="0"/>
              <a:t> i.e. </a:t>
            </a:r>
            <a:r>
              <a:rPr lang="en-GB" sz="2000" dirty="0" smtClean="0"/>
              <a:t>Geometric abstraction, functional and semantic analysis</a:t>
            </a:r>
          </a:p>
          <a:p>
            <a:r>
              <a:rPr lang="en-GB" sz="2000" dirty="0" smtClean="0"/>
              <a:t>Multi-criteria means, that we can represent these in</a:t>
            </a:r>
            <a:r>
              <a:rPr lang="en-GB" sz="2000" baseline="0" dirty="0" smtClean="0"/>
              <a:t> our model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dirty="0" smtClean="0"/>
              <a:t>Why</a:t>
            </a:r>
            <a:r>
              <a:rPr lang="en-GB" sz="2400" baseline="0" dirty="0" smtClean="0"/>
              <a:t> are we doing this? Well, it’s worth having a look at current state-of-the-art indoor </a:t>
            </a:r>
            <a:r>
              <a:rPr lang="en-GB" sz="2400" baseline="0" dirty="0" err="1" smtClean="0"/>
              <a:t>sceneunderstanding</a:t>
            </a:r>
            <a:r>
              <a:rPr lang="en-GB" sz="2400" baseline="0" dirty="0" smtClean="0"/>
              <a:t> related work.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Indoor</a:t>
            </a:r>
            <a:r>
              <a:rPr lang="en-GB" baseline="0" dirty="0" smtClean="0"/>
              <a:t> scene analysis can investigate arrangements of f</a:t>
            </a:r>
            <a:r>
              <a:rPr lang="en-GB" dirty="0" smtClean="0"/>
              <a:t>eatures and recurring parts as</a:t>
            </a:r>
            <a:r>
              <a:rPr lang="en-GB" baseline="0" dirty="0" smtClean="0"/>
              <a:t> low level building blocks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0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</a:t>
            </a:r>
            <a:r>
              <a:rPr lang="en-GB" baseline="0" dirty="0" smtClean="0"/>
              <a:t> method use abstractions, </a:t>
            </a:r>
          </a:p>
          <a:p>
            <a:r>
              <a:rPr lang="en-GB" baseline="0" dirty="0" smtClean="0"/>
              <a:t>by super-pixels and regions </a:t>
            </a:r>
          </a:p>
          <a:p>
            <a:r>
              <a:rPr lang="en-GB" baseline="0" dirty="0" smtClean="0"/>
              <a:t>as well as planes, primitives, cuboids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3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Representing</a:t>
            </a:r>
            <a:r>
              <a:rPr lang="en-GB" baseline="0" dirty="0" smtClean="0"/>
              <a:t> the problem as a graph makes sense, </a:t>
            </a:r>
          </a:p>
          <a:p>
            <a:r>
              <a:rPr lang="en-GB" baseline="0" dirty="0" smtClean="0"/>
              <a:t>As demonstrated by successful methods performing </a:t>
            </a:r>
            <a:r>
              <a:rPr lang="en-GB" baseline="0" dirty="0" err="1" smtClean="0"/>
              <a:t>rgbD</a:t>
            </a:r>
            <a:r>
              <a:rPr lang="en-GB" baseline="0" dirty="0" smtClean="0"/>
              <a:t> segmentation or analysis of shape collections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9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Seeing</a:t>
            </a:r>
            <a:r>
              <a:rPr lang="en-GB" baseline="0" dirty="0" smtClean="0"/>
              <a:t> the different types of aspects used, we investigated, </a:t>
            </a:r>
          </a:p>
          <a:p>
            <a:r>
              <a:rPr lang="en-GB" baseline="0" dirty="0" smtClean="0"/>
              <a:t>what kind of relations are useful to analyse.</a:t>
            </a:r>
          </a:p>
          <a:p>
            <a:endParaRPr lang="en-GB" baseline="0" dirty="0" smtClean="0"/>
          </a:p>
          <a:p>
            <a:r>
              <a:rPr lang="en-GB" dirty="0" smtClean="0"/>
              <a:t>We have identified cases, where people</a:t>
            </a:r>
            <a:r>
              <a:rPr lang="en-GB" baseline="0" dirty="0" smtClean="0"/>
              <a:t> designed solutions, that use the power of multi-criteria analysis.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7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524C-89B2-45EB-858E-22279BC187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logo 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6400800" y="1600200"/>
            <a:ext cx="0" cy="2895600"/>
          </a:xfrm>
          <a:prstGeom prst="line">
            <a:avLst/>
          </a:prstGeom>
          <a:ln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1676400"/>
            <a:ext cx="5562600" cy="274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>
                <a:sym typeface="Lucida Grande" charset="0"/>
              </a:rPr>
              <a:t>Your LOGO here</a:t>
            </a:r>
            <a:endParaRPr lang="en-GB" dirty="0" smtClean="0">
              <a:sym typeface="Lucida Grande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2209800" cy="8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57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228600"/>
            <a:ext cx="8229600" cy="533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92" y="116304"/>
            <a:ext cx="1524000" cy="5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838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38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3048000"/>
            <a:ext cx="8229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Ending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3400" y="2286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33400" y="9906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Arial"/>
                <a:cs typeface="Arial"/>
              </a:defRPr>
            </a:lvl1pPr>
            <a:lvl2pPr marL="800100" indent="-342900">
              <a:buFontTx/>
              <a:buBlip>
                <a:blip r:embed="rId2"/>
              </a:buBlip>
              <a:defRPr sz="2200">
                <a:latin typeface="Arial"/>
                <a:cs typeface="Arial"/>
              </a:defRPr>
            </a:lvl2pPr>
            <a:lvl3pPr marL="1257300" indent="-342900"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3pPr>
            <a:lvl4pPr marL="1714500" indent="-342900">
              <a:buFontTx/>
              <a:buBlip>
                <a:blip r:embed="rId2"/>
              </a:buBlip>
              <a:defRPr sz="1600">
                <a:latin typeface="Arial"/>
                <a:cs typeface="Arial"/>
              </a:defRPr>
            </a:lvl4pPr>
            <a:lvl5pPr marL="2171700" indent="-342900"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92" y="116304"/>
            <a:ext cx="1524000" cy="59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3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3048000"/>
            <a:ext cx="8229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Slide Separator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6162675"/>
            <a:ext cx="9172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Your LOGO here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</a:t>
            </a:r>
            <a:r>
              <a:rPr lang="en-US" dirty="0" smtClean="0">
                <a:sym typeface="Lucida Grande" charset="0"/>
              </a:rPr>
              <a:t>level</a:t>
            </a:r>
            <a:endParaRPr lang="en-US" dirty="0">
              <a:sym typeface="Lucida Grande" charset="0"/>
            </a:endParaRPr>
          </a:p>
        </p:txBody>
      </p:sp>
      <p:pic>
        <p:nvPicPr>
          <p:cNvPr id="1029" name="Picture 10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4198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248400"/>
            <a:ext cx="671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6781800" y="6400800"/>
            <a:ext cx="1546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59 UltraCn" pitchFamily="34" charset="0"/>
              </a:rPr>
              <a:t>SPONSORED BY</a:t>
            </a:r>
            <a:endParaRPr lang="en-US" sz="1200" dirty="0">
              <a:solidFill>
                <a:schemeClr val="bg1"/>
              </a:solidFill>
              <a:latin typeface="Univers LT Std 59 UltraCn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71305" y="6409937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Std 57 Cn" pitchFamily="34" charset="0"/>
              </a:rPr>
              <a:t>SA2014.SIGGRAPH.ORG</a:t>
            </a:r>
            <a:endParaRPr lang="en-US" dirty="0">
              <a:solidFill>
                <a:schemeClr val="bg1"/>
              </a:solidFill>
              <a:latin typeface="Univers LT Std 57 C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/>
          <a:ea typeface="+mj-ea"/>
          <a:cs typeface="Arial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Tx/>
        <a:buBlip>
          <a:blip r:embed="rId6"/>
        </a:buBlip>
        <a:defRPr sz="2800">
          <a:solidFill>
            <a:schemeClr val="tx1"/>
          </a:solidFill>
          <a:latin typeface="Arial"/>
          <a:ea typeface="+mn-ea"/>
          <a:cs typeface="Arial"/>
          <a:sym typeface="Lucida Grande" charset="0"/>
        </a:defRPr>
      </a:lvl1pPr>
      <a:lvl2pPr marL="6286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Tx/>
        <a:buBlip>
          <a:blip r:embed="rId6"/>
        </a:buBlip>
        <a:defRPr sz="2200">
          <a:solidFill>
            <a:schemeClr val="tx1"/>
          </a:solidFill>
          <a:latin typeface="Arial"/>
          <a:ea typeface="+mn-ea"/>
          <a:cs typeface="Arial"/>
          <a:sym typeface="Lucida Grande" charset="0"/>
        </a:defRPr>
      </a:lvl2pPr>
      <a:lvl3pPr marL="10287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Tx/>
        <a:buBlip>
          <a:blip r:embed="rId6"/>
        </a:buBlip>
        <a:defRPr>
          <a:solidFill>
            <a:schemeClr val="tx1"/>
          </a:solidFill>
          <a:latin typeface="Arial"/>
          <a:ea typeface="+mn-ea"/>
          <a:cs typeface="Arial"/>
          <a:sym typeface="Lucida Grande" charset="0"/>
        </a:defRPr>
      </a:lvl3pPr>
      <a:lvl4pPr marL="1485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Tx/>
        <a:buBlip>
          <a:blip r:embed="rId6"/>
        </a:buBlip>
        <a:defRPr sz="1600">
          <a:solidFill>
            <a:schemeClr val="tx1"/>
          </a:solidFill>
          <a:latin typeface="Arial"/>
          <a:ea typeface="+mn-ea"/>
          <a:cs typeface="Arial"/>
          <a:sym typeface="Lucida Grande" charset="0"/>
        </a:defRPr>
      </a:lvl4pPr>
      <a:lvl5pPr marL="1943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Tx/>
        <a:buBlip>
          <a:blip r:embed="rId6"/>
        </a:buBlip>
        <a:defRPr sz="1400">
          <a:solidFill>
            <a:schemeClr val="tx1"/>
          </a:solidFill>
          <a:latin typeface="Arial"/>
          <a:ea typeface="+mn-ea"/>
          <a:cs typeface="Arial"/>
          <a:sym typeface="Lucida Grande" charset="0"/>
        </a:defRPr>
      </a:lvl5pPr>
      <a:lvl6pPr marL="2400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857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14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771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6162675"/>
            <a:ext cx="9172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271305" y="6409937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Std 57 Cn" pitchFamily="34" charset="0"/>
              </a:rPr>
              <a:t>SA2014.SIGGRAPH.ORG</a:t>
            </a:r>
            <a:endParaRPr lang="en-US" dirty="0">
              <a:solidFill>
                <a:schemeClr val="bg1"/>
              </a:solidFill>
              <a:latin typeface="Univers LT Std 57 Cn" pitchFamily="34" charset="0"/>
            </a:endParaRPr>
          </a:p>
        </p:txBody>
      </p:sp>
      <p:pic>
        <p:nvPicPr>
          <p:cNvPr id="9" name="Picture 10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4198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248400"/>
            <a:ext cx="671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6781800" y="6400800"/>
            <a:ext cx="1546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59 UltraCn" pitchFamily="34" charset="0"/>
              </a:rPr>
              <a:t>SPONSORED BY</a:t>
            </a:r>
            <a:endParaRPr lang="en-US" sz="1200" dirty="0">
              <a:solidFill>
                <a:schemeClr val="bg1"/>
              </a:solidFill>
              <a:latin typeface="Univers LT Std 59 UltraC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LT 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LT 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LT 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LT 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6"/>
        </a:buBlip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6"/>
        </a:buBlip>
        <a:defRPr sz="22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6"/>
        </a:buBlip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Ending Text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6162675"/>
            <a:ext cx="9172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271305" y="6409937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Std 57 Cn" pitchFamily="34" charset="0"/>
              </a:rPr>
              <a:t>SA2014.SIGGRAPH.ORG</a:t>
            </a:r>
            <a:endParaRPr lang="en-US" dirty="0">
              <a:solidFill>
                <a:schemeClr val="bg1"/>
              </a:solidFill>
              <a:latin typeface="Univers LT Std 57 Cn" pitchFamily="34" charset="0"/>
            </a:endParaRPr>
          </a:p>
        </p:txBody>
      </p:sp>
      <p:pic>
        <p:nvPicPr>
          <p:cNvPr id="14" name="Picture 10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4198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248400"/>
            <a:ext cx="671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6781800" y="6400800"/>
            <a:ext cx="1546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59 UltraCn" pitchFamily="34" charset="0"/>
              </a:rPr>
              <a:t>SPONSORED BY</a:t>
            </a:r>
            <a:endParaRPr lang="en-US" sz="1200" dirty="0">
              <a:solidFill>
                <a:schemeClr val="bg1"/>
              </a:solidFill>
              <a:latin typeface="Univers LT Std 59 UltraCn" pitchFamily="34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6162675"/>
            <a:ext cx="9172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271305" y="6409937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Std 57 Cn" pitchFamily="34" charset="0"/>
              </a:rPr>
              <a:t>SA2014.SIGGRAPH.ORG</a:t>
            </a:r>
            <a:endParaRPr lang="en-US" dirty="0">
              <a:solidFill>
                <a:schemeClr val="bg1"/>
              </a:solidFill>
              <a:latin typeface="Univers LT Std 57 Cn" pitchFamily="34" charset="0"/>
            </a:endParaRPr>
          </a:p>
        </p:txBody>
      </p:sp>
      <p:pic>
        <p:nvPicPr>
          <p:cNvPr id="14" name="Picture 10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4198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248400"/>
            <a:ext cx="671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6781800" y="6400800"/>
            <a:ext cx="1546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59 UltraCn" pitchFamily="34" charset="0"/>
              </a:rPr>
              <a:t>SPONSORED BY</a:t>
            </a:r>
            <a:endParaRPr lang="en-US" sz="1200" dirty="0">
              <a:solidFill>
                <a:schemeClr val="bg1"/>
              </a:solidFill>
              <a:latin typeface="Univers LT Std 59 UltraCn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Slide Separator</a:t>
            </a:r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6162675"/>
            <a:ext cx="9172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271305" y="6409937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Std 57 Cn" pitchFamily="34" charset="0"/>
              </a:rPr>
              <a:t>SA2014.SIGGRAPH.ORG</a:t>
            </a:r>
            <a:endParaRPr lang="en-US" dirty="0">
              <a:solidFill>
                <a:schemeClr val="bg1"/>
              </a:solidFill>
              <a:latin typeface="Univers LT Std 57 Cn" pitchFamily="34" charset="0"/>
            </a:endParaRPr>
          </a:p>
        </p:txBody>
      </p:sp>
      <p:pic>
        <p:nvPicPr>
          <p:cNvPr id="14" name="Picture 10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4198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6248400"/>
            <a:ext cx="671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6781800" y="6400800"/>
            <a:ext cx="1546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Univers LT Std 59 UltraCn" pitchFamily="34" charset="0"/>
              </a:rPr>
              <a:t>SPONSORED BY</a:t>
            </a:r>
            <a:endParaRPr lang="en-US" sz="1200" dirty="0">
              <a:solidFill>
                <a:schemeClr val="bg1"/>
              </a:solidFill>
              <a:latin typeface="Univers LT Std 59 UltraC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eometry.cs.ucl.ac.uk/projects/2014/mcgrap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5867400" cy="2743200"/>
          </a:xfrm>
        </p:spPr>
        <p:txBody>
          <a:bodyPr/>
          <a:lstStyle/>
          <a:p>
            <a:pPr algn="ctr"/>
            <a:r>
              <a:rPr lang="en-US" b="1" dirty="0" err="1">
                <a:latin typeface="Arial" charset="0"/>
                <a:ea typeface="ヒラギノ角ゴ ProN W3" charset="0"/>
              </a:rPr>
              <a:t>MCGraph</a:t>
            </a:r>
            <a:r>
              <a:rPr lang="en-US" b="1" dirty="0">
                <a:latin typeface="Arial" charset="0"/>
                <a:ea typeface="ヒラギノ角ゴ ProN W3" charset="0"/>
              </a:rPr>
              <a:t>: </a:t>
            </a:r>
            <a:endParaRPr lang="en-US" b="1" dirty="0" smtClean="0">
              <a:latin typeface="Arial" charset="0"/>
              <a:ea typeface="ヒラギノ角ゴ ProN W3" charset="0"/>
            </a:endParaRPr>
          </a:p>
          <a:p>
            <a:pPr algn="ctr"/>
            <a:r>
              <a:rPr lang="en-US" b="1" dirty="0" smtClean="0">
                <a:latin typeface="Arial" charset="0"/>
                <a:ea typeface="ヒラギノ角ゴ ProN W3" charset="0"/>
              </a:rPr>
              <a:t>Multi-criterion representation </a:t>
            </a:r>
            <a:r>
              <a:rPr lang="en-US" b="1" dirty="0">
                <a:latin typeface="Arial" charset="0"/>
                <a:ea typeface="ヒラギノ角ゴ ProN W3" charset="0"/>
              </a:rPr>
              <a:t>for scene </a:t>
            </a:r>
            <a:r>
              <a:rPr lang="en-US" b="1" dirty="0" smtClean="0">
                <a:latin typeface="Arial" charset="0"/>
                <a:ea typeface="ヒラギノ角ゴ ProN W3" charset="0"/>
              </a:rPr>
              <a:t>understanding</a:t>
            </a:r>
            <a:endParaRPr lang="en-US" b="1" dirty="0">
              <a:latin typeface="Arial" charset="0"/>
              <a:ea typeface="ヒラギノ角ゴ ProN W3" charset="0"/>
            </a:endParaRPr>
          </a:p>
          <a:p>
            <a:pPr algn="ctr"/>
            <a:endParaRPr lang="en-US" dirty="0">
              <a:latin typeface="Arial" charset="0"/>
              <a:ea typeface="ヒラギノ角ゴ ProN W3" charset="0"/>
            </a:endParaRPr>
          </a:p>
          <a:p>
            <a:pPr algn="ctr"/>
            <a:r>
              <a:rPr lang="en-US" sz="2000" dirty="0">
                <a:latin typeface="Arial" charset="0"/>
                <a:ea typeface="ヒラギノ角ゴ ProN W3" charset="0"/>
              </a:rPr>
              <a:t>Moos </a:t>
            </a:r>
            <a:r>
              <a:rPr lang="en-US" sz="2000" dirty="0" err="1" smtClean="0">
                <a:latin typeface="Arial" charset="0"/>
                <a:ea typeface="ヒラギノ角ゴ ProN W3" charset="0"/>
              </a:rPr>
              <a:t>Hueting</a:t>
            </a:r>
            <a:r>
              <a:rPr lang="en-US" sz="2000" baseline="30000" dirty="0" smtClean="0">
                <a:latin typeface="Arial" charset="0"/>
                <a:ea typeface="ヒラギノ角ゴ ProN W3" charset="0"/>
              </a:rPr>
              <a:t>∗  </a:t>
            </a:r>
            <a:r>
              <a:rPr lang="en-US" sz="2000" b="1" dirty="0" err="1" smtClean="0">
                <a:latin typeface="Arial" charset="0"/>
                <a:ea typeface="ヒラギノ角ゴ ProN W3" charset="0"/>
              </a:rPr>
              <a:t>Aron</a:t>
            </a:r>
            <a:r>
              <a:rPr lang="en-US" sz="2000" b="1" dirty="0" smtClean="0">
                <a:latin typeface="Arial" charset="0"/>
                <a:ea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</a:rPr>
              <a:t>Monszpart</a:t>
            </a:r>
            <a:r>
              <a:rPr lang="en-US" sz="2000" baseline="30000" dirty="0" smtClean="0">
                <a:latin typeface="Arial" charset="0"/>
                <a:ea typeface="ヒラギノ角ゴ ProN W3" charset="0"/>
              </a:rPr>
              <a:t>∗  </a:t>
            </a:r>
            <a:r>
              <a:rPr lang="en-US" sz="2000" dirty="0" smtClean="0">
                <a:latin typeface="Arial" charset="0"/>
                <a:ea typeface="ヒラギノ角ゴ ProN W3" charset="0"/>
              </a:rPr>
              <a:t>Nicolas </a:t>
            </a:r>
            <a:r>
              <a:rPr lang="en-US" sz="2000" dirty="0" err="1" smtClean="0">
                <a:latin typeface="Arial" charset="0"/>
                <a:ea typeface="ヒラギノ角ゴ ProN W3" charset="0"/>
              </a:rPr>
              <a:t>Mellado</a:t>
            </a:r>
            <a:endParaRPr lang="en-US" sz="2000" dirty="0" smtClean="0">
              <a:latin typeface="Arial" charset="0"/>
              <a:ea typeface="ヒラギノ角ゴ ProN W3" charset="0"/>
            </a:endParaRPr>
          </a:p>
          <a:p>
            <a:pPr algn="ctr"/>
            <a:r>
              <a:rPr lang="en-US" sz="2000" dirty="0" smtClean="0">
                <a:latin typeface="Arial" charset="0"/>
                <a:ea typeface="ヒラギノ角ゴ ProN W3" charset="0"/>
              </a:rPr>
              <a:t>University College London</a:t>
            </a:r>
          </a:p>
          <a:p>
            <a:pPr algn="ctr"/>
            <a:endParaRPr lang="en-US" sz="2000" dirty="0">
              <a:latin typeface="Arial" charset="0"/>
              <a:ea typeface="ヒラギノ角ゴ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5190" y="9865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https://www.imagestore.ucl.ac.uk/home/pcache/10002/aa/black_ad80e.jpg</a:t>
            </a:r>
          </a:p>
        </p:txBody>
      </p:sp>
      <p:pic>
        <p:nvPicPr>
          <p:cNvPr id="1030" name="Picture 6" descr="https://www.imagestore.ucl.ac.uk/home/pcache/10002/aa/black_ad8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9"/>
          <a:stretch/>
        </p:blipFill>
        <p:spPr bwMode="auto">
          <a:xfrm>
            <a:off x="1992805" y="4572000"/>
            <a:ext cx="264379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Few criteria</a:t>
            </a:r>
          </a:p>
          <a:p>
            <a:pPr lvl="1"/>
            <a:r>
              <a:rPr lang="en-GB" sz="2000" dirty="0" smtClean="0"/>
              <a:t>Appearance co-occurrence, relative spatial layout [Hedau10]</a:t>
            </a:r>
          </a:p>
          <a:p>
            <a:pPr lvl="1"/>
            <a:r>
              <a:rPr lang="en-GB" sz="2000" dirty="0" smtClean="0"/>
              <a:t>Primitive abstraction, physics [Gupta10]</a:t>
            </a:r>
          </a:p>
          <a:p>
            <a:pPr lvl="1"/>
            <a:r>
              <a:rPr lang="en-GB" sz="2000" dirty="0" smtClean="0"/>
              <a:t>Semantic labelling [Huang13]</a:t>
            </a:r>
          </a:p>
          <a:p>
            <a:r>
              <a:rPr lang="en-GB" sz="2400" dirty="0" smtClean="0"/>
              <a:t>Multi-criteria 2D</a:t>
            </a:r>
          </a:p>
          <a:p>
            <a:pPr lvl="1"/>
            <a:r>
              <a:rPr lang="en-GB" sz="2000" dirty="0" smtClean="0"/>
              <a:t>Appearance, shape, context [Shotton09]</a:t>
            </a:r>
          </a:p>
          <a:p>
            <a:pPr lvl="1"/>
            <a:r>
              <a:rPr lang="en-GB" sz="2000" dirty="0" smtClean="0"/>
              <a:t>Verbal descriptions of actors, actions + object properties, relations [Zitnick13]</a:t>
            </a:r>
          </a:p>
          <a:p>
            <a:pPr lvl="1"/>
            <a:r>
              <a:rPr lang="en-GB" sz="2000" dirty="0" smtClean="0"/>
              <a:t>Material, function, spatial envelope [Patterson14]</a:t>
            </a:r>
          </a:p>
        </p:txBody>
      </p:sp>
    </p:spTree>
    <p:extLst>
      <p:ext uri="{BB962C8B-B14F-4D97-AF65-F5344CB8AC3E}">
        <p14:creationId xmlns:p14="http://schemas.microsoft.com/office/powerpoint/2010/main" val="236151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Few criteria</a:t>
            </a:r>
          </a:p>
          <a:p>
            <a:pPr lvl="1"/>
            <a:r>
              <a:rPr lang="en-GB" sz="2000" dirty="0" smtClean="0"/>
              <a:t>Appearance co-occurrence, relative spatial layout [Hedau10]</a:t>
            </a:r>
          </a:p>
          <a:p>
            <a:pPr lvl="1"/>
            <a:r>
              <a:rPr lang="en-GB" sz="2000" dirty="0" smtClean="0"/>
              <a:t>Primitive abstraction, physics [Gupta10]</a:t>
            </a:r>
          </a:p>
          <a:p>
            <a:pPr lvl="1"/>
            <a:r>
              <a:rPr lang="en-GB" sz="2000" dirty="0" smtClean="0"/>
              <a:t>Semantic labelling [Huang13]</a:t>
            </a:r>
          </a:p>
          <a:p>
            <a:r>
              <a:rPr lang="en-GB" sz="2400" dirty="0" smtClean="0"/>
              <a:t>Multi-criteria 2D</a:t>
            </a:r>
          </a:p>
          <a:p>
            <a:pPr lvl="1"/>
            <a:r>
              <a:rPr lang="en-GB" sz="2000" dirty="0" smtClean="0"/>
              <a:t>Appearance, shape, context [Shotton09]</a:t>
            </a:r>
          </a:p>
          <a:p>
            <a:pPr lvl="1"/>
            <a:r>
              <a:rPr lang="en-GB" sz="2000" dirty="0" smtClean="0"/>
              <a:t>Verbal descriptions of actors, actions + object properties, relations [Zitnick13]</a:t>
            </a:r>
          </a:p>
          <a:p>
            <a:pPr lvl="1"/>
            <a:r>
              <a:rPr lang="en-GB" sz="2000" dirty="0" smtClean="0"/>
              <a:t>Material, function, spatial envelope [Patterson14]</a:t>
            </a:r>
          </a:p>
          <a:p>
            <a:r>
              <a:rPr lang="en-GB" sz="2400" dirty="0"/>
              <a:t>Multi-criteria </a:t>
            </a:r>
            <a:r>
              <a:rPr lang="en-GB" sz="2400" dirty="0" smtClean="0"/>
              <a:t>3D</a:t>
            </a:r>
          </a:p>
          <a:p>
            <a:pPr lvl="1"/>
            <a:r>
              <a:rPr lang="en-GB" sz="2000" dirty="0"/>
              <a:t>Regularities of shape </a:t>
            </a:r>
            <a:r>
              <a:rPr lang="en-GB" sz="2000" dirty="0" smtClean="0"/>
              <a:t>collections, function </a:t>
            </a:r>
            <a:r>
              <a:rPr lang="en-GB" sz="2000" dirty="0"/>
              <a:t>[Laga13]</a:t>
            </a:r>
          </a:p>
          <a:p>
            <a:pPr lvl="1"/>
            <a:r>
              <a:rPr lang="en-GB" sz="2000" dirty="0" smtClean="0"/>
              <a:t>Intra and inter-object symmetries, physics, function [Mitra10]</a:t>
            </a:r>
          </a:p>
        </p:txBody>
      </p:sp>
    </p:spTree>
    <p:extLst>
      <p:ext uri="{BB962C8B-B14F-4D97-AF65-F5344CB8AC3E}">
        <p14:creationId xmlns:p14="http://schemas.microsoft.com/office/powerpoint/2010/main" val="251591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– formalisation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88" y="914400"/>
            <a:ext cx="4344112" cy="4800600"/>
          </a:xfrm>
        </p:spPr>
        <p:txBody>
          <a:bodyPr/>
          <a:lstStyle/>
          <a:p>
            <a:r>
              <a:rPr lang="en-GB" dirty="0"/>
              <a:t>Information fusion</a:t>
            </a:r>
          </a:p>
          <a:p>
            <a:pPr lvl="1"/>
            <a:r>
              <a:rPr lang="en-GB" dirty="0"/>
              <a:t>Multi-Criteria Decision Analysis [Doumpos13</a:t>
            </a:r>
            <a:r>
              <a:rPr lang="en-GB" dirty="0" smtClean="0"/>
              <a:t>]</a:t>
            </a:r>
          </a:p>
          <a:p>
            <a:r>
              <a:rPr lang="en-GB" dirty="0" err="1" smtClean="0"/>
              <a:t>Hypergraphs</a:t>
            </a:r>
            <a:r>
              <a:rPr lang="en-GB" dirty="0" smtClean="0"/>
              <a:t> </a:t>
            </a:r>
            <a:r>
              <a:rPr lang="en-GB" dirty="0"/>
              <a:t>[Zhang14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Low-level processing</a:t>
            </a:r>
          </a:p>
          <a:p>
            <a:r>
              <a:rPr lang="en-GB" dirty="0" err="1" smtClean="0"/>
              <a:t>Hmida</a:t>
            </a:r>
            <a:r>
              <a:rPr lang="en-GB" dirty="0" smtClean="0"/>
              <a:t> et al. [2013]</a:t>
            </a:r>
          </a:p>
          <a:p>
            <a:pPr lvl="1"/>
            <a:r>
              <a:rPr lang="en-GB" dirty="0" smtClean="0"/>
              <a:t>Separates </a:t>
            </a:r>
            <a:r>
              <a:rPr lang="en-GB" dirty="0"/>
              <a:t>knowledge from </a:t>
            </a:r>
            <a:r>
              <a:rPr lang="en-GB" dirty="0" smtClean="0"/>
              <a:t>abstraction</a:t>
            </a:r>
          </a:p>
          <a:p>
            <a:pPr lvl="1"/>
            <a:r>
              <a:rPr lang="en-GB" dirty="0" smtClean="0"/>
              <a:t>Processing and representation coupled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38" y="914400"/>
            <a:ext cx="405765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4648200"/>
            <a:ext cx="21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[</a:t>
            </a:r>
            <a:r>
              <a:rPr lang="en-GB" sz="1800" dirty="0" err="1" smtClean="0"/>
              <a:t>Hmida</a:t>
            </a:r>
            <a:r>
              <a:rPr lang="en-GB" sz="1800" dirty="0" smtClean="0"/>
              <a:t> et al. 2013]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8596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Classic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1208"/>
            <a:ext cx="8229600" cy="2578592"/>
          </a:xfrm>
        </p:spPr>
        <p:txBody>
          <a:bodyPr/>
          <a:lstStyle/>
          <a:p>
            <a:r>
              <a:rPr lang="en-GB" dirty="0" smtClean="0"/>
              <a:t>Prior knowledge: </a:t>
            </a:r>
          </a:p>
          <a:p>
            <a:pPr lvl="1"/>
            <a:r>
              <a:rPr lang="en-GB" dirty="0" smtClean="0"/>
              <a:t>Graph nodes (object types)</a:t>
            </a:r>
          </a:p>
          <a:p>
            <a:pPr lvl="1"/>
            <a:r>
              <a:rPr lang="en-GB" dirty="0" smtClean="0"/>
              <a:t>Graph edges (relationship types)</a:t>
            </a:r>
          </a:p>
          <a:p>
            <a:r>
              <a:rPr lang="en-GB" dirty="0" smtClean="0"/>
              <a:t>Discovered knowledge:</a:t>
            </a:r>
          </a:p>
          <a:p>
            <a:pPr lvl="1"/>
            <a:r>
              <a:rPr lang="en-GB" dirty="0" smtClean="0"/>
              <a:t>Graph layout</a:t>
            </a:r>
          </a:p>
          <a:p>
            <a:r>
              <a:rPr lang="en-GB" dirty="0" smtClean="0"/>
              <a:t>Coupled representation of </a:t>
            </a:r>
            <a:r>
              <a:rPr lang="en-GB" i="1" dirty="0" smtClean="0"/>
              <a:t>a priori</a:t>
            </a:r>
            <a:r>
              <a:rPr lang="en-GB" dirty="0" smtClean="0"/>
              <a:t> and discovered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14400"/>
            <a:ext cx="8229600" cy="237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914400"/>
            <a:ext cx="4114800" cy="243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Proposed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2" y="3581400"/>
            <a:ext cx="8394357" cy="2578592"/>
          </a:xfrm>
        </p:spPr>
        <p:txBody>
          <a:bodyPr/>
          <a:lstStyle/>
          <a:p>
            <a:r>
              <a:rPr lang="en-GB" dirty="0" smtClean="0"/>
              <a:t>Prior knowledge, discovered knowledge and abstraction separate</a:t>
            </a:r>
          </a:p>
          <a:p>
            <a:r>
              <a:rPr lang="en-GB" dirty="0" smtClean="0"/>
              <a:t>Inspired by graph databases</a:t>
            </a:r>
          </a:p>
          <a:p>
            <a:pPr lvl="1"/>
            <a:r>
              <a:rPr lang="en-GB" dirty="0" smtClean="0"/>
              <a:t>Labelling = edge between object and label</a:t>
            </a:r>
          </a:p>
          <a:p>
            <a:r>
              <a:rPr lang="en-GB" dirty="0" smtClean="0"/>
              <a:t>Supports multi-criteria processing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14400"/>
            <a:ext cx="8229600" cy="237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1411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1. Abstraction 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86000"/>
          </a:xfrm>
        </p:spPr>
        <p:txBody>
          <a:bodyPr/>
          <a:lstStyle/>
          <a:p>
            <a:r>
              <a:rPr lang="en-GB" sz="2400" dirty="0" smtClean="0"/>
              <a:t>Represents objects and relations</a:t>
            </a:r>
          </a:p>
          <a:p>
            <a:r>
              <a:rPr lang="en-GB" sz="2400" dirty="0" smtClean="0"/>
              <a:t>Abstractions </a:t>
            </a:r>
            <a:r>
              <a:rPr lang="en-GB" sz="2400" u="sng" dirty="0" smtClean="0"/>
              <a:t>may </a:t>
            </a:r>
            <a:r>
              <a:rPr lang="en-GB" sz="2400" dirty="0" smtClean="0"/>
              <a:t>be connected to segments of data</a:t>
            </a:r>
          </a:p>
          <a:p>
            <a:r>
              <a:rPr lang="en-GB" sz="2400" dirty="0" smtClean="0"/>
              <a:t>Segments can be overlapping</a:t>
            </a:r>
          </a:p>
          <a:p>
            <a:r>
              <a:rPr lang="en-GB" sz="2400" dirty="0" smtClean="0"/>
              <a:t>Object hierarchies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791200" cy="30031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204969" y="3299534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99769" y="838200"/>
            <a:ext cx="4191000" cy="204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99770" y="1706731"/>
            <a:ext cx="1575046" cy="2027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9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791200" cy="30031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2. Knowledge 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86000"/>
          </a:xfrm>
        </p:spPr>
        <p:txBody>
          <a:bodyPr/>
          <a:lstStyle/>
          <a:p>
            <a:r>
              <a:rPr lang="en-GB" sz="2400" dirty="0" smtClean="0"/>
              <a:t>Encodes prior knowledge -&gt; “knowledge units”</a:t>
            </a:r>
          </a:p>
          <a:p>
            <a:r>
              <a:rPr lang="en-GB" sz="2400" dirty="0" smtClean="0"/>
              <a:t>Hierarchical</a:t>
            </a:r>
          </a:p>
          <a:p>
            <a:r>
              <a:rPr lang="en-GB" sz="2400" dirty="0" smtClean="0"/>
              <a:t>Multi-criterion by separate sub-graphs</a:t>
            </a:r>
          </a:p>
          <a:p>
            <a:r>
              <a:rPr lang="en-GB" sz="2400" dirty="0" smtClean="0"/>
              <a:t>Is defined </a:t>
            </a:r>
            <a:r>
              <a:rPr lang="en-GB" sz="2400" i="1" dirty="0" smtClean="0"/>
              <a:t>a priori </a:t>
            </a:r>
            <a:r>
              <a:rPr lang="en-GB" sz="2400" dirty="0" smtClean="0"/>
              <a:t>- portable</a:t>
            </a:r>
          </a:p>
          <a:p>
            <a:r>
              <a:rPr lang="en-GB" sz="2400" dirty="0" smtClean="0"/>
              <a:t>Can have internal edges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43800" y="13716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62600" y="2000252"/>
            <a:ext cx="3276600" cy="866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76800" y="2790826"/>
            <a:ext cx="381000" cy="866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3578768">
            <a:off x="5067300" y="2258801"/>
            <a:ext cx="381000" cy="866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6309809" y="1449678"/>
            <a:ext cx="410581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0800000">
            <a:off x="7315200" y="2857501"/>
            <a:ext cx="381000" cy="958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6156722" y="2060975"/>
            <a:ext cx="242888" cy="1950243"/>
          </a:xfrm>
          <a:prstGeom prst="rect">
            <a:avLst/>
          </a:prstGeom>
          <a:solidFill>
            <a:srgbClr val="FBE1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0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3. Relation </a:t>
            </a:r>
            <a:r>
              <a:rPr lang="en-GB" dirty="0" smtClean="0"/>
              <a:t>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86000"/>
          </a:xfrm>
        </p:spPr>
        <p:txBody>
          <a:bodyPr/>
          <a:lstStyle/>
          <a:p>
            <a:r>
              <a:rPr lang="en-GB" sz="2400" dirty="0" smtClean="0"/>
              <a:t>Represents discovered knowledge, “</a:t>
            </a:r>
            <a:r>
              <a:rPr lang="en-GB" sz="2400" dirty="0" err="1" smtClean="0"/>
              <a:t>labellings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Abstractions </a:t>
            </a:r>
            <a:r>
              <a:rPr lang="en-GB" sz="2400" dirty="0" smtClean="0">
                <a:sym typeface="Wingdings" panose="05000000000000000000" pitchFamily="2" charset="2"/>
              </a:rPr>
              <a:t> </a:t>
            </a:r>
            <a:r>
              <a:rPr lang="en-GB" sz="2400" dirty="0" smtClean="0"/>
              <a:t>labels, or </a:t>
            </a:r>
            <a:br>
              <a:rPr lang="en-GB" sz="2400" dirty="0" smtClean="0"/>
            </a:br>
            <a:r>
              <a:rPr lang="en-GB" sz="2400" dirty="0" smtClean="0"/>
              <a:t>relation nodes </a:t>
            </a:r>
            <a:r>
              <a:rPr lang="en-GB" sz="2400" dirty="0" smtClean="0">
                <a:sym typeface="Wingdings" panose="05000000000000000000" pitchFamily="2" charset="2"/>
              </a:rPr>
              <a:t> </a:t>
            </a:r>
            <a:r>
              <a:rPr lang="en-GB" sz="2400" dirty="0" smtClean="0"/>
              <a:t>labels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dge can store parameters to represent an instantiation (i.e. primitive size)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791200" cy="30031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357369" y="22860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2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2" y="2111702"/>
            <a:ext cx="9011516" cy="26345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4419600"/>
            <a:ext cx="762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1250" y="5201944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Segmentation knowledge sub-graph</a:t>
            </a:r>
            <a:endParaRPr lang="en-GB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04800" y="4649835"/>
            <a:ext cx="2" cy="10710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57208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Super-pixels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37112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Regions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2000" y="4677713"/>
            <a:ext cx="0" cy="6778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71800" y="3762292"/>
            <a:ext cx="2590800" cy="8589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8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2" y="2111702"/>
            <a:ext cx="9011516" cy="26345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4300" y="2131112"/>
            <a:ext cx="571500" cy="1450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76200" y="16345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Bounding box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159895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Bounding box</a:t>
            </a:r>
            <a:endParaRPr lang="en-GB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15200" y="2060617"/>
            <a:ext cx="0" cy="1444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5800" y="4419600"/>
            <a:ext cx="762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1250" y="5201944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Segmentation knowledge sub-graph</a:t>
            </a:r>
            <a:endParaRPr lang="en-GB" sz="2000" dirty="0"/>
          </a:p>
        </p:txBody>
      </p:sp>
      <p:sp>
        <p:nvSpPr>
          <p:cNvPr id="10" name="Oval 9"/>
          <p:cNvSpPr/>
          <p:nvPr/>
        </p:nvSpPr>
        <p:spPr>
          <a:xfrm>
            <a:off x="2971800" y="3762292"/>
            <a:ext cx="2590800" cy="8589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Indoor scene analysis</a:t>
            </a:r>
          </a:p>
          <a:p>
            <a:pPr lvl="1"/>
            <a:r>
              <a:rPr lang="en-GB" sz="2000" dirty="0" smtClean="0"/>
              <a:t>Acquisition easier</a:t>
            </a:r>
          </a:p>
          <a:p>
            <a:pPr lvl="1"/>
            <a:r>
              <a:rPr lang="en-GB" sz="2000" dirty="0"/>
              <a:t>L</a:t>
            </a:r>
            <a:r>
              <a:rPr lang="en-GB" sz="2000" dirty="0" smtClean="0"/>
              <a:t>ess constrained scenes, growing complexity</a:t>
            </a:r>
          </a:p>
          <a:p>
            <a:pPr lvl="1"/>
            <a:r>
              <a:rPr lang="en-GB" sz="2000" dirty="0" smtClean="0"/>
              <a:t>Target more complex: </a:t>
            </a:r>
          </a:p>
          <a:p>
            <a:pPr lvl="2"/>
            <a:r>
              <a:rPr lang="en-GB" sz="1600" dirty="0" smtClean="0"/>
              <a:t>object counting </a:t>
            </a:r>
            <a:r>
              <a:rPr lang="en-GB" sz="1600" dirty="0" smtClean="0">
                <a:sym typeface="Wingdings" panose="05000000000000000000" pitchFamily="2" charset="2"/>
              </a:rPr>
              <a:t> segmentation, labelling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657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2" y="2111702"/>
            <a:ext cx="9011516" cy="2634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44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Abstraction knowledge sub-graph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3000983" y="2429602"/>
            <a:ext cx="2590800" cy="8589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1909465"/>
            <a:ext cx="0" cy="5968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8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2" y="2111702"/>
            <a:ext cx="9011516" cy="2634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447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Relations knowledge sub-graph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1909465"/>
            <a:ext cx="0" cy="970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953000" y="2819400"/>
            <a:ext cx="1676400" cy="14103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9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2" y="2111702"/>
            <a:ext cx="9011516" cy="2634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700" y="503537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Legs same size, and parallel</a:t>
            </a:r>
            <a:endParaRPr lang="en-GB" sz="24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H="1" flipV="1">
            <a:off x="8267700" y="3287184"/>
            <a:ext cx="810058" cy="1418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572500" y="2144128"/>
            <a:ext cx="381000" cy="8724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29400" y="4343400"/>
            <a:ext cx="609600" cy="6051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6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Common knowledge sub-graphs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Primitive proxies</a:t>
            </a:r>
          </a:p>
          <a:p>
            <a:pPr lvl="1"/>
            <a:r>
              <a:rPr lang="en-GB" sz="2000" dirty="0" smtClean="0"/>
              <a:t>I.e. primitive – polyhedron – cuboid, pyramid</a:t>
            </a:r>
          </a:p>
          <a:p>
            <a:pPr lvl="1"/>
            <a:r>
              <a:rPr lang="en-GB" sz="2000" dirty="0" smtClean="0"/>
              <a:t>Hierarchy induces high inference power</a:t>
            </a:r>
          </a:p>
          <a:p>
            <a:r>
              <a:rPr lang="en-GB" sz="2400" dirty="0" smtClean="0"/>
              <a:t>Semantic</a:t>
            </a:r>
          </a:p>
          <a:p>
            <a:pPr lvl="1"/>
            <a:r>
              <a:rPr lang="en-GB" sz="2000" dirty="0" smtClean="0"/>
              <a:t>Hierarchical object labels</a:t>
            </a:r>
          </a:p>
          <a:p>
            <a:pPr lvl="1"/>
            <a:r>
              <a:rPr lang="en-GB" sz="2000" dirty="0" smtClean="0"/>
              <a:t>Classification, function, etc.</a:t>
            </a:r>
          </a:p>
          <a:p>
            <a:r>
              <a:rPr lang="en-GB" sz="2400" dirty="0" smtClean="0"/>
              <a:t>Relationships</a:t>
            </a:r>
          </a:p>
          <a:p>
            <a:pPr lvl="1"/>
            <a:r>
              <a:rPr lang="en-GB" sz="2000" dirty="0" smtClean="0"/>
              <a:t>Coaxial, co-planar, </a:t>
            </a:r>
            <a:r>
              <a:rPr lang="en-GB" sz="2000" dirty="0"/>
              <a:t>equiangular [Li11</a:t>
            </a:r>
            <a:r>
              <a:rPr lang="en-GB" sz="2000" dirty="0" smtClean="0"/>
              <a:t>]</a:t>
            </a:r>
          </a:p>
          <a:p>
            <a:pPr lvl="1"/>
            <a:r>
              <a:rPr lang="en-GB" sz="2000" dirty="0" smtClean="0"/>
              <a:t>Covers, supports, occluded by, belong together [Gupta10]</a:t>
            </a:r>
          </a:p>
          <a:p>
            <a:pPr lvl="1"/>
            <a:r>
              <a:rPr lang="en-GB" sz="2000" dirty="0" smtClean="0"/>
              <a:t>Can be searched by sub-graph matching [Schnabel08</a:t>
            </a:r>
            <a:r>
              <a:rPr lang="en-GB" sz="2000" dirty="0"/>
              <a:t>]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202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Common knowledge sub-graphs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Primitive proxies</a:t>
            </a:r>
          </a:p>
          <a:p>
            <a:pPr lvl="1"/>
            <a:r>
              <a:rPr lang="en-GB" sz="2000" dirty="0" smtClean="0"/>
              <a:t>I.e. primitive – polyhedron – cuboid, pyramid</a:t>
            </a:r>
          </a:p>
          <a:p>
            <a:pPr lvl="1"/>
            <a:r>
              <a:rPr lang="en-GB" sz="2000" dirty="0" smtClean="0"/>
              <a:t>Hierarchy induces high inference power</a:t>
            </a:r>
          </a:p>
          <a:p>
            <a:r>
              <a:rPr lang="en-GB" sz="2400" dirty="0" smtClean="0"/>
              <a:t>Semantic</a:t>
            </a:r>
          </a:p>
          <a:p>
            <a:pPr lvl="1"/>
            <a:r>
              <a:rPr lang="en-GB" sz="2000" dirty="0" smtClean="0"/>
              <a:t>Hierarchical object labels</a:t>
            </a:r>
          </a:p>
          <a:p>
            <a:pPr lvl="1"/>
            <a:r>
              <a:rPr lang="en-GB" sz="2000" dirty="0" smtClean="0"/>
              <a:t>Classification, function, etc.</a:t>
            </a:r>
          </a:p>
          <a:p>
            <a:r>
              <a:rPr lang="en-GB" sz="2400" dirty="0" smtClean="0"/>
              <a:t>Relationships</a:t>
            </a:r>
          </a:p>
          <a:p>
            <a:pPr lvl="1"/>
            <a:r>
              <a:rPr lang="en-GB" sz="2000" dirty="0" smtClean="0"/>
              <a:t>Coaxial, co-planar, </a:t>
            </a:r>
            <a:r>
              <a:rPr lang="en-GB" sz="2000" dirty="0"/>
              <a:t>equiangular [Li11</a:t>
            </a:r>
            <a:r>
              <a:rPr lang="en-GB" sz="2000" dirty="0" smtClean="0"/>
              <a:t>]</a:t>
            </a:r>
          </a:p>
          <a:p>
            <a:pPr lvl="1"/>
            <a:r>
              <a:rPr lang="en-GB" sz="2000" dirty="0" smtClean="0"/>
              <a:t>Covers, supports, occluded by, belong together [Gupta10]</a:t>
            </a:r>
          </a:p>
          <a:p>
            <a:pPr lvl="1"/>
            <a:r>
              <a:rPr lang="en-GB" sz="2000" dirty="0" smtClean="0"/>
              <a:t>Can be searched by sub-graph matching [Schnabel08]</a:t>
            </a:r>
          </a:p>
          <a:p>
            <a:r>
              <a:rPr lang="en-GB" sz="2400" dirty="0" smtClean="0"/>
              <a:t>Large freedom, high representational power</a:t>
            </a:r>
          </a:p>
          <a:p>
            <a:r>
              <a:rPr lang="en-GB" sz="2400" dirty="0" smtClean="0"/>
              <a:t>Use cases: Primitive abstraction, RGBD annotation</a:t>
            </a:r>
          </a:p>
          <a:p>
            <a:pPr lvl="1"/>
            <a:r>
              <a:rPr lang="en-GB" sz="2000" dirty="0" smtClean="0"/>
              <a:t>See paper</a:t>
            </a:r>
          </a:p>
        </p:txBody>
      </p:sp>
    </p:spTree>
    <p:extLst>
      <p:ext uri="{BB962C8B-B14F-4D97-AF65-F5344CB8AC3E}">
        <p14:creationId xmlns:p14="http://schemas.microsoft.com/office/powerpoint/2010/main" val="36493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297180" y="3581400"/>
            <a:ext cx="1423984" cy="86668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Extension 1. Scene </a:t>
            </a:r>
            <a:r>
              <a:rPr lang="en-GB" sz="2400" dirty="0"/>
              <a:t>collections for assisted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GB" sz="2400" dirty="0" smtClean="0"/>
              <a:t>Robot assistant needs to be able to reach the subject at all times</a:t>
            </a:r>
          </a:p>
          <a:p>
            <a:r>
              <a:rPr lang="en-GB" sz="2400" dirty="0" smtClean="0"/>
              <a:t>Pro-active discovery of dynamic environment</a:t>
            </a:r>
          </a:p>
          <a:p>
            <a:pPr lvl="1"/>
            <a:r>
              <a:rPr lang="en-GB" sz="1800" dirty="0" smtClean="0"/>
              <a:t>Needs to identify danger sources</a:t>
            </a:r>
          </a:p>
          <a:p>
            <a:r>
              <a:rPr lang="en-GB" sz="2400" dirty="0" smtClean="0"/>
              <a:t>Vision, scene-collections, intra-domain inference</a:t>
            </a:r>
          </a:p>
          <a:p>
            <a:r>
              <a:rPr lang="en-GB" sz="2400" dirty="0" err="1" smtClean="0"/>
              <a:t>MCGraph</a:t>
            </a:r>
            <a:r>
              <a:rPr lang="en-GB" sz="2400" dirty="0" smtClean="0"/>
              <a:t>: </a:t>
            </a:r>
          </a:p>
          <a:p>
            <a:pPr lvl="1"/>
            <a:r>
              <a:rPr lang="en-GB" sz="1600" dirty="0" smtClean="0"/>
              <a:t>“Objects that easily tip over, and incur danger, when in contact with water”</a:t>
            </a:r>
            <a:endParaRPr lang="en-GB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62072"/>
            <a:ext cx="1066800" cy="1571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9102">
            <a:off x="3143240" y="4258094"/>
            <a:ext cx="1297580" cy="192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29629"/>
            <a:ext cx="1108640" cy="727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02" y="3810000"/>
            <a:ext cx="2857500" cy="214312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97180" y="3533171"/>
            <a:ext cx="1423984" cy="86668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2846"/>
            <a:ext cx="1201542" cy="7405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1611560" y="5791200"/>
            <a:ext cx="862679" cy="762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84961" y="5562600"/>
            <a:ext cx="944339" cy="2286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2699099" y="4356964"/>
            <a:ext cx="958501" cy="53845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Movable</a:t>
            </a:r>
            <a:endParaRPr lang="en-GB" dirty="0"/>
          </a:p>
        </p:txBody>
      </p:sp>
      <p:sp>
        <p:nvSpPr>
          <p:cNvPr id="17" name="Rectangular Callout 16"/>
          <p:cNvSpPr/>
          <p:nvPr/>
        </p:nvSpPr>
        <p:spPr>
          <a:xfrm>
            <a:off x="5952115" y="3923621"/>
            <a:ext cx="2160144" cy="53845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Electric, movable, unstable</a:t>
            </a:r>
            <a:endParaRPr lang="en-GB" dirty="0"/>
          </a:p>
        </p:txBody>
      </p:sp>
      <p:sp>
        <p:nvSpPr>
          <p:cNvPr id="18" name="Rectangular Callout 17"/>
          <p:cNvSpPr/>
          <p:nvPr/>
        </p:nvSpPr>
        <p:spPr>
          <a:xfrm>
            <a:off x="8178616" y="4202488"/>
            <a:ext cx="958501" cy="538451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Emits 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22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Extension 2. - Multi-criteria multi-scale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1066"/>
            <a:ext cx="8229600" cy="5181600"/>
          </a:xfrm>
        </p:spPr>
        <p:txBody>
          <a:bodyPr/>
          <a:lstStyle/>
          <a:p>
            <a:r>
              <a:rPr lang="en-GB" sz="2400" dirty="0" smtClean="0"/>
              <a:t>Multi-scale analysis of scene understanding [Mitra14]</a:t>
            </a:r>
          </a:p>
          <a:p>
            <a:pPr lvl="1"/>
            <a:r>
              <a:rPr lang="en-GB" sz="2000" dirty="0" smtClean="0"/>
              <a:t>HKS [Sun09], GLS [Mellado12]</a:t>
            </a:r>
          </a:p>
          <a:p>
            <a:pPr lvl="1"/>
            <a:r>
              <a:rPr lang="en-GB" sz="2000" dirty="0" smtClean="0"/>
              <a:t>Multi-scale similarity queries [Hou12]</a:t>
            </a:r>
          </a:p>
          <a:p>
            <a:r>
              <a:rPr lang="en-GB" sz="2400" dirty="0" smtClean="0"/>
              <a:t>Only spatial domain, controlled environments</a:t>
            </a:r>
          </a:p>
          <a:p>
            <a:r>
              <a:rPr lang="en-GB" sz="2400" dirty="0" smtClean="0"/>
              <a:t>Open-world problem</a:t>
            </a:r>
          </a:p>
          <a:p>
            <a:r>
              <a:rPr lang="en-GB" sz="2400" dirty="0" smtClean="0"/>
              <a:t>Multi-criteria </a:t>
            </a:r>
            <a:r>
              <a:rPr lang="en-GB" sz="2400" dirty="0"/>
              <a:t>multi-scale </a:t>
            </a:r>
            <a:r>
              <a:rPr lang="en-GB" sz="2400" dirty="0" smtClean="0"/>
              <a:t>look-ups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6881" y="4619840"/>
            <a:ext cx="1066800" cy="990600"/>
            <a:chOff x="4267200" y="4985774"/>
            <a:chExt cx="1066800" cy="990600"/>
          </a:xfrm>
        </p:grpSpPr>
        <p:sp>
          <p:nvSpPr>
            <p:cNvPr id="4" name="Oval 3"/>
            <p:cNvSpPr/>
            <p:nvPr/>
          </p:nvSpPr>
          <p:spPr>
            <a:xfrm>
              <a:off x="4267200" y="4985774"/>
              <a:ext cx="1066800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685907" y="5179808"/>
              <a:ext cx="304800" cy="533400"/>
            </a:xfrm>
            <a:prstGeom prst="line">
              <a:avLst/>
            </a:prstGeom>
            <a:ln w="508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5170382"/>
              <a:ext cx="228600" cy="533400"/>
            </a:xfrm>
            <a:prstGeom prst="line">
              <a:avLst/>
            </a:prstGeom>
            <a:ln w="5080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2172661" y="4668974"/>
            <a:ext cx="0" cy="478267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8077" y="4619840"/>
            <a:ext cx="0" cy="537616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thebonsaipot.com/wp-content/uploads/2014/02/Ryuga-Ashinaga-Professional-Bonsai-Shear-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88" y="4674473"/>
            <a:ext cx="1443155" cy="14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3.mm.bing.net/th?id=HN.608041831890419949&amp;pid=1.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10440"/>
          <a:stretch/>
        </p:blipFill>
        <p:spPr bwMode="auto">
          <a:xfrm>
            <a:off x="7187310" y="3195926"/>
            <a:ext cx="1904803" cy="14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3.mm.bing.net/th?id=HN.608013759987322463&amp;pid=1.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43" y="3329326"/>
            <a:ext cx="840124" cy="1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2.mm.bing.net/th?id=HN.608034770972970885&amp;pid=1.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53" y="3353520"/>
            <a:ext cx="900129" cy="10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018247" y="4668974"/>
            <a:ext cx="8112" cy="488482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.rockynational.com/Gerber/Multi-Tools/22-01505/Shortcut-Mini-Scissor-Red-1.jpg?width=30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t="17334" r="3337" b="2667"/>
          <a:stretch/>
        </p:blipFill>
        <p:spPr bwMode="auto">
          <a:xfrm>
            <a:off x="334591" y="3273549"/>
            <a:ext cx="1037909" cy="10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s3.mm.bing.net/th?id=HN.608055678871537227&amp;pid=1.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91" y="3320526"/>
            <a:ext cx="1328284" cy="9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s3.mm.bing.net/th?id=HN.607995776964165907&amp;pid=1.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18" y="3355288"/>
            <a:ext cx="1664714" cy="9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5055" y="56885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Scan</a:t>
            </a:r>
            <a:endParaRPr lang="en-GB" sz="1800" dirty="0"/>
          </a:p>
        </p:txBody>
      </p:sp>
      <p:sp>
        <p:nvSpPr>
          <p:cNvPr id="31" name="Rectangle 30"/>
          <p:cNvSpPr/>
          <p:nvPr/>
        </p:nvSpPr>
        <p:spPr>
          <a:xfrm>
            <a:off x="182192" y="3320526"/>
            <a:ext cx="4214483" cy="10785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524000" y="5337848"/>
            <a:ext cx="5452552" cy="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36153" y="3309763"/>
            <a:ext cx="1076699" cy="10892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033463" y="4361665"/>
            <a:ext cx="406507" cy="97618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37581" y="5337849"/>
            <a:ext cx="519070" cy="18819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25654" y="4865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63" name="Rectangle 62"/>
          <p:cNvSpPr/>
          <p:nvPr/>
        </p:nvSpPr>
        <p:spPr>
          <a:xfrm>
            <a:off x="5568303" y="3309763"/>
            <a:ext cx="1076699" cy="10892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885829" y="438596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Scale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736198" y="4397474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760415" y="4397473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7419285" y="285187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Classification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186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10048" r="11281"/>
          <a:stretch/>
        </p:blipFill>
        <p:spPr>
          <a:xfrm rot="5552400">
            <a:off x="6142486" y="3829094"/>
            <a:ext cx="1049264" cy="9293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300" dirty="0" smtClean="0"/>
              <a:t>Extension 3. Prior knowledge for object registration</a:t>
            </a:r>
            <a:endParaRPr lang="en-GB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r>
              <a:rPr lang="en-GB" dirty="0" smtClean="0"/>
              <a:t>Geometric priors, priors on part-relations, function</a:t>
            </a:r>
          </a:p>
          <a:p>
            <a:r>
              <a:rPr lang="en-GB" dirty="0" smtClean="0"/>
              <a:t>If you discover, what you are scanning, you can use the extra information to enhance quality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750" r="9167" b="3750"/>
          <a:stretch/>
        </p:blipFill>
        <p:spPr>
          <a:xfrm>
            <a:off x="2971800" y="3581400"/>
            <a:ext cx="3200400" cy="21336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8" idx="2"/>
          </p:cNvCxnSpPr>
          <p:nvPr/>
        </p:nvCxnSpPr>
        <p:spPr>
          <a:xfrm flipV="1">
            <a:off x="5029200" y="3365359"/>
            <a:ext cx="170513" cy="444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41520" y="3088360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ooks like engine</a:t>
            </a:r>
            <a:endParaRPr lang="en-GB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 flipV="1">
            <a:off x="5943600" y="3221920"/>
            <a:ext cx="1118173" cy="27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73" y="3083420"/>
            <a:ext cx="1997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generic engine model prior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18691" y="4327831"/>
            <a:ext cx="195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will have axes and wheels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967677" y="383512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2"/>
          </p:cNvCxnSpPr>
          <p:nvPr/>
        </p:nvCxnSpPr>
        <p:spPr>
          <a:xfrm flipV="1">
            <a:off x="3338591" y="3388219"/>
            <a:ext cx="92573" cy="10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11122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looks like car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6877" y="2895600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generic car model prior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8" idx="1"/>
            <a:endCxn id="19" idx="3"/>
          </p:cNvCxnSpPr>
          <p:nvPr/>
        </p:nvCxnSpPr>
        <p:spPr>
          <a:xfrm flipH="1" flipV="1">
            <a:off x="1789280" y="3034100"/>
            <a:ext cx="1106320" cy="215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65128" y="3925221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function</a:t>
            </a:r>
            <a:endParaRPr lang="en-GB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29572" y="3498919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ookup working CAD model</a:t>
            </a:r>
            <a:endParaRPr lang="en-GB" dirty="0"/>
          </a:p>
        </p:txBody>
      </p:sp>
      <p:cxnSp>
        <p:nvCxnSpPr>
          <p:cNvPr id="36" name="Straight Arrow Connector 35"/>
          <p:cNvCxnSpPr>
            <a:endCxn id="35" idx="1"/>
          </p:cNvCxnSpPr>
          <p:nvPr/>
        </p:nvCxnSpPr>
        <p:spPr>
          <a:xfrm>
            <a:off x="5943600" y="3273249"/>
            <a:ext cx="985972" cy="36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1"/>
          </p:cNvCxnSpPr>
          <p:nvPr/>
        </p:nvCxnSpPr>
        <p:spPr>
          <a:xfrm flipH="1">
            <a:off x="2371598" y="3249720"/>
            <a:ext cx="524002" cy="328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02271" y="3597977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will have shiny material</a:t>
            </a:r>
            <a:endParaRPr lang="en-GB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288059" y="3888875"/>
            <a:ext cx="524002" cy="328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977" y="4255974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ecrease RGB weight in registration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385203" y="3285349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Co-occurrence</a:t>
            </a:r>
            <a:endParaRPr lang="en-GB" i="1" dirty="0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4055339" y="3423848"/>
            <a:ext cx="2269261" cy="411273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966727" y="4648200"/>
            <a:ext cx="2535959" cy="125998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8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</a:p>
          <a:p>
            <a:pPr lvl="1"/>
            <a:r>
              <a:rPr lang="en-GB" dirty="0" smtClean="0"/>
              <a:t>Portability -&gt; standardization</a:t>
            </a:r>
          </a:p>
          <a:p>
            <a:pPr lvl="1"/>
            <a:r>
              <a:rPr lang="en-GB" dirty="0" smtClean="0"/>
              <a:t>Diversity -&gt; efficiency</a:t>
            </a:r>
          </a:p>
          <a:p>
            <a:r>
              <a:rPr lang="en-GB" dirty="0" smtClean="0"/>
              <a:t>Data online</a:t>
            </a:r>
          </a:p>
          <a:p>
            <a:r>
              <a:rPr lang="en-GB" dirty="0" smtClean="0"/>
              <a:t>Flexible and extendable representation</a:t>
            </a:r>
          </a:p>
          <a:p>
            <a:r>
              <a:rPr lang="en-GB" dirty="0" smtClean="0"/>
              <a:t>A data structure to standardize storage of annotated data</a:t>
            </a:r>
          </a:p>
          <a:p>
            <a:r>
              <a:rPr lang="en-GB" dirty="0" smtClean="0"/>
              <a:t>Can start a discussion, debate and movement how to harness the powers of multi-criteria problem representations, focused on 3D scene 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Thank you!</a:t>
            </a: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000" dirty="0">
                <a:latin typeface="Arial" charset="0"/>
                <a:hlinkClick r:id="rId2"/>
              </a:rPr>
              <a:t>http://geometry.cs.ucl.ac.uk/projects/2014/mcgraph/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Indoor scene analysis</a:t>
            </a:r>
          </a:p>
          <a:p>
            <a:pPr lvl="1"/>
            <a:r>
              <a:rPr lang="en-GB" sz="2000" dirty="0" smtClean="0"/>
              <a:t>Acquisition easier</a:t>
            </a:r>
          </a:p>
          <a:p>
            <a:pPr lvl="1"/>
            <a:r>
              <a:rPr lang="en-GB" sz="2000" dirty="0"/>
              <a:t>L</a:t>
            </a:r>
            <a:r>
              <a:rPr lang="en-GB" sz="2000" dirty="0" smtClean="0"/>
              <a:t>ess constrained scenes, growing complexity</a:t>
            </a:r>
          </a:p>
          <a:p>
            <a:pPr lvl="1"/>
            <a:r>
              <a:rPr lang="en-GB" sz="2000" dirty="0" smtClean="0"/>
              <a:t>Target more complex: </a:t>
            </a:r>
          </a:p>
          <a:p>
            <a:pPr lvl="2"/>
            <a:r>
              <a:rPr lang="en-GB" sz="1600" dirty="0" smtClean="0"/>
              <a:t>object counting </a:t>
            </a:r>
            <a:r>
              <a:rPr lang="en-GB" sz="1600" dirty="0" smtClean="0">
                <a:sym typeface="Wingdings" panose="05000000000000000000" pitchFamily="2" charset="2"/>
              </a:rPr>
              <a:t> segmentation, labelling</a:t>
            </a:r>
            <a:endParaRPr lang="en-GB" sz="1600" dirty="0" smtClean="0"/>
          </a:p>
          <a:p>
            <a:r>
              <a:rPr lang="en-GB" sz="2400" dirty="0" smtClean="0"/>
              <a:t>Typical processing:</a:t>
            </a:r>
            <a:endParaRPr lang="en-GB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09021"/>
              </p:ext>
            </p:extLst>
          </p:nvPr>
        </p:nvGraphicFramePr>
        <p:xfrm>
          <a:off x="228600" y="3276600"/>
          <a:ext cx="8763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GB" sz="2000" dirty="0" smtClean="0"/>
                        <a:t>Vision (SLAM)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2D images, temporal information, depth maps, </a:t>
                      </a:r>
                      <a:r>
                        <a:rPr lang="en-GB" sz="1600" dirty="0" err="1" smtClean="0"/>
                        <a:t>pointclouds</a:t>
                      </a:r>
                      <a:r>
                        <a:rPr lang="en-GB" sz="1600" dirty="0" smtClean="0"/>
                        <a:t>, 3D models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pointclouds</a:t>
                      </a:r>
                      <a:r>
                        <a:rPr lang="en-GB" sz="1600" dirty="0" smtClean="0"/>
                        <a:t>, shapes, 3D meshes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localization, mapping, reconstruction, model recognition and fitting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local geometric or multi-scale features,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abstraction by primitives, shapes from collections,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inference of categorical knowledge,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functional information (interaction)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3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8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990600"/>
            <a:ext cx="8229600" cy="46482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2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5362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4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3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Few types of information at a time</a:t>
            </a:r>
          </a:p>
          <a:p>
            <a:r>
              <a:rPr lang="en-GB" sz="2400" dirty="0" smtClean="0"/>
              <a:t>Complex scene understanding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/>
              <a:t>different information domains at the same time</a:t>
            </a:r>
          </a:p>
          <a:p>
            <a:r>
              <a:rPr lang="en-GB" sz="2400" dirty="0" smtClean="0"/>
              <a:t>Stacked, disjoint abstraction layers</a:t>
            </a:r>
          </a:p>
          <a:p>
            <a:r>
              <a:rPr lang="en-GB" sz="2400" dirty="0" smtClean="0"/>
              <a:t>Joint representation with mutual refinement</a:t>
            </a:r>
          </a:p>
          <a:p>
            <a:r>
              <a:rPr lang="en-GB" sz="2400" dirty="0" smtClean="0"/>
              <a:t>Concurrent information processing &gt; iterative</a:t>
            </a:r>
          </a:p>
        </p:txBody>
      </p:sp>
      <p:sp>
        <p:nvSpPr>
          <p:cNvPr id="4" name="Multiply 3"/>
          <p:cNvSpPr/>
          <p:nvPr/>
        </p:nvSpPr>
        <p:spPr>
          <a:xfrm>
            <a:off x="6941820" y="2019300"/>
            <a:ext cx="533400" cy="5334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-Shape 4"/>
          <p:cNvSpPr/>
          <p:nvPr/>
        </p:nvSpPr>
        <p:spPr>
          <a:xfrm rot="18851708">
            <a:off x="6979919" y="2556138"/>
            <a:ext cx="457200" cy="304800"/>
          </a:xfrm>
          <a:prstGeom prst="corner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MCGraph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MCGraph</a:t>
            </a:r>
            <a:r>
              <a:rPr lang="en-GB" sz="2000" dirty="0"/>
              <a:t> – </a:t>
            </a:r>
            <a:r>
              <a:rPr lang="en-GB" sz="2000" dirty="0" smtClean="0"/>
              <a:t>a unified </a:t>
            </a:r>
            <a:r>
              <a:rPr lang="en-GB" sz="2000" b="1" dirty="0" smtClean="0"/>
              <a:t>M</a:t>
            </a:r>
            <a:r>
              <a:rPr lang="en-GB" sz="2000" dirty="0" smtClean="0"/>
              <a:t>ulti-</a:t>
            </a:r>
            <a:r>
              <a:rPr lang="en-GB" sz="2000" b="1" dirty="0" smtClean="0"/>
              <a:t>C</a:t>
            </a:r>
            <a:r>
              <a:rPr lang="en-GB" sz="2000" dirty="0" smtClean="0"/>
              <a:t>riterion data representation</a:t>
            </a:r>
          </a:p>
          <a:p>
            <a:r>
              <a:rPr lang="en-GB" sz="2000" dirty="0" smtClean="0"/>
              <a:t>Structure </a:t>
            </a:r>
            <a:r>
              <a:rPr lang="en-GB" sz="2000" dirty="0"/>
              <a:t>and meaning </a:t>
            </a:r>
            <a:r>
              <a:rPr lang="en-GB" sz="2000" dirty="0" smtClean="0"/>
              <a:t>modelled separately,</a:t>
            </a:r>
            <a:br>
              <a:rPr lang="en-GB" sz="2000" dirty="0" smtClean="0"/>
            </a:br>
            <a:r>
              <a:rPr lang="en-GB" sz="2000" dirty="0" smtClean="0"/>
              <a:t>connected fully</a:t>
            </a:r>
          </a:p>
          <a:p>
            <a:r>
              <a:rPr lang="en-GB" sz="2000" dirty="0" smtClean="0">
                <a:latin typeface="Arial" charset="0"/>
              </a:rPr>
              <a:t>For understanding and processing of large-scale 3D scenes</a:t>
            </a:r>
          </a:p>
          <a:p>
            <a:endParaRPr lang="en-GB" sz="2000" dirty="0" smtClean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A </a:t>
            </a:r>
            <a:r>
              <a:rPr lang="en-GB" sz="2000" dirty="0">
                <a:latin typeface="Arial" charset="0"/>
              </a:rPr>
              <a:t>standardized </a:t>
            </a:r>
            <a:r>
              <a:rPr lang="en-GB" sz="2000" dirty="0" smtClean="0">
                <a:latin typeface="Arial" charset="0"/>
              </a:rPr>
              <a:t>structure </a:t>
            </a:r>
            <a:r>
              <a:rPr lang="en-GB" sz="2000" dirty="0">
                <a:latin typeface="Arial" charset="0"/>
              </a:rPr>
              <a:t>to format the data created by </a:t>
            </a:r>
            <a:r>
              <a:rPr lang="en-GB" sz="2000" dirty="0" smtClean="0">
                <a:latin typeface="Arial" charset="0"/>
              </a:rPr>
              <a:t>our community</a:t>
            </a:r>
            <a:endParaRPr lang="en-GB" sz="2000" dirty="0">
              <a:latin typeface="Arial" charset="0"/>
            </a:endParaRPr>
          </a:p>
          <a:p>
            <a:pPr marL="0" indent="0">
              <a:buNone/>
            </a:pPr>
            <a:endParaRPr lang="en-GB" sz="2000" dirty="0">
              <a:latin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244" y="2200599"/>
            <a:ext cx="9147243" cy="26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9420" y="2819400"/>
            <a:ext cx="3619500" cy="1653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Prior knowledge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2438400" y="2362200"/>
            <a:ext cx="2551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Discovered knowledge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019800" y="2468880"/>
            <a:ext cx="1066800" cy="139700"/>
          </a:xfrm>
          <a:prstGeom prst="rect">
            <a:avLst/>
          </a:prstGeom>
          <a:solidFill>
            <a:srgbClr val="EAF8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10400" y="4743047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Abstraction graph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8382000" y="3721229"/>
            <a:ext cx="670084" cy="88295"/>
          </a:xfrm>
          <a:prstGeom prst="rect">
            <a:avLst/>
          </a:prstGeom>
          <a:solidFill>
            <a:srgbClr val="FCE1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74018" y="4626293"/>
            <a:ext cx="670084" cy="101287"/>
          </a:xfrm>
          <a:prstGeom prst="rect">
            <a:avLst/>
          </a:prstGeom>
          <a:solidFill>
            <a:srgbClr val="FCE1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5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viewpoints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85351"/>
              </p:ext>
            </p:extLst>
          </p:nvPr>
        </p:nvGraphicFramePr>
        <p:xfrm>
          <a:off x="76200" y="1622213"/>
          <a:ext cx="8991600" cy="10989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3124200"/>
                <a:gridCol w="3733800"/>
              </a:tblGrid>
              <a:tr h="399627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3D</a:t>
                      </a:r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Arrangements of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aseline="0" dirty="0" smtClean="0"/>
                        <a:t>features [Felzenszwalb10]</a:t>
                      </a:r>
                      <a:r>
                        <a:rPr lang="en-GB" sz="1700" dirty="0" smtClean="0"/>
                        <a:t> 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recurring parts in shape collections [Zheng14] , …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4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viewpoints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38356"/>
              </p:ext>
            </p:extLst>
          </p:nvPr>
        </p:nvGraphicFramePr>
        <p:xfrm>
          <a:off x="76200" y="1622213"/>
          <a:ext cx="8991600" cy="2226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3124200"/>
                <a:gridCol w="3733800"/>
              </a:tblGrid>
              <a:tr h="399627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3D</a:t>
                      </a:r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Arrangements of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aseline="0" dirty="0" smtClean="0"/>
                        <a:t>features [Felzenszwalb10]</a:t>
                      </a:r>
                      <a:r>
                        <a:rPr lang="en-GB" sz="1700" dirty="0" smtClean="0"/>
                        <a:t> 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recurring parts in shape collections [Zheng14] , …</a:t>
                      </a:r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Abstraction</a:t>
                      </a:r>
                      <a:r>
                        <a:rPr lang="en-GB" sz="1700" baseline="0" dirty="0" smtClean="0"/>
                        <a:t> by …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super-pixels [Zitnick04], …</a:t>
                      </a:r>
                    </a:p>
                    <a:p>
                      <a:r>
                        <a:rPr lang="en-GB" sz="1700" baseline="0" dirty="0" smtClean="0"/>
                        <a:t>regions [Gould09, Kumar10]</a:t>
                      </a:r>
                      <a:r>
                        <a:rPr lang="en-GB" sz="1700" dirty="0" smtClean="0"/>
                        <a:t> , …</a:t>
                      </a:r>
                      <a:endParaRPr lang="en-GB" sz="17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/>
                        <a:t>features[Hoiem08]</a:t>
                      </a:r>
                      <a:r>
                        <a:rPr lang="en-GB" sz="1700" dirty="0" smtClean="0"/>
                        <a:t> 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planes [Gallup07] , …</a:t>
                      </a:r>
                    </a:p>
                    <a:p>
                      <a:r>
                        <a:rPr lang="en-GB" sz="1700" dirty="0" smtClean="0"/>
                        <a:t>primitives [Schnabel07] , …</a:t>
                      </a:r>
                    </a:p>
                    <a:p>
                      <a:r>
                        <a:rPr lang="en-GB" sz="1700" dirty="0" smtClean="0"/>
                        <a:t>cuboids [Fidler12,Shao14] , …</a:t>
                      </a:r>
                    </a:p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3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viewpoints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14389"/>
              </p:ext>
            </p:extLst>
          </p:nvPr>
        </p:nvGraphicFramePr>
        <p:xfrm>
          <a:off x="76200" y="1622213"/>
          <a:ext cx="8991600" cy="36135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3124200"/>
                <a:gridCol w="3733800"/>
              </a:tblGrid>
              <a:tr h="399627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3D</a:t>
                      </a:r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Arrangements of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aseline="0" dirty="0" smtClean="0"/>
                        <a:t>features [Felzenszwalb10]</a:t>
                      </a:r>
                      <a:r>
                        <a:rPr lang="en-GB" sz="1700" dirty="0" smtClean="0"/>
                        <a:t> 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recurring parts in shape collections [Zheng14] , …</a:t>
                      </a:r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Abstraction</a:t>
                      </a:r>
                      <a:r>
                        <a:rPr lang="en-GB" sz="1700" baseline="0" dirty="0" smtClean="0"/>
                        <a:t> by …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super-pixels [Zitnick04], …</a:t>
                      </a:r>
                    </a:p>
                    <a:p>
                      <a:r>
                        <a:rPr lang="en-GB" sz="1700" baseline="0" dirty="0" smtClean="0"/>
                        <a:t>regions [Gould09, Kumar10]</a:t>
                      </a:r>
                      <a:r>
                        <a:rPr lang="en-GB" sz="1700" dirty="0" smtClean="0"/>
                        <a:t> , …</a:t>
                      </a:r>
                      <a:endParaRPr lang="en-GB" sz="17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/>
                        <a:t>features[Hoiem08]</a:t>
                      </a:r>
                      <a:r>
                        <a:rPr lang="en-GB" sz="1700" dirty="0" smtClean="0"/>
                        <a:t> 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planes [Gallup07] , …</a:t>
                      </a:r>
                    </a:p>
                    <a:p>
                      <a:r>
                        <a:rPr lang="en-GB" sz="1700" dirty="0" smtClean="0"/>
                        <a:t>primitives [Schnabel07] , …</a:t>
                      </a:r>
                    </a:p>
                    <a:p>
                      <a:r>
                        <a:rPr lang="en-GB" sz="1700" dirty="0" smtClean="0"/>
                        <a:t>cuboids [Fidler12,Shao14] , …</a:t>
                      </a:r>
                    </a:p>
                    <a:p>
                      <a:endParaRPr lang="en-GB" sz="1700" dirty="0"/>
                    </a:p>
                  </a:txBody>
                  <a:tcPr/>
                </a:tc>
              </a:tr>
              <a:tr h="699347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Graph bases representation of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RGB segmentation</a:t>
                      </a:r>
                      <a:r>
                        <a:rPr lang="en-GB" sz="1700" baseline="0" dirty="0" smtClean="0"/>
                        <a:t> [</a:t>
                      </a:r>
                      <a:r>
                        <a:rPr lang="en-GB" sz="1700" dirty="0" smtClean="0"/>
                        <a:t>FelzenszwalbHuttenlocher04], [Rother04],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RGBD segmentation</a:t>
                      </a:r>
                      <a:r>
                        <a:rPr lang="en-GB" sz="1700" baseline="0" dirty="0" smtClean="0"/>
                        <a:t> [Zheng13], 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/>
                        <a:t>inter-shape analysis [Mitra14], 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/>
                        <a:t>joint shape segmentation [Huang11], ...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/>
                        <a:t>shape collections [Fish*14], …</a:t>
                      </a:r>
                      <a:endParaRPr lang="en-GB" sz="1700" dirty="0" smtClean="0"/>
                    </a:p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8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Related work -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Few criteria</a:t>
            </a:r>
          </a:p>
          <a:p>
            <a:pPr lvl="1"/>
            <a:r>
              <a:rPr lang="en-GB" sz="2000" dirty="0" smtClean="0"/>
              <a:t>Appearance co-occurrence, relative spatial layout [Hedau10]</a:t>
            </a:r>
          </a:p>
          <a:p>
            <a:pPr lvl="1"/>
            <a:r>
              <a:rPr lang="en-GB" sz="2000" dirty="0" smtClean="0"/>
              <a:t>Primitive abstraction, physics [Gupta10]</a:t>
            </a:r>
          </a:p>
          <a:p>
            <a:pPr lvl="1"/>
            <a:r>
              <a:rPr lang="en-GB" sz="2000" dirty="0" smtClean="0"/>
              <a:t>Semantic labelling [Huang13]</a:t>
            </a:r>
          </a:p>
        </p:txBody>
      </p:sp>
    </p:spTree>
    <p:extLst>
      <p:ext uri="{BB962C8B-B14F-4D97-AF65-F5344CB8AC3E}">
        <p14:creationId xmlns:p14="http://schemas.microsoft.com/office/powerpoint/2010/main" val="24029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Pages>0</Pages>
  <Words>2028</Words>
  <Characters>0</Characters>
  <Application>Microsoft Macintosh PowerPoint</Application>
  <PresentationFormat>On-screen Show (4:3)</PresentationFormat>
  <Lines>0</Lines>
  <Paragraphs>320</Paragraphs>
  <Slides>34</Slides>
  <Notes>15</Notes>
  <HiddenSlides>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Default - Title and Content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http://geometry.cs.ucl.ac.uk/projects/2014/mcgraph/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Widjaja</dc:creator>
  <cp:lastModifiedBy>Bongjin Koo</cp:lastModifiedBy>
  <cp:revision>140</cp:revision>
  <dcterms:modified xsi:type="dcterms:W3CDTF">2014-12-03T02:17:11Z</dcterms:modified>
</cp:coreProperties>
</file>