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8" r:id="rId2"/>
    <p:sldId id="288" r:id="rId3"/>
    <p:sldId id="259" r:id="rId4"/>
    <p:sldId id="260" r:id="rId5"/>
    <p:sldId id="261" r:id="rId6"/>
    <p:sldId id="262" r:id="rId7"/>
    <p:sldId id="263" r:id="rId8"/>
    <p:sldId id="264" r:id="rId9"/>
    <p:sldId id="265" r:id="rId10"/>
    <p:sldId id="266" r:id="rId11"/>
    <p:sldId id="289" r:id="rId12"/>
    <p:sldId id="300" r:id="rId13"/>
    <p:sldId id="267" r:id="rId14"/>
    <p:sldId id="303" r:id="rId15"/>
    <p:sldId id="301" r:id="rId16"/>
    <p:sldId id="302" r:id="rId17"/>
    <p:sldId id="268" r:id="rId18"/>
    <p:sldId id="304" r:id="rId19"/>
    <p:sldId id="269" r:id="rId20"/>
    <p:sldId id="305" r:id="rId21"/>
    <p:sldId id="274" r:id="rId22"/>
    <p:sldId id="275" r:id="rId23"/>
    <p:sldId id="290" r:id="rId24"/>
    <p:sldId id="276" r:id="rId25"/>
    <p:sldId id="277" r:id="rId26"/>
    <p:sldId id="278" r:id="rId27"/>
    <p:sldId id="270" r:id="rId28"/>
    <p:sldId id="291" r:id="rId29"/>
    <p:sldId id="292" r:id="rId30"/>
    <p:sldId id="306" r:id="rId31"/>
    <p:sldId id="294" r:id="rId32"/>
    <p:sldId id="311" r:id="rId33"/>
    <p:sldId id="307" r:id="rId34"/>
    <p:sldId id="293" r:id="rId35"/>
    <p:sldId id="308" r:id="rId36"/>
    <p:sldId id="295" r:id="rId37"/>
    <p:sldId id="309" r:id="rId38"/>
    <p:sldId id="297" r:id="rId39"/>
    <p:sldId id="312" r:id="rId40"/>
    <p:sldId id="313" r:id="rId41"/>
    <p:sldId id="314" r:id="rId42"/>
    <p:sldId id="315" r:id="rId43"/>
    <p:sldId id="310" r:id="rId44"/>
    <p:sldId id="296" r:id="rId45"/>
    <p:sldId id="317" r:id="rId46"/>
    <p:sldId id="283" r:id="rId47"/>
    <p:sldId id="273" r:id="rId48"/>
    <p:sldId id="316" r:id="rId49"/>
    <p:sldId id="279" r:id="rId50"/>
    <p:sldId id="280" r:id="rId51"/>
    <p:sldId id="284" r:id="rId52"/>
    <p:sldId id="285" r:id="rId53"/>
    <p:sldId id="281" r:id="rId54"/>
    <p:sldId id="282" r:id="rId55"/>
    <p:sldId id="287" r:id="rId56"/>
    <p:sldId id="299" r:id="rId5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01"/>
    <a:srgbClr val="F6C803"/>
    <a:srgbClr val="F05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3" autoAdjust="0"/>
    <p:restoredTop sz="81931" autoAdjust="0"/>
  </p:normalViewPr>
  <p:slideViewPr>
    <p:cSldViewPr snapToGrid="0">
      <p:cViewPr varScale="1">
        <p:scale>
          <a:sx n="99" d="100"/>
          <a:sy n="99" d="100"/>
        </p:scale>
        <p:origin x="1692" y="72"/>
      </p:cViewPr>
      <p:guideLst>
        <p:guide orient="horz" pos="2160"/>
        <p:guide pos="384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6C6D3-E19D-4DF8-9700-EF35BFA83A8B}" type="datetimeFigureOut">
              <a:rPr lang="de-CH" smtClean="0"/>
              <a:t>08.05.2016</a:t>
            </a:fld>
            <a:endParaRPr lang="de-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E3D69-16DA-46CF-BFCD-1A27B9377ED4}" type="slidenum">
              <a:rPr lang="de-CH" smtClean="0"/>
              <a:t>‹#›</a:t>
            </a:fld>
            <a:endParaRPr lang="de-CH"/>
          </a:p>
        </p:txBody>
      </p:sp>
    </p:spTree>
    <p:extLst>
      <p:ext uri="{BB962C8B-B14F-4D97-AF65-F5344CB8AC3E}">
        <p14:creationId xmlns:p14="http://schemas.microsoft.com/office/powerpoint/2010/main" val="21843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 and</a:t>
            </a:r>
            <a:r>
              <a:rPr lang="en-GB" baseline="0" dirty="0" smtClean="0"/>
              <a:t> thanks for coming to our talk.</a:t>
            </a:r>
          </a:p>
          <a:p>
            <a:r>
              <a:rPr lang="en-US" baseline="0" dirty="0" smtClean="0"/>
              <a:t>I will be presenting the work of </a:t>
            </a:r>
            <a:r>
              <a:rPr lang="en-US" baseline="0" dirty="0" err="1" smtClean="0"/>
              <a:t>Melinos</a:t>
            </a:r>
            <a:r>
              <a:rPr lang="en-US" baseline="0" dirty="0" smtClean="0"/>
              <a:t> </a:t>
            </a:r>
            <a:r>
              <a:rPr lang="en-US" baseline="0" dirty="0" err="1" smtClean="0"/>
              <a:t>Averkiou</a:t>
            </a:r>
            <a:r>
              <a:rPr lang="en-US" baseline="0" dirty="0" smtClean="0"/>
              <a:t> and colleagues since </a:t>
            </a:r>
            <a:r>
              <a:rPr lang="en-US" baseline="0" dirty="0" err="1" smtClean="0"/>
              <a:t>Melinos</a:t>
            </a:r>
            <a:r>
              <a:rPr lang="en-US" baseline="0" dirty="0" smtClean="0"/>
              <a:t> could unfortunately not make it here.</a:t>
            </a:r>
            <a:endParaRPr lang="en-GB" baseline="0" dirty="0" smtClean="0"/>
          </a:p>
          <a:p>
            <a:r>
              <a:rPr lang="en-GB" baseline="0" dirty="0" smtClean="0"/>
              <a:t>Today we’ll be talking about efficient co-alignment of 3d shape collections.</a:t>
            </a:r>
          </a:p>
          <a:p>
            <a:r>
              <a:rPr lang="en-GB" baseline="0" dirty="0" smtClean="0"/>
              <a:t>What do we mean by that?</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1</a:t>
            </a:fld>
            <a:endParaRPr lang="de-CH"/>
          </a:p>
        </p:txBody>
      </p:sp>
    </p:spTree>
    <p:extLst>
      <p:ext uri="{BB962C8B-B14F-4D97-AF65-F5344CB8AC3E}">
        <p14:creationId xmlns:p14="http://schemas.microsoft.com/office/powerpoint/2010/main" val="300966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simple solution is to map</a:t>
            </a:r>
            <a:r>
              <a:rPr lang="en-GB" baseline="0" dirty="0" smtClean="0"/>
              <a:t> each shape’s principal axes to x y z axes. </a:t>
            </a:r>
          </a:p>
        </p:txBody>
      </p:sp>
      <p:sp>
        <p:nvSpPr>
          <p:cNvPr id="4" name="Slide Number Placeholder 3"/>
          <p:cNvSpPr>
            <a:spLocks noGrp="1"/>
          </p:cNvSpPr>
          <p:nvPr>
            <p:ph type="sldNum" sz="quarter" idx="10"/>
          </p:nvPr>
        </p:nvSpPr>
        <p:spPr/>
        <p:txBody>
          <a:bodyPr/>
          <a:lstStyle/>
          <a:p>
            <a:fld id="{7EDE3D69-16DA-46CF-BFCD-1A27B9377ED4}" type="slidenum">
              <a:rPr lang="de-CH" smtClean="0"/>
              <a:t>12</a:t>
            </a:fld>
            <a:endParaRPr lang="de-CH"/>
          </a:p>
        </p:txBody>
      </p:sp>
    </p:spTree>
    <p:extLst>
      <p:ext uri="{BB962C8B-B14F-4D97-AF65-F5344CB8AC3E}">
        <p14:creationId xmlns:p14="http://schemas.microsoft.com/office/powerpoint/2010/main" val="202373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Although linear in complexity, it is unstable as the principal axes do not necessarily map to the right orientation, and suffers from flips of the axes (eigenvectors).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13</a:t>
            </a:fld>
            <a:endParaRPr lang="de-CH"/>
          </a:p>
        </p:txBody>
      </p:sp>
    </p:spTree>
    <p:extLst>
      <p:ext uri="{BB962C8B-B14F-4D97-AF65-F5344CB8AC3E}">
        <p14:creationId xmlns:p14="http://schemas.microsoft.com/office/powerpoint/2010/main" val="294952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a:t>
            </a:r>
            <a:r>
              <a:rPr lang="en-GB" baseline="0" dirty="0" smtClean="0"/>
              <a:t> solution is ..</a:t>
            </a:r>
          </a:p>
        </p:txBody>
      </p:sp>
      <p:sp>
        <p:nvSpPr>
          <p:cNvPr id="4" name="Slide Number Placeholder 3"/>
          <p:cNvSpPr>
            <a:spLocks noGrp="1"/>
          </p:cNvSpPr>
          <p:nvPr>
            <p:ph type="sldNum" sz="quarter" idx="10"/>
          </p:nvPr>
        </p:nvSpPr>
        <p:spPr/>
        <p:txBody>
          <a:bodyPr/>
          <a:lstStyle/>
          <a:p>
            <a:fld id="{7EDE3D69-16DA-46CF-BFCD-1A27B9377ED4}" type="slidenum">
              <a:rPr lang="de-CH" smtClean="0"/>
              <a:t>14</a:t>
            </a:fld>
            <a:endParaRPr lang="de-CH"/>
          </a:p>
        </p:txBody>
      </p:sp>
    </p:spTree>
    <p:extLst>
      <p:ext uri="{BB962C8B-B14F-4D97-AF65-F5344CB8AC3E}">
        <p14:creationId xmlns:p14="http://schemas.microsoft.com/office/powerpoint/2010/main" val="366255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r>
              <a:rPr lang="en-GB" baseline="0" smtClean="0"/>
              <a:t>to fix </a:t>
            </a:r>
            <a:r>
              <a:rPr lang="en-GB" baseline="0" dirty="0" smtClean="0"/>
              <a:t>a shape and..</a:t>
            </a:r>
          </a:p>
        </p:txBody>
      </p:sp>
      <p:sp>
        <p:nvSpPr>
          <p:cNvPr id="4" name="Slide Number Placeholder 3"/>
          <p:cNvSpPr>
            <a:spLocks noGrp="1"/>
          </p:cNvSpPr>
          <p:nvPr>
            <p:ph type="sldNum" sz="quarter" idx="10"/>
          </p:nvPr>
        </p:nvSpPr>
        <p:spPr/>
        <p:txBody>
          <a:bodyPr/>
          <a:lstStyle/>
          <a:p>
            <a:fld id="{7EDE3D69-16DA-46CF-BFCD-1A27B9377ED4}" type="slidenum">
              <a:rPr lang="de-CH" smtClean="0"/>
              <a:t>15</a:t>
            </a:fld>
            <a:endParaRPr lang="de-CH"/>
          </a:p>
        </p:txBody>
      </p:sp>
    </p:spTree>
    <p:extLst>
      <p:ext uri="{BB962C8B-B14F-4D97-AF65-F5344CB8AC3E}">
        <p14:creationId xmlns:p14="http://schemas.microsoft.com/office/powerpoint/2010/main" val="273040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align all other shapes to it by exhaustively searching for the alignment with minimum distance between surfaces.</a:t>
            </a:r>
          </a:p>
        </p:txBody>
      </p:sp>
      <p:sp>
        <p:nvSpPr>
          <p:cNvPr id="4" name="Slide Number Placeholder 3"/>
          <p:cNvSpPr>
            <a:spLocks noGrp="1"/>
          </p:cNvSpPr>
          <p:nvPr>
            <p:ph type="sldNum" sz="quarter" idx="10"/>
          </p:nvPr>
        </p:nvSpPr>
        <p:spPr/>
        <p:txBody>
          <a:bodyPr/>
          <a:lstStyle/>
          <a:p>
            <a:fld id="{7EDE3D69-16DA-46CF-BFCD-1A27B9377ED4}" type="slidenum">
              <a:rPr lang="de-CH" smtClean="0"/>
              <a:t>16</a:t>
            </a:fld>
            <a:endParaRPr lang="de-CH"/>
          </a:p>
        </p:txBody>
      </p:sp>
    </p:spTree>
    <p:extLst>
      <p:ext uri="{BB962C8B-B14F-4D97-AF65-F5344CB8AC3E}">
        <p14:creationId xmlns:p14="http://schemas.microsoft.com/office/powerpoint/2010/main" val="1420388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While more expensive than PCA, it is still unstable and biased to the choice of reference shape. </a:t>
            </a:r>
          </a:p>
          <a:p>
            <a:r>
              <a:rPr lang="en-GB" baseline="0" dirty="0" smtClean="0"/>
              <a:t>In the example, benches would align well to the reference shape, but for chairs it is not so easy to find a good match.</a:t>
            </a:r>
          </a:p>
          <a:p>
            <a:r>
              <a:rPr lang="en-GB" baseline="0" dirty="0" smtClean="0"/>
              <a:t>This is because any distance function between the surfaces of shapes and the reference shape would have a clear minima for the benches but many local minima for the chairs.</a:t>
            </a:r>
          </a:p>
          <a:p>
            <a:r>
              <a:rPr lang="en-GB" baseline="0" dirty="0" smtClean="0"/>
              <a:t>How can we measure surface distance?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Surface Distance can be measured in a number of ways: </a:t>
            </a:r>
            <a:r>
              <a:rPr lang="en-GB" baseline="0" dirty="0" err="1" smtClean="0"/>
              <a:t>haussdorff</a:t>
            </a:r>
            <a:r>
              <a:rPr lang="en-GB" baseline="0" dirty="0" smtClean="0"/>
              <a:t> distance, average nearest point distance or some weighted average.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use average nearest point distance but our method is not tied to any specific distance measure.</a:t>
            </a:r>
          </a:p>
          <a:p>
            <a:r>
              <a:rPr lang="en-GB" dirty="0" smtClean="0"/>
              <a:t>It’s important to note here that sampling</a:t>
            </a:r>
            <a:r>
              <a:rPr lang="en-GB" baseline="0" dirty="0" smtClean="0"/>
              <a:t> this surface distance function is the most expensive part of any </a:t>
            </a:r>
            <a:r>
              <a:rPr lang="en-GB" baseline="0" dirty="0" err="1" smtClean="0"/>
              <a:t>coalignment</a:t>
            </a:r>
            <a:r>
              <a:rPr lang="en-GB" baseline="0" dirty="0" smtClean="0"/>
              <a:t> method, so our solution tries to avoid sampling it too many times.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17</a:t>
            </a:fld>
            <a:endParaRPr lang="de-CH"/>
          </a:p>
        </p:txBody>
      </p:sp>
    </p:spTree>
    <p:extLst>
      <p:ext uri="{BB962C8B-B14F-4D97-AF65-F5344CB8AC3E}">
        <p14:creationId xmlns:p14="http://schemas.microsoft.com/office/powerpoint/2010/main" val="609235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better solution is to compare all pairs of shapes…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18</a:t>
            </a:fld>
            <a:endParaRPr lang="de-CH"/>
          </a:p>
        </p:txBody>
      </p:sp>
    </p:spTree>
    <p:extLst>
      <p:ext uri="{BB962C8B-B14F-4D97-AF65-F5344CB8AC3E}">
        <p14:creationId xmlns:p14="http://schemas.microsoft.com/office/powerpoint/2010/main" val="30444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..without committing to a reference shape, ..</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19</a:t>
            </a:fld>
            <a:endParaRPr lang="de-CH"/>
          </a:p>
        </p:txBody>
      </p:sp>
    </p:spTree>
    <p:extLst>
      <p:ext uri="{BB962C8B-B14F-4D97-AF65-F5344CB8AC3E}">
        <p14:creationId xmlns:p14="http://schemas.microsoft.com/office/powerpoint/2010/main" val="160308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and solve for the angle per shape that minimize the sum of pairwise distances for all pairs of shapes.</a:t>
            </a:r>
          </a:p>
          <a:p>
            <a:r>
              <a:rPr lang="en-GB" baseline="0" dirty="0" smtClean="0"/>
              <a:t>Obviously this is very expensive, but it provides the best results.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some more recent work has relied on two things to speed this up.</a:t>
            </a:r>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20</a:t>
            </a:fld>
            <a:endParaRPr lang="de-CH"/>
          </a:p>
        </p:txBody>
      </p:sp>
    </p:spTree>
    <p:extLst>
      <p:ext uri="{BB962C8B-B14F-4D97-AF65-F5344CB8AC3E}">
        <p14:creationId xmlns:p14="http://schemas.microsoft.com/office/powerpoint/2010/main" val="401819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build a shape graph to avoid</a:t>
            </a:r>
            <a:r>
              <a:rPr lang="en-GB" baseline="0" dirty="0" smtClean="0"/>
              <a:t> comparing all possible shape pairs, diffuse the information and rely on consistency.</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21</a:t>
            </a:fld>
            <a:endParaRPr lang="de-CH"/>
          </a:p>
        </p:txBody>
      </p:sp>
    </p:spTree>
    <p:extLst>
      <p:ext uri="{BB962C8B-B14F-4D97-AF65-F5344CB8AC3E}">
        <p14:creationId xmlns:p14="http://schemas.microsoft.com/office/powerpoint/2010/main" val="156130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Raw collections of 3D shapes rarely come consistently aligned. </a:t>
            </a:r>
          </a:p>
          <a:p>
            <a:r>
              <a:rPr lang="en-GB" baseline="0" dirty="0" smtClean="0"/>
              <a:t>Consider this collection of chairs. They have a consistent up vector, but they all point in different directions.</a:t>
            </a:r>
          </a:p>
          <a:p>
            <a:r>
              <a:rPr lang="en-GB" baseline="0" dirty="0" smtClean="0"/>
              <a:t>This kind of input is typical for an online shape repository.</a:t>
            </a:r>
          </a:p>
          <a:p>
            <a:r>
              <a:rPr lang="en-GB" baseline="0" dirty="0" smtClean="0"/>
              <a:t>So given a collection of shapes such as the one shown here, we want to go from this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(Our</a:t>
            </a:r>
            <a:r>
              <a:rPr lang="en-GB" baseline="0" dirty="0" smtClean="0"/>
              <a:t> problem setting is very clear. )</a:t>
            </a:r>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a:t>
            </a:fld>
            <a:endParaRPr lang="de-CH"/>
          </a:p>
        </p:txBody>
      </p:sp>
    </p:spTree>
    <p:extLst>
      <p:ext uri="{BB962C8B-B14F-4D97-AF65-F5344CB8AC3E}">
        <p14:creationId xmlns:p14="http://schemas.microsoft.com/office/powerpoint/2010/main" val="1162305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second, since</a:t>
            </a:r>
            <a:r>
              <a:rPr lang="en-GB" baseline="0" dirty="0" smtClean="0"/>
              <a:t> </a:t>
            </a:r>
            <a:r>
              <a:rPr lang="en-GB" dirty="0" smtClean="0"/>
              <a:t>computing the surface distance for</a:t>
            </a:r>
            <a:r>
              <a:rPr lang="en-GB" baseline="0" dirty="0" smtClean="0"/>
              <a:t> a relative angle </a:t>
            </a:r>
            <a:r>
              <a:rPr lang="en-GB" dirty="0" smtClean="0"/>
              <a:t>is the most expensive step, </a:t>
            </a:r>
          </a:p>
          <a:p>
            <a:r>
              <a:rPr lang="en-GB" dirty="0" smtClean="0"/>
              <a:t>uniformly sample the rotation space per shape,</a:t>
            </a:r>
            <a:r>
              <a:rPr lang="en-GB" baseline="0" dirty="0" smtClean="0"/>
              <a:t> for example taking 32 samples rather than 360.</a:t>
            </a:r>
          </a:p>
          <a:p>
            <a:r>
              <a:rPr lang="en-GB" baseline="0" dirty="0" smtClean="0"/>
              <a:t>Then, these methods solve an MRF labelling problem where the uniform samples are the labels, and we try to pick one angle per shape so that the sum of distances is minimized.</a:t>
            </a:r>
          </a:p>
          <a:p>
            <a:r>
              <a:rPr lang="en-US" baseline="0" dirty="0" smtClean="0"/>
              <a:t>However, we believe that there is still room for improvement.</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22</a:t>
            </a:fld>
            <a:endParaRPr lang="de-CH"/>
          </a:p>
        </p:txBody>
      </p:sp>
    </p:spTree>
    <p:extLst>
      <p:ext uri="{BB962C8B-B14F-4D97-AF65-F5344CB8AC3E}">
        <p14:creationId xmlns:p14="http://schemas.microsoft.com/office/powerpoint/2010/main" val="1318634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brings us to our solution, which is based on two key observations.</a:t>
            </a:r>
          </a:p>
          <a:p>
            <a:r>
              <a:rPr lang="en-US" baseline="0" dirty="0" smtClean="0"/>
              <a:t>First, we don’t have to sample the entire rotation space if we can predict a sparse set of candidates for rotation space minima.</a:t>
            </a:r>
            <a:endParaRPr lang="en-GB" baseline="0" dirty="0" smtClean="0"/>
          </a:p>
          <a:p>
            <a:r>
              <a:rPr lang="en-GB" baseline="0" dirty="0" smtClean="0"/>
              <a:t>It turns out, the distance of a shape to itself under different rotation, the autocorrelation, can give us a clue where these minima are.</a:t>
            </a:r>
          </a:p>
          <a:p>
            <a:endParaRPr lang="en-US" baseline="0" dirty="0" smtClean="0"/>
          </a:p>
          <a:p>
            <a:r>
              <a:rPr lang="en-GB" baseline="0" dirty="0" smtClean="0"/>
              <a:t>(First, why sample the rotation space for each shape uniformly, when all we need to know is where the minima occur in each pairwise distance function?)</a:t>
            </a:r>
          </a:p>
          <a:p>
            <a:r>
              <a:rPr lang="en-GB" baseline="0" dirty="0" smtClean="0"/>
              <a:t>(How can we know where the minima occur without computing the pairwise distances?)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24</a:t>
            </a:fld>
            <a:endParaRPr lang="de-CH"/>
          </a:p>
        </p:txBody>
      </p:sp>
    </p:spTree>
    <p:extLst>
      <p:ext uri="{BB962C8B-B14F-4D97-AF65-F5344CB8AC3E}">
        <p14:creationId xmlns:p14="http://schemas.microsoft.com/office/powerpoint/2010/main" val="73482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our input</a:t>
            </a:r>
            <a:r>
              <a:rPr lang="en-GB" baseline="0" dirty="0" smtClean="0"/>
              <a:t> shapes again.</a:t>
            </a:r>
          </a:p>
          <a:p>
            <a:r>
              <a:rPr lang="en-GB" baseline="0" dirty="0" smtClean="0"/>
              <a:t>Take the bench in the middle and rotate it around itself, computing distance each time. </a:t>
            </a:r>
          </a:p>
          <a:p>
            <a:r>
              <a:rPr lang="en-GB" baseline="0" dirty="0" smtClean="0"/>
              <a:t>We can see there’s two minima, at 0 and 180 degrees, corresponding to the near-symmetries of the shape</a:t>
            </a:r>
          </a:p>
          <a:p>
            <a:endParaRPr lang="en-GB" dirty="0" smtClean="0"/>
          </a:p>
          <a:p>
            <a:r>
              <a:rPr lang="en-GB" baseline="0" dirty="0" smtClean="0"/>
              <a:t>In fact all benches share similar minima in this autocorrelation space.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25</a:t>
            </a:fld>
            <a:endParaRPr lang="de-CH"/>
          </a:p>
        </p:txBody>
      </p:sp>
    </p:spTree>
    <p:extLst>
      <p:ext uri="{BB962C8B-B14F-4D97-AF65-F5344CB8AC3E}">
        <p14:creationId xmlns:p14="http://schemas.microsoft.com/office/powerpoint/2010/main" val="512881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Now check the pairwise distance of this bench and the bench on the right for varying rotations.</a:t>
            </a:r>
          </a:p>
          <a:p>
            <a:r>
              <a:rPr lang="en-GB" dirty="0" smtClean="0"/>
              <a:t>The minima are at 160 and 340 degrees. This is because</a:t>
            </a:r>
            <a:r>
              <a:rPr lang="en-GB" baseline="0" dirty="0" smtClean="0"/>
              <a:t> the relative alignment between the two benches is actually 160 degrees. </a:t>
            </a:r>
          </a:p>
          <a:p>
            <a:r>
              <a:rPr lang="en-US" baseline="0" dirty="0" smtClean="0"/>
              <a:t>This tells us that the minima of the pairwise distance are the minima of the autocorrelation shifted by the relative angle between the two benches</a:t>
            </a:r>
            <a:endParaRPr lang="en-GB" baseline="0" dirty="0" smtClean="0"/>
          </a:p>
          <a:p>
            <a:r>
              <a:rPr lang="en-GB" baseline="0" dirty="0" smtClean="0"/>
              <a:t>So we would expect to find the correct alignment of the two benches if we rotate the bench in the middle by 160 or 340 degrees. </a:t>
            </a:r>
          </a:p>
          <a:p>
            <a:r>
              <a:rPr lang="en-GB" baseline="0" dirty="0" smtClean="0"/>
              <a:t>Checking other angles is not necessary.</a:t>
            </a:r>
          </a:p>
          <a:p>
            <a:endParaRPr lang="en-GB" baseline="0" dirty="0" smtClean="0"/>
          </a:p>
          <a:p>
            <a:r>
              <a:rPr lang="en-GB" baseline="0" dirty="0" smtClean="0"/>
              <a:t>(Checking any other angles is just extra effort since even the simplest algorithm would not pick 90 degrees for example.)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tells us that the minima of the bench autocorrelation are shifted by the angle that we need to rotate the bench in the middle so that it aligns with the bench on the right.)</a:t>
            </a:r>
          </a:p>
          <a:p>
            <a:endParaRPr lang="en-GB"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26</a:t>
            </a:fld>
            <a:endParaRPr lang="de-CH"/>
          </a:p>
        </p:txBody>
      </p:sp>
    </p:spTree>
    <p:extLst>
      <p:ext uri="{BB962C8B-B14F-4D97-AF65-F5344CB8AC3E}">
        <p14:creationId xmlns:p14="http://schemas.microsoft.com/office/powerpoint/2010/main" val="3328521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second observation</a:t>
            </a:r>
            <a:r>
              <a:rPr lang="en-GB" baseline="0" dirty="0" smtClean="0"/>
              <a:t> is that similar shapes tend to be easier to align.</a:t>
            </a:r>
          </a:p>
          <a:p>
            <a:r>
              <a:rPr lang="en-GB" baseline="0" dirty="0" smtClean="0"/>
              <a:t>For example, benches align well with benches, and chairs align well with chairs.</a:t>
            </a:r>
            <a:endParaRPr lang="en-GB" dirty="0" smtClean="0"/>
          </a:p>
          <a:p>
            <a:endParaRPr lang="en-GB" baseline="0" dirty="0" smtClean="0"/>
          </a:p>
          <a:p>
            <a:r>
              <a:rPr lang="en-GB" baseline="0" dirty="0" smtClean="0"/>
              <a:t>Take the bench on the right and rotate it around itself, computing distance each time. </a:t>
            </a:r>
          </a:p>
          <a:p>
            <a:r>
              <a:rPr lang="en-GB" baseline="0" dirty="0" smtClean="0"/>
              <a:t>We can see there’s two minima, at 0 and 180 degrees, exactly the same as for the bench in the middle.</a:t>
            </a:r>
          </a:p>
          <a:p>
            <a:r>
              <a:rPr lang="en-GB" baseline="0" dirty="0" smtClean="0"/>
              <a:t>We can use such autocorrelation descriptors to decide which pairs of shapes to connect with an edge in our sparse shape graph, so that alignment is more robust.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27</a:t>
            </a:fld>
            <a:endParaRPr lang="de-CH"/>
          </a:p>
        </p:txBody>
      </p:sp>
    </p:spTree>
    <p:extLst>
      <p:ext uri="{BB962C8B-B14F-4D97-AF65-F5344CB8AC3E}">
        <p14:creationId xmlns:p14="http://schemas.microsoft.com/office/powerpoint/2010/main" val="3838397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lets</a:t>
            </a:r>
            <a:r>
              <a:rPr lang="en-GB" baseline="0" dirty="0" smtClean="0"/>
              <a:t> describe the algorithm in detail.</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28</a:t>
            </a:fld>
            <a:endParaRPr lang="de-CH"/>
          </a:p>
        </p:txBody>
      </p:sp>
    </p:spTree>
    <p:extLst>
      <p:ext uri="{BB962C8B-B14F-4D97-AF65-F5344CB8AC3E}">
        <p14:creationId xmlns:p14="http://schemas.microsoft.com/office/powerpoint/2010/main" val="113726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Starting</a:t>
            </a:r>
            <a:r>
              <a:rPr lang="en-GB" baseline="0" dirty="0" smtClean="0"/>
              <a:t> from an input collection of shapes in arbitrary poses, we have four main steps to produce a set of co-aligned models as output.</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29</a:t>
            </a:fld>
            <a:endParaRPr lang="de-CH"/>
          </a:p>
        </p:txBody>
      </p:sp>
    </p:spTree>
    <p:extLst>
      <p:ext uri="{BB962C8B-B14F-4D97-AF65-F5344CB8AC3E}">
        <p14:creationId xmlns:p14="http://schemas.microsoft.com/office/powerpoint/2010/main" val="472573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take as input</a:t>
            </a:r>
            <a:r>
              <a:rPr lang="en-GB" baseline="0" dirty="0" smtClean="0"/>
              <a:t> a set of shapes with similar semantics, e.g. a set of chairs.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30</a:t>
            </a:fld>
            <a:endParaRPr lang="de-CH"/>
          </a:p>
        </p:txBody>
      </p:sp>
    </p:spTree>
    <p:extLst>
      <p:ext uri="{BB962C8B-B14F-4D97-AF65-F5344CB8AC3E}">
        <p14:creationId xmlns:p14="http://schemas.microsoft.com/office/powerpoint/2010/main" val="2347223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31</a:t>
            </a:fld>
            <a:endParaRPr lang="de-CH"/>
          </a:p>
        </p:txBody>
      </p:sp>
    </p:spTree>
    <p:extLst>
      <p:ext uri="{BB962C8B-B14F-4D97-AF65-F5344CB8AC3E}">
        <p14:creationId xmlns:p14="http://schemas.microsoft.com/office/powerpoint/2010/main" val="364364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assume all shapes have an aligned up vector</a:t>
            </a:r>
            <a:r>
              <a:rPr lang="en-US" baseline="0" dirty="0" smtClean="0"/>
              <a:t>, scale them to uniform height and place them at the origin.</a:t>
            </a:r>
            <a:endParaRPr lang="en-GB" dirty="0" smtClean="0"/>
          </a:p>
          <a:p>
            <a:r>
              <a:rPr lang="en-GB" dirty="0" smtClean="0"/>
              <a:t>(We assume</a:t>
            </a:r>
            <a:r>
              <a:rPr lang="en-GB" baseline="0" dirty="0" smtClean="0"/>
              <a:t> the up vector is given and points in the positive z, so we align the shapes up vector to the positive z in case it is pointing in another direction.)</a:t>
            </a:r>
          </a:p>
          <a:p>
            <a:r>
              <a:rPr lang="en-GB" baseline="0" dirty="0" smtClean="0"/>
              <a:t>(We scale shapes to unit height and translate them so the </a:t>
            </a:r>
            <a:r>
              <a:rPr lang="en-GB" baseline="0" dirty="0" err="1" smtClean="0"/>
              <a:t>center</a:t>
            </a:r>
            <a:r>
              <a:rPr lang="en-GB" baseline="0" dirty="0" smtClean="0"/>
              <a:t> of mass is at 0,0, 0.5.)</a:t>
            </a:r>
          </a:p>
          <a:p>
            <a:r>
              <a:rPr lang="en-GB" baseline="0" dirty="0" smtClean="0"/>
              <a:t>Finally we uniformly sample 1000 points on each shape. </a:t>
            </a:r>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32</a:t>
            </a:fld>
            <a:endParaRPr lang="de-CH"/>
          </a:p>
        </p:txBody>
      </p:sp>
    </p:spTree>
    <p:extLst>
      <p:ext uri="{BB962C8B-B14F-4D97-AF65-F5344CB8AC3E}">
        <p14:creationId xmlns:p14="http://schemas.microsoft.com/office/powerpoint/2010/main" val="17370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to this,</a:t>
            </a:r>
            <a:r>
              <a:rPr lang="en-GB" baseline="0" dirty="0" smtClean="0"/>
              <a:t> where every shape points in the same direction.</a:t>
            </a:r>
          </a:p>
          <a:p>
            <a:r>
              <a:rPr lang="en-GB" baseline="0" dirty="0" smtClean="0"/>
              <a:t>So, we want to solve for a transformation per shape, that orients all shapes in the collection in a consistent way. </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a:t>
            </a:fld>
            <a:endParaRPr lang="de-CH"/>
          </a:p>
        </p:txBody>
      </p:sp>
    </p:spTree>
    <p:extLst>
      <p:ext uri="{BB962C8B-B14F-4D97-AF65-F5344CB8AC3E}">
        <p14:creationId xmlns:p14="http://schemas.microsoft.com/office/powerpoint/2010/main" val="3701399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33</a:t>
            </a:fld>
            <a:endParaRPr lang="de-CH"/>
          </a:p>
        </p:txBody>
      </p:sp>
    </p:spTree>
    <p:extLst>
      <p:ext uri="{BB962C8B-B14F-4D97-AF65-F5344CB8AC3E}">
        <p14:creationId xmlns:p14="http://schemas.microsoft.com/office/powerpoint/2010/main" val="3653760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compute</a:t>
            </a:r>
            <a:r>
              <a:rPr lang="en-GB" baseline="0" dirty="0" smtClean="0"/>
              <a:t> the autocorrelation descriptor for each input shape by rotating each shape and measuring surface distance to itself under each rotation. </a:t>
            </a:r>
          </a:p>
          <a:p>
            <a:r>
              <a:rPr lang="en-GB" baseline="0" dirty="0" smtClean="0"/>
              <a:t>(We measure surface distance by computing the mean shortest distance from shape I to shape j and likewise for shape j to shape I and taking their maximum.)</a:t>
            </a:r>
          </a:p>
        </p:txBody>
      </p:sp>
      <p:sp>
        <p:nvSpPr>
          <p:cNvPr id="4" name="Slide Number Placeholder 3"/>
          <p:cNvSpPr>
            <a:spLocks noGrp="1"/>
          </p:cNvSpPr>
          <p:nvPr>
            <p:ph type="sldNum" sz="quarter" idx="10"/>
          </p:nvPr>
        </p:nvSpPr>
        <p:spPr/>
        <p:txBody>
          <a:bodyPr/>
          <a:lstStyle/>
          <a:p>
            <a:fld id="{7EDE3D69-16DA-46CF-BFCD-1A27B9377ED4}" type="slidenum">
              <a:rPr lang="de-CH" smtClean="0"/>
              <a:t>34</a:t>
            </a:fld>
            <a:endParaRPr lang="de-CH"/>
          </a:p>
        </p:txBody>
      </p:sp>
    </p:spTree>
    <p:extLst>
      <p:ext uri="{BB962C8B-B14F-4D97-AF65-F5344CB8AC3E}">
        <p14:creationId xmlns:p14="http://schemas.microsoft.com/office/powerpoint/2010/main" val="3970256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35</a:t>
            </a:fld>
            <a:endParaRPr lang="de-CH"/>
          </a:p>
        </p:txBody>
      </p:sp>
    </p:spTree>
    <p:extLst>
      <p:ext uri="{BB962C8B-B14F-4D97-AF65-F5344CB8AC3E}">
        <p14:creationId xmlns:p14="http://schemas.microsoft.com/office/powerpoint/2010/main" val="1844341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cluster shapes based on their symmetries to ensure that shapes inside each cluster can be co-aligned robustly.</a:t>
            </a:r>
          </a:p>
          <a:p>
            <a:r>
              <a:rPr lang="en-US" sz="1200" b="0" i="0" u="none" strike="noStrike" kern="1200" baseline="0" dirty="0" smtClean="0">
                <a:solidFill>
                  <a:schemeClr val="tx1"/>
                </a:solidFill>
                <a:latin typeface="+mn-lt"/>
                <a:ea typeface="+mn-ea"/>
                <a:cs typeface="+mn-cs"/>
              </a:rPr>
              <a:t>We base the clustering on the L1 distance of the autocorrelation descriptors to approximate the earth-movers distance.</a:t>
            </a:r>
          </a:p>
          <a:p>
            <a:r>
              <a:rPr lang="en-US" sz="1200" b="0" i="0" u="none" strike="noStrike" kern="1200" baseline="0" dirty="0" smtClean="0">
                <a:solidFill>
                  <a:schemeClr val="tx1"/>
                </a:solidFill>
                <a:latin typeface="+mn-lt"/>
                <a:ea typeface="+mn-ea"/>
                <a:cs typeface="+mn-cs"/>
              </a:rPr>
              <a:t>Shape pairs with distance below a threshold determined by the kth largest pairwise distance in the whole collection are connected with an edge.</a:t>
            </a: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(we can effectively sample pairwise alignment energy function and to find)</a:t>
            </a:r>
          </a:p>
          <a:p>
            <a:r>
              <a:rPr lang="en-GB" sz="1200" b="0" i="0" u="none" strike="noStrike" kern="1200" baseline="0" dirty="0" smtClean="0">
                <a:solidFill>
                  <a:schemeClr val="tx1"/>
                </a:solidFill>
                <a:latin typeface="+mn-lt"/>
                <a:ea typeface="+mn-ea"/>
                <a:cs typeface="+mn-cs"/>
              </a:rPr>
              <a:t>(We take the kth largest pairwise distance in autocorrelation descriptor space and use it as threshold. )</a:t>
            </a:r>
          </a:p>
          <a:p>
            <a:r>
              <a:rPr lang="en-GB" sz="1200" b="0" i="0" u="none" strike="noStrike" kern="1200" baseline="0" dirty="0" smtClean="0">
                <a:solidFill>
                  <a:schemeClr val="tx1"/>
                </a:solidFill>
                <a:latin typeface="+mn-lt"/>
                <a:ea typeface="+mn-ea"/>
                <a:cs typeface="+mn-cs"/>
              </a:rPr>
              <a:t>(We use L1 distance in autocorrelation space to measure approximate earth movers distance.)</a:t>
            </a:r>
          </a:p>
          <a:p>
            <a:r>
              <a:rPr lang="en-GB" sz="1200" b="0" i="0" u="none" strike="noStrike" kern="1200" baseline="0" dirty="0" smtClean="0">
                <a:solidFill>
                  <a:schemeClr val="tx1"/>
                </a:solidFill>
                <a:latin typeface="+mn-lt"/>
                <a:ea typeface="+mn-ea"/>
                <a:cs typeface="+mn-cs"/>
              </a:rPr>
              <a:t>(Then we connect shapes closer than this distance with an edge and take connected components of the resulting graph as clusters.)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36</a:t>
            </a:fld>
            <a:endParaRPr lang="de-CH"/>
          </a:p>
        </p:txBody>
      </p:sp>
    </p:spTree>
    <p:extLst>
      <p:ext uri="{BB962C8B-B14F-4D97-AF65-F5344CB8AC3E}">
        <p14:creationId xmlns:p14="http://schemas.microsoft.com/office/powerpoint/2010/main" val="1407632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37</a:t>
            </a:fld>
            <a:endParaRPr lang="de-CH"/>
          </a:p>
        </p:txBody>
      </p:sp>
    </p:spTree>
    <p:extLst>
      <p:ext uri="{BB962C8B-B14F-4D97-AF65-F5344CB8AC3E}">
        <p14:creationId xmlns:p14="http://schemas.microsoft.com/office/powerpoint/2010/main" val="4077594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smooth the autocorrelation descriptor and compute the local minima for each shape, which form the group of near-symmetries of the shape.</a:t>
            </a:r>
          </a:p>
        </p:txBody>
      </p:sp>
      <p:sp>
        <p:nvSpPr>
          <p:cNvPr id="4" name="Slide Number Placeholder 3"/>
          <p:cNvSpPr>
            <a:spLocks noGrp="1"/>
          </p:cNvSpPr>
          <p:nvPr>
            <p:ph type="sldNum" sz="quarter" idx="10"/>
          </p:nvPr>
        </p:nvSpPr>
        <p:spPr/>
        <p:txBody>
          <a:bodyPr/>
          <a:lstStyle/>
          <a:p>
            <a:fld id="{7EDE3D69-16DA-46CF-BFCD-1A27B9377ED4}" type="slidenum">
              <a:rPr lang="de-CH" smtClean="0"/>
              <a:t>38</a:t>
            </a:fld>
            <a:endParaRPr lang="de-CH"/>
          </a:p>
        </p:txBody>
      </p:sp>
    </p:spTree>
    <p:extLst>
      <p:ext uri="{BB962C8B-B14F-4D97-AF65-F5344CB8AC3E}">
        <p14:creationId xmlns:p14="http://schemas.microsoft.com/office/powerpoint/2010/main" val="4259438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These near-symmetries are the potential ambiguities we need to resolve with joint optimization.</a:t>
            </a:r>
          </a:p>
        </p:txBody>
      </p:sp>
      <p:sp>
        <p:nvSpPr>
          <p:cNvPr id="4" name="Slide Number Placeholder 3"/>
          <p:cNvSpPr>
            <a:spLocks noGrp="1"/>
          </p:cNvSpPr>
          <p:nvPr>
            <p:ph type="sldNum" sz="quarter" idx="10"/>
          </p:nvPr>
        </p:nvSpPr>
        <p:spPr/>
        <p:txBody>
          <a:bodyPr/>
          <a:lstStyle/>
          <a:p>
            <a:fld id="{7EDE3D69-16DA-46CF-BFCD-1A27B9377ED4}" type="slidenum">
              <a:rPr lang="de-CH" smtClean="0"/>
              <a:t>39</a:t>
            </a:fld>
            <a:endParaRPr lang="de-CH"/>
          </a:p>
        </p:txBody>
      </p:sp>
    </p:spTree>
    <p:extLst>
      <p:ext uri="{BB962C8B-B14F-4D97-AF65-F5344CB8AC3E}">
        <p14:creationId xmlns:p14="http://schemas.microsoft.com/office/powerpoint/2010/main" val="8473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we cannot directly use the minima of the autocorrelation function for alignment, since they are defined in </a:t>
            </a:r>
            <a:r>
              <a:rPr lang="en-GB" baseline="0" dirty="0" smtClean="0"/>
              <a:t>each shape’s coordinate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bring the candidate alignments into a common frame, we pick a reference shape inside each cluster and estimate an offset angle for each shape by finding the rotation with minimum distance to the reference shape.</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problem is we cannot use these group of potential alignments as is in a joint optimization, since they are defined in each shape’s coordinate system.)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pick the shape nearest to the cluster </a:t>
            </a:r>
            <a:r>
              <a:rPr lang="en-GB" baseline="0" dirty="0" err="1" smtClean="0"/>
              <a:t>center</a:t>
            </a:r>
            <a:r>
              <a:rPr lang="en-GB" baseline="0" dirty="0" smtClean="0"/>
              <a:t>, and estimate an offset angle for each other shape in the cluster by finding the minimum distance of that shape to the picked shape.)</a:t>
            </a:r>
          </a:p>
          <a:p>
            <a:r>
              <a:rPr lang="en-GB" dirty="0" smtClean="0"/>
              <a:t>(This way we can bring each</a:t>
            </a:r>
            <a:r>
              <a:rPr lang="en-GB" baseline="0" dirty="0" smtClean="0"/>
              <a:t> shape’s candidate alignments in a common frame. )</a:t>
            </a:r>
          </a:p>
          <a:p>
            <a:r>
              <a:rPr lang="en-GB" baseline="0" dirty="0" smtClean="0"/>
              <a:t>(We then optimize )</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40</a:t>
            </a:fld>
            <a:endParaRPr lang="de-CH"/>
          </a:p>
        </p:txBody>
      </p:sp>
    </p:spTree>
    <p:extLst>
      <p:ext uri="{BB962C8B-B14F-4D97-AF65-F5344CB8AC3E}">
        <p14:creationId xmlns:p14="http://schemas.microsoft.com/office/powerpoint/2010/main" val="369804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that all autocorrelation descriptors are in a common coordinate frame, we can start optimizing shape alignment.</a:t>
            </a:r>
            <a:endParaRPr lang="en-GB" baseline="0" dirty="0" smtClean="0"/>
          </a:p>
          <a:p>
            <a:r>
              <a:rPr lang="en-GB" baseline="0" dirty="0" smtClean="0"/>
              <a:t>We connect each shape to its 20 NN and then optimize the sum of pairwise distances with an MRF formulation, where the labels for each shape are the local minima of the shifted autocorrelation functions.</a:t>
            </a:r>
          </a:p>
          <a:p>
            <a:endParaRPr lang="en-GB" baseline="0" dirty="0" smtClean="0"/>
          </a:p>
          <a:p>
            <a:r>
              <a:rPr lang="en-GB" baseline="0" dirty="0" smtClean="0"/>
              <a:t>(computed before , added to the offset angle.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smooth the autocorrelation descriptor and compute the local minima for each shape, which form the group of near-symmetries of the shape.)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(These near-symmetries are the potential ambiguities we need to resolve with joint optimization.)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problem is we cannot use these group of potential alignments as is in a joint optimization, since they are defined in each shape’s coordinate system.)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pick the shape nearest to the cluster </a:t>
            </a:r>
            <a:r>
              <a:rPr lang="en-GB" baseline="0" dirty="0" err="1" smtClean="0"/>
              <a:t>center</a:t>
            </a:r>
            <a:r>
              <a:rPr lang="en-GB" baseline="0" dirty="0" smtClean="0"/>
              <a:t>, and estimate an offset angle for each other shape in the cluster by finding the minimum distance of that shape to the picked shape.)</a:t>
            </a:r>
          </a:p>
          <a:p>
            <a:r>
              <a:rPr lang="en-GB" dirty="0" smtClean="0"/>
              <a:t>(This way we can bring each</a:t>
            </a:r>
            <a:r>
              <a:rPr lang="en-GB" baseline="0" dirty="0" smtClean="0"/>
              <a:t> shape’s candidate alignments in a common frame. )</a:t>
            </a:r>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41</a:t>
            </a:fld>
            <a:endParaRPr lang="de-CH"/>
          </a:p>
        </p:txBody>
      </p:sp>
    </p:spTree>
    <p:extLst>
      <p:ext uri="{BB962C8B-B14F-4D97-AF65-F5344CB8AC3E}">
        <p14:creationId xmlns:p14="http://schemas.microsoft.com/office/powerpoint/2010/main" val="3722843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would give us</a:t>
            </a:r>
            <a:r>
              <a:rPr lang="en-GB" baseline="0" dirty="0" smtClean="0"/>
              <a:t> this result for the two clusters of chairs.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42</a:t>
            </a:fld>
            <a:endParaRPr lang="de-CH"/>
          </a:p>
        </p:txBody>
      </p:sp>
    </p:spTree>
    <p:extLst>
      <p:ext uri="{BB962C8B-B14F-4D97-AF65-F5344CB8AC3E}">
        <p14:creationId xmlns:p14="http://schemas.microsoft.com/office/powerpoint/2010/main" val="40372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most importantly, we want to do this EFFICIENTLY.</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5</a:t>
            </a:fld>
            <a:endParaRPr lang="de-CH"/>
          </a:p>
        </p:txBody>
      </p:sp>
    </p:spTree>
    <p:extLst>
      <p:ext uri="{BB962C8B-B14F-4D97-AF65-F5344CB8AC3E}">
        <p14:creationId xmlns:p14="http://schemas.microsoft.com/office/powerpoint/2010/main" val="783358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step is to bring different clusters into a common</a:t>
            </a:r>
            <a:r>
              <a:rPr lang="en-US" baseline="0" dirty="0" smtClean="0"/>
              <a:t> alignment.</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43</a:t>
            </a:fld>
            <a:endParaRPr lang="de-CH"/>
          </a:p>
        </p:txBody>
      </p:sp>
    </p:spTree>
    <p:extLst>
      <p:ext uri="{BB962C8B-B14F-4D97-AF65-F5344CB8AC3E}">
        <p14:creationId xmlns:p14="http://schemas.microsoft.com/office/powerpoint/2010/main" val="3361013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use another MRF optimization, this time, we want to pick one angle per cluster, so that the sum of distances between shape pairs in different clusters is minimized.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Since the number of clusters is small, and we want to produce the best possible alignment between them, we use a dense graph, connecting all cluster pairs.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For each cluster pair we pick a set of nearest shapes in autocorrelation space and add an edge between them.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our toy example we might pick these two pairs, in our experiments we used 20 pairs per cluster pair to ensure robustness.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(Finally, we align the clusters together.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44</a:t>
            </a:fld>
            <a:endParaRPr lang="de-CH"/>
          </a:p>
        </p:txBody>
      </p:sp>
    </p:spTree>
    <p:extLst>
      <p:ext uri="{BB962C8B-B14F-4D97-AF65-F5344CB8AC3E}">
        <p14:creationId xmlns:p14="http://schemas.microsoft.com/office/powerpoint/2010/main" val="2834674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Adding the cluster angle</a:t>
            </a:r>
            <a:r>
              <a:rPr lang="en-GB" baseline="0" dirty="0" smtClean="0"/>
              <a:t> to the angle we found before, gives us the final alignment per shape.</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45</a:t>
            </a:fld>
            <a:endParaRPr lang="de-CH"/>
          </a:p>
        </p:txBody>
      </p:sp>
    </p:spTree>
    <p:extLst>
      <p:ext uri="{BB962C8B-B14F-4D97-AF65-F5344CB8AC3E}">
        <p14:creationId xmlns:p14="http://schemas.microsoft.com/office/powerpoint/2010/main" val="3395397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created a ground truth alignment benchmark with 10 datasets (available on our project page).</a:t>
            </a:r>
          </a:p>
          <a:p>
            <a:r>
              <a:rPr lang="en-GB" baseline="0" dirty="0" smtClean="0"/>
              <a:t>You can see here some subset of our data. </a:t>
            </a:r>
          </a:p>
          <a:p>
            <a:r>
              <a:rPr lang="en-GB" baseline="0" dirty="0" smtClean="0"/>
              <a:t>The initial random alignments we gave as input to our method are in </a:t>
            </a:r>
            <a:r>
              <a:rPr lang="en-GB" baseline="0" dirty="0" err="1" smtClean="0"/>
              <a:t>gray</a:t>
            </a:r>
            <a:r>
              <a:rPr lang="en-GB" baseline="0" dirty="0" smtClean="0"/>
              <a:t> and our method’s result in green.</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47</a:t>
            </a:fld>
            <a:endParaRPr lang="de-CH"/>
          </a:p>
        </p:txBody>
      </p:sp>
    </p:spTree>
    <p:extLst>
      <p:ext uri="{BB962C8B-B14F-4D97-AF65-F5344CB8AC3E}">
        <p14:creationId xmlns:p14="http://schemas.microsoft.com/office/powerpoint/2010/main" val="1605143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measure absolute value of the difference</a:t>
            </a:r>
            <a:r>
              <a:rPr lang="en-GB" baseline="0" dirty="0" smtClean="0"/>
              <a:t> between ground truth and retrieved angles for each pair of shapes.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48</a:t>
            </a:fld>
            <a:endParaRPr lang="de-CH"/>
          </a:p>
        </p:txBody>
      </p:sp>
    </p:spTree>
    <p:extLst>
      <p:ext uri="{BB962C8B-B14F-4D97-AF65-F5344CB8AC3E}">
        <p14:creationId xmlns:p14="http://schemas.microsoft.com/office/powerpoint/2010/main" val="2540838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the quality</a:t>
            </a:r>
            <a:r>
              <a:rPr lang="en-US" baseline="0" dirty="0" smtClean="0"/>
              <a:t> of our results as the number of pairwise alignment errors below the angle threshold shown on the x-axis.</a:t>
            </a:r>
            <a:endParaRPr lang="en-US" dirty="0" smtClean="0"/>
          </a:p>
          <a:p>
            <a:r>
              <a:rPr lang="en-US" dirty="0" smtClean="0"/>
              <a:t>Similar to all shape matching techniques, our method performs worst for objects</a:t>
            </a:r>
            <a:r>
              <a:rPr lang="en-US" baseline="0" dirty="0" smtClean="0"/>
              <a:t> with many </a:t>
            </a:r>
            <a:r>
              <a:rPr lang="en-US" dirty="0" smtClean="0"/>
              <a:t>near-symmetries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49</a:t>
            </a:fld>
            <a:endParaRPr lang="de-CH"/>
          </a:p>
        </p:txBody>
      </p:sp>
    </p:spTree>
    <p:extLst>
      <p:ext uri="{BB962C8B-B14F-4D97-AF65-F5344CB8AC3E}">
        <p14:creationId xmlns:p14="http://schemas.microsoft.com/office/powerpoint/2010/main" val="2332194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Uniform constrained to 11 degree</a:t>
            </a:r>
            <a:r>
              <a:rPr lang="en-US" baseline="0" dirty="0" smtClean="0"/>
              <a:t> increments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50</a:t>
            </a:fld>
            <a:endParaRPr lang="de-CH"/>
          </a:p>
        </p:txBody>
      </p:sp>
    </p:spTree>
    <p:extLst>
      <p:ext uri="{BB962C8B-B14F-4D97-AF65-F5344CB8AC3E}">
        <p14:creationId xmlns:p14="http://schemas.microsoft.com/office/powerpoint/2010/main" val="3208784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more detailed</a:t>
            </a:r>
            <a:r>
              <a:rPr lang="en-US" baseline="0" dirty="0" smtClean="0"/>
              <a:t> analysis of the efficiency improvements with our method.</a:t>
            </a:r>
          </a:p>
          <a:p>
            <a:r>
              <a:rPr lang="en-US" baseline="0" dirty="0" smtClean="0"/>
              <a:t>We get up to 16 times speedup in the ships dataset</a:t>
            </a:r>
          </a:p>
          <a:p>
            <a:r>
              <a:rPr lang="en-US" baseline="0" dirty="0" smtClean="0"/>
              <a:t>In general, efficiency is best if there are few rotational symmetries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51</a:t>
            </a:fld>
            <a:endParaRPr lang="de-CH"/>
          </a:p>
        </p:txBody>
      </p:sp>
    </p:spTree>
    <p:extLst>
      <p:ext uri="{BB962C8B-B14F-4D97-AF65-F5344CB8AC3E}">
        <p14:creationId xmlns:p14="http://schemas.microsoft.com/office/powerpoint/2010/main" val="2022002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Clustering vs. jointly aligning</a:t>
            </a:r>
            <a:r>
              <a:rPr lang="en-US" baseline="0" dirty="0" smtClean="0"/>
              <a:t> all shapes (all shapes in same cluster)</a:t>
            </a:r>
          </a:p>
          <a:p>
            <a:r>
              <a:rPr lang="en-US" baseline="0" dirty="0" smtClean="0"/>
              <a:t>Since shape in the same cluster, having similar geometry, can be aligned more robustly.</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53</a:t>
            </a:fld>
            <a:endParaRPr lang="de-CH"/>
          </a:p>
        </p:txBody>
      </p:sp>
    </p:spTree>
    <p:extLst>
      <p:ext uri="{BB962C8B-B14F-4D97-AF65-F5344CB8AC3E}">
        <p14:creationId xmlns:p14="http://schemas.microsoft.com/office/powerpoint/2010/main" val="2478578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Manual inter-cluster alignment</a:t>
            </a:r>
          </a:p>
          <a:p>
            <a:r>
              <a:rPr lang="en-US" dirty="0" smtClean="0"/>
              <a:t>Larger for chairs since alignment between chairs and benches</a:t>
            </a:r>
            <a:r>
              <a:rPr lang="en-US" baseline="0" dirty="0" smtClean="0"/>
              <a:t> is not always clear</a:t>
            </a:r>
          </a:p>
          <a:p>
            <a:r>
              <a:rPr lang="en-US" baseline="0" dirty="0" smtClean="0"/>
              <a:t>Smaller for airplanes, since alignment is usually clear between clusters</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54</a:t>
            </a:fld>
            <a:endParaRPr lang="de-CH"/>
          </a:p>
        </p:txBody>
      </p:sp>
    </p:spTree>
    <p:extLst>
      <p:ext uri="{BB962C8B-B14F-4D97-AF65-F5344CB8AC3E}">
        <p14:creationId xmlns:p14="http://schemas.microsoft.com/office/powerpoint/2010/main" val="71393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is alignment</a:t>
            </a:r>
            <a:r>
              <a:rPr lang="en-GB" baseline="0" dirty="0" smtClean="0"/>
              <a:t> important?</a:t>
            </a:r>
          </a:p>
          <a:p>
            <a:r>
              <a:rPr lang="en-GB" baseline="0" dirty="0" smtClean="0"/>
              <a:t>Because a great deal of geometric modelling relies on vast amounts of 3D data to be consistently aligned.</a:t>
            </a:r>
          </a:p>
          <a:p>
            <a:r>
              <a:rPr lang="en-GB" baseline="0" dirty="0" smtClean="0"/>
              <a:t>Matching, retrieval, analysis and consolidation are only a few examples of methods that assume input models to be consistently aligned.</a:t>
            </a:r>
            <a:endParaRPr lang="en-GB"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6</a:t>
            </a:fld>
            <a:endParaRPr lang="de-CH"/>
          </a:p>
        </p:txBody>
      </p:sp>
    </p:spTree>
    <p:extLst>
      <p:ext uri="{BB962C8B-B14F-4D97-AF65-F5344CB8AC3E}">
        <p14:creationId xmlns:p14="http://schemas.microsoft.com/office/powerpoint/2010/main" val="1137648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main limitations of our method are …</a:t>
            </a:r>
          </a:p>
          <a:p>
            <a:r>
              <a:rPr lang="en-US" baseline="0" dirty="0" smtClean="0"/>
              <a:t>Since our method assumes that shapes can be aligned reasonably well, outliers can degrade the performance of our method.</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55</a:t>
            </a:fld>
            <a:endParaRPr lang="de-CH"/>
          </a:p>
        </p:txBody>
      </p:sp>
    </p:spTree>
    <p:extLst>
      <p:ext uri="{BB962C8B-B14F-4D97-AF65-F5344CB8AC3E}">
        <p14:creationId xmlns:p14="http://schemas.microsoft.com/office/powerpoint/2010/main" val="3184369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do we want it to be efficient? After all, in most cases it is run as a </a:t>
            </a:r>
            <a:r>
              <a:rPr lang="en-GB" dirty="0" err="1" smtClean="0"/>
              <a:t>preprocessing</a:t>
            </a:r>
            <a:r>
              <a:rPr lang="en-GB" dirty="0" smtClean="0"/>
              <a:t> step for other methods</a:t>
            </a:r>
            <a:r>
              <a:rPr lang="en-GB" baseline="0" dirty="0" smtClean="0"/>
              <a:t>.</a:t>
            </a:r>
          </a:p>
          <a:p>
            <a:r>
              <a:rPr lang="en-GB" baseline="0" dirty="0" smtClean="0"/>
              <a:t>The rapidly increasing size of online shape collections is the key point here. </a:t>
            </a:r>
          </a:p>
          <a:p>
            <a:r>
              <a:rPr lang="en-GB" baseline="0" dirty="0" smtClean="0"/>
              <a:t>While for small collections such as this one, alignment is not so much of a problem, and in fact models can be manually pre-aligned in this case, consider the complexity for larger collections …</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7</a:t>
            </a:fld>
            <a:endParaRPr lang="de-CH"/>
          </a:p>
        </p:txBody>
      </p:sp>
    </p:spTree>
    <p:extLst>
      <p:ext uri="{BB962C8B-B14F-4D97-AF65-F5344CB8AC3E}">
        <p14:creationId xmlns:p14="http://schemas.microsoft.com/office/powerpoint/2010/main" val="319086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such</a:t>
            </a:r>
            <a:r>
              <a:rPr lang="en-GB" baseline="0" dirty="0" smtClean="0"/>
              <a:t> as this one</a:t>
            </a:r>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8</a:t>
            </a:fld>
            <a:endParaRPr lang="de-CH"/>
          </a:p>
        </p:txBody>
      </p:sp>
    </p:spTree>
    <p:extLst>
      <p:ext uri="{BB962C8B-B14F-4D97-AF65-F5344CB8AC3E}">
        <p14:creationId xmlns:p14="http://schemas.microsoft.com/office/powerpoint/2010/main" val="325606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 this</a:t>
            </a:r>
            <a:r>
              <a:rPr lang="en-GB" baseline="0" dirty="0" smtClean="0"/>
              <a:t> one, with thousands or millions of shapes. </a:t>
            </a:r>
          </a:p>
          <a:p>
            <a:r>
              <a:rPr lang="en-GB" baseline="0" dirty="0" smtClean="0"/>
              <a:t>Manual alignment is clearly not ideal, and we definitely want something that does not take days or weeks to run.</a:t>
            </a:r>
          </a:p>
        </p:txBody>
      </p:sp>
      <p:sp>
        <p:nvSpPr>
          <p:cNvPr id="4" name="Slide Number Placeholder 3"/>
          <p:cNvSpPr>
            <a:spLocks noGrp="1"/>
          </p:cNvSpPr>
          <p:nvPr>
            <p:ph type="sldNum" sz="quarter" idx="10"/>
          </p:nvPr>
        </p:nvSpPr>
        <p:spPr/>
        <p:txBody>
          <a:bodyPr/>
          <a:lstStyle/>
          <a:p>
            <a:fld id="{7EDE3D69-16DA-46CF-BFCD-1A27B9377ED4}" type="slidenum">
              <a:rPr lang="de-CH" smtClean="0"/>
              <a:t>9</a:t>
            </a:fld>
            <a:endParaRPr lang="de-CH"/>
          </a:p>
        </p:txBody>
      </p:sp>
    </p:spTree>
    <p:extLst>
      <p:ext uri="{BB962C8B-B14F-4D97-AF65-F5344CB8AC3E}">
        <p14:creationId xmlns:p14="http://schemas.microsoft.com/office/powerpoint/2010/main" val="1490360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how can we solve this problem with an automatic method?</a:t>
            </a:r>
          </a:p>
          <a:p>
            <a:endParaRPr lang="en-GB" baseline="0" dirty="0" smtClean="0"/>
          </a:p>
          <a:p>
            <a:r>
              <a:rPr lang="en-GB" baseline="0" dirty="0" smtClean="0"/>
              <a:t>We’ll use a toy example from a small chair / bench dataset to demonstrate our solution.</a:t>
            </a:r>
          </a:p>
          <a:p>
            <a:r>
              <a:rPr lang="en-GB" baseline="0" dirty="0" smtClean="0"/>
              <a:t>Say that our input is these 6 chairs.</a:t>
            </a:r>
          </a:p>
          <a:p>
            <a:r>
              <a:rPr lang="en-GB" baseline="0" dirty="0" smtClean="0"/>
              <a:t>As in the bigger collections shown before, they have a consistent </a:t>
            </a:r>
            <a:r>
              <a:rPr lang="en-GB" baseline="0" dirty="0" err="1" smtClean="0"/>
              <a:t>upvector</a:t>
            </a:r>
            <a:r>
              <a:rPr lang="en-GB" baseline="0" dirty="0" smtClean="0"/>
              <a:t>, but each points in an arbitrary direction.</a:t>
            </a:r>
          </a:p>
          <a:p>
            <a:r>
              <a:rPr lang="en-GB" baseline="0" dirty="0" smtClean="0"/>
              <a:t>Remember this is typical of online shape collections, so the goal is effectively to solve for an angle per shape (around the up vector) that points all shapes in the same direction. </a:t>
            </a:r>
          </a:p>
          <a:p>
            <a:r>
              <a:rPr lang="en-GB" baseline="0" dirty="0" smtClean="0"/>
              <a:t>(Extending our method to deal with arbitrary initial orientations involves solving for two angles per shape, but we restrict ourselves to this case.)</a:t>
            </a:r>
          </a:p>
          <a:p>
            <a:endParaRPr lang="en-GB" baseline="0" dirty="0" smtClean="0"/>
          </a:p>
          <a:p>
            <a:r>
              <a:rPr lang="en-GB" baseline="0" dirty="0" smtClean="0"/>
              <a:t>In order to understand our solution, we’ll briefly mention some related work, starting from very simple methods and building our way into our solution.</a:t>
            </a:r>
          </a:p>
          <a:p>
            <a:endParaRPr lang="en-GB" dirty="0"/>
          </a:p>
        </p:txBody>
      </p:sp>
      <p:sp>
        <p:nvSpPr>
          <p:cNvPr id="4" name="Slide Number Placeholder 3"/>
          <p:cNvSpPr>
            <a:spLocks noGrp="1"/>
          </p:cNvSpPr>
          <p:nvPr>
            <p:ph type="sldNum" sz="quarter" idx="10"/>
          </p:nvPr>
        </p:nvSpPr>
        <p:spPr/>
        <p:txBody>
          <a:bodyPr/>
          <a:lstStyle/>
          <a:p>
            <a:fld id="{7EDE3D69-16DA-46CF-BFCD-1A27B9377ED4}" type="slidenum">
              <a:rPr lang="de-CH" smtClean="0"/>
              <a:t>10</a:t>
            </a:fld>
            <a:endParaRPr lang="de-CH"/>
          </a:p>
        </p:txBody>
      </p:sp>
    </p:spTree>
    <p:extLst>
      <p:ext uri="{BB962C8B-B14F-4D97-AF65-F5344CB8AC3E}">
        <p14:creationId xmlns:p14="http://schemas.microsoft.com/office/powerpoint/2010/main" val="1006888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5807" y="2876552"/>
            <a:ext cx="7672388" cy="1630363"/>
          </a:xfrm>
        </p:spPr>
        <p:txBody>
          <a:bodyPr anchor="b"/>
          <a:lstStyle>
            <a:lvl1pPr algn="ctr">
              <a:defRPr sz="6000"/>
            </a:lvl1pPr>
          </a:lstStyle>
          <a:p>
            <a:r>
              <a:rPr lang="en-US" dirty="0" smtClean="0"/>
              <a:t>Click to edit Master title style</a:t>
            </a:r>
            <a:endParaRPr lang="de-CH" dirty="0"/>
          </a:p>
        </p:txBody>
      </p:sp>
      <p:sp>
        <p:nvSpPr>
          <p:cNvPr id="3" name="Subtitle 2"/>
          <p:cNvSpPr>
            <a:spLocks noGrp="1"/>
          </p:cNvSpPr>
          <p:nvPr>
            <p:ph type="subTitle" idx="1"/>
          </p:nvPr>
        </p:nvSpPr>
        <p:spPr>
          <a:xfrm>
            <a:off x="735807" y="4581525"/>
            <a:ext cx="7672388" cy="15811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de-CH" dirty="0"/>
          </a:p>
        </p:txBody>
      </p:sp>
    </p:spTree>
    <p:extLst>
      <p:ext uri="{BB962C8B-B14F-4D97-AF65-F5344CB8AC3E}">
        <p14:creationId xmlns:p14="http://schemas.microsoft.com/office/powerpoint/2010/main" val="3295362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21087537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21894516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0000"/>
          <a:lstStyle/>
          <a:p>
            <a:r>
              <a:rPr lang="en-US" dirty="0" smtClean="0"/>
              <a:t>Click to edit Master title style</a:t>
            </a:r>
            <a:endParaRPr lang="de-C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dirty="0"/>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dirty="0"/>
          </a:p>
        </p:txBody>
      </p:sp>
      <p:sp>
        <p:nvSpPr>
          <p:cNvPr id="7" name="Rectangle 6"/>
          <p:cNvSpPr/>
          <p:nvPr userDrawn="1"/>
        </p:nvSpPr>
        <p:spPr>
          <a:xfrm>
            <a:off x="1" y="365128"/>
            <a:ext cx="357188" cy="749801"/>
          </a:xfrm>
          <a:prstGeom prst="rect">
            <a:avLst/>
          </a:prstGeom>
          <a:solidFill>
            <a:srgbClr val="F6C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u="sng" dirty="0"/>
          </a:p>
        </p:txBody>
      </p:sp>
    </p:spTree>
    <p:extLst>
      <p:ext uri="{BB962C8B-B14F-4D97-AF65-F5344CB8AC3E}">
        <p14:creationId xmlns:p14="http://schemas.microsoft.com/office/powerpoint/2010/main" val="2996943924"/>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de-CH"/>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135730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a:t>
            </a:fld>
            <a:endParaRPr lang="de-CH"/>
          </a:p>
        </p:txBody>
      </p:sp>
      <p:sp>
        <p:nvSpPr>
          <p:cNvPr id="9" name="Rectangle 8"/>
          <p:cNvSpPr/>
          <p:nvPr userDrawn="1"/>
        </p:nvSpPr>
        <p:spPr>
          <a:xfrm>
            <a:off x="1" y="365128"/>
            <a:ext cx="357188" cy="749801"/>
          </a:xfrm>
          <a:prstGeom prst="rect">
            <a:avLst/>
          </a:prstGeom>
          <a:solidFill>
            <a:srgbClr val="F9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40011560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188" y="374650"/>
            <a:ext cx="8432007" cy="740276"/>
          </a:xfrm>
        </p:spPr>
        <p:txBody>
          <a:bodyPr/>
          <a:lstStyle/>
          <a:p>
            <a:r>
              <a:rPr lang="en-US" dirty="0" smtClean="0"/>
              <a:t>Click to edit Master title style</a:t>
            </a:r>
            <a:endParaRPr lang="de-CH"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3B5F642D-6A31-4596-8C22-CC368C1BDF36}" type="slidenum">
              <a:rPr lang="de-CH" smtClean="0"/>
              <a:t>‹#›</a:t>
            </a:fld>
            <a:endParaRPr lang="de-CH"/>
          </a:p>
        </p:txBody>
      </p:sp>
      <p:sp>
        <p:nvSpPr>
          <p:cNvPr id="11" name="Rectangle 10"/>
          <p:cNvSpPr/>
          <p:nvPr userDrawn="1"/>
        </p:nvSpPr>
        <p:spPr>
          <a:xfrm>
            <a:off x="1" y="365128"/>
            <a:ext cx="357188" cy="749801"/>
          </a:xfrm>
          <a:prstGeom prst="rect">
            <a:avLst/>
          </a:prstGeom>
          <a:solidFill>
            <a:srgbClr val="F9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360911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3B5F642D-6A31-4596-8C22-CC368C1BDF36}" type="slidenum">
              <a:rPr lang="de-CH" smtClean="0"/>
              <a:t>‹#›</a:t>
            </a:fld>
            <a:endParaRPr lang="de-CH"/>
          </a:p>
        </p:txBody>
      </p:sp>
      <p:sp>
        <p:nvSpPr>
          <p:cNvPr id="7" name="Rectangle 6"/>
          <p:cNvSpPr/>
          <p:nvPr userDrawn="1"/>
        </p:nvSpPr>
        <p:spPr>
          <a:xfrm>
            <a:off x="1" y="365128"/>
            <a:ext cx="357188" cy="749801"/>
          </a:xfrm>
          <a:prstGeom prst="rect">
            <a:avLst/>
          </a:prstGeom>
          <a:solidFill>
            <a:srgbClr val="F9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16937558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30225348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de-CH"/>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40409092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2942336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88" y="365128"/>
            <a:ext cx="8429625" cy="749801"/>
          </a:xfrm>
          <a:prstGeom prst="rect">
            <a:avLst/>
          </a:prstGeom>
        </p:spPr>
        <p:txBody>
          <a:bodyPr vert="horz" lIns="180000" tIns="45720" rIns="180000" bIns="45720" rtlCol="0" anchor="ctr">
            <a:normAutofit/>
          </a:bodyPr>
          <a:lstStyle/>
          <a:p>
            <a:r>
              <a:rPr lang="en-US" dirty="0" smtClean="0"/>
              <a:t>Click to edit Master title style</a:t>
            </a:r>
            <a:endParaRPr lang="de-CH" dirty="0"/>
          </a:p>
        </p:txBody>
      </p:sp>
      <p:sp>
        <p:nvSpPr>
          <p:cNvPr id="3" name="Text Placeholder 2"/>
          <p:cNvSpPr>
            <a:spLocks noGrp="1"/>
          </p:cNvSpPr>
          <p:nvPr>
            <p:ph type="body" idx="1"/>
          </p:nvPr>
        </p:nvSpPr>
        <p:spPr>
          <a:xfrm>
            <a:off x="357188" y="1825625"/>
            <a:ext cx="8429625" cy="4184650"/>
          </a:xfrm>
          <a:prstGeom prst="rect">
            <a:avLst/>
          </a:prstGeom>
        </p:spPr>
        <p:txBody>
          <a:bodyPr vert="horz" lIns="180000" tIns="45720" rIns="18000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5" name="Footer Placeholder 4"/>
          <p:cNvSpPr>
            <a:spLocks noGrp="1"/>
          </p:cNvSpPr>
          <p:nvPr>
            <p:ph type="ftr" sz="quarter" idx="3"/>
          </p:nvPr>
        </p:nvSpPr>
        <p:spPr>
          <a:xfrm>
            <a:off x="4593431" y="6356353"/>
            <a:ext cx="3193256"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de-CH"/>
          </a:p>
        </p:txBody>
      </p:sp>
      <p:sp>
        <p:nvSpPr>
          <p:cNvPr id="6" name="Slide Number Placeholder 5"/>
          <p:cNvSpPr>
            <a:spLocks noGrp="1"/>
          </p:cNvSpPr>
          <p:nvPr>
            <p:ph type="sldNum" sz="quarter" idx="4"/>
          </p:nvPr>
        </p:nvSpPr>
        <p:spPr>
          <a:xfrm>
            <a:off x="7943850" y="6356353"/>
            <a:ext cx="5715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3B5F642D-6A31-4596-8C22-CC368C1BDF36}" type="slidenum">
              <a:rPr lang="de-CH" smtClean="0"/>
              <a:pPr/>
              <a:t>‹#›</a:t>
            </a:fld>
            <a:endParaRPr lang="de-CH"/>
          </a:p>
        </p:txBody>
      </p:sp>
    </p:spTree>
    <p:extLst>
      <p:ext uri="{BB962C8B-B14F-4D97-AF65-F5344CB8AC3E}">
        <p14:creationId xmlns:p14="http://schemas.microsoft.com/office/powerpoint/2010/main" val="358078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Tahoma" panose="020B0604030504040204" pitchFamily="34"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8.emf"/><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5807" y="2876552"/>
            <a:ext cx="7672388" cy="1630363"/>
          </a:xfrm>
        </p:spPr>
        <p:txBody>
          <a:bodyPr>
            <a:noAutofit/>
          </a:bodyPr>
          <a:lstStyle/>
          <a:p>
            <a:r>
              <a:rPr lang="de-CH" sz="4400" dirty="0" err="1" smtClean="0">
                <a:latin typeface="Times New Roman" panose="02020603050405020304" pitchFamily="18" charset="0"/>
                <a:cs typeface="Times New Roman" panose="02020603050405020304" pitchFamily="18" charset="0"/>
              </a:rPr>
              <a:t>Autocorrelation</a:t>
            </a:r>
            <a:r>
              <a:rPr lang="de-CH" sz="4400" dirty="0" smtClean="0">
                <a:latin typeface="Times New Roman" panose="02020603050405020304" pitchFamily="18" charset="0"/>
                <a:cs typeface="Times New Roman" panose="02020603050405020304" pitchFamily="18" charset="0"/>
              </a:rPr>
              <a:t> </a:t>
            </a:r>
            <a:r>
              <a:rPr lang="de-CH" sz="4400" dirty="0" err="1" smtClean="0">
                <a:latin typeface="Times New Roman" panose="02020603050405020304" pitchFamily="18" charset="0"/>
                <a:cs typeface="Times New Roman" panose="02020603050405020304" pitchFamily="18" charset="0"/>
              </a:rPr>
              <a:t>Descriptor</a:t>
            </a:r>
            <a:r>
              <a:rPr lang="de-CH" sz="4400" dirty="0" smtClean="0">
                <a:latin typeface="Times New Roman" panose="02020603050405020304" pitchFamily="18" charset="0"/>
                <a:cs typeface="Times New Roman" panose="02020603050405020304" pitchFamily="18" charset="0"/>
              </a:rPr>
              <a:t> </a:t>
            </a:r>
            <a:r>
              <a:rPr lang="de-CH" sz="4400" dirty="0" err="1" smtClean="0">
                <a:latin typeface="Times New Roman" panose="02020603050405020304" pitchFamily="18" charset="0"/>
                <a:cs typeface="Times New Roman" panose="02020603050405020304" pitchFamily="18" charset="0"/>
              </a:rPr>
              <a:t>for</a:t>
            </a:r>
            <a:r>
              <a:rPr lang="de-CH" sz="4400" dirty="0" smtClean="0">
                <a:latin typeface="Times New Roman" panose="02020603050405020304" pitchFamily="18" charset="0"/>
                <a:cs typeface="Times New Roman" panose="02020603050405020304" pitchFamily="18" charset="0"/>
              </a:rPr>
              <a:t> </a:t>
            </a:r>
            <a:r>
              <a:rPr lang="de-CH" sz="4400" dirty="0" err="1" smtClean="0">
                <a:latin typeface="Times New Roman" panose="02020603050405020304" pitchFamily="18" charset="0"/>
                <a:cs typeface="Times New Roman" panose="02020603050405020304" pitchFamily="18" charset="0"/>
              </a:rPr>
              <a:t>Efficient</a:t>
            </a:r>
            <a:r>
              <a:rPr lang="de-CH" sz="4400" dirty="0" smtClean="0">
                <a:latin typeface="Times New Roman" panose="02020603050405020304" pitchFamily="18" charset="0"/>
                <a:cs typeface="Times New Roman" panose="02020603050405020304" pitchFamily="18" charset="0"/>
              </a:rPr>
              <a:t> Co-</a:t>
            </a:r>
            <a:r>
              <a:rPr lang="de-CH" sz="4400" dirty="0" err="1" smtClean="0">
                <a:latin typeface="Times New Roman" panose="02020603050405020304" pitchFamily="18" charset="0"/>
                <a:cs typeface="Times New Roman" panose="02020603050405020304" pitchFamily="18" charset="0"/>
              </a:rPr>
              <a:t>Alignment</a:t>
            </a:r>
            <a:r>
              <a:rPr lang="de-CH" sz="4400" dirty="0" smtClean="0">
                <a:latin typeface="Times New Roman" panose="02020603050405020304" pitchFamily="18" charset="0"/>
                <a:cs typeface="Times New Roman" panose="02020603050405020304" pitchFamily="18" charset="0"/>
              </a:rPr>
              <a:t> </a:t>
            </a:r>
            <a:r>
              <a:rPr lang="de-CH" sz="4400" dirty="0" err="1" smtClean="0">
                <a:latin typeface="Times New Roman" panose="02020603050405020304" pitchFamily="18" charset="0"/>
                <a:cs typeface="Times New Roman" panose="02020603050405020304" pitchFamily="18" charset="0"/>
              </a:rPr>
              <a:t>of</a:t>
            </a:r>
            <a:r>
              <a:rPr lang="de-CH" sz="4400" dirty="0" smtClean="0">
                <a:latin typeface="Times New Roman" panose="02020603050405020304" pitchFamily="18" charset="0"/>
                <a:cs typeface="Times New Roman" panose="02020603050405020304" pitchFamily="18" charset="0"/>
              </a:rPr>
              <a:t> </a:t>
            </a:r>
            <a:br>
              <a:rPr lang="de-CH" sz="4400" dirty="0" smtClean="0">
                <a:latin typeface="Times New Roman" panose="02020603050405020304" pitchFamily="18" charset="0"/>
                <a:cs typeface="Times New Roman" panose="02020603050405020304" pitchFamily="18" charset="0"/>
              </a:rPr>
            </a:br>
            <a:r>
              <a:rPr lang="de-CH" sz="4400" dirty="0" smtClean="0">
                <a:latin typeface="Times New Roman" panose="02020603050405020304" pitchFamily="18" charset="0"/>
                <a:cs typeface="Times New Roman" panose="02020603050405020304" pitchFamily="18" charset="0"/>
              </a:rPr>
              <a:t>3D Shape Collections</a:t>
            </a:r>
            <a:endParaRPr lang="de-CH" sz="4400" dirty="0">
              <a:latin typeface="Times New Roman" panose="02020603050405020304" pitchFamily="18" charset="0"/>
              <a:cs typeface="Times New Roman" panose="02020603050405020304" pitchFamily="18" charset="0"/>
            </a:endParaRPr>
          </a:p>
        </p:txBody>
      </p:sp>
      <p:sp>
        <p:nvSpPr>
          <p:cNvPr id="7" name="Subtitle 2"/>
          <p:cNvSpPr>
            <a:spLocks noGrp="1"/>
          </p:cNvSpPr>
          <p:nvPr>
            <p:ph type="subTitle" idx="1"/>
          </p:nvPr>
        </p:nvSpPr>
        <p:spPr>
          <a:xfrm>
            <a:off x="735807" y="4791456"/>
            <a:ext cx="7672388" cy="2053431"/>
          </a:xfrm>
        </p:spPr>
        <p:txBody>
          <a:bodyPr>
            <a:normAutofit/>
          </a:bodyPr>
          <a:lstStyle/>
          <a:p>
            <a:r>
              <a:rPr lang="de-CH" dirty="0" smtClean="0">
                <a:latin typeface="Times New Roman" panose="02020603050405020304" pitchFamily="18" charset="0"/>
                <a:cs typeface="Times New Roman" panose="02020603050405020304" pitchFamily="18" charset="0"/>
              </a:rPr>
              <a:t>Melinos Averkiou</a:t>
            </a:r>
            <a:r>
              <a:rPr lang="de-CH" baseline="30000" dirty="0" smtClean="0">
                <a:latin typeface="Times New Roman" panose="02020603050405020304" pitchFamily="18" charset="0"/>
                <a:cs typeface="Times New Roman" panose="02020603050405020304" pitchFamily="18" charset="0"/>
              </a:rPr>
              <a:t>1</a:t>
            </a:r>
            <a:r>
              <a:rPr lang="de-CH" dirty="0" smtClean="0">
                <a:latin typeface="Times New Roman" panose="02020603050405020304" pitchFamily="18" charset="0"/>
                <a:cs typeface="Times New Roman" panose="02020603050405020304" pitchFamily="18" charset="0"/>
              </a:rPr>
              <a:t>, Vladimir G. Kim</a:t>
            </a:r>
            <a:r>
              <a:rPr lang="de-CH" baseline="30000" dirty="0" smtClean="0">
                <a:latin typeface="Times New Roman" panose="02020603050405020304" pitchFamily="18" charset="0"/>
                <a:cs typeface="Times New Roman" panose="02020603050405020304" pitchFamily="18" charset="0"/>
              </a:rPr>
              <a:t>2</a:t>
            </a:r>
            <a:r>
              <a:rPr lang="de-CH" dirty="0" smtClean="0">
                <a:latin typeface="Times New Roman" panose="02020603050405020304" pitchFamily="18" charset="0"/>
                <a:cs typeface="Times New Roman" panose="02020603050405020304" pitchFamily="18" charset="0"/>
              </a:rPr>
              <a:t>, </a:t>
            </a:r>
            <a:r>
              <a:rPr lang="de-CH" dirty="0" err="1" smtClean="0">
                <a:latin typeface="Times New Roman" panose="02020603050405020304" pitchFamily="18" charset="0"/>
                <a:cs typeface="Times New Roman" panose="02020603050405020304" pitchFamily="18" charset="0"/>
              </a:rPr>
              <a:t>Niloy</a:t>
            </a:r>
            <a:r>
              <a:rPr lang="de-CH" dirty="0" smtClean="0">
                <a:latin typeface="Times New Roman" panose="02020603050405020304" pitchFamily="18" charset="0"/>
                <a:cs typeface="Times New Roman" panose="02020603050405020304" pitchFamily="18" charset="0"/>
              </a:rPr>
              <a:t> J. Mitra</a:t>
            </a:r>
            <a:r>
              <a:rPr lang="de-CH" baseline="30000" dirty="0" smtClean="0">
                <a:latin typeface="Times New Roman" panose="02020603050405020304" pitchFamily="18" charset="0"/>
                <a:cs typeface="Times New Roman" panose="02020603050405020304" pitchFamily="18" charset="0"/>
              </a:rPr>
              <a:t>3</a:t>
            </a:r>
          </a:p>
          <a:p>
            <a:endParaRPr lang="de-CH" baseline="30000" dirty="0" smtClean="0">
              <a:latin typeface="Times New Roman" panose="02020603050405020304" pitchFamily="18" charset="0"/>
              <a:cs typeface="Times New Roman" panose="02020603050405020304" pitchFamily="18" charset="0"/>
            </a:endParaRPr>
          </a:p>
          <a:p>
            <a:r>
              <a:rPr lang="de-CH" sz="2000" baseline="30000" dirty="0">
                <a:latin typeface="Times New Roman" panose="02020603050405020304" pitchFamily="18" charset="0"/>
                <a:cs typeface="Times New Roman" panose="02020603050405020304" pitchFamily="18" charset="0"/>
              </a:rPr>
              <a:t>1</a:t>
            </a:r>
            <a:r>
              <a:rPr lang="de-CH" sz="2000" dirty="0" smtClean="0">
                <a:latin typeface="Times New Roman" panose="02020603050405020304" pitchFamily="18" charset="0"/>
                <a:cs typeface="Times New Roman" panose="02020603050405020304" pitchFamily="18" charset="0"/>
              </a:rPr>
              <a:t>University College London, </a:t>
            </a:r>
            <a:r>
              <a:rPr lang="de-CH" sz="2000" dirty="0" err="1" smtClean="0">
                <a:latin typeface="Times New Roman" panose="02020603050405020304" pitchFamily="18" charset="0"/>
                <a:cs typeface="Times New Roman" panose="02020603050405020304" pitchFamily="18" charset="0"/>
              </a:rPr>
              <a:t>now</a:t>
            </a:r>
            <a:r>
              <a:rPr lang="de-CH" sz="2000" dirty="0" smtClean="0">
                <a:latin typeface="Times New Roman" panose="02020603050405020304" pitchFamily="18" charset="0"/>
                <a:cs typeface="Times New Roman" panose="02020603050405020304" pitchFamily="18" charset="0"/>
              </a:rPr>
              <a:t> at University </a:t>
            </a:r>
            <a:r>
              <a:rPr lang="de-CH" sz="2000" dirty="0" err="1" smtClean="0">
                <a:latin typeface="Times New Roman" panose="02020603050405020304" pitchFamily="18" charset="0"/>
                <a:cs typeface="Times New Roman" panose="02020603050405020304" pitchFamily="18" charset="0"/>
              </a:rPr>
              <a:t>of</a:t>
            </a:r>
            <a:r>
              <a:rPr lang="de-CH" sz="2000" dirty="0" smtClean="0">
                <a:latin typeface="Times New Roman" panose="02020603050405020304" pitchFamily="18" charset="0"/>
                <a:cs typeface="Times New Roman" panose="02020603050405020304" pitchFamily="18" charset="0"/>
              </a:rPr>
              <a:t> </a:t>
            </a:r>
            <a:r>
              <a:rPr lang="de-CH" sz="2000" dirty="0" err="1" smtClean="0">
                <a:latin typeface="Times New Roman" panose="02020603050405020304" pitchFamily="18" charset="0"/>
                <a:cs typeface="Times New Roman" panose="02020603050405020304" pitchFamily="18" charset="0"/>
              </a:rPr>
              <a:t>Cyprus</a:t>
            </a:r>
            <a:endParaRPr lang="de-CH" sz="2000" dirty="0" smtClean="0">
              <a:latin typeface="Times New Roman" panose="02020603050405020304" pitchFamily="18" charset="0"/>
              <a:cs typeface="Times New Roman" panose="02020603050405020304" pitchFamily="18" charset="0"/>
            </a:endParaRPr>
          </a:p>
          <a:p>
            <a:r>
              <a:rPr lang="de-CH" sz="2000" baseline="30000" dirty="0">
                <a:latin typeface="Times New Roman" panose="02020603050405020304" pitchFamily="18" charset="0"/>
                <a:cs typeface="Times New Roman" panose="02020603050405020304" pitchFamily="18" charset="0"/>
              </a:rPr>
              <a:t>2</a:t>
            </a:r>
            <a:r>
              <a:rPr lang="de-CH" sz="2000" dirty="0" smtClean="0">
                <a:latin typeface="Times New Roman" panose="02020603050405020304" pitchFamily="18" charset="0"/>
                <a:cs typeface="Times New Roman" panose="02020603050405020304" pitchFamily="18" charset="0"/>
              </a:rPr>
              <a:t>Stanford University, </a:t>
            </a:r>
            <a:r>
              <a:rPr lang="de-CH" sz="2000" dirty="0" err="1" smtClean="0">
                <a:latin typeface="Times New Roman" panose="02020603050405020304" pitchFamily="18" charset="0"/>
                <a:cs typeface="Times New Roman" panose="02020603050405020304" pitchFamily="18" charset="0"/>
              </a:rPr>
              <a:t>now</a:t>
            </a:r>
            <a:r>
              <a:rPr lang="de-CH" sz="2000" dirty="0" smtClean="0">
                <a:latin typeface="Times New Roman" panose="02020603050405020304" pitchFamily="18" charset="0"/>
                <a:cs typeface="Times New Roman" panose="02020603050405020304" pitchFamily="18" charset="0"/>
              </a:rPr>
              <a:t> at Adobe Research</a:t>
            </a:r>
          </a:p>
          <a:p>
            <a:r>
              <a:rPr lang="de-CH" sz="2000" baseline="30000" dirty="0" smtClean="0">
                <a:latin typeface="Times New Roman" panose="02020603050405020304" pitchFamily="18" charset="0"/>
                <a:cs typeface="Times New Roman" panose="02020603050405020304" pitchFamily="18" charset="0"/>
              </a:rPr>
              <a:t>3</a:t>
            </a:r>
            <a:r>
              <a:rPr lang="de-CH" sz="2000" dirty="0" smtClean="0">
                <a:latin typeface="Times New Roman" panose="02020603050405020304" pitchFamily="18" charset="0"/>
                <a:cs typeface="Times New Roman" panose="02020603050405020304" pitchFamily="18" charset="0"/>
              </a:rPr>
              <a:t>University College London</a:t>
            </a:r>
          </a:p>
        </p:txBody>
      </p:sp>
    </p:spTree>
    <p:extLst>
      <p:ext uri="{BB962C8B-B14F-4D97-AF65-F5344CB8AC3E}">
        <p14:creationId xmlns:p14="http://schemas.microsoft.com/office/powerpoint/2010/main" val="321310842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p:spPr>
      </p:pic>
      <p:sp>
        <p:nvSpPr>
          <p:cNvPr id="2" name="Title 1"/>
          <p:cNvSpPr>
            <a:spLocks noGrp="1"/>
          </p:cNvSpPr>
          <p:nvPr>
            <p:ph type="title"/>
          </p:nvPr>
        </p:nvSpPr>
        <p:spPr/>
        <p:txBody>
          <a:bodyPr/>
          <a:lstStyle/>
          <a:p>
            <a:r>
              <a:rPr lang="en-GB" dirty="0" smtClean="0"/>
              <a:t>How can we solve this? </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10</a:t>
            </a:fld>
            <a:endParaRPr lang="de-CH" dirty="0"/>
          </a:p>
        </p:txBody>
      </p:sp>
      <p:sp>
        <p:nvSpPr>
          <p:cNvPr id="7" name="TextBox 6"/>
          <p:cNvSpPr txBox="1"/>
          <p:nvPr/>
        </p:nvSpPr>
        <p:spPr>
          <a:xfrm>
            <a:off x="4843938" y="1461007"/>
            <a:ext cx="3934090" cy="1200329"/>
          </a:xfrm>
          <a:prstGeom prst="rect">
            <a:avLst/>
          </a:prstGeom>
          <a:noFill/>
        </p:spPr>
        <p:txBody>
          <a:bodyPr wrap="none" rtlCol="0">
            <a:spAutoFit/>
          </a:bodyPr>
          <a:lstStyle/>
          <a:p>
            <a:r>
              <a:rPr lang="en-GB" sz="2400" dirty="0" smtClean="0">
                <a:latin typeface="Times New Roman" panose="02020603050405020304" pitchFamily="18" charset="0"/>
                <a:cs typeface="Times New Roman" panose="02020603050405020304" pitchFamily="18" charset="0"/>
              </a:rPr>
              <a:t>A small example</a:t>
            </a:r>
          </a:p>
          <a:p>
            <a:r>
              <a:rPr lang="en-GB" sz="2400" dirty="0" smtClean="0">
                <a:latin typeface="Times New Roman" panose="02020603050405020304" pitchFamily="18" charset="0"/>
                <a:cs typeface="Times New Roman" panose="02020603050405020304" pitchFamily="18" charset="0"/>
              </a:rPr>
              <a:t>-Consistent up-vector</a:t>
            </a:r>
          </a:p>
          <a:p>
            <a:r>
              <a:rPr lang="en-GB" sz="2400" dirty="0" smtClean="0">
                <a:latin typeface="Times New Roman" panose="02020603050405020304" pitchFamily="18" charset="0"/>
                <a:cs typeface="Times New Roman" panose="02020603050405020304" pitchFamily="18" charset="0"/>
              </a:rPr>
              <a:t>-Solve for one angle per shape</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8541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work</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56221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Align principal axes to global axes</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12</a:t>
            </a:fld>
            <a:endParaRPr lang="de-CH"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p:spPr>
      </p:pic>
    </p:spTree>
    <p:extLst>
      <p:ext uri="{BB962C8B-B14F-4D97-AF65-F5344CB8AC3E}">
        <p14:creationId xmlns:p14="http://schemas.microsoft.com/office/powerpoint/2010/main" val="958989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p:spPr>
      </p:pic>
      <p:sp>
        <p:nvSpPr>
          <p:cNvPr id="2" name="Title 1"/>
          <p:cNvSpPr>
            <a:spLocks noGrp="1"/>
          </p:cNvSpPr>
          <p:nvPr>
            <p:ph type="title"/>
          </p:nvPr>
        </p:nvSpPr>
        <p:spPr/>
        <p:txBody>
          <a:bodyPr/>
          <a:lstStyle/>
          <a:p>
            <a:r>
              <a:rPr lang="en-GB" dirty="0" smtClean="0"/>
              <a:t>Align principal axes to global axes</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13</a:t>
            </a:fld>
            <a:endParaRPr lang="de-CH" dirty="0"/>
          </a:p>
        </p:txBody>
      </p:sp>
      <p:sp>
        <p:nvSpPr>
          <p:cNvPr id="6" name="TextBox 5"/>
          <p:cNvSpPr txBox="1"/>
          <p:nvPr/>
        </p:nvSpPr>
        <p:spPr>
          <a:xfrm>
            <a:off x="7383780" y="1479547"/>
            <a:ext cx="1291655" cy="830997"/>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Fast</a:t>
            </a:r>
          </a:p>
          <a:p>
            <a:r>
              <a:rPr lang="en-GB" sz="2400" dirty="0" smtClean="0">
                <a:latin typeface="Times New Roman" panose="02020603050405020304" pitchFamily="18" charset="0"/>
                <a:cs typeface="Times New Roman" panose="02020603050405020304" pitchFamily="18" charset="0"/>
              </a:rPr>
              <a:t>Unstable</a:t>
            </a:r>
            <a:endParaRPr lang="en-GB" sz="2400" dirty="0">
              <a:latin typeface="Times New Roman" panose="02020603050405020304" pitchFamily="18" charset="0"/>
              <a:cs typeface="Times New Roman" panose="02020603050405020304" pitchFamily="18" charset="0"/>
            </a:endParaRPr>
          </a:p>
        </p:txBody>
      </p:sp>
      <p:sp>
        <p:nvSpPr>
          <p:cNvPr id="7" name="Multiply 6"/>
          <p:cNvSpPr/>
          <p:nvPr/>
        </p:nvSpPr>
        <p:spPr>
          <a:xfrm>
            <a:off x="2343150" y="3579068"/>
            <a:ext cx="321354" cy="33888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ultiply 7"/>
          <p:cNvSpPr/>
          <p:nvPr/>
        </p:nvSpPr>
        <p:spPr>
          <a:xfrm>
            <a:off x="1257300" y="4221688"/>
            <a:ext cx="321354" cy="33888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ltiply 8"/>
          <p:cNvSpPr/>
          <p:nvPr/>
        </p:nvSpPr>
        <p:spPr>
          <a:xfrm>
            <a:off x="4126230" y="3579068"/>
            <a:ext cx="321354" cy="33888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6166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Align to reference shape</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14</a:t>
            </a:fld>
            <a:endParaRPr lang="de-CH"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p:spPr>
      </p:pic>
    </p:spTree>
    <p:extLst>
      <p:ext uri="{BB962C8B-B14F-4D97-AF65-F5344CB8AC3E}">
        <p14:creationId xmlns:p14="http://schemas.microsoft.com/office/powerpoint/2010/main" val="1571340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Align to reference shape</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15</a:t>
            </a:fld>
            <a:endParaRPr lang="de-CH"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p:spPr>
      </p:pic>
    </p:spTree>
    <p:extLst>
      <p:ext uri="{BB962C8B-B14F-4D97-AF65-F5344CB8AC3E}">
        <p14:creationId xmlns:p14="http://schemas.microsoft.com/office/powerpoint/2010/main" val="552840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2" name="Title 1"/>
          <p:cNvSpPr>
            <a:spLocks noGrp="1"/>
          </p:cNvSpPr>
          <p:nvPr>
            <p:ph type="title"/>
          </p:nvPr>
        </p:nvSpPr>
        <p:spPr/>
        <p:txBody>
          <a:bodyPr/>
          <a:lstStyle/>
          <a:p>
            <a:r>
              <a:rPr lang="en-GB" dirty="0" smtClean="0"/>
              <a:t>Align to reference shape</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16</a:t>
            </a:fld>
            <a:endParaRPr lang="de-CH" dirty="0"/>
          </a:p>
        </p:txBody>
      </p:sp>
      <p:cxnSp>
        <p:nvCxnSpPr>
          <p:cNvPr id="8" name="Straight Arrow Connector 7"/>
          <p:cNvCxnSpPr/>
          <p:nvPr/>
        </p:nvCxnSpPr>
        <p:spPr>
          <a:xfrm flipV="1">
            <a:off x="1531620" y="3097530"/>
            <a:ext cx="5326380" cy="16002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057400" y="3246120"/>
            <a:ext cx="4743450" cy="123444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406140" y="3177540"/>
            <a:ext cx="3291840" cy="4800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079110" y="3360420"/>
            <a:ext cx="721740" cy="5257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55116" y="4182594"/>
            <a:ext cx="237324" cy="55379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11313" y="2508530"/>
            <a:ext cx="446087" cy="74902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74013" y="4405480"/>
            <a:ext cx="1000693" cy="825948"/>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213144" y="3603628"/>
            <a:ext cx="738439" cy="115793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757420" y="3623310"/>
            <a:ext cx="724809" cy="1086587"/>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8008068" y="4412282"/>
            <a:ext cx="455491" cy="48113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224" y="4743450"/>
            <a:ext cx="1425600" cy="10692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930" y="4941075"/>
            <a:ext cx="1425600" cy="10692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2459" y="4743450"/>
            <a:ext cx="1425600" cy="10692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756" y="1422091"/>
            <a:ext cx="1425600" cy="10692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719" y="4761561"/>
            <a:ext cx="1425600" cy="1069200"/>
          </a:xfrm>
          <a:prstGeom prst="rect">
            <a:avLst/>
          </a:prstGeom>
        </p:spPr>
      </p:pic>
    </p:spTree>
    <p:extLst>
      <p:ext uri="{BB962C8B-B14F-4D97-AF65-F5344CB8AC3E}">
        <p14:creationId xmlns:p14="http://schemas.microsoft.com/office/powerpoint/2010/main" val="218286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cxnSp>
        <p:nvCxnSpPr>
          <p:cNvPr id="31" name="Straight Connector 30"/>
          <p:cNvCxnSpPr/>
          <p:nvPr/>
        </p:nvCxnSpPr>
        <p:spPr>
          <a:xfrm>
            <a:off x="1611313" y="2508530"/>
            <a:ext cx="446087" cy="74902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474013" y="4405480"/>
            <a:ext cx="1000693" cy="825948"/>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213144" y="3603628"/>
            <a:ext cx="738439" cy="115793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757420" y="3623310"/>
            <a:ext cx="724809" cy="1086587"/>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8008068" y="4412282"/>
            <a:ext cx="455491" cy="48113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224" y="4743450"/>
            <a:ext cx="1425600" cy="106919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930" y="4941075"/>
            <a:ext cx="1425600" cy="1069199"/>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2459" y="4743450"/>
            <a:ext cx="1425600" cy="1069199"/>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756" y="1422091"/>
            <a:ext cx="1425600" cy="1069199"/>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719" y="4761561"/>
            <a:ext cx="1425600" cy="1069199"/>
          </a:xfrm>
          <a:prstGeom prst="rect">
            <a:avLst/>
          </a:prstGeom>
        </p:spPr>
      </p:pic>
      <p:sp>
        <p:nvSpPr>
          <p:cNvPr id="2" name="Title 1"/>
          <p:cNvSpPr>
            <a:spLocks noGrp="1"/>
          </p:cNvSpPr>
          <p:nvPr>
            <p:ph type="title"/>
          </p:nvPr>
        </p:nvSpPr>
        <p:spPr/>
        <p:txBody>
          <a:bodyPr/>
          <a:lstStyle/>
          <a:p>
            <a:r>
              <a:rPr lang="en-GB" dirty="0" smtClean="0"/>
              <a:t>Align to reference shape</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17</a:t>
            </a:fld>
            <a:endParaRPr lang="de-CH" dirty="0"/>
          </a:p>
        </p:txBody>
      </p:sp>
      <p:sp>
        <p:nvSpPr>
          <p:cNvPr id="6" name="TextBox 5"/>
          <p:cNvSpPr txBox="1"/>
          <p:nvPr/>
        </p:nvSpPr>
        <p:spPr>
          <a:xfrm>
            <a:off x="5226898" y="1479547"/>
            <a:ext cx="3448537" cy="1200329"/>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Linear complexity</a:t>
            </a:r>
          </a:p>
          <a:p>
            <a:r>
              <a:rPr lang="en-GB" sz="2400" dirty="0" smtClean="0">
                <a:latin typeface="Times New Roman" panose="02020603050405020304" pitchFamily="18" charset="0"/>
                <a:cs typeface="Times New Roman" panose="02020603050405020304" pitchFamily="18" charset="0"/>
              </a:rPr>
              <a:t>More expensive than PCA</a:t>
            </a:r>
          </a:p>
          <a:p>
            <a:r>
              <a:rPr lang="en-GB" sz="2400" dirty="0" smtClean="0">
                <a:latin typeface="Times New Roman" panose="02020603050405020304" pitchFamily="18" charset="0"/>
                <a:cs typeface="Times New Roman" panose="02020603050405020304" pitchFamily="18" charset="0"/>
              </a:rPr>
              <a:t>Fails for large variations</a:t>
            </a:r>
            <a:endParaRPr lang="en-GB" sz="2400" dirty="0">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V="1">
            <a:off x="1531620" y="3097530"/>
            <a:ext cx="5326380" cy="16002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057400" y="3246120"/>
            <a:ext cx="4743450" cy="123444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406140" y="3177540"/>
            <a:ext cx="3291840" cy="4800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079110" y="3360420"/>
            <a:ext cx="721740" cy="5257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55116" y="4182594"/>
            <a:ext cx="237324" cy="55379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Multiply 2"/>
          <p:cNvSpPr/>
          <p:nvPr/>
        </p:nvSpPr>
        <p:spPr>
          <a:xfrm>
            <a:off x="2354632" y="3579068"/>
            <a:ext cx="321354" cy="33888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Multiply 26"/>
          <p:cNvSpPr/>
          <p:nvPr/>
        </p:nvSpPr>
        <p:spPr>
          <a:xfrm>
            <a:off x="424158" y="3467495"/>
            <a:ext cx="321354" cy="33888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6126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Co-align together</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18</a:t>
            </a:fld>
            <a:endParaRPr lang="de-CH"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Tree>
    <p:extLst>
      <p:ext uri="{BB962C8B-B14F-4D97-AF65-F5344CB8AC3E}">
        <p14:creationId xmlns:p14="http://schemas.microsoft.com/office/powerpoint/2010/main" val="2593408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2" name="Title 1"/>
          <p:cNvSpPr>
            <a:spLocks noGrp="1"/>
          </p:cNvSpPr>
          <p:nvPr>
            <p:ph type="title"/>
          </p:nvPr>
        </p:nvSpPr>
        <p:spPr/>
        <p:txBody>
          <a:bodyPr/>
          <a:lstStyle/>
          <a:p>
            <a:r>
              <a:rPr lang="en-GB" dirty="0"/>
              <a:t>Co-align together</a:t>
            </a:r>
          </a:p>
        </p:txBody>
      </p:sp>
      <p:sp>
        <p:nvSpPr>
          <p:cNvPr id="4" name="Slide Number Placeholder 3"/>
          <p:cNvSpPr>
            <a:spLocks noGrp="1"/>
          </p:cNvSpPr>
          <p:nvPr>
            <p:ph type="sldNum" sz="quarter" idx="12"/>
          </p:nvPr>
        </p:nvSpPr>
        <p:spPr/>
        <p:txBody>
          <a:bodyPr/>
          <a:lstStyle/>
          <a:p>
            <a:fld id="{3B5F642D-6A31-4596-8C22-CC368C1BDF36}" type="slidenum">
              <a:rPr lang="de-CH" smtClean="0"/>
              <a:t>19</a:t>
            </a:fld>
            <a:endParaRPr lang="de-CH" dirty="0"/>
          </a:p>
        </p:txBody>
      </p:sp>
      <p:cxnSp>
        <p:nvCxnSpPr>
          <p:cNvPr id="7" name="Straight Arrow Connector 6"/>
          <p:cNvCxnSpPr/>
          <p:nvPr/>
        </p:nvCxnSpPr>
        <p:spPr>
          <a:xfrm>
            <a:off x="1565910" y="3280410"/>
            <a:ext cx="104013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48740" y="4034790"/>
            <a:ext cx="194310" cy="2286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194560" y="4160520"/>
            <a:ext cx="411480" cy="2857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43300" y="3794760"/>
            <a:ext cx="628650" cy="228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240780" y="3280410"/>
            <a:ext cx="52578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29300" y="4343400"/>
            <a:ext cx="502920" cy="1943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943850" y="4263390"/>
            <a:ext cx="240030" cy="4114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257550" y="4263390"/>
            <a:ext cx="2983230" cy="4457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657350" y="3108960"/>
            <a:ext cx="2800350" cy="3429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97430" y="4846320"/>
            <a:ext cx="403479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606040" y="4160520"/>
            <a:ext cx="1988820" cy="5143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565910" y="2926080"/>
            <a:ext cx="5383530" cy="1143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43300" y="3531870"/>
            <a:ext cx="3223260" cy="800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743200" y="3794760"/>
            <a:ext cx="4023360" cy="10515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1554480" y="3611880"/>
            <a:ext cx="4572000" cy="123444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449626" y="4937760"/>
            <a:ext cx="211975" cy="400788"/>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678344" y="2211662"/>
            <a:ext cx="1335198" cy="72267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035028" y="2413241"/>
            <a:ext cx="520585" cy="74546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14466" y="1930767"/>
            <a:ext cx="876754" cy="646331"/>
          </a:xfrm>
          <a:prstGeom prst="rect">
            <a:avLst/>
          </a:prstGeom>
          <a:noFill/>
        </p:spPr>
        <p:txBody>
          <a:bodyPr wrap="square" rtlCol="0">
            <a:spAutoFit/>
          </a:bodyPr>
          <a:lstStyle/>
          <a:p>
            <a:r>
              <a:rPr lang="en-GB" sz="3600" dirty="0" smtClean="0"/>
              <a:t>…</a:t>
            </a:r>
            <a:endParaRPr lang="en-GB" sz="3600" dirty="0"/>
          </a:p>
        </p:txBody>
      </p:sp>
      <p:cxnSp>
        <p:nvCxnSpPr>
          <p:cNvPr id="51" name="Straight Connector 50"/>
          <p:cNvCxnSpPr/>
          <p:nvPr/>
        </p:nvCxnSpPr>
        <p:spPr>
          <a:xfrm flipV="1">
            <a:off x="6511063" y="2572549"/>
            <a:ext cx="520585" cy="74546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990501" y="2090075"/>
            <a:ext cx="876754" cy="646331"/>
          </a:xfrm>
          <a:prstGeom prst="rect">
            <a:avLst/>
          </a:prstGeom>
          <a:noFill/>
        </p:spPr>
        <p:txBody>
          <a:bodyPr wrap="square" rtlCol="0">
            <a:spAutoFit/>
          </a:bodyPr>
          <a:lstStyle/>
          <a:p>
            <a:r>
              <a:rPr lang="en-GB" sz="3600" dirty="0" smtClean="0"/>
              <a:t>…</a:t>
            </a:r>
            <a:endParaRPr lang="en-GB" sz="3600" dirty="0"/>
          </a:p>
        </p:txBody>
      </p:sp>
      <p:cxnSp>
        <p:nvCxnSpPr>
          <p:cNvPr id="53" name="Straight Connector 52"/>
          <p:cNvCxnSpPr/>
          <p:nvPr/>
        </p:nvCxnSpPr>
        <p:spPr>
          <a:xfrm flipH="1">
            <a:off x="2876970" y="4446270"/>
            <a:ext cx="775504" cy="103331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769940" y="2699694"/>
            <a:ext cx="24886" cy="805748"/>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412094" y="2169437"/>
            <a:ext cx="876754" cy="646331"/>
          </a:xfrm>
          <a:prstGeom prst="rect">
            <a:avLst/>
          </a:prstGeom>
          <a:noFill/>
        </p:spPr>
        <p:txBody>
          <a:bodyPr wrap="square" rtlCol="0">
            <a:spAutoFit/>
          </a:bodyPr>
          <a:lstStyle/>
          <a:p>
            <a:r>
              <a:rPr lang="en-GB" sz="3600" dirty="0" smtClean="0"/>
              <a:t>…</a:t>
            </a:r>
            <a:endParaRPr lang="en-GB" sz="3600" dirty="0"/>
          </a:p>
        </p:txBody>
      </p:sp>
      <p:cxnSp>
        <p:nvCxnSpPr>
          <p:cNvPr id="43" name="Straight Connector 42"/>
          <p:cNvCxnSpPr/>
          <p:nvPr/>
        </p:nvCxnSpPr>
        <p:spPr>
          <a:xfrm>
            <a:off x="5776736" y="4774172"/>
            <a:ext cx="361174" cy="75847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009219" y="5238777"/>
            <a:ext cx="876754" cy="646331"/>
          </a:xfrm>
          <a:prstGeom prst="rect">
            <a:avLst/>
          </a:prstGeom>
          <a:noFill/>
        </p:spPr>
        <p:txBody>
          <a:bodyPr wrap="square" rtlCol="0">
            <a:spAutoFit/>
          </a:bodyPr>
          <a:lstStyle/>
          <a:p>
            <a:r>
              <a:rPr lang="en-GB" sz="3600" dirty="0" smtClean="0"/>
              <a:t>…</a:t>
            </a:r>
            <a:endParaRPr lang="en-GB" sz="3600" dirty="0"/>
          </a:p>
        </p:txBody>
      </p:sp>
      <p:cxnSp>
        <p:nvCxnSpPr>
          <p:cNvPr id="48" name="Straight Connector 47"/>
          <p:cNvCxnSpPr/>
          <p:nvPr/>
        </p:nvCxnSpPr>
        <p:spPr>
          <a:xfrm>
            <a:off x="8054036" y="4532252"/>
            <a:ext cx="361174" cy="75847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286519" y="4996857"/>
            <a:ext cx="876754" cy="646331"/>
          </a:xfrm>
          <a:prstGeom prst="rect">
            <a:avLst/>
          </a:prstGeom>
          <a:noFill/>
        </p:spPr>
        <p:txBody>
          <a:bodyPr wrap="square" rtlCol="0">
            <a:spAutoFit/>
          </a:bodyPr>
          <a:lstStyle/>
          <a:p>
            <a:r>
              <a:rPr lang="en-GB" sz="3600" dirty="0" smtClean="0"/>
              <a:t>…</a:t>
            </a:r>
            <a:endParaRPr lang="en-GB" sz="36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44" y="1321262"/>
            <a:ext cx="1425600" cy="10692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318" y="5133307"/>
            <a:ext cx="1425600" cy="10692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9200" y="5314950"/>
            <a:ext cx="1425600" cy="1069200"/>
          </a:xfrm>
          <a:prstGeom prst="rect">
            <a:avLst/>
          </a:prstGeom>
        </p:spPr>
      </p:pic>
    </p:spTree>
    <p:extLst>
      <p:ext uri="{BB962C8B-B14F-4D97-AF65-F5344CB8AC3E}">
        <p14:creationId xmlns:p14="http://schemas.microsoft.com/office/powerpoint/2010/main" val="189388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2" grpId="0"/>
      <p:bldP spid="42" grpId="0"/>
      <p:bldP spid="4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Problem</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69897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2" name="Title 1"/>
          <p:cNvSpPr>
            <a:spLocks noGrp="1"/>
          </p:cNvSpPr>
          <p:nvPr>
            <p:ph type="title"/>
          </p:nvPr>
        </p:nvSpPr>
        <p:spPr/>
        <p:txBody>
          <a:bodyPr/>
          <a:lstStyle/>
          <a:p>
            <a:r>
              <a:rPr lang="en-GB" dirty="0"/>
              <a:t>Co-align together</a:t>
            </a:r>
          </a:p>
        </p:txBody>
      </p:sp>
      <p:sp>
        <p:nvSpPr>
          <p:cNvPr id="4" name="Slide Number Placeholder 3"/>
          <p:cNvSpPr>
            <a:spLocks noGrp="1"/>
          </p:cNvSpPr>
          <p:nvPr>
            <p:ph type="sldNum" sz="quarter" idx="12"/>
          </p:nvPr>
        </p:nvSpPr>
        <p:spPr/>
        <p:txBody>
          <a:bodyPr/>
          <a:lstStyle/>
          <a:p>
            <a:fld id="{3B5F642D-6A31-4596-8C22-CC368C1BDF36}" type="slidenum">
              <a:rPr lang="de-CH" smtClean="0"/>
              <a:t>20</a:t>
            </a:fld>
            <a:endParaRPr lang="de-CH" dirty="0"/>
          </a:p>
        </p:txBody>
      </p:sp>
      <p:cxnSp>
        <p:nvCxnSpPr>
          <p:cNvPr id="7" name="Straight Arrow Connector 6"/>
          <p:cNvCxnSpPr/>
          <p:nvPr/>
        </p:nvCxnSpPr>
        <p:spPr>
          <a:xfrm>
            <a:off x="1565910" y="3280410"/>
            <a:ext cx="104013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48740" y="4034790"/>
            <a:ext cx="194310" cy="2286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194560" y="4160520"/>
            <a:ext cx="411480" cy="2857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43300" y="3794760"/>
            <a:ext cx="628650" cy="228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240780" y="3280410"/>
            <a:ext cx="52578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29300" y="4343400"/>
            <a:ext cx="502920" cy="1943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943850" y="4263390"/>
            <a:ext cx="240030" cy="4114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257550" y="4263390"/>
            <a:ext cx="2983230" cy="4457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657350" y="3108960"/>
            <a:ext cx="2800350" cy="3429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97430" y="4846320"/>
            <a:ext cx="403479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606040" y="4160520"/>
            <a:ext cx="1988820" cy="5143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565910" y="2926080"/>
            <a:ext cx="5383530" cy="1143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43300" y="3531870"/>
            <a:ext cx="3223260" cy="800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743200" y="3794760"/>
            <a:ext cx="4023360" cy="10515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1554480" y="3611880"/>
            <a:ext cx="4572000" cy="123444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606540" y="990369"/>
            <a:ext cx="2068896" cy="830997"/>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Best results</a:t>
            </a:r>
          </a:p>
          <a:p>
            <a:r>
              <a:rPr lang="en-GB" sz="2400" dirty="0" smtClean="0">
                <a:latin typeface="Times New Roman" panose="02020603050405020304" pitchFamily="18" charset="0"/>
                <a:cs typeface="Times New Roman" panose="02020603050405020304" pitchFamily="18" charset="0"/>
              </a:rPr>
              <a:t>Very expensive</a:t>
            </a:r>
          </a:p>
        </p:txBody>
      </p:sp>
      <p:cxnSp>
        <p:nvCxnSpPr>
          <p:cNvPr id="48" name="Straight Connector 47"/>
          <p:cNvCxnSpPr/>
          <p:nvPr/>
        </p:nvCxnSpPr>
        <p:spPr>
          <a:xfrm flipV="1">
            <a:off x="4449626" y="4937760"/>
            <a:ext cx="211975" cy="400788"/>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678344" y="2211662"/>
            <a:ext cx="1335198" cy="72267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035028" y="2413241"/>
            <a:ext cx="520585" cy="74546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14466" y="1930767"/>
            <a:ext cx="876754" cy="646331"/>
          </a:xfrm>
          <a:prstGeom prst="rect">
            <a:avLst/>
          </a:prstGeom>
          <a:noFill/>
        </p:spPr>
        <p:txBody>
          <a:bodyPr wrap="square" rtlCol="0">
            <a:spAutoFit/>
          </a:bodyPr>
          <a:lstStyle/>
          <a:p>
            <a:r>
              <a:rPr lang="en-GB" sz="3600" dirty="0" smtClean="0"/>
              <a:t>…</a:t>
            </a:r>
            <a:endParaRPr lang="en-GB" sz="3600" dirty="0"/>
          </a:p>
        </p:txBody>
      </p:sp>
      <p:cxnSp>
        <p:nvCxnSpPr>
          <p:cNvPr id="58" name="Straight Connector 57"/>
          <p:cNvCxnSpPr/>
          <p:nvPr/>
        </p:nvCxnSpPr>
        <p:spPr>
          <a:xfrm flipV="1">
            <a:off x="6511063" y="2572549"/>
            <a:ext cx="520585" cy="74546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990501" y="2090075"/>
            <a:ext cx="876754" cy="646331"/>
          </a:xfrm>
          <a:prstGeom prst="rect">
            <a:avLst/>
          </a:prstGeom>
          <a:noFill/>
        </p:spPr>
        <p:txBody>
          <a:bodyPr wrap="square" rtlCol="0">
            <a:spAutoFit/>
          </a:bodyPr>
          <a:lstStyle/>
          <a:p>
            <a:r>
              <a:rPr lang="en-GB" sz="3600" dirty="0" smtClean="0"/>
              <a:t>…</a:t>
            </a:r>
            <a:endParaRPr lang="en-GB" sz="3600" dirty="0"/>
          </a:p>
        </p:txBody>
      </p:sp>
      <p:cxnSp>
        <p:nvCxnSpPr>
          <p:cNvPr id="60" name="Straight Connector 59"/>
          <p:cNvCxnSpPr/>
          <p:nvPr/>
        </p:nvCxnSpPr>
        <p:spPr>
          <a:xfrm flipH="1">
            <a:off x="2876970" y="4446270"/>
            <a:ext cx="775504" cy="103331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3769940" y="2699694"/>
            <a:ext cx="24886" cy="805748"/>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412094" y="2169437"/>
            <a:ext cx="876754" cy="646331"/>
          </a:xfrm>
          <a:prstGeom prst="rect">
            <a:avLst/>
          </a:prstGeom>
          <a:noFill/>
        </p:spPr>
        <p:txBody>
          <a:bodyPr wrap="square" rtlCol="0">
            <a:spAutoFit/>
          </a:bodyPr>
          <a:lstStyle/>
          <a:p>
            <a:r>
              <a:rPr lang="en-GB" sz="3600" dirty="0" smtClean="0"/>
              <a:t>…</a:t>
            </a:r>
            <a:endParaRPr lang="en-GB" sz="3600" dirty="0"/>
          </a:p>
        </p:txBody>
      </p:sp>
      <p:cxnSp>
        <p:nvCxnSpPr>
          <p:cNvPr id="63" name="Straight Connector 62"/>
          <p:cNvCxnSpPr/>
          <p:nvPr/>
        </p:nvCxnSpPr>
        <p:spPr>
          <a:xfrm>
            <a:off x="5776736" y="4774172"/>
            <a:ext cx="361174" cy="75847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009219" y="5238777"/>
            <a:ext cx="876754" cy="646331"/>
          </a:xfrm>
          <a:prstGeom prst="rect">
            <a:avLst/>
          </a:prstGeom>
          <a:noFill/>
        </p:spPr>
        <p:txBody>
          <a:bodyPr wrap="square" rtlCol="0">
            <a:spAutoFit/>
          </a:bodyPr>
          <a:lstStyle/>
          <a:p>
            <a:r>
              <a:rPr lang="en-GB" sz="3600" dirty="0" smtClean="0"/>
              <a:t>…</a:t>
            </a:r>
            <a:endParaRPr lang="en-GB" sz="3600" dirty="0"/>
          </a:p>
        </p:txBody>
      </p:sp>
      <p:cxnSp>
        <p:nvCxnSpPr>
          <p:cNvPr id="65" name="Straight Connector 64"/>
          <p:cNvCxnSpPr/>
          <p:nvPr/>
        </p:nvCxnSpPr>
        <p:spPr>
          <a:xfrm>
            <a:off x="8054036" y="4532252"/>
            <a:ext cx="361174" cy="75847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286519" y="4996857"/>
            <a:ext cx="876754" cy="646331"/>
          </a:xfrm>
          <a:prstGeom prst="rect">
            <a:avLst/>
          </a:prstGeom>
          <a:noFill/>
        </p:spPr>
        <p:txBody>
          <a:bodyPr wrap="square" rtlCol="0">
            <a:spAutoFit/>
          </a:bodyPr>
          <a:lstStyle/>
          <a:p>
            <a:r>
              <a:rPr lang="en-GB" sz="3600" dirty="0" smtClean="0"/>
              <a:t>…</a:t>
            </a:r>
            <a:endParaRPr lang="en-GB" sz="3600" dirty="0"/>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44" y="1321262"/>
            <a:ext cx="1425600" cy="1069199"/>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318" y="5133307"/>
            <a:ext cx="1425600" cy="1069199"/>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9200" y="5314950"/>
            <a:ext cx="1425600" cy="1069199"/>
          </a:xfrm>
          <a:prstGeom prst="rect">
            <a:avLst/>
          </a:prstGeom>
        </p:spPr>
      </p:pic>
    </p:spTree>
    <p:extLst>
      <p:ext uri="{BB962C8B-B14F-4D97-AF65-F5344CB8AC3E}">
        <p14:creationId xmlns:p14="http://schemas.microsoft.com/office/powerpoint/2010/main" val="2892008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2" name="Title 1"/>
          <p:cNvSpPr>
            <a:spLocks noGrp="1"/>
          </p:cNvSpPr>
          <p:nvPr>
            <p:ph type="title"/>
          </p:nvPr>
        </p:nvSpPr>
        <p:spPr/>
        <p:txBody>
          <a:bodyPr/>
          <a:lstStyle/>
          <a:p>
            <a:r>
              <a:rPr lang="en-GB" dirty="0"/>
              <a:t>Co-align together</a:t>
            </a:r>
          </a:p>
        </p:txBody>
      </p:sp>
      <p:sp>
        <p:nvSpPr>
          <p:cNvPr id="4" name="Slide Number Placeholder 3"/>
          <p:cNvSpPr>
            <a:spLocks noGrp="1"/>
          </p:cNvSpPr>
          <p:nvPr>
            <p:ph type="sldNum" sz="quarter" idx="12"/>
          </p:nvPr>
        </p:nvSpPr>
        <p:spPr/>
        <p:txBody>
          <a:bodyPr/>
          <a:lstStyle/>
          <a:p>
            <a:fld id="{3B5F642D-6A31-4596-8C22-CC368C1BDF36}" type="slidenum">
              <a:rPr lang="de-CH" smtClean="0"/>
              <a:t>21</a:t>
            </a:fld>
            <a:endParaRPr lang="de-CH" dirty="0"/>
          </a:p>
        </p:txBody>
      </p:sp>
      <p:cxnSp>
        <p:nvCxnSpPr>
          <p:cNvPr id="7" name="Straight Arrow Connector 6"/>
          <p:cNvCxnSpPr/>
          <p:nvPr/>
        </p:nvCxnSpPr>
        <p:spPr>
          <a:xfrm>
            <a:off x="1565910" y="3280410"/>
            <a:ext cx="104013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48740" y="4034790"/>
            <a:ext cx="194310" cy="2286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194560" y="4160520"/>
            <a:ext cx="411480" cy="2857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43300" y="3794760"/>
            <a:ext cx="628650" cy="228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240780" y="3280410"/>
            <a:ext cx="52578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29300" y="4343400"/>
            <a:ext cx="502920" cy="1943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943850" y="4263390"/>
            <a:ext cx="240030" cy="4114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97430" y="4846320"/>
            <a:ext cx="403479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77790" y="990369"/>
            <a:ext cx="3497646" cy="830997"/>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Avoid comparing all pairs</a:t>
            </a:r>
          </a:p>
          <a:p>
            <a:r>
              <a:rPr lang="en-GB" sz="2400" dirty="0" smtClean="0">
                <a:latin typeface="Times New Roman" panose="02020603050405020304" pitchFamily="18" charset="0"/>
                <a:cs typeface="Times New Roman" panose="02020603050405020304" pitchFamily="18" charset="0"/>
              </a:rPr>
              <a:t>Build sparse shape graph</a:t>
            </a:r>
          </a:p>
        </p:txBody>
      </p:sp>
      <p:sp>
        <p:nvSpPr>
          <p:cNvPr id="37" name="TextBox 36"/>
          <p:cNvSpPr txBox="1"/>
          <p:nvPr/>
        </p:nvSpPr>
        <p:spPr>
          <a:xfrm>
            <a:off x="4800600" y="5516225"/>
            <a:ext cx="3986213" cy="461665"/>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[KLM*12, HSG13, ZCOM13]</a:t>
            </a:r>
          </a:p>
        </p:txBody>
      </p:sp>
    </p:spTree>
    <p:extLst>
      <p:ext uri="{BB962C8B-B14F-4D97-AF65-F5344CB8AC3E}">
        <p14:creationId xmlns:p14="http://schemas.microsoft.com/office/powerpoint/2010/main" val="521463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2" name="Title 1"/>
          <p:cNvSpPr>
            <a:spLocks noGrp="1"/>
          </p:cNvSpPr>
          <p:nvPr>
            <p:ph type="title"/>
          </p:nvPr>
        </p:nvSpPr>
        <p:spPr/>
        <p:txBody>
          <a:bodyPr/>
          <a:lstStyle/>
          <a:p>
            <a:r>
              <a:rPr lang="en-GB" dirty="0"/>
              <a:t>Co-align together</a:t>
            </a:r>
          </a:p>
        </p:txBody>
      </p:sp>
      <p:sp>
        <p:nvSpPr>
          <p:cNvPr id="4" name="Slide Number Placeholder 3"/>
          <p:cNvSpPr>
            <a:spLocks noGrp="1"/>
          </p:cNvSpPr>
          <p:nvPr>
            <p:ph type="sldNum" sz="quarter" idx="12"/>
          </p:nvPr>
        </p:nvSpPr>
        <p:spPr/>
        <p:txBody>
          <a:bodyPr/>
          <a:lstStyle/>
          <a:p>
            <a:fld id="{3B5F642D-6A31-4596-8C22-CC368C1BDF36}" type="slidenum">
              <a:rPr lang="de-CH" smtClean="0"/>
              <a:t>22</a:t>
            </a:fld>
            <a:endParaRPr lang="de-CH" dirty="0"/>
          </a:p>
        </p:txBody>
      </p:sp>
      <p:cxnSp>
        <p:nvCxnSpPr>
          <p:cNvPr id="7" name="Straight Arrow Connector 6"/>
          <p:cNvCxnSpPr/>
          <p:nvPr/>
        </p:nvCxnSpPr>
        <p:spPr>
          <a:xfrm>
            <a:off x="1565910" y="3280410"/>
            <a:ext cx="104013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48740" y="4034790"/>
            <a:ext cx="194310" cy="2286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194560" y="4160520"/>
            <a:ext cx="411480" cy="2857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43300" y="3794760"/>
            <a:ext cx="628650" cy="228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240780" y="3280410"/>
            <a:ext cx="52578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29300" y="4343400"/>
            <a:ext cx="502920" cy="1943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943850" y="4263390"/>
            <a:ext cx="240030" cy="4114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97430" y="4846320"/>
            <a:ext cx="403479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30265" y="1094531"/>
            <a:ext cx="3545171" cy="707886"/>
          </a:xfrm>
          <a:prstGeom prst="rect">
            <a:avLst/>
          </a:prstGeom>
          <a:noFill/>
        </p:spPr>
        <p:txBody>
          <a:bodyPr wrap="square" rtlCol="0">
            <a:spAutoFit/>
          </a:bodyPr>
          <a:lstStyle/>
          <a:p>
            <a:r>
              <a:rPr lang="en-GB" sz="2000" dirty="0" smtClean="0">
                <a:latin typeface="Times New Roman" panose="02020603050405020304" pitchFamily="18" charset="0"/>
                <a:cs typeface="Times New Roman" panose="02020603050405020304" pitchFamily="18" charset="0"/>
              </a:rPr>
              <a:t>Uniformly sample rotation space</a:t>
            </a:r>
          </a:p>
          <a:p>
            <a:r>
              <a:rPr lang="en-GB" sz="2000" dirty="0" smtClean="0">
                <a:latin typeface="Times New Roman" panose="02020603050405020304" pitchFamily="18" charset="0"/>
                <a:cs typeface="Times New Roman" panose="02020603050405020304" pitchFamily="18" charset="0"/>
              </a:rPr>
              <a:t>Solve MRF </a:t>
            </a:r>
            <a:r>
              <a:rPr lang="en-GB" sz="2000" dirty="0" err="1" smtClean="0">
                <a:latin typeface="Times New Roman" panose="02020603050405020304" pitchFamily="18" charset="0"/>
                <a:cs typeface="Times New Roman" panose="02020603050405020304" pitchFamily="18" charset="0"/>
              </a:rPr>
              <a:t>labeling</a:t>
            </a:r>
            <a:endParaRPr lang="en-GB" sz="20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800600" y="5516225"/>
            <a:ext cx="3986213" cy="461665"/>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[KLM*12, HSG13, ZCOM13]</a:t>
            </a:r>
          </a:p>
        </p:txBody>
      </p:sp>
      <p:cxnSp>
        <p:nvCxnSpPr>
          <p:cNvPr id="18" name="Straight Connector 17"/>
          <p:cNvCxnSpPr/>
          <p:nvPr/>
        </p:nvCxnSpPr>
        <p:spPr>
          <a:xfrm flipH="1">
            <a:off x="3857625" y="2577969"/>
            <a:ext cx="178033" cy="1184406"/>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28950" y="4949190"/>
            <a:ext cx="1143000" cy="83603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12180" y="2359915"/>
            <a:ext cx="2517677" cy="461665"/>
          </a:xfrm>
          <a:prstGeom prst="rect">
            <a:avLst/>
          </a:prstGeom>
          <a:noFill/>
        </p:spPr>
        <p:txBody>
          <a:bodyPr wrap="none" rtlCol="0">
            <a:spAutoFit/>
          </a:bodyPr>
          <a:lstStyle/>
          <a:p>
            <a:r>
              <a:rPr lang="en-GB" sz="2400" b="1" dirty="0" smtClean="0">
                <a:latin typeface="Times New Roman" panose="02020603050405020304" pitchFamily="18" charset="0"/>
                <a:cs typeface="Times New Roman" panose="02020603050405020304" pitchFamily="18" charset="0"/>
              </a:rPr>
              <a:t>We can do better!</a:t>
            </a:r>
            <a:endParaRPr lang="en-GB" sz="24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502" y="1529019"/>
            <a:ext cx="1425600" cy="10692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350" y="5186837"/>
            <a:ext cx="1425600" cy="1069200"/>
          </a:xfrm>
          <a:prstGeom prst="rect">
            <a:avLst/>
          </a:prstGeom>
        </p:spPr>
      </p:pic>
    </p:spTree>
    <p:extLst>
      <p:ext uri="{BB962C8B-B14F-4D97-AF65-F5344CB8AC3E}">
        <p14:creationId xmlns:p14="http://schemas.microsoft.com/office/powerpoint/2010/main" val="1304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solution</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59699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solution</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24</a:t>
            </a:fld>
            <a:endParaRPr lang="de-CH" dirty="0"/>
          </a:p>
        </p:txBody>
      </p:sp>
      <p:cxnSp>
        <p:nvCxnSpPr>
          <p:cNvPr id="7" name="Straight Arrow Connector 6"/>
          <p:cNvCxnSpPr/>
          <p:nvPr/>
        </p:nvCxnSpPr>
        <p:spPr>
          <a:xfrm>
            <a:off x="1565910" y="3280410"/>
            <a:ext cx="104013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48740" y="4034790"/>
            <a:ext cx="194310" cy="2286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194560" y="4160520"/>
            <a:ext cx="411480" cy="2857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43300" y="3794760"/>
            <a:ext cx="628650" cy="228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240780" y="3280410"/>
            <a:ext cx="52578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29300" y="4343400"/>
            <a:ext cx="502920" cy="1943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943850" y="4263390"/>
            <a:ext cx="240030" cy="4114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97430" y="4846320"/>
            <a:ext cx="403479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886560" y="1098024"/>
            <a:ext cx="4257440" cy="461665"/>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Autocorrelation-based sampling</a:t>
            </a:r>
          </a:p>
        </p:txBody>
      </p:sp>
      <p:cxnSp>
        <p:nvCxnSpPr>
          <p:cNvPr id="18" name="Straight Connector 17"/>
          <p:cNvCxnSpPr/>
          <p:nvPr/>
        </p:nvCxnSpPr>
        <p:spPr>
          <a:xfrm flipH="1">
            <a:off x="3857625" y="2577969"/>
            <a:ext cx="178033" cy="1184406"/>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28950" y="4949190"/>
            <a:ext cx="1143000" cy="83603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502" y="1529019"/>
            <a:ext cx="1425600" cy="10692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350" y="5186837"/>
            <a:ext cx="1425600" cy="1069200"/>
          </a:xfrm>
          <a:prstGeom prst="rect">
            <a:avLst/>
          </a:prstGeom>
        </p:spPr>
      </p:pic>
      <p:sp>
        <p:nvSpPr>
          <p:cNvPr id="3" name="Multiply 2"/>
          <p:cNvSpPr/>
          <p:nvPr/>
        </p:nvSpPr>
        <p:spPr>
          <a:xfrm>
            <a:off x="3556032" y="1641923"/>
            <a:ext cx="959252" cy="88461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Multiply 22"/>
          <p:cNvSpPr/>
          <p:nvPr/>
        </p:nvSpPr>
        <p:spPr>
          <a:xfrm>
            <a:off x="1817804" y="5279131"/>
            <a:ext cx="959252" cy="88461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080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0538" y="1654453"/>
            <a:ext cx="1425600" cy="1069200"/>
          </a:xfrm>
          <a:prstGeom prst="rect">
            <a:avLst/>
          </a:prstGeom>
        </p:spPr>
      </p:pic>
      <p:sp>
        <p:nvSpPr>
          <p:cNvPr id="2" name="Title 1"/>
          <p:cNvSpPr>
            <a:spLocks noGrp="1"/>
          </p:cNvSpPr>
          <p:nvPr>
            <p:ph type="title"/>
          </p:nvPr>
        </p:nvSpPr>
        <p:spPr/>
        <p:txBody>
          <a:bodyPr/>
          <a:lstStyle/>
          <a:p>
            <a:r>
              <a:rPr lang="en-GB" dirty="0" smtClean="0"/>
              <a:t>Our solution</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25</a:t>
            </a:fld>
            <a:endParaRPr lang="de-CH" dirty="0"/>
          </a:p>
        </p:txBody>
      </p:sp>
      <p:cxnSp>
        <p:nvCxnSpPr>
          <p:cNvPr id="9" name="Straight Connector 8"/>
          <p:cNvCxnSpPr/>
          <p:nvPr/>
        </p:nvCxnSpPr>
        <p:spPr>
          <a:xfrm>
            <a:off x="5063338" y="2672528"/>
            <a:ext cx="0" cy="63074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192092" y="247567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840659" y="2163802"/>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830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213" y="239175"/>
            <a:ext cx="1425600" cy="1069200"/>
          </a:xfrm>
          <a:prstGeom prst="rect">
            <a:avLst/>
          </a:prstGeom>
        </p:spPr>
      </p:pic>
      <p:sp>
        <p:nvSpPr>
          <p:cNvPr id="2" name="Title 1"/>
          <p:cNvSpPr>
            <a:spLocks noGrp="1"/>
          </p:cNvSpPr>
          <p:nvPr>
            <p:ph type="title"/>
          </p:nvPr>
        </p:nvSpPr>
        <p:spPr/>
        <p:txBody>
          <a:bodyPr/>
          <a:lstStyle/>
          <a:p>
            <a:r>
              <a:rPr lang="en-GB" dirty="0" smtClean="0"/>
              <a:t>Our solution</a:t>
            </a:r>
            <a:endParaRPr lang="en-GB"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8564" y="1825625"/>
            <a:ext cx="8206872"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26</a:t>
            </a:fld>
            <a:endParaRPr lang="de-CH" dirty="0"/>
          </a:p>
        </p:txBody>
      </p:sp>
      <p:cxnSp>
        <p:nvCxnSpPr>
          <p:cNvPr id="15" name="Straight Arrow Connector 14"/>
          <p:cNvCxnSpPr/>
          <p:nvPr/>
        </p:nvCxnSpPr>
        <p:spPr>
          <a:xfrm flipV="1">
            <a:off x="6240780" y="3280410"/>
            <a:ext cx="525780" cy="10287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27318" y="1373318"/>
            <a:ext cx="62934" cy="192995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96403" y="101390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612255" y="723708"/>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538" y="1654453"/>
            <a:ext cx="1425600" cy="1069200"/>
          </a:xfrm>
          <a:prstGeom prst="rect">
            <a:avLst/>
          </a:prstGeom>
        </p:spPr>
      </p:pic>
      <p:cxnSp>
        <p:nvCxnSpPr>
          <p:cNvPr id="21" name="Straight Connector 20"/>
          <p:cNvCxnSpPr/>
          <p:nvPr/>
        </p:nvCxnSpPr>
        <p:spPr>
          <a:xfrm>
            <a:off x="5063338" y="2672528"/>
            <a:ext cx="0" cy="63074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192092" y="247567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840659" y="2163802"/>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7422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2" name="Title 1"/>
          <p:cNvSpPr>
            <a:spLocks noGrp="1"/>
          </p:cNvSpPr>
          <p:nvPr>
            <p:ph type="title"/>
          </p:nvPr>
        </p:nvSpPr>
        <p:spPr/>
        <p:txBody>
          <a:bodyPr/>
          <a:lstStyle/>
          <a:p>
            <a:r>
              <a:rPr lang="en-GB" dirty="0" smtClean="0"/>
              <a:t>Our solution</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27</a:t>
            </a:fld>
            <a:endParaRPr lang="de-CH" dirty="0"/>
          </a:p>
        </p:txBody>
      </p:sp>
      <p:cxnSp>
        <p:nvCxnSpPr>
          <p:cNvPr id="8" name="Straight Connector 7"/>
          <p:cNvCxnSpPr/>
          <p:nvPr/>
        </p:nvCxnSpPr>
        <p:spPr>
          <a:xfrm>
            <a:off x="8032867" y="2653988"/>
            <a:ext cx="196733" cy="54301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136" y="1654453"/>
            <a:ext cx="1425600" cy="1069200"/>
          </a:xfrm>
          <a:prstGeom prst="rect">
            <a:avLst/>
          </a:prstGeom>
        </p:spPr>
      </p:pic>
      <p:sp>
        <p:nvSpPr>
          <p:cNvPr id="11" name="Rectangle 10"/>
          <p:cNvSpPr/>
          <p:nvPr/>
        </p:nvSpPr>
        <p:spPr>
          <a:xfrm>
            <a:off x="7718259" y="2155653"/>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069692" y="2467530"/>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538" y="1654453"/>
            <a:ext cx="1425600" cy="1069200"/>
          </a:xfrm>
          <a:prstGeom prst="rect">
            <a:avLst/>
          </a:prstGeom>
        </p:spPr>
      </p:pic>
      <p:cxnSp>
        <p:nvCxnSpPr>
          <p:cNvPr id="13" name="Straight Connector 12"/>
          <p:cNvCxnSpPr/>
          <p:nvPr/>
        </p:nvCxnSpPr>
        <p:spPr>
          <a:xfrm>
            <a:off x="5063338" y="2672528"/>
            <a:ext cx="0" cy="63074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92092" y="247567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840659" y="2163802"/>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639377" y="1098024"/>
            <a:ext cx="4504623" cy="461665"/>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Autocorrelation-based shape graph</a:t>
            </a:r>
          </a:p>
        </p:txBody>
      </p:sp>
      <p:cxnSp>
        <p:nvCxnSpPr>
          <p:cNvPr id="17" name="Straight Arrow Connector 16"/>
          <p:cNvCxnSpPr/>
          <p:nvPr/>
        </p:nvCxnSpPr>
        <p:spPr>
          <a:xfrm flipV="1">
            <a:off x="6163778" y="3303270"/>
            <a:ext cx="52578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525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Algorithm</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87754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Algorithm</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29</a:t>
            </a:fld>
            <a:endParaRPr lang="de-CH" dirty="0"/>
          </a:p>
        </p:txBody>
      </p:sp>
      <p:grpSp>
        <p:nvGrpSpPr>
          <p:cNvPr id="12" name="Group 11"/>
          <p:cNvGrpSpPr/>
          <p:nvPr/>
        </p:nvGrpSpPr>
        <p:grpSpPr>
          <a:xfrm>
            <a:off x="136789" y="1887757"/>
            <a:ext cx="1086242" cy="2379580"/>
            <a:chOff x="85725" y="1280571"/>
            <a:chExt cx="1825465" cy="34342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1932"/>
            <a:stretch/>
          </p:blipFill>
          <p:spPr>
            <a:xfrm>
              <a:off x="85725" y="1280571"/>
              <a:ext cx="1825465" cy="24550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4773"/>
            <a:stretch/>
          </p:blipFill>
          <p:spPr>
            <a:xfrm>
              <a:off x="85725" y="3087773"/>
              <a:ext cx="1755067" cy="1627018"/>
            </a:xfrm>
            <a:prstGeom prst="rect">
              <a:avLst/>
            </a:prstGeom>
          </p:spPr>
        </p:pic>
      </p:grpSp>
      <p:grpSp>
        <p:nvGrpSpPr>
          <p:cNvPr id="11" name="Group 10"/>
          <p:cNvGrpSpPr/>
          <p:nvPr/>
        </p:nvGrpSpPr>
        <p:grpSpPr>
          <a:xfrm>
            <a:off x="2132852" y="2003247"/>
            <a:ext cx="1412519" cy="1806255"/>
            <a:chOff x="2124575" y="1829087"/>
            <a:chExt cx="2373784" cy="260679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575" y="1829087"/>
              <a:ext cx="1425600" cy="1069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451" y="2553173"/>
              <a:ext cx="1425600" cy="1069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105" y="2892991"/>
              <a:ext cx="1425600" cy="1069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759" y="3366682"/>
              <a:ext cx="1425600" cy="1069200"/>
            </a:xfrm>
            <a:prstGeom prst="rect">
              <a:avLst/>
            </a:prstGeom>
          </p:spPr>
        </p:pic>
      </p:grpSp>
      <p:sp>
        <p:nvSpPr>
          <p:cNvPr id="13" name="TextBox 12"/>
          <p:cNvSpPr txBox="1"/>
          <p:nvPr/>
        </p:nvSpPr>
        <p:spPr>
          <a:xfrm>
            <a:off x="-109329" y="1555793"/>
            <a:ext cx="9353843" cy="338554"/>
          </a:xfrm>
          <a:prstGeom prst="rect">
            <a:avLst/>
          </a:prstGeom>
          <a:noFill/>
        </p:spPr>
        <p:txBody>
          <a:bodyPr wrap="none" rtlCol="0">
            <a:spAutoFit/>
          </a:bodyPr>
          <a:lstStyle/>
          <a:p>
            <a:r>
              <a:rPr lang="en-GB" sz="1600" dirty="0" smtClean="0">
                <a:latin typeface="Times New Roman" panose="02020603050405020304" pitchFamily="18" charset="0"/>
                <a:cs typeface="Times New Roman" panose="02020603050405020304" pitchFamily="18" charset="0"/>
              </a:rPr>
              <a:t>       Input	              Autocorrelation descriptors           Clusters	Results within clusters    Co-aligned models</a:t>
            </a:r>
            <a:endParaRPr lang="en-GB" sz="16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5909999" y="1887757"/>
            <a:ext cx="1263204" cy="2371777"/>
            <a:chOff x="5695396" y="3369365"/>
            <a:chExt cx="1263204" cy="2371777"/>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62174"/>
            <a:stretch/>
          </p:blipFill>
          <p:spPr>
            <a:xfrm>
              <a:off x="5695396" y="3369365"/>
              <a:ext cx="1263204" cy="17028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6087"/>
            <a:stretch/>
          </p:blipFill>
          <p:spPr>
            <a:xfrm>
              <a:off x="5731296" y="4614342"/>
              <a:ext cx="1191404" cy="1126800"/>
            </a:xfrm>
            <a:prstGeom prst="rect">
              <a:avLst/>
            </a:prstGeom>
          </p:spPr>
        </p:pic>
      </p:grpSp>
      <p:grpSp>
        <p:nvGrpSpPr>
          <p:cNvPr id="20" name="Group 19"/>
          <p:cNvGrpSpPr/>
          <p:nvPr/>
        </p:nvGrpSpPr>
        <p:grpSpPr>
          <a:xfrm>
            <a:off x="7745913" y="1937088"/>
            <a:ext cx="1276099" cy="2384261"/>
            <a:chOff x="5903551" y="1871576"/>
            <a:chExt cx="1276099" cy="2384261"/>
          </a:xfrm>
        </p:grpSpPr>
        <p:pic>
          <p:nvPicPr>
            <p:cNvPr id="19" name="Content Placeholder 4"/>
            <p:cNvPicPr>
              <a:picLocks noChangeAspect="1"/>
            </p:cNvPicPr>
            <p:nvPr/>
          </p:nvPicPr>
          <p:blipFill rotWithShape="1">
            <a:blip r:embed="rId9" cstate="print">
              <a:extLst>
                <a:ext uri="{28A0092B-C50C-407E-A947-70E740481C1C}">
                  <a14:useLocalDpi xmlns:a14="http://schemas.microsoft.com/office/drawing/2010/main" val="0"/>
                </a:ext>
              </a:extLst>
            </a:blip>
            <a:srcRect r="61788"/>
            <a:stretch/>
          </p:blipFill>
          <p:spPr>
            <a:xfrm>
              <a:off x="5903551" y="1871576"/>
              <a:ext cx="1276099" cy="1702800"/>
            </a:xfrm>
            <a:prstGeom prst="rect">
              <a:avLst/>
            </a:prstGeom>
          </p:spPr>
        </p:pic>
        <p:pic>
          <p:nvPicPr>
            <p:cNvPr id="18" name="Content Placeholder 4"/>
            <p:cNvPicPr>
              <a:picLocks noChangeAspect="1"/>
            </p:cNvPicPr>
            <p:nvPr/>
          </p:nvPicPr>
          <p:blipFill rotWithShape="1">
            <a:blip r:embed="rId10" cstate="print">
              <a:extLst>
                <a:ext uri="{28A0092B-C50C-407E-A947-70E740481C1C}">
                  <a14:useLocalDpi xmlns:a14="http://schemas.microsoft.com/office/drawing/2010/main" val="0"/>
                </a:ext>
              </a:extLst>
            </a:blip>
            <a:srcRect l="45761"/>
            <a:stretch/>
          </p:blipFill>
          <p:spPr>
            <a:xfrm>
              <a:off x="5909999" y="3129037"/>
              <a:ext cx="1198602" cy="1126800"/>
            </a:xfrm>
            <a:prstGeom prst="rect">
              <a:avLst/>
            </a:prstGeom>
          </p:spPr>
        </p:pic>
      </p:grpSp>
      <p:grpSp>
        <p:nvGrpSpPr>
          <p:cNvPr id="54" name="Group 53"/>
          <p:cNvGrpSpPr/>
          <p:nvPr/>
        </p:nvGrpSpPr>
        <p:grpSpPr>
          <a:xfrm>
            <a:off x="413275" y="4083016"/>
            <a:ext cx="8219393" cy="786689"/>
            <a:chOff x="413275" y="4053199"/>
            <a:chExt cx="8219393" cy="786689"/>
          </a:xfrm>
        </p:grpSpPr>
        <p:sp>
          <p:nvSpPr>
            <p:cNvPr id="21" name="TextBox 20"/>
            <p:cNvSpPr txBox="1"/>
            <p:nvPr/>
          </p:nvSpPr>
          <p:spPr>
            <a:xfrm>
              <a:off x="665283" y="4255113"/>
              <a:ext cx="1800014" cy="584775"/>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Compute</a:t>
              </a:r>
            </a:p>
            <a:p>
              <a:pPr algn="ctr"/>
              <a:r>
                <a:rPr lang="en-GB" sz="1600" dirty="0" smtClean="0">
                  <a:latin typeface="Times New Roman" panose="02020603050405020304" pitchFamily="18" charset="0"/>
                  <a:cs typeface="Times New Roman" panose="02020603050405020304" pitchFamily="18" charset="0"/>
                </a:rPr>
                <a:t>Autocorrelations</a:t>
              </a:r>
              <a:endParaRPr lang="en-GB" sz="1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470500" y="4379464"/>
              <a:ext cx="1212574" cy="338554"/>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Clustering</a:t>
              </a:r>
              <a:endParaRPr lang="en-GB" sz="1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297846" y="4255112"/>
              <a:ext cx="1175322"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Intracluster</a:t>
              </a:r>
              <a:r>
                <a:rPr lang="en-GB" sz="1600" dirty="0" smtClean="0">
                  <a:latin typeface="Times New Roman" panose="02020603050405020304" pitchFamily="18" charset="0"/>
                  <a:cs typeface="Times New Roman" panose="02020603050405020304" pitchFamily="18" charset="0"/>
                </a:rPr>
                <a:t> </a:t>
              </a: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190348" y="4255111"/>
              <a:ext cx="1124026"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Intercluster</a:t>
              </a:r>
              <a:endParaRPr lang="en-GB" sz="1600" dirty="0">
                <a:latin typeface="Times New Roman" panose="02020603050405020304" pitchFamily="18" charset="0"/>
                <a:cs typeface="Times New Roman" panose="02020603050405020304" pitchFamily="18" charset="0"/>
              </a:endParaRP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cxnSp>
          <p:nvCxnSpPr>
            <p:cNvPr id="29" name="Elbow Connector 28"/>
            <p:cNvCxnSpPr>
              <a:stCxn id="21" idx="3"/>
            </p:cNvCxnSpPr>
            <p:nvPr/>
          </p:nvCxnSpPr>
          <p:spPr>
            <a:xfrm flipV="1">
              <a:off x="2465297" y="4075042"/>
              <a:ext cx="595955" cy="472459"/>
            </a:xfrm>
            <a:prstGeom prst="bentConnector3">
              <a:avLst>
                <a:gd name="adj1" fmla="val 1000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2" idx="1"/>
            </p:cNvCxnSpPr>
            <p:nvPr/>
          </p:nvCxnSpPr>
          <p:spPr>
            <a:xfrm rot="16200000" flipH="1">
              <a:off x="3107647" y="4185888"/>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302430"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6200000" flipH="1">
              <a:off x="4948181"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2" idx="3"/>
            </p:cNvCxnSpPr>
            <p:nvPr/>
          </p:nvCxnSpPr>
          <p:spPr>
            <a:xfrm flipV="1">
              <a:off x="4683074" y="4053199"/>
              <a:ext cx="200821" cy="4955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828893" y="4180905"/>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5400000" flipH="1" flipV="1">
              <a:off x="6391522" y="4142933"/>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5400000" flipH="1" flipV="1">
              <a:off x="8231842" y="4147295"/>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descr="figure3.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7937" y="2444557"/>
            <a:ext cx="1810642" cy="1360411"/>
          </a:xfrm>
          <a:prstGeom prst="rect">
            <a:avLst/>
          </a:prstGeom>
        </p:spPr>
      </p:pic>
    </p:spTree>
    <p:extLst>
      <p:ext uri="{BB962C8B-B14F-4D97-AF65-F5344CB8AC3E}">
        <p14:creationId xmlns:p14="http://schemas.microsoft.com/office/powerpoint/2010/main" val="3850378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Problem</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a:t>
            </a:fld>
            <a:endParaRPr lang="de-CH"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0742" y="1825625"/>
            <a:ext cx="8002517" cy="4184650"/>
          </a:xfrm>
        </p:spPr>
      </p:pic>
    </p:spTree>
    <p:extLst>
      <p:ext uri="{BB962C8B-B14F-4D97-AF65-F5344CB8AC3E}">
        <p14:creationId xmlns:p14="http://schemas.microsoft.com/office/powerpoint/2010/main" val="2991371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Algorithm</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30</a:t>
            </a:fld>
            <a:endParaRPr lang="de-CH" dirty="0"/>
          </a:p>
        </p:txBody>
      </p:sp>
      <p:grpSp>
        <p:nvGrpSpPr>
          <p:cNvPr id="12" name="Group 11"/>
          <p:cNvGrpSpPr/>
          <p:nvPr/>
        </p:nvGrpSpPr>
        <p:grpSpPr>
          <a:xfrm>
            <a:off x="136789" y="1887757"/>
            <a:ext cx="1086242" cy="2379580"/>
            <a:chOff x="85725" y="1280571"/>
            <a:chExt cx="1825465" cy="34342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1932"/>
            <a:stretch/>
          </p:blipFill>
          <p:spPr>
            <a:xfrm>
              <a:off x="85725" y="1280571"/>
              <a:ext cx="1825465" cy="24550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4773"/>
            <a:stretch/>
          </p:blipFill>
          <p:spPr>
            <a:xfrm>
              <a:off x="85725" y="3087773"/>
              <a:ext cx="1755067" cy="1627018"/>
            </a:xfrm>
            <a:prstGeom prst="rect">
              <a:avLst/>
            </a:prstGeom>
          </p:spPr>
        </p:pic>
      </p:grpSp>
      <p:grpSp>
        <p:nvGrpSpPr>
          <p:cNvPr id="11" name="Group 10"/>
          <p:cNvGrpSpPr/>
          <p:nvPr/>
        </p:nvGrpSpPr>
        <p:grpSpPr>
          <a:xfrm>
            <a:off x="2132852" y="2003247"/>
            <a:ext cx="1412519" cy="1806255"/>
            <a:chOff x="2124575" y="1829087"/>
            <a:chExt cx="2373784" cy="260679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575" y="1829087"/>
              <a:ext cx="1425600" cy="1069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451" y="2553173"/>
              <a:ext cx="1425600" cy="1069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105" y="2892991"/>
              <a:ext cx="1425600" cy="1069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759" y="3366682"/>
              <a:ext cx="1425600" cy="1069200"/>
            </a:xfrm>
            <a:prstGeom prst="rect">
              <a:avLst/>
            </a:prstGeom>
          </p:spPr>
        </p:pic>
      </p:grpSp>
      <p:sp>
        <p:nvSpPr>
          <p:cNvPr id="13" name="TextBox 12"/>
          <p:cNvSpPr txBox="1"/>
          <p:nvPr/>
        </p:nvSpPr>
        <p:spPr>
          <a:xfrm>
            <a:off x="-109329" y="1555793"/>
            <a:ext cx="9353843" cy="338554"/>
          </a:xfrm>
          <a:prstGeom prst="rect">
            <a:avLst/>
          </a:prstGeom>
          <a:noFill/>
        </p:spPr>
        <p:txBody>
          <a:bodyPr wrap="none" rtlCol="0">
            <a:spAutoFit/>
          </a:bodyPr>
          <a:lstStyle/>
          <a:p>
            <a:r>
              <a:rPr lang="en-GB" sz="1600" dirty="0" smtClean="0">
                <a:solidFill>
                  <a:srgbClr val="FF0000"/>
                </a:solidFill>
                <a:latin typeface="Times New Roman" panose="02020603050405020304" pitchFamily="18" charset="0"/>
                <a:cs typeface="Times New Roman" panose="02020603050405020304" pitchFamily="18" charset="0"/>
              </a:rPr>
              <a:t>       </a:t>
            </a:r>
            <a:r>
              <a:rPr lang="en-GB" sz="1600" b="1" dirty="0" smtClean="0">
                <a:solidFill>
                  <a:srgbClr val="FF0000"/>
                </a:solidFill>
                <a:latin typeface="Times New Roman" panose="02020603050405020304" pitchFamily="18" charset="0"/>
                <a:cs typeface="Times New Roman" panose="02020603050405020304" pitchFamily="18" charset="0"/>
              </a:rPr>
              <a:t>Input</a:t>
            </a:r>
            <a:r>
              <a:rPr lang="en-GB" sz="1600" dirty="0" smtClean="0">
                <a:latin typeface="Times New Roman" panose="02020603050405020304" pitchFamily="18" charset="0"/>
                <a:cs typeface="Times New Roman" panose="02020603050405020304" pitchFamily="18" charset="0"/>
              </a:rPr>
              <a:t>	              Autocorrelation descriptors           Clusters	Results within clusters    Co-aligned models</a:t>
            </a:r>
            <a:endParaRPr lang="en-GB" sz="16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5909999" y="1887757"/>
            <a:ext cx="1263204" cy="2371777"/>
            <a:chOff x="5695396" y="3369365"/>
            <a:chExt cx="1263204" cy="2371777"/>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62174"/>
            <a:stretch/>
          </p:blipFill>
          <p:spPr>
            <a:xfrm>
              <a:off x="5695396" y="3369365"/>
              <a:ext cx="1263204" cy="17028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6087"/>
            <a:stretch/>
          </p:blipFill>
          <p:spPr>
            <a:xfrm>
              <a:off x="5731296" y="4614342"/>
              <a:ext cx="1191404" cy="1126800"/>
            </a:xfrm>
            <a:prstGeom prst="rect">
              <a:avLst/>
            </a:prstGeom>
          </p:spPr>
        </p:pic>
      </p:grpSp>
      <p:grpSp>
        <p:nvGrpSpPr>
          <p:cNvPr id="20" name="Group 19"/>
          <p:cNvGrpSpPr/>
          <p:nvPr/>
        </p:nvGrpSpPr>
        <p:grpSpPr>
          <a:xfrm>
            <a:off x="7745913" y="1937088"/>
            <a:ext cx="1276099" cy="2384261"/>
            <a:chOff x="5903551" y="1871576"/>
            <a:chExt cx="1276099" cy="2384261"/>
          </a:xfrm>
        </p:grpSpPr>
        <p:pic>
          <p:nvPicPr>
            <p:cNvPr id="19" name="Content Placeholder 4"/>
            <p:cNvPicPr>
              <a:picLocks noChangeAspect="1"/>
            </p:cNvPicPr>
            <p:nvPr/>
          </p:nvPicPr>
          <p:blipFill rotWithShape="1">
            <a:blip r:embed="rId9" cstate="print">
              <a:extLst>
                <a:ext uri="{28A0092B-C50C-407E-A947-70E740481C1C}">
                  <a14:useLocalDpi xmlns:a14="http://schemas.microsoft.com/office/drawing/2010/main" val="0"/>
                </a:ext>
              </a:extLst>
            </a:blip>
            <a:srcRect r="61788"/>
            <a:stretch/>
          </p:blipFill>
          <p:spPr>
            <a:xfrm>
              <a:off x="5903551" y="1871576"/>
              <a:ext cx="1276099" cy="1702800"/>
            </a:xfrm>
            <a:prstGeom prst="rect">
              <a:avLst/>
            </a:prstGeom>
          </p:spPr>
        </p:pic>
        <p:pic>
          <p:nvPicPr>
            <p:cNvPr id="18" name="Content Placeholder 4"/>
            <p:cNvPicPr>
              <a:picLocks noChangeAspect="1"/>
            </p:cNvPicPr>
            <p:nvPr/>
          </p:nvPicPr>
          <p:blipFill rotWithShape="1">
            <a:blip r:embed="rId10" cstate="print">
              <a:extLst>
                <a:ext uri="{28A0092B-C50C-407E-A947-70E740481C1C}">
                  <a14:useLocalDpi xmlns:a14="http://schemas.microsoft.com/office/drawing/2010/main" val="0"/>
                </a:ext>
              </a:extLst>
            </a:blip>
            <a:srcRect l="45761"/>
            <a:stretch/>
          </p:blipFill>
          <p:spPr>
            <a:xfrm>
              <a:off x="5909999" y="3129037"/>
              <a:ext cx="1198602" cy="1126800"/>
            </a:xfrm>
            <a:prstGeom prst="rect">
              <a:avLst/>
            </a:prstGeom>
          </p:spPr>
        </p:pic>
      </p:grpSp>
      <p:grpSp>
        <p:nvGrpSpPr>
          <p:cNvPr id="54" name="Group 53"/>
          <p:cNvGrpSpPr/>
          <p:nvPr/>
        </p:nvGrpSpPr>
        <p:grpSpPr>
          <a:xfrm>
            <a:off x="413275" y="4083016"/>
            <a:ext cx="8219393" cy="786689"/>
            <a:chOff x="413275" y="4053199"/>
            <a:chExt cx="8219393" cy="786689"/>
          </a:xfrm>
        </p:grpSpPr>
        <p:sp>
          <p:nvSpPr>
            <p:cNvPr id="21" name="TextBox 20"/>
            <p:cNvSpPr txBox="1"/>
            <p:nvPr/>
          </p:nvSpPr>
          <p:spPr>
            <a:xfrm>
              <a:off x="665283" y="4255113"/>
              <a:ext cx="1800014" cy="584775"/>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Compute</a:t>
              </a:r>
            </a:p>
            <a:p>
              <a:pPr algn="ctr"/>
              <a:r>
                <a:rPr lang="en-GB" sz="1600" dirty="0" smtClean="0">
                  <a:latin typeface="Times New Roman" panose="02020603050405020304" pitchFamily="18" charset="0"/>
                  <a:cs typeface="Times New Roman" panose="02020603050405020304" pitchFamily="18" charset="0"/>
                </a:rPr>
                <a:t>Autocorrelations</a:t>
              </a:r>
              <a:endParaRPr lang="en-GB" sz="1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470500" y="4379464"/>
              <a:ext cx="1212574" cy="338554"/>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Clustering</a:t>
              </a:r>
              <a:endParaRPr lang="en-GB" sz="1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297846" y="4255112"/>
              <a:ext cx="1175322"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Intracluster</a:t>
              </a:r>
              <a:r>
                <a:rPr lang="en-GB" sz="1600" dirty="0" smtClean="0">
                  <a:latin typeface="Times New Roman" panose="02020603050405020304" pitchFamily="18" charset="0"/>
                  <a:cs typeface="Times New Roman" panose="02020603050405020304" pitchFamily="18" charset="0"/>
                </a:rPr>
                <a:t> </a:t>
              </a: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190348" y="4255111"/>
              <a:ext cx="1124026"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Intercluster</a:t>
              </a:r>
              <a:endParaRPr lang="en-GB" sz="1600" dirty="0">
                <a:latin typeface="Times New Roman" panose="02020603050405020304" pitchFamily="18" charset="0"/>
                <a:cs typeface="Times New Roman" panose="02020603050405020304" pitchFamily="18" charset="0"/>
              </a:endParaRP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cxnSp>
          <p:nvCxnSpPr>
            <p:cNvPr id="29" name="Elbow Connector 28"/>
            <p:cNvCxnSpPr>
              <a:stCxn id="21" idx="3"/>
            </p:cNvCxnSpPr>
            <p:nvPr/>
          </p:nvCxnSpPr>
          <p:spPr>
            <a:xfrm flipV="1">
              <a:off x="2465297" y="4075042"/>
              <a:ext cx="595955" cy="472459"/>
            </a:xfrm>
            <a:prstGeom prst="bentConnector3">
              <a:avLst>
                <a:gd name="adj1" fmla="val 1000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2" idx="1"/>
            </p:cNvCxnSpPr>
            <p:nvPr/>
          </p:nvCxnSpPr>
          <p:spPr>
            <a:xfrm rot="16200000" flipH="1">
              <a:off x="3107647" y="4185888"/>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302430"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6200000" flipH="1">
              <a:off x="4948181"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2" idx="3"/>
            </p:cNvCxnSpPr>
            <p:nvPr/>
          </p:nvCxnSpPr>
          <p:spPr>
            <a:xfrm flipV="1">
              <a:off x="4683074" y="4053199"/>
              <a:ext cx="200821" cy="4955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828893" y="4180905"/>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5400000" flipH="1" flipV="1">
              <a:off x="6391522" y="4142933"/>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5400000" flipH="1" flipV="1">
              <a:off x="8231842" y="4147295"/>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descr="figure3.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7937" y="2444557"/>
            <a:ext cx="1810642" cy="1360411"/>
          </a:xfrm>
          <a:prstGeom prst="rect">
            <a:avLst/>
          </a:prstGeom>
        </p:spPr>
      </p:pic>
    </p:spTree>
    <p:extLst>
      <p:ext uri="{BB962C8B-B14F-4D97-AF65-F5344CB8AC3E}">
        <p14:creationId xmlns:p14="http://schemas.microsoft.com/office/powerpoint/2010/main" val="4128686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Input</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31</a:t>
            </a:fld>
            <a:endParaRPr lang="de-CH" dirty="0"/>
          </a:p>
        </p:txBody>
      </p:sp>
    </p:spTree>
    <p:extLst>
      <p:ext uri="{BB962C8B-B14F-4D97-AF65-F5344CB8AC3E}">
        <p14:creationId xmlns:p14="http://schemas.microsoft.com/office/powerpoint/2010/main" val="20435902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Input</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32</a:t>
            </a:fld>
            <a:endParaRPr lang="de-CH"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Tree>
    <p:extLst>
      <p:ext uri="{BB962C8B-B14F-4D97-AF65-F5344CB8AC3E}">
        <p14:creationId xmlns:p14="http://schemas.microsoft.com/office/powerpoint/2010/main" val="1764406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Algorithm</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33</a:t>
            </a:fld>
            <a:endParaRPr lang="de-CH" dirty="0"/>
          </a:p>
        </p:txBody>
      </p:sp>
      <p:grpSp>
        <p:nvGrpSpPr>
          <p:cNvPr id="12" name="Group 11"/>
          <p:cNvGrpSpPr/>
          <p:nvPr/>
        </p:nvGrpSpPr>
        <p:grpSpPr>
          <a:xfrm>
            <a:off x="136789" y="1887757"/>
            <a:ext cx="1086242" cy="2379580"/>
            <a:chOff x="85725" y="1280571"/>
            <a:chExt cx="1825465" cy="34342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1932"/>
            <a:stretch/>
          </p:blipFill>
          <p:spPr>
            <a:xfrm>
              <a:off x="85725" y="1280571"/>
              <a:ext cx="1825465" cy="24550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4773"/>
            <a:stretch/>
          </p:blipFill>
          <p:spPr>
            <a:xfrm>
              <a:off x="85725" y="3087773"/>
              <a:ext cx="1755067" cy="1627018"/>
            </a:xfrm>
            <a:prstGeom prst="rect">
              <a:avLst/>
            </a:prstGeom>
          </p:spPr>
        </p:pic>
      </p:grpSp>
      <p:grpSp>
        <p:nvGrpSpPr>
          <p:cNvPr id="11" name="Group 10"/>
          <p:cNvGrpSpPr/>
          <p:nvPr/>
        </p:nvGrpSpPr>
        <p:grpSpPr>
          <a:xfrm>
            <a:off x="2132852" y="2003247"/>
            <a:ext cx="1412519" cy="1806255"/>
            <a:chOff x="2124575" y="1829087"/>
            <a:chExt cx="2373784" cy="260679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575" y="1829087"/>
              <a:ext cx="1425600" cy="1069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451" y="2553173"/>
              <a:ext cx="1425600" cy="1069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105" y="2892991"/>
              <a:ext cx="1425600" cy="1069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759" y="3366682"/>
              <a:ext cx="1425600" cy="1069200"/>
            </a:xfrm>
            <a:prstGeom prst="rect">
              <a:avLst/>
            </a:prstGeom>
          </p:spPr>
        </p:pic>
      </p:grpSp>
      <p:sp>
        <p:nvSpPr>
          <p:cNvPr id="13" name="TextBox 12"/>
          <p:cNvSpPr txBox="1"/>
          <p:nvPr/>
        </p:nvSpPr>
        <p:spPr>
          <a:xfrm>
            <a:off x="-109329" y="1555793"/>
            <a:ext cx="9353843" cy="338554"/>
          </a:xfrm>
          <a:prstGeom prst="rect">
            <a:avLst/>
          </a:prstGeom>
          <a:noFill/>
        </p:spPr>
        <p:txBody>
          <a:bodyPr wrap="none" rtlCol="0">
            <a:spAutoFit/>
          </a:bodyPr>
          <a:lstStyle/>
          <a:p>
            <a:r>
              <a:rPr lang="en-GB" sz="1600" dirty="0" smtClean="0">
                <a:latin typeface="Times New Roman" panose="02020603050405020304" pitchFamily="18" charset="0"/>
                <a:cs typeface="Times New Roman" panose="02020603050405020304" pitchFamily="18" charset="0"/>
              </a:rPr>
              <a:t>       Input	              Autocorrelation descriptors           Clusters	Results within clusters    Co-aligned models</a:t>
            </a:r>
            <a:endParaRPr lang="en-GB" sz="16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5909999" y="1887757"/>
            <a:ext cx="1263204" cy="2371777"/>
            <a:chOff x="5695396" y="3369365"/>
            <a:chExt cx="1263204" cy="2371777"/>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62174"/>
            <a:stretch/>
          </p:blipFill>
          <p:spPr>
            <a:xfrm>
              <a:off x="5695396" y="3369365"/>
              <a:ext cx="1263204" cy="17028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6087"/>
            <a:stretch/>
          </p:blipFill>
          <p:spPr>
            <a:xfrm>
              <a:off x="5731296" y="4614342"/>
              <a:ext cx="1191404" cy="1126800"/>
            </a:xfrm>
            <a:prstGeom prst="rect">
              <a:avLst/>
            </a:prstGeom>
          </p:spPr>
        </p:pic>
      </p:grpSp>
      <p:grpSp>
        <p:nvGrpSpPr>
          <p:cNvPr id="20" name="Group 19"/>
          <p:cNvGrpSpPr/>
          <p:nvPr/>
        </p:nvGrpSpPr>
        <p:grpSpPr>
          <a:xfrm>
            <a:off x="7745913" y="1937088"/>
            <a:ext cx="1276099" cy="2384261"/>
            <a:chOff x="5903551" y="1871576"/>
            <a:chExt cx="1276099" cy="2384261"/>
          </a:xfrm>
        </p:grpSpPr>
        <p:pic>
          <p:nvPicPr>
            <p:cNvPr id="19" name="Content Placeholder 4"/>
            <p:cNvPicPr>
              <a:picLocks noChangeAspect="1"/>
            </p:cNvPicPr>
            <p:nvPr/>
          </p:nvPicPr>
          <p:blipFill rotWithShape="1">
            <a:blip r:embed="rId9" cstate="print">
              <a:extLst>
                <a:ext uri="{28A0092B-C50C-407E-A947-70E740481C1C}">
                  <a14:useLocalDpi xmlns:a14="http://schemas.microsoft.com/office/drawing/2010/main" val="0"/>
                </a:ext>
              </a:extLst>
            </a:blip>
            <a:srcRect r="61788"/>
            <a:stretch/>
          </p:blipFill>
          <p:spPr>
            <a:xfrm>
              <a:off x="5903551" y="1871576"/>
              <a:ext cx="1276099" cy="1702800"/>
            </a:xfrm>
            <a:prstGeom prst="rect">
              <a:avLst/>
            </a:prstGeom>
          </p:spPr>
        </p:pic>
        <p:pic>
          <p:nvPicPr>
            <p:cNvPr id="18" name="Content Placeholder 4"/>
            <p:cNvPicPr>
              <a:picLocks noChangeAspect="1"/>
            </p:cNvPicPr>
            <p:nvPr/>
          </p:nvPicPr>
          <p:blipFill rotWithShape="1">
            <a:blip r:embed="rId10" cstate="print">
              <a:extLst>
                <a:ext uri="{28A0092B-C50C-407E-A947-70E740481C1C}">
                  <a14:useLocalDpi xmlns:a14="http://schemas.microsoft.com/office/drawing/2010/main" val="0"/>
                </a:ext>
              </a:extLst>
            </a:blip>
            <a:srcRect l="45761"/>
            <a:stretch/>
          </p:blipFill>
          <p:spPr>
            <a:xfrm>
              <a:off x="5909999" y="3129037"/>
              <a:ext cx="1198602" cy="1126800"/>
            </a:xfrm>
            <a:prstGeom prst="rect">
              <a:avLst/>
            </a:prstGeom>
          </p:spPr>
        </p:pic>
      </p:grpSp>
      <p:grpSp>
        <p:nvGrpSpPr>
          <p:cNvPr id="54" name="Group 53"/>
          <p:cNvGrpSpPr/>
          <p:nvPr/>
        </p:nvGrpSpPr>
        <p:grpSpPr>
          <a:xfrm>
            <a:off x="413275" y="4083016"/>
            <a:ext cx="8219393" cy="786689"/>
            <a:chOff x="413275" y="4053199"/>
            <a:chExt cx="8219393" cy="786689"/>
          </a:xfrm>
        </p:grpSpPr>
        <p:sp>
          <p:nvSpPr>
            <p:cNvPr id="21" name="TextBox 20"/>
            <p:cNvSpPr txBox="1"/>
            <p:nvPr/>
          </p:nvSpPr>
          <p:spPr>
            <a:xfrm>
              <a:off x="665283" y="4255113"/>
              <a:ext cx="1800014" cy="584775"/>
            </a:xfrm>
            <a:prstGeom prst="rect">
              <a:avLst/>
            </a:prstGeom>
            <a:noFill/>
            <a:ln w="22225">
              <a:solidFill>
                <a:srgbClr val="FF0000"/>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Compute</a:t>
              </a:r>
            </a:p>
            <a:p>
              <a:pPr algn="ctr"/>
              <a:r>
                <a:rPr lang="en-GB" sz="1600" dirty="0" smtClean="0">
                  <a:latin typeface="Times New Roman" panose="02020603050405020304" pitchFamily="18" charset="0"/>
                  <a:cs typeface="Times New Roman" panose="02020603050405020304" pitchFamily="18" charset="0"/>
                </a:rPr>
                <a:t>Autocorrelations</a:t>
              </a:r>
              <a:endParaRPr lang="en-GB" sz="1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470500" y="4379464"/>
              <a:ext cx="1212574" cy="338554"/>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Clustering</a:t>
              </a:r>
              <a:endParaRPr lang="en-GB" sz="1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297846" y="4255112"/>
              <a:ext cx="1175322"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Intracluster</a:t>
              </a:r>
              <a:r>
                <a:rPr lang="en-GB" sz="1600" dirty="0" smtClean="0">
                  <a:latin typeface="Times New Roman" panose="02020603050405020304" pitchFamily="18" charset="0"/>
                  <a:cs typeface="Times New Roman" panose="02020603050405020304" pitchFamily="18" charset="0"/>
                </a:rPr>
                <a:t> </a:t>
              </a: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190348" y="4255111"/>
              <a:ext cx="1124026"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Intercluster</a:t>
              </a:r>
              <a:endParaRPr lang="en-GB" sz="1600" dirty="0">
                <a:latin typeface="Times New Roman" panose="02020603050405020304" pitchFamily="18" charset="0"/>
                <a:cs typeface="Times New Roman" panose="02020603050405020304" pitchFamily="18" charset="0"/>
              </a:endParaRP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cxnSp>
          <p:nvCxnSpPr>
            <p:cNvPr id="29" name="Elbow Connector 28"/>
            <p:cNvCxnSpPr>
              <a:stCxn id="21" idx="3"/>
            </p:cNvCxnSpPr>
            <p:nvPr/>
          </p:nvCxnSpPr>
          <p:spPr>
            <a:xfrm flipV="1">
              <a:off x="2465297" y="4075042"/>
              <a:ext cx="595955" cy="472459"/>
            </a:xfrm>
            <a:prstGeom prst="bentConnector3">
              <a:avLst>
                <a:gd name="adj1" fmla="val 1000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2" idx="1"/>
            </p:cNvCxnSpPr>
            <p:nvPr/>
          </p:nvCxnSpPr>
          <p:spPr>
            <a:xfrm rot="16200000" flipH="1">
              <a:off x="3107647" y="4185888"/>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302430"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6200000" flipH="1">
              <a:off x="4948181"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2" idx="3"/>
            </p:cNvCxnSpPr>
            <p:nvPr/>
          </p:nvCxnSpPr>
          <p:spPr>
            <a:xfrm flipV="1">
              <a:off x="4683074" y="4053199"/>
              <a:ext cx="200821" cy="4955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828893" y="4180905"/>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5400000" flipH="1" flipV="1">
              <a:off x="6391522" y="4142933"/>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5400000" flipH="1" flipV="1">
              <a:off x="8231842" y="4147295"/>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descr="figure3.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7937" y="2444557"/>
            <a:ext cx="1810642" cy="1360411"/>
          </a:xfrm>
          <a:prstGeom prst="rect">
            <a:avLst/>
          </a:prstGeom>
        </p:spPr>
      </p:pic>
    </p:spTree>
    <p:extLst>
      <p:ext uri="{BB962C8B-B14F-4D97-AF65-F5344CB8AC3E}">
        <p14:creationId xmlns:p14="http://schemas.microsoft.com/office/powerpoint/2010/main" val="1228281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Autocorrelation descriptor</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34</a:t>
            </a:fld>
            <a:endParaRPr lang="de-CH"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754" y="1479547"/>
            <a:ext cx="1425600" cy="1069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754" y="5114114"/>
            <a:ext cx="1425600" cy="1069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1213" y="1479547"/>
            <a:ext cx="1425600" cy="1069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5754" y="1479547"/>
            <a:ext cx="1425600" cy="10692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095" y="1479547"/>
            <a:ext cx="1425600" cy="10692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754" y="5114114"/>
            <a:ext cx="1425600" cy="1069200"/>
          </a:xfrm>
          <a:prstGeom prst="rect">
            <a:avLst/>
          </a:prstGeom>
        </p:spPr>
      </p:pic>
      <p:cxnSp>
        <p:nvCxnSpPr>
          <p:cNvPr id="13" name="Straight Connector 12"/>
          <p:cNvCxnSpPr/>
          <p:nvPr/>
        </p:nvCxnSpPr>
        <p:spPr>
          <a:xfrm flipH="1">
            <a:off x="5063338" y="2548747"/>
            <a:ext cx="164645" cy="75452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46303" y="2548747"/>
            <a:ext cx="114949" cy="89019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98233" y="2548747"/>
            <a:ext cx="25497" cy="413114"/>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24590" y="2548747"/>
            <a:ext cx="0" cy="63074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07096" y="4810539"/>
            <a:ext cx="401885" cy="30357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798834" y="4810539"/>
            <a:ext cx="741114" cy="31537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12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Algorithm</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35</a:t>
            </a:fld>
            <a:endParaRPr lang="de-CH" dirty="0"/>
          </a:p>
        </p:txBody>
      </p:sp>
      <p:grpSp>
        <p:nvGrpSpPr>
          <p:cNvPr id="12" name="Group 11"/>
          <p:cNvGrpSpPr/>
          <p:nvPr/>
        </p:nvGrpSpPr>
        <p:grpSpPr>
          <a:xfrm>
            <a:off x="136789" y="1887757"/>
            <a:ext cx="1086242" cy="2379580"/>
            <a:chOff x="85725" y="1280571"/>
            <a:chExt cx="1825465" cy="34342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1932"/>
            <a:stretch/>
          </p:blipFill>
          <p:spPr>
            <a:xfrm>
              <a:off x="85725" y="1280571"/>
              <a:ext cx="1825465" cy="24550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4773"/>
            <a:stretch/>
          </p:blipFill>
          <p:spPr>
            <a:xfrm>
              <a:off x="85725" y="3087773"/>
              <a:ext cx="1755067" cy="1627018"/>
            </a:xfrm>
            <a:prstGeom prst="rect">
              <a:avLst/>
            </a:prstGeom>
          </p:spPr>
        </p:pic>
      </p:grpSp>
      <p:grpSp>
        <p:nvGrpSpPr>
          <p:cNvPr id="11" name="Group 10"/>
          <p:cNvGrpSpPr/>
          <p:nvPr/>
        </p:nvGrpSpPr>
        <p:grpSpPr>
          <a:xfrm>
            <a:off x="2132852" y="2003247"/>
            <a:ext cx="1412519" cy="1806255"/>
            <a:chOff x="2124575" y="1829087"/>
            <a:chExt cx="2373784" cy="260679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575" y="1829087"/>
              <a:ext cx="1425600" cy="1069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451" y="2553173"/>
              <a:ext cx="1425600" cy="1069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105" y="2892991"/>
              <a:ext cx="1425600" cy="1069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759" y="3366682"/>
              <a:ext cx="1425600" cy="1069200"/>
            </a:xfrm>
            <a:prstGeom prst="rect">
              <a:avLst/>
            </a:prstGeom>
          </p:spPr>
        </p:pic>
      </p:grpSp>
      <p:sp>
        <p:nvSpPr>
          <p:cNvPr id="13" name="TextBox 12"/>
          <p:cNvSpPr txBox="1"/>
          <p:nvPr/>
        </p:nvSpPr>
        <p:spPr>
          <a:xfrm>
            <a:off x="-109329" y="1555793"/>
            <a:ext cx="9353843" cy="338554"/>
          </a:xfrm>
          <a:prstGeom prst="rect">
            <a:avLst/>
          </a:prstGeom>
          <a:noFill/>
        </p:spPr>
        <p:txBody>
          <a:bodyPr wrap="none" rtlCol="0">
            <a:spAutoFit/>
          </a:bodyPr>
          <a:lstStyle/>
          <a:p>
            <a:r>
              <a:rPr lang="en-GB" sz="1600" dirty="0" smtClean="0">
                <a:latin typeface="Times New Roman" panose="02020603050405020304" pitchFamily="18" charset="0"/>
                <a:cs typeface="Times New Roman" panose="02020603050405020304" pitchFamily="18" charset="0"/>
              </a:rPr>
              <a:t>       Input	              Autocorrelation descriptors           Clusters	Results within clusters    Co-aligned models</a:t>
            </a:r>
            <a:endParaRPr lang="en-GB" sz="16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5909999" y="1887757"/>
            <a:ext cx="1263204" cy="2371777"/>
            <a:chOff x="5695396" y="3369365"/>
            <a:chExt cx="1263204" cy="2371777"/>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62174"/>
            <a:stretch/>
          </p:blipFill>
          <p:spPr>
            <a:xfrm>
              <a:off x="5695396" y="3369365"/>
              <a:ext cx="1263204" cy="17028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6087"/>
            <a:stretch/>
          </p:blipFill>
          <p:spPr>
            <a:xfrm>
              <a:off x="5731296" y="4614342"/>
              <a:ext cx="1191404" cy="1126800"/>
            </a:xfrm>
            <a:prstGeom prst="rect">
              <a:avLst/>
            </a:prstGeom>
          </p:spPr>
        </p:pic>
      </p:grpSp>
      <p:grpSp>
        <p:nvGrpSpPr>
          <p:cNvPr id="20" name="Group 19"/>
          <p:cNvGrpSpPr/>
          <p:nvPr/>
        </p:nvGrpSpPr>
        <p:grpSpPr>
          <a:xfrm>
            <a:off x="7745913" y="1937088"/>
            <a:ext cx="1276099" cy="2384261"/>
            <a:chOff x="5903551" y="1871576"/>
            <a:chExt cx="1276099" cy="2384261"/>
          </a:xfrm>
        </p:grpSpPr>
        <p:pic>
          <p:nvPicPr>
            <p:cNvPr id="19" name="Content Placeholder 4"/>
            <p:cNvPicPr>
              <a:picLocks noChangeAspect="1"/>
            </p:cNvPicPr>
            <p:nvPr/>
          </p:nvPicPr>
          <p:blipFill rotWithShape="1">
            <a:blip r:embed="rId9" cstate="print">
              <a:extLst>
                <a:ext uri="{28A0092B-C50C-407E-A947-70E740481C1C}">
                  <a14:useLocalDpi xmlns:a14="http://schemas.microsoft.com/office/drawing/2010/main" val="0"/>
                </a:ext>
              </a:extLst>
            </a:blip>
            <a:srcRect r="61788"/>
            <a:stretch/>
          </p:blipFill>
          <p:spPr>
            <a:xfrm>
              <a:off x="5903551" y="1871576"/>
              <a:ext cx="1276099" cy="1702800"/>
            </a:xfrm>
            <a:prstGeom prst="rect">
              <a:avLst/>
            </a:prstGeom>
          </p:spPr>
        </p:pic>
        <p:pic>
          <p:nvPicPr>
            <p:cNvPr id="18" name="Content Placeholder 4"/>
            <p:cNvPicPr>
              <a:picLocks noChangeAspect="1"/>
            </p:cNvPicPr>
            <p:nvPr/>
          </p:nvPicPr>
          <p:blipFill rotWithShape="1">
            <a:blip r:embed="rId10" cstate="print">
              <a:extLst>
                <a:ext uri="{28A0092B-C50C-407E-A947-70E740481C1C}">
                  <a14:useLocalDpi xmlns:a14="http://schemas.microsoft.com/office/drawing/2010/main" val="0"/>
                </a:ext>
              </a:extLst>
            </a:blip>
            <a:srcRect l="45761"/>
            <a:stretch/>
          </p:blipFill>
          <p:spPr>
            <a:xfrm>
              <a:off x="5909999" y="3129037"/>
              <a:ext cx="1198602" cy="1126800"/>
            </a:xfrm>
            <a:prstGeom prst="rect">
              <a:avLst/>
            </a:prstGeom>
          </p:spPr>
        </p:pic>
      </p:grpSp>
      <p:grpSp>
        <p:nvGrpSpPr>
          <p:cNvPr id="54" name="Group 53"/>
          <p:cNvGrpSpPr/>
          <p:nvPr/>
        </p:nvGrpSpPr>
        <p:grpSpPr>
          <a:xfrm>
            <a:off x="413275" y="4083016"/>
            <a:ext cx="8219393" cy="786689"/>
            <a:chOff x="413275" y="4053199"/>
            <a:chExt cx="8219393" cy="786689"/>
          </a:xfrm>
        </p:grpSpPr>
        <p:sp>
          <p:nvSpPr>
            <p:cNvPr id="21" name="TextBox 20"/>
            <p:cNvSpPr txBox="1"/>
            <p:nvPr/>
          </p:nvSpPr>
          <p:spPr>
            <a:xfrm>
              <a:off x="665283" y="4255113"/>
              <a:ext cx="1800014" cy="584775"/>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Compute</a:t>
              </a:r>
            </a:p>
            <a:p>
              <a:pPr algn="ctr"/>
              <a:r>
                <a:rPr lang="en-GB" sz="1600" dirty="0" smtClean="0">
                  <a:latin typeface="Times New Roman" panose="02020603050405020304" pitchFamily="18" charset="0"/>
                  <a:cs typeface="Times New Roman" panose="02020603050405020304" pitchFamily="18" charset="0"/>
                </a:rPr>
                <a:t>Autocorrelations</a:t>
              </a:r>
              <a:endParaRPr lang="en-GB" sz="1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470500" y="4379464"/>
              <a:ext cx="1212574" cy="338554"/>
            </a:xfrm>
            <a:prstGeom prst="rect">
              <a:avLst/>
            </a:prstGeom>
            <a:noFill/>
            <a:ln w="22225">
              <a:solidFill>
                <a:srgbClr val="FF0000"/>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Clustering</a:t>
              </a:r>
              <a:endParaRPr lang="en-GB" sz="1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297846" y="4255112"/>
              <a:ext cx="1175322"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Intracluster</a:t>
              </a:r>
              <a:r>
                <a:rPr lang="en-GB" sz="1600" dirty="0" smtClean="0">
                  <a:latin typeface="Times New Roman" panose="02020603050405020304" pitchFamily="18" charset="0"/>
                  <a:cs typeface="Times New Roman" panose="02020603050405020304" pitchFamily="18" charset="0"/>
                </a:rPr>
                <a:t> </a:t>
              </a: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190348" y="4255111"/>
              <a:ext cx="1124026"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Intercluster</a:t>
              </a:r>
              <a:endParaRPr lang="en-GB" sz="1600" dirty="0">
                <a:latin typeface="Times New Roman" panose="02020603050405020304" pitchFamily="18" charset="0"/>
                <a:cs typeface="Times New Roman" panose="02020603050405020304" pitchFamily="18" charset="0"/>
              </a:endParaRP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cxnSp>
          <p:nvCxnSpPr>
            <p:cNvPr id="29" name="Elbow Connector 28"/>
            <p:cNvCxnSpPr>
              <a:stCxn id="21" idx="3"/>
            </p:cNvCxnSpPr>
            <p:nvPr/>
          </p:nvCxnSpPr>
          <p:spPr>
            <a:xfrm flipV="1">
              <a:off x="2465297" y="4075042"/>
              <a:ext cx="595955" cy="472459"/>
            </a:xfrm>
            <a:prstGeom prst="bentConnector3">
              <a:avLst>
                <a:gd name="adj1" fmla="val 1000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2" idx="1"/>
            </p:cNvCxnSpPr>
            <p:nvPr/>
          </p:nvCxnSpPr>
          <p:spPr>
            <a:xfrm rot="16200000" flipH="1">
              <a:off x="3107647" y="4185888"/>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302430"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6200000" flipH="1">
              <a:off x="4948181"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2" idx="3"/>
            </p:cNvCxnSpPr>
            <p:nvPr/>
          </p:nvCxnSpPr>
          <p:spPr>
            <a:xfrm flipV="1">
              <a:off x="4683074" y="4053199"/>
              <a:ext cx="200821" cy="4955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828893" y="4180905"/>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5400000" flipH="1" flipV="1">
              <a:off x="6391522" y="4142933"/>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5400000" flipH="1" flipV="1">
              <a:off x="8231842" y="4147295"/>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descr="figure3.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7937" y="2444557"/>
            <a:ext cx="1810642" cy="1360411"/>
          </a:xfrm>
          <a:prstGeom prst="rect">
            <a:avLst/>
          </a:prstGeom>
        </p:spPr>
      </p:pic>
    </p:spTree>
    <p:extLst>
      <p:ext uri="{BB962C8B-B14F-4D97-AF65-F5344CB8AC3E}">
        <p14:creationId xmlns:p14="http://schemas.microsoft.com/office/powerpoint/2010/main" val="2985319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GB" dirty="0" smtClean="0"/>
              <a:t>Clustering</a:t>
            </a:r>
            <a:endParaRPr lang="en-GB" dirty="0"/>
          </a:p>
        </p:txBody>
      </p:sp>
      <p:sp>
        <p:nvSpPr>
          <p:cNvPr id="4" name="Slide Number Placeholder 3"/>
          <p:cNvSpPr>
            <a:spLocks noGrp="1"/>
          </p:cNvSpPr>
          <p:nvPr>
            <p:ph type="sldNum" sz="quarter" idx="12"/>
          </p:nvPr>
        </p:nvSpPr>
        <p:spPr>
          <a:ln>
            <a:noFill/>
          </a:ln>
        </p:spPr>
        <p:txBody>
          <a:bodyPr/>
          <a:lstStyle/>
          <a:p>
            <a:fld id="{3B5F642D-6A31-4596-8C22-CC368C1BDF36}" type="slidenum">
              <a:rPr lang="de-CH" smtClean="0"/>
              <a:t>36</a:t>
            </a:fld>
            <a:endParaRPr lang="de-CH"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62" y="1825625"/>
            <a:ext cx="8173477" cy="4184650"/>
          </a:xfrm>
          <a:ln>
            <a:noFill/>
          </a:ln>
        </p:spPr>
      </p:pic>
      <p:pic>
        <p:nvPicPr>
          <p:cNvPr id="13" name="Picture 12" descr="figure3.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5934" y="4293336"/>
            <a:ext cx="2750501" cy="2066566"/>
          </a:xfrm>
          <a:prstGeom prst="rect">
            <a:avLst/>
          </a:prstGeom>
        </p:spPr>
      </p:pic>
      <p:cxnSp>
        <p:nvCxnSpPr>
          <p:cNvPr id="9" name="Straight Arrow Connector 8"/>
          <p:cNvCxnSpPr/>
          <p:nvPr/>
        </p:nvCxnSpPr>
        <p:spPr>
          <a:xfrm>
            <a:off x="2047461" y="4750904"/>
            <a:ext cx="1451643" cy="711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15079" y="4293336"/>
            <a:ext cx="494043" cy="7532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91479" y="3702051"/>
            <a:ext cx="1948069" cy="15175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42816" y="4293336"/>
            <a:ext cx="915594" cy="876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267200" y="4870174"/>
            <a:ext cx="2312505" cy="6649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059936" y="3779254"/>
            <a:ext cx="2768248" cy="16583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5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Algorithm</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37</a:t>
            </a:fld>
            <a:endParaRPr lang="de-CH" dirty="0"/>
          </a:p>
        </p:txBody>
      </p:sp>
      <p:grpSp>
        <p:nvGrpSpPr>
          <p:cNvPr id="12" name="Group 11"/>
          <p:cNvGrpSpPr/>
          <p:nvPr/>
        </p:nvGrpSpPr>
        <p:grpSpPr>
          <a:xfrm>
            <a:off x="136789" y="1887757"/>
            <a:ext cx="1086242" cy="2379580"/>
            <a:chOff x="85725" y="1280571"/>
            <a:chExt cx="1825465" cy="34342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1932"/>
            <a:stretch/>
          </p:blipFill>
          <p:spPr>
            <a:xfrm>
              <a:off x="85725" y="1280571"/>
              <a:ext cx="1825465" cy="24550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4773"/>
            <a:stretch/>
          </p:blipFill>
          <p:spPr>
            <a:xfrm>
              <a:off x="85725" y="3087773"/>
              <a:ext cx="1755067" cy="1627018"/>
            </a:xfrm>
            <a:prstGeom prst="rect">
              <a:avLst/>
            </a:prstGeom>
          </p:spPr>
        </p:pic>
      </p:grpSp>
      <p:grpSp>
        <p:nvGrpSpPr>
          <p:cNvPr id="11" name="Group 10"/>
          <p:cNvGrpSpPr/>
          <p:nvPr/>
        </p:nvGrpSpPr>
        <p:grpSpPr>
          <a:xfrm>
            <a:off x="2132852" y="2003247"/>
            <a:ext cx="1412519" cy="1806255"/>
            <a:chOff x="2124575" y="1829087"/>
            <a:chExt cx="2373784" cy="260679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575" y="1829087"/>
              <a:ext cx="1425600" cy="1069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451" y="2553173"/>
              <a:ext cx="1425600" cy="1069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105" y="2892991"/>
              <a:ext cx="1425600" cy="1069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759" y="3366682"/>
              <a:ext cx="1425600" cy="1069200"/>
            </a:xfrm>
            <a:prstGeom prst="rect">
              <a:avLst/>
            </a:prstGeom>
          </p:spPr>
        </p:pic>
      </p:grpSp>
      <p:sp>
        <p:nvSpPr>
          <p:cNvPr id="13" name="TextBox 12"/>
          <p:cNvSpPr txBox="1"/>
          <p:nvPr/>
        </p:nvSpPr>
        <p:spPr>
          <a:xfrm>
            <a:off x="-109329" y="1555793"/>
            <a:ext cx="9353843" cy="338554"/>
          </a:xfrm>
          <a:prstGeom prst="rect">
            <a:avLst/>
          </a:prstGeom>
          <a:noFill/>
        </p:spPr>
        <p:txBody>
          <a:bodyPr wrap="none" rtlCol="0">
            <a:spAutoFit/>
          </a:bodyPr>
          <a:lstStyle/>
          <a:p>
            <a:r>
              <a:rPr lang="en-GB" sz="1600" dirty="0" smtClean="0">
                <a:latin typeface="Times New Roman" panose="02020603050405020304" pitchFamily="18" charset="0"/>
                <a:cs typeface="Times New Roman" panose="02020603050405020304" pitchFamily="18" charset="0"/>
              </a:rPr>
              <a:t>       Input	              Autocorrelation descriptors           Clusters	Results within clusters    Co-aligned models</a:t>
            </a:r>
            <a:endParaRPr lang="en-GB" sz="16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5909999" y="1887757"/>
            <a:ext cx="1263204" cy="2371777"/>
            <a:chOff x="5695396" y="3369365"/>
            <a:chExt cx="1263204" cy="2371777"/>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62174"/>
            <a:stretch/>
          </p:blipFill>
          <p:spPr>
            <a:xfrm>
              <a:off x="5695396" y="3369365"/>
              <a:ext cx="1263204" cy="17028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6087"/>
            <a:stretch/>
          </p:blipFill>
          <p:spPr>
            <a:xfrm>
              <a:off x="5731296" y="4614342"/>
              <a:ext cx="1191404" cy="1126800"/>
            </a:xfrm>
            <a:prstGeom prst="rect">
              <a:avLst/>
            </a:prstGeom>
          </p:spPr>
        </p:pic>
      </p:grpSp>
      <p:grpSp>
        <p:nvGrpSpPr>
          <p:cNvPr id="20" name="Group 19"/>
          <p:cNvGrpSpPr/>
          <p:nvPr/>
        </p:nvGrpSpPr>
        <p:grpSpPr>
          <a:xfrm>
            <a:off x="7745913" y="1937088"/>
            <a:ext cx="1276099" cy="2384261"/>
            <a:chOff x="5903551" y="1871576"/>
            <a:chExt cx="1276099" cy="2384261"/>
          </a:xfrm>
        </p:grpSpPr>
        <p:pic>
          <p:nvPicPr>
            <p:cNvPr id="19" name="Content Placeholder 4"/>
            <p:cNvPicPr>
              <a:picLocks noChangeAspect="1"/>
            </p:cNvPicPr>
            <p:nvPr/>
          </p:nvPicPr>
          <p:blipFill rotWithShape="1">
            <a:blip r:embed="rId9" cstate="print">
              <a:extLst>
                <a:ext uri="{28A0092B-C50C-407E-A947-70E740481C1C}">
                  <a14:useLocalDpi xmlns:a14="http://schemas.microsoft.com/office/drawing/2010/main" val="0"/>
                </a:ext>
              </a:extLst>
            </a:blip>
            <a:srcRect r="61788"/>
            <a:stretch/>
          </p:blipFill>
          <p:spPr>
            <a:xfrm>
              <a:off x="5903551" y="1871576"/>
              <a:ext cx="1276099" cy="1702800"/>
            </a:xfrm>
            <a:prstGeom prst="rect">
              <a:avLst/>
            </a:prstGeom>
          </p:spPr>
        </p:pic>
        <p:pic>
          <p:nvPicPr>
            <p:cNvPr id="18" name="Content Placeholder 4"/>
            <p:cNvPicPr>
              <a:picLocks noChangeAspect="1"/>
            </p:cNvPicPr>
            <p:nvPr/>
          </p:nvPicPr>
          <p:blipFill rotWithShape="1">
            <a:blip r:embed="rId10" cstate="print">
              <a:extLst>
                <a:ext uri="{28A0092B-C50C-407E-A947-70E740481C1C}">
                  <a14:useLocalDpi xmlns:a14="http://schemas.microsoft.com/office/drawing/2010/main" val="0"/>
                </a:ext>
              </a:extLst>
            </a:blip>
            <a:srcRect l="45761"/>
            <a:stretch/>
          </p:blipFill>
          <p:spPr>
            <a:xfrm>
              <a:off x="5909999" y="3129037"/>
              <a:ext cx="1198602" cy="1126800"/>
            </a:xfrm>
            <a:prstGeom prst="rect">
              <a:avLst/>
            </a:prstGeom>
          </p:spPr>
        </p:pic>
      </p:grpSp>
      <p:grpSp>
        <p:nvGrpSpPr>
          <p:cNvPr id="54" name="Group 53"/>
          <p:cNvGrpSpPr/>
          <p:nvPr/>
        </p:nvGrpSpPr>
        <p:grpSpPr>
          <a:xfrm>
            <a:off x="413275" y="4083016"/>
            <a:ext cx="8219393" cy="786689"/>
            <a:chOff x="413275" y="4053199"/>
            <a:chExt cx="8219393" cy="786689"/>
          </a:xfrm>
        </p:grpSpPr>
        <p:sp>
          <p:nvSpPr>
            <p:cNvPr id="21" name="TextBox 20"/>
            <p:cNvSpPr txBox="1"/>
            <p:nvPr/>
          </p:nvSpPr>
          <p:spPr>
            <a:xfrm>
              <a:off x="665283" y="4255113"/>
              <a:ext cx="1800014" cy="584775"/>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Compute</a:t>
              </a:r>
            </a:p>
            <a:p>
              <a:pPr algn="ctr"/>
              <a:r>
                <a:rPr lang="en-GB" sz="1600" dirty="0" smtClean="0">
                  <a:latin typeface="Times New Roman" panose="02020603050405020304" pitchFamily="18" charset="0"/>
                  <a:cs typeface="Times New Roman" panose="02020603050405020304" pitchFamily="18" charset="0"/>
                </a:rPr>
                <a:t>Autocorrelations</a:t>
              </a:r>
              <a:endParaRPr lang="en-GB" sz="1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470500" y="4379464"/>
              <a:ext cx="1212574" cy="338554"/>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Clustering</a:t>
              </a:r>
              <a:endParaRPr lang="en-GB" sz="1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297846" y="4255112"/>
              <a:ext cx="1175322" cy="584775"/>
            </a:xfrm>
            <a:prstGeom prst="rect">
              <a:avLst/>
            </a:prstGeom>
            <a:noFill/>
            <a:ln w="22225">
              <a:solidFill>
                <a:srgbClr val="FF0000"/>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Intracluster</a:t>
              </a:r>
              <a:r>
                <a:rPr lang="en-GB" sz="1600" dirty="0" smtClean="0">
                  <a:latin typeface="Times New Roman" panose="02020603050405020304" pitchFamily="18" charset="0"/>
                  <a:cs typeface="Times New Roman" panose="02020603050405020304" pitchFamily="18" charset="0"/>
                </a:rPr>
                <a:t> </a:t>
              </a: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190348" y="4255111"/>
              <a:ext cx="1124026"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Intercluster</a:t>
              </a:r>
              <a:endParaRPr lang="en-GB" sz="1600" dirty="0">
                <a:latin typeface="Times New Roman" panose="02020603050405020304" pitchFamily="18" charset="0"/>
                <a:cs typeface="Times New Roman" panose="02020603050405020304" pitchFamily="18" charset="0"/>
              </a:endParaRP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cxnSp>
          <p:nvCxnSpPr>
            <p:cNvPr id="29" name="Elbow Connector 28"/>
            <p:cNvCxnSpPr>
              <a:stCxn id="21" idx="3"/>
            </p:cNvCxnSpPr>
            <p:nvPr/>
          </p:nvCxnSpPr>
          <p:spPr>
            <a:xfrm flipV="1">
              <a:off x="2465297" y="4075042"/>
              <a:ext cx="595955" cy="472459"/>
            </a:xfrm>
            <a:prstGeom prst="bentConnector3">
              <a:avLst>
                <a:gd name="adj1" fmla="val 1000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2" idx="1"/>
            </p:cNvCxnSpPr>
            <p:nvPr/>
          </p:nvCxnSpPr>
          <p:spPr>
            <a:xfrm rot="16200000" flipH="1">
              <a:off x="3107647" y="4185888"/>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302430"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6200000" flipH="1">
              <a:off x="4948181"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2" idx="3"/>
            </p:cNvCxnSpPr>
            <p:nvPr/>
          </p:nvCxnSpPr>
          <p:spPr>
            <a:xfrm flipV="1">
              <a:off x="4683074" y="4053199"/>
              <a:ext cx="200821" cy="4955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828893" y="4180905"/>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5400000" flipH="1" flipV="1">
              <a:off x="6391522" y="4142933"/>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5400000" flipH="1" flipV="1">
              <a:off x="8231842" y="4147295"/>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descr="figure3.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7937" y="2444557"/>
            <a:ext cx="1810642" cy="1360411"/>
          </a:xfrm>
          <a:prstGeom prst="rect">
            <a:avLst/>
          </a:prstGeom>
        </p:spPr>
      </p:pic>
    </p:spTree>
    <p:extLst>
      <p:ext uri="{BB962C8B-B14F-4D97-AF65-F5344CB8AC3E}">
        <p14:creationId xmlns:p14="http://schemas.microsoft.com/office/powerpoint/2010/main" val="1716361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0637"/>
          <a:stretch/>
        </p:blipFill>
        <p:spPr>
          <a:xfrm>
            <a:off x="1983353" y="1562275"/>
            <a:ext cx="4852052" cy="4184650"/>
          </a:xfrm>
          <a:prstGeom prst="rect">
            <a:avLst/>
          </a:prstGeom>
        </p:spPr>
      </p:pic>
      <p:sp>
        <p:nvSpPr>
          <p:cNvPr id="2" name="Title 1"/>
          <p:cNvSpPr>
            <a:spLocks noGrp="1"/>
          </p:cNvSpPr>
          <p:nvPr>
            <p:ph type="title"/>
          </p:nvPr>
        </p:nvSpPr>
        <p:spPr/>
        <p:txBody>
          <a:bodyPr/>
          <a:lstStyle/>
          <a:p>
            <a:r>
              <a:rPr lang="en-GB" dirty="0" err="1" smtClean="0"/>
              <a:t>Intracluster</a:t>
            </a:r>
            <a:r>
              <a:rPr lang="en-GB" dirty="0" smtClean="0"/>
              <a:t> alignment</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38</a:t>
            </a:fld>
            <a:endParaRPr lang="de-CH" dirty="0"/>
          </a:p>
        </p:txBody>
      </p:sp>
      <p:grpSp>
        <p:nvGrpSpPr>
          <p:cNvPr id="39" name="Group 38"/>
          <p:cNvGrpSpPr/>
          <p:nvPr/>
        </p:nvGrpSpPr>
        <p:grpSpPr>
          <a:xfrm>
            <a:off x="2473607" y="1321266"/>
            <a:ext cx="1560009" cy="1823723"/>
            <a:chOff x="3996348" y="1479547"/>
            <a:chExt cx="1560009" cy="1823723"/>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0757" y="1479547"/>
              <a:ext cx="1425600" cy="1069200"/>
            </a:xfrm>
            <a:prstGeom prst="rect">
              <a:avLst/>
            </a:prstGeom>
            <a:ln>
              <a:noFill/>
            </a:ln>
          </p:spPr>
        </p:pic>
        <p:cxnSp>
          <p:nvCxnSpPr>
            <p:cNvPr id="12" name="Straight Connector 11"/>
            <p:cNvCxnSpPr/>
            <p:nvPr/>
          </p:nvCxnSpPr>
          <p:spPr>
            <a:xfrm>
              <a:off x="4848142" y="2559801"/>
              <a:ext cx="215197" cy="74346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14663" y="192052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996348" y="2309971"/>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6355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0637"/>
          <a:stretch/>
        </p:blipFill>
        <p:spPr>
          <a:xfrm>
            <a:off x="1983353" y="1562275"/>
            <a:ext cx="4852052" cy="4184650"/>
          </a:xfrm>
          <a:prstGeom prst="rect">
            <a:avLst/>
          </a:prstGeom>
        </p:spPr>
      </p:pic>
      <p:sp>
        <p:nvSpPr>
          <p:cNvPr id="2" name="Title 1"/>
          <p:cNvSpPr>
            <a:spLocks noGrp="1"/>
          </p:cNvSpPr>
          <p:nvPr>
            <p:ph type="title"/>
          </p:nvPr>
        </p:nvSpPr>
        <p:spPr/>
        <p:txBody>
          <a:bodyPr/>
          <a:lstStyle/>
          <a:p>
            <a:r>
              <a:rPr lang="en-GB" dirty="0" err="1" smtClean="0"/>
              <a:t>Intracluster</a:t>
            </a:r>
            <a:r>
              <a:rPr lang="en-GB" dirty="0" smtClean="0"/>
              <a:t> alignment</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39</a:t>
            </a:fld>
            <a:endParaRPr lang="de-CH" dirty="0"/>
          </a:p>
        </p:txBody>
      </p:sp>
      <p:grpSp>
        <p:nvGrpSpPr>
          <p:cNvPr id="39" name="Group 38"/>
          <p:cNvGrpSpPr/>
          <p:nvPr/>
        </p:nvGrpSpPr>
        <p:grpSpPr>
          <a:xfrm>
            <a:off x="2473607" y="1321266"/>
            <a:ext cx="1560009" cy="1823723"/>
            <a:chOff x="3996348" y="1479547"/>
            <a:chExt cx="1560009" cy="1823723"/>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0757" y="1479547"/>
              <a:ext cx="1425600" cy="1069200"/>
            </a:xfrm>
            <a:prstGeom prst="rect">
              <a:avLst/>
            </a:prstGeom>
            <a:ln>
              <a:noFill/>
            </a:ln>
          </p:spPr>
        </p:pic>
        <p:cxnSp>
          <p:nvCxnSpPr>
            <p:cNvPr id="12" name="Straight Connector 11"/>
            <p:cNvCxnSpPr/>
            <p:nvPr/>
          </p:nvCxnSpPr>
          <p:spPr>
            <a:xfrm>
              <a:off x="4848142" y="2559801"/>
              <a:ext cx="215197" cy="74346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14663" y="192052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996348" y="2309971"/>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671942" y="4454953"/>
            <a:ext cx="1940948" cy="1547185"/>
            <a:chOff x="2671942" y="4454953"/>
            <a:chExt cx="1940948" cy="1547185"/>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696" y="4758528"/>
              <a:ext cx="1425600" cy="1069200"/>
            </a:xfrm>
            <a:prstGeom prst="rect">
              <a:avLst/>
            </a:prstGeom>
          </p:spPr>
        </p:pic>
        <p:cxnSp>
          <p:nvCxnSpPr>
            <p:cNvPr id="41" name="Straight Connector 40"/>
            <p:cNvCxnSpPr/>
            <p:nvPr/>
          </p:nvCxnSpPr>
          <p:spPr>
            <a:xfrm flipH="1">
              <a:off x="3871776" y="4454953"/>
              <a:ext cx="741114" cy="31537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290257" y="5287400"/>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2671942" y="5676842"/>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42550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Problem</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0742" y="1825625"/>
            <a:ext cx="8002517"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4</a:t>
            </a:fld>
            <a:endParaRPr lang="de-CH" dirty="0"/>
          </a:p>
        </p:txBody>
      </p:sp>
      <p:sp>
        <p:nvSpPr>
          <p:cNvPr id="6" name="TextBox 5"/>
          <p:cNvSpPr txBox="1"/>
          <p:nvPr/>
        </p:nvSpPr>
        <p:spPr>
          <a:xfrm>
            <a:off x="4119510" y="1114929"/>
            <a:ext cx="4719562" cy="461665"/>
          </a:xfrm>
          <a:prstGeom prst="rect">
            <a:avLst/>
          </a:prstGeom>
          <a:noFill/>
        </p:spPr>
        <p:txBody>
          <a:bodyPr wrap="none" rtlCol="0">
            <a:spAutoFit/>
          </a:bodyPr>
          <a:lstStyle/>
          <a:p>
            <a:r>
              <a:rPr lang="en-GB" sz="2400" b="1" dirty="0" smtClean="0">
                <a:latin typeface="Times New Roman" panose="02020603050405020304" pitchFamily="18" charset="0"/>
                <a:cs typeface="Times New Roman" panose="02020603050405020304" pitchFamily="18" charset="0"/>
              </a:rPr>
              <a:t>Co</a:t>
            </a:r>
            <a:r>
              <a:rPr lang="en-GB" sz="2400" dirty="0" smtClean="0">
                <a:latin typeface="Times New Roman" panose="02020603050405020304" pitchFamily="18" charset="0"/>
                <a:cs typeface="Times New Roman" panose="02020603050405020304" pitchFamily="18" charset="0"/>
              </a:rPr>
              <a:t>nsistently </a:t>
            </a:r>
            <a:r>
              <a:rPr lang="en-GB" sz="2400" b="1" dirty="0" smtClean="0">
                <a:latin typeface="Times New Roman" panose="02020603050405020304" pitchFamily="18" charset="0"/>
                <a:cs typeface="Times New Roman" panose="02020603050405020304" pitchFamily="18" charset="0"/>
              </a:rPr>
              <a:t>Align</a:t>
            </a:r>
            <a:r>
              <a:rPr lang="en-GB" sz="2400" dirty="0" smtClean="0">
                <a:latin typeface="Times New Roman" panose="02020603050405020304" pitchFamily="18" charset="0"/>
                <a:cs typeface="Times New Roman" panose="02020603050405020304" pitchFamily="18" charset="0"/>
              </a:rPr>
              <a:t> shape collections</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074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0637"/>
          <a:stretch/>
        </p:blipFill>
        <p:spPr>
          <a:xfrm>
            <a:off x="1983353" y="1562275"/>
            <a:ext cx="4852052" cy="4184650"/>
          </a:xfrm>
          <a:prstGeom prst="rect">
            <a:avLst/>
          </a:prstGeom>
        </p:spPr>
      </p:pic>
      <p:sp>
        <p:nvSpPr>
          <p:cNvPr id="2" name="Title 1"/>
          <p:cNvSpPr>
            <a:spLocks noGrp="1"/>
          </p:cNvSpPr>
          <p:nvPr>
            <p:ph type="title"/>
          </p:nvPr>
        </p:nvSpPr>
        <p:spPr/>
        <p:txBody>
          <a:bodyPr/>
          <a:lstStyle/>
          <a:p>
            <a:r>
              <a:rPr lang="en-GB" dirty="0" err="1" smtClean="0"/>
              <a:t>Intracluster</a:t>
            </a:r>
            <a:r>
              <a:rPr lang="en-GB" dirty="0" smtClean="0"/>
              <a:t> alignment</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40</a:t>
            </a:fld>
            <a:endParaRPr lang="de-CH" dirty="0"/>
          </a:p>
        </p:txBody>
      </p:sp>
      <p:grpSp>
        <p:nvGrpSpPr>
          <p:cNvPr id="39" name="Group 38"/>
          <p:cNvGrpSpPr/>
          <p:nvPr/>
        </p:nvGrpSpPr>
        <p:grpSpPr>
          <a:xfrm>
            <a:off x="2473607" y="1321266"/>
            <a:ext cx="1560009" cy="1823723"/>
            <a:chOff x="3996348" y="1479547"/>
            <a:chExt cx="1560009" cy="1823723"/>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0757" y="1479547"/>
              <a:ext cx="1425600" cy="1069200"/>
            </a:xfrm>
            <a:prstGeom prst="rect">
              <a:avLst/>
            </a:prstGeom>
            <a:ln>
              <a:noFill/>
            </a:ln>
          </p:spPr>
        </p:pic>
        <p:cxnSp>
          <p:nvCxnSpPr>
            <p:cNvPr id="12" name="Straight Connector 11"/>
            <p:cNvCxnSpPr/>
            <p:nvPr/>
          </p:nvCxnSpPr>
          <p:spPr>
            <a:xfrm>
              <a:off x="4848142" y="2559801"/>
              <a:ext cx="215197" cy="74346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14663" y="192052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996348" y="2309971"/>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 name="Straight Arrow Connector 22"/>
          <p:cNvCxnSpPr/>
          <p:nvPr/>
        </p:nvCxnSpPr>
        <p:spPr>
          <a:xfrm flipV="1">
            <a:off x="4398864" y="3162686"/>
            <a:ext cx="525780" cy="10287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612890" y="808978"/>
            <a:ext cx="2494107" cy="2397746"/>
            <a:chOff x="4523706" y="239175"/>
            <a:chExt cx="2494107" cy="2397746"/>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2213" y="239175"/>
              <a:ext cx="1425600" cy="1069200"/>
            </a:xfrm>
            <a:prstGeom prst="rect">
              <a:avLst/>
            </a:prstGeom>
          </p:spPr>
        </p:pic>
        <p:cxnSp>
          <p:nvCxnSpPr>
            <p:cNvPr id="24" name="Straight Connector 23"/>
            <p:cNvCxnSpPr/>
            <p:nvPr/>
          </p:nvCxnSpPr>
          <p:spPr>
            <a:xfrm flipH="1">
              <a:off x="4523706" y="1013909"/>
              <a:ext cx="1057452" cy="162301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996403" y="101390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612255" y="723708"/>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Brace 26"/>
            <p:cNvSpPr/>
            <p:nvPr/>
          </p:nvSpPr>
          <p:spPr>
            <a:xfrm rot="5400000">
              <a:off x="5614651" y="1285937"/>
              <a:ext cx="512287" cy="579274"/>
            </a:xfrm>
            <a:prstGeom prst="rightBrace">
              <a:avLst>
                <a:gd name="adj1" fmla="val 8333"/>
                <a:gd name="adj2" fmla="val 560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a:off x="5581158" y="1838004"/>
              <a:ext cx="723211" cy="36933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offset</a:t>
              </a:r>
              <a:endParaRPr lang="en-GB" dirty="0">
                <a:latin typeface="Times New Roman" panose="02020603050405020304" pitchFamily="18" charset="0"/>
                <a:cs typeface="Times New Roman" panose="02020603050405020304" pitchFamily="18" charset="0"/>
              </a:endParaRPr>
            </a:p>
          </p:txBody>
        </p:sp>
      </p:grpSp>
      <p:grpSp>
        <p:nvGrpSpPr>
          <p:cNvPr id="47" name="Group 46"/>
          <p:cNvGrpSpPr/>
          <p:nvPr/>
        </p:nvGrpSpPr>
        <p:grpSpPr>
          <a:xfrm>
            <a:off x="2671942" y="4454953"/>
            <a:ext cx="1940948" cy="1547185"/>
            <a:chOff x="2671942" y="4454953"/>
            <a:chExt cx="1940948" cy="1547185"/>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4696" y="4758528"/>
              <a:ext cx="1425600" cy="1069200"/>
            </a:xfrm>
            <a:prstGeom prst="rect">
              <a:avLst/>
            </a:prstGeom>
          </p:spPr>
        </p:pic>
        <p:cxnSp>
          <p:nvCxnSpPr>
            <p:cNvPr id="17" name="Straight Connector 16"/>
            <p:cNvCxnSpPr/>
            <p:nvPr/>
          </p:nvCxnSpPr>
          <p:spPr>
            <a:xfrm flipH="1">
              <a:off x="3871776" y="4454953"/>
              <a:ext cx="741114" cy="31537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90257" y="5287400"/>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671942" y="5676842"/>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6813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0637"/>
          <a:stretch/>
        </p:blipFill>
        <p:spPr>
          <a:xfrm>
            <a:off x="1983353" y="1562275"/>
            <a:ext cx="4852052" cy="4184650"/>
          </a:xfrm>
          <a:prstGeom prst="rect">
            <a:avLst/>
          </a:prstGeom>
        </p:spPr>
      </p:pic>
      <p:sp>
        <p:nvSpPr>
          <p:cNvPr id="2" name="Title 1"/>
          <p:cNvSpPr>
            <a:spLocks noGrp="1"/>
          </p:cNvSpPr>
          <p:nvPr>
            <p:ph type="title"/>
          </p:nvPr>
        </p:nvSpPr>
        <p:spPr/>
        <p:txBody>
          <a:bodyPr/>
          <a:lstStyle/>
          <a:p>
            <a:r>
              <a:rPr lang="en-GB" dirty="0" err="1" smtClean="0"/>
              <a:t>Intracluster</a:t>
            </a:r>
            <a:r>
              <a:rPr lang="en-GB" dirty="0" smtClean="0"/>
              <a:t> alignment</a:t>
            </a:r>
            <a:endParaRPr lang="en-GB" dirty="0"/>
          </a:p>
        </p:txBody>
      </p:sp>
      <p:pic>
        <p:nvPicPr>
          <p:cNvPr id="30" name="Content Placeholder 2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646340" y="4629806"/>
            <a:ext cx="1425600" cy="1069200"/>
          </a:xfrm>
        </p:spPr>
      </p:pic>
      <p:sp>
        <p:nvSpPr>
          <p:cNvPr id="4" name="Slide Number Placeholder 3"/>
          <p:cNvSpPr>
            <a:spLocks noGrp="1"/>
          </p:cNvSpPr>
          <p:nvPr>
            <p:ph type="sldNum" sz="quarter" idx="12"/>
          </p:nvPr>
        </p:nvSpPr>
        <p:spPr/>
        <p:txBody>
          <a:bodyPr/>
          <a:lstStyle/>
          <a:p>
            <a:fld id="{3B5F642D-6A31-4596-8C22-CC368C1BDF36}" type="slidenum">
              <a:rPr lang="de-CH" smtClean="0"/>
              <a:t>41</a:t>
            </a:fld>
            <a:endParaRPr lang="de-CH" dirty="0"/>
          </a:p>
        </p:txBody>
      </p:sp>
      <p:grpSp>
        <p:nvGrpSpPr>
          <p:cNvPr id="39" name="Group 38"/>
          <p:cNvGrpSpPr/>
          <p:nvPr/>
        </p:nvGrpSpPr>
        <p:grpSpPr>
          <a:xfrm>
            <a:off x="2473607" y="1321266"/>
            <a:ext cx="1560009" cy="1823723"/>
            <a:chOff x="3996348" y="1479547"/>
            <a:chExt cx="1560009" cy="1823723"/>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0757" y="1479547"/>
              <a:ext cx="1425600" cy="1069200"/>
            </a:xfrm>
            <a:prstGeom prst="rect">
              <a:avLst/>
            </a:prstGeom>
            <a:ln>
              <a:noFill/>
            </a:ln>
          </p:spPr>
        </p:pic>
        <p:cxnSp>
          <p:nvCxnSpPr>
            <p:cNvPr id="12" name="Straight Connector 11"/>
            <p:cNvCxnSpPr/>
            <p:nvPr/>
          </p:nvCxnSpPr>
          <p:spPr>
            <a:xfrm>
              <a:off x="4848142" y="2559801"/>
              <a:ext cx="215197" cy="74346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14663" y="192052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996348" y="2309971"/>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 name="Straight Arrow Connector 22"/>
          <p:cNvCxnSpPr/>
          <p:nvPr/>
        </p:nvCxnSpPr>
        <p:spPr>
          <a:xfrm flipV="1">
            <a:off x="4398864" y="3162686"/>
            <a:ext cx="525780" cy="10287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612890" y="808978"/>
            <a:ext cx="2494107" cy="2397746"/>
            <a:chOff x="4523706" y="239175"/>
            <a:chExt cx="2494107" cy="2397746"/>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2213" y="239175"/>
              <a:ext cx="1425600" cy="1069200"/>
            </a:xfrm>
            <a:prstGeom prst="rect">
              <a:avLst/>
            </a:prstGeom>
          </p:spPr>
        </p:pic>
        <p:cxnSp>
          <p:nvCxnSpPr>
            <p:cNvPr id="24" name="Straight Connector 23"/>
            <p:cNvCxnSpPr/>
            <p:nvPr/>
          </p:nvCxnSpPr>
          <p:spPr>
            <a:xfrm flipH="1">
              <a:off x="4523706" y="1013909"/>
              <a:ext cx="1057452" cy="1623012"/>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996403" y="101390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612255" y="723708"/>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Brace 26"/>
            <p:cNvSpPr/>
            <p:nvPr/>
          </p:nvSpPr>
          <p:spPr>
            <a:xfrm rot="5400000">
              <a:off x="5663398" y="1237190"/>
              <a:ext cx="495141" cy="659621"/>
            </a:xfrm>
            <a:prstGeom prst="rightBrace">
              <a:avLst>
                <a:gd name="adj1" fmla="val 8333"/>
                <a:gd name="adj2" fmla="val 560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a:off x="5581158" y="1838004"/>
              <a:ext cx="723211" cy="36933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offset</a:t>
              </a:r>
              <a:endParaRPr lang="en-GB" dirty="0">
                <a:latin typeface="Times New Roman" panose="02020603050405020304" pitchFamily="18" charset="0"/>
                <a:cs typeface="Times New Roman" panose="02020603050405020304" pitchFamily="18" charset="0"/>
              </a:endParaRPr>
            </a:p>
          </p:txBody>
        </p:sp>
      </p:grpSp>
      <p:grpSp>
        <p:nvGrpSpPr>
          <p:cNvPr id="47" name="Group 46"/>
          <p:cNvGrpSpPr/>
          <p:nvPr/>
        </p:nvGrpSpPr>
        <p:grpSpPr>
          <a:xfrm>
            <a:off x="2671942" y="4454953"/>
            <a:ext cx="1940948" cy="1547185"/>
            <a:chOff x="2671942" y="4454953"/>
            <a:chExt cx="1940948" cy="1547185"/>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4696" y="4758528"/>
              <a:ext cx="1425600" cy="1069200"/>
            </a:xfrm>
            <a:prstGeom prst="rect">
              <a:avLst/>
            </a:prstGeom>
          </p:spPr>
        </p:pic>
        <p:cxnSp>
          <p:nvCxnSpPr>
            <p:cNvPr id="17" name="Straight Connector 16"/>
            <p:cNvCxnSpPr/>
            <p:nvPr/>
          </p:nvCxnSpPr>
          <p:spPr>
            <a:xfrm flipH="1">
              <a:off x="3871776" y="4454953"/>
              <a:ext cx="741114" cy="31537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90257" y="5287400"/>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671942" y="5676842"/>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Rectangle 34"/>
          <p:cNvSpPr/>
          <p:nvPr/>
        </p:nvSpPr>
        <p:spPr>
          <a:xfrm>
            <a:off x="7802595" y="5276800"/>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7244282" y="5479939"/>
            <a:ext cx="308610" cy="32529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Brace 36"/>
          <p:cNvSpPr/>
          <p:nvPr/>
        </p:nvSpPr>
        <p:spPr>
          <a:xfrm rot="5400000">
            <a:off x="6728580" y="5623647"/>
            <a:ext cx="495141" cy="659621"/>
          </a:xfrm>
          <a:prstGeom prst="rightBrace">
            <a:avLst>
              <a:gd name="adj1" fmla="val 8333"/>
              <a:gd name="adj2" fmla="val 560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p:cNvSpPr txBox="1"/>
          <p:nvPr/>
        </p:nvSpPr>
        <p:spPr>
          <a:xfrm>
            <a:off x="6646340" y="6224461"/>
            <a:ext cx="723211" cy="36933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offset</a:t>
            </a:r>
            <a:endParaRPr lang="en-GB" dirty="0">
              <a:latin typeface="Times New Roman" panose="02020603050405020304" pitchFamily="18" charset="0"/>
              <a:cs typeface="Times New Roman" panose="02020603050405020304" pitchFamily="18" charset="0"/>
            </a:endParaRPr>
          </a:p>
        </p:txBody>
      </p:sp>
      <p:cxnSp>
        <p:nvCxnSpPr>
          <p:cNvPr id="42" name="Straight Arrow Connector 41"/>
          <p:cNvCxnSpPr/>
          <p:nvPr/>
        </p:nvCxnSpPr>
        <p:spPr>
          <a:xfrm flipV="1">
            <a:off x="6000152" y="3995530"/>
            <a:ext cx="239740" cy="428647"/>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6120022" y="4296747"/>
            <a:ext cx="543132" cy="66808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259232" y="4090525"/>
                <a:ext cx="2475464" cy="1481239"/>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Minimize:</a:t>
                </a:r>
                <a14:m>
                  <m:oMath xmlns:m="http://schemas.openxmlformats.org/officeDocument/2006/math">
                    <m:box>
                      <m:boxPr>
                        <m:ctrlPr>
                          <a:rPr lang="en-GB" sz="2800" i="1" smtClean="0">
                            <a:latin typeface="Cambria Math" panose="02040503050406030204" pitchFamily="18" charset="0"/>
                          </a:rPr>
                        </m:ctrlPr>
                      </m:boxPr>
                      <m:e>
                        <m:r>
                          <a:rPr lang="en-GB" sz="2800" b="0" i="1" smtClean="0">
                            <a:latin typeface="Cambria Math" panose="02040503050406030204" pitchFamily="18" charset="0"/>
                          </a:rPr>
                          <m:t>𝐸</m:t>
                        </m:r>
                        <m:r>
                          <a:rPr lang="en-GB" sz="2800" i="1" smtClean="0">
                            <a:latin typeface="Cambria Math" panose="02040503050406030204" pitchFamily="18" charset="0"/>
                          </a:rPr>
                          <m:t>≔</m:t>
                        </m:r>
                      </m:e>
                    </m:box>
                    <m:sSub>
                      <m:sSubPr>
                        <m:ctrlPr>
                          <a:rPr lang="en-GB" sz="2800" b="0" i="1" smtClean="0">
                            <a:latin typeface="Cambria Math" panose="02040503050406030204" pitchFamily="18" charset="0"/>
                          </a:rPr>
                        </m:ctrlPr>
                      </m:sSubPr>
                      <m:e>
                        <m:r>
                          <a:rPr lang="en-GB" sz="2800" i="1" smtClean="0">
                            <a:latin typeface="Cambria Math" panose="02040503050406030204" pitchFamily="18" charset="0"/>
                          </a:rPr>
                          <m:t>𝛴</m:t>
                        </m:r>
                      </m:e>
                      <m:sub>
                        <m:r>
                          <a:rPr lang="en-GB" sz="2800" b="0" i="1" smtClean="0">
                            <a:latin typeface="Cambria Math" panose="02040503050406030204" pitchFamily="18" charset="0"/>
                          </a:rPr>
                          <m:t>𝑖</m:t>
                        </m:r>
                        <m:r>
                          <a:rPr lang="en-GB" sz="2800" b="0" i="1" smtClean="0">
                            <a:latin typeface="Cambria Math" panose="02040503050406030204" pitchFamily="18" charset="0"/>
                          </a:rPr>
                          <m:t>,</m:t>
                        </m:r>
                        <m:r>
                          <a:rPr lang="en-GB" sz="2800" b="0" i="1" smtClean="0">
                            <a:latin typeface="Cambria Math" panose="02040503050406030204" pitchFamily="18" charset="0"/>
                          </a:rPr>
                          <m:t>𝑗</m:t>
                        </m:r>
                      </m:sub>
                    </m:sSub>
                    <m:sSub>
                      <m:sSubPr>
                        <m:ctrlPr>
                          <a:rPr lang="el-GR" sz="2800" b="0" i="1" smtClean="0">
                            <a:latin typeface="Cambria Math" panose="02040503050406030204" pitchFamily="18" charset="0"/>
                          </a:rPr>
                        </m:ctrlPr>
                      </m:sSubPr>
                      <m:e>
                        <m:r>
                          <a:rPr lang="en-GB" sz="2800" b="0" i="1" smtClean="0">
                            <a:latin typeface="Cambria Math" panose="02040503050406030204" pitchFamily="18" charset="0"/>
                          </a:rPr>
                          <m:t>(</m:t>
                        </m:r>
                        <m:r>
                          <a:rPr lang="el-GR" sz="2800" b="0" i="1" smtClean="0">
                            <a:latin typeface="Cambria Math" panose="02040503050406030204" pitchFamily="18" charset="0"/>
                          </a:rPr>
                          <m:t>𝜃</m:t>
                        </m:r>
                      </m:e>
                      <m:sub>
                        <m:r>
                          <m:rPr>
                            <m:sty m:val="p"/>
                          </m:rPr>
                          <a:rPr lang="en-GB" sz="2800" b="0" i="0" smtClean="0">
                            <a:latin typeface="Cambria Math" panose="02040503050406030204" pitchFamily="18" charset="0"/>
                          </a:rPr>
                          <m:t>i</m:t>
                        </m:r>
                      </m:sub>
                    </m:sSub>
                    <m:r>
                      <a:rPr lang="en-GB" sz="2800" b="0" i="1" smtClean="0">
                        <a:latin typeface="Cambria Math" panose="02040503050406030204" pitchFamily="18" charset="0"/>
                      </a:rPr>
                      <m:t>,</m:t>
                    </m:r>
                    <m:sSub>
                      <m:sSubPr>
                        <m:ctrlPr>
                          <a:rPr lang="el-GR" sz="2800" b="0" i="1" smtClean="0">
                            <a:latin typeface="Cambria Math" panose="02040503050406030204" pitchFamily="18" charset="0"/>
                          </a:rPr>
                        </m:ctrlPr>
                      </m:sSubPr>
                      <m:e>
                        <m:r>
                          <a:rPr lang="el-GR" sz="2800" b="0" i="1" smtClean="0">
                            <a:latin typeface="Cambria Math" panose="02040503050406030204" pitchFamily="18" charset="0"/>
                          </a:rPr>
                          <m:t>𝜃</m:t>
                        </m:r>
                      </m:e>
                      <m:sub>
                        <m:r>
                          <a:rPr lang="en-GB" sz="2800" b="0" i="1" smtClean="0">
                            <a:latin typeface="Cambria Math" panose="02040503050406030204" pitchFamily="18" charset="0"/>
                          </a:rPr>
                          <m:t>𝑗</m:t>
                        </m:r>
                      </m:sub>
                    </m:sSub>
                    <m:r>
                      <a:rPr lang="en-GB" sz="2800" b="0" i="1" smtClean="0">
                        <a:latin typeface="Cambria Math" panose="02040503050406030204" pitchFamily="18" charset="0"/>
                      </a:rPr>
                      <m:t>)</m:t>
                    </m:r>
                  </m:oMath>
                </a14:m>
                <a:endParaRPr lang="en-GB" sz="2800" b="0" dirty="0" smtClean="0"/>
              </a:p>
              <a:p>
                <a:r>
                  <a:rPr lang="en-GB" dirty="0" smtClean="0">
                    <a:latin typeface="Times New Roman" panose="02020603050405020304" pitchFamily="18" charset="0"/>
                    <a:cs typeface="Times New Roman" panose="02020603050405020304" pitchFamily="18" charset="0"/>
                  </a:rPr>
                  <a:t>MRF Optimization</a:t>
                </a:r>
              </a:p>
              <a:p>
                <a:r>
                  <a:rPr lang="en-GB" dirty="0" smtClean="0">
                    <a:latin typeface="Times New Roman" panose="02020603050405020304" pitchFamily="18" charset="0"/>
                    <a:cs typeface="Times New Roman" panose="02020603050405020304" pitchFamily="18" charset="0"/>
                  </a:rPr>
                  <a:t>One angle per </a:t>
                </a:r>
                <a:r>
                  <a:rPr lang="en-GB" b="1" dirty="0" smtClean="0">
                    <a:latin typeface="Times New Roman" panose="02020603050405020304" pitchFamily="18" charset="0"/>
                    <a:cs typeface="Times New Roman" panose="02020603050405020304" pitchFamily="18" charset="0"/>
                  </a:rPr>
                  <a:t>shape</a:t>
                </a:r>
                <a:endParaRPr lang="en-GB" b="1"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259232" y="4090525"/>
                <a:ext cx="2475464" cy="1481239"/>
              </a:xfrm>
              <a:prstGeom prst="rect">
                <a:avLst/>
              </a:prstGeom>
              <a:blipFill>
                <a:blip r:embed="rId8"/>
                <a:stretch>
                  <a:fillRect l="-3941" t="-3292" b="-5761"/>
                </a:stretch>
              </a:blipFill>
            </p:spPr>
            <p:txBody>
              <a:bodyPr/>
              <a:lstStyle/>
              <a:p>
                <a:r>
                  <a:rPr lang="en-GB">
                    <a:noFill/>
                  </a:rPr>
                  <a:t> </a:t>
                </a:r>
              </a:p>
            </p:txBody>
          </p:sp>
        </mc:Fallback>
      </mc:AlternateContent>
      <p:cxnSp>
        <p:nvCxnSpPr>
          <p:cNvPr id="33" name="Straight Arrow Connector 32"/>
          <p:cNvCxnSpPr/>
          <p:nvPr/>
        </p:nvCxnSpPr>
        <p:spPr>
          <a:xfrm flipV="1">
            <a:off x="4350000" y="3479455"/>
            <a:ext cx="525780" cy="10287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148051" y="3973470"/>
            <a:ext cx="502920" cy="1943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674297" y="3798373"/>
            <a:ext cx="240030" cy="4114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9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Intracluster</a:t>
            </a:r>
            <a:r>
              <a:rPr lang="en-GB" dirty="0" smtClean="0"/>
              <a:t> alignment</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42</a:t>
            </a:fld>
            <a:endParaRPr lang="de-CH" dirty="0"/>
          </a:p>
        </p:txBody>
      </p:sp>
      <p:sp>
        <p:nvSpPr>
          <p:cNvPr id="3" name="TextBox 2"/>
          <p:cNvSpPr txBox="1"/>
          <p:nvPr/>
        </p:nvSpPr>
        <p:spPr>
          <a:xfrm>
            <a:off x="5138057" y="1594792"/>
            <a:ext cx="3648756" cy="461665"/>
          </a:xfrm>
          <a:prstGeom prst="rect">
            <a:avLst/>
          </a:prstGeom>
          <a:noFill/>
        </p:spPr>
        <p:txBody>
          <a:bodyPr wrap="none" rtlCol="0">
            <a:spAutoFit/>
          </a:bodyPr>
          <a:lstStyle/>
          <a:p>
            <a:r>
              <a:rPr lang="en-GB" sz="2400" dirty="0" err="1" smtClean="0">
                <a:latin typeface="Times New Roman" panose="02020603050405020304" pitchFamily="18" charset="0"/>
                <a:cs typeface="Times New Roman" panose="02020603050405020304" pitchFamily="18" charset="0"/>
              </a:rPr>
              <a:t>Intracluster</a:t>
            </a:r>
            <a:r>
              <a:rPr lang="en-GB" sz="2400" dirty="0" smtClean="0">
                <a:latin typeface="Times New Roman" panose="02020603050405020304" pitchFamily="18" charset="0"/>
                <a:cs typeface="Times New Roman" panose="02020603050405020304" pitchFamily="18" charset="0"/>
              </a:rPr>
              <a:t> alignment result</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176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Algorithm</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43</a:t>
            </a:fld>
            <a:endParaRPr lang="de-CH" dirty="0"/>
          </a:p>
        </p:txBody>
      </p:sp>
      <p:grpSp>
        <p:nvGrpSpPr>
          <p:cNvPr id="12" name="Group 11"/>
          <p:cNvGrpSpPr/>
          <p:nvPr/>
        </p:nvGrpSpPr>
        <p:grpSpPr>
          <a:xfrm>
            <a:off x="136789" y="1887757"/>
            <a:ext cx="1086242" cy="2379580"/>
            <a:chOff x="85725" y="1280571"/>
            <a:chExt cx="1825465" cy="34342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1932"/>
            <a:stretch/>
          </p:blipFill>
          <p:spPr>
            <a:xfrm>
              <a:off x="85725" y="1280571"/>
              <a:ext cx="1825465" cy="24550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4773"/>
            <a:stretch/>
          </p:blipFill>
          <p:spPr>
            <a:xfrm>
              <a:off x="85725" y="3087773"/>
              <a:ext cx="1755067" cy="1627018"/>
            </a:xfrm>
            <a:prstGeom prst="rect">
              <a:avLst/>
            </a:prstGeom>
          </p:spPr>
        </p:pic>
      </p:grpSp>
      <p:grpSp>
        <p:nvGrpSpPr>
          <p:cNvPr id="11" name="Group 10"/>
          <p:cNvGrpSpPr/>
          <p:nvPr/>
        </p:nvGrpSpPr>
        <p:grpSpPr>
          <a:xfrm>
            <a:off x="2132852" y="2003247"/>
            <a:ext cx="1412519" cy="1806255"/>
            <a:chOff x="2124575" y="1829087"/>
            <a:chExt cx="2373784" cy="260679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575" y="1829087"/>
              <a:ext cx="1425600" cy="1069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451" y="2553173"/>
              <a:ext cx="1425600" cy="1069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105" y="2892991"/>
              <a:ext cx="1425600" cy="1069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759" y="3366682"/>
              <a:ext cx="1425600" cy="1069200"/>
            </a:xfrm>
            <a:prstGeom prst="rect">
              <a:avLst/>
            </a:prstGeom>
          </p:spPr>
        </p:pic>
      </p:grpSp>
      <p:sp>
        <p:nvSpPr>
          <p:cNvPr id="13" name="TextBox 12"/>
          <p:cNvSpPr txBox="1"/>
          <p:nvPr/>
        </p:nvSpPr>
        <p:spPr>
          <a:xfrm>
            <a:off x="-109329" y="1555793"/>
            <a:ext cx="9353843" cy="338554"/>
          </a:xfrm>
          <a:prstGeom prst="rect">
            <a:avLst/>
          </a:prstGeom>
          <a:noFill/>
        </p:spPr>
        <p:txBody>
          <a:bodyPr wrap="none" rtlCol="0">
            <a:spAutoFit/>
          </a:bodyPr>
          <a:lstStyle/>
          <a:p>
            <a:r>
              <a:rPr lang="en-GB" sz="1600" dirty="0" smtClean="0">
                <a:latin typeface="Times New Roman" panose="02020603050405020304" pitchFamily="18" charset="0"/>
                <a:cs typeface="Times New Roman" panose="02020603050405020304" pitchFamily="18" charset="0"/>
              </a:rPr>
              <a:t>       Input	              Autocorrelation descriptors           Clusters	Results within clusters    Co-aligned models</a:t>
            </a:r>
            <a:endParaRPr lang="en-GB" sz="16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5909999" y="1887757"/>
            <a:ext cx="1263204" cy="2371777"/>
            <a:chOff x="5695396" y="3369365"/>
            <a:chExt cx="1263204" cy="2371777"/>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62174"/>
            <a:stretch/>
          </p:blipFill>
          <p:spPr>
            <a:xfrm>
              <a:off x="5695396" y="3369365"/>
              <a:ext cx="1263204" cy="17028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6087"/>
            <a:stretch/>
          </p:blipFill>
          <p:spPr>
            <a:xfrm>
              <a:off x="5731296" y="4614342"/>
              <a:ext cx="1191404" cy="1126800"/>
            </a:xfrm>
            <a:prstGeom prst="rect">
              <a:avLst/>
            </a:prstGeom>
          </p:spPr>
        </p:pic>
      </p:grpSp>
      <p:grpSp>
        <p:nvGrpSpPr>
          <p:cNvPr id="20" name="Group 19"/>
          <p:cNvGrpSpPr/>
          <p:nvPr/>
        </p:nvGrpSpPr>
        <p:grpSpPr>
          <a:xfrm>
            <a:off x="7745913" y="1937088"/>
            <a:ext cx="1276099" cy="2384261"/>
            <a:chOff x="5903551" y="1871576"/>
            <a:chExt cx="1276099" cy="2384261"/>
          </a:xfrm>
        </p:grpSpPr>
        <p:pic>
          <p:nvPicPr>
            <p:cNvPr id="19" name="Content Placeholder 4"/>
            <p:cNvPicPr>
              <a:picLocks noChangeAspect="1"/>
            </p:cNvPicPr>
            <p:nvPr/>
          </p:nvPicPr>
          <p:blipFill rotWithShape="1">
            <a:blip r:embed="rId9" cstate="print">
              <a:extLst>
                <a:ext uri="{28A0092B-C50C-407E-A947-70E740481C1C}">
                  <a14:useLocalDpi xmlns:a14="http://schemas.microsoft.com/office/drawing/2010/main" val="0"/>
                </a:ext>
              </a:extLst>
            </a:blip>
            <a:srcRect r="61788"/>
            <a:stretch/>
          </p:blipFill>
          <p:spPr>
            <a:xfrm>
              <a:off x="5903551" y="1871576"/>
              <a:ext cx="1276099" cy="1702800"/>
            </a:xfrm>
            <a:prstGeom prst="rect">
              <a:avLst/>
            </a:prstGeom>
          </p:spPr>
        </p:pic>
        <p:pic>
          <p:nvPicPr>
            <p:cNvPr id="18" name="Content Placeholder 4"/>
            <p:cNvPicPr>
              <a:picLocks noChangeAspect="1"/>
            </p:cNvPicPr>
            <p:nvPr/>
          </p:nvPicPr>
          <p:blipFill rotWithShape="1">
            <a:blip r:embed="rId10" cstate="print">
              <a:extLst>
                <a:ext uri="{28A0092B-C50C-407E-A947-70E740481C1C}">
                  <a14:useLocalDpi xmlns:a14="http://schemas.microsoft.com/office/drawing/2010/main" val="0"/>
                </a:ext>
              </a:extLst>
            </a:blip>
            <a:srcRect l="45761"/>
            <a:stretch/>
          </p:blipFill>
          <p:spPr>
            <a:xfrm>
              <a:off x="5909999" y="3129037"/>
              <a:ext cx="1198602" cy="1126800"/>
            </a:xfrm>
            <a:prstGeom prst="rect">
              <a:avLst/>
            </a:prstGeom>
          </p:spPr>
        </p:pic>
      </p:grpSp>
      <p:grpSp>
        <p:nvGrpSpPr>
          <p:cNvPr id="54" name="Group 53"/>
          <p:cNvGrpSpPr/>
          <p:nvPr/>
        </p:nvGrpSpPr>
        <p:grpSpPr>
          <a:xfrm>
            <a:off x="413275" y="4083016"/>
            <a:ext cx="8219393" cy="786689"/>
            <a:chOff x="413275" y="4053199"/>
            <a:chExt cx="8219393" cy="786689"/>
          </a:xfrm>
        </p:grpSpPr>
        <p:sp>
          <p:nvSpPr>
            <p:cNvPr id="21" name="TextBox 20"/>
            <p:cNvSpPr txBox="1"/>
            <p:nvPr/>
          </p:nvSpPr>
          <p:spPr>
            <a:xfrm>
              <a:off x="665283" y="4255113"/>
              <a:ext cx="1800014" cy="584775"/>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Compute</a:t>
              </a:r>
            </a:p>
            <a:p>
              <a:pPr algn="ctr"/>
              <a:r>
                <a:rPr lang="en-GB" sz="1600" dirty="0" smtClean="0">
                  <a:latin typeface="Times New Roman" panose="02020603050405020304" pitchFamily="18" charset="0"/>
                  <a:cs typeface="Times New Roman" panose="02020603050405020304" pitchFamily="18" charset="0"/>
                </a:rPr>
                <a:t>Autocorrelations</a:t>
              </a:r>
              <a:endParaRPr lang="en-GB" sz="1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470500" y="4379464"/>
              <a:ext cx="1212574" cy="338554"/>
            </a:xfrm>
            <a:prstGeom prst="rect">
              <a:avLst/>
            </a:prstGeom>
            <a:noFill/>
            <a:ln w="22225">
              <a:solidFill>
                <a:schemeClr val="tx1"/>
              </a:solidFill>
            </a:ln>
          </p:spPr>
          <p:txBody>
            <a:bodyPr wrap="square" rtlCol="0">
              <a:spAutoFit/>
            </a:bodyPr>
            <a:lstStyle/>
            <a:p>
              <a:pPr algn="ctr"/>
              <a:r>
                <a:rPr lang="en-GB" sz="1600" dirty="0" smtClean="0">
                  <a:latin typeface="Times New Roman" panose="02020603050405020304" pitchFamily="18" charset="0"/>
                  <a:cs typeface="Times New Roman" panose="02020603050405020304" pitchFamily="18" charset="0"/>
                </a:rPr>
                <a:t>Clustering</a:t>
              </a:r>
              <a:endParaRPr lang="en-GB" sz="1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297846" y="4255112"/>
              <a:ext cx="1175322" cy="584775"/>
            </a:xfrm>
            <a:prstGeom prst="rect">
              <a:avLst/>
            </a:prstGeom>
            <a:noFill/>
            <a:ln w="22225">
              <a:solidFill>
                <a:schemeClr val="tx1"/>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Intracluster</a:t>
              </a:r>
              <a:r>
                <a:rPr lang="en-GB" sz="1600" dirty="0" smtClean="0">
                  <a:latin typeface="Times New Roman" panose="02020603050405020304" pitchFamily="18" charset="0"/>
                  <a:cs typeface="Times New Roman" panose="02020603050405020304" pitchFamily="18" charset="0"/>
                </a:rPr>
                <a:t> </a:t>
              </a: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190348" y="4255111"/>
              <a:ext cx="1124026" cy="584775"/>
            </a:xfrm>
            <a:prstGeom prst="rect">
              <a:avLst/>
            </a:prstGeom>
            <a:noFill/>
            <a:ln w="22225">
              <a:solidFill>
                <a:srgbClr val="FF0000"/>
              </a:solidFill>
            </a:ln>
          </p:spPr>
          <p:txBody>
            <a:bodyPr wrap="none" rtlCol="0">
              <a:spAutoFit/>
            </a:bodyPr>
            <a:lstStyle/>
            <a:p>
              <a:pPr algn="ctr"/>
              <a:r>
                <a:rPr lang="en-GB" sz="1600" dirty="0" err="1" smtClean="0">
                  <a:latin typeface="Times New Roman" panose="02020603050405020304" pitchFamily="18" charset="0"/>
                  <a:cs typeface="Times New Roman" panose="02020603050405020304" pitchFamily="18" charset="0"/>
                </a:rPr>
                <a:t>Intercluster</a:t>
              </a:r>
              <a:endParaRPr lang="en-GB" sz="1600" dirty="0">
                <a:latin typeface="Times New Roman" panose="02020603050405020304" pitchFamily="18" charset="0"/>
                <a:cs typeface="Times New Roman" panose="02020603050405020304" pitchFamily="18" charset="0"/>
              </a:endParaRPr>
            </a:p>
            <a:p>
              <a:pPr algn="ctr"/>
              <a:r>
                <a:rPr lang="en-GB" sz="1600" dirty="0" smtClean="0">
                  <a:latin typeface="Times New Roman" panose="02020603050405020304" pitchFamily="18" charset="0"/>
                  <a:cs typeface="Times New Roman" panose="02020603050405020304" pitchFamily="18" charset="0"/>
                </a:rPr>
                <a:t>alignment</a:t>
              </a:r>
              <a:endParaRPr lang="en-GB" sz="1600" dirty="0">
                <a:latin typeface="Times New Roman" panose="02020603050405020304" pitchFamily="18" charset="0"/>
                <a:cs typeface="Times New Roman" panose="02020603050405020304" pitchFamily="18" charset="0"/>
              </a:endParaRPr>
            </a:p>
          </p:txBody>
        </p:sp>
        <p:cxnSp>
          <p:nvCxnSpPr>
            <p:cNvPr id="29" name="Elbow Connector 28"/>
            <p:cNvCxnSpPr>
              <a:stCxn id="21" idx="3"/>
            </p:cNvCxnSpPr>
            <p:nvPr/>
          </p:nvCxnSpPr>
          <p:spPr>
            <a:xfrm flipV="1">
              <a:off x="2465297" y="4075042"/>
              <a:ext cx="595955" cy="472459"/>
            </a:xfrm>
            <a:prstGeom prst="bentConnector3">
              <a:avLst>
                <a:gd name="adj1" fmla="val 1000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2" idx="1"/>
            </p:cNvCxnSpPr>
            <p:nvPr/>
          </p:nvCxnSpPr>
          <p:spPr>
            <a:xfrm rot="16200000" flipH="1">
              <a:off x="3107647" y="4185888"/>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302430"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6200000" flipH="1">
              <a:off x="4948181" y="4185887"/>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2" idx="3"/>
            </p:cNvCxnSpPr>
            <p:nvPr/>
          </p:nvCxnSpPr>
          <p:spPr>
            <a:xfrm flipV="1">
              <a:off x="4683074" y="4053199"/>
              <a:ext cx="200821" cy="4955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828893" y="4180905"/>
              <a:ext cx="473698" cy="2520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5400000" flipH="1" flipV="1">
              <a:off x="6391522" y="4142933"/>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5400000" flipH="1" flipV="1">
              <a:off x="8231842" y="4147295"/>
              <a:ext cx="473700" cy="327952"/>
            </a:xfrm>
            <a:prstGeom prst="bentConnector3">
              <a:avLst>
                <a:gd name="adj1" fmla="val 17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descr="figure3.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7937" y="2444557"/>
            <a:ext cx="1810642" cy="1360411"/>
          </a:xfrm>
          <a:prstGeom prst="rect">
            <a:avLst/>
          </a:prstGeom>
        </p:spPr>
      </p:pic>
    </p:spTree>
    <p:extLst>
      <p:ext uri="{BB962C8B-B14F-4D97-AF65-F5344CB8AC3E}">
        <p14:creationId xmlns:p14="http://schemas.microsoft.com/office/powerpoint/2010/main" val="2362042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Intercluster</a:t>
            </a:r>
            <a:r>
              <a:rPr lang="en-GB" dirty="0" smtClean="0"/>
              <a:t> alignment</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44</a:t>
            </a:fld>
            <a:endParaRPr lang="de-CH" dirty="0"/>
          </a:p>
        </p:txBody>
      </p:sp>
      <p:cxnSp>
        <p:nvCxnSpPr>
          <p:cNvPr id="6" name="Straight Arrow Connector 5"/>
          <p:cNvCxnSpPr/>
          <p:nvPr/>
        </p:nvCxnSpPr>
        <p:spPr>
          <a:xfrm>
            <a:off x="2202316" y="4587460"/>
            <a:ext cx="3989762" cy="34236"/>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508513" y="3198881"/>
            <a:ext cx="1063487" cy="299694"/>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p:cNvSpPr txBox="1"/>
              <p:nvPr/>
            </p:nvSpPr>
            <p:spPr>
              <a:xfrm>
                <a:off x="2959465" y="1114929"/>
                <a:ext cx="2475464" cy="1481239"/>
              </a:xfrm>
              <a:prstGeom prst="rect">
                <a:avLst/>
              </a:prstGeom>
              <a:noFill/>
            </p:spPr>
            <p:txBody>
              <a:bodyPr wrap="square" rtlCol="0">
                <a:spAutoFit/>
              </a:bodyPr>
              <a:lstStyle/>
              <a:p>
                <a:pPr algn="ctr"/>
                <a:r>
                  <a:rPr lang="en-GB" sz="2400" dirty="0">
                    <a:latin typeface="Times New Roman" panose="02020603050405020304" pitchFamily="18" charset="0"/>
                    <a:cs typeface="Times New Roman" panose="02020603050405020304" pitchFamily="18" charset="0"/>
                  </a:rPr>
                  <a:t>Minimize: </a:t>
                </a:r>
                <a14:m>
                  <m:oMath xmlns:m="http://schemas.openxmlformats.org/officeDocument/2006/math">
                    <m:box>
                      <m:boxPr>
                        <m:ctrlPr>
                          <a:rPr lang="en-GB" sz="2800" i="1" smtClean="0">
                            <a:latin typeface="Cambria Math" panose="02040503050406030204" pitchFamily="18" charset="0"/>
                          </a:rPr>
                        </m:ctrlPr>
                      </m:boxPr>
                      <m:e>
                        <m:r>
                          <a:rPr lang="en-GB" sz="2800" b="0" i="1" smtClean="0">
                            <a:latin typeface="Cambria Math" panose="02040503050406030204" pitchFamily="18" charset="0"/>
                          </a:rPr>
                          <m:t>𝐸</m:t>
                        </m:r>
                        <m:r>
                          <a:rPr lang="en-GB" sz="2800" i="1" smtClean="0">
                            <a:latin typeface="Cambria Math" panose="02040503050406030204" pitchFamily="18" charset="0"/>
                          </a:rPr>
                          <m:t>≔</m:t>
                        </m:r>
                      </m:e>
                    </m:box>
                    <m:sSub>
                      <m:sSubPr>
                        <m:ctrlPr>
                          <a:rPr lang="en-GB" sz="2800" b="0" i="1" smtClean="0">
                            <a:latin typeface="Cambria Math" panose="02040503050406030204" pitchFamily="18" charset="0"/>
                          </a:rPr>
                        </m:ctrlPr>
                      </m:sSubPr>
                      <m:e>
                        <m:r>
                          <a:rPr lang="en-GB" sz="2800" i="1" smtClean="0">
                            <a:latin typeface="Cambria Math" panose="02040503050406030204" pitchFamily="18" charset="0"/>
                          </a:rPr>
                          <m:t>𝛴</m:t>
                        </m:r>
                      </m:e>
                      <m:sub>
                        <m:r>
                          <a:rPr lang="en-GB" sz="2800" b="0" i="1" smtClean="0">
                            <a:latin typeface="Cambria Math" panose="02040503050406030204" pitchFamily="18" charset="0"/>
                          </a:rPr>
                          <m:t>𝑖</m:t>
                        </m:r>
                        <m:r>
                          <a:rPr lang="en-GB" sz="2800" b="0" i="1" smtClean="0">
                            <a:latin typeface="Cambria Math" panose="02040503050406030204" pitchFamily="18" charset="0"/>
                          </a:rPr>
                          <m:t>,</m:t>
                        </m:r>
                        <m:r>
                          <a:rPr lang="en-GB" sz="2800" b="0" i="1" smtClean="0">
                            <a:latin typeface="Cambria Math" panose="02040503050406030204" pitchFamily="18" charset="0"/>
                          </a:rPr>
                          <m:t>𝑗</m:t>
                        </m:r>
                      </m:sub>
                    </m:sSub>
                    <m:sSub>
                      <m:sSubPr>
                        <m:ctrlPr>
                          <a:rPr lang="el-GR" sz="2800" b="0" i="1" smtClean="0">
                            <a:latin typeface="Cambria Math" panose="02040503050406030204" pitchFamily="18" charset="0"/>
                          </a:rPr>
                        </m:ctrlPr>
                      </m:sSubPr>
                      <m:e>
                        <m:r>
                          <a:rPr lang="en-GB" sz="2800" b="0" i="1" smtClean="0">
                            <a:latin typeface="Cambria Math" panose="02040503050406030204" pitchFamily="18" charset="0"/>
                          </a:rPr>
                          <m:t>(</m:t>
                        </m:r>
                        <m:r>
                          <a:rPr lang="el-GR" sz="2800" b="0" i="1" smtClean="0">
                            <a:latin typeface="Cambria Math" panose="02040503050406030204" pitchFamily="18" charset="0"/>
                          </a:rPr>
                          <m:t>𝜃</m:t>
                        </m:r>
                      </m:e>
                      <m:sub>
                        <m:r>
                          <m:rPr>
                            <m:sty m:val="p"/>
                          </m:rPr>
                          <a:rPr lang="en-GB" sz="2800" b="0" i="0" smtClean="0">
                            <a:latin typeface="Cambria Math" panose="02040503050406030204" pitchFamily="18" charset="0"/>
                          </a:rPr>
                          <m:t>i</m:t>
                        </m:r>
                      </m:sub>
                    </m:sSub>
                    <m:r>
                      <a:rPr lang="en-GB" sz="2800" b="0" i="1" smtClean="0">
                        <a:latin typeface="Cambria Math" panose="02040503050406030204" pitchFamily="18" charset="0"/>
                      </a:rPr>
                      <m:t>,</m:t>
                    </m:r>
                    <m:sSub>
                      <m:sSubPr>
                        <m:ctrlPr>
                          <a:rPr lang="el-GR" sz="2800" b="0" i="1" smtClean="0">
                            <a:latin typeface="Cambria Math" panose="02040503050406030204" pitchFamily="18" charset="0"/>
                          </a:rPr>
                        </m:ctrlPr>
                      </m:sSubPr>
                      <m:e>
                        <m:r>
                          <a:rPr lang="el-GR" sz="2800" b="0" i="1" smtClean="0">
                            <a:latin typeface="Cambria Math" panose="02040503050406030204" pitchFamily="18" charset="0"/>
                          </a:rPr>
                          <m:t>𝜃</m:t>
                        </m:r>
                      </m:e>
                      <m:sub>
                        <m:r>
                          <a:rPr lang="en-GB" sz="2800" b="0" i="1" smtClean="0">
                            <a:latin typeface="Cambria Math" panose="02040503050406030204" pitchFamily="18" charset="0"/>
                          </a:rPr>
                          <m:t>𝑗</m:t>
                        </m:r>
                      </m:sub>
                    </m:sSub>
                    <m:r>
                      <a:rPr lang="en-GB" sz="2800" b="0" i="1" smtClean="0">
                        <a:latin typeface="Cambria Math" panose="02040503050406030204" pitchFamily="18" charset="0"/>
                      </a:rPr>
                      <m:t>)</m:t>
                    </m:r>
                  </m:oMath>
                </a14:m>
                <a:endParaRPr lang="en-GB" sz="2800" b="0" dirty="0" smtClean="0"/>
              </a:p>
              <a:p>
                <a:pPr algn="ctr"/>
                <a:r>
                  <a:rPr lang="en-GB" dirty="0" smtClean="0">
                    <a:latin typeface="Times New Roman" panose="02020603050405020304" pitchFamily="18" charset="0"/>
                    <a:cs typeface="Times New Roman" panose="02020603050405020304" pitchFamily="18" charset="0"/>
                  </a:rPr>
                  <a:t>MRF Optimization</a:t>
                </a:r>
              </a:p>
              <a:p>
                <a:pPr algn="ctr"/>
                <a:r>
                  <a:rPr lang="en-GB" dirty="0" smtClean="0">
                    <a:latin typeface="Times New Roman" panose="02020603050405020304" pitchFamily="18" charset="0"/>
                    <a:cs typeface="Times New Roman" panose="02020603050405020304" pitchFamily="18" charset="0"/>
                  </a:rPr>
                  <a:t>One angle per </a:t>
                </a:r>
                <a:r>
                  <a:rPr lang="en-GB" b="1" dirty="0" smtClean="0">
                    <a:latin typeface="Times New Roman" panose="02020603050405020304" pitchFamily="18" charset="0"/>
                    <a:cs typeface="Times New Roman" panose="02020603050405020304" pitchFamily="18" charset="0"/>
                  </a:rPr>
                  <a:t>cluster</a:t>
                </a:r>
                <a:endParaRPr lang="en-GB" b="1" dirty="0">
                  <a:latin typeface="Times New Roman" panose="02020603050405020304" pitchFamily="18" charset="0"/>
                  <a:cs typeface="Times New Roman" panose="02020603050405020304" pitchFamily="18"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2959465" y="1114929"/>
                <a:ext cx="2475464" cy="1481239"/>
              </a:xfrm>
              <a:prstGeom prst="rect">
                <a:avLst/>
              </a:prstGeom>
              <a:blipFill>
                <a:blip r:embed="rId4"/>
                <a:stretch>
                  <a:fillRect t="-3292" b="-5761"/>
                </a:stretch>
              </a:blipFill>
            </p:spPr>
            <p:txBody>
              <a:bodyPr/>
              <a:lstStyle/>
              <a:p>
                <a:r>
                  <a:rPr lang="en-GB">
                    <a:noFill/>
                  </a:rPr>
                  <a:t> </a:t>
                </a:r>
              </a:p>
            </p:txBody>
          </p:sp>
        </mc:Fallback>
      </mc:AlternateContent>
      <p:sp>
        <p:nvSpPr>
          <p:cNvPr id="12" name="Rectangle 11"/>
          <p:cNvSpPr/>
          <p:nvPr/>
        </p:nvSpPr>
        <p:spPr>
          <a:xfrm>
            <a:off x="546652" y="2743200"/>
            <a:ext cx="2961861" cy="2295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97197" y="2563167"/>
            <a:ext cx="4478239" cy="2612199"/>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83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Intercluster</a:t>
            </a:r>
            <a:r>
              <a:rPr lang="en-GB" dirty="0"/>
              <a:t> alignment</a:t>
            </a:r>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3B5F642D-6A31-4596-8C22-CC368C1BDF36}" type="slidenum">
              <a:rPr lang="de-CH" smtClean="0"/>
              <a:t>45</a:t>
            </a:fld>
            <a:endParaRPr lang="de-CH"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a:prstGeom prst="rect">
            <a:avLst/>
          </a:prstGeom>
        </p:spPr>
      </p:pic>
      <p:sp>
        <p:nvSpPr>
          <p:cNvPr id="6" name="TextBox 5"/>
          <p:cNvSpPr txBox="1"/>
          <p:nvPr/>
        </p:nvSpPr>
        <p:spPr>
          <a:xfrm>
            <a:off x="7210740" y="1421754"/>
            <a:ext cx="1576072" cy="461665"/>
          </a:xfrm>
          <a:prstGeom prst="rect">
            <a:avLst/>
          </a:prstGeom>
          <a:noFill/>
        </p:spPr>
        <p:txBody>
          <a:bodyPr wrap="none" rtlCol="0">
            <a:spAutoFit/>
          </a:bodyPr>
          <a:lstStyle/>
          <a:p>
            <a:r>
              <a:rPr lang="en-GB" sz="2400" dirty="0" smtClean="0">
                <a:latin typeface="Times New Roman" panose="02020603050405020304" pitchFamily="18" charset="0"/>
                <a:cs typeface="Times New Roman" panose="02020603050405020304" pitchFamily="18" charset="0"/>
              </a:rPr>
              <a:t>Final result</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3383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62167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Datasets</a:t>
            </a:r>
            <a:endParaRPr lang="en-GB" dirty="0"/>
          </a:p>
        </p:txBody>
      </p:sp>
      <p:pic>
        <p:nvPicPr>
          <p:cNvPr id="6" name="Content Placeholder 5"/>
          <p:cNvPicPr>
            <a:picLocks noGrp="1" noChangeAspect="1"/>
          </p:cNvPicPr>
          <p:nvPr>
            <p:ph idx="1"/>
          </p:nvPr>
        </p:nvPicPr>
        <p:blipFill>
          <a:blip r:embed="rId3"/>
          <a:stretch>
            <a:fillRect/>
          </a:stretch>
        </p:blipFill>
        <p:spPr>
          <a:xfrm>
            <a:off x="4202561" y="0"/>
            <a:ext cx="4584251" cy="6479177"/>
          </a:xfrm>
          <a:prstGeom prst="rect">
            <a:avLst/>
          </a:prstGeom>
        </p:spPr>
      </p:pic>
      <p:sp>
        <p:nvSpPr>
          <p:cNvPr id="4" name="Slide Number Placeholder 3"/>
          <p:cNvSpPr>
            <a:spLocks noGrp="1"/>
          </p:cNvSpPr>
          <p:nvPr>
            <p:ph type="sldNum" sz="quarter" idx="12"/>
          </p:nvPr>
        </p:nvSpPr>
        <p:spPr/>
        <p:txBody>
          <a:bodyPr/>
          <a:lstStyle/>
          <a:p>
            <a:fld id="{3B5F642D-6A31-4596-8C22-CC368C1BDF36}" type="slidenum">
              <a:rPr lang="de-CH" smtClean="0"/>
              <a:t>47</a:t>
            </a:fld>
            <a:endParaRPr lang="de-CH" dirty="0"/>
          </a:p>
        </p:txBody>
      </p:sp>
      <p:sp>
        <p:nvSpPr>
          <p:cNvPr id="3" name="TextBox 2"/>
          <p:cNvSpPr txBox="1"/>
          <p:nvPr/>
        </p:nvSpPr>
        <p:spPr>
          <a:xfrm>
            <a:off x="496957" y="1391478"/>
            <a:ext cx="2584174" cy="3693319"/>
          </a:xfrm>
          <a:prstGeom prst="rect">
            <a:avLst/>
          </a:prstGeom>
          <a:noFill/>
        </p:spPr>
        <p:txBody>
          <a:bodyPr wrap="square" rtlCol="0">
            <a:spAutoFit/>
          </a:bodyPr>
          <a:lstStyle/>
          <a:p>
            <a:r>
              <a:rPr lang="en-GB" dirty="0" smtClean="0">
                <a:latin typeface="Times New Roman" panose="02020603050405020304" pitchFamily="18" charset="0"/>
                <a:cs typeface="Times New Roman" panose="02020603050405020304" pitchFamily="18" charset="0"/>
              </a:rPr>
              <a:t>From [KLM*13]:</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 bikes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 chairs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 helicopters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104 aeroplanes</a:t>
            </a:r>
          </a:p>
          <a:p>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From Trimble warehouse:</a:t>
            </a: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32 snowmobiles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 cars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 cups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 ships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 sofas</a:t>
            </a:r>
          </a:p>
          <a:p>
            <a:pPr marL="285750" indent="-285750">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1000 chairs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748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Metric</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187" y="2354265"/>
                <a:ext cx="8429625" cy="4184650"/>
              </a:xfrm>
            </p:spPr>
            <p:txBody>
              <a:bodyPr/>
              <a:lstStyle/>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𝑎</m:t>
                      </m:r>
                      <m:d>
                        <m:dPr>
                          <m:ctrlPr>
                            <a:rPr lang="en-GB" b="0" i="1" smtClean="0">
                              <a:latin typeface="Cambria Math" panose="02040503050406030204" pitchFamily="18" charset="0"/>
                            </a:rPr>
                          </m:ctrlPr>
                        </m:dPr>
                        <m:e>
                          <m:r>
                            <a:rPr lang="en-GB" b="0" i="1" smtClean="0">
                              <a:latin typeface="Cambria Math" panose="02040503050406030204" pitchFamily="18" charset="0"/>
                            </a:rPr>
                            <m:t>𝑖</m:t>
                          </m:r>
                          <m:r>
                            <a:rPr lang="en-GB" b="0" i="1" smtClean="0">
                              <a:latin typeface="Cambria Math" panose="02040503050406030204" pitchFamily="18" charset="0"/>
                            </a:rPr>
                            <m:t>,</m:t>
                          </m:r>
                          <m:r>
                            <a:rPr lang="en-GB" b="0" i="1" smtClean="0">
                              <a:latin typeface="Cambria Math" panose="02040503050406030204" pitchFamily="18" charset="0"/>
                            </a:rPr>
                            <m:t>𝑗</m:t>
                          </m:r>
                        </m:e>
                      </m:d>
                      <m:r>
                        <a:rPr lang="en-GB" b="0" i="1" smtClean="0">
                          <a:latin typeface="Cambria Math" panose="02040503050406030204" pitchFamily="18" charset="0"/>
                        </a:rPr>
                        <m:t>=|</m:t>
                      </m:r>
                      <m:d>
                        <m:dPr>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m:rPr>
                                  <m:sty m:val="p"/>
                                </m:rPr>
                                <a:rPr lang="el-GR" b="0" i="0" smtClean="0">
                                  <a:latin typeface="Cambria Math" panose="02040503050406030204" pitchFamily="18" charset="0"/>
                                </a:rPr>
                                <m:t>θ</m:t>
                              </m:r>
                            </m:e>
                            <m:sub>
                              <m:r>
                                <m:rPr>
                                  <m:sty m:val="p"/>
                                </m:rPr>
                                <a:rPr lang="en-GB" b="0" i="0" smtClean="0">
                                  <a:latin typeface="Cambria Math" panose="02040503050406030204" pitchFamily="18" charset="0"/>
                                </a:rPr>
                                <m:t>i</m:t>
                              </m:r>
                            </m:sub>
                            <m:sup>
                              <m:r>
                                <m:rPr>
                                  <m:sty m:val="p"/>
                                </m:rPr>
                                <a:rPr lang="en-GB" b="0" i="0" smtClean="0">
                                  <a:latin typeface="Cambria Math" panose="02040503050406030204" pitchFamily="18" charset="0"/>
                                </a:rPr>
                                <m:t>gt</m:t>
                              </m:r>
                            </m:sup>
                          </m:sSubSup>
                          <m:r>
                            <a:rPr lang="en-GB">
                              <a:latin typeface="Cambria Math" panose="02040503050406030204" pitchFamily="18" charset="0"/>
                            </a:rPr>
                            <m:t>−</m:t>
                          </m:r>
                          <m:sSubSup>
                            <m:sSubSupPr>
                              <m:ctrlPr>
                                <a:rPr lang="en-GB" b="0" i="1" smtClean="0">
                                  <a:latin typeface="Cambria Math" panose="02040503050406030204" pitchFamily="18" charset="0"/>
                                </a:rPr>
                              </m:ctrlPr>
                            </m:sSubSupPr>
                            <m:e>
                              <m:r>
                                <a:rPr lang="el-GR" b="0" i="1" smtClean="0">
                                  <a:latin typeface="Cambria Math" panose="02040503050406030204" pitchFamily="18" charset="0"/>
                                </a:rPr>
                                <m:t>𝜃</m:t>
                              </m:r>
                            </m:e>
                            <m:sub>
                              <m:r>
                                <a:rPr lang="en-GB" b="0" i="1" smtClean="0">
                                  <a:latin typeface="Cambria Math" panose="02040503050406030204" pitchFamily="18" charset="0"/>
                                </a:rPr>
                                <m:t>𝑗</m:t>
                              </m:r>
                            </m:sub>
                            <m:sup>
                              <m:r>
                                <a:rPr lang="en-GB" b="0" i="1" smtClean="0">
                                  <a:latin typeface="Cambria Math" panose="02040503050406030204" pitchFamily="18" charset="0"/>
                                </a:rPr>
                                <m:t>𝑔𝑡</m:t>
                              </m:r>
                            </m:sup>
                          </m:sSubSup>
                        </m:e>
                      </m:d>
                      <m:r>
                        <a:rPr lang="en-GB" b="0" i="1" smtClean="0">
                          <a:latin typeface="Cambria Math" panose="02040503050406030204" pitchFamily="18" charset="0"/>
                        </a:rPr>
                        <m:t>−</m:t>
                      </m:r>
                      <m:d>
                        <m:dPr>
                          <m:ctrlPr>
                            <a:rPr lang="en-GB" i="1">
                              <a:latin typeface="Cambria Math" panose="02040503050406030204" pitchFamily="18" charset="0"/>
                            </a:rPr>
                          </m:ctrlPr>
                        </m:dPr>
                        <m:e>
                          <m:sSubSup>
                            <m:sSubSupPr>
                              <m:ctrlPr>
                                <a:rPr lang="en-GB" i="1">
                                  <a:latin typeface="Cambria Math" panose="02040503050406030204" pitchFamily="18" charset="0"/>
                                </a:rPr>
                              </m:ctrlPr>
                            </m:sSubSupPr>
                            <m:e>
                              <m:r>
                                <m:rPr>
                                  <m:sty m:val="p"/>
                                </m:rPr>
                                <a:rPr lang="el-GR">
                                  <a:latin typeface="Cambria Math" panose="02040503050406030204" pitchFamily="18" charset="0"/>
                                </a:rPr>
                                <m:t>θ</m:t>
                              </m:r>
                            </m:e>
                            <m:sub>
                              <m:r>
                                <m:rPr>
                                  <m:sty m:val="p"/>
                                </m:rPr>
                                <a:rPr lang="en-GB">
                                  <a:latin typeface="Cambria Math" panose="02040503050406030204" pitchFamily="18" charset="0"/>
                                </a:rPr>
                                <m:t>i</m:t>
                              </m:r>
                            </m:sub>
                            <m:sup/>
                          </m:sSubSup>
                          <m:r>
                            <a:rPr lang="en-GB">
                              <a:latin typeface="Cambria Math" panose="02040503050406030204" pitchFamily="18" charset="0"/>
                            </a:rPr>
                            <m:t>−</m:t>
                          </m:r>
                          <m:sSubSup>
                            <m:sSubSupPr>
                              <m:ctrlPr>
                                <a:rPr lang="en-GB" i="1">
                                  <a:latin typeface="Cambria Math" panose="02040503050406030204" pitchFamily="18" charset="0"/>
                                </a:rPr>
                              </m:ctrlPr>
                            </m:sSubSupPr>
                            <m:e>
                              <m:r>
                                <a:rPr lang="el-GR" i="1">
                                  <a:latin typeface="Cambria Math" panose="02040503050406030204" pitchFamily="18" charset="0"/>
                                </a:rPr>
                                <m:t>𝜃</m:t>
                              </m:r>
                            </m:e>
                            <m:sub>
                              <m:r>
                                <a:rPr lang="en-GB" i="1">
                                  <a:latin typeface="Cambria Math" panose="02040503050406030204" pitchFamily="18" charset="0"/>
                                </a:rPr>
                                <m:t>𝑗</m:t>
                              </m:r>
                            </m:sub>
                            <m:sup/>
                          </m:sSubSup>
                        </m:e>
                      </m:d>
                      <m:r>
                        <a:rPr lang="en-GB" b="0" i="1" smtClean="0">
                          <a:latin typeface="Cambria Math" panose="02040503050406030204" pitchFamily="18" charset="0"/>
                        </a:rPr>
                        <m:t>|</m:t>
                      </m:r>
                    </m:oMath>
                  </m:oMathPara>
                </a14:m>
                <a:endParaRPr lang="en-GB" b="0" dirty="0" smtClean="0"/>
              </a:p>
              <a:p>
                <a:endParaRPr lang="en-GB" b="0" dirty="0" smtClean="0"/>
              </a:p>
              <a:p>
                <a:endParaRPr lang="en-GB" b="0" dirty="0" smtClean="0"/>
              </a:p>
              <a:p>
                <a:endParaRPr lang="en-GB" b="0" dirty="0" smtClean="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187" y="2354265"/>
                <a:ext cx="8429625" cy="4184650"/>
              </a:xfrm>
              <a:blipFill>
                <a:blip r:embed="rId3"/>
                <a:stretch>
                  <a:fillRect/>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3B5F642D-6A31-4596-8C22-CC368C1BDF36}" type="slidenum">
              <a:rPr lang="de-CH" smtClean="0"/>
              <a:t>48</a:t>
            </a:fld>
            <a:endParaRPr lang="de-CH" dirty="0"/>
          </a:p>
        </p:txBody>
      </p:sp>
    </p:spTree>
    <p:extLst>
      <p:ext uri="{BB962C8B-B14F-4D97-AF65-F5344CB8AC3E}">
        <p14:creationId xmlns:p14="http://schemas.microsoft.com/office/powerpoint/2010/main" val="2423188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 class performance</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49</a:t>
            </a:fld>
            <a:endParaRPr lang="de-CH" dirty="0"/>
          </a:p>
        </p:txBody>
      </p:sp>
      <p:pic>
        <p:nvPicPr>
          <p:cNvPr id="24" name="Content Placeholder 23"/>
          <p:cNvPicPr>
            <a:picLocks noGrp="1" noChangeAspect="1"/>
          </p:cNvPicPr>
          <p:nvPr>
            <p:ph idx="1"/>
          </p:nvPr>
        </p:nvPicPr>
        <p:blipFill>
          <a:blip r:embed="rId3"/>
          <a:stretch>
            <a:fillRect/>
          </a:stretch>
        </p:blipFill>
        <p:spPr>
          <a:xfrm>
            <a:off x="1905635" y="1825625"/>
            <a:ext cx="5332730" cy="4184650"/>
          </a:xfrm>
          <a:prstGeom prst="rect">
            <a:avLst/>
          </a:prstGeom>
        </p:spPr>
      </p:pic>
    </p:spTree>
    <p:extLst>
      <p:ext uri="{BB962C8B-B14F-4D97-AF65-F5344CB8AC3E}">
        <p14:creationId xmlns:p14="http://schemas.microsoft.com/office/powerpoint/2010/main" val="1458935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Problem</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0742" y="1825625"/>
            <a:ext cx="8002517" cy="4184650"/>
          </a:xfrm>
        </p:spPr>
      </p:pic>
      <p:sp>
        <p:nvSpPr>
          <p:cNvPr id="4" name="Slide Number Placeholder 3"/>
          <p:cNvSpPr>
            <a:spLocks noGrp="1"/>
          </p:cNvSpPr>
          <p:nvPr>
            <p:ph type="sldNum" sz="quarter" idx="12"/>
          </p:nvPr>
        </p:nvSpPr>
        <p:spPr/>
        <p:txBody>
          <a:bodyPr/>
          <a:lstStyle/>
          <a:p>
            <a:fld id="{3B5F642D-6A31-4596-8C22-CC368C1BDF36}" type="slidenum">
              <a:rPr lang="de-CH" smtClean="0"/>
              <a:t>5</a:t>
            </a:fld>
            <a:endParaRPr lang="de-CH" dirty="0"/>
          </a:p>
        </p:txBody>
      </p:sp>
      <p:sp>
        <p:nvSpPr>
          <p:cNvPr id="6" name="TextBox 5"/>
          <p:cNvSpPr txBox="1"/>
          <p:nvPr/>
        </p:nvSpPr>
        <p:spPr>
          <a:xfrm>
            <a:off x="6525681" y="1594792"/>
            <a:ext cx="2261132" cy="461665"/>
          </a:xfrm>
          <a:prstGeom prst="rect">
            <a:avLst/>
          </a:prstGeom>
          <a:noFill/>
        </p:spPr>
        <p:txBody>
          <a:bodyPr wrap="none" rtlCol="0">
            <a:spAutoFit/>
          </a:bodyPr>
          <a:lstStyle/>
          <a:p>
            <a:r>
              <a:rPr lang="en-GB" sz="2400" b="1" dirty="0" smtClean="0">
                <a:latin typeface="Times New Roman" panose="02020603050405020304" pitchFamily="18" charset="0"/>
                <a:cs typeface="Times New Roman" panose="02020603050405020304" pitchFamily="18" charset="0"/>
              </a:rPr>
              <a:t>EFFICIENTLY</a:t>
            </a:r>
            <a:endParaRPr lang="en-GB"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19510" y="1114929"/>
            <a:ext cx="4719562" cy="461665"/>
          </a:xfrm>
          <a:prstGeom prst="rect">
            <a:avLst/>
          </a:prstGeom>
          <a:noFill/>
        </p:spPr>
        <p:txBody>
          <a:bodyPr wrap="none" rtlCol="0">
            <a:spAutoFit/>
          </a:bodyPr>
          <a:lstStyle/>
          <a:p>
            <a:r>
              <a:rPr lang="en-GB" sz="2400" b="1" dirty="0" smtClean="0">
                <a:latin typeface="Times New Roman" panose="02020603050405020304" pitchFamily="18" charset="0"/>
                <a:cs typeface="Times New Roman" panose="02020603050405020304" pitchFamily="18" charset="0"/>
              </a:rPr>
              <a:t>Co</a:t>
            </a:r>
            <a:r>
              <a:rPr lang="en-GB" sz="2400" dirty="0" smtClean="0">
                <a:latin typeface="Times New Roman" panose="02020603050405020304" pitchFamily="18" charset="0"/>
                <a:cs typeface="Times New Roman" panose="02020603050405020304" pitchFamily="18" charset="0"/>
              </a:rPr>
              <a:t>nsistently </a:t>
            </a:r>
            <a:r>
              <a:rPr lang="en-GB" sz="2400" b="1" dirty="0" smtClean="0">
                <a:latin typeface="Times New Roman" panose="02020603050405020304" pitchFamily="18" charset="0"/>
                <a:cs typeface="Times New Roman" panose="02020603050405020304" pitchFamily="18" charset="0"/>
              </a:rPr>
              <a:t>Align</a:t>
            </a:r>
            <a:r>
              <a:rPr lang="en-GB" sz="2400" dirty="0" smtClean="0">
                <a:latin typeface="Times New Roman" panose="02020603050405020304" pitchFamily="18" charset="0"/>
                <a:cs typeface="Times New Roman" panose="02020603050405020304" pitchFamily="18" charset="0"/>
              </a:rPr>
              <a:t> shape collections</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65892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Efficiency improvement</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50</a:t>
            </a:fld>
            <a:endParaRPr lang="de-CH" dirty="0"/>
          </a:p>
        </p:txBody>
      </p:sp>
      <p:pic>
        <p:nvPicPr>
          <p:cNvPr id="12" name="Content Placeholder 11"/>
          <p:cNvPicPr>
            <a:picLocks noGrp="1" noChangeAspect="1"/>
          </p:cNvPicPr>
          <p:nvPr>
            <p:ph idx="1"/>
          </p:nvPr>
        </p:nvPicPr>
        <p:blipFill>
          <a:blip r:embed="rId3"/>
          <a:stretch>
            <a:fillRect/>
          </a:stretch>
        </p:blipFill>
        <p:spPr>
          <a:xfrm>
            <a:off x="1905635" y="1825625"/>
            <a:ext cx="5332730" cy="4184650"/>
          </a:xfrm>
          <a:prstGeom prst="rect">
            <a:avLst/>
          </a:prstGeom>
        </p:spPr>
      </p:pic>
    </p:spTree>
    <p:extLst>
      <p:ext uri="{BB962C8B-B14F-4D97-AF65-F5344CB8AC3E}">
        <p14:creationId xmlns:p14="http://schemas.microsoft.com/office/powerpoint/2010/main" val="7112137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Efficiency improvement</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54723856"/>
              </p:ext>
            </p:extLst>
          </p:nvPr>
        </p:nvGraphicFramePr>
        <p:xfrm>
          <a:off x="357188" y="1825625"/>
          <a:ext cx="8429625" cy="4079240"/>
        </p:xfrm>
        <a:graphic>
          <a:graphicData uri="http://schemas.openxmlformats.org/drawingml/2006/table">
            <a:tbl>
              <a:tblPr firstRow="1" bandRow="1">
                <a:tableStyleId>{5C22544A-7EE6-4342-B048-85BDC9FD1C3A}</a:tableStyleId>
              </a:tblPr>
              <a:tblGrid>
                <a:gridCol w="1685925">
                  <a:extLst>
                    <a:ext uri="{9D8B030D-6E8A-4147-A177-3AD203B41FA5}">
                      <a16:colId xmlns:a16="http://schemas.microsoft.com/office/drawing/2014/main" val="3443323621"/>
                    </a:ext>
                  </a:extLst>
                </a:gridCol>
                <a:gridCol w="1685925">
                  <a:extLst>
                    <a:ext uri="{9D8B030D-6E8A-4147-A177-3AD203B41FA5}">
                      <a16:colId xmlns:a16="http://schemas.microsoft.com/office/drawing/2014/main" val="1103408618"/>
                    </a:ext>
                  </a:extLst>
                </a:gridCol>
                <a:gridCol w="1685925">
                  <a:extLst>
                    <a:ext uri="{9D8B030D-6E8A-4147-A177-3AD203B41FA5}">
                      <a16:colId xmlns:a16="http://schemas.microsoft.com/office/drawing/2014/main" val="3320984227"/>
                    </a:ext>
                  </a:extLst>
                </a:gridCol>
                <a:gridCol w="1685925">
                  <a:extLst>
                    <a:ext uri="{9D8B030D-6E8A-4147-A177-3AD203B41FA5}">
                      <a16:colId xmlns:a16="http://schemas.microsoft.com/office/drawing/2014/main" val="2720056999"/>
                    </a:ext>
                  </a:extLst>
                </a:gridCol>
                <a:gridCol w="1685925">
                  <a:extLst>
                    <a:ext uri="{9D8B030D-6E8A-4147-A177-3AD203B41FA5}">
                      <a16:colId xmlns:a16="http://schemas.microsoft.com/office/drawing/2014/main" val="2907047494"/>
                    </a:ext>
                  </a:extLst>
                </a:gridCol>
              </a:tblGrid>
              <a:tr h="370840">
                <a:tc>
                  <a:txBody>
                    <a:bodyPr/>
                    <a:lstStyle/>
                    <a:p>
                      <a:endParaRPr lang="en-GB"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Ours</a:t>
                      </a:r>
                      <a:r>
                        <a:rPr lang="en-GB" baseline="0" dirty="0" smtClean="0">
                          <a:latin typeface="Times New Roman" panose="02020603050405020304" pitchFamily="18" charset="0"/>
                          <a:cs typeface="Times New Roman" panose="02020603050405020304" pitchFamily="18" charset="0"/>
                        </a:rPr>
                        <a:t> (s)</a:t>
                      </a:r>
                      <a:endParaRPr lang="en-GB"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Uniform</a:t>
                      </a:r>
                      <a:r>
                        <a:rPr lang="en-GB" baseline="0" dirty="0" smtClean="0">
                          <a:latin typeface="Times New Roman" panose="02020603050405020304" pitchFamily="18" charset="0"/>
                          <a:cs typeface="Times New Roman" panose="02020603050405020304" pitchFamily="18" charset="0"/>
                        </a:rPr>
                        <a:t> (s)</a:t>
                      </a:r>
                      <a:endParaRPr lang="en-GB"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Ours </a:t>
                      </a:r>
                      <a:r>
                        <a:rPr lang="en-GB" sz="18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a:t>
                      </a:r>
                      <a:r>
                        <a:rPr lang="en-GB" sz="1800" b="0" i="1" u="none" strike="noStrike" kern="1200" baseline="0" dirty="0" err="1" smtClean="0">
                          <a:solidFill>
                            <a:schemeClr val="lt1"/>
                          </a:solidFill>
                          <a:latin typeface="Times New Roman" panose="02020603050405020304" pitchFamily="18" charset="0"/>
                          <a:ea typeface="+mn-ea"/>
                          <a:cs typeface="Times New Roman" panose="02020603050405020304" pitchFamily="18" charset="0"/>
                        </a:rPr>
                        <a:t>Ei,j</a:t>
                      </a:r>
                      <a:r>
                        <a:rPr lang="en-GB" sz="18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Uniform </a:t>
                      </a:r>
                      <a:r>
                        <a:rPr lang="en-GB" sz="18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a:t>
                      </a:r>
                      <a:r>
                        <a:rPr lang="en-GB" sz="1800" b="0" i="1" u="none" strike="noStrike" kern="1200" baseline="0" dirty="0" err="1" smtClean="0">
                          <a:solidFill>
                            <a:schemeClr val="lt1"/>
                          </a:solidFill>
                          <a:latin typeface="Times New Roman" panose="02020603050405020304" pitchFamily="18" charset="0"/>
                          <a:ea typeface="+mn-ea"/>
                          <a:cs typeface="Times New Roman" panose="02020603050405020304" pitchFamily="18" charset="0"/>
                        </a:rPr>
                        <a:t>Ei,j</a:t>
                      </a:r>
                      <a:r>
                        <a:rPr lang="en-GB" sz="18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19035897"/>
                  </a:ext>
                </a:extLst>
              </a:tr>
              <a:tr h="370840">
                <a:tc>
                  <a:txBody>
                    <a:bodyPr/>
                    <a:lstStyle/>
                    <a:p>
                      <a:r>
                        <a:rPr lang="en-GB" dirty="0" smtClean="0">
                          <a:latin typeface="Times New Roman" panose="02020603050405020304" pitchFamily="18" charset="0"/>
                          <a:cs typeface="Times New Roman" panose="02020603050405020304" pitchFamily="18" charset="0"/>
                        </a:rPr>
                        <a:t>Sofas</a:t>
                      </a:r>
                      <a:endParaRPr lang="en-GB" dirty="0">
                        <a:latin typeface="Times New Roman" panose="02020603050405020304" pitchFamily="18" charset="0"/>
                        <a:cs typeface="Times New Roman" panose="02020603050405020304" pitchFamily="18" charset="0"/>
                      </a:endParaRPr>
                    </a:p>
                  </a:txBody>
                  <a:tcPr/>
                </a:tc>
                <a:tc>
                  <a:txBody>
                    <a:bodyPr/>
                    <a:lstStyle/>
                    <a:p>
                      <a:r>
                        <a:rPr lang="en-GB" sz="1800" b="1"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18.2</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345.1</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1902</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29184</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98419588"/>
                  </a:ext>
                </a:extLst>
              </a:tr>
              <a:tr h="370840">
                <a:tc>
                  <a:txBody>
                    <a:bodyPr/>
                    <a:lstStyle/>
                    <a:p>
                      <a:r>
                        <a:rPr lang="en-GB" dirty="0" smtClean="0">
                          <a:latin typeface="Times New Roman" panose="02020603050405020304" pitchFamily="18" charset="0"/>
                          <a:cs typeface="Times New Roman" panose="02020603050405020304" pitchFamily="18" charset="0"/>
                        </a:rPr>
                        <a:t>Helicopters</a:t>
                      </a:r>
                      <a:endParaRPr lang="en-GB" dirty="0">
                        <a:latin typeface="Times New Roman" panose="02020603050405020304" pitchFamily="18" charset="0"/>
                        <a:cs typeface="Times New Roman" panose="02020603050405020304" pitchFamily="18" charset="0"/>
                      </a:endParaRPr>
                    </a:p>
                  </a:txBody>
                  <a:tcPr/>
                </a:tc>
                <a:tc>
                  <a:txBody>
                    <a:bodyPr/>
                    <a:lstStyle/>
                    <a:p>
                      <a:r>
                        <a:rPr lang="en-GB" sz="1800" b="1"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124.6</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450.4</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12180</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36544</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99727697"/>
                  </a:ext>
                </a:extLst>
              </a:tr>
              <a:tr h="370840">
                <a:tc>
                  <a:txBody>
                    <a:bodyPr/>
                    <a:lstStyle/>
                    <a:p>
                      <a:r>
                        <a:rPr lang="en-GB" dirty="0" smtClean="0">
                          <a:latin typeface="Times New Roman" panose="02020603050405020304" pitchFamily="18" charset="0"/>
                          <a:cs typeface="Times New Roman" panose="02020603050405020304" pitchFamily="18" charset="0"/>
                        </a:rPr>
                        <a:t>Snowmobiles</a:t>
                      </a:r>
                      <a:endParaRPr lang="en-GB" dirty="0">
                        <a:latin typeface="Times New Roman" panose="02020603050405020304" pitchFamily="18" charset="0"/>
                        <a:cs typeface="Times New Roman" panose="02020603050405020304" pitchFamily="18" charset="0"/>
                      </a:endParaRPr>
                    </a:p>
                  </a:txBody>
                  <a:tcPr/>
                </a:tc>
                <a:tc>
                  <a:txBody>
                    <a:bodyPr/>
                    <a:lstStyle/>
                    <a:p>
                      <a:r>
                        <a:rPr lang="en-GB" sz="1800" b="1"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7.6</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69.4</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818</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5824</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85362951"/>
                  </a:ext>
                </a:extLst>
              </a:tr>
              <a:tr h="370840">
                <a:tc>
                  <a:txBody>
                    <a:bodyPr/>
                    <a:lstStyle/>
                    <a:p>
                      <a:r>
                        <a:rPr lang="en-GB" dirty="0" smtClean="0">
                          <a:latin typeface="Times New Roman" panose="02020603050405020304" pitchFamily="18" charset="0"/>
                          <a:cs typeface="Times New Roman" panose="02020603050405020304" pitchFamily="18" charset="0"/>
                        </a:rPr>
                        <a:t>Chairs (big)</a:t>
                      </a:r>
                      <a:endParaRPr lang="en-GB" dirty="0">
                        <a:latin typeface="Times New Roman" panose="02020603050405020304" pitchFamily="18" charset="0"/>
                        <a:cs typeface="Times New Roman" panose="02020603050405020304" pitchFamily="18" charset="0"/>
                      </a:endParaRPr>
                    </a:p>
                  </a:txBody>
                  <a:tcPr/>
                </a:tc>
                <a:tc>
                  <a:txBody>
                    <a:bodyPr/>
                    <a:lstStyle/>
                    <a:p>
                      <a:r>
                        <a:rPr lang="en-GB" sz="1800" b="1"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3001</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12149.5</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291273</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930528</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6417523"/>
                  </a:ext>
                </a:extLst>
              </a:tr>
              <a:tr h="370840">
                <a:tc>
                  <a:txBody>
                    <a:bodyPr/>
                    <a:lstStyle/>
                    <a:p>
                      <a:r>
                        <a:rPr lang="en-GB" dirty="0" smtClean="0">
                          <a:latin typeface="Times New Roman" panose="02020603050405020304" pitchFamily="18" charset="0"/>
                          <a:cs typeface="Times New Roman" panose="02020603050405020304" pitchFamily="18" charset="0"/>
                        </a:rPr>
                        <a:t>Cars</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23.8</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435.3</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2614</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37696</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3603315"/>
                  </a:ext>
                </a:extLst>
              </a:tr>
              <a:tr h="370840">
                <a:tc>
                  <a:txBody>
                    <a:bodyPr/>
                    <a:lstStyle/>
                    <a:p>
                      <a:r>
                        <a:rPr lang="en-GB" dirty="0" smtClean="0">
                          <a:latin typeface="Times New Roman" panose="02020603050405020304" pitchFamily="18" charset="0"/>
                          <a:cs typeface="Times New Roman" panose="02020603050405020304" pitchFamily="18" charset="0"/>
                        </a:rPr>
                        <a:t>Cups</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116.3</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434.6</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11699</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36320</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64480779"/>
                  </a:ext>
                </a:extLst>
              </a:tr>
              <a:tr h="370840">
                <a:tc>
                  <a:txBody>
                    <a:bodyPr/>
                    <a:lstStyle/>
                    <a:p>
                      <a:r>
                        <a:rPr lang="en-GB" dirty="0" smtClean="0">
                          <a:latin typeface="Times New Roman" panose="02020603050405020304" pitchFamily="18" charset="0"/>
                          <a:cs typeface="Times New Roman" panose="02020603050405020304" pitchFamily="18" charset="0"/>
                        </a:rPr>
                        <a:t>Ships</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17.6</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384.6</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1900</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30400</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4827846"/>
                  </a:ext>
                </a:extLst>
              </a:tr>
              <a:tr h="370840">
                <a:tc>
                  <a:txBody>
                    <a:bodyPr/>
                    <a:lstStyle/>
                    <a:p>
                      <a:r>
                        <a:rPr lang="en-GB" dirty="0" smtClean="0">
                          <a:latin typeface="Times New Roman" panose="02020603050405020304" pitchFamily="18" charset="0"/>
                          <a:cs typeface="Times New Roman" panose="02020603050405020304" pitchFamily="18" charset="0"/>
                        </a:rPr>
                        <a:t>Bikes</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45.5</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472.7</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3560</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32224</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0723979"/>
                  </a:ext>
                </a:extLst>
              </a:tr>
              <a:tr h="370840">
                <a:tc>
                  <a:txBody>
                    <a:bodyPr/>
                    <a:lstStyle/>
                    <a:p>
                      <a:r>
                        <a:rPr lang="en-GB" dirty="0" smtClean="0">
                          <a:latin typeface="Times New Roman" panose="02020603050405020304" pitchFamily="18" charset="0"/>
                          <a:cs typeface="Times New Roman" panose="02020603050405020304" pitchFamily="18" charset="0"/>
                        </a:rPr>
                        <a:t>Chairs</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93.6</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428.4</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9046</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34688</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59496283"/>
                  </a:ext>
                </a:extLst>
              </a:tr>
              <a:tr h="370840">
                <a:tc>
                  <a:txBody>
                    <a:bodyPr/>
                    <a:lstStyle/>
                    <a:p>
                      <a:r>
                        <a:rPr lang="en-GB" dirty="0" smtClean="0">
                          <a:latin typeface="Times New Roman" panose="02020603050405020304" pitchFamily="18" charset="0"/>
                          <a:cs typeface="Times New Roman" panose="02020603050405020304" pitchFamily="18" charset="0"/>
                        </a:rPr>
                        <a:t>Aeroplanes</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135.2</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349.5</a:t>
                      </a:r>
                      <a:endParaRPr lang="en-GB" dirty="0">
                        <a:latin typeface="Times New Roman" panose="02020603050405020304" pitchFamily="18" charset="0"/>
                        <a:cs typeface="Times New Roman" panose="02020603050405020304" pitchFamily="18" charset="0"/>
                      </a:endParaRPr>
                    </a:p>
                  </a:txBody>
                  <a:tcPr/>
                </a:tc>
                <a:tc>
                  <a:txBody>
                    <a:bodyPr/>
                    <a:lstStyle/>
                    <a:p>
                      <a:r>
                        <a:rPr lang="en-GB" b="1" dirty="0" smtClean="0">
                          <a:latin typeface="Times New Roman" panose="02020603050405020304" pitchFamily="18" charset="0"/>
                          <a:cs typeface="Times New Roman" panose="02020603050405020304" pitchFamily="18" charset="0"/>
                        </a:rPr>
                        <a:t>14300</a:t>
                      </a:r>
                      <a:endParaRPr lang="en-GB" b="1" dirty="0">
                        <a:latin typeface="Times New Roman" panose="02020603050405020304" pitchFamily="18" charset="0"/>
                        <a:cs typeface="Times New Roman" panose="02020603050405020304" pitchFamily="18" charset="0"/>
                      </a:endParaRPr>
                    </a:p>
                  </a:txBody>
                  <a:tcPr/>
                </a:tc>
                <a:tc>
                  <a:txBody>
                    <a:bodyPr/>
                    <a:lstStyle/>
                    <a:p>
                      <a:r>
                        <a:rPr lang="en-GB" dirty="0" smtClean="0">
                          <a:latin typeface="Times New Roman" panose="02020603050405020304" pitchFamily="18" charset="0"/>
                          <a:cs typeface="Times New Roman" panose="02020603050405020304" pitchFamily="18" charset="0"/>
                        </a:rPr>
                        <a:t>30944</a:t>
                      </a:r>
                      <a:endParaRPr lang="en-GB"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907870"/>
                  </a:ext>
                </a:extLst>
              </a:tr>
            </a:tbl>
          </a:graphicData>
        </a:graphic>
      </p:graphicFrame>
      <p:sp>
        <p:nvSpPr>
          <p:cNvPr id="4" name="Slide Number Placeholder 3"/>
          <p:cNvSpPr>
            <a:spLocks noGrp="1"/>
          </p:cNvSpPr>
          <p:nvPr>
            <p:ph type="sldNum" sz="quarter" idx="12"/>
          </p:nvPr>
        </p:nvSpPr>
        <p:spPr/>
        <p:txBody>
          <a:bodyPr/>
          <a:lstStyle/>
          <a:p>
            <a:fld id="{3B5F642D-6A31-4596-8C22-CC368C1BDF36}" type="slidenum">
              <a:rPr lang="de-CH" smtClean="0"/>
              <a:t>51</a:t>
            </a:fld>
            <a:endParaRPr lang="de-CH" dirty="0"/>
          </a:p>
        </p:txBody>
      </p:sp>
    </p:spTree>
    <p:extLst>
      <p:ext uri="{BB962C8B-B14F-4D97-AF65-F5344CB8AC3E}">
        <p14:creationId xmlns:p14="http://schemas.microsoft.com/office/powerpoint/2010/main" val="29013412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Efficiency improvement</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52</a:t>
            </a:fld>
            <a:endParaRPr lang="de-CH" dirty="0"/>
          </a:p>
        </p:txBody>
      </p:sp>
      <p:pic>
        <p:nvPicPr>
          <p:cNvPr id="6" name="Content Placeholder 5"/>
          <p:cNvPicPr>
            <a:picLocks noGrp="1" noChangeAspect="1"/>
          </p:cNvPicPr>
          <p:nvPr>
            <p:ph idx="1"/>
          </p:nvPr>
        </p:nvPicPr>
        <p:blipFill>
          <a:blip r:embed="rId2"/>
          <a:stretch>
            <a:fillRect/>
          </a:stretch>
        </p:blipFill>
        <p:spPr>
          <a:xfrm>
            <a:off x="1916226" y="1825625"/>
            <a:ext cx="5311549" cy="4184650"/>
          </a:xfrm>
          <a:prstGeom prst="rect">
            <a:avLst/>
          </a:prstGeom>
        </p:spPr>
      </p:pic>
    </p:spTree>
    <p:extLst>
      <p:ext uri="{BB962C8B-B14F-4D97-AF65-F5344CB8AC3E}">
        <p14:creationId xmlns:p14="http://schemas.microsoft.com/office/powerpoint/2010/main" val="23633382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 of clustering</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53</a:t>
            </a:fld>
            <a:endParaRPr lang="de-CH" dirty="0"/>
          </a:p>
        </p:txBody>
      </p:sp>
      <p:pic>
        <p:nvPicPr>
          <p:cNvPr id="12" name="Content Placeholder 11"/>
          <p:cNvPicPr>
            <a:picLocks noGrp="1" noChangeAspect="1"/>
          </p:cNvPicPr>
          <p:nvPr>
            <p:ph idx="1"/>
          </p:nvPr>
        </p:nvPicPr>
        <p:blipFill>
          <a:blip r:embed="rId3"/>
          <a:stretch>
            <a:fillRect/>
          </a:stretch>
        </p:blipFill>
        <p:spPr>
          <a:xfrm>
            <a:off x="1916226" y="1825625"/>
            <a:ext cx="5311549" cy="4184650"/>
          </a:xfrm>
          <a:prstGeom prst="rect">
            <a:avLst/>
          </a:prstGeom>
        </p:spPr>
      </p:pic>
    </p:spTree>
    <p:extLst>
      <p:ext uri="{BB962C8B-B14F-4D97-AF65-F5344CB8AC3E}">
        <p14:creationId xmlns:p14="http://schemas.microsoft.com/office/powerpoint/2010/main" val="4280739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 of supervision</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54</a:t>
            </a:fld>
            <a:endParaRPr lang="de-CH" dirty="0"/>
          </a:p>
        </p:txBody>
      </p:sp>
      <p:graphicFrame>
        <p:nvGraphicFramePr>
          <p:cNvPr id="3" name="Object 2"/>
          <p:cNvGraphicFramePr>
            <a:graphicFrameLocks noChangeAspect="1"/>
          </p:cNvGraphicFramePr>
          <p:nvPr>
            <p:extLst>
              <p:ext uri="{D42A27DB-BD31-4B8C-83A1-F6EECF244321}">
                <p14:modId xmlns:p14="http://schemas.microsoft.com/office/powerpoint/2010/main" val="2838713551"/>
              </p:ext>
            </p:extLst>
          </p:nvPr>
        </p:nvGraphicFramePr>
        <p:xfrm>
          <a:off x="357188" y="1922329"/>
          <a:ext cx="4183394" cy="3287509"/>
        </p:xfrm>
        <a:graphic>
          <a:graphicData uri="http://schemas.openxmlformats.org/presentationml/2006/ole">
            <mc:AlternateContent xmlns:mc="http://schemas.openxmlformats.org/markup-compatibility/2006">
              <mc:Choice xmlns:v="urn:schemas-microsoft-com:vml" Requires="v">
                <p:oleObj spid="_x0000_s1092" name="Acrobat Document" r:id="rId4" imgW="5114703" imgH="4019421" progId="AcroExch.Document.DC">
                  <p:embed/>
                </p:oleObj>
              </mc:Choice>
              <mc:Fallback>
                <p:oleObj name="Acrobat Document" r:id="rId4" imgW="5114703" imgH="4019421" progId="AcroExch.Document.DC">
                  <p:embed/>
                  <p:pic>
                    <p:nvPicPr>
                      <p:cNvPr id="0" name=""/>
                      <p:cNvPicPr/>
                      <p:nvPr/>
                    </p:nvPicPr>
                    <p:blipFill>
                      <a:blip r:embed="rId5"/>
                      <a:stretch>
                        <a:fillRect/>
                      </a:stretch>
                    </p:blipFill>
                    <p:spPr>
                      <a:xfrm>
                        <a:off x="357188" y="1922329"/>
                        <a:ext cx="4183394" cy="328750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73857224"/>
              </p:ext>
            </p:extLst>
          </p:nvPr>
        </p:nvGraphicFramePr>
        <p:xfrm>
          <a:off x="4856104" y="1922329"/>
          <a:ext cx="4183394" cy="3287509"/>
        </p:xfrm>
        <a:graphic>
          <a:graphicData uri="http://schemas.openxmlformats.org/presentationml/2006/ole">
            <mc:AlternateContent xmlns:mc="http://schemas.openxmlformats.org/markup-compatibility/2006">
              <mc:Choice xmlns:v="urn:schemas-microsoft-com:vml" Requires="v">
                <p:oleObj spid="_x0000_s1093" name="Acrobat Document" r:id="rId6" imgW="5114703" imgH="4019421" progId="AcroExch.Document.DC">
                  <p:embed/>
                </p:oleObj>
              </mc:Choice>
              <mc:Fallback>
                <p:oleObj name="Acrobat Document" r:id="rId6" imgW="5114703" imgH="4019421" progId="AcroExch.Document.DC">
                  <p:embed/>
                  <p:pic>
                    <p:nvPicPr>
                      <p:cNvPr id="0" name=""/>
                      <p:cNvPicPr/>
                      <p:nvPr/>
                    </p:nvPicPr>
                    <p:blipFill>
                      <a:blip r:embed="rId7"/>
                      <a:stretch>
                        <a:fillRect/>
                      </a:stretch>
                    </p:blipFill>
                    <p:spPr>
                      <a:xfrm>
                        <a:off x="4856104" y="1922329"/>
                        <a:ext cx="4183394" cy="3287509"/>
                      </a:xfrm>
                      <a:prstGeom prst="rect">
                        <a:avLst/>
                      </a:prstGeom>
                    </p:spPr>
                  </p:pic>
                </p:oleObj>
              </mc:Fallback>
            </mc:AlternateContent>
          </a:graphicData>
        </a:graphic>
      </p:graphicFrame>
      <p:sp>
        <p:nvSpPr>
          <p:cNvPr id="8" name="TextBox 7"/>
          <p:cNvSpPr txBox="1"/>
          <p:nvPr/>
        </p:nvSpPr>
        <p:spPr>
          <a:xfrm>
            <a:off x="1820347" y="5209837"/>
            <a:ext cx="1257075" cy="584775"/>
          </a:xfrm>
          <a:prstGeom prst="rect">
            <a:avLst/>
          </a:prstGeom>
          <a:noFill/>
        </p:spPr>
        <p:txBody>
          <a:bodyPr wrap="none" rtlCol="0">
            <a:spAutoFit/>
          </a:bodyPr>
          <a:lstStyle/>
          <a:p>
            <a:r>
              <a:rPr lang="en-GB" sz="3200" dirty="0" smtClean="0">
                <a:latin typeface="Times New Roman" panose="02020603050405020304" pitchFamily="18" charset="0"/>
                <a:cs typeface="Times New Roman" panose="02020603050405020304" pitchFamily="18" charset="0"/>
              </a:rPr>
              <a:t>Chairs</a:t>
            </a:r>
            <a:endParaRPr lang="en-GB"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920115" y="5209838"/>
            <a:ext cx="2055371" cy="584775"/>
          </a:xfrm>
          <a:prstGeom prst="rect">
            <a:avLst/>
          </a:prstGeom>
          <a:noFill/>
        </p:spPr>
        <p:txBody>
          <a:bodyPr wrap="none" rtlCol="0">
            <a:spAutoFit/>
          </a:bodyPr>
          <a:lstStyle/>
          <a:p>
            <a:r>
              <a:rPr lang="en-GB" sz="3200" dirty="0" smtClean="0">
                <a:latin typeface="Times New Roman" panose="02020603050405020304" pitchFamily="18" charset="0"/>
                <a:cs typeface="Times New Roman" panose="02020603050405020304" pitchFamily="18" charset="0"/>
              </a:rPr>
              <a:t>Aeroplanes</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1221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Limitations</a:t>
            </a:r>
            <a:endParaRPr lang="en-GB" dirty="0"/>
          </a:p>
        </p:txBody>
      </p:sp>
      <p:sp>
        <p:nvSpPr>
          <p:cNvPr id="3" name="Content Placeholder 2"/>
          <p:cNvSpPr>
            <a:spLocks noGrp="1"/>
          </p:cNvSpPr>
          <p:nvPr>
            <p:ph idx="1"/>
          </p:nvPr>
        </p:nvSpPr>
        <p:spPr/>
        <p:txBody>
          <a:bodyPr/>
          <a:lstStyle/>
          <a:p>
            <a:r>
              <a:rPr lang="en-GB" dirty="0"/>
              <a:t>E</a:t>
            </a:r>
            <a:r>
              <a:rPr lang="en-GB" dirty="0" smtClean="0"/>
              <a:t>fficient with small number of near-symmetries</a:t>
            </a:r>
          </a:p>
          <a:p>
            <a:r>
              <a:rPr lang="en-GB" dirty="0" smtClean="0"/>
              <a:t>Can be sensitive to outliers</a:t>
            </a:r>
          </a:p>
          <a:p>
            <a:endParaRPr lang="en-GB" dirty="0" smtClean="0"/>
          </a:p>
          <a:p>
            <a:endParaRPr lang="en-GB" dirty="0" smtClean="0"/>
          </a:p>
          <a:p>
            <a:endParaRPr lang="en-GB" dirty="0"/>
          </a:p>
          <a:p>
            <a:r>
              <a:rPr lang="en-GB" dirty="0" smtClean="0"/>
              <a:t>Include texture and non-geometric cues in alignment</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55</a:t>
            </a:fld>
            <a:endParaRPr lang="de-CH" dirty="0"/>
          </a:p>
        </p:txBody>
      </p:sp>
      <p:sp>
        <p:nvSpPr>
          <p:cNvPr id="5" name="Title 1"/>
          <p:cNvSpPr txBox="1">
            <a:spLocks/>
          </p:cNvSpPr>
          <p:nvPr/>
        </p:nvSpPr>
        <p:spPr>
          <a:xfrm>
            <a:off x="357187" y="3168149"/>
            <a:ext cx="8429625" cy="749801"/>
          </a:xfrm>
          <a:prstGeom prst="rect">
            <a:avLst/>
          </a:prstGeom>
        </p:spPr>
        <p:txBody>
          <a:bodyPr vert="horz" lIns="180000" tIns="45720" rIns="18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GB" dirty="0" smtClean="0"/>
              <a:t>Future Work</a:t>
            </a:r>
            <a:endParaRPr lang="en-GB" dirty="0"/>
          </a:p>
        </p:txBody>
      </p:sp>
    </p:spTree>
    <p:extLst>
      <p:ext uri="{BB962C8B-B14F-4D97-AF65-F5344CB8AC3E}">
        <p14:creationId xmlns:p14="http://schemas.microsoft.com/office/powerpoint/2010/main" val="16388019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smtClean="0"/>
              <a:t>Code and data available:</a:t>
            </a:r>
          </a:p>
          <a:p>
            <a:r>
              <a:rPr lang="en-GB" dirty="0"/>
              <a:t>http://geometry.cs.ucl.ac.uk/projects/2015/coalignment/</a:t>
            </a:r>
          </a:p>
        </p:txBody>
      </p:sp>
    </p:spTree>
    <p:extLst>
      <p:ext uri="{BB962C8B-B14F-4D97-AF65-F5344CB8AC3E}">
        <p14:creationId xmlns:p14="http://schemas.microsoft.com/office/powerpoint/2010/main" val="4166557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co-align shape collections?</a:t>
            </a:r>
            <a:endParaRPr lang="en-GB" dirty="0"/>
          </a:p>
        </p:txBody>
      </p:sp>
      <p:sp>
        <p:nvSpPr>
          <p:cNvPr id="3" name="Content Placeholder 2"/>
          <p:cNvSpPr>
            <a:spLocks noGrp="1"/>
          </p:cNvSpPr>
          <p:nvPr>
            <p:ph idx="1"/>
          </p:nvPr>
        </p:nvSpPr>
        <p:spPr/>
        <p:txBody>
          <a:bodyPr/>
          <a:lstStyle/>
          <a:p>
            <a:r>
              <a:rPr lang="en-GB" dirty="0" smtClean="0"/>
              <a:t>Shape matching</a:t>
            </a:r>
          </a:p>
          <a:p>
            <a:r>
              <a:rPr lang="en-GB" dirty="0" smtClean="0"/>
              <a:t>Model retrieval</a:t>
            </a:r>
          </a:p>
          <a:p>
            <a:r>
              <a:rPr lang="en-GB" dirty="0" smtClean="0"/>
              <a:t>Shape analysis</a:t>
            </a:r>
          </a:p>
          <a:p>
            <a:r>
              <a:rPr lang="en-GB" dirty="0" smtClean="0"/>
              <a:t>Model consolidation</a:t>
            </a:r>
          </a:p>
        </p:txBody>
      </p:sp>
      <p:sp>
        <p:nvSpPr>
          <p:cNvPr id="4" name="Slide Number Placeholder 3"/>
          <p:cNvSpPr>
            <a:spLocks noGrp="1"/>
          </p:cNvSpPr>
          <p:nvPr>
            <p:ph type="sldNum" sz="quarter" idx="12"/>
          </p:nvPr>
        </p:nvSpPr>
        <p:spPr/>
        <p:txBody>
          <a:bodyPr/>
          <a:lstStyle/>
          <a:p>
            <a:fld id="{3B5F642D-6A31-4596-8C22-CC368C1BDF36}" type="slidenum">
              <a:rPr lang="de-CH" smtClean="0"/>
              <a:t>6</a:t>
            </a:fld>
            <a:endParaRPr lang="de-CH" dirty="0"/>
          </a:p>
        </p:txBody>
      </p:sp>
      <p:sp>
        <p:nvSpPr>
          <p:cNvPr id="5" name="Rectangle 4"/>
          <p:cNvSpPr/>
          <p:nvPr/>
        </p:nvSpPr>
        <p:spPr>
          <a:xfrm>
            <a:off x="4572000" y="2584460"/>
            <a:ext cx="4067396" cy="523220"/>
          </a:xfrm>
          <a:prstGeom prst="rect">
            <a:avLst/>
          </a:prstGeom>
        </p:spPr>
        <p:txBody>
          <a:bodyPr wrap="none">
            <a:spAutoFit/>
          </a:bodyPr>
          <a:lstStyle/>
          <a:p>
            <a:r>
              <a:rPr lang="en-GB" sz="2800" dirty="0"/>
              <a:t>Assume </a:t>
            </a:r>
            <a:r>
              <a:rPr lang="en-GB" sz="2800" dirty="0" smtClean="0"/>
              <a:t>co-aligned </a:t>
            </a:r>
            <a:r>
              <a:rPr lang="en-GB" sz="2800" dirty="0"/>
              <a:t>models</a:t>
            </a:r>
          </a:p>
        </p:txBody>
      </p:sp>
      <p:sp>
        <p:nvSpPr>
          <p:cNvPr id="6" name="Right Brace 5"/>
          <p:cNvSpPr/>
          <p:nvPr/>
        </p:nvSpPr>
        <p:spPr>
          <a:xfrm>
            <a:off x="4070764" y="1965960"/>
            <a:ext cx="377190" cy="176022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72216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efficiently?</a:t>
            </a:r>
            <a:endParaRPr lang="en-GB" dirty="0"/>
          </a:p>
        </p:txBody>
      </p:sp>
      <p:sp>
        <p:nvSpPr>
          <p:cNvPr id="4" name="Slide Number Placeholder 3"/>
          <p:cNvSpPr>
            <a:spLocks noGrp="1"/>
          </p:cNvSpPr>
          <p:nvPr>
            <p:ph type="sldNum" sz="quarter" idx="12"/>
          </p:nvPr>
        </p:nvSpPr>
        <p:spPr/>
        <p:txBody>
          <a:bodyPr/>
          <a:lstStyle/>
          <a:p>
            <a:fld id="{3B5F642D-6A31-4596-8C22-CC368C1BDF36}" type="slidenum">
              <a:rPr lang="de-CH" smtClean="0"/>
              <a:t>7</a:t>
            </a:fld>
            <a:endParaRPr lang="de-CH" dirty="0"/>
          </a:p>
        </p:txBody>
      </p:sp>
      <p:pic>
        <p:nvPicPr>
          <p:cNvPr id="9"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5217"/>
          <a:stretch/>
        </p:blipFill>
        <p:spPr>
          <a:xfrm>
            <a:off x="854663" y="1114929"/>
            <a:ext cx="4477678" cy="4184650"/>
          </a:xfrm>
          <a:prstGeom prst="rect">
            <a:avLst/>
          </a:prstGeom>
        </p:spPr>
      </p:pic>
      <p:pic>
        <p:nvPicPr>
          <p:cNvPr id="8" name="Content Placeholder 4"/>
          <p:cNvPicPr>
            <a:picLocks noChangeAspect="1"/>
          </p:cNvPicPr>
          <p:nvPr/>
        </p:nvPicPr>
        <p:blipFill rotWithShape="1">
          <a:blip r:embed="rId3">
            <a:extLst>
              <a:ext uri="{28A0092B-C50C-407E-A947-70E740481C1C}">
                <a14:useLocalDpi xmlns:a14="http://schemas.microsoft.com/office/drawing/2010/main" val="0"/>
              </a:ext>
            </a:extLst>
          </a:blip>
          <a:srcRect r="60093" b="26295"/>
          <a:stretch/>
        </p:blipFill>
        <p:spPr>
          <a:xfrm>
            <a:off x="5332341" y="2602353"/>
            <a:ext cx="3261790" cy="3084305"/>
          </a:xfrm>
          <a:prstGeom prst="rect">
            <a:avLst/>
          </a:prstGeom>
        </p:spPr>
      </p:pic>
    </p:spTree>
    <p:extLst>
      <p:ext uri="{BB962C8B-B14F-4D97-AF65-F5344CB8AC3E}">
        <p14:creationId xmlns:p14="http://schemas.microsoft.com/office/powerpoint/2010/main" val="604011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efficiently?</a:t>
            </a:r>
          </a:p>
        </p:txBody>
      </p:sp>
      <p:sp>
        <p:nvSpPr>
          <p:cNvPr id="4" name="Slide Number Placeholder 3"/>
          <p:cNvSpPr>
            <a:spLocks noGrp="1"/>
          </p:cNvSpPr>
          <p:nvPr>
            <p:ph type="sldNum" sz="quarter" idx="12"/>
          </p:nvPr>
        </p:nvSpPr>
        <p:spPr/>
        <p:txBody>
          <a:bodyPr/>
          <a:lstStyle/>
          <a:p>
            <a:fld id="{3B5F642D-6A31-4596-8C22-CC368C1BDF36}" type="slidenum">
              <a:rPr lang="de-CH" smtClean="0"/>
              <a:t>8</a:t>
            </a:fld>
            <a:endParaRPr lang="de-CH" dirty="0"/>
          </a:p>
        </p:txBody>
      </p:sp>
      <p:sp>
        <p:nvSpPr>
          <p:cNvPr id="3" name="Content Placeholder 2"/>
          <p:cNvSpPr>
            <a:spLocks noGrp="1"/>
          </p:cNvSpPr>
          <p:nvPr>
            <p:ph idx="1"/>
          </p:nvPr>
        </p:nvSpPr>
        <p:spPr/>
        <p:txBody>
          <a:bodyPr/>
          <a:lstStyle/>
          <a:p>
            <a:endParaRPr lang="en-GB"/>
          </a:p>
        </p:txBody>
      </p:sp>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42" y="1825625"/>
            <a:ext cx="8002517" cy="4184650"/>
          </a:xfrm>
          <a:prstGeom prst="rect">
            <a:avLst/>
          </a:prstGeom>
        </p:spPr>
      </p:pic>
    </p:spTree>
    <p:extLst>
      <p:ext uri="{BB962C8B-B14F-4D97-AF65-F5344CB8AC3E}">
        <p14:creationId xmlns:p14="http://schemas.microsoft.com/office/powerpoint/2010/main" val="1902882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efficiently?</a:t>
            </a:r>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3B5F642D-6A31-4596-8C22-CC368C1BDF36}" type="slidenum">
              <a:rPr lang="de-CH" smtClean="0"/>
              <a:t>9</a:t>
            </a:fld>
            <a:endParaRPr lang="de-CH"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4" y="1825625"/>
            <a:ext cx="8206872" cy="4184650"/>
          </a:xfrm>
          <a:prstGeom prst="rect">
            <a:avLst/>
          </a:prstGeom>
        </p:spPr>
      </p:pic>
    </p:spTree>
    <p:extLst>
      <p:ext uri="{BB962C8B-B14F-4D97-AF65-F5344CB8AC3E}">
        <p14:creationId xmlns:p14="http://schemas.microsoft.com/office/powerpoint/2010/main" val="1116739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2472</TotalTime>
  <Words>2977</Words>
  <Application>Microsoft Office PowerPoint</Application>
  <PresentationFormat>On-screen Show (4:3)</PresentationFormat>
  <Paragraphs>476</Paragraphs>
  <Slides>56</Slides>
  <Notes>50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3" baseType="lpstr">
      <vt:lpstr>Arial</vt:lpstr>
      <vt:lpstr>Calibri</vt:lpstr>
      <vt:lpstr>Cambria Math</vt:lpstr>
      <vt:lpstr>Tahoma</vt:lpstr>
      <vt:lpstr>Times New Roman</vt:lpstr>
      <vt:lpstr>Office Theme</vt:lpstr>
      <vt:lpstr>Acrobat Document</vt:lpstr>
      <vt:lpstr>Autocorrelation Descriptor for Efficient Co-Alignment of  3D Shape Collections</vt:lpstr>
      <vt:lpstr>The Problem</vt:lpstr>
      <vt:lpstr>The Problem</vt:lpstr>
      <vt:lpstr>The Problem</vt:lpstr>
      <vt:lpstr>The Problem</vt:lpstr>
      <vt:lpstr>Why co-align shape collections?</vt:lpstr>
      <vt:lpstr>Why efficiently?</vt:lpstr>
      <vt:lpstr>Why efficiently?</vt:lpstr>
      <vt:lpstr>Why efficiently?</vt:lpstr>
      <vt:lpstr>How can we solve this? </vt:lpstr>
      <vt:lpstr>Related work</vt:lpstr>
      <vt:lpstr>Align principal axes to global axes</vt:lpstr>
      <vt:lpstr>Align principal axes to global axes</vt:lpstr>
      <vt:lpstr>Align to reference shape</vt:lpstr>
      <vt:lpstr>Align to reference shape</vt:lpstr>
      <vt:lpstr>Align to reference shape</vt:lpstr>
      <vt:lpstr>Align to reference shape</vt:lpstr>
      <vt:lpstr>Co-align together</vt:lpstr>
      <vt:lpstr>Co-align together</vt:lpstr>
      <vt:lpstr>Co-align together</vt:lpstr>
      <vt:lpstr>Co-align together</vt:lpstr>
      <vt:lpstr>Co-align together</vt:lpstr>
      <vt:lpstr>Our solution</vt:lpstr>
      <vt:lpstr>Our solution</vt:lpstr>
      <vt:lpstr>Our solution</vt:lpstr>
      <vt:lpstr>Our solution</vt:lpstr>
      <vt:lpstr>Our solution</vt:lpstr>
      <vt:lpstr>Algorithm</vt:lpstr>
      <vt:lpstr>Algorithm</vt:lpstr>
      <vt:lpstr>Algorithm</vt:lpstr>
      <vt:lpstr>Input</vt:lpstr>
      <vt:lpstr>Input</vt:lpstr>
      <vt:lpstr>Algorithm</vt:lpstr>
      <vt:lpstr>Autocorrelation descriptor</vt:lpstr>
      <vt:lpstr>Algorithm</vt:lpstr>
      <vt:lpstr>Clustering</vt:lpstr>
      <vt:lpstr>Algorithm</vt:lpstr>
      <vt:lpstr>Intracluster alignment</vt:lpstr>
      <vt:lpstr>Intracluster alignment</vt:lpstr>
      <vt:lpstr>Intracluster alignment</vt:lpstr>
      <vt:lpstr>Intracluster alignment</vt:lpstr>
      <vt:lpstr>Intracluster alignment</vt:lpstr>
      <vt:lpstr>Algorithm</vt:lpstr>
      <vt:lpstr>Intercluster alignment</vt:lpstr>
      <vt:lpstr>Intercluster alignment</vt:lpstr>
      <vt:lpstr>Results</vt:lpstr>
      <vt:lpstr>Datasets</vt:lpstr>
      <vt:lpstr>Evaluation Metric</vt:lpstr>
      <vt:lpstr>Per class performance</vt:lpstr>
      <vt:lpstr>Efficiency improvement</vt:lpstr>
      <vt:lpstr>Efficiency improvement</vt:lpstr>
      <vt:lpstr>Efficiency improvement</vt:lpstr>
      <vt:lpstr>Effect of clustering</vt:lpstr>
      <vt:lpstr>Effect of supervision</vt:lpstr>
      <vt:lpstr>Limitations</vt:lpstr>
      <vt:lpstr>Thank you!</vt:lpstr>
    </vt:vector>
  </TitlesOfParts>
  <Company>DRZ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Marra  Alessia</dc:creator>
  <cp:lastModifiedBy>Melinos Averkiou</cp:lastModifiedBy>
  <cp:revision>230</cp:revision>
  <dcterms:created xsi:type="dcterms:W3CDTF">2015-03-02T13:48:54Z</dcterms:created>
  <dcterms:modified xsi:type="dcterms:W3CDTF">2016-05-08T15:10:16Z</dcterms:modified>
</cp:coreProperties>
</file>