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0"/>
  </p:notesMasterIdLst>
  <p:sldIdLst>
    <p:sldId id="256" r:id="rId2"/>
    <p:sldId id="310" r:id="rId3"/>
    <p:sldId id="350" r:id="rId4"/>
    <p:sldId id="311" r:id="rId5"/>
    <p:sldId id="262" r:id="rId6"/>
    <p:sldId id="370" r:id="rId7"/>
    <p:sldId id="264" r:id="rId8"/>
    <p:sldId id="269" r:id="rId9"/>
    <p:sldId id="271" r:id="rId10"/>
    <p:sldId id="270" r:id="rId11"/>
    <p:sldId id="272" r:id="rId12"/>
    <p:sldId id="369" r:id="rId13"/>
    <p:sldId id="275" r:id="rId14"/>
    <p:sldId id="276" r:id="rId15"/>
    <p:sldId id="277" r:id="rId16"/>
    <p:sldId id="273" r:id="rId17"/>
    <p:sldId id="278" r:id="rId18"/>
    <p:sldId id="281" r:id="rId19"/>
    <p:sldId id="312" r:id="rId20"/>
    <p:sldId id="280" r:id="rId21"/>
    <p:sldId id="286" r:id="rId22"/>
    <p:sldId id="283" r:id="rId23"/>
    <p:sldId id="287" r:id="rId24"/>
    <p:sldId id="288" r:id="rId25"/>
    <p:sldId id="289" r:id="rId26"/>
    <p:sldId id="292" r:id="rId27"/>
    <p:sldId id="293" r:id="rId28"/>
    <p:sldId id="296" r:id="rId29"/>
    <p:sldId id="304" r:id="rId30"/>
    <p:sldId id="294" r:id="rId31"/>
    <p:sldId id="295" r:id="rId32"/>
    <p:sldId id="297" r:id="rId33"/>
    <p:sldId id="300" r:id="rId34"/>
    <p:sldId id="298" r:id="rId35"/>
    <p:sldId id="305" r:id="rId36"/>
    <p:sldId id="306" r:id="rId37"/>
    <p:sldId id="308" r:id="rId38"/>
    <p:sldId id="307" r:id="rId39"/>
    <p:sldId id="363" r:id="rId40"/>
    <p:sldId id="364" r:id="rId41"/>
    <p:sldId id="365" r:id="rId42"/>
    <p:sldId id="366" r:id="rId43"/>
    <p:sldId id="367" r:id="rId44"/>
    <p:sldId id="372" r:id="rId45"/>
    <p:sldId id="368" r:id="rId46"/>
    <p:sldId id="315" r:id="rId47"/>
    <p:sldId id="355" r:id="rId48"/>
    <p:sldId id="356" r:id="rId49"/>
    <p:sldId id="357" r:id="rId50"/>
    <p:sldId id="358" r:id="rId51"/>
    <p:sldId id="359" r:id="rId52"/>
    <p:sldId id="360" r:id="rId53"/>
    <p:sldId id="361" r:id="rId54"/>
    <p:sldId id="347" r:id="rId55"/>
    <p:sldId id="346" r:id="rId56"/>
    <p:sldId id="349" r:id="rId57"/>
    <p:sldId id="362" r:id="rId58"/>
    <p:sldId id="371" r:id="rId5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itchFamily="8"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itchFamily="8"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itchFamily="8"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itchFamily="8"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itchFamily="8"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itchFamily="8"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itchFamily="8"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itchFamily="8"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itchFamily="8"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F8638"/>
    <a:srgbClr val="8E9A14"/>
    <a:srgbClr val="7E6195"/>
    <a:srgbClr val="F6BD10"/>
    <a:srgbClr val="75BE43"/>
    <a:srgbClr val="E88AB4"/>
    <a:srgbClr val="6CA0CE"/>
    <a:srgbClr val="496D8F"/>
    <a:srgbClr val="466A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3" autoAdjust="0"/>
    <p:restoredTop sz="94200" autoAdjust="0"/>
  </p:normalViewPr>
  <p:slideViewPr>
    <p:cSldViewPr snapToGrid="0" snapToObjects="1">
      <p:cViewPr>
        <p:scale>
          <a:sx n="100" d="100"/>
          <a:sy n="100" d="100"/>
        </p:scale>
        <p:origin x="102" y="816"/>
      </p:cViewPr>
      <p:guideLst>
        <p:guide orient="horz" pos="1620"/>
        <p:guide pos="2880"/>
      </p:guideLst>
    </p:cSldViewPr>
  </p:slideViewPr>
  <p:outlineViewPr>
    <p:cViewPr>
      <p:scale>
        <a:sx n="33" d="100"/>
        <a:sy n="33" d="100"/>
      </p:scale>
      <p:origin x="0" y="0"/>
    </p:cViewPr>
  </p:outlineViewPr>
  <p:notesTextViewPr>
    <p:cViewPr>
      <p:scale>
        <a:sx n="150" d="100"/>
        <a:sy n="150" d="100"/>
      </p:scale>
      <p:origin x="0" y="0"/>
    </p:cViewPr>
  </p:notesTextViewPr>
  <p:notesViewPr>
    <p:cSldViewPr snapToGrid="0" snapToObjects="1">
      <p:cViewPr varScale="1">
        <p:scale>
          <a:sx n="85" d="100"/>
          <a:sy n="85" d="100"/>
        </p:scale>
        <p:origin x="316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810D94E-4109-4C71-AEF9-C54021D77C38}" type="datetime1">
              <a:rPr lang="en-US"/>
              <a:pPr/>
              <a:t>8/11/2015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EB42C701-B38E-4BE4-ADBD-E2D41A4D8DB9}" type="slidenum">
              <a:rPr lang="en-US"/>
              <a:pPr/>
              <a:t>‹#›</a:t>
            </a:fld>
            <a:endParaRPr lang="en-US"/>
          </a:p>
        </p:txBody>
      </p:sp>
    </p:spTree>
    <p:extLst>
      <p:ext uri="{BB962C8B-B14F-4D97-AF65-F5344CB8AC3E}">
        <p14:creationId xmlns:p14="http://schemas.microsoft.com/office/powerpoint/2010/main" val="240210216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ＭＳ Ｐゴシック" pitchFamily="-108"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8" charset="-128"/>
              </a:rPr>
              <a:t>Don’t say</a:t>
            </a:r>
            <a:r>
              <a:rPr lang="en-US" baseline="0" dirty="0" smtClean="0">
                <a:ea typeface="ＭＳ Ｐゴシック" pitchFamily="8" charset="-128"/>
              </a:rPr>
              <a:t> names, if introduced</a:t>
            </a:r>
          </a:p>
          <a:p>
            <a:pPr eaLnBrk="1" hangingPunct="1">
              <a:spcBef>
                <a:spcPct val="0"/>
              </a:spcBef>
            </a:pPr>
            <a:endParaRPr lang="en-US" dirty="0" smtClean="0">
              <a:ea typeface="ＭＳ Ｐゴシック" pitchFamily="8" charset="-128"/>
            </a:endParaRPr>
          </a:p>
          <a:p>
            <a:pPr eaLnBrk="1" hangingPunct="1">
              <a:spcBef>
                <a:spcPct val="0"/>
              </a:spcBef>
            </a:pPr>
            <a:r>
              <a:rPr lang="en-US" dirty="0" smtClean="0">
                <a:ea typeface="ＭＳ Ｐゴシック" pitchFamily="8" charset="-128"/>
              </a:rPr>
              <a:t>I am going</a:t>
            </a:r>
            <a:r>
              <a:rPr lang="en-US" baseline="0" dirty="0" smtClean="0">
                <a:ea typeface="ＭＳ Ｐゴシック" pitchFamily="8" charset="-128"/>
              </a:rPr>
              <a:t> to present you with…</a:t>
            </a:r>
          </a:p>
          <a:p>
            <a:pPr eaLnBrk="1" hangingPunct="1">
              <a:spcBef>
                <a:spcPct val="0"/>
              </a:spcBef>
            </a:pPr>
            <a:r>
              <a:rPr lang="en-US" baseline="0" dirty="0" smtClean="0">
                <a:ea typeface="ＭＳ Ｐゴシック" pitchFamily="8" charset="-128"/>
              </a:rPr>
              <a:t>This is joint work between…</a:t>
            </a:r>
            <a:endParaRPr lang="en-US" dirty="0" smtClean="0">
              <a:ea typeface="ＭＳ Ｐゴシック" pitchFamily="8" charset="-128"/>
            </a:endParaRP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panose="020B0604020202020204" pitchFamily="34" charset="0"/>
                <a:ea typeface="ＭＳ Ｐゴシック" pitchFamily="8" charset="-128"/>
              </a:defRPr>
            </a:lvl1pPr>
            <a:lvl2pPr marL="37931725" indent="-37474525" eaLnBrk="0" hangingPunct="0">
              <a:defRPr sz="2400">
                <a:solidFill>
                  <a:schemeClr val="tx1"/>
                </a:solidFill>
                <a:latin typeface="Arial" panose="020B0604020202020204" pitchFamily="34" charset="0"/>
                <a:ea typeface="ＭＳ Ｐゴシック" pitchFamily="8" charset="-128"/>
              </a:defRPr>
            </a:lvl2pPr>
            <a:lvl3pPr eaLnBrk="0" hangingPunct="0">
              <a:defRPr sz="2400">
                <a:solidFill>
                  <a:schemeClr val="tx1"/>
                </a:solidFill>
                <a:latin typeface="Arial" panose="020B0604020202020204" pitchFamily="34" charset="0"/>
                <a:ea typeface="ＭＳ Ｐゴシック" pitchFamily="8" charset="-128"/>
              </a:defRPr>
            </a:lvl3pPr>
            <a:lvl4pPr eaLnBrk="0" hangingPunct="0">
              <a:defRPr sz="2400">
                <a:solidFill>
                  <a:schemeClr val="tx1"/>
                </a:solidFill>
                <a:latin typeface="Arial" panose="020B0604020202020204" pitchFamily="34" charset="0"/>
                <a:ea typeface="ＭＳ Ｐゴシック" pitchFamily="8" charset="-128"/>
              </a:defRPr>
            </a:lvl4pPr>
            <a:lvl5pPr eaLnBrk="0" hangingPunct="0">
              <a:defRPr sz="2400">
                <a:solidFill>
                  <a:schemeClr val="tx1"/>
                </a:solidFill>
                <a:latin typeface="Arial" panose="020B0604020202020204" pitchFamily="34" charset="0"/>
                <a:ea typeface="ＭＳ Ｐゴシック" pitchFamily="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itchFamily="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itchFamily="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itchFamily="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itchFamily="8" charset="-128"/>
              </a:defRPr>
            </a:lvl9pPr>
          </a:lstStyle>
          <a:p>
            <a:pPr eaLnBrk="1" hangingPunct="1"/>
            <a:fld id="{BA164A07-05CE-43C2-BCB8-DB48795BCD11}" type="slidenum">
              <a:rPr lang="en-US" sz="1200">
                <a:latin typeface="Calibri" panose="020F0502020204030204" pitchFamily="34" charset="0"/>
              </a:rPr>
              <a:pPr eaLnBrk="1" hangingPunct="1"/>
              <a:t>1</a:t>
            </a:fld>
            <a:endParaRPr lang="en-US" sz="1200">
              <a:latin typeface="Calibri" panose="020F0502020204030204" pitchFamily="34" charset="0"/>
            </a:endParaRPr>
          </a:p>
        </p:txBody>
      </p:sp>
    </p:spTree>
    <p:extLst>
      <p:ext uri="{BB962C8B-B14F-4D97-AF65-F5344CB8AC3E}">
        <p14:creationId xmlns:p14="http://schemas.microsoft.com/office/powerpoint/2010/main" val="16141035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 dirty="0" smtClean="0"/>
              <a:t>By regularity, we measure the closeness of the relationship between</a:t>
            </a:r>
            <a:r>
              <a:rPr lang="en" baseline="0" dirty="0" smtClean="0"/>
              <a:t> our planes to </a:t>
            </a:r>
            <a:r>
              <a:rPr lang="en" dirty="0" smtClean="0"/>
              <a:t>these user-specified</a:t>
            </a:r>
            <a:r>
              <a:rPr lang="en" baseline="0" dirty="0" smtClean="0"/>
              <a:t> relationships. </a:t>
            </a:r>
          </a:p>
          <a:p>
            <a:pPr rtl="0">
              <a:spcBef>
                <a:spcPts val="0"/>
              </a:spcBef>
              <a:buNone/>
            </a:pPr>
            <a:r>
              <a:rPr lang="en" baseline="0" dirty="0" smtClean="0"/>
              <a:t>Perfect regularity occurs, when two planes are related exactly as the user expects them to be.</a:t>
            </a:r>
          </a:p>
          <a:p>
            <a:pPr rtl="0">
              <a:spcBef>
                <a:spcPts val="0"/>
              </a:spcBef>
              <a:buNone/>
            </a:pPr>
            <a:r>
              <a:rPr lang="en" baseline="0" dirty="0" smtClean="0"/>
              <a:t>I.e. these walls are parallel.</a:t>
            </a:r>
            <a:endParaRPr lang="en" dirty="0" smtClean="0"/>
          </a:p>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10</a:t>
            </a:fld>
            <a:endParaRPr lang="en-US"/>
          </a:p>
        </p:txBody>
      </p:sp>
    </p:spTree>
    <p:extLst>
      <p:ext uri="{BB962C8B-B14F-4D97-AF65-F5344CB8AC3E}">
        <p14:creationId xmlns:p14="http://schemas.microsoft.com/office/powerpoint/2010/main" val="118411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GB" dirty="0" smtClean="0">
                <a:solidFill>
                  <a:schemeClr val="dk1"/>
                </a:solidFill>
              </a:rPr>
              <a:t>We also know, that</a:t>
            </a:r>
            <a:r>
              <a:rPr lang="en-GB" baseline="0" dirty="0" smtClean="0">
                <a:solidFill>
                  <a:schemeClr val="dk1"/>
                </a:solidFill>
              </a:rPr>
              <a:t> the two greens are perfectly perpendicular.</a:t>
            </a:r>
          </a:p>
          <a:p>
            <a:pPr lvl="0" rtl="0">
              <a:spcBef>
                <a:spcPts val="0"/>
              </a:spcBef>
              <a:buNone/>
            </a:pPr>
            <a:endParaRPr lang="en-GB" baseline="0" dirty="0" smtClean="0">
              <a:solidFill>
                <a:schemeClr val="dk1"/>
              </a:solidFill>
            </a:endParaRPr>
          </a:p>
          <a:p>
            <a:pPr lvl="0" rtl="0">
              <a:spcBef>
                <a:spcPts val="0"/>
              </a:spcBef>
              <a:buNone/>
            </a:pPr>
            <a:r>
              <a:rPr lang="en-GB" baseline="0" dirty="0" smtClean="0">
                <a:solidFill>
                  <a:schemeClr val="dk1"/>
                </a:solidFill>
              </a:rPr>
              <a:t>We call such an abstraction a RAP, regular arrangements of planes.</a:t>
            </a:r>
          </a:p>
          <a:p>
            <a:pPr lvl="0" rtl="0">
              <a:spcBef>
                <a:spcPts val="0"/>
              </a:spcBef>
              <a:buNone/>
            </a:pPr>
            <a:endParaRPr lang="en-GB" dirty="0" smtClean="0">
              <a:solidFill>
                <a:schemeClr val="dk1"/>
              </a:solidFill>
            </a:endParaRPr>
          </a:p>
        </p:txBody>
      </p:sp>
      <p:sp>
        <p:nvSpPr>
          <p:cNvPr id="4" name="Slide Number Placeholder 3"/>
          <p:cNvSpPr>
            <a:spLocks noGrp="1"/>
          </p:cNvSpPr>
          <p:nvPr>
            <p:ph type="sldNum" sz="quarter" idx="10"/>
          </p:nvPr>
        </p:nvSpPr>
        <p:spPr/>
        <p:txBody>
          <a:bodyPr/>
          <a:lstStyle/>
          <a:p>
            <a:fld id="{EB42C701-B38E-4BE4-ADBD-E2D41A4D8DB9}" type="slidenum">
              <a:rPr lang="en-US" smtClean="0"/>
              <a:pPr/>
              <a:t>11</a:t>
            </a:fld>
            <a:endParaRPr lang="en-US"/>
          </a:p>
        </p:txBody>
      </p:sp>
    </p:spTree>
    <p:extLst>
      <p:ext uri="{BB962C8B-B14F-4D97-AF65-F5344CB8AC3E}">
        <p14:creationId xmlns:p14="http://schemas.microsoft.com/office/powerpoint/2010/main" val="2194390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GB" dirty="0" smtClean="0">
                <a:solidFill>
                  <a:schemeClr val="dk1"/>
                </a:solidFill>
              </a:rPr>
              <a:t>You want to keep the </a:t>
            </a:r>
          </a:p>
          <a:p>
            <a:pPr lvl="0" rtl="0">
              <a:spcBef>
                <a:spcPts val="0"/>
              </a:spcBef>
              <a:buNone/>
            </a:pPr>
            <a:r>
              <a:rPr lang="en-GB" dirty="0" smtClean="0">
                <a:solidFill>
                  <a:schemeClr val="dk1"/>
                </a:solidFill>
              </a:rPr>
              <a:t>With</a:t>
            </a:r>
            <a:r>
              <a:rPr lang="en-GB" baseline="0" dirty="0" smtClean="0">
                <a:solidFill>
                  <a:schemeClr val="dk1"/>
                </a:solidFill>
              </a:rPr>
              <a:t> our approach we allow the use to express  custom constraints</a:t>
            </a:r>
            <a:endParaRPr lang="en-GB" dirty="0" smtClean="0">
              <a:solidFill>
                <a:schemeClr val="dk1"/>
              </a:solidFill>
            </a:endParaRPr>
          </a:p>
        </p:txBody>
      </p:sp>
      <p:sp>
        <p:nvSpPr>
          <p:cNvPr id="4" name="Slide Number Placeholder 3"/>
          <p:cNvSpPr>
            <a:spLocks noGrp="1"/>
          </p:cNvSpPr>
          <p:nvPr>
            <p:ph type="sldNum" sz="quarter" idx="10"/>
          </p:nvPr>
        </p:nvSpPr>
        <p:spPr/>
        <p:txBody>
          <a:bodyPr/>
          <a:lstStyle/>
          <a:p>
            <a:fld id="{EB42C701-B38E-4BE4-ADBD-E2D41A4D8DB9}" type="slidenum">
              <a:rPr lang="en-US" smtClean="0"/>
              <a:pPr/>
              <a:t>12</a:t>
            </a:fld>
            <a:endParaRPr lang="en-US"/>
          </a:p>
        </p:txBody>
      </p:sp>
    </p:spTree>
    <p:extLst>
      <p:ext uri="{BB962C8B-B14F-4D97-AF65-F5344CB8AC3E}">
        <p14:creationId xmlns:p14="http://schemas.microsoft.com/office/powerpoint/2010/main" val="2598353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can you do that?</a:t>
            </a:r>
          </a:p>
          <a:p>
            <a:endParaRPr lang="en-GB" dirty="0" smtClean="0"/>
          </a:p>
          <a:p>
            <a:r>
              <a:rPr lang="en-GB" dirty="0" smtClean="0"/>
              <a:t> </a:t>
            </a:r>
            <a:r>
              <a:rPr lang="en-GB" baseline="0" dirty="0" smtClean="0"/>
              <a:t>[CLICK] You pick a plane. You look around, find something that can be aligned using the input relations, you align it, then pick the next one, and so on.</a:t>
            </a:r>
          </a:p>
          <a:p>
            <a:r>
              <a:rPr lang="en-GB" baseline="0" dirty="0" smtClean="0"/>
              <a:t>Obviously, this can very easily go wrong.</a:t>
            </a:r>
          </a:p>
          <a:p>
            <a:r>
              <a:rPr lang="en-GB" baseline="0" dirty="0" smtClean="0"/>
              <a:t>But let’s assume we are lucky.</a:t>
            </a:r>
          </a:p>
        </p:txBody>
      </p:sp>
      <p:sp>
        <p:nvSpPr>
          <p:cNvPr id="4" name="Slide Number Placeholder 3"/>
          <p:cNvSpPr>
            <a:spLocks noGrp="1"/>
          </p:cNvSpPr>
          <p:nvPr>
            <p:ph type="sldNum" sz="quarter" idx="10"/>
          </p:nvPr>
        </p:nvSpPr>
        <p:spPr/>
        <p:txBody>
          <a:bodyPr/>
          <a:lstStyle/>
          <a:p>
            <a:fld id="{EB42C701-B38E-4BE4-ADBD-E2D41A4D8DB9}" type="slidenum">
              <a:rPr lang="en-US" smtClean="0"/>
              <a:pPr/>
              <a:t>13</a:t>
            </a:fld>
            <a:endParaRPr lang="en-US"/>
          </a:p>
        </p:txBody>
      </p:sp>
    </p:spTree>
    <p:extLst>
      <p:ext uri="{BB962C8B-B14F-4D97-AF65-F5344CB8AC3E}">
        <p14:creationId xmlns:p14="http://schemas.microsoft.com/office/powerpoint/2010/main" val="3159541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GB" dirty="0" smtClean="0"/>
              <a:t>then, you end up with a similar result.</a:t>
            </a:r>
          </a:p>
          <a:p>
            <a:pPr rtl="0">
              <a:spcBef>
                <a:spcPts val="0"/>
              </a:spcBef>
              <a:buNone/>
            </a:pPr>
            <a:r>
              <a:rPr lang="en-GB" dirty="0" smtClean="0"/>
              <a:t>Anything, that was close to one of the ideal relations, was recovered. Those are the green lines in this image.</a:t>
            </a:r>
          </a:p>
          <a:p>
            <a:pPr rtl="0">
              <a:spcBef>
                <a:spcPts val="0"/>
              </a:spcBef>
              <a:buNone/>
            </a:pPr>
            <a:r>
              <a:rPr lang="en-GB" dirty="0" smtClean="0"/>
              <a:t>Others were not recognized, since the recording included too much sensor error.</a:t>
            </a:r>
          </a:p>
          <a:p>
            <a:pPr rtl="0">
              <a:spcBef>
                <a:spcPts val="0"/>
              </a:spcBef>
              <a:buNone/>
            </a:pPr>
            <a:endParaRPr lang="en-GB" dirty="0" smtClean="0"/>
          </a:p>
          <a:p>
            <a:pPr>
              <a:spcBef>
                <a:spcPts val="0"/>
              </a:spcBef>
              <a:buNone/>
            </a:pPr>
            <a:r>
              <a:rPr lang="en-GB" dirty="0" smtClean="0"/>
              <a:t>Of course, you could try to solve this by increasing the threshold</a:t>
            </a:r>
            <a:r>
              <a:rPr lang="en-GB" baseline="0" dirty="0" smtClean="0"/>
              <a:t> for identifying these relations.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14</a:t>
            </a:fld>
            <a:endParaRPr lang="en-US"/>
          </a:p>
        </p:txBody>
      </p:sp>
    </p:spTree>
    <p:extLst>
      <p:ext uri="{BB962C8B-B14F-4D97-AF65-F5344CB8AC3E}">
        <p14:creationId xmlns:p14="http://schemas.microsoft.com/office/powerpoint/2010/main" val="4274416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GB" dirty="0" smtClean="0"/>
              <a:t>Great, we have this scene solved!</a:t>
            </a:r>
          </a:p>
          <a:p>
            <a:pPr rtl="0">
              <a:spcBef>
                <a:spcPts val="0"/>
              </a:spcBef>
              <a:buNone/>
            </a:pPr>
            <a:endParaRPr lang="en-GB" dirty="0" smtClean="0"/>
          </a:p>
          <a:p>
            <a:pPr lvl="0" rtl="0">
              <a:spcBef>
                <a:spcPts val="0"/>
              </a:spcBef>
              <a:buNone/>
            </a:pPr>
            <a:r>
              <a:rPr lang="en-GB" dirty="0" smtClean="0"/>
              <a:t>But will this work for a larger scene?</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15</a:t>
            </a:fld>
            <a:endParaRPr lang="en-US"/>
          </a:p>
        </p:txBody>
      </p:sp>
    </p:spTree>
    <p:extLst>
      <p:ext uri="{BB962C8B-B14F-4D97-AF65-F5344CB8AC3E}">
        <p14:creationId xmlns:p14="http://schemas.microsoft.com/office/powerpoint/2010/main" val="1964906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 dirty="0" smtClean="0"/>
              <a:t>Balance</a:t>
            </a:r>
            <a:r>
              <a:rPr lang="en" baseline="0" dirty="0" smtClean="0"/>
              <a:t> between data fit and </a:t>
            </a:r>
            <a:endParaRPr lang="en"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 dirty="0" smtClean="0"/>
              <a:t>This scene for example?</a:t>
            </a:r>
          </a:p>
          <a:p>
            <a:r>
              <a:rPr lang="en-GB" dirty="0" smtClean="0"/>
              <a:t>We call this scene under-regularized. </a:t>
            </a:r>
          </a:p>
          <a:p>
            <a:r>
              <a:rPr lang="en-GB" dirty="0" smtClean="0"/>
              <a:t>Some</a:t>
            </a:r>
            <a:r>
              <a:rPr lang="en-GB" baseline="0" dirty="0" smtClean="0"/>
              <a:t> of the data is more respected, than we prefer. I.e. we would really want the top left rectangles to be more aligned, i.e. have more similar colours.</a:t>
            </a:r>
          </a:p>
          <a:p>
            <a:r>
              <a:rPr lang="en-GB" baseline="0" dirty="0" smtClean="0"/>
              <a:t>The core of the problem is, that the quality of the sampling is spatially varying, </a:t>
            </a:r>
          </a:p>
          <a:p>
            <a:r>
              <a:rPr lang="en-GB" baseline="0" dirty="0" smtClean="0"/>
              <a:t>there is no single threshold, that can snap the correct planes to conform to input relations.</a:t>
            </a:r>
          </a:p>
          <a:p>
            <a:r>
              <a:rPr lang="en-GB" baseline="0" dirty="0" smtClean="0"/>
              <a:t>If you set that threshold too high, you end up with over-regularization</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16</a:t>
            </a:fld>
            <a:endParaRPr lang="en-US"/>
          </a:p>
        </p:txBody>
      </p:sp>
    </p:spTree>
    <p:extLst>
      <p:ext uri="{BB962C8B-B14F-4D97-AF65-F5344CB8AC3E}">
        <p14:creationId xmlns:p14="http://schemas.microsoft.com/office/powerpoint/2010/main" val="3795207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buNone/>
            </a:pPr>
            <a:r>
              <a:rPr lang="en-GB" dirty="0" smtClean="0"/>
              <a:t>We call this scene over-regularized,</a:t>
            </a:r>
            <a:r>
              <a:rPr lang="en-GB" baseline="0" dirty="0" smtClean="0"/>
              <a:t> </a:t>
            </a:r>
          </a:p>
          <a:p>
            <a:pPr rtl="0">
              <a:spcBef>
                <a:spcPts val="0"/>
              </a:spcBef>
              <a:buNone/>
            </a:pPr>
            <a:r>
              <a:rPr lang="en-GB" baseline="0" dirty="0" smtClean="0"/>
              <a:t>our reconstruction has low data fidelity.</a:t>
            </a:r>
            <a:endParaRPr lang="en-GB" dirty="0" smtClean="0"/>
          </a:p>
        </p:txBody>
      </p:sp>
      <p:sp>
        <p:nvSpPr>
          <p:cNvPr id="4" name="Slide Number Placeholder 3"/>
          <p:cNvSpPr>
            <a:spLocks noGrp="1"/>
          </p:cNvSpPr>
          <p:nvPr>
            <p:ph type="sldNum" sz="quarter" idx="10"/>
          </p:nvPr>
        </p:nvSpPr>
        <p:spPr/>
        <p:txBody>
          <a:bodyPr/>
          <a:lstStyle/>
          <a:p>
            <a:fld id="{EB42C701-B38E-4BE4-ADBD-E2D41A4D8DB9}" type="slidenum">
              <a:rPr lang="en-US" smtClean="0"/>
              <a:pPr/>
              <a:t>17</a:t>
            </a:fld>
            <a:endParaRPr lang="en-US"/>
          </a:p>
        </p:txBody>
      </p:sp>
    </p:spTree>
    <p:extLst>
      <p:ext uri="{BB962C8B-B14F-4D97-AF65-F5344CB8AC3E}">
        <p14:creationId xmlns:p14="http://schemas.microsoft.com/office/powerpoint/2010/main" val="2949005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 dirty="0" smtClean="0"/>
              <a:t>This is our idea of ideal outcome. </a:t>
            </a:r>
          </a:p>
          <a:p>
            <a:pPr marL="0" marR="0" indent="0" algn="l" defTabSz="457200" rtl="0" eaLnBrk="0" fontAlgn="base" latinLnBrk="0" hangingPunct="0">
              <a:lnSpc>
                <a:spcPct val="100000"/>
              </a:lnSpc>
              <a:spcBef>
                <a:spcPct val="30000"/>
              </a:spcBef>
              <a:spcAft>
                <a:spcPct val="0"/>
              </a:spcAft>
              <a:buClrTx/>
              <a:buSzTx/>
              <a:buFontTx/>
              <a:buNone/>
              <a:tabLst/>
              <a:defRPr/>
            </a:pPr>
            <a:r>
              <a:rPr lang="en" dirty="0" smtClean="0"/>
              <a:t>Main orientations are identified,</a:t>
            </a:r>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A</a:t>
            </a:r>
            <a:r>
              <a:rPr lang="en" dirty="0" smtClean="0"/>
              <a:t>nd</a:t>
            </a:r>
            <a:r>
              <a:rPr lang="en" baseline="0" dirty="0" smtClean="0"/>
              <a:t> small, but well supported orientations are respected.</a:t>
            </a:r>
            <a:endParaRPr lang="en" dirty="0" smtClean="0"/>
          </a:p>
        </p:txBody>
      </p:sp>
      <p:sp>
        <p:nvSpPr>
          <p:cNvPr id="4" name="Slide Number Placeholder 3"/>
          <p:cNvSpPr>
            <a:spLocks noGrp="1"/>
          </p:cNvSpPr>
          <p:nvPr>
            <p:ph type="sldNum" sz="quarter" idx="10"/>
          </p:nvPr>
        </p:nvSpPr>
        <p:spPr/>
        <p:txBody>
          <a:bodyPr/>
          <a:lstStyle/>
          <a:p>
            <a:fld id="{EB42C701-B38E-4BE4-ADBD-E2D41A4D8DB9}" type="slidenum">
              <a:rPr lang="en-US" smtClean="0"/>
              <a:pPr/>
              <a:t>18</a:t>
            </a:fld>
            <a:endParaRPr lang="en-US"/>
          </a:p>
        </p:txBody>
      </p:sp>
    </p:spTree>
    <p:extLst>
      <p:ext uri="{BB962C8B-B14F-4D97-AF65-F5344CB8AC3E}">
        <p14:creationId xmlns:p14="http://schemas.microsoft.com/office/powerpoint/2010/main" val="372535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present you </a:t>
            </a:r>
            <a:r>
              <a:rPr lang="en-GB" baseline="0" dirty="0" err="1" smtClean="0"/>
              <a:t>RAPter</a:t>
            </a:r>
            <a:endParaRPr lang="en-GB" baseline="0" dirty="0" smtClean="0"/>
          </a:p>
          <a:p>
            <a:r>
              <a:rPr lang="en-GB" baseline="0" dirty="0" smtClean="0"/>
              <a:t>We take</a:t>
            </a:r>
          </a:p>
          <a:p>
            <a:pPr marL="171450" indent="-171450">
              <a:buFontTx/>
              <a:buChar char="-"/>
            </a:pPr>
            <a:r>
              <a:rPr lang="en-GB" baseline="0" dirty="0" smtClean="0"/>
              <a:t>Raw scans</a:t>
            </a:r>
          </a:p>
          <a:p>
            <a:pPr marL="171450" indent="-171450">
              <a:buFontTx/>
              <a:buChar char="-"/>
            </a:pPr>
            <a:r>
              <a:rPr lang="en-GB" baseline="0" dirty="0" smtClean="0"/>
              <a:t>Relations as</a:t>
            </a:r>
          </a:p>
          <a:p>
            <a:pPr marL="0" indent="0">
              <a:buFontTx/>
              <a:buNone/>
            </a:pPr>
            <a:r>
              <a:rPr lang="en-GB" baseline="0" dirty="0" smtClean="0"/>
              <a:t>input, and </a:t>
            </a:r>
          </a:p>
          <a:p>
            <a:pPr marL="0" indent="0">
              <a:buFontTx/>
              <a:buNone/>
            </a:pPr>
            <a:r>
              <a:rPr lang="en-GB" baseline="0" dirty="0" smtClean="0"/>
              <a:t>abstract the scene with planes and their relations</a:t>
            </a:r>
          </a:p>
          <a:p>
            <a:pPr marL="0" indent="0">
              <a:buFontTx/>
              <a:buNone/>
            </a:pPr>
            <a:r>
              <a:rPr lang="en-GB" baseline="0" dirty="0" smtClean="0"/>
              <a:t>And point-to-plane segmentation</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19</a:t>
            </a:fld>
            <a:endParaRPr lang="en-US"/>
          </a:p>
        </p:txBody>
      </p:sp>
    </p:spTree>
    <p:extLst>
      <p:ext uri="{BB962C8B-B14F-4D97-AF65-F5344CB8AC3E}">
        <p14:creationId xmlns:p14="http://schemas.microsoft.com/office/powerpoint/2010/main" val="3940318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“3D scanning is now easy, the quality</a:t>
            </a:r>
            <a:r>
              <a:rPr lang="en-GB" baseline="0" dirty="0" smtClean="0"/>
              <a:t> depends on your budget”</a:t>
            </a:r>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mn-lt"/>
                <a:ea typeface="ＭＳ Ｐゴシック" pitchFamily="-108" charset="-128"/>
                <a:cs typeface="ＭＳ Ｐゴシック" pitchFamily="-108" charset="-128"/>
              </a:rPr>
              <a:t>Backpack: https://upload.wikimedia.org/wikipedia/commons/thumb/6/68/Google_Street_View_at_ALMA_AOS.jpg/1024px-Google_Street_View_at_ALMA_AOS.jpg</a:t>
            </a:r>
            <a:endParaRPr lang="en-GB" sz="700" dirty="0" smtClean="0">
              <a:solidFill>
                <a:schemeClr val="bg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700" dirty="0" smtClean="0">
                <a:solidFill>
                  <a:schemeClr val="bg1"/>
                </a:solidFill>
              </a:rPr>
              <a:t>Lidar: https://commons.wikimedia.org/wiki/File:Lidar_P1270901.jpg</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mn-lt"/>
                <a:ea typeface="ＭＳ Ｐゴシック" pitchFamily="-108" charset="-128"/>
                <a:cs typeface="ＭＳ Ｐゴシック" pitchFamily="-108" charset="-128"/>
              </a:rPr>
              <a:t>VIU</a:t>
            </a:r>
            <a:r>
              <a:rPr lang="en-GB" sz="1200" kern="1200" baseline="0" dirty="0" smtClean="0">
                <a:solidFill>
                  <a:schemeClr val="tx1"/>
                </a:solidFill>
                <a:latin typeface="+mn-lt"/>
                <a:ea typeface="ＭＳ Ｐゴシック" pitchFamily="-108" charset="-128"/>
                <a:cs typeface="ＭＳ Ｐゴシック" pitchFamily="-108" charset="-128"/>
              </a:rPr>
              <a:t> handheld: </a:t>
            </a:r>
            <a:r>
              <a:rPr lang="en-GB" sz="1200" kern="1200" dirty="0" smtClean="0">
                <a:solidFill>
                  <a:schemeClr val="tx1"/>
                </a:solidFill>
                <a:latin typeface="+mn-lt"/>
                <a:ea typeface="ＭＳ Ｐゴシック" pitchFamily="-108" charset="-128"/>
                <a:cs typeface="ＭＳ Ｐゴシック" pitchFamily="-108" charset="-128"/>
              </a:rPr>
              <a:t>https://commons.wikimedia.org/wiki/File:VIUscan_handheld_3D_scanner_in_use.jpg</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kern="1200" dirty="0" smtClean="0">
                <a:solidFill>
                  <a:schemeClr val="tx1"/>
                </a:solidFill>
                <a:latin typeface="+mn-lt"/>
                <a:ea typeface="ＭＳ Ｐゴシック" pitchFamily="-108" charset="-128"/>
                <a:cs typeface="ＭＳ Ｐゴシック" pitchFamily="-108" charset="-128"/>
              </a:rPr>
              <a:t>Kinect: https://commons.wikimedia.org/wiki/File:Xbox-360-Kinect-Standalone.png</a:t>
            </a:r>
            <a:endParaRPr lang="en-GB" sz="700" dirty="0" smtClean="0">
              <a:solidFill>
                <a:schemeClr val="bg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700" dirty="0" smtClean="0">
              <a:solidFill>
                <a:schemeClr val="bg1"/>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700" dirty="0" smtClean="0">
                <a:solidFill>
                  <a:schemeClr val="bg1"/>
                </a:solidFill>
              </a:rPr>
              <a:t>http://www.gim-international.com/content/article/integrated-lidar-thermal-and-imagery-system</a:t>
            </a:r>
          </a:p>
          <a:p>
            <a:pPr marL="0" marR="0" indent="0" algn="l" defTabSz="457200" rtl="0" eaLnBrk="0" fontAlgn="base" latinLnBrk="0" hangingPunct="0">
              <a:lnSpc>
                <a:spcPct val="100000"/>
              </a:lnSpc>
              <a:spcBef>
                <a:spcPct val="30000"/>
              </a:spcBef>
              <a:spcAft>
                <a:spcPct val="0"/>
              </a:spcAft>
              <a:buClrTx/>
              <a:buSzTx/>
              <a:buFontTx/>
              <a:buNone/>
              <a:tabLst/>
              <a:defRPr/>
            </a:pPr>
            <a:r>
              <a:rPr lang="en-GB" sz="800" dirty="0" smtClean="0">
                <a:solidFill>
                  <a:schemeClr val="bg2"/>
                </a:solidFill>
              </a:rPr>
              <a:t>http://ww1.prweb.com/prfiles/2014/10/17/12259559/3.jpg</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800" dirty="0" smtClean="0">
              <a:solidFill>
                <a:schemeClr val="bg2"/>
              </a:solidFill>
            </a:endParaRPr>
          </a:p>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a:t>
            </a:fld>
            <a:endParaRPr lang="en-US"/>
          </a:p>
        </p:txBody>
      </p:sp>
    </p:spTree>
    <p:extLst>
      <p:ext uri="{BB962C8B-B14F-4D97-AF65-F5344CB8AC3E}">
        <p14:creationId xmlns:p14="http://schemas.microsoft.com/office/powerpoint/2010/main" val="2017707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Greedy can give</a:t>
            </a:r>
            <a:r>
              <a:rPr lang="en-GB" baseline="0" dirty="0" smtClean="0"/>
              <a:t> biased solutions</a:t>
            </a:r>
          </a:p>
          <a:p>
            <a:pPr marL="228600" indent="-228600">
              <a:buAutoNum type="arabicPeriod"/>
            </a:pPr>
            <a:r>
              <a:rPr lang="en-GB" baseline="0" dirty="0" smtClean="0"/>
              <a:t>Naïve pairwise regularization results in fragmented or over-regularized output</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20</a:t>
            </a:fld>
            <a:endParaRPr lang="en-US"/>
          </a:p>
        </p:txBody>
      </p:sp>
    </p:spTree>
    <p:extLst>
      <p:ext uri="{BB962C8B-B14F-4D97-AF65-F5344CB8AC3E}">
        <p14:creationId xmlns:p14="http://schemas.microsoft.com/office/powerpoint/2010/main" val="2095040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We could adjust the primitive parameters to respect the constraints, but with increasingly large scenes, that becomes an intractable problem</a:t>
            </a:r>
          </a:p>
          <a:p>
            <a:endParaRPr lang="en-GB" dirty="0" smtClean="0"/>
          </a:p>
          <a:p>
            <a:r>
              <a:rPr lang="en-GB" dirty="0" smtClean="0"/>
              <a:t>----</a:t>
            </a:r>
          </a:p>
          <a:p>
            <a:endParaRPr lang="en-GB" dirty="0" smtClean="0"/>
          </a:p>
          <a:p>
            <a:r>
              <a:rPr lang="en-GB" dirty="0" smtClean="0"/>
              <a:t>Imagine a simple initialization</a:t>
            </a:r>
          </a:p>
          <a:p>
            <a:r>
              <a:rPr lang="en-GB" dirty="0" smtClean="0"/>
              <a:t>We</a:t>
            </a:r>
            <a:r>
              <a:rPr lang="en-GB" baseline="0" dirty="0" smtClean="0"/>
              <a:t> grouped oriented points to a super-segmentation</a:t>
            </a:r>
          </a:p>
          <a:p>
            <a:r>
              <a:rPr lang="en-GB" baseline="0" dirty="0" smtClean="0"/>
              <a:t>Fit initial primitives.</a:t>
            </a:r>
            <a:endParaRPr lang="en-GB" dirty="0" smtClean="0"/>
          </a:p>
          <a:p>
            <a:r>
              <a:rPr lang="en-GB" dirty="0" smtClean="0"/>
              <a:t>Please see paper for details.</a:t>
            </a:r>
          </a:p>
          <a:p>
            <a:pPr marL="228600" indent="-228600">
              <a:buAutoNum type="arabicPeriod"/>
            </a:pPr>
            <a:r>
              <a:rPr lang="en-GB" dirty="0" smtClean="0"/>
              <a:t>Optimize</a:t>
            </a:r>
            <a:r>
              <a:rPr lang="en-GB" baseline="0" dirty="0" smtClean="0"/>
              <a:t> parameters or the primitives – overfitting, error-prone</a:t>
            </a:r>
          </a:p>
          <a:p>
            <a:pPr marL="228600" indent="-228600">
              <a:buAutoNum type="arabicPeriod"/>
            </a:pPr>
            <a:r>
              <a:rPr lang="en-GB" dirty="0" smtClean="0"/>
              <a:t>Selection: we first use this</a:t>
            </a:r>
            <a:r>
              <a:rPr lang="en-GB" baseline="0" dirty="0" smtClean="0"/>
              <a:t> input </a:t>
            </a:r>
            <a:r>
              <a:rPr lang="en-GB" dirty="0" smtClean="0"/>
              <a:t>to generate a superset of primitives, that by definition are respecting the input relations</a:t>
            </a:r>
          </a:p>
          <a:p>
            <a:pPr marL="0" indent="0">
              <a:buNone/>
            </a:pPr>
            <a:r>
              <a:rPr lang="en-GB" dirty="0" smtClean="0"/>
              <a:t>and then we select the set, that gives you the best balance between regularity and data fidelity.</a:t>
            </a:r>
          </a:p>
          <a:p>
            <a:pPr marL="0" indent="0">
              <a:buNone/>
            </a:pPr>
            <a:endParaRPr lang="en-GB" dirty="0" smtClean="0"/>
          </a:p>
          <a:p>
            <a:pPr marL="0" indent="0">
              <a:buNone/>
            </a:pPr>
            <a:endParaRPr lang="en-GB" dirty="0" smtClean="0"/>
          </a:p>
          <a:p>
            <a:pPr marL="0" indent="0">
              <a:buNone/>
            </a:pPr>
            <a:r>
              <a:rPr lang="en-GB" dirty="0" smtClean="0"/>
              <a:t>---- </a:t>
            </a:r>
          </a:p>
          <a:p>
            <a:endParaRPr lang="en-GB" dirty="0" smtClean="0"/>
          </a:p>
          <a:p>
            <a:r>
              <a:rPr lang="en-GB" dirty="0" smtClean="0"/>
              <a:t>We have seen, that choosing</a:t>
            </a:r>
            <a:r>
              <a:rPr lang="en-GB" baseline="0" dirty="0" smtClean="0"/>
              <a:t> the primitives one by one leads to biased results and over-regularized output.</a:t>
            </a:r>
          </a:p>
          <a:p>
            <a:endParaRPr lang="en-GB" baseline="0" dirty="0" smtClean="0"/>
          </a:p>
          <a:p>
            <a:r>
              <a:rPr lang="en-GB" baseline="0" dirty="0" smtClean="0"/>
              <a:t>It’s hard to navigate such a scene, where we for one hand, want this relationship to be perpendicular, …</a:t>
            </a:r>
          </a:p>
          <a:p>
            <a:r>
              <a:rPr lang="en-GB" baseline="0" dirty="0" smtClean="0"/>
              <a:t>But we also want this to stay attached to its observed data.</a:t>
            </a:r>
          </a:p>
        </p:txBody>
      </p:sp>
      <p:sp>
        <p:nvSpPr>
          <p:cNvPr id="4" name="Slide Number Placeholder 3"/>
          <p:cNvSpPr>
            <a:spLocks noGrp="1"/>
          </p:cNvSpPr>
          <p:nvPr>
            <p:ph type="sldNum" sz="quarter" idx="10"/>
          </p:nvPr>
        </p:nvSpPr>
        <p:spPr/>
        <p:txBody>
          <a:bodyPr/>
          <a:lstStyle/>
          <a:p>
            <a:fld id="{EB42C701-B38E-4BE4-ADBD-E2D41A4D8DB9}" type="slidenum">
              <a:rPr lang="en-US" smtClean="0"/>
              <a:pPr/>
              <a:t>21</a:t>
            </a:fld>
            <a:endParaRPr lang="en-US"/>
          </a:p>
        </p:txBody>
      </p:sp>
    </p:spTree>
    <p:extLst>
      <p:ext uri="{BB962C8B-B14F-4D97-AF65-F5344CB8AC3E}">
        <p14:creationId xmlns:p14="http://schemas.microsoft.com/office/powerpoint/2010/main" val="1685134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Instead, we map this to a selection problem.</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We take the input primitives, we replicate them to by definition respect the input constraints.</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That’s what we call candidate generation.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Then, in the next step, we select a combination of primitives and relations that best balances between data and regularity.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The key idea of </a:t>
            </a:r>
            <a:r>
              <a:rPr lang="en-GB" baseline="0" dirty="0" err="1" smtClean="0"/>
              <a:t>rapter</a:t>
            </a:r>
            <a:r>
              <a:rPr lang="en-GB" baseline="0" dirty="0" smtClean="0"/>
              <a:t> is to map this problem to a simultaneous selection problem. </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We first make sure, that the perfectly regular primitives are there to be selected</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And then seek out the best combination of those primitives.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p:txBody>
      </p:sp>
      <p:sp>
        <p:nvSpPr>
          <p:cNvPr id="4" name="Slide Number Placeholder 3"/>
          <p:cNvSpPr>
            <a:spLocks noGrp="1"/>
          </p:cNvSpPr>
          <p:nvPr>
            <p:ph type="sldNum" sz="quarter" idx="10"/>
          </p:nvPr>
        </p:nvSpPr>
        <p:spPr/>
        <p:txBody>
          <a:bodyPr/>
          <a:lstStyle/>
          <a:p>
            <a:fld id="{EB42C701-B38E-4BE4-ADBD-E2D41A4D8DB9}" type="slidenum">
              <a:rPr lang="en-US" smtClean="0"/>
              <a:pPr/>
              <a:t>22</a:t>
            </a:fld>
            <a:endParaRPr lang="en-US"/>
          </a:p>
        </p:txBody>
      </p:sp>
    </p:spTree>
    <p:extLst>
      <p:ext uri="{BB962C8B-B14F-4D97-AF65-F5344CB8AC3E}">
        <p14:creationId xmlns:p14="http://schemas.microsoft.com/office/powerpoint/2010/main" val="1287899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dirty="0" smtClean="0"/>
              <a:t>Take this plane, and to be sure to have a parallel plane at another location, you replicate it</a:t>
            </a:r>
          </a:p>
          <a:p>
            <a:pPr marL="0" marR="0" indent="0" algn="l" defTabSz="457200" rtl="0" eaLnBrk="0" fontAlgn="base" latinLnBrk="0" hangingPunct="0">
              <a:lnSpc>
                <a:spcPct val="100000"/>
              </a:lnSpc>
              <a:spcBef>
                <a:spcPct val="30000"/>
              </a:spcBef>
              <a:spcAft>
                <a:spcPct val="0"/>
              </a:spcAft>
              <a:buClrTx/>
              <a:buSzTx/>
              <a:buFontTx/>
              <a:buNone/>
              <a:tabLst/>
              <a:defRPr/>
            </a:pPr>
            <a:r>
              <a:rPr lang="en-GB" dirty="0" smtClean="0"/>
              <a:t>The nature of</a:t>
            </a:r>
            <a:r>
              <a:rPr lang="en-GB" baseline="0" dirty="0" smtClean="0"/>
              <a:t> the input relations might require you to perform transformations during this process.</a:t>
            </a:r>
            <a:endParaRPr lang="en-GB" dirty="0" smtClean="0"/>
          </a:p>
          <a:p>
            <a:endParaRPr lang="en-GB" dirty="0" smtClean="0"/>
          </a:p>
          <a:p>
            <a:r>
              <a:rPr lang="en-GB" dirty="0" smtClean="0"/>
              <a:t>We denote the initial plane</a:t>
            </a:r>
          </a:p>
          <a:p>
            <a:r>
              <a:rPr lang="en-GB" dirty="0" smtClean="0"/>
              <a:t>We do this for all planes</a:t>
            </a:r>
          </a:p>
          <a:p>
            <a:endParaRPr lang="en-GB" dirty="0" smtClean="0"/>
          </a:p>
          <a:p>
            <a:r>
              <a:rPr lang="en-GB" dirty="0" smtClean="0"/>
              <a:t>----</a:t>
            </a:r>
          </a:p>
          <a:p>
            <a:endParaRPr lang="en-GB" dirty="0" smtClean="0"/>
          </a:p>
          <a:p>
            <a:endParaRPr lang="en-GB" dirty="0" smtClean="0"/>
          </a:p>
          <a:p>
            <a:endParaRPr lang="en-GB" dirty="0" smtClean="0"/>
          </a:p>
          <a:p>
            <a:r>
              <a:rPr lang="en-GB" dirty="0" smtClean="0"/>
              <a:t>As I</a:t>
            </a:r>
            <a:r>
              <a:rPr lang="en-GB" baseline="0" dirty="0" smtClean="0"/>
              <a:t> said, the aim of this step is to ensure, that there exists an alternative plane for each group of points, that ensures, that the whole selection is regular.</a:t>
            </a:r>
          </a:p>
          <a:p>
            <a:r>
              <a:rPr lang="en-GB" baseline="0" dirty="0" smtClean="0"/>
              <a:t>The challenge is, that we don’t know, which primitives and which relations to choose in advance.</a:t>
            </a:r>
          </a:p>
          <a:p>
            <a:r>
              <a:rPr lang="en-GB" baseline="0" dirty="0" smtClean="0"/>
              <a:t>So we take all primitives, and all relations, and generate candidate planes.</a:t>
            </a:r>
          </a:p>
          <a:p>
            <a:r>
              <a:rPr lang="en-GB" baseline="0" dirty="0" smtClean="0"/>
              <a:t>Depending on the data quality, one can use a threshold to throw away very unlikely candidates to speed up the processing time.</a:t>
            </a:r>
          </a:p>
          <a:p>
            <a:endParaRPr lang="en-GB" baseline="0" dirty="0" smtClean="0"/>
          </a:p>
          <a:p>
            <a:r>
              <a:rPr lang="en-GB" baseline="0" dirty="0" smtClean="0"/>
              <a:t>TODO: finish animation</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23</a:t>
            </a:fld>
            <a:endParaRPr lang="en-US"/>
          </a:p>
        </p:txBody>
      </p:sp>
    </p:spTree>
    <p:extLst>
      <p:ext uri="{BB962C8B-B14F-4D97-AF65-F5344CB8AC3E}">
        <p14:creationId xmlns:p14="http://schemas.microsoft.com/office/powerpoint/2010/main" val="926661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Doing</a:t>
            </a:r>
            <a:r>
              <a:rPr lang="en-GB" baseline="0" dirty="0" smtClean="0"/>
              <a:t> that for all input planes and all relations leads to an enriched set of candidates.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24</a:t>
            </a:fld>
            <a:endParaRPr lang="en-US"/>
          </a:p>
        </p:txBody>
      </p:sp>
    </p:spTree>
    <p:extLst>
      <p:ext uri="{BB962C8B-B14F-4D97-AF65-F5344CB8AC3E}">
        <p14:creationId xmlns:p14="http://schemas.microsoft.com/office/powerpoint/2010/main" val="1277188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this stage, by performing Candidate generation, we have ensured, that the perfectly regular explanation for each of the points exists. </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[CLICK] As said earlier, instead of selecting primitives 1-by-1, we map the problem to a simultaneous selection problem.</a:t>
            </a:r>
            <a:endParaRPr lang="en-GB" dirty="0" smtClean="0"/>
          </a:p>
          <a:p>
            <a:r>
              <a:rPr lang="en-GB" baseline="0" dirty="0" smtClean="0"/>
              <a:t>[CLICK] What do we mean by selection?</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25</a:t>
            </a:fld>
            <a:endParaRPr lang="en-US"/>
          </a:p>
        </p:txBody>
      </p:sp>
    </p:spTree>
    <p:extLst>
      <p:ext uri="{BB962C8B-B14F-4D97-AF65-F5344CB8AC3E}">
        <p14:creationId xmlns:p14="http://schemas.microsoft.com/office/powerpoint/2010/main" val="1071087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look at the previously generated,</a:t>
            </a:r>
            <a:r>
              <a:rPr lang="en-GB" baseline="0" dirty="0" smtClean="0"/>
              <a:t> enriched </a:t>
            </a:r>
            <a:r>
              <a:rPr lang="en-GB" dirty="0" smtClean="0"/>
              <a:t>candidate</a:t>
            </a:r>
            <a:r>
              <a:rPr lang="en-GB" baseline="0" dirty="0" smtClean="0"/>
              <a:t> set, we want to select an arrangement of planes, that both respects the data points observed, and is as much perfectly regular, as possible.</a:t>
            </a:r>
          </a:p>
          <a:p>
            <a:r>
              <a:rPr lang="en-GB" baseline="0" dirty="0" smtClean="0"/>
              <a:t>This is possible, because we can now be sure, that the desired solution exists. [CLICK]</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26</a:t>
            </a:fld>
            <a:endParaRPr lang="en-US"/>
          </a:p>
        </p:txBody>
      </p:sp>
    </p:spTree>
    <p:extLst>
      <p:ext uri="{BB962C8B-B14F-4D97-AF65-F5344CB8AC3E}">
        <p14:creationId xmlns:p14="http://schemas.microsoft.com/office/powerpoint/2010/main" val="1527874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27</a:t>
            </a:fld>
            <a:endParaRPr lang="en-US"/>
          </a:p>
        </p:txBody>
      </p:sp>
    </p:spTree>
    <p:extLst>
      <p:ext uri="{BB962C8B-B14F-4D97-AF65-F5344CB8AC3E}">
        <p14:creationId xmlns:p14="http://schemas.microsoft.com/office/powerpoint/2010/main" val="2328224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28</a:t>
            </a:fld>
            <a:endParaRPr lang="en-US"/>
          </a:p>
        </p:txBody>
      </p:sp>
    </p:spTree>
    <p:extLst>
      <p:ext uri="{BB962C8B-B14F-4D97-AF65-F5344CB8AC3E}">
        <p14:creationId xmlns:p14="http://schemas.microsoft.com/office/powerpoint/2010/main" val="303949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29</a:t>
            </a:fld>
            <a:endParaRPr lang="en-US"/>
          </a:p>
        </p:txBody>
      </p:sp>
    </p:spTree>
    <p:extLst>
      <p:ext uri="{BB962C8B-B14F-4D97-AF65-F5344CB8AC3E}">
        <p14:creationId xmlns:p14="http://schemas.microsoft.com/office/powerpoint/2010/main" val="2491441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Given enough money and time,</a:t>
            </a:r>
            <a:r>
              <a:rPr lang="en-GB" baseline="0" dirty="0" smtClean="0"/>
              <a:t> one can get such large scans, as this one, which contains 4 million points.</a:t>
            </a:r>
            <a:endParaRPr lang="en-GB" dirty="0" smtClean="0"/>
          </a:p>
          <a:p>
            <a:r>
              <a:rPr lang="en-GB" dirty="0" smtClean="0"/>
              <a:t>TODO:</a:t>
            </a:r>
            <a:r>
              <a:rPr lang="en-GB" baseline="0" dirty="0" smtClean="0"/>
              <a:t> re-render close-up</a:t>
            </a:r>
            <a:endParaRPr lang="en-GB" dirty="0" smtClean="0"/>
          </a:p>
        </p:txBody>
      </p:sp>
      <p:sp>
        <p:nvSpPr>
          <p:cNvPr id="4" name="Slide Number Placeholder 3"/>
          <p:cNvSpPr>
            <a:spLocks noGrp="1"/>
          </p:cNvSpPr>
          <p:nvPr>
            <p:ph type="sldNum" sz="quarter" idx="10"/>
          </p:nvPr>
        </p:nvSpPr>
        <p:spPr/>
        <p:txBody>
          <a:bodyPr/>
          <a:lstStyle/>
          <a:p>
            <a:fld id="{EB42C701-B38E-4BE4-ADBD-E2D41A4D8DB9}" type="slidenum">
              <a:rPr lang="en-US" smtClean="0"/>
              <a:pPr/>
              <a:t>3</a:t>
            </a:fld>
            <a:endParaRPr lang="en-US"/>
          </a:p>
        </p:txBody>
      </p:sp>
    </p:spTree>
    <p:extLst>
      <p:ext uri="{BB962C8B-B14F-4D97-AF65-F5344CB8AC3E}">
        <p14:creationId xmlns:p14="http://schemas.microsoft.com/office/powerpoint/2010/main" val="31706641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30</a:t>
            </a:fld>
            <a:endParaRPr lang="en-US"/>
          </a:p>
        </p:txBody>
      </p:sp>
    </p:spTree>
    <p:extLst>
      <p:ext uri="{BB962C8B-B14F-4D97-AF65-F5344CB8AC3E}">
        <p14:creationId xmlns:p14="http://schemas.microsoft.com/office/powerpoint/2010/main" val="2635727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31</a:t>
            </a:fld>
            <a:endParaRPr lang="en-US"/>
          </a:p>
        </p:txBody>
      </p:sp>
    </p:spTree>
    <p:extLst>
      <p:ext uri="{BB962C8B-B14F-4D97-AF65-F5344CB8AC3E}">
        <p14:creationId xmlns:p14="http://schemas.microsoft.com/office/powerpoint/2010/main" val="187377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Please refer to the</a:t>
            </a:r>
            <a:r>
              <a:rPr lang="en-GB" baseline="0" dirty="0" smtClean="0"/>
              <a:t> paper for details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32</a:t>
            </a:fld>
            <a:endParaRPr lang="en-US"/>
          </a:p>
        </p:txBody>
      </p:sp>
    </p:spTree>
    <p:extLst>
      <p:ext uri="{BB962C8B-B14F-4D97-AF65-F5344CB8AC3E}">
        <p14:creationId xmlns:p14="http://schemas.microsoft.com/office/powerpoint/2010/main" val="4280495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Greedy can give</a:t>
            </a:r>
            <a:r>
              <a:rPr lang="en-GB" baseline="0" dirty="0" smtClean="0"/>
              <a:t> biased solutions</a:t>
            </a:r>
          </a:p>
          <a:p>
            <a:pPr marL="228600" indent="-228600">
              <a:buAutoNum type="arabicPeriod"/>
            </a:pPr>
            <a:r>
              <a:rPr lang="en-GB" baseline="0" dirty="0" smtClean="0"/>
              <a:t>Naïve pairwise regularization results in fragmented or over-regularized output</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34</a:t>
            </a:fld>
            <a:endParaRPr lang="en-US"/>
          </a:p>
        </p:txBody>
      </p:sp>
    </p:spTree>
    <p:extLst>
      <p:ext uri="{BB962C8B-B14F-4D97-AF65-F5344CB8AC3E}">
        <p14:creationId xmlns:p14="http://schemas.microsoft.com/office/powerpoint/2010/main" val="2457188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smtClean="0"/>
              <a:t>Greedy can give</a:t>
            </a:r>
            <a:r>
              <a:rPr lang="en-GB" baseline="0" dirty="0" smtClean="0"/>
              <a:t> biased solutions</a:t>
            </a:r>
          </a:p>
          <a:p>
            <a:pPr marL="228600" indent="-228600">
              <a:buAutoNum type="arabicPeriod"/>
            </a:pPr>
            <a:r>
              <a:rPr lang="en-GB" baseline="0" dirty="0" smtClean="0"/>
              <a:t>Naïve pairwise regularization results in fragmented or over-regularized output</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38</a:t>
            </a:fld>
            <a:endParaRPr lang="en-US"/>
          </a:p>
        </p:txBody>
      </p:sp>
    </p:spTree>
    <p:extLst>
      <p:ext uri="{BB962C8B-B14F-4D97-AF65-F5344CB8AC3E}">
        <p14:creationId xmlns:p14="http://schemas.microsoft.com/office/powerpoint/2010/main" val="344948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Mixture</a:t>
            </a:r>
            <a:r>
              <a:rPr lang="en-GB" baseline="0" dirty="0" smtClean="0"/>
              <a:t> of Manhattan frames allows you to get the regularity in a non-greedy way</a:t>
            </a:r>
          </a:p>
          <a:p>
            <a:r>
              <a:rPr lang="en-GB" baseline="0" dirty="0" smtClean="0"/>
              <a:t>It’s hard to tune it to preserve scene diversity</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42</a:t>
            </a:fld>
            <a:endParaRPr lang="en-US"/>
          </a:p>
        </p:txBody>
      </p:sp>
    </p:spTree>
    <p:extLst>
      <p:ext uri="{BB962C8B-B14F-4D97-AF65-F5344CB8AC3E}">
        <p14:creationId xmlns:p14="http://schemas.microsoft.com/office/powerpoint/2010/main" val="2104465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do not</a:t>
            </a:r>
            <a:r>
              <a:rPr lang="en-GB" baseline="0" dirty="0" smtClean="0"/>
              <a:t> address the scalability issue</a:t>
            </a:r>
          </a:p>
          <a:p>
            <a:r>
              <a:rPr lang="en-GB" baseline="0" dirty="0" smtClean="0"/>
              <a:t>Large scenes + preserve diversity</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43</a:t>
            </a:fld>
            <a:endParaRPr lang="en-US"/>
          </a:p>
        </p:txBody>
      </p:sp>
    </p:spTree>
    <p:extLst>
      <p:ext uri="{BB962C8B-B14F-4D97-AF65-F5344CB8AC3E}">
        <p14:creationId xmlns:p14="http://schemas.microsoft.com/office/powerpoint/2010/main" val="41626360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44</a:t>
            </a:fld>
            <a:endParaRPr lang="en-US"/>
          </a:p>
        </p:txBody>
      </p:sp>
    </p:spTree>
    <p:extLst>
      <p:ext uri="{BB962C8B-B14F-4D97-AF65-F5344CB8AC3E}">
        <p14:creationId xmlns:p14="http://schemas.microsoft.com/office/powerpoint/2010/main" val="42395279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LiDAR</a:t>
            </a:r>
            <a:r>
              <a:rPr lang="en-GB" baseline="0" dirty="0" smtClean="0"/>
              <a:t> data from [Zheng et al. 2010]</a:t>
            </a:r>
          </a:p>
        </p:txBody>
      </p:sp>
      <p:sp>
        <p:nvSpPr>
          <p:cNvPr id="4" name="Slide Number Placeholder 3"/>
          <p:cNvSpPr>
            <a:spLocks noGrp="1"/>
          </p:cNvSpPr>
          <p:nvPr>
            <p:ph type="sldNum" sz="quarter" idx="10"/>
          </p:nvPr>
        </p:nvSpPr>
        <p:spPr/>
        <p:txBody>
          <a:bodyPr/>
          <a:lstStyle/>
          <a:p>
            <a:fld id="{EB42C701-B38E-4BE4-ADBD-E2D41A4D8DB9}" type="slidenum">
              <a:rPr lang="en-US" smtClean="0"/>
              <a:pPr/>
              <a:t>47</a:t>
            </a:fld>
            <a:endParaRPr lang="en-US"/>
          </a:p>
        </p:txBody>
      </p:sp>
    </p:spTree>
    <p:extLst>
      <p:ext uri="{BB962C8B-B14F-4D97-AF65-F5344CB8AC3E}">
        <p14:creationId xmlns:p14="http://schemas.microsoft.com/office/powerpoint/2010/main" val="1251780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fit planes, we cluster in</a:t>
            </a:r>
            <a:r>
              <a:rPr lang="en-GB" baseline="0" dirty="0" smtClean="0"/>
              <a:t> the normal domain</a:t>
            </a:r>
          </a:p>
          <a:p>
            <a:endParaRPr lang="en-GB" baseline="0" dirty="0" smtClean="0"/>
          </a:p>
          <a:p>
            <a:r>
              <a:rPr lang="en-GB" baseline="0" dirty="0" smtClean="0"/>
              <a:t>You can see, that we have identified the main orientations,</a:t>
            </a:r>
          </a:p>
          <a:p>
            <a:r>
              <a:rPr lang="en-GB" baseline="0" dirty="0" smtClean="0"/>
              <a:t>But we preserve diversity, otherwise we would only have 3 points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48</a:t>
            </a:fld>
            <a:endParaRPr lang="en-US"/>
          </a:p>
        </p:txBody>
      </p:sp>
    </p:spTree>
    <p:extLst>
      <p:ext uri="{BB962C8B-B14F-4D97-AF65-F5344CB8AC3E}">
        <p14:creationId xmlns:p14="http://schemas.microsoft.com/office/powerpoint/2010/main" val="1770566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reason behind scanning can</a:t>
            </a:r>
            <a:r>
              <a:rPr lang="en-GB" baseline="0" dirty="0" smtClean="0"/>
              <a:t> be versatile, be it animation or 3D printing.</a:t>
            </a:r>
          </a:p>
          <a:p>
            <a:endParaRPr lang="en-GB" baseline="0" dirty="0" smtClean="0"/>
          </a:p>
          <a:p>
            <a:r>
              <a:rPr lang="en-GB" baseline="0" dirty="0" smtClean="0"/>
              <a:t>But what’s wrong with …</a:t>
            </a:r>
          </a:p>
        </p:txBody>
      </p:sp>
      <p:sp>
        <p:nvSpPr>
          <p:cNvPr id="4" name="Slide Number Placeholder 3"/>
          <p:cNvSpPr>
            <a:spLocks noGrp="1"/>
          </p:cNvSpPr>
          <p:nvPr>
            <p:ph type="sldNum" sz="quarter" idx="10"/>
          </p:nvPr>
        </p:nvSpPr>
        <p:spPr/>
        <p:txBody>
          <a:bodyPr/>
          <a:lstStyle/>
          <a:p>
            <a:fld id="{EB42C701-B38E-4BE4-ADBD-E2D41A4D8DB9}" type="slidenum">
              <a:rPr lang="en-US" smtClean="0"/>
              <a:pPr/>
              <a:t>4</a:t>
            </a:fld>
            <a:endParaRPr lang="en-US"/>
          </a:p>
        </p:txBody>
      </p:sp>
    </p:spTree>
    <p:extLst>
      <p:ext uri="{BB962C8B-B14F-4D97-AF65-F5344CB8AC3E}">
        <p14:creationId xmlns:p14="http://schemas.microsoft.com/office/powerpoint/2010/main" val="35727864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49</a:t>
            </a:fld>
            <a:endParaRPr lang="en-US"/>
          </a:p>
        </p:txBody>
      </p:sp>
    </p:spTree>
    <p:extLst>
      <p:ext uri="{BB962C8B-B14F-4D97-AF65-F5344CB8AC3E}">
        <p14:creationId xmlns:p14="http://schemas.microsoft.com/office/powerpoint/2010/main" val="7456384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50</a:t>
            </a:fld>
            <a:endParaRPr lang="en-US"/>
          </a:p>
        </p:txBody>
      </p:sp>
    </p:spTree>
    <p:extLst>
      <p:ext uri="{BB962C8B-B14F-4D97-AF65-F5344CB8AC3E}">
        <p14:creationId xmlns:p14="http://schemas.microsoft.com/office/powerpoint/2010/main" val="2867890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Syntethic</a:t>
            </a:r>
            <a:r>
              <a:rPr lang="en-GB" baseline="0" dirty="0" smtClean="0"/>
              <a:t> data from [Lafarge and </a:t>
            </a:r>
            <a:r>
              <a:rPr lang="en-GB" baseline="0" dirty="0" err="1" smtClean="0"/>
              <a:t>Alliez</a:t>
            </a:r>
            <a:r>
              <a:rPr lang="en-GB" baseline="0" dirty="0" smtClean="0"/>
              <a:t> 2013]</a:t>
            </a:r>
          </a:p>
          <a:p>
            <a:r>
              <a:rPr lang="en-GB" baseline="0" dirty="0" smtClean="0"/>
              <a:t>Distribution is plotted using </a:t>
            </a:r>
            <a:r>
              <a:rPr lang="en-GB" baseline="0" dirty="0" err="1" smtClean="0"/>
              <a:t>carthesian</a:t>
            </a:r>
            <a:r>
              <a:rPr lang="en-GB" baseline="0" dirty="0" smtClean="0"/>
              <a:t> mapping of unit sphere to a 2D rectangle. Each blue point corresponds to a PCA orientation of the input </a:t>
            </a:r>
            <a:r>
              <a:rPr lang="en-GB" baseline="0" dirty="0" err="1" smtClean="0"/>
              <a:t>pointcloud</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51</a:t>
            </a:fld>
            <a:endParaRPr lang="en-US"/>
          </a:p>
        </p:txBody>
      </p:sp>
    </p:spTree>
    <p:extLst>
      <p:ext uri="{BB962C8B-B14F-4D97-AF65-F5344CB8AC3E}">
        <p14:creationId xmlns:p14="http://schemas.microsoft.com/office/powerpoint/2010/main" val="13946674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Nola</a:t>
            </a:r>
            <a:r>
              <a:rPr lang="en-GB" baseline="0" dirty="0" smtClean="0"/>
              <a:t> – occlusion</a:t>
            </a:r>
          </a:p>
          <a:p>
            <a:r>
              <a:rPr lang="en-GB" baseline="0" dirty="0" err="1" smtClean="0"/>
              <a:t>Lans</a:t>
            </a:r>
            <a:r>
              <a:rPr lang="en-GB" baseline="0" dirty="0" smtClean="0"/>
              <a:t> – input directions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52</a:t>
            </a:fld>
            <a:endParaRPr lang="en-US"/>
          </a:p>
        </p:txBody>
      </p:sp>
    </p:spTree>
    <p:extLst>
      <p:ext uri="{BB962C8B-B14F-4D97-AF65-F5344CB8AC3E}">
        <p14:creationId xmlns:p14="http://schemas.microsoft.com/office/powerpoint/2010/main" val="14745903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imagine this for very large scenes can become very large</a:t>
            </a:r>
          </a:p>
          <a:p>
            <a:r>
              <a:rPr lang="en-GB" dirty="0" smtClean="0"/>
              <a:t>    - we use multi-scale approach</a:t>
            </a:r>
          </a:p>
          <a:p>
            <a:r>
              <a:rPr lang="en-GB" dirty="0" smtClean="0"/>
              <a:t>    - we use quadratic solvers for quadratic constraints, and this slows down the process </a:t>
            </a:r>
          </a:p>
          <a:p>
            <a:r>
              <a:rPr lang="en-GB" dirty="0" smtClean="0"/>
              <a:t>    - however, we have shown that we can solve for clouds of millions of points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54</a:t>
            </a:fld>
            <a:endParaRPr lang="en-US"/>
          </a:p>
        </p:txBody>
      </p:sp>
    </p:spTree>
    <p:extLst>
      <p:ext uri="{BB962C8B-B14F-4D97-AF65-F5344CB8AC3E}">
        <p14:creationId xmlns:p14="http://schemas.microsoft.com/office/powerpoint/2010/main" val="916713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Comparison of greedy versus</a:t>
            </a:r>
            <a:r>
              <a:rPr lang="en-GB" baseline="0" dirty="0" smtClean="0"/>
              <a:t> simultaneous</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57</a:t>
            </a:fld>
            <a:endParaRPr lang="en-US"/>
          </a:p>
        </p:txBody>
      </p:sp>
    </p:spTree>
    <p:extLst>
      <p:ext uri="{BB962C8B-B14F-4D97-AF65-F5344CB8AC3E}">
        <p14:creationId xmlns:p14="http://schemas.microsoft.com/office/powerpoint/2010/main" val="183695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is it</a:t>
            </a:r>
            <a:r>
              <a:rPr lang="en-GB" baseline="0" dirty="0" smtClean="0"/>
              <a:t> </a:t>
            </a:r>
            <a:r>
              <a:rPr lang="en-GB" dirty="0" smtClean="0"/>
              <a:t>messy?</a:t>
            </a:r>
            <a:endParaRPr lang="en-GB" baseline="0" dirty="0" smtClean="0"/>
          </a:p>
          <a:p>
            <a:r>
              <a:rPr lang="en-GB" baseline="0" dirty="0" smtClean="0"/>
              <a:t>Given a scene, [CLICK] we look for regions of points that can be explained by flat polygons.</a:t>
            </a:r>
          </a:p>
          <a:p>
            <a:r>
              <a:rPr lang="en-GB" baseline="0" dirty="0" smtClean="0"/>
              <a:t>Our definition of regularity says, that it’s good to fit planes that are parallel to each other. </a:t>
            </a:r>
          </a:p>
          <a:p>
            <a:r>
              <a:rPr lang="en-GB" baseline="0" dirty="0" smtClean="0"/>
              <a:t>[CLICK] Like these pairs [CLICK]</a:t>
            </a:r>
          </a:p>
          <a:p>
            <a:r>
              <a:rPr lang="en-GB" baseline="0" dirty="0" smtClean="0"/>
              <a:t>It is also good to find planes, that are perpendicular to each other [CLICK]</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5</a:t>
            </a:fld>
            <a:endParaRPr lang="en-US"/>
          </a:p>
        </p:txBody>
      </p:sp>
    </p:spTree>
    <p:extLst>
      <p:ext uri="{BB962C8B-B14F-4D97-AF65-F5344CB8AC3E}">
        <p14:creationId xmlns:p14="http://schemas.microsoft.com/office/powerpoint/2010/main" val="2938035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Why is it</a:t>
            </a:r>
            <a:r>
              <a:rPr lang="en-GB" baseline="0" dirty="0" smtClean="0"/>
              <a:t> </a:t>
            </a:r>
            <a:r>
              <a:rPr lang="en-GB" dirty="0" smtClean="0"/>
              <a:t>messy?</a:t>
            </a:r>
            <a:endParaRPr lang="en-GB" baseline="0" dirty="0" smtClean="0"/>
          </a:p>
          <a:p>
            <a:r>
              <a:rPr lang="en-GB" baseline="0" dirty="0" smtClean="0"/>
              <a:t>Given a scene, [CLICK] we look for regions of points that can be explained by flat polygons.</a:t>
            </a:r>
          </a:p>
          <a:p>
            <a:r>
              <a:rPr lang="en-GB" baseline="0" dirty="0" smtClean="0"/>
              <a:t>Our definition of regularity says, that it’s good to fit planes that are parallel to each other. </a:t>
            </a:r>
          </a:p>
          <a:p>
            <a:r>
              <a:rPr lang="en-GB" baseline="0" dirty="0" smtClean="0"/>
              <a:t>[CLICK] Like these pairs [CLICK]</a:t>
            </a:r>
          </a:p>
          <a:p>
            <a:r>
              <a:rPr lang="en-GB" baseline="0" dirty="0" smtClean="0"/>
              <a:t>It is also good to find planes, that are perpendicular to each other [CLICK]</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6</a:t>
            </a:fld>
            <a:endParaRPr lang="en-US"/>
          </a:p>
        </p:txBody>
      </p:sp>
    </p:spTree>
    <p:extLst>
      <p:ext uri="{BB962C8B-B14F-4D97-AF65-F5344CB8AC3E}">
        <p14:creationId xmlns:p14="http://schemas.microsoft.com/office/powerpoint/2010/main" val="3284614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Regurlariy</a:t>
            </a:r>
            <a:r>
              <a:rPr lang="en-GB" dirty="0" smtClean="0"/>
              <a:t>!</a:t>
            </a:r>
          </a:p>
          <a:p>
            <a:r>
              <a:rPr lang="en-GB" dirty="0" smtClean="0"/>
              <a:t>To</a:t>
            </a:r>
            <a:r>
              <a:rPr lang="en-GB" baseline="0" dirty="0" smtClean="0"/>
              <a:t> explain -&gt; 2D</a:t>
            </a:r>
            <a:endParaRPr lang="en-GB" dirty="0" smtClean="0"/>
          </a:p>
          <a:p>
            <a:endParaRPr lang="en-GB" dirty="0" smtClean="0"/>
          </a:p>
          <a:p>
            <a:r>
              <a:rPr lang="en-GB" dirty="0" smtClean="0"/>
              <a:t>---</a:t>
            </a:r>
          </a:p>
          <a:p>
            <a:endParaRPr lang="en-GB" dirty="0" smtClean="0"/>
          </a:p>
          <a:p>
            <a:r>
              <a:rPr lang="en-GB" dirty="0" smtClean="0"/>
              <a:t>We have</a:t>
            </a:r>
            <a:r>
              <a:rPr lang="en-GB" baseline="0" dirty="0" smtClean="0"/>
              <a:t> shown, that using regularity allows us to do a much better job</a:t>
            </a:r>
            <a:endParaRPr lang="en-GB" dirty="0" smtClean="0"/>
          </a:p>
          <a:p>
            <a:endParaRPr lang="en-GB" dirty="0" smtClean="0"/>
          </a:p>
          <a:p>
            <a:r>
              <a:rPr lang="en-GB" dirty="0" smtClean="0"/>
              <a:t>- Relations that</a:t>
            </a:r>
            <a:r>
              <a:rPr lang="en-GB" baseline="0" dirty="0" smtClean="0"/>
              <a:t> we thought should be there, are not there [CLICK]</a:t>
            </a:r>
          </a:p>
          <a:p>
            <a:r>
              <a:rPr lang="en-GB" dirty="0" smtClean="0"/>
              <a:t>- Parts of the scene with too little</a:t>
            </a:r>
            <a:r>
              <a:rPr lang="en-GB" baseline="0" dirty="0" smtClean="0"/>
              <a:t> points don’t get enough support to get their own geometry [CLICK]</a:t>
            </a:r>
            <a:endParaRPr lang="en-GB" dirty="0" smtClean="0"/>
          </a:p>
          <a:p>
            <a:r>
              <a:rPr lang="en-GB" dirty="0" smtClean="0"/>
              <a:t>TODO:</a:t>
            </a:r>
            <a:r>
              <a:rPr lang="en-GB" baseline="0" dirty="0" smtClean="0"/>
              <a:t> recolour back wall away from brown</a:t>
            </a:r>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7</a:t>
            </a:fld>
            <a:endParaRPr lang="en-US"/>
          </a:p>
        </p:txBody>
      </p:sp>
    </p:spTree>
    <p:extLst>
      <p:ext uri="{BB962C8B-B14F-4D97-AF65-F5344CB8AC3E}">
        <p14:creationId xmlns:p14="http://schemas.microsoft.com/office/powerpoint/2010/main" val="3165761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 dirty="0" smtClean="0"/>
              <a:t>Let’s assume, that</a:t>
            </a:r>
            <a:r>
              <a:rPr lang="en" baseline="0" dirty="0" smtClean="0"/>
              <a:t> you are given this scan of the interior of an apartment. They also tell you, that there are some special relations between the planes in this scene, namely that walls are most probably parallel or perpendicular to each other. They’d like an accurate reconstruction of the input, since they will need to give it to the interior designer for further processing.</a:t>
            </a:r>
          </a:p>
        </p:txBody>
      </p:sp>
      <p:sp>
        <p:nvSpPr>
          <p:cNvPr id="4" name="Slide Number Placeholder 3"/>
          <p:cNvSpPr>
            <a:spLocks noGrp="1"/>
          </p:cNvSpPr>
          <p:nvPr>
            <p:ph type="sldNum" sz="quarter" idx="10"/>
          </p:nvPr>
        </p:nvSpPr>
        <p:spPr/>
        <p:txBody>
          <a:bodyPr/>
          <a:lstStyle/>
          <a:p>
            <a:fld id="{EB42C701-B38E-4BE4-ADBD-E2D41A4D8DB9}" type="slidenum">
              <a:rPr lang="en-US" smtClean="0"/>
              <a:pPr/>
              <a:t>8</a:t>
            </a:fld>
            <a:endParaRPr lang="en-US"/>
          </a:p>
        </p:txBody>
      </p:sp>
    </p:spTree>
    <p:extLst>
      <p:ext uri="{BB962C8B-B14F-4D97-AF65-F5344CB8AC3E}">
        <p14:creationId xmlns:p14="http://schemas.microsoft.com/office/powerpoint/2010/main" val="63894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spcBef>
                <a:spcPts val="0"/>
              </a:spcBef>
              <a:buNone/>
            </a:pPr>
            <a:r>
              <a:rPr lang="en-GB" dirty="0" smtClean="0">
                <a:solidFill>
                  <a:schemeClr val="dk1"/>
                </a:solidFill>
              </a:rPr>
              <a:t>Identical</a:t>
            </a:r>
            <a:r>
              <a:rPr lang="en-GB" baseline="0" dirty="0" smtClean="0">
                <a:solidFill>
                  <a:schemeClr val="dk1"/>
                </a:solidFill>
              </a:rPr>
              <a:t> c</a:t>
            </a:r>
            <a:r>
              <a:rPr lang="en-GB" dirty="0" smtClean="0">
                <a:solidFill>
                  <a:schemeClr val="dk1"/>
                </a:solidFill>
              </a:rPr>
              <a:t>olours show parallel </a:t>
            </a:r>
            <a:r>
              <a:rPr lang="en-GB" dirty="0" err="1" smtClean="0">
                <a:solidFill>
                  <a:schemeClr val="dk1"/>
                </a:solidFill>
              </a:rPr>
              <a:t>normals</a:t>
            </a:r>
            <a:r>
              <a:rPr lang="en-GB" dirty="0" smtClean="0">
                <a:solidFill>
                  <a:schemeClr val="dk1"/>
                </a:solidFill>
              </a:rPr>
              <a:t>, i.e., </a:t>
            </a:r>
          </a:p>
          <a:p>
            <a:pPr lvl="0" rtl="0">
              <a:spcBef>
                <a:spcPts val="0"/>
              </a:spcBef>
              <a:buNone/>
            </a:pPr>
            <a:r>
              <a:rPr lang="en-GB" dirty="0" smtClean="0">
                <a:solidFill>
                  <a:schemeClr val="dk1"/>
                </a:solidFill>
              </a:rPr>
              <a:t>Light green lines are parallel with each other,</a:t>
            </a:r>
            <a:r>
              <a:rPr lang="en-GB" baseline="0" dirty="0" smtClean="0">
                <a:solidFill>
                  <a:schemeClr val="dk1"/>
                </a:solidFill>
              </a:rPr>
              <a:t> so are dark green.</a:t>
            </a:r>
            <a:endParaRPr lang="en-GB" dirty="0" smtClean="0"/>
          </a:p>
          <a:p>
            <a:endParaRPr lang="en-GB" dirty="0"/>
          </a:p>
        </p:txBody>
      </p:sp>
      <p:sp>
        <p:nvSpPr>
          <p:cNvPr id="4" name="Slide Number Placeholder 3"/>
          <p:cNvSpPr>
            <a:spLocks noGrp="1"/>
          </p:cNvSpPr>
          <p:nvPr>
            <p:ph type="sldNum" sz="quarter" idx="10"/>
          </p:nvPr>
        </p:nvSpPr>
        <p:spPr/>
        <p:txBody>
          <a:bodyPr/>
          <a:lstStyle/>
          <a:p>
            <a:fld id="{EB42C701-B38E-4BE4-ADBD-E2D41A4D8DB9}" type="slidenum">
              <a:rPr lang="en-US" smtClean="0"/>
              <a:pPr/>
              <a:t>9</a:t>
            </a:fld>
            <a:endParaRPr lang="en-US"/>
          </a:p>
        </p:txBody>
      </p:sp>
    </p:spTree>
    <p:extLst>
      <p:ext uri="{BB962C8B-B14F-4D97-AF65-F5344CB8AC3E}">
        <p14:creationId xmlns:p14="http://schemas.microsoft.com/office/powerpoint/2010/main" val="1918360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fld id="{61787086-70E8-43C5-9BB5-2C52D97EFD52}" type="datetime1">
              <a:rPr lang="en-US"/>
              <a:pPr/>
              <a:t>8/11/2015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1EB57AF-D20C-48A2-83DD-030631BC2C3C}" type="slidenum">
              <a:rPr lang="en-US"/>
              <a:pPr/>
              <a:t>‹#›</a:t>
            </a:fld>
            <a:endParaRPr lang="en-US"/>
          </a:p>
        </p:txBody>
      </p:sp>
    </p:spTree>
    <p:extLst>
      <p:ext uri="{BB962C8B-B14F-4D97-AF65-F5344CB8AC3E}">
        <p14:creationId xmlns:p14="http://schemas.microsoft.com/office/powerpoint/2010/main" val="10891246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FDBC7863-821E-40D8-89E9-4050575E18BA}" type="datetime1">
              <a:rPr lang="en-US"/>
              <a:pPr/>
              <a:t>8/11/2015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898BE3-E052-486A-8C9E-E796180BB4CC}" type="slidenum">
              <a:rPr lang="en-US"/>
              <a:pPr/>
              <a:t>‹#›</a:t>
            </a:fld>
            <a:endParaRPr lang="en-US"/>
          </a:p>
        </p:txBody>
      </p:sp>
    </p:spTree>
    <p:extLst>
      <p:ext uri="{BB962C8B-B14F-4D97-AF65-F5344CB8AC3E}">
        <p14:creationId xmlns:p14="http://schemas.microsoft.com/office/powerpoint/2010/main" val="847747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C69A815-43A2-4354-8D3A-98A67C693E53}" type="datetime1">
              <a:rPr lang="en-US"/>
              <a:pPr/>
              <a:t>8/11/2015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36FCC4E-1093-40AA-86AD-A05F79A78140}" type="slidenum">
              <a:rPr lang="en-US"/>
              <a:pPr/>
              <a:t>‹#›</a:t>
            </a:fld>
            <a:endParaRPr lang="en-US"/>
          </a:p>
        </p:txBody>
      </p:sp>
    </p:spTree>
    <p:extLst>
      <p:ext uri="{BB962C8B-B14F-4D97-AF65-F5344CB8AC3E}">
        <p14:creationId xmlns:p14="http://schemas.microsoft.com/office/powerpoint/2010/main" val="137950535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13BD97B-D1C4-4649-A28E-24A48492FBC7}" type="datetime1">
              <a:rPr lang="en-US"/>
              <a:pPr/>
              <a:t>8/11/2015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0A28F78-D8E1-474F-B535-653EE87DFF3B}" type="slidenum">
              <a:rPr lang="en-US"/>
              <a:pPr/>
              <a:t>‹#›</a:t>
            </a:fld>
            <a:endParaRPr lang="en-US"/>
          </a:p>
        </p:txBody>
      </p:sp>
    </p:spTree>
    <p:extLst>
      <p:ext uri="{BB962C8B-B14F-4D97-AF65-F5344CB8AC3E}">
        <p14:creationId xmlns:p14="http://schemas.microsoft.com/office/powerpoint/2010/main" val="36653124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C7C6BC6D-47D3-4618-B78B-210B390B2EAB}" type="datetime1">
              <a:rPr lang="en-US"/>
              <a:pPr/>
              <a:t>8/11/2015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F46615-6368-43C7-AC6A-586B4C7BF2A5}" type="slidenum">
              <a:rPr lang="en-US"/>
              <a:pPr/>
              <a:t>‹#›</a:t>
            </a:fld>
            <a:endParaRPr lang="en-US"/>
          </a:p>
        </p:txBody>
      </p:sp>
    </p:spTree>
    <p:extLst>
      <p:ext uri="{BB962C8B-B14F-4D97-AF65-F5344CB8AC3E}">
        <p14:creationId xmlns:p14="http://schemas.microsoft.com/office/powerpoint/2010/main" val="31819236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9CAC1FC1-F562-478B-896B-FE8A10E3DD2D}" type="datetime1">
              <a:rPr lang="en-US"/>
              <a:pPr/>
              <a:t>8/11/2015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F01322B-EC4D-4262-9BCB-D8A9B28B3E9A}" type="slidenum">
              <a:rPr lang="en-US"/>
              <a:pPr/>
              <a:t>‹#›</a:t>
            </a:fld>
            <a:endParaRPr lang="en-US"/>
          </a:p>
        </p:txBody>
      </p:sp>
    </p:spTree>
    <p:extLst>
      <p:ext uri="{BB962C8B-B14F-4D97-AF65-F5344CB8AC3E}">
        <p14:creationId xmlns:p14="http://schemas.microsoft.com/office/powerpoint/2010/main" val="23889019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0CAF097-0F73-483C-9FFE-4955E5B8C199}" type="datetime1">
              <a:rPr lang="en-US"/>
              <a:pPr/>
              <a:t>8/11/2015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7DBA50E-8E8F-4060-8EB2-80D94919AA4B}" type="slidenum">
              <a:rPr lang="en-US"/>
              <a:pPr/>
              <a:t>‹#›</a:t>
            </a:fld>
            <a:endParaRPr lang="en-US"/>
          </a:p>
        </p:txBody>
      </p:sp>
    </p:spTree>
    <p:extLst>
      <p:ext uri="{BB962C8B-B14F-4D97-AF65-F5344CB8AC3E}">
        <p14:creationId xmlns:p14="http://schemas.microsoft.com/office/powerpoint/2010/main" val="320306366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55A1C90-3461-49FA-A34E-A5B4D88A5C6B}" type="datetime1">
              <a:rPr lang="en-US"/>
              <a:pPr/>
              <a:t>8/11/2015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DA933609-2512-44AC-A273-6A0EA2E5F6DE}" type="slidenum">
              <a:rPr lang="en-US"/>
              <a:pPr/>
              <a:t>‹#›</a:t>
            </a:fld>
            <a:endParaRPr lang="en-US"/>
          </a:p>
        </p:txBody>
      </p:sp>
    </p:spTree>
    <p:extLst>
      <p:ext uri="{BB962C8B-B14F-4D97-AF65-F5344CB8AC3E}">
        <p14:creationId xmlns:p14="http://schemas.microsoft.com/office/powerpoint/2010/main" val="103576040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51E023A-6EE0-4510-B583-D963E1E27893}" type="datetime1">
              <a:rPr lang="en-US"/>
              <a:pPr/>
              <a:t>8/11/2015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E1A6E87-FF6A-4BFC-95B5-102048E4D333}" type="slidenum">
              <a:rPr lang="en-US"/>
              <a:pPr/>
              <a:t>‹#›</a:t>
            </a:fld>
            <a:endParaRPr lang="en-US"/>
          </a:p>
        </p:txBody>
      </p:sp>
    </p:spTree>
    <p:extLst>
      <p:ext uri="{BB962C8B-B14F-4D97-AF65-F5344CB8AC3E}">
        <p14:creationId xmlns:p14="http://schemas.microsoft.com/office/powerpoint/2010/main" val="340003243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B3B66FC0-44D4-4DAA-9E07-36532947CC33}" type="datetime1">
              <a:rPr lang="en-US"/>
              <a:pPr/>
              <a:t>8/11/2015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01B0AD2-893E-4E89-BEA1-E717070810A3}" type="slidenum">
              <a:rPr lang="en-US"/>
              <a:pPr/>
              <a:t>‹#›</a:t>
            </a:fld>
            <a:endParaRPr lang="en-US"/>
          </a:p>
        </p:txBody>
      </p:sp>
    </p:spTree>
    <p:extLst>
      <p:ext uri="{BB962C8B-B14F-4D97-AF65-F5344CB8AC3E}">
        <p14:creationId xmlns:p14="http://schemas.microsoft.com/office/powerpoint/2010/main" val="42077959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F3588E4-B541-49AE-ABEC-0F4659BF7A10}" type="datetime1">
              <a:rPr lang="en-US"/>
              <a:pPr/>
              <a:t>8/11/2015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C558379-64EC-4D23-A16F-6EE00C50B66D}" type="slidenum">
              <a:rPr lang="en-US"/>
              <a:pPr/>
              <a:t>‹#›</a:t>
            </a:fld>
            <a:endParaRPr lang="en-US"/>
          </a:p>
        </p:txBody>
      </p:sp>
    </p:spTree>
    <p:extLst>
      <p:ext uri="{BB962C8B-B14F-4D97-AF65-F5344CB8AC3E}">
        <p14:creationId xmlns:p14="http://schemas.microsoft.com/office/powerpoint/2010/main" val="233305139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C75A5"/>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fld id="{A35790C7-86CF-42B1-957F-D271AA601A97}" type="datetime1">
              <a:rPr lang="en-US"/>
              <a:pPr/>
              <a:t>8/11/2015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rgbClr val="FFFFFF"/>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96A6C1"/>
                </a:solidFill>
              </a:defRPr>
            </a:lvl1pPr>
          </a:lstStyle>
          <a:p>
            <a:fld id="{A52E0481-616D-4620-B9C3-F746252DD18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1.png"/><Relationship Id="rId4" Type="http://schemas.openxmlformats.org/officeDocument/2006/relationships/image" Target="../media/image20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3.png"/><Relationship Id="rId4" Type="http://schemas.openxmlformats.org/officeDocument/2006/relationships/image" Target="../media/image23.png"/><Relationship Id="rId9"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1.png"/></Relationships>
</file>

<file path=ppt/slides/_rels/slide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42.png"/><Relationship Id="rId4" Type="http://schemas.openxmlformats.org/officeDocument/2006/relationships/image" Target="../media/image231.png"/></Relationships>
</file>

<file path=ppt/slides/_rels/slide3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241.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40.png"/><Relationship Id="rId4" Type="http://schemas.openxmlformats.org/officeDocument/2006/relationships/image" Target="../media/image230.png"/></Relationships>
</file>

<file path=ppt/slides/_rels/slide3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50.png"/><Relationship Id="rId7" Type="http://schemas.openxmlformats.org/officeDocument/2006/relationships/image" Target="../media/image280.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70.png"/><Relationship Id="rId11" Type="http://schemas.openxmlformats.org/officeDocument/2006/relationships/image" Target="../media/image36.png"/><Relationship Id="rId5" Type="http://schemas.openxmlformats.org/officeDocument/2006/relationships/image" Target="../media/image260.png"/><Relationship Id="rId10" Type="http://schemas.openxmlformats.org/officeDocument/2006/relationships/image" Target="../media/image350.png"/><Relationship Id="rId4" Type="http://schemas.openxmlformats.org/officeDocument/2006/relationships/image" Target="../media/image230.png"/><Relationship Id="rId9"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png"/><Relationship Id="rId7"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image" Target="../media/image48.png"/><Relationship Id="rId4" Type="http://schemas.openxmlformats.org/officeDocument/2006/relationships/image" Target="../media/image4.png"/><Relationship Id="rId9" Type="http://schemas.openxmlformats.org/officeDocument/2006/relationships/image" Target="../media/image56.jp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media" Target="../media/media3.avi"/><Relationship Id="rId7" Type="http://schemas.openxmlformats.org/officeDocument/2006/relationships/image" Target="../media/image61.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notesSlide" Target="../notesSlides/notesSlide43.xml"/><Relationship Id="rId5" Type="http://schemas.openxmlformats.org/officeDocument/2006/relationships/slideLayout" Target="../slideLayouts/slideLayout2.xml"/><Relationship Id="rId10" Type="http://schemas.openxmlformats.org/officeDocument/2006/relationships/image" Target="../media/image64.png"/><Relationship Id="rId4" Type="http://schemas.openxmlformats.org/officeDocument/2006/relationships/video" Target="../media/media3.avi"/><Relationship Id="rId9"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www.cr-play.eu/" TargetMode="Externa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40"/>
          <p:cNvSpPr txBox="1">
            <a:spLocks/>
          </p:cNvSpPr>
          <p:nvPr/>
        </p:nvSpPr>
        <p:spPr bwMode="auto">
          <a:xfrm>
            <a:off x="6429123" y="3350012"/>
            <a:ext cx="2714877" cy="1793488"/>
          </a:xfrm>
          <a:prstGeom prst="rect">
            <a:avLst/>
          </a:prstGeom>
          <a:solidFill>
            <a:srgbClr val="414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eaLnBrk="1" fontAlgn="auto" hangingPunct="1">
              <a:lnSpc>
                <a:spcPct val="150000"/>
              </a:lnSpc>
              <a:spcAft>
                <a:spcPts val="0"/>
              </a:spcAft>
              <a:defRPr/>
            </a:pPr>
            <a:r>
              <a:rPr lang="en" sz="2000" b="1" dirty="0" smtClean="0">
                <a:ea typeface="ＭＳ Ｐゴシック" pitchFamily="8" charset="-128"/>
              </a:rPr>
              <a:t>Nicolas Mellado</a:t>
            </a:r>
          </a:p>
          <a:p>
            <a:pPr eaLnBrk="1" fontAlgn="auto" hangingPunct="1">
              <a:lnSpc>
                <a:spcPct val="150000"/>
              </a:lnSpc>
              <a:spcAft>
                <a:spcPts val="0"/>
              </a:spcAft>
              <a:defRPr/>
            </a:pPr>
            <a:r>
              <a:rPr lang="en" sz="2000" b="1" dirty="0" smtClean="0">
                <a:ea typeface="ＭＳ Ｐゴシック" pitchFamily="8" charset="-128"/>
              </a:rPr>
              <a:t>Niloy </a:t>
            </a:r>
            <a:r>
              <a:rPr lang="en" sz="2000" b="1" dirty="0">
                <a:ea typeface="ＭＳ Ｐゴシック" pitchFamily="8" charset="-128"/>
              </a:rPr>
              <a:t>J. </a:t>
            </a:r>
            <a:r>
              <a:rPr lang="en" sz="2000" b="1" dirty="0" smtClean="0">
                <a:ea typeface="ＭＳ Ｐゴシック" pitchFamily="8" charset="-128"/>
              </a:rPr>
              <a:t>Mitra</a:t>
            </a:r>
            <a:endParaRPr lang="en-US" sz="2000" dirty="0">
              <a:solidFill>
                <a:schemeClr val="bg1">
                  <a:lumMod val="50000"/>
                </a:schemeClr>
              </a:solidFill>
            </a:endParaRPr>
          </a:p>
        </p:txBody>
      </p:sp>
      <p:sp>
        <p:nvSpPr>
          <p:cNvPr id="8" name="Title 40"/>
          <p:cNvSpPr txBox="1">
            <a:spLocks/>
          </p:cNvSpPr>
          <p:nvPr/>
        </p:nvSpPr>
        <p:spPr bwMode="auto">
          <a:xfrm>
            <a:off x="3652838" y="3350012"/>
            <a:ext cx="2776285" cy="1793488"/>
          </a:xfrm>
          <a:prstGeom prst="rect">
            <a:avLst/>
          </a:prstGeom>
          <a:solidFill>
            <a:srgbClr val="414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0" fontAlgn="base" hangingPunct="0">
              <a:spcBef>
                <a:spcPct val="0"/>
              </a:spcBef>
              <a:spcAft>
                <a:spcPct val="0"/>
              </a:spcAft>
              <a:defRPr sz="4400"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eaLnBrk="1" fontAlgn="auto" hangingPunct="1">
              <a:lnSpc>
                <a:spcPct val="150000"/>
              </a:lnSpc>
              <a:spcAft>
                <a:spcPts val="0"/>
              </a:spcAft>
              <a:defRPr/>
            </a:pPr>
            <a:r>
              <a:rPr lang="en-US" sz="2000" b="1" dirty="0" smtClean="0">
                <a:ea typeface="ＭＳ Ｐゴシック" pitchFamily="8" charset="-128"/>
              </a:rPr>
              <a:t>Aron Monszpart</a:t>
            </a:r>
            <a:endParaRPr lang="en" sz="2000" b="1" dirty="0" smtClean="0"/>
          </a:p>
          <a:p>
            <a:pPr eaLnBrk="1" fontAlgn="auto" hangingPunct="1">
              <a:lnSpc>
                <a:spcPct val="150000"/>
              </a:lnSpc>
              <a:spcAft>
                <a:spcPts val="0"/>
              </a:spcAft>
              <a:defRPr/>
            </a:pPr>
            <a:r>
              <a:rPr lang="en" sz="2000" b="1" dirty="0" smtClean="0">
                <a:ea typeface="ＭＳ Ｐゴシック" pitchFamily="8" charset="-128"/>
              </a:rPr>
              <a:t>Gabriel J. Brostow</a:t>
            </a:r>
            <a:endParaRPr lang="en-US" sz="2000" dirty="0">
              <a:solidFill>
                <a:schemeClr val="bg1">
                  <a:lumMod val="50000"/>
                </a:schemeClr>
              </a:solidFill>
            </a:endParaRPr>
          </a:p>
        </p:txBody>
      </p:sp>
      <p:sp>
        <p:nvSpPr>
          <p:cNvPr id="15362" name="Title 40"/>
          <p:cNvSpPr>
            <a:spLocks noGrp="1"/>
          </p:cNvSpPr>
          <p:nvPr>
            <p:ph type="ctrTitle"/>
          </p:nvPr>
        </p:nvSpPr>
        <p:spPr>
          <a:xfrm>
            <a:off x="3652838" y="1714500"/>
            <a:ext cx="5491162" cy="1630866"/>
          </a:xfrm>
          <a:solidFill>
            <a:srgbClr val="41464C"/>
          </a:solidFill>
        </p:spPr>
        <p:txBody>
          <a:bodyPr anchor="t"/>
          <a:lstStyle/>
          <a:p>
            <a:pPr eaLnBrk="1" hangingPunct="1"/>
            <a:r>
              <a:rPr lang="en-US" sz="2400" b="1" dirty="0" err="1">
                <a:ea typeface="ＭＳ Ｐゴシック" pitchFamily="8" charset="-128"/>
              </a:rPr>
              <a:t>RAP</a:t>
            </a:r>
            <a:r>
              <a:rPr lang="en-US" sz="2400" b="1" dirty="0" err="1" smtClean="0">
                <a:ea typeface="ＭＳ Ｐゴシック" pitchFamily="8" charset="-128"/>
              </a:rPr>
              <a:t>ter</a:t>
            </a:r>
            <a:r>
              <a:rPr lang="en-US" sz="2400" b="1" dirty="0" smtClean="0">
                <a:ea typeface="ＭＳ Ｐゴシック" pitchFamily="8" charset="-128"/>
              </a:rPr>
              <a:t>:</a:t>
            </a:r>
            <a:r>
              <a:rPr lang="en-US" sz="2200" b="1" dirty="0" smtClean="0">
                <a:ea typeface="ＭＳ Ｐゴシック" pitchFamily="8" charset="-128"/>
              </a:rPr>
              <a:t> </a:t>
            </a:r>
            <a:br>
              <a:rPr lang="en-US" sz="2200" b="1" dirty="0" smtClean="0">
                <a:ea typeface="ＭＳ Ｐゴシック" pitchFamily="8" charset="-128"/>
              </a:rPr>
            </a:br>
            <a:r>
              <a:rPr lang="en-US" sz="2200" b="1" dirty="0" smtClean="0">
                <a:ea typeface="ＭＳ Ｐゴシック" pitchFamily="8" charset="-128"/>
              </a:rPr>
              <a:t>Rebuilding Man-made Scenes with </a:t>
            </a:r>
            <a:br>
              <a:rPr lang="en-US" sz="2200" b="1" dirty="0" smtClean="0">
                <a:ea typeface="ＭＳ Ｐゴシック" pitchFamily="8" charset="-128"/>
              </a:rPr>
            </a:br>
            <a:r>
              <a:rPr lang="en-US" sz="4000" b="1" dirty="0" smtClean="0">
                <a:ea typeface="ＭＳ Ｐゴシック" pitchFamily="8" charset="-128"/>
              </a:rPr>
              <a:t>R</a:t>
            </a:r>
            <a:r>
              <a:rPr lang="en-US" sz="2200" b="1" dirty="0" smtClean="0">
                <a:ea typeface="ＭＳ Ｐゴシック" pitchFamily="8" charset="-128"/>
              </a:rPr>
              <a:t>egular </a:t>
            </a:r>
            <a:r>
              <a:rPr lang="en-US" sz="4000" b="1" dirty="0" smtClean="0">
                <a:ea typeface="ＭＳ Ｐゴシック" pitchFamily="8" charset="-128"/>
              </a:rPr>
              <a:t>A</a:t>
            </a:r>
            <a:r>
              <a:rPr lang="en-US" sz="2200" b="1" dirty="0" smtClean="0">
                <a:ea typeface="ＭＳ Ｐゴシック" pitchFamily="8" charset="-128"/>
              </a:rPr>
              <a:t>rrangements of </a:t>
            </a:r>
            <a:r>
              <a:rPr lang="en-US" sz="4000" b="1" dirty="0" smtClean="0">
                <a:ea typeface="ＭＳ Ｐゴシック" pitchFamily="8" charset="-128"/>
              </a:rPr>
              <a:t>P</a:t>
            </a:r>
            <a:r>
              <a:rPr lang="en-US" sz="2200" b="1" dirty="0" smtClean="0">
                <a:ea typeface="ＭＳ Ｐゴシック" pitchFamily="8" charset="-128"/>
              </a:rPr>
              <a:t>lanes</a:t>
            </a:r>
            <a:r>
              <a:rPr lang="en-US" sz="2400" b="1" dirty="0" smtClean="0">
                <a:ea typeface="ＭＳ Ｐゴシック" pitchFamily="8" charset="-128"/>
              </a:rPr>
              <a:t/>
            </a:r>
            <a:br>
              <a:rPr lang="en-US" sz="2400" b="1" dirty="0" smtClean="0">
                <a:ea typeface="ＭＳ Ｐゴシック" pitchFamily="8" charset="-128"/>
              </a:rPr>
            </a:br>
            <a:endParaRPr lang="en-US" sz="1800" b="1" dirty="0">
              <a:ea typeface="ＭＳ Ｐゴシック" pitchFamily="8" charset="-128"/>
            </a:endParaRPr>
          </a:p>
        </p:txBody>
      </p:sp>
      <p:sp>
        <p:nvSpPr>
          <p:cNvPr id="42" name="Subtitle 41"/>
          <p:cNvSpPr>
            <a:spLocks noGrp="1"/>
          </p:cNvSpPr>
          <p:nvPr>
            <p:ph type="subTitle" idx="1"/>
          </p:nvPr>
        </p:nvSpPr>
        <p:spPr>
          <a:xfrm>
            <a:off x="0" y="1714500"/>
            <a:ext cx="3652838" cy="3429000"/>
          </a:xfrm>
          <a:solidFill>
            <a:schemeClr val="bg1"/>
          </a:solidFill>
        </p:spPr>
        <p:txBody>
          <a:bodyPr rtlCol="0" anchor="ctr">
            <a:normAutofit/>
          </a:bodyPr>
          <a:lstStyle/>
          <a:p>
            <a:pPr eaLnBrk="1" fontAlgn="auto" hangingPunct="1">
              <a:spcAft>
                <a:spcPts val="0"/>
              </a:spcAft>
              <a:buFont typeface="Arial"/>
              <a:buNone/>
              <a:defRPr/>
            </a:pPr>
            <a:r>
              <a:rPr lang="en-US" sz="1800" dirty="0" smtClean="0">
                <a:solidFill>
                  <a:schemeClr val="bg1">
                    <a:lumMod val="50000"/>
                  </a:schemeClr>
                </a:solidFill>
                <a:ea typeface="+mn-ea"/>
                <a:cs typeface="+mn-cs"/>
              </a:rPr>
              <a:t>Your logo on white </a:t>
            </a:r>
          </a:p>
          <a:p>
            <a:pPr eaLnBrk="1" fontAlgn="auto" hangingPunct="1">
              <a:spcAft>
                <a:spcPts val="0"/>
              </a:spcAft>
              <a:defRPr/>
            </a:pPr>
            <a:r>
              <a:rPr lang="en-US" sz="1800" dirty="0" smtClean="0">
                <a:solidFill>
                  <a:schemeClr val="bg1">
                    <a:lumMod val="50000"/>
                  </a:schemeClr>
                </a:solidFill>
                <a:ea typeface="+mn-ea"/>
                <a:cs typeface="+mn-cs"/>
              </a:rPr>
              <a:t>centered in this space</a:t>
            </a:r>
          </a:p>
        </p:txBody>
      </p:sp>
      <p:pic>
        <p:nvPicPr>
          <p:cNvPr id="15364" name="Picture 42" descr="S15_sub.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5306518" y="4766875"/>
            <a:ext cx="2187730" cy="293354"/>
            <a:chOff x="3652838" y="4413951"/>
            <a:chExt cx="5329237" cy="714600"/>
          </a:xfrm>
        </p:grpSpPr>
        <p:pic>
          <p:nvPicPr>
            <p:cNvPr id="6" name="Shape 28"/>
            <p:cNvPicPr preferRelativeResize="0"/>
            <p:nvPr/>
          </p:nvPicPr>
          <p:blipFill rotWithShape="1">
            <a:blip r:embed="rId4">
              <a:alphaModFix/>
            </a:blip>
            <a:srcRect l="7182" t="33963" r="7113" b="32041"/>
            <a:stretch/>
          </p:blipFill>
          <p:spPr>
            <a:xfrm>
              <a:off x="3652838" y="4414837"/>
              <a:ext cx="2699011" cy="713713"/>
            </a:xfrm>
            <a:prstGeom prst="rect">
              <a:avLst/>
            </a:prstGeom>
            <a:ln>
              <a:noFill/>
            </a:ln>
            <a:effectLst>
              <a:outerShdw blurRad="63500" sx="102000" sy="102000" algn="ctr" rotWithShape="0">
                <a:prstClr val="black">
                  <a:alpha val="40000"/>
                </a:prstClr>
              </a:outerShdw>
            </a:effectLst>
          </p:spPr>
        </p:pic>
        <p:grpSp>
          <p:nvGrpSpPr>
            <p:cNvPr id="3" name="Group 2"/>
            <p:cNvGrpSpPr/>
            <p:nvPr/>
          </p:nvGrpSpPr>
          <p:grpSpPr>
            <a:xfrm>
              <a:off x="6351849" y="4413951"/>
              <a:ext cx="2630226" cy="714600"/>
              <a:chOff x="6351849" y="4413951"/>
              <a:chExt cx="2630226" cy="714600"/>
            </a:xfrm>
          </p:grpSpPr>
          <p:sp>
            <p:nvSpPr>
              <p:cNvPr id="2" name="Rectangle 1"/>
              <p:cNvSpPr/>
              <p:nvPr/>
            </p:nvSpPr>
            <p:spPr>
              <a:xfrm>
                <a:off x="6351849" y="4413951"/>
                <a:ext cx="2630226" cy="714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Shape 29"/>
              <p:cNvPicPr preferRelativeResize="0"/>
              <p:nvPr/>
            </p:nvPicPr>
            <p:blipFill>
              <a:blip r:embed="rId5">
                <a:alphaModFix/>
              </a:blip>
              <a:stretch>
                <a:fillRect/>
              </a:stretch>
            </p:blipFill>
            <p:spPr>
              <a:xfrm>
                <a:off x="6387465" y="4566652"/>
                <a:ext cx="2568214" cy="561899"/>
              </a:xfrm>
              <a:prstGeom prst="rect">
                <a:avLst/>
              </a:prstGeom>
              <a:noFill/>
              <a:ln>
                <a:noFill/>
              </a:ln>
            </p:spPr>
          </p:pic>
        </p:grpSp>
      </p:gr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0471" t="12343" r="10903" b="32906"/>
          <a:stretch/>
        </p:blipFill>
        <p:spPr>
          <a:xfrm>
            <a:off x="-12798" y="3429000"/>
            <a:ext cx="3651015" cy="1588991"/>
          </a:xfrm>
          <a:prstGeom prst="rect">
            <a:avLst/>
          </a:prstGeom>
        </p:spPr>
      </p:pic>
      <p:pic>
        <p:nvPicPr>
          <p:cNvPr id="12" name="Shape 43"/>
          <p:cNvPicPr preferRelativeResize="0">
            <a:picLocks/>
          </p:cNvPicPr>
          <p:nvPr/>
        </p:nvPicPr>
        <p:blipFill rotWithShape="1">
          <a:blip r:embed="rId7">
            <a:alphaModFix/>
          </a:blip>
          <a:srcRect l="10807" t="16340" r="9364" b="30257"/>
          <a:stretch/>
        </p:blipFill>
        <p:spPr bwMode="auto">
          <a:xfrm>
            <a:off x="0" y="1907848"/>
            <a:ext cx="3638217" cy="152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90"/>
            <a:ext cx="8229600" cy="857250"/>
          </a:xfrm>
        </p:spPr>
        <p:txBody>
          <a:bodyPr/>
          <a:lstStyle/>
          <a:p>
            <a:r>
              <a:rPr lang="en-GB" dirty="0"/>
              <a:t>Perfect regularity: parallel</a:t>
            </a:r>
          </a:p>
        </p:txBody>
      </p:sp>
      <p:pic>
        <p:nvPicPr>
          <p:cNvPr id="4" name="Shape 162"/>
          <p:cNvPicPr preferRelativeResize="0">
            <a:picLocks noGrp="1"/>
          </p:cNvPicPr>
          <p:nvPr>
            <p:ph idx="1"/>
          </p:nvPr>
        </p:nvPicPr>
        <p:blipFill>
          <a:blip r:embed="rId3"/>
          <a:stretch>
            <a:fillRect/>
          </a:stretch>
        </p:blipFill>
        <p:spPr>
          <a:xfrm>
            <a:off x="1774372" y="1063625"/>
            <a:ext cx="5595256" cy="4079875"/>
          </a:xfrm>
          <a:prstGeom prst="rect">
            <a:avLst/>
          </a:prstGeom>
          <a:effectLst>
            <a:outerShdw blurRad="63500" sx="102000" sy="102000" algn="ctr" rotWithShape="0">
              <a:prstClr val="black">
                <a:alpha val="40000"/>
              </a:prstClr>
            </a:outerShdw>
          </a:effectLst>
        </p:spPr>
      </p:pic>
      <p:cxnSp>
        <p:nvCxnSpPr>
          <p:cNvPr id="9" name="Straight Connector 8"/>
          <p:cNvCxnSpPr/>
          <p:nvPr/>
        </p:nvCxnSpPr>
        <p:spPr>
          <a:xfrm flipV="1">
            <a:off x="4588349" y="2403901"/>
            <a:ext cx="0" cy="1760562"/>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955312" y="1624013"/>
            <a:ext cx="0" cy="3086100"/>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88349" y="1441496"/>
            <a:ext cx="0" cy="558754"/>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588349" y="4610100"/>
            <a:ext cx="0" cy="200025"/>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188049" y="3357564"/>
            <a:ext cx="0" cy="1452561"/>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sp>
        <p:nvSpPr>
          <p:cNvPr id="22" name="Shape 174"/>
          <p:cNvSpPr txBox="1"/>
          <p:nvPr/>
        </p:nvSpPr>
        <p:spPr>
          <a:xfrm>
            <a:off x="5560350" y="2193508"/>
            <a:ext cx="762296" cy="547687"/>
          </a:xfrm>
          <a:prstGeom prst="rect">
            <a:avLst/>
          </a:prstGeom>
          <a:noFill/>
          <a:ln>
            <a:noFill/>
          </a:ln>
        </p:spPr>
        <p:txBody>
          <a:bodyPr wrap="square" lIns="91425" tIns="91425" rIns="91425" bIns="91425" anchor="t" anchorCtr="0">
            <a:noAutofit/>
          </a:bodyPr>
          <a:lstStyle/>
          <a:p>
            <a:pPr lvl="0" rtl="0">
              <a:spcBef>
                <a:spcPts val="0"/>
              </a:spcBef>
              <a:buNone/>
            </a:pPr>
            <a:r>
              <a:rPr lang="en" sz="3200" dirty="0" smtClean="0">
                <a:solidFill>
                  <a:srgbClr val="000000"/>
                </a:solidFill>
              </a:rPr>
              <a:t>0</a:t>
            </a:r>
            <a:r>
              <a:rPr lang="en" sz="3200" baseline="30000" dirty="0" smtClean="0">
                <a:solidFill>
                  <a:srgbClr val="000000"/>
                </a:solidFill>
              </a:rPr>
              <a:t>°</a:t>
            </a:r>
            <a:endParaRPr lang="en" sz="1800" baseline="30000" dirty="0">
              <a:solidFill>
                <a:srgbClr val="000000"/>
              </a:solidFill>
            </a:endParaRPr>
          </a:p>
        </p:txBody>
      </p:sp>
      <p:cxnSp>
        <p:nvCxnSpPr>
          <p:cNvPr id="23" name="Shape 141"/>
          <p:cNvCxnSpPr/>
          <p:nvPr/>
        </p:nvCxnSpPr>
        <p:spPr>
          <a:xfrm flipH="1">
            <a:off x="4630297" y="2891214"/>
            <a:ext cx="2232000" cy="0"/>
          </a:xfrm>
          <a:prstGeom prst="straightConnector1">
            <a:avLst/>
          </a:prstGeom>
          <a:noFill/>
          <a:ln w="114300" cap="flat" cmpd="sng">
            <a:solidFill>
              <a:srgbClr val="000000"/>
            </a:solidFill>
            <a:prstDash val="solid"/>
            <a:round/>
            <a:headEnd type="triangle" w="lg" len="lg"/>
            <a:tailEnd type="triangle" w="lg" len="lg"/>
          </a:ln>
          <a:effectLst/>
        </p:spPr>
      </p:cxnSp>
      <p:cxnSp>
        <p:nvCxnSpPr>
          <p:cNvPr id="12" name="Shape 141"/>
          <p:cNvCxnSpPr/>
          <p:nvPr/>
        </p:nvCxnSpPr>
        <p:spPr>
          <a:xfrm flipH="1">
            <a:off x="2298577" y="4083877"/>
            <a:ext cx="2232000" cy="0"/>
          </a:xfrm>
          <a:prstGeom prst="straightConnector1">
            <a:avLst/>
          </a:prstGeom>
          <a:noFill/>
          <a:ln w="114300" cap="flat" cmpd="sng">
            <a:solidFill>
              <a:srgbClr val="000000"/>
            </a:solidFill>
            <a:prstDash val="solid"/>
            <a:round/>
            <a:headEnd type="triangle" w="lg" len="lg"/>
            <a:tailEnd type="triangle" w="lg" len="lg"/>
          </a:ln>
          <a:effectLst/>
        </p:spPr>
      </p:cxnSp>
      <p:sp>
        <p:nvSpPr>
          <p:cNvPr id="14" name="Shape 174"/>
          <p:cNvSpPr txBox="1"/>
          <p:nvPr/>
        </p:nvSpPr>
        <p:spPr>
          <a:xfrm>
            <a:off x="3201677" y="3466048"/>
            <a:ext cx="752907" cy="547687"/>
          </a:xfrm>
          <a:prstGeom prst="rect">
            <a:avLst/>
          </a:prstGeom>
          <a:noFill/>
          <a:ln>
            <a:noFill/>
          </a:ln>
        </p:spPr>
        <p:txBody>
          <a:bodyPr wrap="square" lIns="91425" tIns="91425" rIns="91425" bIns="91425" anchor="t" anchorCtr="0">
            <a:noAutofit/>
          </a:bodyPr>
          <a:lstStyle/>
          <a:p>
            <a:pPr lvl="0" rtl="0">
              <a:spcBef>
                <a:spcPts val="0"/>
              </a:spcBef>
              <a:buNone/>
            </a:pPr>
            <a:r>
              <a:rPr lang="en" sz="3200" dirty="0" smtClean="0">
                <a:solidFill>
                  <a:srgbClr val="000000"/>
                </a:solidFill>
              </a:rPr>
              <a:t>0</a:t>
            </a:r>
            <a:r>
              <a:rPr lang="en" sz="3200" baseline="30000" dirty="0" smtClean="0">
                <a:solidFill>
                  <a:srgbClr val="000000"/>
                </a:solidFill>
              </a:rPr>
              <a:t>°</a:t>
            </a:r>
            <a:endParaRPr lang="en" sz="1800" baseline="30000" dirty="0">
              <a:solidFill>
                <a:srgbClr val="000000"/>
              </a:solidFill>
            </a:endParaRPr>
          </a:p>
        </p:txBody>
      </p:sp>
      <p:sp>
        <p:nvSpPr>
          <p:cNvPr id="15" name="TextBox 14"/>
          <p:cNvSpPr txBox="1"/>
          <p:nvPr/>
        </p:nvSpPr>
        <p:spPr>
          <a:xfrm>
            <a:off x="54708" y="1008183"/>
            <a:ext cx="2039815" cy="1754326"/>
          </a:xfrm>
          <a:prstGeom prst="rect">
            <a:avLst/>
          </a:prstGeom>
          <a:noFill/>
        </p:spPr>
        <p:txBody>
          <a:bodyPr wrap="square" rtlCol="0">
            <a:spAutoFit/>
          </a:bodyPr>
          <a:lstStyle/>
          <a:p>
            <a:r>
              <a:rPr lang="en-GB" sz="3600" b="1" dirty="0" smtClean="0">
                <a:solidFill>
                  <a:schemeClr val="bg1"/>
                </a:solidFill>
                <a:latin typeface="+mj-lt"/>
                <a:ea typeface="ＭＳ Ｐゴシック" pitchFamily="-108" charset="-128"/>
                <a:cs typeface="ＭＳ Ｐゴシック" pitchFamily="-108" charset="-128"/>
              </a:rPr>
              <a:t>Input:</a:t>
            </a: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90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p:txBody>
      </p:sp>
      <p:cxnSp>
        <p:nvCxnSpPr>
          <p:cNvPr id="16" name="Straight Connector 15"/>
          <p:cNvCxnSpPr/>
          <p:nvPr/>
        </p:nvCxnSpPr>
        <p:spPr>
          <a:xfrm>
            <a:off x="2263140" y="3354710"/>
            <a:ext cx="16383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414577" y="4791720"/>
            <a:ext cx="37414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225040" y="4789175"/>
            <a:ext cx="5791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660777" y="1499286"/>
            <a:ext cx="2170553"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257675" y="3341689"/>
            <a:ext cx="292100" cy="0"/>
          </a:xfrm>
          <a:prstGeom prst="line">
            <a:avLst/>
          </a:prstGeom>
          <a:ln w="1016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952170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5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50"/>
                                        <p:tgtEl>
                                          <p:spTgt spid="18"/>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25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5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smtClean="0"/>
              <a:t>Perfect regularity: orthogonal</a:t>
            </a:r>
            <a:endParaRPr lang="en-GB" sz="4000" dirty="0"/>
          </a:p>
        </p:txBody>
      </p:sp>
      <p:pic>
        <p:nvPicPr>
          <p:cNvPr id="4" name="Shape 162"/>
          <p:cNvPicPr preferRelativeResize="0">
            <a:picLocks noGrp="1"/>
          </p:cNvPicPr>
          <p:nvPr>
            <p:ph idx="1"/>
          </p:nvPr>
        </p:nvPicPr>
        <p:blipFill>
          <a:blip r:embed="rId3">
            <a:alphaModFix/>
          </a:blip>
          <a:stretch>
            <a:fillRect/>
          </a:stretch>
        </p:blipFill>
        <p:spPr>
          <a:xfrm>
            <a:off x="1774372" y="1063625"/>
            <a:ext cx="5595256" cy="4079875"/>
          </a:xfrm>
          <a:prstGeom prst="rect">
            <a:avLst/>
          </a:prstGeom>
          <a:noFill/>
          <a:ln>
            <a:noFill/>
          </a:ln>
          <a:effectLst>
            <a:outerShdw blurRad="63500" sx="102000" sy="102000" algn="ctr" rotWithShape="0">
              <a:prstClr val="black">
                <a:alpha val="40000"/>
              </a:prstClr>
            </a:outerShdw>
          </a:effectLst>
        </p:spPr>
      </p:pic>
      <p:cxnSp>
        <p:nvCxnSpPr>
          <p:cNvPr id="9" name="Straight Connector 8"/>
          <p:cNvCxnSpPr/>
          <p:nvPr/>
        </p:nvCxnSpPr>
        <p:spPr>
          <a:xfrm flipV="1">
            <a:off x="4588349" y="2403901"/>
            <a:ext cx="0" cy="1760562"/>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955312" y="1624013"/>
            <a:ext cx="0" cy="3086100"/>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88349" y="1441496"/>
            <a:ext cx="0" cy="558754"/>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588349" y="4610101"/>
            <a:ext cx="0" cy="139699"/>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188049" y="3357564"/>
            <a:ext cx="0" cy="1452561"/>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sp>
        <p:nvSpPr>
          <p:cNvPr id="14" name="Shape 174"/>
          <p:cNvSpPr txBox="1"/>
          <p:nvPr/>
        </p:nvSpPr>
        <p:spPr>
          <a:xfrm>
            <a:off x="5499061" y="2603945"/>
            <a:ext cx="886295" cy="617104"/>
          </a:xfrm>
          <a:prstGeom prst="rect">
            <a:avLst/>
          </a:prstGeom>
          <a:noFill/>
          <a:ln>
            <a:noFill/>
          </a:ln>
        </p:spPr>
        <p:txBody>
          <a:bodyPr wrap="square" lIns="91425" tIns="91425" rIns="91425" bIns="91425" anchor="t" anchorCtr="0">
            <a:noAutofit/>
          </a:bodyPr>
          <a:lstStyle/>
          <a:p>
            <a:pPr lvl="0" rtl="0">
              <a:spcBef>
                <a:spcPts val="0"/>
              </a:spcBef>
              <a:buNone/>
            </a:pPr>
            <a:r>
              <a:rPr lang="en" sz="3200" dirty="0" smtClean="0">
                <a:solidFill>
                  <a:srgbClr val="000000"/>
                </a:solidFill>
              </a:rPr>
              <a:t>90</a:t>
            </a:r>
            <a:r>
              <a:rPr lang="en" sz="3200" baseline="30000" dirty="0" smtClean="0">
                <a:solidFill>
                  <a:srgbClr val="000000"/>
                </a:solidFill>
              </a:rPr>
              <a:t>°</a:t>
            </a:r>
            <a:endParaRPr lang="en" sz="1800" baseline="30000" dirty="0">
              <a:solidFill>
                <a:srgbClr val="000000"/>
              </a:solidFill>
            </a:endParaRPr>
          </a:p>
        </p:txBody>
      </p:sp>
      <p:cxnSp>
        <p:nvCxnSpPr>
          <p:cNvPr id="15" name="Straight Connector 14"/>
          <p:cNvCxnSpPr/>
          <p:nvPr/>
        </p:nvCxnSpPr>
        <p:spPr>
          <a:xfrm>
            <a:off x="2263140" y="3354710"/>
            <a:ext cx="16383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414577" y="4791720"/>
            <a:ext cx="37414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25040" y="4789175"/>
            <a:ext cx="5791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57675" y="3341689"/>
            <a:ext cx="2921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Shape 141"/>
          <p:cNvCxnSpPr/>
          <p:nvPr/>
        </p:nvCxnSpPr>
        <p:spPr>
          <a:xfrm flipH="1">
            <a:off x="4761781" y="1624013"/>
            <a:ext cx="1500998" cy="1842035"/>
          </a:xfrm>
          <a:prstGeom prst="straightConnector1">
            <a:avLst/>
          </a:prstGeom>
          <a:noFill/>
          <a:ln w="114300" cap="flat" cmpd="sng">
            <a:solidFill>
              <a:srgbClr val="000000"/>
            </a:solidFill>
            <a:prstDash val="solid"/>
            <a:round/>
            <a:headEnd type="triangle" w="lg" len="lg"/>
            <a:tailEnd type="triangle" w="lg" len="lg"/>
          </a:ln>
          <a:effectLst/>
        </p:spPr>
      </p:cxnSp>
      <p:sp>
        <p:nvSpPr>
          <p:cNvPr id="16" name="TextBox 15"/>
          <p:cNvSpPr txBox="1"/>
          <p:nvPr/>
        </p:nvSpPr>
        <p:spPr>
          <a:xfrm>
            <a:off x="54708" y="1008183"/>
            <a:ext cx="2039815" cy="1754326"/>
          </a:xfrm>
          <a:prstGeom prst="rect">
            <a:avLst/>
          </a:prstGeom>
          <a:noFill/>
        </p:spPr>
        <p:txBody>
          <a:bodyPr wrap="square" rtlCol="0">
            <a:spAutoFit/>
          </a:bodyPr>
          <a:lstStyle/>
          <a:p>
            <a:r>
              <a:rPr lang="en-GB" sz="3600" b="1" dirty="0" smtClean="0">
                <a:solidFill>
                  <a:schemeClr val="bg1"/>
                </a:solidFill>
                <a:latin typeface="+mj-lt"/>
                <a:ea typeface="ＭＳ Ｐゴシック" pitchFamily="-108" charset="-128"/>
                <a:cs typeface="ＭＳ Ｐゴシック" pitchFamily="-108" charset="-128"/>
              </a:rPr>
              <a:t>Input:</a:t>
            </a: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90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p:txBody>
      </p:sp>
      <p:cxnSp>
        <p:nvCxnSpPr>
          <p:cNvPr id="17" name="Straight Connector 16"/>
          <p:cNvCxnSpPr/>
          <p:nvPr/>
        </p:nvCxnSpPr>
        <p:spPr>
          <a:xfrm>
            <a:off x="4660777" y="1499286"/>
            <a:ext cx="2170553"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36097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5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312" y="1063625"/>
            <a:ext cx="3401708" cy="4055142"/>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GB" sz="4000" dirty="0" smtClean="0"/>
              <a:t>Perfect regularity: custom</a:t>
            </a:r>
            <a:endParaRPr lang="en-GB" sz="4000" dirty="0"/>
          </a:p>
        </p:txBody>
      </p:sp>
      <p:sp>
        <p:nvSpPr>
          <p:cNvPr id="14" name="Shape 174"/>
          <p:cNvSpPr txBox="1"/>
          <p:nvPr/>
        </p:nvSpPr>
        <p:spPr>
          <a:xfrm>
            <a:off x="3964088" y="2149381"/>
            <a:ext cx="1023659" cy="617104"/>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a:solidFill>
                  <a:srgbClr val="000000"/>
                </a:solidFill>
              </a:rPr>
              <a:t>6</a:t>
            </a:r>
            <a:r>
              <a:rPr lang="en" sz="3200" b="1" dirty="0" smtClean="0">
                <a:solidFill>
                  <a:srgbClr val="000000"/>
                </a:solidFill>
              </a:rPr>
              <a:t>0</a:t>
            </a:r>
            <a:r>
              <a:rPr lang="en" sz="3200" b="1" baseline="30000" dirty="0" smtClean="0">
                <a:solidFill>
                  <a:srgbClr val="000000"/>
                </a:solidFill>
              </a:rPr>
              <a:t>°</a:t>
            </a:r>
            <a:endParaRPr lang="en" sz="1800" b="1" baseline="30000" dirty="0">
              <a:solidFill>
                <a:srgbClr val="000000"/>
              </a:solidFill>
            </a:endParaRPr>
          </a:p>
        </p:txBody>
      </p:sp>
      <p:cxnSp>
        <p:nvCxnSpPr>
          <p:cNvPr id="24" name="Straight Connector 23"/>
          <p:cNvCxnSpPr/>
          <p:nvPr/>
        </p:nvCxnSpPr>
        <p:spPr>
          <a:xfrm>
            <a:off x="3352800" y="3410684"/>
            <a:ext cx="2474976" cy="0"/>
          </a:xfrm>
          <a:prstGeom prst="line">
            <a:avLst/>
          </a:prstGeom>
          <a:ln w="127000">
            <a:solidFill>
              <a:srgbClr val="496D8F">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Shape 141"/>
          <p:cNvCxnSpPr/>
          <p:nvPr/>
        </p:nvCxnSpPr>
        <p:spPr>
          <a:xfrm flipH="1">
            <a:off x="3913088" y="2250927"/>
            <a:ext cx="1198844" cy="1041646"/>
          </a:xfrm>
          <a:prstGeom prst="straightConnector1">
            <a:avLst/>
          </a:prstGeom>
          <a:noFill/>
          <a:ln w="114300" cap="flat" cmpd="sng">
            <a:solidFill>
              <a:srgbClr val="000000"/>
            </a:solidFill>
            <a:prstDash val="solid"/>
            <a:round/>
            <a:headEnd type="triangle" w="lg" len="med"/>
            <a:tailEnd type="triangle" w="lg" len="med"/>
          </a:ln>
          <a:effectLst/>
        </p:spPr>
      </p:cxnSp>
      <p:sp>
        <p:nvSpPr>
          <p:cNvPr id="16" name="TextBox 15"/>
          <p:cNvSpPr txBox="1"/>
          <p:nvPr/>
        </p:nvSpPr>
        <p:spPr>
          <a:xfrm>
            <a:off x="54708" y="1008183"/>
            <a:ext cx="2039815" cy="2308324"/>
          </a:xfrm>
          <a:prstGeom prst="rect">
            <a:avLst/>
          </a:prstGeom>
          <a:noFill/>
        </p:spPr>
        <p:txBody>
          <a:bodyPr wrap="square" rtlCol="0">
            <a:spAutoFit/>
          </a:bodyPr>
          <a:lstStyle/>
          <a:p>
            <a:r>
              <a:rPr lang="en-GB" sz="3600" b="1" dirty="0" smtClean="0">
                <a:solidFill>
                  <a:schemeClr val="bg1"/>
                </a:solidFill>
                <a:latin typeface="+mj-lt"/>
                <a:ea typeface="ＭＳ Ｐゴシック" pitchFamily="-108" charset="-128"/>
                <a:cs typeface="ＭＳ Ｐゴシック" pitchFamily="-108" charset="-128"/>
              </a:rPr>
              <a:t>Input:</a:t>
            </a: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0</a:t>
            </a:r>
            <a:r>
              <a:rPr lang="en" sz="3600" b="1" dirty="0" smtClean="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90</a:t>
            </a:r>
            <a:r>
              <a:rPr lang="en" sz="3600" b="1" dirty="0" smtClean="0">
                <a:solidFill>
                  <a:schemeClr val="bg1"/>
                </a:solidFill>
                <a:latin typeface="+mj-lt"/>
                <a:ea typeface="ＭＳ Ｐゴシック" pitchFamily="-108" charset="-128"/>
                <a:cs typeface="ＭＳ Ｐゴシック" pitchFamily="-108" charset="-128"/>
              </a:rPr>
              <a:t>°</a:t>
            </a:r>
          </a:p>
          <a:p>
            <a:pPr marL="571500" indent="-571500">
              <a:buFont typeface="Arial" panose="020B0604020202020204" pitchFamily="34" charset="0"/>
              <a:buChar char="•"/>
            </a:pPr>
            <a:r>
              <a:rPr lang="en" sz="3600" b="1" dirty="0" smtClean="0">
                <a:solidFill>
                  <a:schemeClr val="bg1"/>
                </a:solidFill>
                <a:latin typeface="+mj-lt"/>
                <a:ea typeface="ＭＳ Ｐゴシック" pitchFamily="-108" charset="-128"/>
                <a:cs typeface="ＭＳ Ｐゴシック" pitchFamily="-108" charset="-128"/>
              </a:rPr>
              <a:t>60</a:t>
            </a:r>
            <a:r>
              <a:rPr lang="en" sz="3600" b="1" dirty="0" smtClean="0">
                <a:solidFill>
                  <a:schemeClr val="bg1"/>
                </a:solidFill>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p:txBody>
      </p:sp>
      <p:cxnSp>
        <p:nvCxnSpPr>
          <p:cNvPr id="26" name="Straight Connector 25"/>
          <p:cNvCxnSpPr/>
          <p:nvPr/>
        </p:nvCxnSpPr>
        <p:spPr>
          <a:xfrm flipH="1" flipV="1">
            <a:off x="4736662" y="1232726"/>
            <a:ext cx="1110996" cy="1924594"/>
          </a:xfrm>
          <a:prstGeom prst="line">
            <a:avLst/>
          </a:prstGeom>
          <a:ln w="127000">
            <a:solidFill>
              <a:srgbClr val="6CA0CE">
                <a:alpha val="90000"/>
              </a:srgb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3368476" y="1226821"/>
            <a:ext cx="1089224" cy="1930499"/>
          </a:xfrm>
          <a:prstGeom prst="line">
            <a:avLst/>
          </a:prstGeom>
          <a:ln w="127000">
            <a:solidFill>
              <a:srgbClr val="6CA0CE">
                <a:alpha val="90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3291840" y="3494504"/>
            <a:ext cx="0" cy="1565176"/>
          </a:xfrm>
          <a:prstGeom prst="line">
            <a:avLst/>
          </a:prstGeom>
          <a:ln w="1270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5916930" y="3494504"/>
            <a:ext cx="0" cy="1542316"/>
          </a:xfrm>
          <a:prstGeom prst="line">
            <a:avLst/>
          </a:prstGeom>
          <a:ln w="1270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cxnSp>
        <p:nvCxnSpPr>
          <p:cNvPr id="41" name="Shape 141"/>
          <p:cNvCxnSpPr/>
          <p:nvPr/>
        </p:nvCxnSpPr>
        <p:spPr>
          <a:xfrm flipH="1">
            <a:off x="3486406" y="3544891"/>
            <a:ext cx="1027612" cy="892867"/>
          </a:xfrm>
          <a:prstGeom prst="straightConnector1">
            <a:avLst/>
          </a:prstGeom>
          <a:noFill/>
          <a:ln w="114300" cap="flat" cmpd="sng">
            <a:solidFill>
              <a:srgbClr val="000000"/>
            </a:solidFill>
            <a:prstDash val="solid"/>
            <a:round/>
            <a:headEnd type="triangle" w="lg" len="med"/>
            <a:tailEnd type="triangle" w="lg" len="med"/>
          </a:ln>
          <a:effectLst/>
        </p:spPr>
      </p:cxnSp>
      <p:sp>
        <p:nvSpPr>
          <p:cNvPr id="43" name="Shape 174"/>
          <p:cNvSpPr txBox="1"/>
          <p:nvPr/>
        </p:nvSpPr>
        <p:spPr>
          <a:xfrm>
            <a:off x="4479383" y="3462947"/>
            <a:ext cx="1023659" cy="617104"/>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90</a:t>
            </a:r>
            <a:r>
              <a:rPr lang="en" sz="3200" b="1" baseline="30000" dirty="0" smtClean="0">
                <a:solidFill>
                  <a:srgbClr val="000000"/>
                </a:solidFill>
              </a:rPr>
              <a:t>°</a:t>
            </a:r>
            <a:endParaRPr lang="en" sz="1800" b="1" baseline="30000" dirty="0">
              <a:solidFill>
                <a:srgbClr val="000000"/>
              </a:solidFill>
            </a:endParaRPr>
          </a:p>
        </p:txBody>
      </p:sp>
      <p:cxnSp>
        <p:nvCxnSpPr>
          <p:cNvPr id="46" name="Shape 141"/>
          <p:cNvCxnSpPr/>
          <p:nvPr/>
        </p:nvCxnSpPr>
        <p:spPr>
          <a:xfrm flipH="1">
            <a:off x="3586522" y="4758932"/>
            <a:ext cx="2057978" cy="6763"/>
          </a:xfrm>
          <a:prstGeom prst="straightConnector1">
            <a:avLst/>
          </a:prstGeom>
          <a:noFill/>
          <a:ln w="114300" cap="flat" cmpd="sng">
            <a:solidFill>
              <a:srgbClr val="000000"/>
            </a:solidFill>
            <a:prstDash val="solid"/>
            <a:round/>
            <a:headEnd type="triangle" w="lg" len="med"/>
            <a:tailEnd type="triangle" w="lg" len="med"/>
          </a:ln>
          <a:effectLst/>
        </p:spPr>
      </p:cxnSp>
      <p:sp>
        <p:nvSpPr>
          <p:cNvPr id="48" name="Shape 174"/>
          <p:cNvSpPr txBox="1"/>
          <p:nvPr/>
        </p:nvSpPr>
        <p:spPr>
          <a:xfrm>
            <a:off x="4437906" y="4159070"/>
            <a:ext cx="1023659" cy="617104"/>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0</a:t>
            </a:r>
            <a:r>
              <a:rPr lang="en" sz="3200" b="1" baseline="30000" dirty="0" smtClean="0">
                <a:solidFill>
                  <a:srgbClr val="000000"/>
                </a:solidFill>
              </a:rPr>
              <a:t>°</a:t>
            </a:r>
            <a:endParaRPr lang="en" sz="1800" b="1" baseline="30000" dirty="0">
              <a:solidFill>
                <a:srgbClr val="000000"/>
              </a:solidFill>
            </a:endParaRPr>
          </a:p>
        </p:txBody>
      </p:sp>
    </p:spTree>
    <p:extLst>
      <p:ext uri="{BB962C8B-B14F-4D97-AF65-F5344CB8AC3E}">
        <p14:creationId xmlns:p14="http://schemas.microsoft.com/office/powerpoint/2010/main" val="26762139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5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25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250"/>
                                        <p:tgtEl>
                                          <p:spTgt spid="4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250"/>
                                        <p:tgtEl>
                                          <p:spTgt spid="48"/>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25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25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250"/>
                                        <p:tgtEl>
                                          <p:spTgt spid="4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6">
                                            <p:txEl>
                                              <p:pRg st="3" end="3"/>
                                            </p:txEl>
                                          </p:spTgt>
                                        </p:tgtEl>
                                        <p:attrNameLst>
                                          <p:attrName>style.visibility</p:attrName>
                                        </p:attrNameLst>
                                      </p:cBhvr>
                                      <p:to>
                                        <p:strVal val="visible"/>
                                      </p:to>
                                    </p:set>
                                    <p:animEffect transition="in" filter="fade">
                                      <p:cBhvr>
                                        <p:cTn id="30" dur="250"/>
                                        <p:tgtEl>
                                          <p:spTgt spid="1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250"/>
                                        <p:tgtEl>
                                          <p:spTgt spid="34"/>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250"/>
                                        <p:tgtEl>
                                          <p:spTgt spid="26"/>
                                        </p:tgtEl>
                                      </p:cBhvr>
                                    </p:animEffect>
                                  </p:childTnLst>
                                </p:cTn>
                              </p:par>
                            </p:childTnLst>
                          </p:cTn>
                        </p:par>
                        <p:par>
                          <p:cTn id="39" fill="hold">
                            <p:stCondLst>
                              <p:cond delay="250"/>
                            </p:stCondLst>
                            <p:childTnLst>
                              <p:par>
                                <p:cTn id="40" presetID="10" presetClass="entr" presetSubtype="0" fill="hold" nodeType="after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250"/>
                                        <p:tgtEl>
                                          <p:spTgt spid="3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3"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0"/>
            <a:ext cx="8229600" cy="857250"/>
          </a:xfrm>
        </p:spPr>
        <p:txBody>
          <a:bodyPr/>
          <a:lstStyle/>
          <a:p>
            <a:r>
              <a:rPr lang="en-GB" dirty="0" smtClean="0"/>
              <a:t>Naïve – unlucky outcome</a:t>
            </a:r>
            <a:endParaRPr lang="en-GB" dirty="0"/>
          </a:p>
        </p:txBody>
      </p:sp>
      <p:pic>
        <p:nvPicPr>
          <p:cNvPr id="4" name="Shape 162"/>
          <p:cNvPicPr preferRelativeResize="0">
            <a:picLocks noGrp="1"/>
          </p:cNvPicPr>
          <p:nvPr>
            <p:ph idx="1"/>
          </p:nvPr>
        </p:nvPicPr>
        <p:blipFill>
          <a:blip r:embed="rId3">
            <a:alphaModFix/>
          </a:blip>
          <a:stretch>
            <a:fillRect/>
          </a:stretch>
        </p:blipFill>
        <p:spPr>
          <a:xfrm>
            <a:off x="1774372" y="1063625"/>
            <a:ext cx="5595256" cy="4079875"/>
          </a:xfrm>
          <a:prstGeom prst="rect">
            <a:avLst/>
          </a:prstGeom>
          <a:noFill/>
          <a:ln>
            <a:noFill/>
          </a:ln>
          <a:effectLst>
            <a:outerShdw blurRad="63500" sx="102000" sy="102000" algn="ctr" rotWithShape="0">
              <a:prstClr val="black">
                <a:alpha val="40000"/>
              </a:prstClr>
            </a:outerShdw>
          </a:effectLst>
        </p:spPr>
      </p:pic>
      <p:cxnSp>
        <p:nvCxnSpPr>
          <p:cNvPr id="5" name="Straight Connector 4"/>
          <p:cNvCxnSpPr/>
          <p:nvPr/>
        </p:nvCxnSpPr>
        <p:spPr>
          <a:xfrm flipH="1" flipV="1">
            <a:off x="6742669" y="1470660"/>
            <a:ext cx="410607" cy="3320416"/>
          </a:xfrm>
          <a:prstGeom prst="line">
            <a:avLst/>
          </a:prstGeom>
          <a:ln w="1016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V="1">
            <a:off x="4678680" y="1400380"/>
            <a:ext cx="2057400" cy="255963"/>
          </a:xfrm>
          <a:prstGeom prst="line">
            <a:avLst/>
          </a:prstGeom>
          <a:ln w="101600">
            <a:solidFill>
              <a:srgbClr val="6F0F14">
                <a:alpha val="80000"/>
              </a:srgb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398520" y="4564380"/>
            <a:ext cx="3624790" cy="450963"/>
          </a:xfrm>
          <a:prstGeom prst="line">
            <a:avLst/>
          </a:prstGeom>
          <a:ln w="101600">
            <a:solidFill>
              <a:srgbClr val="6F0F14">
                <a:alpha val="8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498705" y="2415540"/>
            <a:ext cx="216729" cy="1752600"/>
          </a:xfrm>
          <a:prstGeom prst="line">
            <a:avLst/>
          </a:prstGeom>
          <a:ln w="1016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flipV="1">
            <a:off x="4585929" y="1459865"/>
            <a:ext cx="69180" cy="559436"/>
          </a:xfrm>
          <a:prstGeom prst="line">
            <a:avLst/>
          </a:prstGeom>
          <a:ln w="1016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flipV="1">
            <a:off x="4561815" y="4594860"/>
            <a:ext cx="24114" cy="195001"/>
          </a:xfrm>
          <a:prstGeom prst="line">
            <a:avLst/>
          </a:prstGeom>
          <a:ln w="101600">
            <a:solidFill>
              <a:srgbClr val="F15A60">
                <a:alpha val="80000"/>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2094449" y="3342775"/>
            <a:ext cx="179100" cy="1448301"/>
          </a:xfrm>
          <a:prstGeom prst="line">
            <a:avLst/>
          </a:prstGeom>
          <a:ln w="1016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226205" y="4744645"/>
            <a:ext cx="608435" cy="75697"/>
          </a:xfrm>
          <a:prstGeom prst="line">
            <a:avLst/>
          </a:prstGeom>
          <a:ln w="101600">
            <a:solidFill>
              <a:srgbClr val="6F0F14">
                <a:alpha val="80000"/>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2226205" y="3223260"/>
            <a:ext cx="1630438" cy="202844"/>
          </a:xfrm>
          <a:prstGeom prst="line">
            <a:avLst/>
          </a:prstGeom>
          <a:ln w="101600">
            <a:solidFill>
              <a:srgbClr val="6F0F14">
                <a:alpha val="80000"/>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4267200" y="3296846"/>
            <a:ext cx="297180" cy="36972"/>
          </a:xfrm>
          <a:prstGeom prst="line">
            <a:avLst/>
          </a:prstGeom>
          <a:ln w="101600">
            <a:solidFill>
              <a:srgbClr val="6F0F14">
                <a:alpha val="8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4014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25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5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childTnLst>
                          </p:cTn>
                        </p:par>
                        <p:par>
                          <p:cTn id="29" fill="hold">
                            <p:stCondLst>
                              <p:cond delay="250"/>
                            </p:stCondLst>
                            <p:childTnLst>
                              <p:par>
                                <p:cTn id="30" presetID="10" presetClass="entr" presetSubtype="0"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25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5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250"/>
                                        <p:tgtEl>
                                          <p:spTgt spid="28"/>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162"/>
          <p:cNvPicPr preferRelativeResize="0">
            <a:picLocks noGrp="1"/>
          </p:cNvPicPr>
          <p:nvPr>
            <p:ph idx="1"/>
          </p:nvPr>
        </p:nvPicPr>
        <p:blipFill>
          <a:blip r:embed="rId3">
            <a:alphaModFix/>
          </a:blip>
          <a:stretch>
            <a:fillRect/>
          </a:stretch>
        </p:blipFill>
        <p:spPr>
          <a:xfrm>
            <a:off x="1774372" y="1063625"/>
            <a:ext cx="5595256" cy="4079875"/>
          </a:xfrm>
          <a:prstGeom prst="rect">
            <a:avLst/>
          </a:prstGeom>
          <a:noFill/>
          <a:ln>
            <a:noFill/>
          </a:ln>
          <a:effectLst>
            <a:outerShdw blurRad="63500" sx="102000" sy="102000" algn="ctr" rotWithShape="0">
              <a:prstClr val="black">
                <a:alpha val="40000"/>
              </a:prstClr>
            </a:outerShdw>
          </a:effectLst>
        </p:spPr>
      </p:pic>
      <p:cxnSp>
        <p:nvCxnSpPr>
          <p:cNvPr id="16" name="Straight Connector 15"/>
          <p:cNvCxnSpPr/>
          <p:nvPr/>
        </p:nvCxnSpPr>
        <p:spPr>
          <a:xfrm flipH="1" flipV="1">
            <a:off x="6781800" y="1645920"/>
            <a:ext cx="335280" cy="3063240"/>
          </a:xfrm>
          <a:prstGeom prst="line">
            <a:avLst/>
          </a:prstGeom>
          <a:ln w="101600">
            <a:solidFill>
              <a:srgbClr val="F15A60">
                <a:alpha val="90000"/>
              </a:srgb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15182"/>
            <a:ext cx="8229600" cy="857250"/>
          </a:xfrm>
        </p:spPr>
        <p:txBody>
          <a:bodyPr/>
          <a:lstStyle/>
          <a:p>
            <a:r>
              <a:rPr lang="en-GB" dirty="0"/>
              <a:t>Naïve </a:t>
            </a:r>
            <a:r>
              <a:rPr lang="en-GB" dirty="0" smtClean="0"/>
              <a:t>– lucky outcome</a:t>
            </a:r>
            <a:endParaRPr lang="en-GB" dirty="0"/>
          </a:p>
        </p:txBody>
      </p:sp>
      <p:cxnSp>
        <p:nvCxnSpPr>
          <p:cNvPr id="9" name="Straight Connector 8"/>
          <p:cNvCxnSpPr/>
          <p:nvPr/>
        </p:nvCxnSpPr>
        <p:spPr>
          <a:xfrm flipV="1">
            <a:off x="4588349" y="2403901"/>
            <a:ext cx="0" cy="1760562"/>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88349" y="1441496"/>
            <a:ext cx="0" cy="558754"/>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588349" y="4610101"/>
            <a:ext cx="0" cy="139699"/>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188049" y="3357564"/>
            <a:ext cx="0" cy="1452561"/>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63140" y="3354710"/>
            <a:ext cx="16383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414577" y="4791720"/>
            <a:ext cx="37414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25040" y="4789175"/>
            <a:ext cx="5791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30297" y="1513210"/>
            <a:ext cx="2170553"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57675" y="3341689"/>
            <a:ext cx="2921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955312" y="1624013"/>
            <a:ext cx="0" cy="3086100"/>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331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par>
                          <p:cTn id="8" fill="hold">
                            <p:stCondLst>
                              <p:cond delay="250"/>
                            </p:stCondLst>
                            <p:childTnLst>
                              <p:par>
                                <p:cTn id="9" presetID="10" presetClass="entr" presetSubtype="0" fill="hold" nodeType="afterEffect">
                                  <p:stCondLst>
                                    <p:cond delay="50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25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25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5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25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childTnLst>
                          </p:cTn>
                        </p:par>
                        <p:par>
                          <p:cTn id="34" fill="hold">
                            <p:stCondLst>
                              <p:cond delay="1250"/>
                            </p:stCondLst>
                            <p:childTnLst>
                              <p:par>
                                <p:cTn id="35" presetID="10" presetClass="entr" presetSubtype="0" fill="hold" nodeType="afterEffect">
                                  <p:stCondLst>
                                    <p:cond delay="25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xit" presetSubtype="2" fill="hold" nodeType="clickEffect">
                                  <p:stCondLst>
                                    <p:cond delay="0"/>
                                  </p:stCondLst>
                                  <p:childTnLst>
                                    <p:anim calcmode="lin" valueType="num">
                                      <p:cBhvr additive="base">
                                        <p:cTn id="41" dur="250"/>
                                        <p:tgtEl>
                                          <p:spTgt spid="16"/>
                                        </p:tgtEl>
                                        <p:attrNameLst>
                                          <p:attrName>ppt_x</p:attrName>
                                        </p:attrNameLst>
                                      </p:cBhvr>
                                      <p:tavLst>
                                        <p:tav tm="0">
                                          <p:val>
                                            <p:strVal val="ppt_x"/>
                                          </p:val>
                                        </p:tav>
                                        <p:tav tm="100000">
                                          <p:val>
                                            <p:strVal val="1+ppt_w/2"/>
                                          </p:val>
                                        </p:tav>
                                      </p:tavLst>
                                    </p:anim>
                                    <p:anim calcmode="lin" valueType="num">
                                      <p:cBhvr additive="base">
                                        <p:cTn id="42" dur="250"/>
                                        <p:tgtEl>
                                          <p:spTgt spid="16"/>
                                        </p:tgtEl>
                                        <p:attrNameLst>
                                          <p:attrName>ppt_y</p:attrName>
                                        </p:attrNameLst>
                                      </p:cBhvr>
                                      <p:tavLst>
                                        <p:tav tm="0">
                                          <p:val>
                                            <p:strVal val="ppt_y"/>
                                          </p:val>
                                        </p:tav>
                                        <p:tav tm="100000">
                                          <p:val>
                                            <p:strVal val="ppt_y"/>
                                          </p:val>
                                        </p:tav>
                                      </p:tavLst>
                                    </p:anim>
                                    <p:set>
                                      <p:cBhvr>
                                        <p:cTn id="43" dur="1" fill="hold">
                                          <p:stCondLst>
                                            <p:cond delay="249"/>
                                          </p:stCondLst>
                                        </p:cTn>
                                        <p:tgtEl>
                                          <p:spTgt spid="16"/>
                                        </p:tgtEl>
                                        <p:attrNameLst>
                                          <p:attrName>style.visibility</p:attrName>
                                        </p:attrNameLst>
                                      </p:cBhvr>
                                      <p:to>
                                        <p:strVal val="hidden"/>
                                      </p:to>
                                    </p:set>
                                  </p:childTnLst>
                                </p:cTn>
                              </p:par>
                            </p:childTnLst>
                          </p:cTn>
                        </p:par>
                        <p:par>
                          <p:cTn id="44" fill="hold">
                            <p:stCondLst>
                              <p:cond delay="250"/>
                            </p:stCondLst>
                            <p:childTnLst>
                              <p:par>
                                <p:cTn id="45" presetID="2" presetClass="entr" presetSubtype="2"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250" fill="hold"/>
                                        <p:tgtEl>
                                          <p:spTgt spid="14"/>
                                        </p:tgtEl>
                                        <p:attrNameLst>
                                          <p:attrName>ppt_x</p:attrName>
                                        </p:attrNameLst>
                                      </p:cBhvr>
                                      <p:tavLst>
                                        <p:tav tm="0">
                                          <p:val>
                                            <p:strVal val="1+#ppt_w/2"/>
                                          </p:val>
                                        </p:tav>
                                        <p:tav tm="100000">
                                          <p:val>
                                            <p:strVal val="#ppt_x"/>
                                          </p:val>
                                        </p:tav>
                                      </p:tavLst>
                                    </p:anim>
                                    <p:anim calcmode="lin" valueType="num">
                                      <p:cBhvr additive="base">
                                        <p:cTn id="48" dur="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57250"/>
          </a:xfrm>
        </p:spPr>
        <p:txBody>
          <a:bodyPr/>
          <a:lstStyle/>
          <a:p>
            <a:r>
              <a:rPr lang="en-GB" dirty="0" smtClean="0"/>
              <a:t>Regular Arrangements of Planes</a:t>
            </a:r>
            <a:endParaRPr lang="en-GB" dirty="0"/>
          </a:p>
        </p:txBody>
      </p:sp>
      <p:pic>
        <p:nvPicPr>
          <p:cNvPr id="4" name="Shape 162"/>
          <p:cNvPicPr preferRelativeResize="0">
            <a:picLocks noGrp="1"/>
          </p:cNvPicPr>
          <p:nvPr>
            <p:ph idx="1"/>
          </p:nvPr>
        </p:nvPicPr>
        <p:blipFill>
          <a:blip r:embed="rId3">
            <a:alphaModFix/>
          </a:blip>
          <a:stretch>
            <a:fillRect/>
          </a:stretch>
        </p:blipFill>
        <p:spPr>
          <a:xfrm>
            <a:off x="1774372" y="1063625"/>
            <a:ext cx="5595256" cy="4079875"/>
          </a:xfrm>
          <a:prstGeom prst="rect">
            <a:avLst/>
          </a:prstGeom>
          <a:noFill/>
          <a:ln>
            <a:noFill/>
          </a:ln>
          <a:effectLst>
            <a:outerShdw blurRad="63500" sx="102000" sy="102000" algn="ctr" rotWithShape="0">
              <a:prstClr val="black">
                <a:alpha val="40000"/>
              </a:prstClr>
            </a:outerShdw>
          </a:effectLst>
        </p:spPr>
      </p:pic>
      <p:cxnSp>
        <p:nvCxnSpPr>
          <p:cNvPr id="9" name="Straight Connector 8"/>
          <p:cNvCxnSpPr/>
          <p:nvPr/>
        </p:nvCxnSpPr>
        <p:spPr>
          <a:xfrm flipV="1">
            <a:off x="4588349" y="2403901"/>
            <a:ext cx="0" cy="1760562"/>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955312" y="1624013"/>
            <a:ext cx="0" cy="3086100"/>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4588349" y="1441496"/>
            <a:ext cx="0" cy="558754"/>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588349" y="4610101"/>
            <a:ext cx="0" cy="139699"/>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2188049" y="3357564"/>
            <a:ext cx="0" cy="1452561"/>
          </a:xfrm>
          <a:prstGeom prst="line">
            <a:avLst/>
          </a:prstGeom>
          <a:ln w="1016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263140" y="3354710"/>
            <a:ext cx="16383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414577" y="4791720"/>
            <a:ext cx="37414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25040" y="4789175"/>
            <a:ext cx="5791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30297" y="1513210"/>
            <a:ext cx="2170553"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57675" y="3341689"/>
            <a:ext cx="2921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3565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
            <a:ext cx="8229600" cy="857250"/>
          </a:xfrm>
        </p:spPr>
        <p:txBody>
          <a:bodyPr/>
          <a:lstStyle/>
          <a:p>
            <a:r>
              <a:rPr lang="en-GB" dirty="0" smtClean="0"/>
              <a:t>Under-regularized</a:t>
            </a:r>
            <a:endParaRPr lang="en-GB" dirty="0"/>
          </a:p>
        </p:txBody>
      </p:sp>
      <p:pic>
        <p:nvPicPr>
          <p:cNvPr id="4" name="Shape 239"/>
          <p:cNvPicPr preferRelativeResize="0"/>
          <p:nvPr/>
        </p:nvPicPr>
        <p:blipFill>
          <a:blip r:embed="rId3">
            <a:alphaModFix/>
          </a:blip>
          <a:stretch>
            <a:fillRect/>
          </a:stretch>
        </p:blipFill>
        <p:spPr>
          <a:xfrm>
            <a:off x="1527440" y="1066750"/>
            <a:ext cx="6089119" cy="4076750"/>
          </a:xfrm>
          <a:prstGeom prst="rect">
            <a:avLst/>
          </a:prstGeom>
          <a:noFill/>
          <a:ln>
            <a:noFill/>
          </a:ln>
          <a:effectLst>
            <a:outerShdw blurRad="63500" sx="102000" sy="102000" algn="ctr" rotWithShape="0">
              <a:prstClr val="black">
                <a:alpha val="40000"/>
              </a:prstClr>
            </a:outerShdw>
          </a:effectLst>
        </p:spPr>
      </p:pic>
      <p:cxnSp>
        <p:nvCxnSpPr>
          <p:cNvPr id="5" name="Straight Connector 4"/>
          <p:cNvCxnSpPr/>
          <p:nvPr/>
        </p:nvCxnSpPr>
        <p:spPr>
          <a:xfrm flipV="1">
            <a:off x="5195675" y="2195513"/>
            <a:ext cx="0" cy="42862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402968" y="2195513"/>
            <a:ext cx="0" cy="44767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33988" y="2212182"/>
            <a:ext cx="1135856"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33988" y="2612232"/>
            <a:ext cx="113585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60206" y="2331244"/>
            <a:ext cx="671513"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460206" y="2538413"/>
            <a:ext cx="671513"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829175" y="1997870"/>
            <a:ext cx="1735931"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02982" y="1626395"/>
            <a:ext cx="2220118"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553200" y="2986088"/>
            <a:ext cx="492125"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88807" y="2701925"/>
            <a:ext cx="188119"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88807" y="2834481"/>
            <a:ext cx="188119"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848475" y="2623344"/>
            <a:ext cx="188119"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843713" y="2275682"/>
            <a:ext cx="188119"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843713" y="1930400"/>
            <a:ext cx="188119"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841118" y="1902620"/>
            <a:ext cx="0" cy="1047749"/>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054637" y="1625601"/>
            <a:ext cx="0" cy="3321049"/>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579974" y="2006602"/>
            <a:ext cx="0" cy="95091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819650" y="1626396"/>
            <a:ext cx="0" cy="488154"/>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5443111" y="2314576"/>
            <a:ext cx="0" cy="235743"/>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164843" y="2319338"/>
            <a:ext cx="0" cy="235743"/>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579020" y="4982369"/>
            <a:ext cx="3479005"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312195" y="4972844"/>
            <a:ext cx="650080"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336007" y="3526632"/>
            <a:ext cx="0" cy="140731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4822032" y="2540794"/>
            <a:ext cx="0" cy="180260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26794" y="4772025"/>
            <a:ext cx="0" cy="1793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5662186"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5902692"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4583479" y="3676650"/>
            <a:ext cx="0" cy="538163"/>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562475" y="3659188"/>
            <a:ext cx="228601"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562475" y="4242595"/>
            <a:ext cx="223839"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369345" y="3508376"/>
            <a:ext cx="1697830"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492625" y="3508376"/>
            <a:ext cx="310357"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369345" y="4720431"/>
            <a:ext cx="592930"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2397492" y="476250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949942" y="4757737"/>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3931017" y="3549650"/>
            <a:ext cx="0" cy="32067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560337" y="3533775"/>
            <a:ext cx="0" cy="33179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783255" y="3546475"/>
            <a:ext cx="0" cy="31115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726104" y="3546475"/>
            <a:ext cx="0" cy="31115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502392" y="3536950"/>
            <a:ext cx="0" cy="320677"/>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369345" y="3894138"/>
            <a:ext cx="1589880"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1914525" y="1147095"/>
            <a:ext cx="2785956" cy="755527"/>
          </a:xfrm>
          <a:prstGeom prst="line">
            <a:avLst/>
          </a:prstGeom>
          <a:ln w="50800">
            <a:solidFill>
              <a:srgbClr val="2A5882">
                <a:alpha val="80000"/>
              </a:srgb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927369" y="1949256"/>
            <a:ext cx="395579" cy="1559120"/>
          </a:xfrm>
          <a:prstGeom prst="line">
            <a:avLst/>
          </a:prstGeom>
          <a:ln w="50800">
            <a:solidFill>
              <a:srgbClr val="6CA0CE"/>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703074" y="1178719"/>
            <a:ext cx="102886" cy="405509"/>
          </a:xfrm>
          <a:prstGeom prst="line">
            <a:avLst/>
          </a:prstGeom>
          <a:ln w="50800">
            <a:solidFill>
              <a:srgbClr val="6CA0CE"/>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2859920" y="2056750"/>
            <a:ext cx="133137" cy="537274"/>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017634" y="2343595"/>
            <a:ext cx="133137" cy="537274"/>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3519950" y="1809750"/>
            <a:ext cx="66087" cy="266700"/>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3749571" y="1919288"/>
            <a:ext cx="40036" cy="161576"/>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3455714" y="2871788"/>
            <a:ext cx="41193" cy="166243"/>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3251782" y="2824163"/>
            <a:ext cx="38944" cy="157162"/>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3819234" y="2924175"/>
            <a:ext cx="63138" cy="254794"/>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3609523" y="2869406"/>
            <a:ext cx="63136" cy="254794"/>
          </a:xfrm>
          <a:prstGeom prst="line">
            <a:avLst/>
          </a:prstGeom>
          <a:ln w="50800">
            <a:solidFill>
              <a:srgbClr val="B6A060">
                <a:alpha val="80000"/>
              </a:srgb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3027576" y="2037634"/>
            <a:ext cx="1098144" cy="288752"/>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2887082" y="2616278"/>
            <a:ext cx="1098144" cy="288752"/>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flipV="1">
            <a:off x="3279857" y="2788444"/>
            <a:ext cx="249156" cy="6551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flipV="1">
            <a:off x="3219450" y="3004516"/>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flipV="1">
            <a:off x="3693641" y="2895600"/>
            <a:ext cx="156841" cy="41240"/>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flipV="1">
            <a:off x="3642483" y="3105150"/>
            <a:ext cx="153947" cy="40481"/>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3560511" y="2059781"/>
            <a:ext cx="206628" cy="54331"/>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flipV="1">
            <a:off x="3609976" y="1842329"/>
            <a:ext cx="211174" cy="55527"/>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30" name="Straight Connector 129"/>
          <p:cNvCxnSpPr/>
          <p:nvPr/>
        </p:nvCxnSpPr>
        <p:spPr>
          <a:xfrm flipH="1">
            <a:off x="3183731" y="1788319"/>
            <a:ext cx="35139" cy="161382"/>
          </a:xfrm>
          <a:prstGeom prst="line">
            <a:avLst/>
          </a:prstGeom>
          <a:ln w="50800">
            <a:solidFill>
              <a:srgbClr val="CE7058">
                <a:alpha val="80000"/>
              </a:srgbClr>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p:cNvCxnSpPr/>
          <p:nvPr/>
        </p:nvCxnSpPr>
        <p:spPr>
          <a:xfrm flipH="1">
            <a:off x="3392987" y="1833563"/>
            <a:ext cx="35773" cy="164306"/>
          </a:xfrm>
          <a:prstGeom prst="line">
            <a:avLst/>
          </a:prstGeom>
          <a:ln w="50800">
            <a:solidFill>
              <a:srgbClr val="CE7058">
                <a:alpha val="80000"/>
              </a:srgbClr>
            </a:solidFill>
          </a:ln>
        </p:spPr>
        <p:style>
          <a:lnRef idx="2">
            <a:schemeClr val="accent1"/>
          </a:lnRef>
          <a:fillRef idx="0">
            <a:schemeClr val="accent1"/>
          </a:fillRef>
          <a:effectRef idx="1">
            <a:schemeClr val="accent1"/>
          </a:effectRef>
          <a:fontRef idx="minor">
            <a:schemeClr val="tx1"/>
          </a:fontRef>
        </p:style>
      </p:cxnSp>
      <p:cxnSp>
        <p:nvCxnSpPr>
          <p:cNvPr id="135" name="Straight Connector 134"/>
          <p:cNvCxnSpPr/>
          <p:nvPr/>
        </p:nvCxnSpPr>
        <p:spPr>
          <a:xfrm flipH="1" flipV="1">
            <a:off x="3195638" y="1751687"/>
            <a:ext cx="264320" cy="55576"/>
          </a:xfrm>
          <a:prstGeom prst="line">
            <a:avLst/>
          </a:prstGeom>
          <a:ln w="50800">
            <a:solidFill>
              <a:srgbClr val="66FF99">
                <a:alpha val="80000"/>
              </a:srgbClr>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H="1" flipV="1">
            <a:off x="3155157" y="1977922"/>
            <a:ext cx="250031" cy="52573"/>
          </a:xfrm>
          <a:prstGeom prst="line">
            <a:avLst/>
          </a:prstGeom>
          <a:ln w="50800">
            <a:solidFill>
              <a:srgbClr val="66FF99">
                <a:alpha val="80000"/>
              </a:srgbClr>
            </a:solidFill>
          </a:ln>
        </p:spPr>
        <p:style>
          <a:lnRef idx="2">
            <a:schemeClr val="accent1"/>
          </a:lnRef>
          <a:fillRef idx="0">
            <a:schemeClr val="accent1"/>
          </a:fillRef>
          <a:effectRef idx="1">
            <a:schemeClr val="accent1"/>
          </a:effectRef>
          <a:fontRef idx="minor">
            <a:schemeClr val="tx1"/>
          </a:fontRef>
        </p:style>
      </p:cxnSp>
      <p:cxnSp>
        <p:nvCxnSpPr>
          <p:cNvPr id="142" name="Straight Connector 141"/>
          <p:cNvCxnSpPr/>
          <p:nvPr/>
        </p:nvCxnSpPr>
        <p:spPr>
          <a:xfrm flipH="1" flipV="1">
            <a:off x="3957638" y="1870313"/>
            <a:ext cx="247650" cy="118041"/>
          </a:xfrm>
          <a:prstGeom prst="line">
            <a:avLst/>
          </a:prstGeom>
          <a:ln w="50800">
            <a:solidFill>
              <a:schemeClr val="accent1">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H="1" flipV="1">
            <a:off x="3883043" y="2086767"/>
            <a:ext cx="181278" cy="86405"/>
          </a:xfrm>
          <a:prstGeom prst="line">
            <a:avLst/>
          </a:prstGeom>
          <a:ln w="50800">
            <a:solidFill>
              <a:schemeClr val="accent1">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47" name="Straight Connector 146"/>
          <p:cNvCxnSpPr/>
          <p:nvPr/>
        </p:nvCxnSpPr>
        <p:spPr>
          <a:xfrm flipV="1">
            <a:off x="4090904" y="2005091"/>
            <a:ext cx="76037" cy="151546"/>
          </a:xfrm>
          <a:prstGeom prst="line">
            <a:avLst/>
          </a:prstGeom>
          <a:ln w="50800">
            <a:solidFill>
              <a:schemeClr val="accent5">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0" name="Straight Connector 149"/>
          <p:cNvCxnSpPr/>
          <p:nvPr/>
        </p:nvCxnSpPr>
        <p:spPr>
          <a:xfrm flipV="1">
            <a:off x="3884950" y="1897211"/>
            <a:ext cx="76037" cy="151546"/>
          </a:xfrm>
          <a:prstGeom prst="line">
            <a:avLst/>
          </a:prstGeom>
          <a:ln w="50800">
            <a:solidFill>
              <a:schemeClr val="accent5">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flipV="1">
            <a:off x="4391276" y="2604798"/>
            <a:ext cx="37460" cy="164596"/>
          </a:xfrm>
          <a:prstGeom prst="line">
            <a:avLst/>
          </a:prstGeom>
          <a:ln w="50800">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603080" y="1828800"/>
            <a:ext cx="638176"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6274381" y="1657474"/>
            <a:ext cx="0" cy="173707"/>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5571912" y="1657474"/>
            <a:ext cx="0" cy="173707"/>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5936243" y="1655093"/>
            <a:ext cx="0" cy="14037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5502856" y="1659856"/>
            <a:ext cx="0" cy="28940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5152812" y="1657474"/>
            <a:ext cx="0" cy="30467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5186149" y="1662113"/>
            <a:ext cx="2859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2362995" y="3568701"/>
            <a:ext cx="335755"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2826545" y="3568701"/>
            <a:ext cx="646905"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3595262" y="3552825"/>
            <a:ext cx="306813" cy="0"/>
          </a:xfrm>
          <a:prstGeom prst="line">
            <a:avLst/>
          </a:prstGeom>
          <a:ln w="508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87" name="Straight Connector 186"/>
          <p:cNvCxnSpPr/>
          <p:nvPr/>
        </p:nvCxnSpPr>
        <p:spPr>
          <a:xfrm flipV="1">
            <a:off x="4178317" y="2557210"/>
            <a:ext cx="37460" cy="164596"/>
          </a:xfrm>
          <a:prstGeom prst="line">
            <a:avLst/>
          </a:prstGeom>
          <a:ln w="50800">
            <a:solidFill>
              <a:schemeClr val="tx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88" name="Straight Connector 187"/>
          <p:cNvCxnSpPr/>
          <p:nvPr/>
        </p:nvCxnSpPr>
        <p:spPr>
          <a:xfrm>
            <a:off x="4145756" y="2749299"/>
            <a:ext cx="259557" cy="60488"/>
          </a:xfrm>
          <a:prstGeom prst="line">
            <a:avLst/>
          </a:prstGeom>
          <a:ln w="50800">
            <a:solidFill>
              <a:schemeClr val="accent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91" name="Straight Connector 190"/>
          <p:cNvCxnSpPr/>
          <p:nvPr/>
        </p:nvCxnSpPr>
        <p:spPr>
          <a:xfrm>
            <a:off x="4202906" y="2519270"/>
            <a:ext cx="254794" cy="59378"/>
          </a:xfrm>
          <a:prstGeom prst="line">
            <a:avLst/>
          </a:prstGeom>
          <a:ln w="50800">
            <a:solidFill>
              <a:schemeClr val="accent2">
                <a:lumMod val="7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92" name="Straight Connector 191"/>
          <p:cNvCxnSpPr/>
          <p:nvPr/>
        </p:nvCxnSpPr>
        <p:spPr>
          <a:xfrm>
            <a:off x="2500432" y="2127000"/>
            <a:ext cx="272694" cy="30799"/>
          </a:xfrm>
          <a:prstGeom prst="line">
            <a:avLst/>
          </a:prstGeom>
          <a:ln w="50800">
            <a:solidFill>
              <a:schemeClr val="tx2">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95" name="Straight Connector 194"/>
          <p:cNvCxnSpPr/>
          <p:nvPr/>
        </p:nvCxnSpPr>
        <p:spPr>
          <a:xfrm>
            <a:off x="2465655" y="2327857"/>
            <a:ext cx="275164" cy="31078"/>
          </a:xfrm>
          <a:prstGeom prst="line">
            <a:avLst/>
          </a:prstGeom>
          <a:ln w="50800">
            <a:solidFill>
              <a:schemeClr val="tx2">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96" name="Straight Connector 195"/>
          <p:cNvCxnSpPr/>
          <p:nvPr/>
        </p:nvCxnSpPr>
        <p:spPr>
          <a:xfrm flipH="1">
            <a:off x="2726105" y="2188973"/>
            <a:ext cx="17095" cy="137413"/>
          </a:xfrm>
          <a:prstGeom prst="line">
            <a:avLst/>
          </a:prstGeom>
          <a:ln w="50800">
            <a:solidFill>
              <a:schemeClr val="accent4">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198" name="Straight Connector 197"/>
          <p:cNvCxnSpPr/>
          <p:nvPr/>
        </p:nvCxnSpPr>
        <p:spPr>
          <a:xfrm flipH="1">
            <a:off x="2497931" y="2159977"/>
            <a:ext cx="17317" cy="139182"/>
          </a:xfrm>
          <a:prstGeom prst="line">
            <a:avLst/>
          </a:prstGeom>
          <a:ln w="50800">
            <a:solidFill>
              <a:schemeClr val="accent4">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03" name="Straight Connector 202"/>
          <p:cNvCxnSpPr/>
          <p:nvPr/>
        </p:nvCxnSpPr>
        <p:spPr>
          <a:xfrm flipH="1" flipV="1">
            <a:off x="2938463" y="2711311"/>
            <a:ext cx="180379" cy="45962"/>
          </a:xfrm>
          <a:prstGeom prst="line">
            <a:avLst/>
          </a:prstGeom>
          <a:ln w="50800">
            <a:solidFill>
              <a:srgbClr val="009900">
                <a:alpha val="80000"/>
              </a:srgbClr>
            </a:solidFill>
          </a:ln>
        </p:spPr>
        <p:style>
          <a:lnRef idx="2">
            <a:schemeClr val="accent1"/>
          </a:lnRef>
          <a:fillRef idx="0">
            <a:schemeClr val="accent1"/>
          </a:fillRef>
          <a:effectRef idx="1">
            <a:schemeClr val="accent1"/>
          </a:effectRef>
          <a:fontRef idx="minor">
            <a:schemeClr val="tx1"/>
          </a:fontRef>
        </p:style>
      </p:cxnSp>
      <p:cxnSp>
        <p:nvCxnSpPr>
          <p:cNvPr id="206" name="Straight Connector 205"/>
          <p:cNvCxnSpPr/>
          <p:nvPr/>
        </p:nvCxnSpPr>
        <p:spPr>
          <a:xfrm flipH="1" flipV="1">
            <a:off x="2885887" y="2915734"/>
            <a:ext cx="182649" cy="46541"/>
          </a:xfrm>
          <a:prstGeom prst="line">
            <a:avLst/>
          </a:prstGeom>
          <a:ln w="50800">
            <a:solidFill>
              <a:srgbClr val="009900">
                <a:alpha val="80000"/>
              </a:srgbClr>
            </a:solidFill>
          </a:ln>
        </p:spPr>
        <p:style>
          <a:lnRef idx="2">
            <a:schemeClr val="accent1"/>
          </a:lnRef>
          <a:fillRef idx="0">
            <a:schemeClr val="accent1"/>
          </a:fillRef>
          <a:effectRef idx="1">
            <a:schemeClr val="accent1"/>
          </a:effectRef>
          <a:fontRef idx="minor">
            <a:schemeClr val="tx1"/>
          </a:fontRef>
        </p:style>
      </p:cxnSp>
      <p:cxnSp>
        <p:nvCxnSpPr>
          <p:cNvPr id="207" name="Straight Connector 206"/>
          <p:cNvCxnSpPr/>
          <p:nvPr/>
        </p:nvCxnSpPr>
        <p:spPr>
          <a:xfrm flipV="1">
            <a:off x="3089146" y="2738438"/>
            <a:ext cx="63629" cy="255318"/>
          </a:xfrm>
          <a:prstGeom prst="line">
            <a:avLst/>
          </a:prstGeom>
          <a:ln w="50800">
            <a:solidFill>
              <a:srgbClr val="FF00FF">
                <a:alpha val="80000"/>
              </a:srgbClr>
            </a:solidFill>
          </a:ln>
        </p:spPr>
        <p:style>
          <a:lnRef idx="2">
            <a:schemeClr val="accent1"/>
          </a:lnRef>
          <a:fillRef idx="0">
            <a:schemeClr val="accent1"/>
          </a:fillRef>
          <a:effectRef idx="1">
            <a:schemeClr val="accent1"/>
          </a:effectRef>
          <a:fontRef idx="minor">
            <a:schemeClr val="tx1"/>
          </a:fontRef>
        </p:style>
      </p:cxnSp>
      <p:cxnSp>
        <p:nvCxnSpPr>
          <p:cNvPr id="212" name="Straight Connector 211"/>
          <p:cNvCxnSpPr/>
          <p:nvPr/>
        </p:nvCxnSpPr>
        <p:spPr>
          <a:xfrm flipV="1">
            <a:off x="2853402" y="2678906"/>
            <a:ext cx="63629" cy="255318"/>
          </a:xfrm>
          <a:prstGeom prst="line">
            <a:avLst/>
          </a:prstGeom>
          <a:ln w="50800">
            <a:solidFill>
              <a:srgbClr val="FF00FF">
                <a:alpha val="80000"/>
              </a:srgbClr>
            </a:solidFill>
          </a:ln>
        </p:spPr>
        <p:style>
          <a:lnRef idx="2">
            <a:schemeClr val="accent1"/>
          </a:lnRef>
          <a:fillRef idx="0">
            <a:schemeClr val="accent1"/>
          </a:fillRef>
          <a:effectRef idx="1">
            <a:schemeClr val="accent1"/>
          </a:effectRef>
          <a:fontRef idx="minor">
            <a:schemeClr val="tx1"/>
          </a:fontRef>
        </p:style>
      </p:cxnSp>
      <p:cxnSp>
        <p:nvCxnSpPr>
          <p:cNvPr id="238" name="Straight Connector 237"/>
          <p:cNvCxnSpPr/>
          <p:nvPr/>
        </p:nvCxnSpPr>
        <p:spPr>
          <a:xfrm flipV="1">
            <a:off x="6213475" y="3683000"/>
            <a:ext cx="266700" cy="155577"/>
          </a:xfrm>
          <a:prstGeom prst="line">
            <a:avLst/>
          </a:prstGeom>
          <a:ln w="50800">
            <a:solidFill>
              <a:srgbClr val="FFC000">
                <a:alpha val="80000"/>
              </a:srgbClr>
            </a:solidFill>
          </a:ln>
        </p:spPr>
        <p:style>
          <a:lnRef idx="2">
            <a:schemeClr val="accent1"/>
          </a:lnRef>
          <a:fillRef idx="0">
            <a:schemeClr val="accent1"/>
          </a:fillRef>
          <a:effectRef idx="1">
            <a:schemeClr val="accent1"/>
          </a:effectRef>
          <a:fontRef idx="minor">
            <a:schemeClr val="tx1"/>
          </a:fontRef>
        </p:style>
      </p:cxnSp>
      <p:cxnSp>
        <p:nvCxnSpPr>
          <p:cNvPr id="268" name="Straight Connector 267"/>
          <p:cNvCxnSpPr/>
          <p:nvPr/>
        </p:nvCxnSpPr>
        <p:spPr>
          <a:xfrm flipV="1">
            <a:off x="6376379" y="3958428"/>
            <a:ext cx="266700" cy="155577"/>
          </a:xfrm>
          <a:prstGeom prst="line">
            <a:avLst/>
          </a:prstGeom>
          <a:ln w="50800">
            <a:solidFill>
              <a:srgbClr val="FFC000">
                <a:alpha val="80000"/>
              </a:srgbClr>
            </a:solidFill>
          </a:ln>
        </p:spPr>
        <p:style>
          <a:lnRef idx="2">
            <a:schemeClr val="accent1"/>
          </a:lnRef>
          <a:fillRef idx="0">
            <a:schemeClr val="accent1"/>
          </a:fillRef>
          <a:effectRef idx="1">
            <a:schemeClr val="accent1"/>
          </a:effectRef>
          <a:fontRef idx="minor">
            <a:schemeClr val="tx1"/>
          </a:fontRef>
        </p:style>
      </p:cxnSp>
      <p:cxnSp>
        <p:nvCxnSpPr>
          <p:cNvPr id="269" name="Straight Connector 268"/>
          <p:cNvCxnSpPr/>
          <p:nvPr/>
        </p:nvCxnSpPr>
        <p:spPr>
          <a:xfrm flipV="1">
            <a:off x="5776014" y="4049567"/>
            <a:ext cx="180286" cy="206915"/>
          </a:xfrm>
          <a:prstGeom prst="line">
            <a:avLst/>
          </a:prstGeom>
          <a:ln w="50800">
            <a:solidFill>
              <a:schemeClr val="accent2">
                <a:lumMod val="5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71" name="Straight Connector 270"/>
          <p:cNvCxnSpPr/>
          <p:nvPr/>
        </p:nvCxnSpPr>
        <p:spPr>
          <a:xfrm flipV="1">
            <a:off x="6013450" y="4266405"/>
            <a:ext cx="180976" cy="207705"/>
          </a:xfrm>
          <a:prstGeom prst="line">
            <a:avLst/>
          </a:prstGeom>
          <a:ln w="50800">
            <a:solidFill>
              <a:schemeClr val="accent2">
                <a:lumMod val="5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72" name="Straight Connector 271"/>
          <p:cNvCxnSpPr/>
          <p:nvPr/>
        </p:nvCxnSpPr>
        <p:spPr>
          <a:xfrm>
            <a:off x="5734397" y="4261378"/>
            <a:ext cx="277794" cy="253472"/>
          </a:xfrm>
          <a:prstGeom prst="line">
            <a:avLst/>
          </a:prstGeom>
          <a:ln w="50800">
            <a:solidFill>
              <a:schemeClr val="accent2">
                <a:lumMod val="20000"/>
                <a:lumOff val="8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78" name="Straight Connector 277"/>
          <p:cNvCxnSpPr/>
          <p:nvPr/>
        </p:nvCxnSpPr>
        <p:spPr>
          <a:xfrm>
            <a:off x="5963462" y="4016374"/>
            <a:ext cx="264455" cy="241301"/>
          </a:xfrm>
          <a:prstGeom prst="line">
            <a:avLst/>
          </a:prstGeom>
          <a:ln w="50800">
            <a:solidFill>
              <a:schemeClr val="accent2">
                <a:lumMod val="20000"/>
                <a:lumOff val="8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81" name="Straight Connector 280"/>
          <p:cNvCxnSpPr/>
          <p:nvPr/>
        </p:nvCxnSpPr>
        <p:spPr>
          <a:xfrm>
            <a:off x="6223000" y="3873500"/>
            <a:ext cx="123825" cy="225425"/>
          </a:xfrm>
          <a:prstGeom prst="line">
            <a:avLst/>
          </a:prstGeom>
          <a:ln w="50800">
            <a:solidFill>
              <a:schemeClr val="bg1">
                <a:lumMod val="6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84" name="Straight Connector 283"/>
          <p:cNvCxnSpPr/>
          <p:nvPr/>
        </p:nvCxnSpPr>
        <p:spPr>
          <a:xfrm>
            <a:off x="6511925" y="3702050"/>
            <a:ext cx="123825" cy="225425"/>
          </a:xfrm>
          <a:prstGeom prst="line">
            <a:avLst/>
          </a:prstGeom>
          <a:ln w="50800">
            <a:solidFill>
              <a:schemeClr val="bg1">
                <a:lumMod val="6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85" name="Straight Connector 284"/>
          <p:cNvCxnSpPr/>
          <p:nvPr/>
        </p:nvCxnSpPr>
        <p:spPr>
          <a:xfrm flipV="1">
            <a:off x="6394310" y="4388115"/>
            <a:ext cx="446808" cy="364860"/>
          </a:xfrm>
          <a:prstGeom prst="line">
            <a:avLst/>
          </a:prstGeom>
          <a:ln w="50800">
            <a:solidFill>
              <a:srgbClr val="009999">
                <a:alpha val="80000"/>
              </a:srgbClr>
            </a:solidFill>
          </a:ln>
        </p:spPr>
        <p:style>
          <a:lnRef idx="2">
            <a:schemeClr val="accent1"/>
          </a:lnRef>
          <a:fillRef idx="0">
            <a:schemeClr val="accent1"/>
          </a:fillRef>
          <a:effectRef idx="1">
            <a:schemeClr val="accent1"/>
          </a:effectRef>
          <a:fontRef idx="minor">
            <a:schemeClr val="tx1"/>
          </a:fontRef>
        </p:style>
      </p:cxnSp>
      <p:cxnSp>
        <p:nvCxnSpPr>
          <p:cNvPr id="287" name="Straight Connector 286"/>
          <p:cNvCxnSpPr/>
          <p:nvPr/>
        </p:nvCxnSpPr>
        <p:spPr>
          <a:xfrm flipV="1">
            <a:off x="6493669" y="4517127"/>
            <a:ext cx="447279" cy="365245"/>
          </a:xfrm>
          <a:prstGeom prst="line">
            <a:avLst/>
          </a:prstGeom>
          <a:ln w="50800">
            <a:solidFill>
              <a:srgbClr val="009999">
                <a:alpha val="80000"/>
              </a:srgbClr>
            </a:solidFill>
          </a:ln>
        </p:spPr>
        <p:style>
          <a:lnRef idx="2">
            <a:schemeClr val="accent1"/>
          </a:lnRef>
          <a:fillRef idx="0">
            <a:schemeClr val="accent1"/>
          </a:fillRef>
          <a:effectRef idx="1">
            <a:schemeClr val="accent1"/>
          </a:effectRef>
          <a:fontRef idx="minor">
            <a:schemeClr val="tx1"/>
          </a:fontRef>
        </p:style>
      </p:cxnSp>
      <p:cxnSp>
        <p:nvCxnSpPr>
          <p:cNvPr id="288" name="Straight Connector 287"/>
          <p:cNvCxnSpPr/>
          <p:nvPr/>
        </p:nvCxnSpPr>
        <p:spPr>
          <a:xfrm>
            <a:off x="6834188" y="4420713"/>
            <a:ext cx="71437" cy="93274"/>
          </a:xfrm>
          <a:prstGeom prst="line">
            <a:avLst/>
          </a:prstGeom>
          <a:ln w="50800">
            <a:solidFill>
              <a:schemeClr val="accent6">
                <a:lumMod val="90000"/>
                <a:lumOff val="1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293" name="Straight Connector 292"/>
          <p:cNvCxnSpPr/>
          <p:nvPr/>
        </p:nvCxnSpPr>
        <p:spPr>
          <a:xfrm>
            <a:off x="6429789" y="4760119"/>
            <a:ext cx="66261" cy="86515"/>
          </a:xfrm>
          <a:prstGeom prst="line">
            <a:avLst/>
          </a:prstGeom>
          <a:ln w="50800">
            <a:solidFill>
              <a:schemeClr val="accent6">
                <a:lumMod val="90000"/>
                <a:lumOff val="1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00" name="Straight Connector 299"/>
          <p:cNvCxnSpPr/>
          <p:nvPr/>
        </p:nvCxnSpPr>
        <p:spPr>
          <a:xfrm flipV="1">
            <a:off x="5278805" y="2681288"/>
            <a:ext cx="7570" cy="163261"/>
          </a:xfrm>
          <a:prstGeom prst="line">
            <a:avLst/>
          </a:prstGeom>
          <a:ln w="50800">
            <a:solidFill>
              <a:schemeClr val="accent6">
                <a:lumMod val="75000"/>
                <a:lumOff val="2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02" name="Straight Connector 301"/>
          <p:cNvCxnSpPr/>
          <p:nvPr/>
        </p:nvCxnSpPr>
        <p:spPr>
          <a:xfrm flipV="1">
            <a:off x="5502856" y="2690697"/>
            <a:ext cx="7570" cy="163261"/>
          </a:xfrm>
          <a:prstGeom prst="line">
            <a:avLst/>
          </a:prstGeom>
          <a:ln w="50800">
            <a:solidFill>
              <a:schemeClr val="accent6">
                <a:lumMod val="75000"/>
                <a:lumOff val="25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03" name="Straight Connector 302"/>
          <p:cNvCxnSpPr/>
          <p:nvPr/>
        </p:nvCxnSpPr>
        <p:spPr>
          <a:xfrm flipH="1" flipV="1">
            <a:off x="5322998" y="2708276"/>
            <a:ext cx="149114" cy="6350"/>
          </a:xfrm>
          <a:prstGeom prst="line">
            <a:avLst/>
          </a:prstGeom>
          <a:ln w="50800">
            <a:solidFill>
              <a:srgbClr val="E6E3AC">
                <a:alpha val="80000"/>
              </a:srgbClr>
            </a:solidFill>
          </a:ln>
        </p:spPr>
        <p:style>
          <a:lnRef idx="2">
            <a:schemeClr val="accent1"/>
          </a:lnRef>
          <a:fillRef idx="0">
            <a:schemeClr val="accent1"/>
          </a:fillRef>
          <a:effectRef idx="1">
            <a:schemeClr val="accent1"/>
          </a:effectRef>
          <a:fontRef idx="minor">
            <a:schemeClr val="tx1"/>
          </a:fontRef>
        </p:style>
      </p:cxnSp>
      <p:cxnSp>
        <p:nvCxnSpPr>
          <p:cNvPr id="306" name="Straight Connector 305"/>
          <p:cNvCxnSpPr/>
          <p:nvPr/>
        </p:nvCxnSpPr>
        <p:spPr>
          <a:xfrm flipH="1" flipV="1">
            <a:off x="5314803" y="2828131"/>
            <a:ext cx="149114" cy="6350"/>
          </a:xfrm>
          <a:prstGeom prst="line">
            <a:avLst/>
          </a:prstGeom>
          <a:ln w="50800">
            <a:solidFill>
              <a:srgbClr val="E6E3AC">
                <a:alpha val="80000"/>
              </a:srgbClr>
            </a:solidFill>
          </a:ln>
        </p:spPr>
        <p:style>
          <a:lnRef idx="2">
            <a:schemeClr val="accent1"/>
          </a:lnRef>
          <a:fillRef idx="0">
            <a:schemeClr val="accent1"/>
          </a:fillRef>
          <a:effectRef idx="1">
            <a:schemeClr val="accent1"/>
          </a:effectRef>
          <a:fontRef idx="minor">
            <a:schemeClr val="tx1"/>
          </a:fontRef>
        </p:style>
      </p:cxnSp>
      <p:cxnSp>
        <p:nvCxnSpPr>
          <p:cNvPr id="309" name="Straight Connector 308"/>
          <p:cNvCxnSpPr/>
          <p:nvPr/>
        </p:nvCxnSpPr>
        <p:spPr>
          <a:xfrm flipV="1">
            <a:off x="6067424" y="2831306"/>
            <a:ext cx="197247" cy="11539"/>
          </a:xfrm>
          <a:prstGeom prst="line">
            <a:avLst/>
          </a:prstGeom>
          <a:ln w="50800">
            <a:solidFill>
              <a:schemeClr val="bg1">
                <a:lumMod val="5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2" name="Straight Connector 311"/>
          <p:cNvCxnSpPr/>
          <p:nvPr/>
        </p:nvCxnSpPr>
        <p:spPr>
          <a:xfrm flipV="1">
            <a:off x="6060280" y="2712244"/>
            <a:ext cx="197247" cy="11539"/>
          </a:xfrm>
          <a:prstGeom prst="line">
            <a:avLst/>
          </a:prstGeom>
          <a:ln w="50800">
            <a:solidFill>
              <a:schemeClr val="bg1">
                <a:lumMod val="5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3" name="Straight Connector 312"/>
          <p:cNvCxnSpPr/>
          <p:nvPr/>
        </p:nvCxnSpPr>
        <p:spPr>
          <a:xfrm flipH="1" flipV="1">
            <a:off x="6284990" y="2688431"/>
            <a:ext cx="11036" cy="164307"/>
          </a:xfrm>
          <a:prstGeom prst="line">
            <a:avLst/>
          </a:prstGeom>
          <a:ln w="50800">
            <a:solidFill>
              <a:schemeClr val="accent4">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cxnSp>
        <p:nvCxnSpPr>
          <p:cNvPr id="316" name="Straight Connector 315"/>
          <p:cNvCxnSpPr/>
          <p:nvPr/>
        </p:nvCxnSpPr>
        <p:spPr>
          <a:xfrm flipH="1" flipV="1">
            <a:off x="6049247" y="2702718"/>
            <a:ext cx="11036" cy="164307"/>
          </a:xfrm>
          <a:prstGeom prst="line">
            <a:avLst/>
          </a:prstGeom>
          <a:ln w="50800">
            <a:solidFill>
              <a:schemeClr val="accent4">
                <a:lumMod val="60000"/>
                <a:lumOff val="40000"/>
                <a:alpha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3001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25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25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25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250"/>
                                        <p:tgtEl>
                                          <p:spTgt spid="68"/>
                                        </p:tgtEl>
                                      </p:cBhvr>
                                    </p:animEffec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25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5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250"/>
                                        <p:tgtEl>
                                          <p:spTgt spid="72"/>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25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250"/>
                                        <p:tgtEl>
                                          <p:spTgt spid="77"/>
                                        </p:tgtEl>
                                      </p:cBhvr>
                                    </p:animEffect>
                                  </p:childTnLst>
                                </p:cTn>
                              </p:par>
                              <p:par>
                                <p:cTn id="35" presetID="10"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50"/>
                                        <p:tgtEl>
                                          <p:spTgt spid="79"/>
                                        </p:tgtEl>
                                      </p:cBhvr>
                                    </p:animEffect>
                                  </p:childTnLst>
                                </p:cTn>
                              </p:par>
                              <p:par>
                                <p:cTn id="38" presetID="10"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250"/>
                                        <p:tgtEl>
                                          <p:spTgt spid="80"/>
                                        </p:tgtEl>
                                      </p:cBhvr>
                                    </p:animEffect>
                                  </p:childTnLst>
                                </p:cTn>
                              </p:par>
                              <p:par>
                                <p:cTn id="41" presetID="10"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250"/>
                                        <p:tgtEl>
                                          <p:spTgt spid="81"/>
                                        </p:tgtEl>
                                      </p:cBhvr>
                                    </p:animEffect>
                                  </p:child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250"/>
                                        <p:tgtEl>
                                          <p:spTgt spid="83"/>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250"/>
                                        <p:tgtEl>
                                          <p:spTgt spid="84"/>
                                        </p:tgtEl>
                                      </p:cBhvr>
                                    </p:animEffect>
                                  </p:childTnLst>
                                </p:cTn>
                              </p:par>
                              <p:par>
                                <p:cTn id="50" presetID="10"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250"/>
                                        <p:tgtEl>
                                          <p:spTgt spid="85"/>
                                        </p:tgtEl>
                                      </p:cBhvr>
                                    </p:animEffect>
                                  </p:childTnLst>
                                </p:cTn>
                              </p:par>
                              <p:par>
                                <p:cTn id="53" presetID="10"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250"/>
                                        <p:tgtEl>
                                          <p:spTgt spid="86"/>
                                        </p:tgtEl>
                                      </p:cBhvr>
                                    </p:animEffect>
                                  </p:childTnLst>
                                </p:cTn>
                              </p:par>
                              <p:par>
                                <p:cTn id="56" presetID="10" presetClass="entr" presetSubtype="0" fill="hold" nodeType="with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250"/>
                                        <p:tgtEl>
                                          <p:spTgt spid="87"/>
                                        </p:tgtEl>
                                      </p:cBhvr>
                                    </p:animEffect>
                                  </p:childTnLst>
                                </p:cTn>
                              </p:par>
                              <p:par>
                                <p:cTn id="59" presetID="10" presetClass="entr" presetSubtype="0" fill="hold" nodeType="with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fade">
                                      <p:cBhvr>
                                        <p:cTn id="61" dur="250"/>
                                        <p:tgtEl>
                                          <p:spTgt spid="170"/>
                                        </p:tgtEl>
                                      </p:cBhvr>
                                    </p:animEffect>
                                  </p:childTnLst>
                                </p:cTn>
                              </p:par>
                              <p:par>
                                <p:cTn id="62" presetID="10" presetClass="entr" presetSubtype="0" fill="hold" nodeType="withEffect">
                                  <p:stCondLst>
                                    <p:cond delay="0"/>
                                  </p:stCondLst>
                                  <p:childTnLst>
                                    <p:set>
                                      <p:cBhvr>
                                        <p:cTn id="63" dur="1" fill="hold">
                                          <p:stCondLst>
                                            <p:cond delay="0"/>
                                          </p:stCondLst>
                                        </p:cTn>
                                        <p:tgtEl>
                                          <p:spTgt spid="172"/>
                                        </p:tgtEl>
                                        <p:attrNameLst>
                                          <p:attrName>style.visibility</p:attrName>
                                        </p:attrNameLst>
                                      </p:cBhvr>
                                      <p:to>
                                        <p:strVal val="visible"/>
                                      </p:to>
                                    </p:set>
                                    <p:animEffect transition="in" filter="fade">
                                      <p:cBhvr>
                                        <p:cTn id="64" dur="250"/>
                                        <p:tgtEl>
                                          <p:spTgt spid="172"/>
                                        </p:tgtEl>
                                      </p:cBhvr>
                                    </p:animEffect>
                                  </p:childTnLst>
                                </p:cTn>
                              </p:par>
                              <p:par>
                                <p:cTn id="65" presetID="10" presetClass="entr" presetSubtype="0" fill="hold" nodeType="withEffect">
                                  <p:stCondLst>
                                    <p:cond delay="0"/>
                                  </p:stCondLst>
                                  <p:childTnLst>
                                    <p:set>
                                      <p:cBhvr>
                                        <p:cTn id="66" dur="1" fill="hold">
                                          <p:stCondLst>
                                            <p:cond delay="0"/>
                                          </p:stCondLst>
                                        </p:cTn>
                                        <p:tgtEl>
                                          <p:spTgt spid="181"/>
                                        </p:tgtEl>
                                        <p:attrNameLst>
                                          <p:attrName>style.visibility</p:attrName>
                                        </p:attrNameLst>
                                      </p:cBhvr>
                                      <p:to>
                                        <p:strVal val="visible"/>
                                      </p:to>
                                    </p:set>
                                    <p:animEffect transition="in" filter="fade">
                                      <p:cBhvr>
                                        <p:cTn id="67" dur="250"/>
                                        <p:tgtEl>
                                          <p:spTgt spid="181"/>
                                        </p:tgtEl>
                                      </p:cBhvr>
                                    </p:animEffect>
                                  </p:childTnLst>
                                </p:cTn>
                              </p:par>
                              <p:par>
                                <p:cTn id="68" presetID="10"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250"/>
                                        <p:tgtEl>
                                          <p:spTgt spid="60"/>
                                        </p:tgtEl>
                                      </p:cBhvr>
                                    </p:animEffect>
                                  </p:childTnLst>
                                </p:cTn>
                              </p:par>
                              <p:par>
                                <p:cTn id="71" presetID="10"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250"/>
                                        <p:tgtEl>
                                          <p:spTgt spid="48"/>
                                        </p:tgtEl>
                                      </p:cBhvr>
                                    </p:animEffect>
                                  </p:childTnLst>
                                </p:cTn>
                              </p:par>
                              <p:par>
                                <p:cTn id="74" presetID="10" presetClass="entr" presetSubtype="0" fill="hold" nodeType="withEffect">
                                  <p:stCondLst>
                                    <p:cond delay="0"/>
                                  </p:stCondLst>
                                  <p:childTnLst>
                                    <p:set>
                                      <p:cBhvr>
                                        <p:cTn id="75" dur="1" fill="hold">
                                          <p:stCondLst>
                                            <p:cond delay="0"/>
                                          </p:stCondLst>
                                        </p:cTn>
                                        <p:tgtEl>
                                          <p:spTgt spid="163"/>
                                        </p:tgtEl>
                                        <p:attrNameLst>
                                          <p:attrName>style.visibility</p:attrName>
                                        </p:attrNameLst>
                                      </p:cBhvr>
                                      <p:to>
                                        <p:strVal val="visible"/>
                                      </p:to>
                                    </p:set>
                                    <p:animEffect transition="in" filter="fade">
                                      <p:cBhvr>
                                        <p:cTn id="76" dur="250"/>
                                        <p:tgtEl>
                                          <p:spTgt spid="163"/>
                                        </p:tgtEl>
                                      </p:cBhvr>
                                    </p:animEffec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250"/>
                                        <p:tgtEl>
                                          <p:spTgt spid="24"/>
                                        </p:tgtEl>
                                      </p:cBhvr>
                                    </p:animEffect>
                                  </p:childTnLst>
                                </p:cTn>
                              </p:par>
                              <p:par>
                                <p:cTn id="80" presetID="10" presetClass="entr" presetSubtype="0" fill="hold" nodeType="withEffect">
                                  <p:stCondLst>
                                    <p:cond delay="0"/>
                                  </p:stCondLst>
                                  <p:childTnLst>
                                    <p:set>
                                      <p:cBhvr>
                                        <p:cTn id="81" dur="1" fill="hold">
                                          <p:stCondLst>
                                            <p:cond delay="0"/>
                                          </p:stCondLst>
                                        </p:cTn>
                                        <p:tgtEl>
                                          <p:spTgt spid="165"/>
                                        </p:tgtEl>
                                        <p:attrNameLst>
                                          <p:attrName>style.visibility</p:attrName>
                                        </p:attrNameLst>
                                      </p:cBhvr>
                                      <p:to>
                                        <p:strVal val="visible"/>
                                      </p:to>
                                    </p:set>
                                    <p:animEffect transition="in" filter="fade">
                                      <p:cBhvr>
                                        <p:cTn id="82" dur="250"/>
                                        <p:tgtEl>
                                          <p:spTgt spid="165"/>
                                        </p:tgtEl>
                                      </p:cBhvr>
                                    </p:animEffect>
                                  </p:childTnLst>
                                </p:cTn>
                              </p:par>
                              <p:par>
                                <p:cTn id="83" presetID="10"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250"/>
                                        <p:tgtEl>
                                          <p:spTgt spid="22"/>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25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250"/>
                                        <p:tgtEl>
                                          <p:spTgt spid="18"/>
                                        </p:tgtEl>
                                      </p:cBhvr>
                                    </p:animEffec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250"/>
                                        <p:tgtEl>
                                          <p:spTgt spid="21"/>
                                        </p:tgtEl>
                                      </p:cBhvr>
                                    </p:animEffect>
                                  </p:childTnLst>
                                </p:cTn>
                              </p:par>
                              <p:par>
                                <p:cTn id="95" presetID="10"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250"/>
                                        <p:tgtEl>
                                          <p:spTgt spid="53"/>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250"/>
                                        <p:tgtEl>
                                          <p:spTgt spid="10"/>
                                        </p:tgtEl>
                                      </p:cBhvr>
                                    </p:animEffect>
                                  </p:childTnLst>
                                </p:cTn>
                              </p:par>
                              <p:par>
                                <p:cTn id="101" presetID="10"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250"/>
                                        <p:tgtEl>
                                          <p:spTgt spid="50"/>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250"/>
                                        <p:tgtEl>
                                          <p:spTgt spid="5"/>
                                        </p:tgtEl>
                                      </p:cBhvr>
                                    </p:animEffect>
                                  </p:childTnLst>
                                </p:cTn>
                              </p:par>
                              <p:par>
                                <p:cTn id="107" presetID="10" presetClass="entr" presetSubtype="0"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25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250"/>
                                        <p:tgtEl>
                                          <p:spTgt spid="39"/>
                                        </p:tgtEl>
                                      </p:cBhvr>
                                    </p:animEffect>
                                  </p:childTnLst>
                                </p:cTn>
                              </p:par>
                              <p:par>
                                <p:cTn id="113" presetID="10"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25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250"/>
                                        <p:tgtEl>
                                          <p:spTgt spid="37"/>
                                        </p:tgtEl>
                                      </p:cBhvr>
                                    </p:animEffect>
                                  </p:childTnLst>
                                </p:cTn>
                              </p:par>
                              <p:par>
                                <p:cTn id="119" presetID="10"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250"/>
                                        <p:tgtEl>
                                          <p:spTgt spid="41"/>
                                        </p:tgtEl>
                                      </p:cBhvr>
                                    </p:animEffect>
                                  </p:childTnLst>
                                </p:cTn>
                              </p:par>
                              <p:par>
                                <p:cTn id="122" presetID="10" presetClass="entr" presetSubtype="0" fill="hold" nodeType="withEffect">
                                  <p:stCondLst>
                                    <p:cond delay="0"/>
                                  </p:stCondLst>
                                  <p:childTnLst>
                                    <p:set>
                                      <p:cBhvr>
                                        <p:cTn id="123" dur="1" fill="hold">
                                          <p:stCondLst>
                                            <p:cond delay="0"/>
                                          </p:stCondLst>
                                        </p:cTn>
                                        <p:tgtEl>
                                          <p:spTgt spid="156"/>
                                        </p:tgtEl>
                                        <p:attrNameLst>
                                          <p:attrName>style.visibility</p:attrName>
                                        </p:attrNameLst>
                                      </p:cBhvr>
                                      <p:to>
                                        <p:strVal val="visible"/>
                                      </p:to>
                                    </p:set>
                                    <p:animEffect transition="in" filter="fade">
                                      <p:cBhvr>
                                        <p:cTn id="124" dur="250"/>
                                        <p:tgtEl>
                                          <p:spTgt spid="156"/>
                                        </p:tgtEl>
                                      </p:cBhvr>
                                    </p:animEffect>
                                  </p:childTnLst>
                                </p:cTn>
                              </p:par>
                              <p:par>
                                <p:cTn id="125" presetID="10" presetClass="entr" presetSubtype="0" fill="hold" nodeType="withEffect">
                                  <p:stCondLst>
                                    <p:cond delay="0"/>
                                  </p:stCondLst>
                                  <p:childTnLst>
                                    <p:set>
                                      <p:cBhvr>
                                        <p:cTn id="126" dur="1" fill="hold">
                                          <p:stCondLst>
                                            <p:cond delay="0"/>
                                          </p:stCondLst>
                                        </p:cTn>
                                        <p:tgtEl>
                                          <p:spTgt spid="159"/>
                                        </p:tgtEl>
                                        <p:attrNameLst>
                                          <p:attrName>style.visibility</p:attrName>
                                        </p:attrNameLst>
                                      </p:cBhvr>
                                      <p:to>
                                        <p:strVal val="visible"/>
                                      </p:to>
                                    </p:set>
                                    <p:animEffect transition="in" filter="fade">
                                      <p:cBhvr>
                                        <p:cTn id="127" dur="250"/>
                                        <p:tgtEl>
                                          <p:spTgt spid="159"/>
                                        </p:tgtEl>
                                      </p:cBhvr>
                                    </p:animEffect>
                                  </p:childTnLst>
                                </p:cTn>
                              </p:par>
                              <p:par>
                                <p:cTn id="128" presetID="10" presetClass="entr" presetSubtype="0" fill="hold" nodeType="withEffect">
                                  <p:stCondLst>
                                    <p:cond delay="0"/>
                                  </p:stCondLst>
                                  <p:childTnLst>
                                    <p:set>
                                      <p:cBhvr>
                                        <p:cTn id="129" dur="1" fill="hold">
                                          <p:stCondLst>
                                            <p:cond delay="0"/>
                                          </p:stCondLst>
                                        </p:cTn>
                                        <p:tgtEl>
                                          <p:spTgt spid="154"/>
                                        </p:tgtEl>
                                        <p:attrNameLst>
                                          <p:attrName>style.visibility</p:attrName>
                                        </p:attrNameLst>
                                      </p:cBhvr>
                                      <p:to>
                                        <p:strVal val="visible"/>
                                      </p:to>
                                    </p:set>
                                    <p:animEffect transition="in" filter="fade">
                                      <p:cBhvr>
                                        <p:cTn id="130" dur="250"/>
                                        <p:tgtEl>
                                          <p:spTgt spid="154"/>
                                        </p:tgtEl>
                                      </p:cBhvr>
                                    </p:animEffect>
                                  </p:childTnLst>
                                </p:cTn>
                              </p:par>
                              <p:par>
                                <p:cTn id="131" presetID="10" presetClass="entr" presetSubtype="0" fill="hold" nodeType="withEffect">
                                  <p:stCondLst>
                                    <p:cond delay="0"/>
                                  </p:stCondLst>
                                  <p:childTnLst>
                                    <p:set>
                                      <p:cBhvr>
                                        <p:cTn id="132" dur="1" fill="hold">
                                          <p:stCondLst>
                                            <p:cond delay="0"/>
                                          </p:stCondLst>
                                        </p:cTn>
                                        <p:tgtEl>
                                          <p:spTgt spid="161"/>
                                        </p:tgtEl>
                                        <p:attrNameLst>
                                          <p:attrName>style.visibility</p:attrName>
                                        </p:attrNameLst>
                                      </p:cBhvr>
                                      <p:to>
                                        <p:strVal val="visible"/>
                                      </p:to>
                                    </p:set>
                                    <p:animEffect transition="in" filter="fade">
                                      <p:cBhvr>
                                        <p:cTn id="133" dur="250"/>
                                        <p:tgtEl>
                                          <p:spTgt spid="161"/>
                                        </p:tgtEl>
                                      </p:cBhvr>
                                    </p:animEffect>
                                  </p:childTnLst>
                                </p:cTn>
                              </p:par>
                              <p:par>
                                <p:cTn id="134" presetID="10" presetClass="entr" presetSubtype="0" fill="hold" nodeType="with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fade">
                                      <p:cBhvr>
                                        <p:cTn id="136" dur="250"/>
                                        <p:tgtEl>
                                          <p:spTgt spid="158"/>
                                        </p:tgtEl>
                                      </p:cBhvr>
                                    </p:animEffect>
                                  </p:childTnLst>
                                </p:cTn>
                              </p:par>
                              <p:par>
                                <p:cTn id="137" presetID="10" presetClass="entr" presetSubtype="0" fill="hold" nodeType="with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250"/>
                                        <p:tgtEl>
                                          <p:spTgt spid="66"/>
                                        </p:tgtEl>
                                      </p:cBhvr>
                                    </p:animEffect>
                                  </p:childTnLst>
                                </p:cTn>
                              </p:par>
                              <p:par>
                                <p:cTn id="140" presetID="10" presetClass="entr" presetSubtype="0" fill="hold"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250"/>
                                        <p:tgtEl>
                                          <p:spTgt spid="35"/>
                                        </p:tgtEl>
                                      </p:cBhvr>
                                    </p:animEffect>
                                  </p:childTnLst>
                                </p:cTn>
                              </p:par>
                              <p:par>
                                <p:cTn id="143" presetID="10" presetClass="entr" presetSubtype="0" fill="hold" nodeType="with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fade">
                                      <p:cBhvr>
                                        <p:cTn id="145" dur="250"/>
                                        <p:tgtEl>
                                          <p:spTgt spid="29"/>
                                        </p:tgtEl>
                                      </p:cBhvr>
                                    </p:animEffect>
                                  </p:childTnLst>
                                </p:cTn>
                              </p:par>
                              <p:par>
                                <p:cTn id="146" presetID="10" presetClass="entr" presetSubtype="0" fill="hold"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fade">
                                      <p:cBhvr>
                                        <p:cTn id="148" dur="250"/>
                                        <p:tgtEl>
                                          <p:spTgt spid="64"/>
                                        </p:tgtEl>
                                      </p:cBhvr>
                                    </p:animEffect>
                                  </p:childTnLst>
                                </p:cTn>
                              </p:par>
                              <p:par>
                                <p:cTn id="149" presetID="10" presetClass="entr" presetSubtype="0" fill="hold" nodeType="with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250"/>
                                        <p:tgtEl>
                                          <p:spTgt spid="26"/>
                                        </p:tgtEl>
                                      </p:cBhvr>
                                    </p:animEffect>
                                  </p:childTnLst>
                                </p:cTn>
                              </p:par>
                              <p:par>
                                <p:cTn id="152" presetID="10" presetClass="entr" presetSubtype="0" fill="hold" nodeType="withEffect">
                                  <p:stCondLst>
                                    <p:cond delay="0"/>
                                  </p:stCondLst>
                                  <p:childTnLst>
                                    <p:set>
                                      <p:cBhvr>
                                        <p:cTn id="153" dur="1" fill="hold">
                                          <p:stCondLst>
                                            <p:cond delay="0"/>
                                          </p:stCondLst>
                                        </p:cTn>
                                        <p:tgtEl>
                                          <p:spTgt spid="17"/>
                                        </p:tgtEl>
                                        <p:attrNameLst>
                                          <p:attrName>style.visibility</p:attrName>
                                        </p:attrNameLst>
                                      </p:cBhvr>
                                      <p:to>
                                        <p:strVal val="visible"/>
                                      </p:to>
                                    </p:set>
                                    <p:animEffect transition="in" filter="fade">
                                      <p:cBhvr>
                                        <p:cTn id="154" dur="250"/>
                                        <p:tgtEl>
                                          <p:spTgt spid="17"/>
                                        </p:tgtEl>
                                      </p:cBhvr>
                                    </p:animEffect>
                                  </p:childTnLst>
                                </p:cTn>
                              </p:par>
                              <p:par>
                                <p:cTn id="155" presetID="10" presetClass="entr" presetSubtype="0" fill="hold" nodeType="with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250"/>
                                        <p:tgtEl>
                                          <p:spTgt spid="36"/>
                                        </p:tgtEl>
                                      </p:cBhvr>
                                    </p:animEffect>
                                  </p:childTnLst>
                                </p:cTn>
                              </p:par>
                            </p:childTnLst>
                          </p:cTn>
                        </p:par>
                        <p:par>
                          <p:cTn id="158" fill="hold">
                            <p:stCondLst>
                              <p:cond delay="250"/>
                            </p:stCondLst>
                            <p:childTnLst>
                              <p:par>
                                <p:cTn id="159" presetID="10" presetClass="entr" presetSubtype="0" fill="hold" nodeType="afterEffect">
                                  <p:stCondLst>
                                    <p:cond delay="500"/>
                                  </p:stCondLst>
                                  <p:childTnLst>
                                    <p:set>
                                      <p:cBhvr>
                                        <p:cTn id="160" dur="1" fill="hold">
                                          <p:stCondLst>
                                            <p:cond delay="0"/>
                                          </p:stCondLst>
                                        </p:cTn>
                                        <p:tgtEl>
                                          <p:spTgt spid="97"/>
                                        </p:tgtEl>
                                        <p:attrNameLst>
                                          <p:attrName>style.visibility</p:attrName>
                                        </p:attrNameLst>
                                      </p:cBhvr>
                                      <p:to>
                                        <p:strVal val="visible"/>
                                      </p:to>
                                    </p:set>
                                    <p:animEffect transition="in" filter="fade">
                                      <p:cBhvr>
                                        <p:cTn id="161" dur="250"/>
                                        <p:tgtEl>
                                          <p:spTgt spid="97"/>
                                        </p:tgtEl>
                                      </p:cBhvr>
                                    </p:animEffect>
                                  </p:childTnLst>
                                </p:cTn>
                              </p:par>
                              <p:par>
                                <p:cTn id="162" presetID="10" presetClass="entr" presetSubtype="0" fill="hold" nodeType="withEffect">
                                  <p:stCondLst>
                                    <p:cond delay="500"/>
                                  </p:stCondLst>
                                  <p:childTnLst>
                                    <p:set>
                                      <p:cBhvr>
                                        <p:cTn id="163" dur="1" fill="hold">
                                          <p:stCondLst>
                                            <p:cond delay="0"/>
                                          </p:stCondLst>
                                        </p:cTn>
                                        <p:tgtEl>
                                          <p:spTgt spid="90"/>
                                        </p:tgtEl>
                                        <p:attrNameLst>
                                          <p:attrName>style.visibility</p:attrName>
                                        </p:attrNameLst>
                                      </p:cBhvr>
                                      <p:to>
                                        <p:strVal val="visible"/>
                                      </p:to>
                                    </p:set>
                                    <p:animEffect transition="in" filter="fade">
                                      <p:cBhvr>
                                        <p:cTn id="164" dur="250"/>
                                        <p:tgtEl>
                                          <p:spTgt spid="90"/>
                                        </p:tgtEl>
                                      </p:cBhvr>
                                    </p:animEffect>
                                  </p:childTnLst>
                                </p:cTn>
                              </p:par>
                              <p:par>
                                <p:cTn id="165" presetID="10" presetClass="entr" presetSubtype="0" fill="hold" nodeType="withEffect">
                                  <p:stCondLst>
                                    <p:cond delay="500"/>
                                  </p:stCondLst>
                                  <p:childTnLst>
                                    <p:set>
                                      <p:cBhvr>
                                        <p:cTn id="166" dur="1" fill="hold">
                                          <p:stCondLst>
                                            <p:cond delay="0"/>
                                          </p:stCondLst>
                                        </p:cTn>
                                        <p:tgtEl>
                                          <p:spTgt spid="94"/>
                                        </p:tgtEl>
                                        <p:attrNameLst>
                                          <p:attrName>style.visibility</p:attrName>
                                        </p:attrNameLst>
                                      </p:cBhvr>
                                      <p:to>
                                        <p:strVal val="visible"/>
                                      </p:to>
                                    </p:set>
                                    <p:animEffect transition="in" filter="fade">
                                      <p:cBhvr>
                                        <p:cTn id="167" dur="250"/>
                                        <p:tgtEl>
                                          <p:spTgt spid="94"/>
                                        </p:tgtEl>
                                      </p:cBhvr>
                                    </p:animEffect>
                                  </p:childTnLst>
                                </p:cTn>
                              </p:par>
                            </p:childTnLst>
                          </p:cTn>
                        </p:par>
                        <p:par>
                          <p:cTn id="168" fill="hold">
                            <p:stCondLst>
                              <p:cond delay="1000"/>
                            </p:stCondLst>
                            <p:childTnLst>
                              <p:par>
                                <p:cTn id="169" presetID="10" presetClass="entr" presetSubtype="0" fill="hold" nodeType="afterEffect">
                                  <p:stCondLst>
                                    <p:cond delay="500"/>
                                  </p:stCondLst>
                                  <p:childTnLst>
                                    <p:set>
                                      <p:cBhvr>
                                        <p:cTn id="170" dur="1" fill="hold">
                                          <p:stCondLst>
                                            <p:cond delay="0"/>
                                          </p:stCondLst>
                                        </p:cTn>
                                        <p:tgtEl>
                                          <p:spTgt spid="112"/>
                                        </p:tgtEl>
                                        <p:attrNameLst>
                                          <p:attrName>style.visibility</p:attrName>
                                        </p:attrNameLst>
                                      </p:cBhvr>
                                      <p:to>
                                        <p:strVal val="visible"/>
                                      </p:to>
                                    </p:set>
                                    <p:animEffect transition="in" filter="fade">
                                      <p:cBhvr>
                                        <p:cTn id="171" dur="250"/>
                                        <p:tgtEl>
                                          <p:spTgt spid="112"/>
                                        </p:tgtEl>
                                      </p:cBhvr>
                                    </p:animEffect>
                                  </p:childTnLst>
                                </p:cTn>
                              </p:par>
                              <p:par>
                                <p:cTn id="172" presetID="10" presetClass="entr" presetSubtype="0" fill="hold" nodeType="withEffect">
                                  <p:stCondLst>
                                    <p:cond delay="500"/>
                                  </p:stCondLst>
                                  <p:childTnLst>
                                    <p:set>
                                      <p:cBhvr>
                                        <p:cTn id="173" dur="1" fill="hold">
                                          <p:stCondLst>
                                            <p:cond delay="0"/>
                                          </p:stCondLst>
                                        </p:cTn>
                                        <p:tgtEl>
                                          <p:spTgt spid="103"/>
                                        </p:tgtEl>
                                        <p:attrNameLst>
                                          <p:attrName>style.visibility</p:attrName>
                                        </p:attrNameLst>
                                      </p:cBhvr>
                                      <p:to>
                                        <p:strVal val="visible"/>
                                      </p:to>
                                    </p:set>
                                    <p:animEffect transition="in" filter="fade">
                                      <p:cBhvr>
                                        <p:cTn id="174" dur="250"/>
                                        <p:tgtEl>
                                          <p:spTgt spid="103"/>
                                        </p:tgtEl>
                                      </p:cBhvr>
                                    </p:animEffect>
                                  </p:childTnLst>
                                </p:cTn>
                              </p:par>
                              <p:par>
                                <p:cTn id="175" presetID="10" presetClass="entr" presetSubtype="0" fill="hold" nodeType="withEffect">
                                  <p:stCondLst>
                                    <p:cond delay="500"/>
                                  </p:stCondLst>
                                  <p:childTnLst>
                                    <p:set>
                                      <p:cBhvr>
                                        <p:cTn id="176" dur="1" fill="hold">
                                          <p:stCondLst>
                                            <p:cond delay="0"/>
                                          </p:stCondLst>
                                        </p:cTn>
                                        <p:tgtEl>
                                          <p:spTgt spid="104"/>
                                        </p:tgtEl>
                                        <p:attrNameLst>
                                          <p:attrName>style.visibility</p:attrName>
                                        </p:attrNameLst>
                                      </p:cBhvr>
                                      <p:to>
                                        <p:strVal val="visible"/>
                                      </p:to>
                                    </p:set>
                                    <p:animEffect transition="in" filter="fade">
                                      <p:cBhvr>
                                        <p:cTn id="177" dur="250"/>
                                        <p:tgtEl>
                                          <p:spTgt spid="104"/>
                                        </p:tgtEl>
                                      </p:cBhvr>
                                    </p:animEffect>
                                  </p:childTnLst>
                                </p:cTn>
                              </p:par>
                              <p:par>
                                <p:cTn id="178" presetID="10" presetClass="entr" presetSubtype="0" fill="hold" nodeType="withEffect">
                                  <p:stCondLst>
                                    <p:cond delay="500"/>
                                  </p:stCondLst>
                                  <p:childTnLst>
                                    <p:set>
                                      <p:cBhvr>
                                        <p:cTn id="179" dur="1" fill="hold">
                                          <p:stCondLst>
                                            <p:cond delay="0"/>
                                          </p:stCondLst>
                                        </p:cTn>
                                        <p:tgtEl>
                                          <p:spTgt spid="121"/>
                                        </p:tgtEl>
                                        <p:attrNameLst>
                                          <p:attrName>style.visibility</p:attrName>
                                        </p:attrNameLst>
                                      </p:cBhvr>
                                      <p:to>
                                        <p:strVal val="visible"/>
                                      </p:to>
                                    </p:set>
                                    <p:animEffect transition="in" filter="fade">
                                      <p:cBhvr>
                                        <p:cTn id="180" dur="250"/>
                                        <p:tgtEl>
                                          <p:spTgt spid="121"/>
                                        </p:tgtEl>
                                      </p:cBhvr>
                                    </p:animEffect>
                                  </p:childTnLst>
                                </p:cTn>
                              </p:par>
                              <p:par>
                                <p:cTn id="181" presetID="10" presetClass="entr" presetSubtype="0" fill="hold" nodeType="withEffect">
                                  <p:stCondLst>
                                    <p:cond delay="500"/>
                                  </p:stCondLst>
                                  <p:childTnLst>
                                    <p:set>
                                      <p:cBhvr>
                                        <p:cTn id="182" dur="1" fill="hold">
                                          <p:stCondLst>
                                            <p:cond delay="0"/>
                                          </p:stCondLst>
                                        </p:cTn>
                                        <p:tgtEl>
                                          <p:spTgt spid="109"/>
                                        </p:tgtEl>
                                        <p:attrNameLst>
                                          <p:attrName>style.visibility</p:attrName>
                                        </p:attrNameLst>
                                      </p:cBhvr>
                                      <p:to>
                                        <p:strVal val="visible"/>
                                      </p:to>
                                    </p:set>
                                    <p:animEffect transition="in" filter="fade">
                                      <p:cBhvr>
                                        <p:cTn id="183" dur="250"/>
                                        <p:tgtEl>
                                          <p:spTgt spid="109"/>
                                        </p:tgtEl>
                                      </p:cBhvr>
                                    </p:animEffect>
                                  </p:childTnLst>
                                </p:cTn>
                              </p:par>
                              <p:par>
                                <p:cTn id="184" presetID="10" presetClass="entr" presetSubtype="0" fill="hold" nodeType="withEffect">
                                  <p:stCondLst>
                                    <p:cond delay="500"/>
                                  </p:stCondLst>
                                  <p:childTnLst>
                                    <p:set>
                                      <p:cBhvr>
                                        <p:cTn id="185" dur="1" fill="hold">
                                          <p:stCondLst>
                                            <p:cond delay="0"/>
                                          </p:stCondLst>
                                        </p:cTn>
                                        <p:tgtEl>
                                          <p:spTgt spid="122"/>
                                        </p:tgtEl>
                                        <p:attrNameLst>
                                          <p:attrName>style.visibility</p:attrName>
                                        </p:attrNameLst>
                                      </p:cBhvr>
                                      <p:to>
                                        <p:strVal val="visible"/>
                                      </p:to>
                                    </p:set>
                                    <p:animEffect transition="in" filter="fade">
                                      <p:cBhvr>
                                        <p:cTn id="186" dur="250"/>
                                        <p:tgtEl>
                                          <p:spTgt spid="122"/>
                                        </p:tgtEl>
                                      </p:cBhvr>
                                    </p:animEffect>
                                  </p:childTnLst>
                                </p:cTn>
                              </p:par>
                              <p:par>
                                <p:cTn id="187" presetID="10" presetClass="entr" presetSubtype="0" fill="hold" nodeType="withEffect">
                                  <p:stCondLst>
                                    <p:cond delay="500"/>
                                  </p:stCondLst>
                                  <p:childTnLst>
                                    <p:set>
                                      <p:cBhvr>
                                        <p:cTn id="188" dur="1" fill="hold">
                                          <p:stCondLst>
                                            <p:cond delay="0"/>
                                          </p:stCondLst>
                                        </p:cTn>
                                        <p:tgtEl>
                                          <p:spTgt spid="125"/>
                                        </p:tgtEl>
                                        <p:attrNameLst>
                                          <p:attrName>style.visibility</p:attrName>
                                        </p:attrNameLst>
                                      </p:cBhvr>
                                      <p:to>
                                        <p:strVal val="visible"/>
                                      </p:to>
                                    </p:set>
                                    <p:animEffect transition="in" filter="fade">
                                      <p:cBhvr>
                                        <p:cTn id="189" dur="250"/>
                                        <p:tgtEl>
                                          <p:spTgt spid="125"/>
                                        </p:tgtEl>
                                      </p:cBhvr>
                                    </p:animEffect>
                                  </p:childTnLst>
                                </p:cTn>
                              </p:par>
                              <p:par>
                                <p:cTn id="190" presetID="10" presetClass="entr" presetSubtype="0" fill="hold" nodeType="withEffect">
                                  <p:stCondLst>
                                    <p:cond delay="500"/>
                                  </p:stCondLst>
                                  <p:childTnLst>
                                    <p:set>
                                      <p:cBhvr>
                                        <p:cTn id="191" dur="1" fill="hold">
                                          <p:stCondLst>
                                            <p:cond delay="0"/>
                                          </p:stCondLst>
                                        </p:cTn>
                                        <p:tgtEl>
                                          <p:spTgt spid="108"/>
                                        </p:tgtEl>
                                        <p:attrNameLst>
                                          <p:attrName>style.visibility</p:attrName>
                                        </p:attrNameLst>
                                      </p:cBhvr>
                                      <p:to>
                                        <p:strVal val="visible"/>
                                      </p:to>
                                    </p:set>
                                    <p:animEffect transition="in" filter="fade">
                                      <p:cBhvr>
                                        <p:cTn id="192" dur="250"/>
                                        <p:tgtEl>
                                          <p:spTgt spid="108"/>
                                        </p:tgtEl>
                                      </p:cBhvr>
                                    </p:animEffect>
                                  </p:childTnLst>
                                </p:cTn>
                              </p:par>
                              <p:par>
                                <p:cTn id="193" presetID="10" presetClass="entr" presetSubtype="0" fill="hold" nodeType="withEffect">
                                  <p:stCondLst>
                                    <p:cond delay="500"/>
                                  </p:stCondLst>
                                  <p:childTnLst>
                                    <p:set>
                                      <p:cBhvr>
                                        <p:cTn id="194" dur="1" fill="hold">
                                          <p:stCondLst>
                                            <p:cond delay="0"/>
                                          </p:stCondLst>
                                        </p:cTn>
                                        <p:tgtEl>
                                          <p:spTgt spid="126"/>
                                        </p:tgtEl>
                                        <p:attrNameLst>
                                          <p:attrName>style.visibility</p:attrName>
                                        </p:attrNameLst>
                                      </p:cBhvr>
                                      <p:to>
                                        <p:strVal val="visible"/>
                                      </p:to>
                                    </p:set>
                                    <p:animEffect transition="in" filter="fade">
                                      <p:cBhvr>
                                        <p:cTn id="195" dur="250"/>
                                        <p:tgtEl>
                                          <p:spTgt spid="126"/>
                                        </p:tgtEl>
                                      </p:cBhvr>
                                    </p:animEffect>
                                  </p:childTnLst>
                                </p:cTn>
                              </p:par>
                              <p:par>
                                <p:cTn id="196" presetID="10" presetClass="entr" presetSubtype="0" fill="hold" nodeType="withEffect">
                                  <p:stCondLst>
                                    <p:cond delay="500"/>
                                  </p:stCondLst>
                                  <p:childTnLst>
                                    <p:set>
                                      <p:cBhvr>
                                        <p:cTn id="197" dur="1" fill="hold">
                                          <p:stCondLst>
                                            <p:cond delay="0"/>
                                          </p:stCondLst>
                                        </p:cTn>
                                        <p:tgtEl>
                                          <p:spTgt spid="111"/>
                                        </p:tgtEl>
                                        <p:attrNameLst>
                                          <p:attrName>style.visibility</p:attrName>
                                        </p:attrNameLst>
                                      </p:cBhvr>
                                      <p:to>
                                        <p:strVal val="visible"/>
                                      </p:to>
                                    </p:set>
                                    <p:animEffect transition="in" filter="fade">
                                      <p:cBhvr>
                                        <p:cTn id="198" dur="250"/>
                                        <p:tgtEl>
                                          <p:spTgt spid="111"/>
                                        </p:tgtEl>
                                      </p:cBhvr>
                                    </p:animEffect>
                                  </p:childTnLst>
                                </p:cTn>
                              </p:par>
                              <p:par>
                                <p:cTn id="199" presetID="10" presetClass="entr" presetSubtype="0" fill="hold" nodeType="withEffect">
                                  <p:stCondLst>
                                    <p:cond delay="500"/>
                                  </p:stCondLst>
                                  <p:childTnLst>
                                    <p:set>
                                      <p:cBhvr>
                                        <p:cTn id="200" dur="1" fill="hold">
                                          <p:stCondLst>
                                            <p:cond delay="0"/>
                                          </p:stCondLst>
                                        </p:cTn>
                                        <p:tgtEl>
                                          <p:spTgt spid="110"/>
                                        </p:tgtEl>
                                        <p:attrNameLst>
                                          <p:attrName>style.visibility</p:attrName>
                                        </p:attrNameLst>
                                      </p:cBhvr>
                                      <p:to>
                                        <p:strVal val="visible"/>
                                      </p:to>
                                    </p:set>
                                    <p:animEffect transition="in" filter="fade">
                                      <p:cBhvr>
                                        <p:cTn id="201" dur="250"/>
                                        <p:tgtEl>
                                          <p:spTgt spid="110"/>
                                        </p:tgtEl>
                                      </p:cBhvr>
                                    </p:animEffect>
                                  </p:childTnLst>
                                </p:cTn>
                              </p:par>
                              <p:par>
                                <p:cTn id="202" presetID="10" presetClass="entr" presetSubtype="0" fill="hold" nodeType="withEffect">
                                  <p:stCondLst>
                                    <p:cond delay="500"/>
                                  </p:stCondLst>
                                  <p:childTnLst>
                                    <p:set>
                                      <p:cBhvr>
                                        <p:cTn id="203" dur="1" fill="hold">
                                          <p:stCondLst>
                                            <p:cond delay="0"/>
                                          </p:stCondLst>
                                        </p:cTn>
                                        <p:tgtEl>
                                          <p:spTgt spid="127"/>
                                        </p:tgtEl>
                                        <p:attrNameLst>
                                          <p:attrName>style.visibility</p:attrName>
                                        </p:attrNameLst>
                                      </p:cBhvr>
                                      <p:to>
                                        <p:strVal val="visible"/>
                                      </p:to>
                                    </p:set>
                                    <p:animEffect transition="in" filter="fade">
                                      <p:cBhvr>
                                        <p:cTn id="204" dur="250"/>
                                        <p:tgtEl>
                                          <p:spTgt spid="127"/>
                                        </p:tgtEl>
                                      </p:cBhvr>
                                    </p:animEffect>
                                  </p:childTnLst>
                                </p:cTn>
                              </p:par>
                              <p:par>
                                <p:cTn id="205" presetID="10" presetClass="entr" presetSubtype="0" fill="hold" nodeType="withEffect">
                                  <p:stCondLst>
                                    <p:cond delay="500"/>
                                  </p:stCondLst>
                                  <p:childTnLst>
                                    <p:set>
                                      <p:cBhvr>
                                        <p:cTn id="206" dur="1" fill="hold">
                                          <p:stCondLst>
                                            <p:cond delay="0"/>
                                          </p:stCondLst>
                                        </p:cTn>
                                        <p:tgtEl>
                                          <p:spTgt spid="128"/>
                                        </p:tgtEl>
                                        <p:attrNameLst>
                                          <p:attrName>style.visibility</p:attrName>
                                        </p:attrNameLst>
                                      </p:cBhvr>
                                      <p:to>
                                        <p:strVal val="visible"/>
                                      </p:to>
                                    </p:set>
                                    <p:animEffect transition="in" filter="fade">
                                      <p:cBhvr>
                                        <p:cTn id="207" dur="250"/>
                                        <p:tgtEl>
                                          <p:spTgt spid="128"/>
                                        </p:tgtEl>
                                      </p:cBhvr>
                                    </p:animEffect>
                                  </p:childTnLst>
                                </p:cTn>
                              </p:par>
                              <p:par>
                                <p:cTn id="208" presetID="10" presetClass="entr" presetSubtype="0" fill="hold" nodeType="withEffect">
                                  <p:stCondLst>
                                    <p:cond delay="500"/>
                                  </p:stCondLst>
                                  <p:childTnLst>
                                    <p:set>
                                      <p:cBhvr>
                                        <p:cTn id="209" dur="1" fill="hold">
                                          <p:stCondLst>
                                            <p:cond delay="0"/>
                                          </p:stCondLst>
                                        </p:cTn>
                                        <p:tgtEl>
                                          <p:spTgt spid="105"/>
                                        </p:tgtEl>
                                        <p:attrNameLst>
                                          <p:attrName>style.visibility</p:attrName>
                                        </p:attrNameLst>
                                      </p:cBhvr>
                                      <p:to>
                                        <p:strVal val="visible"/>
                                      </p:to>
                                    </p:set>
                                    <p:animEffect transition="in" filter="fade">
                                      <p:cBhvr>
                                        <p:cTn id="210" dur="250"/>
                                        <p:tgtEl>
                                          <p:spTgt spid="105"/>
                                        </p:tgtEl>
                                      </p:cBhvr>
                                    </p:animEffect>
                                  </p:childTnLst>
                                </p:cTn>
                              </p:par>
                              <p:par>
                                <p:cTn id="211" presetID="10" presetClass="entr" presetSubtype="0" fill="hold" nodeType="withEffect">
                                  <p:stCondLst>
                                    <p:cond delay="500"/>
                                  </p:stCondLst>
                                  <p:childTnLst>
                                    <p:set>
                                      <p:cBhvr>
                                        <p:cTn id="212" dur="1" fill="hold">
                                          <p:stCondLst>
                                            <p:cond delay="0"/>
                                          </p:stCondLst>
                                        </p:cTn>
                                        <p:tgtEl>
                                          <p:spTgt spid="129"/>
                                        </p:tgtEl>
                                        <p:attrNameLst>
                                          <p:attrName>style.visibility</p:attrName>
                                        </p:attrNameLst>
                                      </p:cBhvr>
                                      <p:to>
                                        <p:strVal val="visible"/>
                                      </p:to>
                                    </p:set>
                                    <p:animEffect transition="in" filter="fade">
                                      <p:cBhvr>
                                        <p:cTn id="213" dur="250"/>
                                        <p:tgtEl>
                                          <p:spTgt spid="129"/>
                                        </p:tgtEl>
                                      </p:cBhvr>
                                    </p:animEffect>
                                  </p:childTnLst>
                                </p:cTn>
                              </p:par>
                              <p:par>
                                <p:cTn id="214" presetID="10" presetClass="entr" presetSubtype="0" fill="hold" nodeType="withEffect">
                                  <p:stCondLst>
                                    <p:cond delay="500"/>
                                  </p:stCondLst>
                                  <p:childTnLst>
                                    <p:set>
                                      <p:cBhvr>
                                        <p:cTn id="215" dur="1" fill="hold">
                                          <p:stCondLst>
                                            <p:cond delay="0"/>
                                          </p:stCondLst>
                                        </p:cTn>
                                        <p:tgtEl>
                                          <p:spTgt spid="107"/>
                                        </p:tgtEl>
                                        <p:attrNameLst>
                                          <p:attrName>style.visibility</p:attrName>
                                        </p:attrNameLst>
                                      </p:cBhvr>
                                      <p:to>
                                        <p:strVal val="visible"/>
                                      </p:to>
                                    </p:set>
                                    <p:animEffect transition="in" filter="fade">
                                      <p:cBhvr>
                                        <p:cTn id="216" dur="250"/>
                                        <p:tgtEl>
                                          <p:spTgt spid="107"/>
                                        </p:tgtEl>
                                      </p:cBhvr>
                                    </p:animEffect>
                                  </p:childTnLst>
                                </p:cTn>
                              </p:par>
                            </p:childTnLst>
                          </p:cTn>
                        </p:par>
                        <p:par>
                          <p:cTn id="217" fill="hold">
                            <p:stCondLst>
                              <p:cond delay="1750"/>
                            </p:stCondLst>
                            <p:childTnLst>
                              <p:par>
                                <p:cTn id="218" presetID="10" presetClass="entr" presetSubtype="0" fill="hold" nodeType="afterEffect">
                                  <p:stCondLst>
                                    <p:cond delay="0"/>
                                  </p:stCondLst>
                                  <p:childTnLst>
                                    <p:set>
                                      <p:cBhvr>
                                        <p:cTn id="219" dur="1" fill="hold">
                                          <p:stCondLst>
                                            <p:cond delay="0"/>
                                          </p:stCondLst>
                                        </p:cTn>
                                        <p:tgtEl>
                                          <p:spTgt spid="192"/>
                                        </p:tgtEl>
                                        <p:attrNameLst>
                                          <p:attrName>style.visibility</p:attrName>
                                        </p:attrNameLst>
                                      </p:cBhvr>
                                      <p:to>
                                        <p:strVal val="visible"/>
                                      </p:to>
                                    </p:set>
                                    <p:animEffect transition="in" filter="fade">
                                      <p:cBhvr>
                                        <p:cTn id="220" dur="250"/>
                                        <p:tgtEl>
                                          <p:spTgt spid="192"/>
                                        </p:tgtEl>
                                      </p:cBhvr>
                                    </p:animEffect>
                                  </p:childTnLst>
                                </p:cTn>
                              </p:par>
                              <p:par>
                                <p:cTn id="221" presetID="10" presetClass="entr" presetSubtype="0" fill="hold" nodeType="withEffect">
                                  <p:stCondLst>
                                    <p:cond delay="0"/>
                                  </p:stCondLst>
                                  <p:childTnLst>
                                    <p:set>
                                      <p:cBhvr>
                                        <p:cTn id="222" dur="1" fill="hold">
                                          <p:stCondLst>
                                            <p:cond delay="0"/>
                                          </p:stCondLst>
                                        </p:cTn>
                                        <p:tgtEl>
                                          <p:spTgt spid="198"/>
                                        </p:tgtEl>
                                        <p:attrNameLst>
                                          <p:attrName>style.visibility</p:attrName>
                                        </p:attrNameLst>
                                      </p:cBhvr>
                                      <p:to>
                                        <p:strVal val="visible"/>
                                      </p:to>
                                    </p:set>
                                    <p:animEffect transition="in" filter="fade">
                                      <p:cBhvr>
                                        <p:cTn id="223" dur="250"/>
                                        <p:tgtEl>
                                          <p:spTgt spid="198"/>
                                        </p:tgtEl>
                                      </p:cBhvr>
                                    </p:animEffect>
                                  </p:childTnLst>
                                </p:cTn>
                              </p:par>
                              <p:par>
                                <p:cTn id="224" presetID="10" presetClass="entr" presetSubtype="0" fill="hold" nodeType="withEffect">
                                  <p:stCondLst>
                                    <p:cond delay="0"/>
                                  </p:stCondLst>
                                  <p:childTnLst>
                                    <p:set>
                                      <p:cBhvr>
                                        <p:cTn id="225" dur="1" fill="hold">
                                          <p:stCondLst>
                                            <p:cond delay="0"/>
                                          </p:stCondLst>
                                        </p:cTn>
                                        <p:tgtEl>
                                          <p:spTgt spid="196"/>
                                        </p:tgtEl>
                                        <p:attrNameLst>
                                          <p:attrName>style.visibility</p:attrName>
                                        </p:attrNameLst>
                                      </p:cBhvr>
                                      <p:to>
                                        <p:strVal val="visible"/>
                                      </p:to>
                                    </p:set>
                                    <p:animEffect transition="in" filter="fade">
                                      <p:cBhvr>
                                        <p:cTn id="226" dur="250"/>
                                        <p:tgtEl>
                                          <p:spTgt spid="196"/>
                                        </p:tgtEl>
                                      </p:cBhvr>
                                    </p:animEffect>
                                  </p:childTnLst>
                                </p:cTn>
                              </p:par>
                              <p:par>
                                <p:cTn id="227" presetID="10" presetClass="entr" presetSubtype="0" fill="hold" nodeType="withEffect">
                                  <p:stCondLst>
                                    <p:cond delay="0"/>
                                  </p:stCondLst>
                                  <p:childTnLst>
                                    <p:set>
                                      <p:cBhvr>
                                        <p:cTn id="228" dur="1" fill="hold">
                                          <p:stCondLst>
                                            <p:cond delay="0"/>
                                          </p:stCondLst>
                                        </p:cTn>
                                        <p:tgtEl>
                                          <p:spTgt spid="195"/>
                                        </p:tgtEl>
                                        <p:attrNameLst>
                                          <p:attrName>style.visibility</p:attrName>
                                        </p:attrNameLst>
                                      </p:cBhvr>
                                      <p:to>
                                        <p:strVal val="visible"/>
                                      </p:to>
                                    </p:set>
                                    <p:animEffect transition="in" filter="fade">
                                      <p:cBhvr>
                                        <p:cTn id="229" dur="250"/>
                                        <p:tgtEl>
                                          <p:spTgt spid="195"/>
                                        </p:tgtEl>
                                      </p:cBhvr>
                                    </p:animEffect>
                                  </p:childTnLst>
                                </p:cTn>
                              </p:par>
                            </p:childTnLst>
                          </p:cTn>
                        </p:par>
                        <p:par>
                          <p:cTn id="230" fill="hold">
                            <p:stCondLst>
                              <p:cond delay="2000"/>
                            </p:stCondLst>
                            <p:childTnLst>
                              <p:par>
                                <p:cTn id="231" presetID="10" presetClass="entr" presetSubtype="0" fill="hold" nodeType="afterEffect">
                                  <p:stCondLst>
                                    <p:cond delay="0"/>
                                  </p:stCondLst>
                                  <p:childTnLst>
                                    <p:set>
                                      <p:cBhvr>
                                        <p:cTn id="232" dur="1" fill="hold">
                                          <p:stCondLst>
                                            <p:cond delay="0"/>
                                          </p:stCondLst>
                                        </p:cTn>
                                        <p:tgtEl>
                                          <p:spTgt spid="191"/>
                                        </p:tgtEl>
                                        <p:attrNameLst>
                                          <p:attrName>style.visibility</p:attrName>
                                        </p:attrNameLst>
                                      </p:cBhvr>
                                      <p:to>
                                        <p:strVal val="visible"/>
                                      </p:to>
                                    </p:set>
                                    <p:animEffect transition="in" filter="fade">
                                      <p:cBhvr>
                                        <p:cTn id="233" dur="250"/>
                                        <p:tgtEl>
                                          <p:spTgt spid="191"/>
                                        </p:tgtEl>
                                      </p:cBhvr>
                                    </p:animEffect>
                                  </p:childTnLst>
                                </p:cTn>
                              </p:par>
                              <p:par>
                                <p:cTn id="234" presetID="10" presetClass="entr" presetSubtype="0" fill="hold" nodeType="withEffect">
                                  <p:stCondLst>
                                    <p:cond delay="0"/>
                                  </p:stCondLst>
                                  <p:childTnLst>
                                    <p:set>
                                      <p:cBhvr>
                                        <p:cTn id="235" dur="1" fill="hold">
                                          <p:stCondLst>
                                            <p:cond delay="0"/>
                                          </p:stCondLst>
                                        </p:cTn>
                                        <p:tgtEl>
                                          <p:spTgt spid="188"/>
                                        </p:tgtEl>
                                        <p:attrNameLst>
                                          <p:attrName>style.visibility</p:attrName>
                                        </p:attrNameLst>
                                      </p:cBhvr>
                                      <p:to>
                                        <p:strVal val="visible"/>
                                      </p:to>
                                    </p:set>
                                    <p:animEffect transition="in" filter="fade">
                                      <p:cBhvr>
                                        <p:cTn id="236" dur="250"/>
                                        <p:tgtEl>
                                          <p:spTgt spid="188"/>
                                        </p:tgtEl>
                                      </p:cBhvr>
                                    </p:animEffect>
                                  </p:childTnLst>
                                </p:cTn>
                              </p:par>
                              <p:par>
                                <p:cTn id="237" presetID="10" presetClass="entr" presetSubtype="0" fill="hold" nodeType="withEffect">
                                  <p:stCondLst>
                                    <p:cond delay="0"/>
                                  </p:stCondLst>
                                  <p:childTnLst>
                                    <p:set>
                                      <p:cBhvr>
                                        <p:cTn id="238" dur="1" fill="hold">
                                          <p:stCondLst>
                                            <p:cond delay="0"/>
                                          </p:stCondLst>
                                        </p:cTn>
                                        <p:tgtEl>
                                          <p:spTgt spid="151"/>
                                        </p:tgtEl>
                                        <p:attrNameLst>
                                          <p:attrName>style.visibility</p:attrName>
                                        </p:attrNameLst>
                                      </p:cBhvr>
                                      <p:to>
                                        <p:strVal val="visible"/>
                                      </p:to>
                                    </p:set>
                                    <p:animEffect transition="in" filter="fade">
                                      <p:cBhvr>
                                        <p:cTn id="239" dur="250"/>
                                        <p:tgtEl>
                                          <p:spTgt spid="151"/>
                                        </p:tgtEl>
                                      </p:cBhvr>
                                    </p:animEffect>
                                  </p:childTnLst>
                                </p:cTn>
                              </p:par>
                              <p:par>
                                <p:cTn id="240" presetID="10" presetClass="entr" presetSubtype="0" fill="hold" nodeType="withEffect">
                                  <p:stCondLst>
                                    <p:cond delay="0"/>
                                  </p:stCondLst>
                                  <p:childTnLst>
                                    <p:set>
                                      <p:cBhvr>
                                        <p:cTn id="241" dur="1" fill="hold">
                                          <p:stCondLst>
                                            <p:cond delay="0"/>
                                          </p:stCondLst>
                                        </p:cTn>
                                        <p:tgtEl>
                                          <p:spTgt spid="187"/>
                                        </p:tgtEl>
                                        <p:attrNameLst>
                                          <p:attrName>style.visibility</p:attrName>
                                        </p:attrNameLst>
                                      </p:cBhvr>
                                      <p:to>
                                        <p:strVal val="visible"/>
                                      </p:to>
                                    </p:set>
                                    <p:animEffect transition="in" filter="fade">
                                      <p:cBhvr>
                                        <p:cTn id="242" dur="250"/>
                                        <p:tgtEl>
                                          <p:spTgt spid="187"/>
                                        </p:tgtEl>
                                      </p:cBhvr>
                                    </p:animEffect>
                                  </p:childTnLst>
                                </p:cTn>
                              </p:par>
                            </p:childTnLst>
                          </p:cTn>
                        </p:par>
                        <p:par>
                          <p:cTn id="243" fill="hold">
                            <p:stCondLst>
                              <p:cond delay="2250"/>
                            </p:stCondLst>
                            <p:childTnLst>
                              <p:par>
                                <p:cTn id="244" presetID="10" presetClass="entr" presetSubtype="0" fill="hold" nodeType="afterEffect">
                                  <p:stCondLst>
                                    <p:cond delay="0"/>
                                  </p:stCondLst>
                                  <p:childTnLst>
                                    <p:set>
                                      <p:cBhvr>
                                        <p:cTn id="245" dur="1" fill="hold">
                                          <p:stCondLst>
                                            <p:cond delay="0"/>
                                          </p:stCondLst>
                                        </p:cTn>
                                        <p:tgtEl>
                                          <p:spTgt spid="147"/>
                                        </p:tgtEl>
                                        <p:attrNameLst>
                                          <p:attrName>style.visibility</p:attrName>
                                        </p:attrNameLst>
                                      </p:cBhvr>
                                      <p:to>
                                        <p:strVal val="visible"/>
                                      </p:to>
                                    </p:set>
                                    <p:animEffect transition="in" filter="fade">
                                      <p:cBhvr>
                                        <p:cTn id="246" dur="250"/>
                                        <p:tgtEl>
                                          <p:spTgt spid="147"/>
                                        </p:tgtEl>
                                      </p:cBhvr>
                                    </p:animEffect>
                                  </p:childTnLst>
                                </p:cTn>
                              </p:par>
                              <p:par>
                                <p:cTn id="247" presetID="10" presetClass="entr" presetSubtype="0" fill="hold" nodeType="withEffect">
                                  <p:stCondLst>
                                    <p:cond delay="0"/>
                                  </p:stCondLst>
                                  <p:childTnLst>
                                    <p:set>
                                      <p:cBhvr>
                                        <p:cTn id="248" dur="1" fill="hold">
                                          <p:stCondLst>
                                            <p:cond delay="0"/>
                                          </p:stCondLst>
                                        </p:cTn>
                                        <p:tgtEl>
                                          <p:spTgt spid="142"/>
                                        </p:tgtEl>
                                        <p:attrNameLst>
                                          <p:attrName>style.visibility</p:attrName>
                                        </p:attrNameLst>
                                      </p:cBhvr>
                                      <p:to>
                                        <p:strVal val="visible"/>
                                      </p:to>
                                    </p:set>
                                    <p:animEffect transition="in" filter="fade">
                                      <p:cBhvr>
                                        <p:cTn id="249" dur="250"/>
                                        <p:tgtEl>
                                          <p:spTgt spid="142"/>
                                        </p:tgtEl>
                                      </p:cBhvr>
                                    </p:animEffect>
                                  </p:childTnLst>
                                </p:cTn>
                              </p:par>
                              <p:par>
                                <p:cTn id="250" presetID="10" presetClass="entr" presetSubtype="0" fill="hold" nodeType="withEffect">
                                  <p:stCondLst>
                                    <p:cond delay="0"/>
                                  </p:stCondLst>
                                  <p:childTnLst>
                                    <p:set>
                                      <p:cBhvr>
                                        <p:cTn id="251" dur="1" fill="hold">
                                          <p:stCondLst>
                                            <p:cond delay="0"/>
                                          </p:stCondLst>
                                        </p:cTn>
                                        <p:tgtEl>
                                          <p:spTgt spid="150"/>
                                        </p:tgtEl>
                                        <p:attrNameLst>
                                          <p:attrName>style.visibility</p:attrName>
                                        </p:attrNameLst>
                                      </p:cBhvr>
                                      <p:to>
                                        <p:strVal val="visible"/>
                                      </p:to>
                                    </p:set>
                                    <p:animEffect transition="in" filter="fade">
                                      <p:cBhvr>
                                        <p:cTn id="252" dur="250"/>
                                        <p:tgtEl>
                                          <p:spTgt spid="150"/>
                                        </p:tgtEl>
                                      </p:cBhvr>
                                    </p:animEffect>
                                  </p:childTnLst>
                                </p:cTn>
                              </p:par>
                              <p:par>
                                <p:cTn id="253" presetID="10" presetClass="entr" presetSubtype="0" fill="hold" nodeType="withEffect">
                                  <p:stCondLst>
                                    <p:cond delay="0"/>
                                  </p:stCondLst>
                                  <p:childTnLst>
                                    <p:set>
                                      <p:cBhvr>
                                        <p:cTn id="254" dur="1" fill="hold">
                                          <p:stCondLst>
                                            <p:cond delay="0"/>
                                          </p:stCondLst>
                                        </p:cTn>
                                        <p:tgtEl>
                                          <p:spTgt spid="146"/>
                                        </p:tgtEl>
                                        <p:attrNameLst>
                                          <p:attrName>style.visibility</p:attrName>
                                        </p:attrNameLst>
                                      </p:cBhvr>
                                      <p:to>
                                        <p:strVal val="visible"/>
                                      </p:to>
                                    </p:set>
                                    <p:animEffect transition="in" filter="fade">
                                      <p:cBhvr>
                                        <p:cTn id="255" dur="250"/>
                                        <p:tgtEl>
                                          <p:spTgt spid="146"/>
                                        </p:tgtEl>
                                      </p:cBhvr>
                                    </p:animEffect>
                                  </p:childTnLst>
                                </p:cTn>
                              </p:par>
                            </p:childTnLst>
                          </p:cTn>
                        </p:par>
                        <p:par>
                          <p:cTn id="256" fill="hold">
                            <p:stCondLst>
                              <p:cond delay="2500"/>
                            </p:stCondLst>
                            <p:childTnLst>
                              <p:par>
                                <p:cTn id="257" presetID="10" presetClass="entr" presetSubtype="0" fill="hold" nodeType="afterEffect">
                                  <p:stCondLst>
                                    <p:cond delay="0"/>
                                  </p:stCondLst>
                                  <p:childTnLst>
                                    <p:set>
                                      <p:cBhvr>
                                        <p:cTn id="258" dur="1" fill="hold">
                                          <p:stCondLst>
                                            <p:cond delay="0"/>
                                          </p:stCondLst>
                                        </p:cTn>
                                        <p:tgtEl>
                                          <p:spTgt spid="203"/>
                                        </p:tgtEl>
                                        <p:attrNameLst>
                                          <p:attrName>style.visibility</p:attrName>
                                        </p:attrNameLst>
                                      </p:cBhvr>
                                      <p:to>
                                        <p:strVal val="visible"/>
                                      </p:to>
                                    </p:set>
                                    <p:animEffect transition="in" filter="fade">
                                      <p:cBhvr>
                                        <p:cTn id="259" dur="250"/>
                                        <p:tgtEl>
                                          <p:spTgt spid="203"/>
                                        </p:tgtEl>
                                      </p:cBhvr>
                                    </p:animEffect>
                                  </p:childTnLst>
                                </p:cTn>
                              </p:par>
                              <p:par>
                                <p:cTn id="260" presetID="10" presetClass="entr" presetSubtype="0" fill="hold" nodeType="withEffect">
                                  <p:stCondLst>
                                    <p:cond delay="0"/>
                                  </p:stCondLst>
                                  <p:childTnLst>
                                    <p:set>
                                      <p:cBhvr>
                                        <p:cTn id="261" dur="1" fill="hold">
                                          <p:stCondLst>
                                            <p:cond delay="0"/>
                                          </p:stCondLst>
                                        </p:cTn>
                                        <p:tgtEl>
                                          <p:spTgt spid="207"/>
                                        </p:tgtEl>
                                        <p:attrNameLst>
                                          <p:attrName>style.visibility</p:attrName>
                                        </p:attrNameLst>
                                      </p:cBhvr>
                                      <p:to>
                                        <p:strVal val="visible"/>
                                      </p:to>
                                    </p:set>
                                    <p:animEffect transition="in" filter="fade">
                                      <p:cBhvr>
                                        <p:cTn id="262" dur="250"/>
                                        <p:tgtEl>
                                          <p:spTgt spid="207"/>
                                        </p:tgtEl>
                                      </p:cBhvr>
                                    </p:animEffect>
                                  </p:childTnLst>
                                </p:cTn>
                              </p:par>
                              <p:par>
                                <p:cTn id="263" presetID="10" presetClass="entr" presetSubtype="0" fill="hold" nodeType="withEffect">
                                  <p:stCondLst>
                                    <p:cond delay="0"/>
                                  </p:stCondLst>
                                  <p:childTnLst>
                                    <p:set>
                                      <p:cBhvr>
                                        <p:cTn id="264" dur="1" fill="hold">
                                          <p:stCondLst>
                                            <p:cond delay="0"/>
                                          </p:stCondLst>
                                        </p:cTn>
                                        <p:tgtEl>
                                          <p:spTgt spid="206"/>
                                        </p:tgtEl>
                                        <p:attrNameLst>
                                          <p:attrName>style.visibility</p:attrName>
                                        </p:attrNameLst>
                                      </p:cBhvr>
                                      <p:to>
                                        <p:strVal val="visible"/>
                                      </p:to>
                                    </p:set>
                                    <p:animEffect transition="in" filter="fade">
                                      <p:cBhvr>
                                        <p:cTn id="265" dur="250"/>
                                        <p:tgtEl>
                                          <p:spTgt spid="206"/>
                                        </p:tgtEl>
                                      </p:cBhvr>
                                    </p:animEffect>
                                  </p:childTnLst>
                                </p:cTn>
                              </p:par>
                              <p:par>
                                <p:cTn id="266" presetID="10" presetClass="entr" presetSubtype="0" fill="hold" nodeType="withEffect">
                                  <p:stCondLst>
                                    <p:cond delay="0"/>
                                  </p:stCondLst>
                                  <p:childTnLst>
                                    <p:set>
                                      <p:cBhvr>
                                        <p:cTn id="267" dur="1" fill="hold">
                                          <p:stCondLst>
                                            <p:cond delay="0"/>
                                          </p:stCondLst>
                                        </p:cTn>
                                        <p:tgtEl>
                                          <p:spTgt spid="212"/>
                                        </p:tgtEl>
                                        <p:attrNameLst>
                                          <p:attrName>style.visibility</p:attrName>
                                        </p:attrNameLst>
                                      </p:cBhvr>
                                      <p:to>
                                        <p:strVal val="visible"/>
                                      </p:to>
                                    </p:set>
                                    <p:animEffect transition="in" filter="fade">
                                      <p:cBhvr>
                                        <p:cTn id="268" dur="250"/>
                                        <p:tgtEl>
                                          <p:spTgt spid="212"/>
                                        </p:tgtEl>
                                      </p:cBhvr>
                                    </p:animEffect>
                                  </p:childTnLst>
                                </p:cTn>
                              </p:par>
                            </p:childTnLst>
                          </p:cTn>
                        </p:par>
                        <p:par>
                          <p:cTn id="269" fill="hold">
                            <p:stCondLst>
                              <p:cond delay="2750"/>
                            </p:stCondLst>
                            <p:childTnLst>
                              <p:par>
                                <p:cTn id="270" presetID="10" presetClass="entr" presetSubtype="0" fill="hold" nodeType="afterEffect">
                                  <p:stCondLst>
                                    <p:cond delay="0"/>
                                  </p:stCondLst>
                                  <p:childTnLst>
                                    <p:set>
                                      <p:cBhvr>
                                        <p:cTn id="271" dur="1" fill="hold">
                                          <p:stCondLst>
                                            <p:cond delay="0"/>
                                          </p:stCondLst>
                                        </p:cTn>
                                        <p:tgtEl>
                                          <p:spTgt spid="135"/>
                                        </p:tgtEl>
                                        <p:attrNameLst>
                                          <p:attrName>style.visibility</p:attrName>
                                        </p:attrNameLst>
                                      </p:cBhvr>
                                      <p:to>
                                        <p:strVal val="visible"/>
                                      </p:to>
                                    </p:set>
                                    <p:animEffect transition="in" filter="fade">
                                      <p:cBhvr>
                                        <p:cTn id="272" dur="250"/>
                                        <p:tgtEl>
                                          <p:spTgt spid="135"/>
                                        </p:tgtEl>
                                      </p:cBhvr>
                                    </p:animEffect>
                                  </p:childTnLst>
                                </p:cTn>
                              </p:par>
                              <p:par>
                                <p:cTn id="273" presetID="10" presetClass="entr" presetSubtype="0" fill="hold" nodeType="withEffect">
                                  <p:stCondLst>
                                    <p:cond delay="0"/>
                                  </p:stCondLst>
                                  <p:childTnLst>
                                    <p:set>
                                      <p:cBhvr>
                                        <p:cTn id="274" dur="1" fill="hold">
                                          <p:stCondLst>
                                            <p:cond delay="0"/>
                                          </p:stCondLst>
                                        </p:cTn>
                                        <p:tgtEl>
                                          <p:spTgt spid="130"/>
                                        </p:tgtEl>
                                        <p:attrNameLst>
                                          <p:attrName>style.visibility</p:attrName>
                                        </p:attrNameLst>
                                      </p:cBhvr>
                                      <p:to>
                                        <p:strVal val="visible"/>
                                      </p:to>
                                    </p:set>
                                    <p:animEffect transition="in" filter="fade">
                                      <p:cBhvr>
                                        <p:cTn id="275" dur="250"/>
                                        <p:tgtEl>
                                          <p:spTgt spid="130"/>
                                        </p:tgtEl>
                                      </p:cBhvr>
                                    </p:animEffect>
                                  </p:childTnLst>
                                </p:cTn>
                              </p:par>
                              <p:par>
                                <p:cTn id="276" presetID="10" presetClass="entr" presetSubtype="0" fill="hold" nodeType="withEffect">
                                  <p:stCondLst>
                                    <p:cond delay="0"/>
                                  </p:stCondLst>
                                  <p:childTnLst>
                                    <p:set>
                                      <p:cBhvr>
                                        <p:cTn id="277" dur="1" fill="hold">
                                          <p:stCondLst>
                                            <p:cond delay="0"/>
                                          </p:stCondLst>
                                        </p:cTn>
                                        <p:tgtEl>
                                          <p:spTgt spid="141"/>
                                        </p:tgtEl>
                                        <p:attrNameLst>
                                          <p:attrName>style.visibility</p:attrName>
                                        </p:attrNameLst>
                                      </p:cBhvr>
                                      <p:to>
                                        <p:strVal val="visible"/>
                                      </p:to>
                                    </p:set>
                                    <p:animEffect transition="in" filter="fade">
                                      <p:cBhvr>
                                        <p:cTn id="278" dur="250"/>
                                        <p:tgtEl>
                                          <p:spTgt spid="141"/>
                                        </p:tgtEl>
                                      </p:cBhvr>
                                    </p:animEffect>
                                  </p:childTnLst>
                                </p:cTn>
                              </p:par>
                              <p:par>
                                <p:cTn id="279" presetID="10" presetClass="entr" presetSubtype="0" fill="hold" nodeType="withEffect">
                                  <p:stCondLst>
                                    <p:cond delay="0"/>
                                  </p:stCondLst>
                                  <p:childTnLst>
                                    <p:set>
                                      <p:cBhvr>
                                        <p:cTn id="280" dur="1" fill="hold">
                                          <p:stCondLst>
                                            <p:cond delay="0"/>
                                          </p:stCondLst>
                                        </p:cTn>
                                        <p:tgtEl>
                                          <p:spTgt spid="134"/>
                                        </p:tgtEl>
                                        <p:attrNameLst>
                                          <p:attrName>style.visibility</p:attrName>
                                        </p:attrNameLst>
                                      </p:cBhvr>
                                      <p:to>
                                        <p:strVal val="visible"/>
                                      </p:to>
                                    </p:set>
                                    <p:animEffect transition="in" filter="fade">
                                      <p:cBhvr>
                                        <p:cTn id="281" dur="250"/>
                                        <p:tgtEl>
                                          <p:spTgt spid="134"/>
                                        </p:tgtEl>
                                      </p:cBhvr>
                                    </p:animEffect>
                                  </p:childTnLst>
                                </p:cTn>
                              </p:par>
                            </p:childTnLst>
                          </p:cTn>
                        </p:par>
                        <p:par>
                          <p:cTn id="282" fill="hold">
                            <p:stCondLst>
                              <p:cond delay="3000"/>
                            </p:stCondLst>
                            <p:childTnLst>
                              <p:par>
                                <p:cTn id="283" presetID="10" presetClass="entr" presetSubtype="0" fill="hold" nodeType="afterEffect">
                                  <p:stCondLst>
                                    <p:cond delay="0"/>
                                  </p:stCondLst>
                                  <p:childTnLst>
                                    <p:set>
                                      <p:cBhvr>
                                        <p:cTn id="284" dur="1" fill="hold">
                                          <p:stCondLst>
                                            <p:cond delay="0"/>
                                          </p:stCondLst>
                                        </p:cTn>
                                        <p:tgtEl>
                                          <p:spTgt spid="306"/>
                                        </p:tgtEl>
                                        <p:attrNameLst>
                                          <p:attrName>style.visibility</p:attrName>
                                        </p:attrNameLst>
                                      </p:cBhvr>
                                      <p:to>
                                        <p:strVal val="visible"/>
                                      </p:to>
                                    </p:set>
                                    <p:animEffect transition="in" filter="fade">
                                      <p:cBhvr>
                                        <p:cTn id="285" dur="250"/>
                                        <p:tgtEl>
                                          <p:spTgt spid="306"/>
                                        </p:tgtEl>
                                      </p:cBhvr>
                                    </p:animEffect>
                                  </p:childTnLst>
                                </p:cTn>
                              </p:par>
                              <p:par>
                                <p:cTn id="286" presetID="10" presetClass="entr" presetSubtype="0" fill="hold" nodeType="withEffect">
                                  <p:stCondLst>
                                    <p:cond delay="0"/>
                                  </p:stCondLst>
                                  <p:childTnLst>
                                    <p:set>
                                      <p:cBhvr>
                                        <p:cTn id="287" dur="1" fill="hold">
                                          <p:stCondLst>
                                            <p:cond delay="0"/>
                                          </p:stCondLst>
                                        </p:cTn>
                                        <p:tgtEl>
                                          <p:spTgt spid="302"/>
                                        </p:tgtEl>
                                        <p:attrNameLst>
                                          <p:attrName>style.visibility</p:attrName>
                                        </p:attrNameLst>
                                      </p:cBhvr>
                                      <p:to>
                                        <p:strVal val="visible"/>
                                      </p:to>
                                    </p:set>
                                    <p:animEffect transition="in" filter="fade">
                                      <p:cBhvr>
                                        <p:cTn id="288" dur="250"/>
                                        <p:tgtEl>
                                          <p:spTgt spid="302"/>
                                        </p:tgtEl>
                                      </p:cBhvr>
                                    </p:animEffect>
                                  </p:childTnLst>
                                </p:cTn>
                              </p:par>
                              <p:par>
                                <p:cTn id="289" presetID="10" presetClass="entr" presetSubtype="0" fill="hold" nodeType="withEffect">
                                  <p:stCondLst>
                                    <p:cond delay="0"/>
                                  </p:stCondLst>
                                  <p:childTnLst>
                                    <p:set>
                                      <p:cBhvr>
                                        <p:cTn id="290" dur="1" fill="hold">
                                          <p:stCondLst>
                                            <p:cond delay="0"/>
                                          </p:stCondLst>
                                        </p:cTn>
                                        <p:tgtEl>
                                          <p:spTgt spid="303"/>
                                        </p:tgtEl>
                                        <p:attrNameLst>
                                          <p:attrName>style.visibility</p:attrName>
                                        </p:attrNameLst>
                                      </p:cBhvr>
                                      <p:to>
                                        <p:strVal val="visible"/>
                                      </p:to>
                                    </p:set>
                                    <p:animEffect transition="in" filter="fade">
                                      <p:cBhvr>
                                        <p:cTn id="291" dur="250"/>
                                        <p:tgtEl>
                                          <p:spTgt spid="303"/>
                                        </p:tgtEl>
                                      </p:cBhvr>
                                    </p:animEffect>
                                  </p:childTnLst>
                                </p:cTn>
                              </p:par>
                              <p:par>
                                <p:cTn id="292" presetID="10" presetClass="entr" presetSubtype="0" fill="hold" nodeType="withEffect">
                                  <p:stCondLst>
                                    <p:cond delay="0"/>
                                  </p:stCondLst>
                                  <p:childTnLst>
                                    <p:set>
                                      <p:cBhvr>
                                        <p:cTn id="293" dur="1" fill="hold">
                                          <p:stCondLst>
                                            <p:cond delay="0"/>
                                          </p:stCondLst>
                                        </p:cTn>
                                        <p:tgtEl>
                                          <p:spTgt spid="300"/>
                                        </p:tgtEl>
                                        <p:attrNameLst>
                                          <p:attrName>style.visibility</p:attrName>
                                        </p:attrNameLst>
                                      </p:cBhvr>
                                      <p:to>
                                        <p:strVal val="visible"/>
                                      </p:to>
                                    </p:set>
                                    <p:animEffect transition="in" filter="fade">
                                      <p:cBhvr>
                                        <p:cTn id="294" dur="250"/>
                                        <p:tgtEl>
                                          <p:spTgt spid="300"/>
                                        </p:tgtEl>
                                      </p:cBhvr>
                                    </p:animEffect>
                                  </p:childTnLst>
                                </p:cTn>
                              </p:par>
                            </p:childTnLst>
                          </p:cTn>
                        </p:par>
                        <p:par>
                          <p:cTn id="295" fill="hold">
                            <p:stCondLst>
                              <p:cond delay="3250"/>
                            </p:stCondLst>
                            <p:childTnLst>
                              <p:par>
                                <p:cTn id="296" presetID="10" presetClass="entr" presetSubtype="0" fill="hold" nodeType="afterEffect">
                                  <p:stCondLst>
                                    <p:cond delay="0"/>
                                  </p:stCondLst>
                                  <p:childTnLst>
                                    <p:set>
                                      <p:cBhvr>
                                        <p:cTn id="297" dur="1" fill="hold">
                                          <p:stCondLst>
                                            <p:cond delay="0"/>
                                          </p:stCondLst>
                                        </p:cTn>
                                        <p:tgtEl>
                                          <p:spTgt spid="312"/>
                                        </p:tgtEl>
                                        <p:attrNameLst>
                                          <p:attrName>style.visibility</p:attrName>
                                        </p:attrNameLst>
                                      </p:cBhvr>
                                      <p:to>
                                        <p:strVal val="visible"/>
                                      </p:to>
                                    </p:set>
                                    <p:animEffect transition="in" filter="fade">
                                      <p:cBhvr>
                                        <p:cTn id="298" dur="250"/>
                                        <p:tgtEl>
                                          <p:spTgt spid="312"/>
                                        </p:tgtEl>
                                      </p:cBhvr>
                                    </p:animEffect>
                                  </p:childTnLst>
                                </p:cTn>
                              </p:par>
                              <p:par>
                                <p:cTn id="299" presetID="10" presetClass="entr" presetSubtype="0" fill="hold" nodeType="withEffect">
                                  <p:stCondLst>
                                    <p:cond delay="0"/>
                                  </p:stCondLst>
                                  <p:childTnLst>
                                    <p:set>
                                      <p:cBhvr>
                                        <p:cTn id="300" dur="1" fill="hold">
                                          <p:stCondLst>
                                            <p:cond delay="0"/>
                                          </p:stCondLst>
                                        </p:cTn>
                                        <p:tgtEl>
                                          <p:spTgt spid="316"/>
                                        </p:tgtEl>
                                        <p:attrNameLst>
                                          <p:attrName>style.visibility</p:attrName>
                                        </p:attrNameLst>
                                      </p:cBhvr>
                                      <p:to>
                                        <p:strVal val="visible"/>
                                      </p:to>
                                    </p:set>
                                    <p:animEffect transition="in" filter="fade">
                                      <p:cBhvr>
                                        <p:cTn id="301" dur="250"/>
                                        <p:tgtEl>
                                          <p:spTgt spid="316"/>
                                        </p:tgtEl>
                                      </p:cBhvr>
                                    </p:animEffect>
                                  </p:childTnLst>
                                </p:cTn>
                              </p:par>
                              <p:par>
                                <p:cTn id="302" presetID="10" presetClass="entr" presetSubtype="0" fill="hold" nodeType="withEffect">
                                  <p:stCondLst>
                                    <p:cond delay="0"/>
                                  </p:stCondLst>
                                  <p:childTnLst>
                                    <p:set>
                                      <p:cBhvr>
                                        <p:cTn id="303" dur="1" fill="hold">
                                          <p:stCondLst>
                                            <p:cond delay="0"/>
                                          </p:stCondLst>
                                        </p:cTn>
                                        <p:tgtEl>
                                          <p:spTgt spid="309"/>
                                        </p:tgtEl>
                                        <p:attrNameLst>
                                          <p:attrName>style.visibility</p:attrName>
                                        </p:attrNameLst>
                                      </p:cBhvr>
                                      <p:to>
                                        <p:strVal val="visible"/>
                                      </p:to>
                                    </p:set>
                                    <p:animEffect transition="in" filter="fade">
                                      <p:cBhvr>
                                        <p:cTn id="304" dur="250"/>
                                        <p:tgtEl>
                                          <p:spTgt spid="309"/>
                                        </p:tgtEl>
                                      </p:cBhvr>
                                    </p:animEffect>
                                  </p:childTnLst>
                                </p:cTn>
                              </p:par>
                              <p:par>
                                <p:cTn id="305" presetID="10" presetClass="entr" presetSubtype="0" fill="hold" nodeType="withEffect">
                                  <p:stCondLst>
                                    <p:cond delay="0"/>
                                  </p:stCondLst>
                                  <p:childTnLst>
                                    <p:set>
                                      <p:cBhvr>
                                        <p:cTn id="306" dur="1" fill="hold">
                                          <p:stCondLst>
                                            <p:cond delay="0"/>
                                          </p:stCondLst>
                                        </p:cTn>
                                        <p:tgtEl>
                                          <p:spTgt spid="313"/>
                                        </p:tgtEl>
                                        <p:attrNameLst>
                                          <p:attrName>style.visibility</p:attrName>
                                        </p:attrNameLst>
                                      </p:cBhvr>
                                      <p:to>
                                        <p:strVal val="visible"/>
                                      </p:to>
                                    </p:set>
                                    <p:animEffect transition="in" filter="fade">
                                      <p:cBhvr>
                                        <p:cTn id="307" dur="250"/>
                                        <p:tgtEl>
                                          <p:spTgt spid="313"/>
                                        </p:tgtEl>
                                      </p:cBhvr>
                                    </p:animEffect>
                                  </p:childTnLst>
                                </p:cTn>
                              </p:par>
                            </p:childTnLst>
                          </p:cTn>
                        </p:par>
                        <p:par>
                          <p:cTn id="308" fill="hold">
                            <p:stCondLst>
                              <p:cond delay="3500"/>
                            </p:stCondLst>
                            <p:childTnLst>
                              <p:par>
                                <p:cTn id="309" presetID="10" presetClass="entr" presetSubtype="0" fill="hold" nodeType="afterEffect">
                                  <p:stCondLst>
                                    <p:cond delay="0"/>
                                  </p:stCondLst>
                                  <p:childTnLst>
                                    <p:set>
                                      <p:cBhvr>
                                        <p:cTn id="310" dur="1" fill="hold">
                                          <p:stCondLst>
                                            <p:cond delay="0"/>
                                          </p:stCondLst>
                                        </p:cTn>
                                        <p:tgtEl>
                                          <p:spTgt spid="238"/>
                                        </p:tgtEl>
                                        <p:attrNameLst>
                                          <p:attrName>style.visibility</p:attrName>
                                        </p:attrNameLst>
                                      </p:cBhvr>
                                      <p:to>
                                        <p:strVal val="visible"/>
                                      </p:to>
                                    </p:set>
                                    <p:animEffect transition="in" filter="fade">
                                      <p:cBhvr>
                                        <p:cTn id="311" dur="250"/>
                                        <p:tgtEl>
                                          <p:spTgt spid="238"/>
                                        </p:tgtEl>
                                      </p:cBhvr>
                                    </p:animEffect>
                                  </p:childTnLst>
                                </p:cTn>
                              </p:par>
                              <p:par>
                                <p:cTn id="312" presetID="10" presetClass="entr" presetSubtype="0" fill="hold" nodeType="withEffect">
                                  <p:stCondLst>
                                    <p:cond delay="0"/>
                                  </p:stCondLst>
                                  <p:childTnLst>
                                    <p:set>
                                      <p:cBhvr>
                                        <p:cTn id="313" dur="1" fill="hold">
                                          <p:stCondLst>
                                            <p:cond delay="0"/>
                                          </p:stCondLst>
                                        </p:cTn>
                                        <p:tgtEl>
                                          <p:spTgt spid="281"/>
                                        </p:tgtEl>
                                        <p:attrNameLst>
                                          <p:attrName>style.visibility</p:attrName>
                                        </p:attrNameLst>
                                      </p:cBhvr>
                                      <p:to>
                                        <p:strVal val="visible"/>
                                      </p:to>
                                    </p:set>
                                    <p:animEffect transition="in" filter="fade">
                                      <p:cBhvr>
                                        <p:cTn id="314" dur="250"/>
                                        <p:tgtEl>
                                          <p:spTgt spid="281"/>
                                        </p:tgtEl>
                                      </p:cBhvr>
                                    </p:animEffect>
                                  </p:childTnLst>
                                </p:cTn>
                              </p:par>
                              <p:par>
                                <p:cTn id="315" presetID="10" presetClass="entr" presetSubtype="0" fill="hold" nodeType="withEffect">
                                  <p:stCondLst>
                                    <p:cond delay="0"/>
                                  </p:stCondLst>
                                  <p:childTnLst>
                                    <p:set>
                                      <p:cBhvr>
                                        <p:cTn id="316" dur="1" fill="hold">
                                          <p:stCondLst>
                                            <p:cond delay="0"/>
                                          </p:stCondLst>
                                        </p:cTn>
                                        <p:tgtEl>
                                          <p:spTgt spid="268"/>
                                        </p:tgtEl>
                                        <p:attrNameLst>
                                          <p:attrName>style.visibility</p:attrName>
                                        </p:attrNameLst>
                                      </p:cBhvr>
                                      <p:to>
                                        <p:strVal val="visible"/>
                                      </p:to>
                                    </p:set>
                                    <p:animEffect transition="in" filter="fade">
                                      <p:cBhvr>
                                        <p:cTn id="317" dur="250"/>
                                        <p:tgtEl>
                                          <p:spTgt spid="268"/>
                                        </p:tgtEl>
                                      </p:cBhvr>
                                    </p:animEffect>
                                  </p:childTnLst>
                                </p:cTn>
                              </p:par>
                              <p:par>
                                <p:cTn id="318" presetID="10" presetClass="entr" presetSubtype="0" fill="hold" nodeType="withEffect">
                                  <p:stCondLst>
                                    <p:cond delay="0"/>
                                  </p:stCondLst>
                                  <p:childTnLst>
                                    <p:set>
                                      <p:cBhvr>
                                        <p:cTn id="319" dur="1" fill="hold">
                                          <p:stCondLst>
                                            <p:cond delay="0"/>
                                          </p:stCondLst>
                                        </p:cTn>
                                        <p:tgtEl>
                                          <p:spTgt spid="284"/>
                                        </p:tgtEl>
                                        <p:attrNameLst>
                                          <p:attrName>style.visibility</p:attrName>
                                        </p:attrNameLst>
                                      </p:cBhvr>
                                      <p:to>
                                        <p:strVal val="visible"/>
                                      </p:to>
                                    </p:set>
                                    <p:animEffect transition="in" filter="fade">
                                      <p:cBhvr>
                                        <p:cTn id="320" dur="250"/>
                                        <p:tgtEl>
                                          <p:spTgt spid="284"/>
                                        </p:tgtEl>
                                      </p:cBhvr>
                                    </p:animEffect>
                                  </p:childTnLst>
                                </p:cTn>
                              </p:par>
                            </p:childTnLst>
                          </p:cTn>
                        </p:par>
                        <p:par>
                          <p:cTn id="321" fill="hold">
                            <p:stCondLst>
                              <p:cond delay="3750"/>
                            </p:stCondLst>
                            <p:childTnLst>
                              <p:par>
                                <p:cTn id="322" presetID="10" presetClass="entr" presetSubtype="0" fill="hold" nodeType="afterEffect">
                                  <p:stCondLst>
                                    <p:cond delay="0"/>
                                  </p:stCondLst>
                                  <p:childTnLst>
                                    <p:set>
                                      <p:cBhvr>
                                        <p:cTn id="323" dur="1" fill="hold">
                                          <p:stCondLst>
                                            <p:cond delay="0"/>
                                          </p:stCondLst>
                                        </p:cTn>
                                        <p:tgtEl>
                                          <p:spTgt spid="278"/>
                                        </p:tgtEl>
                                        <p:attrNameLst>
                                          <p:attrName>style.visibility</p:attrName>
                                        </p:attrNameLst>
                                      </p:cBhvr>
                                      <p:to>
                                        <p:strVal val="visible"/>
                                      </p:to>
                                    </p:set>
                                    <p:animEffect transition="in" filter="fade">
                                      <p:cBhvr>
                                        <p:cTn id="324" dur="250"/>
                                        <p:tgtEl>
                                          <p:spTgt spid="278"/>
                                        </p:tgtEl>
                                      </p:cBhvr>
                                    </p:animEffect>
                                  </p:childTnLst>
                                </p:cTn>
                              </p:par>
                              <p:par>
                                <p:cTn id="325" presetID="10" presetClass="entr" presetSubtype="0" fill="hold" nodeType="withEffect">
                                  <p:stCondLst>
                                    <p:cond delay="0"/>
                                  </p:stCondLst>
                                  <p:childTnLst>
                                    <p:set>
                                      <p:cBhvr>
                                        <p:cTn id="326" dur="1" fill="hold">
                                          <p:stCondLst>
                                            <p:cond delay="0"/>
                                          </p:stCondLst>
                                        </p:cTn>
                                        <p:tgtEl>
                                          <p:spTgt spid="271"/>
                                        </p:tgtEl>
                                        <p:attrNameLst>
                                          <p:attrName>style.visibility</p:attrName>
                                        </p:attrNameLst>
                                      </p:cBhvr>
                                      <p:to>
                                        <p:strVal val="visible"/>
                                      </p:to>
                                    </p:set>
                                    <p:animEffect transition="in" filter="fade">
                                      <p:cBhvr>
                                        <p:cTn id="327" dur="250"/>
                                        <p:tgtEl>
                                          <p:spTgt spid="271"/>
                                        </p:tgtEl>
                                      </p:cBhvr>
                                    </p:animEffect>
                                  </p:childTnLst>
                                </p:cTn>
                              </p:par>
                              <p:par>
                                <p:cTn id="328" presetID="10" presetClass="entr" presetSubtype="0" fill="hold" nodeType="withEffect">
                                  <p:stCondLst>
                                    <p:cond delay="0"/>
                                  </p:stCondLst>
                                  <p:childTnLst>
                                    <p:set>
                                      <p:cBhvr>
                                        <p:cTn id="329" dur="1" fill="hold">
                                          <p:stCondLst>
                                            <p:cond delay="0"/>
                                          </p:stCondLst>
                                        </p:cTn>
                                        <p:tgtEl>
                                          <p:spTgt spid="272"/>
                                        </p:tgtEl>
                                        <p:attrNameLst>
                                          <p:attrName>style.visibility</p:attrName>
                                        </p:attrNameLst>
                                      </p:cBhvr>
                                      <p:to>
                                        <p:strVal val="visible"/>
                                      </p:to>
                                    </p:set>
                                    <p:animEffect transition="in" filter="fade">
                                      <p:cBhvr>
                                        <p:cTn id="330" dur="250"/>
                                        <p:tgtEl>
                                          <p:spTgt spid="272"/>
                                        </p:tgtEl>
                                      </p:cBhvr>
                                    </p:animEffect>
                                  </p:childTnLst>
                                </p:cTn>
                              </p:par>
                              <p:par>
                                <p:cTn id="331" presetID="10" presetClass="entr" presetSubtype="0" fill="hold" nodeType="withEffect">
                                  <p:stCondLst>
                                    <p:cond delay="0"/>
                                  </p:stCondLst>
                                  <p:childTnLst>
                                    <p:set>
                                      <p:cBhvr>
                                        <p:cTn id="332" dur="1" fill="hold">
                                          <p:stCondLst>
                                            <p:cond delay="0"/>
                                          </p:stCondLst>
                                        </p:cTn>
                                        <p:tgtEl>
                                          <p:spTgt spid="269"/>
                                        </p:tgtEl>
                                        <p:attrNameLst>
                                          <p:attrName>style.visibility</p:attrName>
                                        </p:attrNameLst>
                                      </p:cBhvr>
                                      <p:to>
                                        <p:strVal val="visible"/>
                                      </p:to>
                                    </p:set>
                                    <p:animEffect transition="in" filter="fade">
                                      <p:cBhvr>
                                        <p:cTn id="333" dur="250"/>
                                        <p:tgtEl>
                                          <p:spTgt spid="269"/>
                                        </p:tgtEl>
                                      </p:cBhvr>
                                    </p:animEffect>
                                  </p:childTnLst>
                                </p:cTn>
                              </p:par>
                            </p:childTnLst>
                          </p:cTn>
                        </p:par>
                        <p:par>
                          <p:cTn id="334" fill="hold">
                            <p:stCondLst>
                              <p:cond delay="4000"/>
                            </p:stCondLst>
                            <p:childTnLst>
                              <p:par>
                                <p:cTn id="335" presetID="10" presetClass="entr" presetSubtype="0" fill="hold" nodeType="afterEffect">
                                  <p:stCondLst>
                                    <p:cond delay="0"/>
                                  </p:stCondLst>
                                  <p:childTnLst>
                                    <p:set>
                                      <p:cBhvr>
                                        <p:cTn id="336" dur="1" fill="hold">
                                          <p:stCondLst>
                                            <p:cond delay="0"/>
                                          </p:stCondLst>
                                        </p:cTn>
                                        <p:tgtEl>
                                          <p:spTgt spid="288"/>
                                        </p:tgtEl>
                                        <p:attrNameLst>
                                          <p:attrName>style.visibility</p:attrName>
                                        </p:attrNameLst>
                                      </p:cBhvr>
                                      <p:to>
                                        <p:strVal val="visible"/>
                                      </p:to>
                                    </p:set>
                                    <p:animEffect transition="in" filter="fade">
                                      <p:cBhvr>
                                        <p:cTn id="337" dur="250"/>
                                        <p:tgtEl>
                                          <p:spTgt spid="288"/>
                                        </p:tgtEl>
                                      </p:cBhvr>
                                    </p:animEffect>
                                  </p:childTnLst>
                                </p:cTn>
                              </p:par>
                              <p:par>
                                <p:cTn id="338" presetID="10" presetClass="entr" presetSubtype="0" fill="hold" nodeType="withEffect">
                                  <p:stCondLst>
                                    <p:cond delay="0"/>
                                  </p:stCondLst>
                                  <p:childTnLst>
                                    <p:set>
                                      <p:cBhvr>
                                        <p:cTn id="339" dur="1" fill="hold">
                                          <p:stCondLst>
                                            <p:cond delay="0"/>
                                          </p:stCondLst>
                                        </p:cTn>
                                        <p:tgtEl>
                                          <p:spTgt spid="287"/>
                                        </p:tgtEl>
                                        <p:attrNameLst>
                                          <p:attrName>style.visibility</p:attrName>
                                        </p:attrNameLst>
                                      </p:cBhvr>
                                      <p:to>
                                        <p:strVal val="visible"/>
                                      </p:to>
                                    </p:set>
                                    <p:animEffect transition="in" filter="fade">
                                      <p:cBhvr>
                                        <p:cTn id="340" dur="250"/>
                                        <p:tgtEl>
                                          <p:spTgt spid="287"/>
                                        </p:tgtEl>
                                      </p:cBhvr>
                                    </p:animEffect>
                                  </p:childTnLst>
                                </p:cTn>
                              </p:par>
                              <p:par>
                                <p:cTn id="341" presetID="10" presetClass="entr" presetSubtype="0" fill="hold" nodeType="withEffect">
                                  <p:stCondLst>
                                    <p:cond delay="0"/>
                                  </p:stCondLst>
                                  <p:childTnLst>
                                    <p:set>
                                      <p:cBhvr>
                                        <p:cTn id="342" dur="1" fill="hold">
                                          <p:stCondLst>
                                            <p:cond delay="0"/>
                                          </p:stCondLst>
                                        </p:cTn>
                                        <p:tgtEl>
                                          <p:spTgt spid="285"/>
                                        </p:tgtEl>
                                        <p:attrNameLst>
                                          <p:attrName>style.visibility</p:attrName>
                                        </p:attrNameLst>
                                      </p:cBhvr>
                                      <p:to>
                                        <p:strVal val="visible"/>
                                      </p:to>
                                    </p:set>
                                    <p:animEffect transition="in" filter="fade">
                                      <p:cBhvr>
                                        <p:cTn id="343" dur="250"/>
                                        <p:tgtEl>
                                          <p:spTgt spid="285"/>
                                        </p:tgtEl>
                                      </p:cBhvr>
                                    </p:animEffect>
                                  </p:childTnLst>
                                </p:cTn>
                              </p:par>
                              <p:par>
                                <p:cTn id="344" presetID="10" presetClass="entr" presetSubtype="0" fill="hold" nodeType="withEffect">
                                  <p:stCondLst>
                                    <p:cond delay="0"/>
                                  </p:stCondLst>
                                  <p:childTnLst>
                                    <p:set>
                                      <p:cBhvr>
                                        <p:cTn id="345" dur="1" fill="hold">
                                          <p:stCondLst>
                                            <p:cond delay="0"/>
                                          </p:stCondLst>
                                        </p:cTn>
                                        <p:tgtEl>
                                          <p:spTgt spid="293"/>
                                        </p:tgtEl>
                                        <p:attrNameLst>
                                          <p:attrName>style.visibility</p:attrName>
                                        </p:attrNameLst>
                                      </p:cBhvr>
                                      <p:to>
                                        <p:strVal val="visible"/>
                                      </p:to>
                                    </p:set>
                                    <p:animEffect transition="in" filter="fade">
                                      <p:cBhvr>
                                        <p:cTn id="346" dur="25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51"/>
            <a:ext cx="8229600" cy="857250"/>
          </a:xfrm>
        </p:spPr>
        <p:txBody>
          <a:bodyPr/>
          <a:lstStyle/>
          <a:p>
            <a:r>
              <a:rPr lang="en-GB" dirty="0" smtClean="0"/>
              <a:t>Over-regularized</a:t>
            </a:r>
            <a:endParaRPr lang="en-GB" dirty="0"/>
          </a:p>
        </p:txBody>
      </p:sp>
      <p:pic>
        <p:nvPicPr>
          <p:cNvPr id="4" name="Shape 239"/>
          <p:cNvPicPr preferRelativeResize="0"/>
          <p:nvPr/>
        </p:nvPicPr>
        <p:blipFill>
          <a:blip r:embed="rId3">
            <a:alphaModFix/>
          </a:blip>
          <a:stretch>
            <a:fillRect/>
          </a:stretch>
        </p:blipFill>
        <p:spPr>
          <a:xfrm>
            <a:off x="1527440" y="1066750"/>
            <a:ext cx="6089119" cy="4076750"/>
          </a:xfrm>
          <a:prstGeom prst="rect">
            <a:avLst/>
          </a:prstGeom>
          <a:noFill/>
          <a:ln>
            <a:noFill/>
          </a:ln>
          <a:effectLst>
            <a:outerShdw blurRad="63500" sx="102000" sy="102000" algn="ctr" rotWithShape="0">
              <a:prstClr val="black">
                <a:alpha val="40000"/>
              </a:prstClr>
            </a:outerShdw>
          </a:effectLst>
        </p:spPr>
      </p:pic>
      <p:cxnSp>
        <p:nvCxnSpPr>
          <p:cNvPr id="5" name="Straight Connector 4"/>
          <p:cNvCxnSpPr/>
          <p:nvPr/>
        </p:nvCxnSpPr>
        <p:spPr>
          <a:xfrm flipV="1">
            <a:off x="5195675" y="2195513"/>
            <a:ext cx="0" cy="42862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402968" y="2195513"/>
            <a:ext cx="0" cy="44767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33988" y="2212182"/>
            <a:ext cx="113585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33988" y="2612232"/>
            <a:ext cx="113585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60206" y="2331244"/>
            <a:ext cx="67151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460206" y="2538413"/>
            <a:ext cx="67151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829175" y="1997870"/>
            <a:ext cx="1735931"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02982" y="1626395"/>
            <a:ext cx="2220118"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553200" y="2986088"/>
            <a:ext cx="49212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88807" y="2701925"/>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88807" y="2834481"/>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848475" y="2623344"/>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843713" y="2275682"/>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843713" y="1930400"/>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841118" y="1902620"/>
            <a:ext cx="0" cy="1047749"/>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054637" y="1625601"/>
            <a:ext cx="0" cy="3321049"/>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579974" y="2006602"/>
            <a:ext cx="0" cy="95091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819650" y="1626396"/>
            <a:ext cx="0" cy="488154"/>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5443111" y="2314576"/>
            <a:ext cx="0" cy="235743"/>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164843" y="2319338"/>
            <a:ext cx="0" cy="235743"/>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579020" y="4982369"/>
            <a:ext cx="347900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312195" y="4972844"/>
            <a:ext cx="65008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336007" y="3526632"/>
            <a:ext cx="0" cy="140731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4822032" y="2540794"/>
            <a:ext cx="0" cy="180260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26794" y="4772025"/>
            <a:ext cx="0" cy="1793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5662186"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5902692"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4583479" y="3676650"/>
            <a:ext cx="0" cy="538163"/>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562475" y="3659188"/>
            <a:ext cx="228601"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562475" y="4242595"/>
            <a:ext cx="22383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369345" y="3508376"/>
            <a:ext cx="169783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492625" y="3508376"/>
            <a:ext cx="310357"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369345" y="4720431"/>
            <a:ext cx="59293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2397492" y="476250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949942" y="4757737"/>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3931017" y="3549650"/>
            <a:ext cx="0" cy="32067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560337" y="3533775"/>
            <a:ext cx="0" cy="33179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783255" y="3546475"/>
            <a:ext cx="0" cy="31115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726104" y="3546475"/>
            <a:ext cx="0" cy="31115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502392" y="3536950"/>
            <a:ext cx="0" cy="320677"/>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369345" y="3894138"/>
            <a:ext cx="158988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603080" y="1828800"/>
            <a:ext cx="63817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6274381" y="1657474"/>
            <a:ext cx="0" cy="173707"/>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5571912" y="1657474"/>
            <a:ext cx="0" cy="173707"/>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5936243" y="1655093"/>
            <a:ext cx="0" cy="14037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5502856" y="1659856"/>
            <a:ext cx="0" cy="28940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5152812" y="1657474"/>
            <a:ext cx="0" cy="304676"/>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5186149" y="1662113"/>
            <a:ext cx="2859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2362995" y="3568701"/>
            <a:ext cx="33575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2826545" y="3568701"/>
            <a:ext cx="64690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3595262" y="3552825"/>
            <a:ext cx="30681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V="1">
            <a:off x="2089517" y="1955800"/>
            <a:ext cx="0" cy="157797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a:off x="1924050" y="1435100"/>
            <a:ext cx="270510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V="1">
            <a:off x="4737467" y="1155700"/>
            <a:ext cx="0" cy="425451"/>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a:off x="6062663" y="2701925"/>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a:off x="6062663" y="2834481"/>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V="1">
            <a:off x="6036042"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V="1">
            <a:off x="6276548"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a:off x="5302509" y="2701925"/>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a:off x="5302509" y="2834481"/>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V="1">
            <a:off x="5275888"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V="1">
            <a:off x="5516394" y="2686050"/>
            <a:ext cx="0" cy="16668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a:off x="4162425" y="2555081"/>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a:off x="4164806" y="2771775"/>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flipV="1">
            <a:off x="4186814" y="2583656"/>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flipV="1">
            <a:off x="4411553" y="2588419"/>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a:off x="3876675" y="1919288"/>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a:off x="3879056" y="2135982"/>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V="1">
            <a:off x="3901064" y="1947863"/>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4125803" y="1952626"/>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a:off x="3612356" y="2914650"/>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a:off x="3614737" y="3131344"/>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3636745" y="2943225"/>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V="1">
            <a:off x="3861484" y="2947988"/>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3234531" y="2820987"/>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3236912" y="3037681"/>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3258920" y="2849562"/>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3483659" y="2854325"/>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2873153" y="2716212"/>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2875534" y="2932906"/>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2897542" y="2744787"/>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V="1">
            <a:off x="3122281" y="2749550"/>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2882678" y="2650330"/>
            <a:ext cx="517747"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3556000" y="2861469"/>
            <a:ext cx="45640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3400425" y="2750344"/>
            <a:ext cx="15240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3530600" y="1871663"/>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2" name="Straight Connector 181"/>
          <p:cNvCxnSpPr/>
          <p:nvPr/>
        </p:nvCxnSpPr>
        <p:spPr>
          <a:xfrm>
            <a:off x="3532981" y="2088357"/>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3" name="Straight Connector 182"/>
          <p:cNvCxnSpPr/>
          <p:nvPr/>
        </p:nvCxnSpPr>
        <p:spPr>
          <a:xfrm flipV="1">
            <a:off x="3554989" y="1900238"/>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84" name="Straight Connector 183"/>
          <p:cNvCxnSpPr/>
          <p:nvPr/>
        </p:nvCxnSpPr>
        <p:spPr>
          <a:xfrm flipV="1">
            <a:off x="3779728" y="1905001"/>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85" name="Straight Connector 184"/>
          <p:cNvCxnSpPr/>
          <p:nvPr/>
        </p:nvCxnSpPr>
        <p:spPr>
          <a:xfrm>
            <a:off x="3165475" y="1789113"/>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6" name="Straight Connector 185"/>
          <p:cNvCxnSpPr/>
          <p:nvPr/>
        </p:nvCxnSpPr>
        <p:spPr>
          <a:xfrm>
            <a:off x="3167856" y="2005807"/>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9" name="Straight Connector 188"/>
          <p:cNvCxnSpPr/>
          <p:nvPr/>
        </p:nvCxnSpPr>
        <p:spPr>
          <a:xfrm flipV="1">
            <a:off x="3189864" y="1817688"/>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90" name="Straight Connector 189"/>
          <p:cNvCxnSpPr/>
          <p:nvPr/>
        </p:nvCxnSpPr>
        <p:spPr>
          <a:xfrm flipV="1">
            <a:off x="3414603" y="1822451"/>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93" name="Straight Connector 192"/>
          <p:cNvCxnSpPr/>
          <p:nvPr/>
        </p:nvCxnSpPr>
        <p:spPr>
          <a:xfrm>
            <a:off x="2479675" y="2144713"/>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94" name="Straight Connector 193"/>
          <p:cNvCxnSpPr/>
          <p:nvPr/>
        </p:nvCxnSpPr>
        <p:spPr>
          <a:xfrm>
            <a:off x="2482056" y="2361407"/>
            <a:ext cx="2166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97" name="Straight Connector 196"/>
          <p:cNvCxnSpPr/>
          <p:nvPr/>
        </p:nvCxnSpPr>
        <p:spPr>
          <a:xfrm flipV="1">
            <a:off x="2504064" y="2173288"/>
            <a:ext cx="0" cy="16192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199" name="Straight Connector 198"/>
          <p:cNvCxnSpPr/>
          <p:nvPr/>
        </p:nvCxnSpPr>
        <p:spPr>
          <a:xfrm flipV="1">
            <a:off x="2728803" y="2178051"/>
            <a:ext cx="0" cy="20955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flipV="1">
            <a:off x="2919303" y="2016125"/>
            <a:ext cx="0" cy="60007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flipV="1">
            <a:off x="4087703" y="2352675"/>
            <a:ext cx="0" cy="55403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02" name="Straight Connector 201"/>
          <p:cNvCxnSpPr/>
          <p:nvPr/>
        </p:nvCxnSpPr>
        <p:spPr>
          <a:xfrm>
            <a:off x="3017329" y="2114551"/>
            <a:ext cx="500571"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04" name="Straight Connector 203"/>
          <p:cNvCxnSpPr/>
          <p:nvPr/>
        </p:nvCxnSpPr>
        <p:spPr>
          <a:xfrm>
            <a:off x="3511550" y="2254250"/>
            <a:ext cx="64135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05" name="Straight Connector 204"/>
          <p:cNvCxnSpPr/>
          <p:nvPr/>
        </p:nvCxnSpPr>
        <p:spPr>
          <a:xfrm>
            <a:off x="6213659" y="3752850"/>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08" name="Straight Connector 207"/>
          <p:cNvCxnSpPr/>
          <p:nvPr/>
        </p:nvCxnSpPr>
        <p:spPr>
          <a:xfrm>
            <a:off x="6369844" y="4037013"/>
            <a:ext cx="2928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09" name="Straight Connector 208"/>
          <p:cNvCxnSpPr/>
          <p:nvPr/>
        </p:nvCxnSpPr>
        <p:spPr>
          <a:xfrm flipV="1">
            <a:off x="6292240" y="3865566"/>
            <a:ext cx="0" cy="23256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p:cNvCxnSpPr/>
          <p:nvPr/>
        </p:nvCxnSpPr>
        <p:spPr>
          <a:xfrm flipV="1">
            <a:off x="6565106" y="3684588"/>
            <a:ext cx="0" cy="27066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11" name="Straight Connector 210"/>
          <p:cNvCxnSpPr/>
          <p:nvPr/>
        </p:nvCxnSpPr>
        <p:spPr>
          <a:xfrm>
            <a:off x="5704070" y="4155682"/>
            <a:ext cx="2714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13" name="Straight Connector 212"/>
          <p:cNvCxnSpPr/>
          <p:nvPr/>
        </p:nvCxnSpPr>
        <p:spPr>
          <a:xfrm>
            <a:off x="5948362" y="4373170"/>
            <a:ext cx="292894"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14" name="Straight Connector 213"/>
          <p:cNvCxnSpPr/>
          <p:nvPr/>
        </p:nvCxnSpPr>
        <p:spPr>
          <a:xfrm flipV="1">
            <a:off x="5876926" y="4268398"/>
            <a:ext cx="0" cy="232565"/>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15" name="Straight Connector 214"/>
          <p:cNvCxnSpPr/>
          <p:nvPr/>
        </p:nvCxnSpPr>
        <p:spPr>
          <a:xfrm flipV="1">
            <a:off x="6086474" y="4020348"/>
            <a:ext cx="0" cy="270668"/>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16" name="Straight Connector 215"/>
          <p:cNvCxnSpPr/>
          <p:nvPr/>
        </p:nvCxnSpPr>
        <p:spPr>
          <a:xfrm flipV="1">
            <a:off x="6881810" y="4381501"/>
            <a:ext cx="0" cy="16113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17" name="Straight Connector 216"/>
          <p:cNvCxnSpPr/>
          <p:nvPr/>
        </p:nvCxnSpPr>
        <p:spPr>
          <a:xfrm flipV="1">
            <a:off x="6480357" y="4720431"/>
            <a:ext cx="0" cy="161130"/>
          </a:xfrm>
          <a:prstGeom prst="line">
            <a:avLst/>
          </a:prstGeom>
          <a:ln w="50800">
            <a:solidFill>
              <a:srgbClr val="688C58">
                <a:alpha val="90000"/>
              </a:srgbClr>
            </a:solidFill>
          </a:ln>
        </p:spPr>
        <p:style>
          <a:lnRef idx="2">
            <a:schemeClr val="accent1"/>
          </a:lnRef>
          <a:fillRef idx="0">
            <a:schemeClr val="accent1"/>
          </a:fillRef>
          <a:effectRef idx="1">
            <a:schemeClr val="accent1"/>
          </a:effectRef>
          <a:fontRef idx="minor">
            <a:schemeClr val="tx1"/>
          </a:fontRef>
        </p:style>
      </p:cxnSp>
      <p:cxnSp>
        <p:nvCxnSpPr>
          <p:cNvPr id="218" name="Straight Connector 217"/>
          <p:cNvCxnSpPr/>
          <p:nvPr/>
        </p:nvCxnSpPr>
        <p:spPr>
          <a:xfrm>
            <a:off x="6369844" y="4542631"/>
            <a:ext cx="452437"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19" name="Straight Connector 218"/>
          <p:cNvCxnSpPr/>
          <p:nvPr/>
        </p:nvCxnSpPr>
        <p:spPr>
          <a:xfrm>
            <a:off x="6522244" y="4694237"/>
            <a:ext cx="40957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4564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25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25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25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250"/>
                                        <p:tgtEl>
                                          <p:spTgt spid="68"/>
                                        </p:tgtEl>
                                      </p:cBhvr>
                                    </p:animEffec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25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5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250"/>
                                        <p:tgtEl>
                                          <p:spTgt spid="72"/>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25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250"/>
                                        <p:tgtEl>
                                          <p:spTgt spid="77"/>
                                        </p:tgtEl>
                                      </p:cBhvr>
                                    </p:animEffect>
                                  </p:childTnLst>
                                </p:cTn>
                              </p:par>
                              <p:par>
                                <p:cTn id="35" presetID="10"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50"/>
                                        <p:tgtEl>
                                          <p:spTgt spid="79"/>
                                        </p:tgtEl>
                                      </p:cBhvr>
                                    </p:animEffect>
                                  </p:childTnLst>
                                </p:cTn>
                              </p:par>
                              <p:par>
                                <p:cTn id="38" presetID="10"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250"/>
                                        <p:tgtEl>
                                          <p:spTgt spid="80"/>
                                        </p:tgtEl>
                                      </p:cBhvr>
                                    </p:animEffect>
                                  </p:childTnLst>
                                </p:cTn>
                              </p:par>
                              <p:par>
                                <p:cTn id="41" presetID="10"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250"/>
                                        <p:tgtEl>
                                          <p:spTgt spid="81"/>
                                        </p:tgtEl>
                                      </p:cBhvr>
                                    </p:animEffect>
                                  </p:child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250"/>
                                        <p:tgtEl>
                                          <p:spTgt spid="83"/>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250"/>
                                        <p:tgtEl>
                                          <p:spTgt spid="84"/>
                                        </p:tgtEl>
                                      </p:cBhvr>
                                    </p:animEffect>
                                  </p:childTnLst>
                                </p:cTn>
                              </p:par>
                              <p:par>
                                <p:cTn id="50" presetID="10"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250"/>
                                        <p:tgtEl>
                                          <p:spTgt spid="85"/>
                                        </p:tgtEl>
                                      </p:cBhvr>
                                    </p:animEffect>
                                  </p:childTnLst>
                                </p:cTn>
                              </p:par>
                              <p:par>
                                <p:cTn id="53" presetID="10"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250"/>
                                        <p:tgtEl>
                                          <p:spTgt spid="86"/>
                                        </p:tgtEl>
                                      </p:cBhvr>
                                    </p:animEffect>
                                  </p:childTnLst>
                                </p:cTn>
                              </p:par>
                              <p:par>
                                <p:cTn id="56" presetID="10" presetClass="entr" presetSubtype="0" fill="hold" nodeType="with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250"/>
                                        <p:tgtEl>
                                          <p:spTgt spid="87"/>
                                        </p:tgtEl>
                                      </p:cBhvr>
                                    </p:animEffect>
                                  </p:childTnLst>
                                </p:cTn>
                              </p:par>
                              <p:par>
                                <p:cTn id="59" presetID="10" presetClass="entr" presetSubtype="0" fill="hold" nodeType="with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fade">
                                      <p:cBhvr>
                                        <p:cTn id="61" dur="250"/>
                                        <p:tgtEl>
                                          <p:spTgt spid="170"/>
                                        </p:tgtEl>
                                      </p:cBhvr>
                                    </p:animEffect>
                                  </p:childTnLst>
                                </p:cTn>
                              </p:par>
                              <p:par>
                                <p:cTn id="62" presetID="10" presetClass="entr" presetSubtype="0" fill="hold" nodeType="withEffect">
                                  <p:stCondLst>
                                    <p:cond delay="0"/>
                                  </p:stCondLst>
                                  <p:childTnLst>
                                    <p:set>
                                      <p:cBhvr>
                                        <p:cTn id="63" dur="1" fill="hold">
                                          <p:stCondLst>
                                            <p:cond delay="0"/>
                                          </p:stCondLst>
                                        </p:cTn>
                                        <p:tgtEl>
                                          <p:spTgt spid="172"/>
                                        </p:tgtEl>
                                        <p:attrNameLst>
                                          <p:attrName>style.visibility</p:attrName>
                                        </p:attrNameLst>
                                      </p:cBhvr>
                                      <p:to>
                                        <p:strVal val="visible"/>
                                      </p:to>
                                    </p:set>
                                    <p:animEffect transition="in" filter="fade">
                                      <p:cBhvr>
                                        <p:cTn id="64" dur="250"/>
                                        <p:tgtEl>
                                          <p:spTgt spid="172"/>
                                        </p:tgtEl>
                                      </p:cBhvr>
                                    </p:animEffect>
                                  </p:childTnLst>
                                </p:cTn>
                              </p:par>
                              <p:par>
                                <p:cTn id="65" presetID="10" presetClass="entr" presetSubtype="0" fill="hold" nodeType="withEffect">
                                  <p:stCondLst>
                                    <p:cond delay="0"/>
                                  </p:stCondLst>
                                  <p:childTnLst>
                                    <p:set>
                                      <p:cBhvr>
                                        <p:cTn id="66" dur="1" fill="hold">
                                          <p:stCondLst>
                                            <p:cond delay="0"/>
                                          </p:stCondLst>
                                        </p:cTn>
                                        <p:tgtEl>
                                          <p:spTgt spid="181"/>
                                        </p:tgtEl>
                                        <p:attrNameLst>
                                          <p:attrName>style.visibility</p:attrName>
                                        </p:attrNameLst>
                                      </p:cBhvr>
                                      <p:to>
                                        <p:strVal val="visible"/>
                                      </p:to>
                                    </p:set>
                                    <p:animEffect transition="in" filter="fade">
                                      <p:cBhvr>
                                        <p:cTn id="67" dur="250"/>
                                        <p:tgtEl>
                                          <p:spTgt spid="181"/>
                                        </p:tgtEl>
                                      </p:cBhvr>
                                    </p:animEffect>
                                  </p:childTnLst>
                                </p:cTn>
                              </p:par>
                              <p:par>
                                <p:cTn id="68" presetID="10"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250"/>
                                        <p:tgtEl>
                                          <p:spTgt spid="60"/>
                                        </p:tgtEl>
                                      </p:cBhvr>
                                    </p:animEffect>
                                  </p:childTnLst>
                                </p:cTn>
                              </p:par>
                              <p:par>
                                <p:cTn id="71" presetID="10"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250"/>
                                        <p:tgtEl>
                                          <p:spTgt spid="48"/>
                                        </p:tgtEl>
                                      </p:cBhvr>
                                    </p:animEffect>
                                  </p:childTnLst>
                                </p:cTn>
                              </p:par>
                              <p:par>
                                <p:cTn id="74" presetID="10" presetClass="entr" presetSubtype="0" fill="hold" nodeType="withEffect">
                                  <p:stCondLst>
                                    <p:cond delay="0"/>
                                  </p:stCondLst>
                                  <p:childTnLst>
                                    <p:set>
                                      <p:cBhvr>
                                        <p:cTn id="75" dur="1" fill="hold">
                                          <p:stCondLst>
                                            <p:cond delay="0"/>
                                          </p:stCondLst>
                                        </p:cTn>
                                        <p:tgtEl>
                                          <p:spTgt spid="163"/>
                                        </p:tgtEl>
                                        <p:attrNameLst>
                                          <p:attrName>style.visibility</p:attrName>
                                        </p:attrNameLst>
                                      </p:cBhvr>
                                      <p:to>
                                        <p:strVal val="visible"/>
                                      </p:to>
                                    </p:set>
                                    <p:animEffect transition="in" filter="fade">
                                      <p:cBhvr>
                                        <p:cTn id="76" dur="250"/>
                                        <p:tgtEl>
                                          <p:spTgt spid="163"/>
                                        </p:tgtEl>
                                      </p:cBhvr>
                                    </p:animEffec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250"/>
                                        <p:tgtEl>
                                          <p:spTgt spid="24"/>
                                        </p:tgtEl>
                                      </p:cBhvr>
                                    </p:animEffect>
                                  </p:childTnLst>
                                </p:cTn>
                              </p:par>
                              <p:par>
                                <p:cTn id="80" presetID="10" presetClass="entr" presetSubtype="0" fill="hold" nodeType="withEffect">
                                  <p:stCondLst>
                                    <p:cond delay="0"/>
                                  </p:stCondLst>
                                  <p:childTnLst>
                                    <p:set>
                                      <p:cBhvr>
                                        <p:cTn id="81" dur="1" fill="hold">
                                          <p:stCondLst>
                                            <p:cond delay="0"/>
                                          </p:stCondLst>
                                        </p:cTn>
                                        <p:tgtEl>
                                          <p:spTgt spid="165"/>
                                        </p:tgtEl>
                                        <p:attrNameLst>
                                          <p:attrName>style.visibility</p:attrName>
                                        </p:attrNameLst>
                                      </p:cBhvr>
                                      <p:to>
                                        <p:strVal val="visible"/>
                                      </p:to>
                                    </p:set>
                                    <p:animEffect transition="in" filter="fade">
                                      <p:cBhvr>
                                        <p:cTn id="82" dur="250"/>
                                        <p:tgtEl>
                                          <p:spTgt spid="165"/>
                                        </p:tgtEl>
                                      </p:cBhvr>
                                    </p:animEffect>
                                  </p:childTnLst>
                                </p:cTn>
                              </p:par>
                              <p:par>
                                <p:cTn id="83" presetID="10"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250"/>
                                        <p:tgtEl>
                                          <p:spTgt spid="22"/>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25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250"/>
                                        <p:tgtEl>
                                          <p:spTgt spid="18"/>
                                        </p:tgtEl>
                                      </p:cBhvr>
                                    </p:animEffec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250"/>
                                        <p:tgtEl>
                                          <p:spTgt spid="21"/>
                                        </p:tgtEl>
                                      </p:cBhvr>
                                    </p:animEffect>
                                  </p:childTnLst>
                                </p:cTn>
                              </p:par>
                              <p:par>
                                <p:cTn id="95" presetID="10"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250"/>
                                        <p:tgtEl>
                                          <p:spTgt spid="53"/>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250"/>
                                        <p:tgtEl>
                                          <p:spTgt spid="10"/>
                                        </p:tgtEl>
                                      </p:cBhvr>
                                    </p:animEffect>
                                  </p:childTnLst>
                                </p:cTn>
                              </p:par>
                              <p:par>
                                <p:cTn id="101" presetID="10"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250"/>
                                        <p:tgtEl>
                                          <p:spTgt spid="50"/>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250"/>
                                        <p:tgtEl>
                                          <p:spTgt spid="5"/>
                                        </p:tgtEl>
                                      </p:cBhvr>
                                    </p:animEffect>
                                  </p:childTnLst>
                                </p:cTn>
                              </p:par>
                              <p:par>
                                <p:cTn id="107" presetID="10" presetClass="entr" presetSubtype="0"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25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250"/>
                                        <p:tgtEl>
                                          <p:spTgt spid="39"/>
                                        </p:tgtEl>
                                      </p:cBhvr>
                                    </p:animEffect>
                                  </p:childTnLst>
                                </p:cTn>
                              </p:par>
                              <p:par>
                                <p:cTn id="113" presetID="10"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25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250"/>
                                        <p:tgtEl>
                                          <p:spTgt spid="37"/>
                                        </p:tgtEl>
                                      </p:cBhvr>
                                    </p:animEffect>
                                  </p:childTnLst>
                                </p:cTn>
                              </p:par>
                              <p:par>
                                <p:cTn id="119" presetID="10"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250"/>
                                        <p:tgtEl>
                                          <p:spTgt spid="41"/>
                                        </p:tgtEl>
                                      </p:cBhvr>
                                    </p:animEffect>
                                  </p:childTnLst>
                                </p:cTn>
                              </p:par>
                              <p:par>
                                <p:cTn id="122" presetID="10" presetClass="entr" presetSubtype="0" fill="hold" nodeType="withEffect">
                                  <p:stCondLst>
                                    <p:cond delay="0"/>
                                  </p:stCondLst>
                                  <p:childTnLst>
                                    <p:set>
                                      <p:cBhvr>
                                        <p:cTn id="123" dur="1" fill="hold">
                                          <p:stCondLst>
                                            <p:cond delay="0"/>
                                          </p:stCondLst>
                                        </p:cTn>
                                        <p:tgtEl>
                                          <p:spTgt spid="156"/>
                                        </p:tgtEl>
                                        <p:attrNameLst>
                                          <p:attrName>style.visibility</p:attrName>
                                        </p:attrNameLst>
                                      </p:cBhvr>
                                      <p:to>
                                        <p:strVal val="visible"/>
                                      </p:to>
                                    </p:set>
                                    <p:animEffect transition="in" filter="fade">
                                      <p:cBhvr>
                                        <p:cTn id="124" dur="250"/>
                                        <p:tgtEl>
                                          <p:spTgt spid="156"/>
                                        </p:tgtEl>
                                      </p:cBhvr>
                                    </p:animEffect>
                                  </p:childTnLst>
                                </p:cTn>
                              </p:par>
                              <p:par>
                                <p:cTn id="125" presetID="10" presetClass="entr" presetSubtype="0" fill="hold" nodeType="withEffect">
                                  <p:stCondLst>
                                    <p:cond delay="0"/>
                                  </p:stCondLst>
                                  <p:childTnLst>
                                    <p:set>
                                      <p:cBhvr>
                                        <p:cTn id="126" dur="1" fill="hold">
                                          <p:stCondLst>
                                            <p:cond delay="0"/>
                                          </p:stCondLst>
                                        </p:cTn>
                                        <p:tgtEl>
                                          <p:spTgt spid="159"/>
                                        </p:tgtEl>
                                        <p:attrNameLst>
                                          <p:attrName>style.visibility</p:attrName>
                                        </p:attrNameLst>
                                      </p:cBhvr>
                                      <p:to>
                                        <p:strVal val="visible"/>
                                      </p:to>
                                    </p:set>
                                    <p:animEffect transition="in" filter="fade">
                                      <p:cBhvr>
                                        <p:cTn id="127" dur="250"/>
                                        <p:tgtEl>
                                          <p:spTgt spid="159"/>
                                        </p:tgtEl>
                                      </p:cBhvr>
                                    </p:animEffect>
                                  </p:childTnLst>
                                </p:cTn>
                              </p:par>
                              <p:par>
                                <p:cTn id="128" presetID="10" presetClass="entr" presetSubtype="0" fill="hold" nodeType="withEffect">
                                  <p:stCondLst>
                                    <p:cond delay="0"/>
                                  </p:stCondLst>
                                  <p:childTnLst>
                                    <p:set>
                                      <p:cBhvr>
                                        <p:cTn id="129" dur="1" fill="hold">
                                          <p:stCondLst>
                                            <p:cond delay="0"/>
                                          </p:stCondLst>
                                        </p:cTn>
                                        <p:tgtEl>
                                          <p:spTgt spid="154"/>
                                        </p:tgtEl>
                                        <p:attrNameLst>
                                          <p:attrName>style.visibility</p:attrName>
                                        </p:attrNameLst>
                                      </p:cBhvr>
                                      <p:to>
                                        <p:strVal val="visible"/>
                                      </p:to>
                                    </p:set>
                                    <p:animEffect transition="in" filter="fade">
                                      <p:cBhvr>
                                        <p:cTn id="130" dur="250"/>
                                        <p:tgtEl>
                                          <p:spTgt spid="154"/>
                                        </p:tgtEl>
                                      </p:cBhvr>
                                    </p:animEffect>
                                  </p:childTnLst>
                                </p:cTn>
                              </p:par>
                              <p:par>
                                <p:cTn id="131" presetID="10" presetClass="entr" presetSubtype="0" fill="hold" nodeType="withEffect">
                                  <p:stCondLst>
                                    <p:cond delay="0"/>
                                  </p:stCondLst>
                                  <p:childTnLst>
                                    <p:set>
                                      <p:cBhvr>
                                        <p:cTn id="132" dur="1" fill="hold">
                                          <p:stCondLst>
                                            <p:cond delay="0"/>
                                          </p:stCondLst>
                                        </p:cTn>
                                        <p:tgtEl>
                                          <p:spTgt spid="161"/>
                                        </p:tgtEl>
                                        <p:attrNameLst>
                                          <p:attrName>style.visibility</p:attrName>
                                        </p:attrNameLst>
                                      </p:cBhvr>
                                      <p:to>
                                        <p:strVal val="visible"/>
                                      </p:to>
                                    </p:set>
                                    <p:animEffect transition="in" filter="fade">
                                      <p:cBhvr>
                                        <p:cTn id="133" dur="250"/>
                                        <p:tgtEl>
                                          <p:spTgt spid="161"/>
                                        </p:tgtEl>
                                      </p:cBhvr>
                                    </p:animEffect>
                                  </p:childTnLst>
                                </p:cTn>
                              </p:par>
                              <p:par>
                                <p:cTn id="134" presetID="10" presetClass="entr" presetSubtype="0" fill="hold" nodeType="with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fade">
                                      <p:cBhvr>
                                        <p:cTn id="136" dur="250"/>
                                        <p:tgtEl>
                                          <p:spTgt spid="158"/>
                                        </p:tgtEl>
                                      </p:cBhvr>
                                    </p:animEffect>
                                  </p:childTnLst>
                                </p:cTn>
                              </p:par>
                              <p:par>
                                <p:cTn id="137" presetID="10" presetClass="entr" presetSubtype="0" fill="hold" nodeType="with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250"/>
                                        <p:tgtEl>
                                          <p:spTgt spid="66"/>
                                        </p:tgtEl>
                                      </p:cBhvr>
                                    </p:animEffect>
                                  </p:childTnLst>
                                </p:cTn>
                              </p:par>
                              <p:par>
                                <p:cTn id="140" presetID="10" presetClass="entr" presetSubtype="0" fill="hold"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250"/>
                                        <p:tgtEl>
                                          <p:spTgt spid="35"/>
                                        </p:tgtEl>
                                      </p:cBhvr>
                                    </p:animEffect>
                                  </p:childTnLst>
                                </p:cTn>
                              </p:par>
                              <p:par>
                                <p:cTn id="143" presetID="10" presetClass="entr" presetSubtype="0" fill="hold" nodeType="with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fade">
                                      <p:cBhvr>
                                        <p:cTn id="145" dur="250"/>
                                        <p:tgtEl>
                                          <p:spTgt spid="29"/>
                                        </p:tgtEl>
                                      </p:cBhvr>
                                    </p:animEffect>
                                  </p:childTnLst>
                                </p:cTn>
                              </p:par>
                              <p:par>
                                <p:cTn id="146" presetID="10" presetClass="entr" presetSubtype="0" fill="hold"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fade">
                                      <p:cBhvr>
                                        <p:cTn id="148" dur="250"/>
                                        <p:tgtEl>
                                          <p:spTgt spid="64"/>
                                        </p:tgtEl>
                                      </p:cBhvr>
                                    </p:animEffect>
                                  </p:childTnLst>
                                </p:cTn>
                              </p:par>
                              <p:par>
                                <p:cTn id="149" presetID="10" presetClass="entr" presetSubtype="0" fill="hold" nodeType="with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250"/>
                                        <p:tgtEl>
                                          <p:spTgt spid="26"/>
                                        </p:tgtEl>
                                      </p:cBhvr>
                                    </p:animEffect>
                                  </p:childTnLst>
                                </p:cTn>
                              </p:par>
                              <p:par>
                                <p:cTn id="152" presetID="10" presetClass="entr" presetSubtype="0" fill="hold" nodeType="withEffect">
                                  <p:stCondLst>
                                    <p:cond delay="0"/>
                                  </p:stCondLst>
                                  <p:childTnLst>
                                    <p:set>
                                      <p:cBhvr>
                                        <p:cTn id="153" dur="1" fill="hold">
                                          <p:stCondLst>
                                            <p:cond delay="0"/>
                                          </p:stCondLst>
                                        </p:cTn>
                                        <p:tgtEl>
                                          <p:spTgt spid="17"/>
                                        </p:tgtEl>
                                        <p:attrNameLst>
                                          <p:attrName>style.visibility</p:attrName>
                                        </p:attrNameLst>
                                      </p:cBhvr>
                                      <p:to>
                                        <p:strVal val="visible"/>
                                      </p:to>
                                    </p:set>
                                    <p:animEffect transition="in" filter="fade">
                                      <p:cBhvr>
                                        <p:cTn id="154" dur="250"/>
                                        <p:tgtEl>
                                          <p:spTgt spid="17"/>
                                        </p:tgtEl>
                                      </p:cBhvr>
                                    </p:animEffect>
                                  </p:childTnLst>
                                </p:cTn>
                              </p:par>
                              <p:par>
                                <p:cTn id="155" presetID="10" presetClass="entr" presetSubtype="0" fill="hold" nodeType="with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250"/>
                                        <p:tgtEl>
                                          <p:spTgt spid="36"/>
                                        </p:tgtEl>
                                      </p:cBhvr>
                                    </p:animEffect>
                                  </p:childTnLst>
                                </p:cTn>
                              </p:par>
                              <p:par>
                                <p:cTn id="158" presetID="10" presetClass="entr" presetSubtype="0" fill="hold" nodeType="withEffect">
                                  <p:stCondLst>
                                    <p:cond delay="0"/>
                                  </p:stCondLst>
                                  <p:childTnLst>
                                    <p:set>
                                      <p:cBhvr>
                                        <p:cTn id="159" dur="1" fill="hold">
                                          <p:stCondLst>
                                            <p:cond delay="0"/>
                                          </p:stCondLst>
                                        </p:cTn>
                                        <p:tgtEl>
                                          <p:spTgt spid="116"/>
                                        </p:tgtEl>
                                        <p:attrNameLst>
                                          <p:attrName>style.visibility</p:attrName>
                                        </p:attrNameLst>
                                      </p:cBhvr>
                                      <p:to>
                                        <p:strVal val="visible"/>
                                      </p:to>
                                    </p:set>
                                    <p:animEffect transition="in" filter="fade">
                                      <p:cBhvr>
                                        <p:cTn id="160" dur="250"/>
                                        <p:tgtEl>
                                          <p:spTgt spid="116"/>
                                        </p:tgtEl>
                                      </p:cBhvr>
                                    </p:animEffect>
                                  </p:childTnLst>
                                </p:cTn>
                              </p:par>
                              <p:par>
                                <p:cTn id="161" presetID="10" presetClass="entr" presetSubtype="0" fill="hold" nodeType="withEffect">
                                  <p:stCondLst>
                                    <p:cond delay="0"/>
                                  </p:stCondLst>
                                  <p:childTnLst>
                                    <p:set>
                                      <p:cBhvr>
                                        <p:cTn id="162" dur="1" fill="hold">
                                          <p:stCondLst>
                                            <p:cond delay="0"/>
                                          </p:stCondLst>
                                        </p:cTn>
                                        <p:tgtEl>
                                          <p:spTgt spid="119"/>
                                        </p:tgtEl>
                                        <p:attrNameLst>
                                          <p:attrName>style.visibility</p:attrName>
                                        </p:attrNameLst>
                                      </p:cBhvr>
                                      <p:to>
                                        <p:strVal val="visible"/>
                                      </p:to>
                                    </p:set>
                                    <p:animEffect transition="in" filter="fade">
                                      <p:cBhvr>
                                        <p:cTn id="163" dur="250"/>
                                        <p:tgtEl>
                                          <p:spTgt spid="119"/>
                                        </p:tgtEl>
                                      </p:cBhvr>
                                    </p:animEffect>
                                  </p:childTnLst>
                                </p:cTn>
                              </p:par>
                              <p:par>
                                <p:cTn id="164" presetID="10" presetClass="entr" presetSubtype="0" fill="hold" nodeType="withEffect">
                                  <p:stCondLst>
                                    <p:cond delay="0"/>
                                  </p:stCondLst>
                                  <p:childTnLst>
                                    <p:set>
                                      <p:cBhvr>
                                        <p:cTn id="165" dur="1" fill="hold">
                                          <p:stCondLst>
                                            <p:cond delay="0"/>
                                          </p:stCondLst>
                                        </p:cTn>
                                        <p:tgtEl>
                                          <p:spTgt spid="123"/>
                                        </p:tgtEl>
                                        <p:attrNameLst>
                                          <p:attrName>style.visibility</p:attrName>
                                        </p:attrNameLst>
                                      </p:cBhvr>
                                      <p:to>
                                        <p:strVal val="visible"/>
                                      </p:to>
                                    </p:set>
                                    <p:animEffect transition="in" filter="fade">
                                      <p:cBhvr>
                                        <p:cTn id="166" dur="250"/>
                                        <p:tgtEl>
                                          <p:spTgt spid="123"/>
                                        </p:tgtEl>
                                      </p:cBhvr>
                                    </p:animEffect>
                                  </p:childTnLst>
                                </p:cTn>
                              </p:par>
                              <p:par>
                                <p:cTn id="167" presetID="10" presetClass="entr" presetSubtype="0" fill="hold" nodeType="withEffect">
                                  <p:stCondLst>
                                    <p:cond delay="0"/>
                                  </p:stCondLst>
                                  <p:childTnLst>
                                    <p:set>
                                      <p:cBhvr>
                                        <p:cTn id="168" dur="1" fill="hold">
                                          <p:stCondLst>
                                            <p:cond delay="0"/>
                                          </p:stCondLst>
                                        </p:cTn>
                                        <p:tgtEl>
                                          <p:spTgt spid="137"/>
                                        </p:tgtEl>
                                        <p:attrNameLst>
                                          <p:attrName>style.visibility</p:attrName>
                                        </p:attrNameLst>
                                      </p:cBhvr>
                                      <p:to>
                                        <p:strVal val="visible"/>
                                      </p:to>
                                    </p:set>
                                    <p:animEffect transition="in" filter="fade">
                                      <p:cBhvr>
                                        <p:cTn id="169" dur="250"/>
                                        <p:tgtEl>
                                          <p:spTgt spid="137"/>
                                        </p:tgtEl>
                                      </p:cBhvr>
                                    </p:animEffect>
                                  </p:childTnLst>
                                </p:cTn>
                              </p:par>
                              <p:par>
                                <p:cTn id="170" presetID="10" presetClass="entr" presetSubtype="0" fill="hold" nodeType="withEffect">
                                  <p:stCondLst>
                                    <p:cond delay="0"/>
                                  </p:stCondLst>
                                  <p:childTnLst>
                                    <p:set>
                                      <p:cBhvr>
                                        <p:cTn id="171" dur="1" fill="hold">
                                          <p:stCondLst>
                                            <p:cond delay="0"/>
                                          </p:stCondLst>
                                        </p:cTn>
                                        <p:tgtEl>
                                          <p:spTgt spid="133"/>
                                        </p:tgtEl>
                                        <p:attrNameLst>
                                          <p:attrName>style.visibility</p:attrName>
                                        </p:attrNameLst>
                                      </p:cBhvr>
                                      <p:to>
                                        <p:strVal val="visible"/>
                                      </p:to>
                                    </p:set>
                                    <p:animEffect transition="in" filter="fade">
                                      <p:cBhvr>
                                        <p:cTn id="172" dur="250"/>
                                        <p:tgtEl>
                                          <p:spTgt spid="133"/>
                                        </p:tgtEl>
                                      </p:cBhvr>
                                    </p:animEffect>
                                  </p:childTnLst>
                                </p:cTn>
                              </p:par>
                              <p:par>
                                <p:cTn id="173" presetID="10" presetClass="entr" presetSubtype="0" fill="hold" nodeType="withEffect">
                                  <p:stCondLst>
                                    <p:cond delay="0"/>
                                  </p:stCondLst>
                                  <p:childTnLst>
                                    <p:set>
                                      <p:cBhvr>
                                        <p:cTn id="174" dur="1" fill="hold">
                                          <p:stCondLst>
                                            <p:cond delay="0"/>
                                          </p:stCondLst>
                                        </p:cTn>
                                        <p:tgtEl>
                                          <p:spTgt spid="132"/>
                                        </p:tgtEl>
                                        <p:attrNameLst>
                                          <p:attrName>style.visibility</p:attrName>
                                        </p:attrNameLst>
                                      </p:cBhvr>
                                      <p:to>
                                        <p:strVal val="visible"/>
                                      </p:to>
                                    </p:set>
                                    <p:animEffect transition="in" filter="fade">
                                      <p:cBhvr>
                                        <p:cTn id="175" dur="250"/>
                                        <p:tgtEl>
                                          <p:spTgt spid="132"/>
                                        </p:tgtEl>
                                      </p:cBhvr>
                                    </p:animEffect>
                                  </p:childTnLst>
                                </p:cTn>
                              </p:par>
                              <p:par>
                                <p:cTn id="176" presetID="10" presetClass="entr" presetSubtype="0" fill="hold" nodeType="withEffect">
                                  <p:stCondLst>
                                    <p:cond delay="0"/>
                                  </p:stCondLst>
                                  <p:childTnLst>
                                    <p:set>
                                      <p:cBhvr>
                                        <p:cTn id="177" dur="1" fill="hold">
                                          <p:stCondLst>
                                            <p:cond delay="0"/>
                                          </p:stCondLst>
                                        </p:cTn>
                                        <p:tgtEl>
                                          <p:spTgt spid="136"/>
                                        </p:tgtEl>
                                        <p:attrNameLst>
                                          <p:attrName>style.visibility</p:attrName>
                                        </p:attrNameLst>
                                      </p:cBhvr>
                                      <p:to>
                                        <p:strVal val="visible"/>
                                      </p:to>
                                    </p:set>
                                    <p:animEffect transition="in" filter="fade">
                                      <p:cBhvr>
                                        <p:cTn id="178" dur="250"/>
                                        <p:tgtEl>
                                          <p:spTgt spid="136"/>
                                        </p:tgtEl>
                                      </p:cBhvr>
                                    </p:animEffect>
                                  </p:childTnLst>
                                </p:cTn>
                              </p:par>
                              <p:par>
                                <p:cTn id="179" presetID="10" presetClass="entr" presetSubtype="0" fill="hold" nodeType="withEffect">
                                  <p:stCondLst>
                                    <p:cond delay="0"/>
                                  </p:stCondLst>
                                  <p:childTnLst>
                                    <p:set>
                                      <p:cBhvr>
                                        <p:cTn id="180" dur="1" fill="hold">
                                          <p:stCondLst>
                                            <p:cond delay="0"/>
                                          </p:stCondLst>
                                        </p:cTn>
                                        <p:tgtEl>
                                          <p:spTgt spid="143"/>
                                        </p:tgtEl>
                                        <p:attrNameLst>
                                          <p:attrName>style.visibility</p:attrName>
                                        </p:attrNameLst>
                                      </p:cBhvr>
                                      <p:to>
                                        <p:strVal val="visible"/>
                                      </p:to>
                                    </p:set>
                                    <p:animEffect transition="in" filter="fade">
                                      <p:cBhvr>
                                        <p:cTn id="181" dur="250"/>
                                        <p:tgtEl>
                                          <p:spTgt spid="143"/>
                                        </p:tgtEl>
                                      </p:cBhvr>
                                    </p:animEffect>
                                  </p:childTnLst>
                                </p:cTn>
                              </p:par>
                              <p:par>
                                <p:cTn id="182" presetID="10" presetClass="entr" presetSubtype="0" fill="hold" nodeType="withEffect">
                                  <p:stCondLst>
                                    <p:cond delay="0"/>
                                  </p:stCondLst>
                                  <p:childTnLst>
                                    <p:set>
                                      <p:cBhvr>
                                        <p:cTn id="183" dur="1" fill="hold">
                                          <p:stCondLst>
                                            <p:cond delay="0"/>
                                          </p:stCondLst>
                                        </p:cTn>
                                        <p:tgtEl>
                                          <p:spTgt spid="139"/>
                                        </p:tgtEl>
                                        <p:attrNameLst>
                                          <p:attrName>style.visibility</p:attrName>
                                        </p:attrNameLst>
                                      </p:cBhvr>
                                      <p:to>
                                        <p:strVal val="visible"/>
                                      </p:to>
                                    </p:set>
                                    <p:animEffect transition="in" filter="fade">
                                      <p:cBhvr>
                                        <p:cTn id="184" dur="250"/>
                                        <p:tgtEl>
                                          <p:spTgt spid="139"/>
                                        </p:tgtEl>
                                      </p:cBhvr>
                                    </p:animEffect>
                                  </p:childTnLst>
                                </p:cTn>
                              </p:par>
                              <p:par>
                                <p:cTn id="185" presetID="10" presetClass="entr" presetSubtype="0" fill="hold" nodeType="withEffect">
                                  <p:stCondLst>
                                    <p:cond delay="0"/>
                                  </p:stCondLst>
                                  <p:childTnLst>
                                    <p:set>
                                      <p:cBhvr>
                                        <p:cTn id="186" dur="1" fill="hold">
                                          <p:stCondLst>
                                            <p:cond delay="0"/>
                                          </p:stCondLst>
                                        </p:cTn>
                                        <p:tgtEl>
                                          <p:spTgt spid="138"/>
                                        </p:tgtEl>
                                        <p:attrNameLst>
                                          <p:attrName>style.visibility</p:attrName>
                                        </p:attrNameLst>
                                      </p:cBhvr>
                                      <p:to>
                                        <p:strVal val="visible"/>
                                      </p:to>
                                    </p:set>
                                    <p:animEffect transition="in" filter="fade">
                                      <p:cBhvr>
                                        <p:cTn id="187" dur="250"/>
                                        <p:tgtEl>
                                          <p:spTgt spid="138"/>
                                        </p:tgtEl>
                                      </p:cBhvr>
                                    </p:animEffect>
                                  </p:childTnLst>
                                </p:cTn>
                              </p:par>
                              <p:par>
                                <p:cTn id="188" presetID="10" presetClass="entr" presetSubtype="0" fill="hold" nodeType="withEffect">
                                  <p:stCondLst>
                                    <p:cond delay="0"/>
                                  </p:stCondLst>
                                  <p:childTnLst>
                                    <p:set>
                                      <p:cBhvr>
                                        <p:cTn id="189" dur="1" fill="hold">
                                          <p:stCondLst>
                                            <p:cond delay="0"/>
                                          </p:stCondLst>
                                        </p:cTn>
                                        <p:tgtEl>
                                          <p:spTgt spid="140"/>
                                        </p:tgtEl>
                                        <p:attrNameLst>
                                          <p:attrName>style.visibility</p:attrName>
                                        </p:attrNameLst>
                                      </p:cBhvr>
                                      <p:to>
                                        <p:strVal val="visible"/>
                                      </p:to>
                                    </p:set>
                                    <p:animEffect transition="in" filter="fade">
                                      <p:cBhvr>
                                        <p:cTn id="190" dur="250"/>
                                        <p:tgtEl>
                                          <p:spTgt spid="140"/>
                                        </p:tgtEl>
                                      </p:cBhvr>
                                    </p:animEffect>
                                  </p:childTnLst>
                                </p:cTn>
                              </p:par>
                              <p:par>
                                <p:cTn id="191" presetID="10" presetClass="entr" presetSubtype="0" fill="hold" nodeType="withEffect">
                                  <p:stCondLst>
                                    <p:cond delay="0"/>
                                  </p:stCondLst>
                                  <p:childTnLst>
                                    <p:set>
                                      <p:cBhvr>
                                        <p:cTn id="192" dur="1" fill="hold">
                                          <p:stCondLst>
                                            <p:cond delay="0"/>
                                          </p:stCondLst>
                                        </p:cTn>
                                        <p:tgtEl>
                                          <p:spTgt spid="149"/>
                                        </p:tgtEl>
                                        <p:attrNameLst>
                                          <p:attrName>style.visibility</p:attrName>
                                        </p:attrNameLst>
                                      </p:cBhvr>
                                      <p:to>
                                        <p:strVal val="visible"/>
                                      </p:to>
                                    </p:set>
                                    <p:animEffect transition="in" filter="fade">
                                      <p:cBhvr>
                                        <p:cTn id="193" dur="250"/>
                                        <p:tgtEl>
                                          <p:spTgt spid="149"/>
                                        </p:tgtEl>
                                      </p:cBhvr>
                                    </p:animEffect>
                                  </p:childTnLst>
                                </p:cTn>
                              </p:par>
                              <p:par>
                                <p:cTn id="194" presetID="10" presetClass="entr" presetSubtype="0" fill="hold" nodeType="withEffect">
                                  <p:stCondLst>
                                    <p:cond delay="0"/>
                                  </p:stCondLst>
                                  <p:childTnLst>
                                    <p:set>
                                      <p:cBhvr>
                                        <p:cTn id="195" dur="1" fill="hold">
                                          <p:stCondLst>
                                            <p:cond delay="0"/>
                                          </p:stCondLst>
                                        </p:cTn>
                                        <p:tgtEl>
                                          <p:spTgt spid="145"/>
                                        </p:tgtEl>
                                        <p:attrNameLst>
                                          <p:attrName>style.visibility</p:attrName>
                                        </p:attrNameLst>
                                      </p:cBhvr>
                                      <p:to>
                                        <p:strVal val="visible"/>
                                      </p:to>
                                    </p:set>
                                    <p:animEffect transition="in" filter="fade">
                                      <p:cBhvr>
                                        <p:cTn id="196" dur="250"/>
                                        <p:tgtEl>
                                          <p:spTgt spid="145"/>
                                        </p:tgtEl>
                                      </p:cBhvr>
                                    </p:animEffect>
                                  </p:childTnLst>
                                </p:cTn>
                              </p:par>
                              <p:par>
                                <p:cTn id="197" presetID="10" presetClass="entr" presetSubtype="0" fill="hold" nodeType="withEffect">
                                  <p:stCondLst>
                                    <p:cond delay="0"/>
                                  </p:stCondLst>
                                  <p:childTnLst>
                                    <p:set>
                                      <p:cBhvr>
                                        <p:cTn id="198" dur="1" fill="hold">
                                          <p:stCondLst>
                                            <p:cond delay="0"/>
                                          </p:stCondLst>
                                        </p:cTn>
                                        <p:tgtEl>
                                          <p:spTgt spid="144"/>
                                        </p:tgtEl>
                                        <p:attrNameLst>
                                          <p:attrName>style.visibility</p:attrName>
                                        </p:attrNameLst>
                                      </p:cBhvr>
                                      <p:to>
                                        <p:strVal val="visible"/>
                                      </p:to>
                                    </p:set>
                                    <p:animEffect transition="in" filter="fade">
                                      <p:cBhvr>
                                        <p:cTn id="199" dur="250"/>
                                        <p:tgtEl>
                                          <p:spTgt spid="144"/>
                                        </p:tgtEl>
                                      </p:cBhvr>
                                    </p:animEffect>
                                  </p:childTnLst>
                                </p:cTn>
                              </p:par>
                              <p:par>
                                <p:cTn id="200" presetID="10" presetClass="entr" presetSubtype="0" fill="hold" nodeType="withEffect">
                                  <p:stCondLst>
                                    <p:cond delay="0"/>
                                  </p:stCondLst>
                                  <p:childTnLst>
                                    <p:set>
                                      <p:cBhvr>
                                        <p:cTn id="201" dur="1" fill="hold">
                                          <p:stCondLst>
                                            <p:cond delay="0"/>
                                          </p:stCondLst>
                                        </p:cTn>
                                        <p:tgtEl>
                                          <p:spTgt spid="148"/>
                                        </p:tgtEl>
                                        <p:attrNameLst>
                                          <p:attrName>style.visibility</p:attrName>
                                        </p:attrNameLst>
                                      </p:cBhvr>
                                      <p:to>
                                        <p:strVal val="visible"/>
                                      </p:to>
                                    </p:set>
                                    <p:animEffect transition="in" filter="fade">
                                      <p:cBhvr>
                                        <p:cTn id="202" dur="250"/>
                                        <p:tgtEl>
                                          <p:spTgt spid="148"/>
                                        </p:tgtEl>
                                      </p:cBhvr>
                                    </p:animEffect>
                                  </p:childTnLst>
                                </p:cTn>
                              </p:par>
                              <p:par>
                                <p:cTn id="203" presetID="10" presetClass="entr" presetSubtype="0" fill="hold" nodeType="withEffect">
                                  <p:stCondLst>
                                    <p:cond delay="0"/>
                                  </p:stCondLst>
                                  <p:childTnLst>
                                    <p:set>
                                      <p:cBhvr>
                                        <p:cTn id="204" dur="1" fill="hold">
                                          <p:stCondLst>
                                            <p:cond delay="0"/>
                                          </p:stCondLst>
                                        </p:cTn>
                                        <p:tgtEl>
                                          <p:spTgt spid="157"/>
                                        </p:tgtEl>
                                        <p:attrNameLst>
                                          <p:attrName>style.visibility</p:attrName>
                                        </p:attrNameLst>
                                      </p:cBhvr>
                                      <p:to>
                                        <p:strVal val="visible"/>
                                      </p:to>
                                    </p:set>
                                    <p:animEffect transition="in" filter="fade">
                                      <p:cBhvr>
                                        <p:cTn id="205" dur="250"/>
                                        <p:tgtEl>
                                          <p:spTgt spid="157"/>
                                        </p:tgtEl>
                                      </p:cBhvr>
                                    </p:animEffect>
                                  </p:childTnLst>
                                </p:cTn>
                              </p:par>
                              <p:par>
                                <p:cTn id="206" presetID="10" presetClass="entr" presetSubtype="0" fill="hold" nodeType="withEffect">
                                  <p:stCondLst>
                                    <p:cond delay="0"/>
                                  </p:stCondLst>
                                  <p:childTnLst>
                                    <p:set>
                                      <p:cBhvr>
                                        <p:cTn id="207" dur="1" fill="hold">
                                          <p:stCondLst>
                                            <p:cond delay="0"/>
                                          </p:stCondLst>
                                        </p:cTn>
                                        <p:tgtEl>
                                          <p:spTgt spid="153"/>
                                        </p:tgtEl>
                                        <p:attrNameLst>
                                          <p:attrName>style.visibility</p:attrName>
                                        </p:attrNameLst>
                                      </p:cBhvr>
                                      <p:to>
                                        <p:strVal val="visible"/>
                                      </p:to>
                                    </p:set>
                                    <p:animEffect transition="in" filter="fade">
                                      <p:cBhvr>
                                        <p:cTn id="208" dur="250"/>
                                        <p:tgtEl>
                                          <p:spTgt spid="153"/>
                                        </p:tgtEl>
                                      </p:cBhvr>
                                    </p:animEffect>
                                  </p:childTnLst>
                                </p:cTn>
                              </p:par>
                              <p:par>
                                <p:cTn id="209" presetID="10" presetClass="entr" presetSubtype="0" fill="hold" nodeType="withEffect">
                                  <p:stCondLst>
                                    <p:cond delay="0"/>
                                  </p:stCondLst>
                                  <p:childTnLst>
                                    <p:set>
                                      <p:cBhvr>
                                        <p:cTn id="210" dur="1" fill="hold">
                                          <p:stCondLst>
                                            <p:cond delay="0"/>
                                          </p:stCondLst>
                                        </p:cTn>
                                        <p:tgtEl>
                                          <p:spTgt spid="152"/>
                                        </p:tgtEl>
                                        <p:attrNameLst>
                                          <p:attrName>style.visibility</p:attrName>
                                        </p:attrNameLst>
                                      </p:cBhvr>
                                      <p:to>
                                        <p:strVal val="visible"/>
                                      </p:to>
                                    </p:set>
                                    <p:animEffect transition="in" filter="fade">
                                      <p:cBhvr>
                                        <p:cTn id="211" dur="250"/>
                                        <p:tgtEl>
                                          <p:spTgt spid="152"/>
                                        </p:tgtEl>
                                      </p:cBhvr>
                                    </p:animEffect>
                                  </p:childTnLst>
                                </p:cTn>
                              </p:par>
                              <p:par>
                                <p:cTn id="212" presetID="10" presetClass="entr" presetSubtype="0" fill="hold" nodeType="withEffect">
                                  <p:stCondLst>
                                    <p:cond delay="0"/>
                                  </p:stCondLst>
                                  <p:childTnLst>
                                    <p:set>
                                      <p:cBhvr>
                                        <p:cTn id="213" dur="1" fill="hold">
                                          <p:stCondLst>
                                            <p:cond delay="0"/>
                                          </p:stCondLst>
                                        </p:cTn>
                                        <p:tgtEl>
                                          <p:spTgt spid="155"/>
                                        </p:tgtEl>
                                        <p:attrNameLst>
                                          <p:attrName>style.visibility</p:attrName>
                                        </p:attrNameLst>
                                      </p:cBhvr>
                                      <p:to>
                                        <p:strVal val="visible"/>
                                      </p:to>
                                    </p:set>
                                    <p:animEffect transition="in" filter="fade">
                                      <p:cBhvr>
                                        <p:cTn id="214" dur="250"/>
                                        <p:tgtEl>
                                          <p:spTgt spid="155"/>
                                        </p:tgtEl>
                                      </p:cBhvr>
                                    </p:animEffect>
                                  </p:childTnLst>
                                </p:cTn>
                              </p:par>
                              <p:par>
                                <p:cTn id="215" presetID="10" presetClass="entr" presetSubtype="0" fill="hold" nodeType="withEffect">
                                  <p:stCondLst>
                                    <p:cond delay="0"/>
                                  </p:stCondLst>
                                  <p:childTnLst>
                                    <p:set>
                                      <p:cBhvr>
                                        <p:cTn id="216" dur="1" fill="hold">
                                          <p:stCondLst>
                                            <p:cond delay="0"/>
                                          </p:stCondLst>
                                        </p:cTn>
                                        <p:tgtEl>
                                          <p:spTgt spid="166"/>
                                        </p:tgtEl>
                                        <p:attrNameLst>
                                          <p:attrName>style.visibility</p:attrName>
                                        </p:attrNameLst>
                                      </p:cBhvr>
                                      <p:to>
                                        <p:strVal val="visible"/>
                                      </p:to>
                                    </p:set>
                                    <p:animEffect transition="in" filter="fade">
                                      <p:cBhvr>
                                        <p:cTn id="217" dur="250"/>
                                        <p:tgtEl>
                                          <p:spTgt spid="166"/>
                                        </p:tgtEl>
                                      </p:cBhvr>
                                    </p:animEffect>
                                  </p:childTnLst>
                                </p:cTn>
                              </p:par>
                              <p:par>
                                <p:cTn id="218" presetID="10" presetClass="entr" presetSubtype="0" fill="hold" nodeType="withEffect">
                                  <p:stCondLst>
                                    <p:cond delay="0"/>
                                  </p:stCondLst>
                                  <p:childTnLst>
                                    <p:set>
                                      <p:cBhvr>
                                        <p:cTn id="219" dur="1" fill="hold">
                                          <p:stCondLst>
                                            <p:cond delay="0"/>
                                          </p:stCondLst>
                                        </p:cTn>
                                        <p:tgtEl>
                                          <p:spTgt spid="162"/>
                                        </p:tgtEl>
                                        <p:attrNameLst>
                                          <p:attrName>style.visibility</p:attrName>
                                        </p:attrNameLst>
                                      </p:cBhvr>
                                      <p:to>
                                        <p:strVal val="visible"/>
                                      </p:to>
                                    </p:set>
                                    <p:animEffect transition="in" filter="fade">
                                      <p:cBhvr>
                                        <p:cTn id="220" dur="250"/>
                                        <p:tgtEl>
                                          <p:spTgt spid="162"/>
                                        </p:tgtEl>
                                      </p:cBhvr>
                                    </p:animEffect>
                                  </p:childTnLst>
                                </p:cTn>
                              </p:par>
                              <p:par>
                                <p:cTn id="221" presetID="10" presetClass="entr" presetSubtype="0" fill="hold" nodeType="withEffect">
                                  <p:stCondLst>
                                    <p:cond delay="0"/>
                                  </p:stCondLst>
                                  <p:childTnLst>
                                    <p:set>
                                      <p:cBhvr>
                                        <p:cTn id="222" dur="1" fill="hold">
                                          <p:stCondLst>
                                            <p:cond delay="0"/>
                                          </p:stCondLst>
                                        </p:cTn>
                                        <p:tgtEl>
                                          <p:spTgt spid="160"/>
                                        </p:tgtEl>
                                        <p:attrNameLst>
                                          <p:attrName>style.visibility</p:attrName>
                                        </p:attrNameLst>
                                      </p:cBhvr>
                                      <p:to>
                                        <p:strVal val="visible"/>
                                      </p:to>
                                    </p:set>
                                    <p:animEffect transition="in" filter="fade">
                                      <p:cBhvr>
                                        <p:cTn id="223" dur="250"/>
                                        <p:tgtEl>
                                          <p:spTgt spid="160"/>
                                        </p:tgtEl>
                                      </p:cBhvr>
                                    </p:animEffect>
                                  </p:childTnLst>
                                </p:cTn>
                              </p:par>
                              <p:par>
                                <p:cTn id="224" presetID="10" presetClass="entr" presetSubtype="0" fill="hold" nodeType="withEffect">
                                  <p:stCondLst>
                                    <p:cond delay="0"/>
                                  </p:stCondLst>
                                  <p:childTnLst>
                                    <p:set>
                                      <p:cBhvr>
                                        <p:cTn id="225" dur="1" fill="hold">
                                          <p:stCondLst>
                                            <p:cond delay="0"/>
                                          </p:stCondLst>
                                        </p:cTn>
                                        <p:tgtEl>
                                          <p:spTgt spid="164"/>
                                        </p:tgtEl>
                                        <p:attrNameLst>
                                          <p:attrName>style.visibility</p:attrName>
                                        </p:attrNameLst>
                                      </p:cBhvr>
                                      <p:to>
                                        <p:strVal val="visible"/>
                                      </p:to>
                                    </p:set>
                                    <p:animEffect transition="in" filter="fade">
                                      <p:cBhvr>
                                        <p:cTn id="226" dur="250"/>
                                        <p:tgtEl>
                                          <p:spTgt spid="164"/>
                                        </p:tgtEl>
                                      </p:cBhvr>
                                    </p:animEffect>
                                  </p:childTnLst>
                                </p:cTn>
                              </p:par>
                              <p:par>
                                <p:cTn id="227" presetID="10" presetClass="entr" presetSubtype="0" fill="hold" nodeType="withEffect">
                                  <p:stCondLst>
                                    <p:cond delay="0"/>
                                  </p:stCondLst>
                                  <p:childTnLst>
                                    <p:set>
                                      <p:cBhvr>
                                        <p:cTn id="228" dur="1" fill="hold">
                                          <p:stCondLst>
                                            <p:cond delay="0"/>
                                          </p:stCondLst>
                                        </p:cTn>
                                        <p:tgtEl>
                                          <p:spTgt spid="171"/>
                                        </p:tgtEl>
                                        <p:attrNameLst>
                                          <p:attrName>style.visibility</p:attrName>
                                        </p:attrNameLst>
                                      </p:cBhvr>
                                      <p:to>
                                        <p:strVal val="visible"/>
                                      </p:to>
                                    </p:set>
                                    <p:animEffect transition="in" filter="fade">
                                      <p:cBhvr>
                                        <p:cTn id="229" dur="250"/>
                                        <p:tgtEl>
                                          <p:spTgt spid="171"/>
                                        </p:tgtEl>
                                      </p:cBhvr>
                                    </p:animEffect>
                                  </p:childTnLst>
                                </p:cTn>
                              </p:par>
                              <p:par>
                                <p:cTn id="230" presetID="10" presetClass="entr" presetSubtype="0" fill="hold" nodeType="withEffect">
                                  <p:stCondLst>
                                    <p:cond delay="0"/>
                                  </p:stCondLst>
                                  <p:childTnLst>
                                    <p:set>
                                      <p:cBhvr>
                                        <p:cTn id="231" dur="1" fill="hold">
                                          <p:stCondLst>
                                            <p:cond delay="0"/>
                                          </p:stCondLst>
                                        </p:cTn>
                                        <p:tgtEl>
                                          <p:spTgt spid="168"/>
                                        </p:tgtEl>
                                        <p:attrNameLst>
                                          <p:attrName>style.visibility</p:attrName>
                                        </p:attrNameLst>
                                      </p:cBhvr>
                                      <p:to>
                                        <p:strVal val="visible"/>
                                      </p:to>
                                    </p:set>
                                    <p:animEffect transition="in" filter="fade">
                                      <p:cBhvr>
                                        <p:cTn id="232" dur="250"/>
                                        <p:tgtEl>
                                          <p:spTgt spid="168"/>
                                        </p:tgtEl>
                                      </p:cBhvr>
                                    </p:animEffect>
                                  </p:childTnLst>
                                </p:cTn>
                              </p:par>
                              <p:par>
                                <p:cTn id="233" presetID="10" presetClass="entr" presetSubtype="0" fill="hold" nodeType="withEffect">
                                  <p:stCondLst>
                                    <p:cond delay="0"/>
                                  </p:stCondLst>
                                  <p:childTnLst>
                                    <p:set>
                                      <p:cBhvr>
                                        <p:cTn id="234" dur="1" fill="hold">
                                          <p:stCondLst>
                                            <p:cond delay="0"/>
                                          </p:stCondLst>
                                        </p:cTn>
                                        <p:tgtEl>
                                          <p:spTgt spid="167"/>
                                        </p:tgtEl>
                                        <p:attrNameLst>
                                          <p:attrName>style.visibility</p:attrName>
                                        </p:attrNameLst>
                                      </p:cBhvr>
                                      <p:to>
                                        <p:strVal val="visible"/>
                                      </p:to>
                                    </p:set>
                                    <p:animEffect transition="in" filter="fade">
                                      <p:cBhvr>
                                        <p:cTn id="235" dur="250"/>
                                        <p:tgtEl>
                                          <p:spTgt spid="167"/>
                                        </p:tgtEl>
                                      </p:cBhvr>
                                    </p:animEffect>
                                  </p:childTnLst>
                                </p:cTn>
                              </p:par>
                              <p:par>
                                <p:cTn id="236" presetID="10" presetClass="entr" presetSubtype="0" fill="hold" nodeType="withEffect">
                                  <p:stCondLst>
                                    <p:cond delay="0"/>
                                  </p:stCondLst>
                                  <p:childTnLst>
                                    <p:set>
                                      <p:cBhvr>
                                        <p:cTn id="237" dur="1" fill="hold">
                                          <p:stCondLst>
                                            <p:cond delay="0"/>
                                          </p:stCondLst>
                                        </p:cTn>
                                        <p:tgtEl>
                                          <p:spTgt spid="169"/>
                                        </p:tgtEl>
                                        <p:attrNameLst>
                                          <p:attrName>style.visibility</p:attrName>
                                        </p:attrNameLst>
                                      </p:cBhvr>
                                      <p:to>
                                        <p:strVal val="visible"/>
                                      </p:to>
                                    </p:set>
                                    <p:animEffect transition="in" filter="fade">
                                      <p:cBhvr>
                                        <p:cTn id="238" dur="250"/>
                                        <p:tgtEl>
                                          <p:spTgt spid="169"/>
                                        </p:tgtEl>
                                      </p:cBhvr>
                                    </p:animEffect>
                                  </p:childTnLst>
                                </p:cTn>
                              </p:par>
                              <p:par>
                                <p:cTn id="239" presetID="10" presetClass="entr" presetSubtype="0" fill="hold" nodeType="withEffect">
                                  <p:stCondLst>
                                    <p:cond delay="0"/>
                                  </p:stCondLst>
                                  <p:childTnLst>
                                    <p:set>
                                      <p:cBhvr>
                                        <p:cTn id="240" dur="1" fill="hold">
                                          <p:stCondLst>
                                            <p:cond delay="0"/>
                                          </p:stCondLst>
                                        </p:cTn>
                                        <p:tgtEl>
                                          <p:spTgt spid="176"/>
                                        </p:tgtEl>
                                        <p:attrNameLst>
                                          <p:attrName>style.visibility</p:attrName>
                                        </p:attrNameLst>
                                      </p:cBhvr>
                                      <p:to>
                                        <p:strVal val="visible"/>
                                      </p:to>
                                    </p:set>
                                    <p:animEffect transition="in" filter="fade">
                                      <p:cBhvr>
                                        <p:cTn id="241" dur="250"/>
                                        <p:tgtEl>
                                          <p:spTgt spid="176"/>
                                        </p:tgtEl>
                                      </p:cBhvr>
                                    </p:animEffect>
                                  </p:childTnLst>
                                </p:cTn>
                              </p:par>
                              <p:par>
                                <p:cTn id="242" presetID="10" presetClass="entr" presetSubtype="0" fill="hold" nodeType="withEffect">
                                  <p:stCondLst>
                                    <p:cond delay="0"/>
                                  </p:stCondLst>
                                  <p:childTnLst>
                                    <p:set>
                                      <p:cBhvr>
                                        <p:cTn id="243" dur="1" fill="hold">
                                          <p:stCondLst>
                                            <p:cond delay="0"/>
                                          </p:stCondLst>
                                        </p:cTn>
                                        <p:tgtEl>
                                          <p:spTgt spid="174"/>
                                        </p:tgtEl>
                                        <p:attrNameLst>
                                          <p:attrName>style.visibility</p:attrName>
                                        </p:attrNameLst>
                                      </p:cBhvr>
                                      <p:to>
                                        <p:strVal val="visible"/>
                                      </p:to>
                                    </p:set>
                                    <p:animEffect transition="in" filter="fade">
                                      <p:cBhvr>
                                        <p:cTn id="244" dur="250"/>
                                        <p:tgtEl>
                                          <p:spTgt spid="174"/>
                                        </p:tgtEl>
                                      </p:cBhvr>
                                    </p:animEffect>
                                  </p:childTnLst>
                                </p:cTn>
                              </p:par>
                              <p:par>
                                <p:cTn id="245" presetID="10" presetClass="entr" presetSubtype="0" fill="hold" nodeType="withEffect">
                                  <p:stCondLst>
                                    <p:cond delay="0"/>
                                  </p:stCondLst>
                                  <p:childTnLst>
                                    <p:set>
                                      <p:cBhvr>
                                        <p:cTn id="246" dur="1" fill="hold">
                                          <p:stCondLst>
                                            <p:cond delay="0"/>
                                          </p:stCondLst>
                                        </p:cTn>
                                        <p:tgtEl>
                                          <p:spTgt spid="173"/>
                                        </p:tgtEl>
                                        <p:attrNameLst>
                                          <p:attrName>style.visibility</p:attrName>
                                        </p:attrNameLst>
                                      </p:cBhvr>
                                      <p:to>
                                        <p:strVal val="visible"/>
                                      </p:to>
                                    </p:set>
                                    <p:animEffect transition="in" filter="fade">
                                      <p:cBhvr>
                                        <p:cTn id="247" dur="250"/>
                                        <p:tgtEl>
                                          <p:spTgt spid="173"/>
                                        </p:tgtEl>
                                      </p:cBhvr>
                                    </p:animEffect>
                                  </p:childTnLst>
                                </p:cTn>
                              </p:par>
                              <p:par>
                                <p:cTn id="248" presetID="10" presetClass="entr" presetSubtype="0" fill="hold" nodeType="withEffect">
                                  <p:stCondLst>
                                    <p:cond delay="0"/>
                                  </p:stCondLst>
                                  <p:childTnLst>
                                    <p:set>
                                      <p:cBhvr>
                                        <p:cTn id="249" dur="1" fill="hold">
                                          <p:stCondLst>
                                            <p:cond delay="0"/>
                                          </p:stCondLst>
                                        </p:cTn>
                                        <p:tgtEl>
                                          <p:spTgt spid="175"/>
                                        </p:tgtEl>
                                        <p:attrNameLst>
                                          <p:attrName>style.visibility</p:attrName>
                                        </p:attrNameLst>
                                      </p:cBhvr>
                                      <p:to>
                                        <p:strVal val="visible"/>
                                      </p:to>
                                    </p:set>
                                    <p:animEffect transition="in" filter="fade">
                                      <p:cBhvr>
                                        <p:cTn id="250" dur="250"/>
                                        <p:tgtEl>
                                          <p:spTgt spid="175"/>
                                        </p:tgtEl>
                                      </p:cBhvr>
                                    </p:animEffect>
                                  </p:childTnLst>
                                </p:cTn>
                              </p:par>
                              <p:par>
                                <p:cTn id="251" presetID="10" presetClass="entr" presetSubtype="0" fill="hold" nodeType="withEffect">
                                  <p:stCondLst>
                                    <p:cond delay="0"/>
                                  </p:stCondLst>
                                  <p:childTnLst>
                                    <p:set>
                                      <p:cBhvr>
                                        <p:cTn id="252" dur="1" fill="hold">
                                          <p:stCondLst>
                                            <p:cond delay="0"/>
                                          </p:stCondLst>
                                        </p:cTn>
                                        <p:tgtEl>
                                          <p:spTgt spid="177"/>
                                        </p:tgtEl>
                                        <p:attrNameLst>
                                          <p:attrName>style.visibility</p:attrName>
                                        </p:attrNameLst>
                                      </p:cBhvr>
                                      <p:to>
                                        <p:strVal val="visible"/>
                                      </p:to>
                                    </p:set>
                                    <p:animEffect transition="in" filter="fade">
                                      <p:cBhvr>
                                        <p:cTn id="253" dur="250"/>
                                        <p:tgtEl>
                                          <p:spTgt spid="177"/>
                                        </p:tgtEl>
                                      </p:cBhvr>
                                    </p:animEffect>
                                  </p:childTnLst>
                                </p:cTn>
                              </p:par>
                              <p:par>
                                <p:cTn id="254" presetID="10" presetClass="entr" presetSubtype="0" fill="hold" nodeType="withEffect">
                                  <p:stCondLst>
                                    <p:cond delay="0"/>
                                  </p:stCondLst>
                                  <p:childTnLst>
                                    <p:set>
                                      <p:cBhvr>
                                        <p:cTn id="255" dur="1" fill="hold">
                                          <p:stCondLst>
                                            <p:cond delay="0"/>
                                          </p:stCondLst>
                                        </p:cTn>
                                        <p:tgtEl>
                                          <p:spTgt spid="178"/>
                                        </p:tgtEl>
                                        <p:attrNameLst>
                                          <p:attrName>style.visibility</p:attrName>
                                        </p:attrNameLst>
                                      </p:cBhvr>
                                      <p:to>
                                        <p:strVal val="visible"/>
                                      </p:to>
                                    </p:set>
                                    <p:animEffect transition="in" filter="fade">
                                      <p:cBhvr>
                                        <p:cTn id="256" dur="250"/>
                                        <p:tgtEl>
                                          <p:spTgt spid="178"/>
                                        </p:tgtEl>
                                      </p:cBhvr>
                                    </p:animEffect>
                                  </p:childTnLst>
                                </p:cTn>
                              </p:par>
                              <p:par>
                                <p:cTn id="257" presetID="10" presetClass="entr" presetSubtype="0" fill="hold" nodeType="withEffect">
                                  <p:stCondLst>
                                    <p:cond delay="0"/>
                                  </p:stCondLst>
                                  <p:childTnLst>
                                    <p:set>
                                      <p:cBhvr>
                                        <p:cTn id="258" dur="1" fill="hold">
                                          <p:stCondLst>
                                            <p:cond delay="0"/>
                                          </p:stCondLst>
                                        </p:cTn>
                                        <p:tgtEl>
                                          <p:spTgt spid="179"/>
                                        </p:tgtEl>
                                        <p:attrNameLst>
                                          <p:attrName>style.visibility</p:attrName>
                                        </p:attrNameLst>
                                      </p:cBhvr>
                                      <p:to>
                                        <p:strVal val="visible"/>
                                      </p:to>
                                    </p:set>
                                    <p:animEffect transition="in" filter="fade">
                                      <p:cBhvr>
                                        <p:cTn id="259" dur="250"/>
                                        <p:tgtEl>
                                          <p:spTgt spid="179"/>
                                        </p:tgtEl>
                                      </p:cBhvr>
                                    </p:animEffect>
                                  </p:childTnLst>
                                </p:cTn>
                              </p:par>
                              <p:par>
                                <p:cTn id="260" presetID="10" presetClass="entr" presetSubtype="0" fill="hold" nodeType="withEffect">
                                  <p:stCondLst>
                                    <p:cond delay="0"/>
                                  </p:stCondLst>
                                  <p:childTnLst>
                                    <p:set>
                                      <p:cBhvr>
                                        <p:cTn id="261" dur="1" fill="hold">
                                          <p:stCondLst>
                                            <p:cond delay="0"/>
                                          </p:stCondLst>
                                        </p:cTn>
                                        <p:tgtEl>
                                          <p:spTgt spid="184"/>
                                        </p:tgtEl>
                                        <p:attrNameLst>
                                          <p:attrName>style.visibility</p:attrName>
                                        </p:attrNameLst>
                                      </p:cBhvr>
                                      <p:to>
                                        <p:strVal val="visible"/>
                                      </p:to>
                                    </p:set>
                                    <p:animEffect transition="in" filter="fade">
                                      <p:cBhvr>
                                        <p:cTn id="262" dur="250"/>
                                        <p:tgtEl>
                                          <p:spTgt spid="184"/>
                                        </p:tgtEl>
                                      </p:cBhvr>
                                    </p:animEffect>
                                  </p:childTnLst>
                                </p:cTn>
                              </p:par>
                              <p:par>
                                <p:cTn id="263" presetID="10" presetClass="entr" presetSubtype="0" fill="hold" nodeType="withEffect">
                                  <p:stCondLst>
                                    <p:cond delay="0"/>
                                  </p:stCondLst>
                                  <p:childTnLst>
                                    <p:set>
                                      <p:cBhvr>
                                        <p:cTn id="264" dur="1" fill="hold">
                                          <p:stCondLst>
                                            <p:cond delay="0"/>
                                          </p:stCondLst>
                                        </p:cTn>
                                        <p:tgtEl>
                                          <p:spTgt spid="182"/>
                                        </p:tgtEl>
                                        <p:attrNameLst>
                                          <p:attrName>style.visibility</p:attrName>
                                        </p:attrNameLst>
                                      </p:cBhvr>
                                      <p:to>
                                        <p:strVal val="visible"/>
                                      </p:to>
                                    </p:set>
                                    <p:animEffect transition="in" filter="fade">
                                      <p:cBhvr>
                                        <p:cTn id="265" dur="250"/>
                                        <p:tgtEl>
                                          <p:spTgt spid="182"/>
                                        </p:tgtEl>
                                      </p:cBhvr>
                                    </p:animEffect>
                                  </p:childTnLst>
                                </p:cTn>
                              </p:par>
                              <p:par>
                                <p:cTn id="266" presetID="10" presetClass="entr" presetSubtype="0" fill="hold" nodeType="withEffect">
                                  <p:stCondLst>
                                    <p:cond delay="0"/>
                                  </p:stCondLst>
                                  <p:childTnLst>
                                    <p:set>
                                      <p:cBhvr>
                                        <p:cTn id="267" dur="1" fill="hold">
                                          <p:stCondLst>
                                            <p:cond delay="0"/>
                                          </p:stCondLst>
                                        </p:cTn>
                                        <p:tgtEl>
                                          <p:spTgt spid="180"/>
                                        </p:tgtEl>
                                        <p:attrNameLst>
                                          <p:attrName>style.visibility</p:attrName>
                                        </p:attrNameLst>
                                      </p:cBhvr>
                                      <p:to>
                                        <p:strVal val="visible"/>
                                      </p:to>
                                    </p:set>
                                    <p:animEffect transition="in" filter="fade">
                                      <p:cBhvr>
                                        <p:cTn id="268" dur="250"/>
                                        <p:tgtEl>
                                          <p:spTgt spid="180"/>
                                        </p:tgtEl>
                                      </p:cBhvr>
                                    </p:animEffect>
                                  </p:childTnLst>
                                </p:cTn>
                              </p:par>
                              <p:par>
                                <p:cTn id="269" presetID="10" presetClass="entr" presetSubtype="0" fill="hold" nodeType="withEffect">
                                  <p:stCondLst>
                                    <p:cond delay="0"/>
                                  </p:stCondLst>
                                  <p:childTnLst>
                                    <p:set>
                                      <p:cBhvr>
                                        <p:cTn id="270" dur="1" fill="hold">
                                          <p:stCondLst>
                                            <p:cond delay="0"/>
                                          </p:stCondLst>
                                        </p:cTn>
                                        <p:tgtEl>
                                          <p:spTgt spid="183"/>
                                        </p:tgtEl>
                                        <p:attrNameLst>
                                          <p:attrName>style.visibility</p:attrName>
                                        </p:attrNameLst>
                                      </p:cBhvr>
                                      <p:to>
                                        <p:strVal val="visible"/>
                                      </p:to>
                                    </p:set>
                                    <p:animEffect transition="in" filter="fade">
                                      <p:cBhvr>
                                        <p:cTn id="271" dur="250"/>
                                        <p:tgtEl>
                                          <p:spTgt spid="183"/>
                                        </p:tgtEl>
                                      </p:cBhvr>
                                    </p:animEffect>
                                  </p:childTnLst>
                                </p:cTn>
                              </p:par>
                              <p:par>
                                <p:cTn id="272" presetID="10" presetClass="entr" presetSubtype="0" fill="hold" nodeType="withEffect">
                                  <p:stCondLst>
                                    <p:cond delay="0"/>
                                  </p:stCondLst>
                                  <p:childTnLst>
                                    <p:set>
                                      <p:cBhvr>
                                        <p:cTn id="273" dur="1" fill="hold">
                                          <p:stCondLst>
                                            <p:cond delay="0"/>
                                          </p:stCondLst>
                                        </p:cTn>
                                        <p:tgtEl>
                                          <p:spTgt spid="190"/>
                                        </p:tgtEl>
                                        <p:attrNameLst>
                                          <p:attrName>style.visibility</p:attrName>
                                        </p:attrNameLst>
                                      </p:cBhvr>
                                      <p:to>
                                        <p:strVal val="visible"/>
                                      </p:to>
                                    </p:set>
                                    <p:animEffect transition="in" filter="fade">
                                      <p:cBhvr>
                                        <p:cTn id="274" dur="250"/>
                                        <p:tgtEl>
                                          <p:spTgt spid="190"/>
                                        </p:tgtEl>
                                      </p:cBhvr>
                                    </p:animEffect>
                                  </p:childTnLst>
                                </p:cTn>
                              </p:par>
                              <p:par>
                                <p:cTn id="275" presetID="10" presetClass="entr" presetSubtype="0" fill="hold" nodeType="withEffect">
                                  <p:stCondLst>
                                    <p:cond delay="0"/>
                                  </p:stCondLst>
                                  <p:childTnLst>
                                    <p:set>
                                      <p:cBhvr>
                                        <p:cTn id="276" dur="1" fill="hold">
                                          <p:stCondLst>
                                            <p:cond delay="0"/>
                                          </p:stCondLst>
                                        </p:cTn>
                                        <p:tgtEl>
                                          <p:spTgt spid="186"/>
                                        </p:tgtEl>
                                        <p:attrNameLst>
                                          <p:attrName>style.visibility</p:attrName>
                                        </p:attrNameLst>
                                      </p:cBhvr>
                                      <p:to>
                                        <p:strVal val="visible"/>
                                      </p:to>
                                    </p:set>
                                    <p:animEffect transition="in" filter="fade">
                                      <p:cBhvr>
                                        <p:cTn id="277" dur="250"/>
                                        <p:tgtEl>
                                          <p:spTgt spid="186"/>
                                        </p:tgtEl>
                                      </p:cBhvr>
                                    </p:animEffect>
                                  </p:childTnLst>
                                </p:cTn>
                              </p:par>
                              <p:par>
                                <p:cTn id="278" presetID="10" presetClass="entr" presetSubtype="0" fill="hold" nodeType="withEffect">
                                  <p:stCondLst>
                                    <p:cond delay="0"/>
                                  </p:stCondLst>
                                  <p:childTnLst>
                                    <p:set>
                                      <p:cBhvr>
                                        <p:cTn id="279" dur="1" fill="hold">
                                          <p:stCondLst>
                                            <p:cond delay="0"/>
                                          </p:stCondLst>
                                        </p:cTn>
                                        <p:tgtEl>
                                          <p:spTgt spid="185"/>
                                        </p:tgtEl>
                                        <p:attrNameLst>
                                          <p:attrName>style.visibility</p:attrName>
                                        </p:attrNameLst>
                                      </p:cBhvr>
                                      <p:to>
                                        <p:strVal val="visible"/>
                                      </p:to>
                                    </p:set>
                                    <p:animEffect transition="in" filter="fade">
                                      <p:cBhvr>
                                        <p:cTn id="280" dur="250"/>
                                        <p:tgtEl>
                                          <p:spTgt spid="185"/>
                                        </p:tgtEl>
                                      </p:cBhvr>
                                    </p:animEffect>
                                  </p:childTnLst>
                                </p:cTn>
                              </p:par>
                              <p:par>
                                <p:cTn id="281" presetID="10" presetClass="entr" presetSubtype="0" fill="hold" nodeType="withEffect">
                                  <p:stCondLst>
                                    <p:cond delay="0"/>
                                  </p:stCondLst>
                                  <p:childTnLst>
                                    <p:set>
                                      <p:cBhvr>
                                        <p:cTn id="282" dur="1" fill="hold">
                                          <p:stCondLst>
                                            <p:cond delay="0"/>
                                          </p:stCondLst>
                                        </p:cTn>
                                        <p:tgtEl>
                                          <p:spTgt spid="189"/>
                                        </p:tgtEl>
                                        <p:attrNameLst>
                                          <p:attrName>style.visibility</p:attrName>
                                        </p:attrNameLst>
                                      </p:cBhvr>
                                      <p:to>
                                        <p:strVal val="visible"/>
                                      </p:to>
                                    </p:set>
                                    <p:animEffect transition="in" filter="fade">
                                      <p:cBhvr>
                                        <p:cTn id="283" dur="250"/>
                                        <p:tgtEl>
                                          <p:spTgt spid="189"/>
                                        </p:tgtEl>
                                      </p:cBhvr>
                                    </p:animEffect>
                                  </p:childTnLst>
                                </p:cTn>
                              </p:par>
                              <p:par>
                                <p:cTn id="284" presetID="10" presetClass="entr" presetSubtype="0" fill="hold" nodeType="withEffect">
                                  <p:stCondLst>
                                    <p:cond delay="0"/>
                                  </p:stCondLst>
                                  <p:childTnLst>
                                    <p:set>
                                      <p:cBhvr>
                                        <p:cTn id="285" dur="1" fill="hold">
                                          <p:stCondLst>
                                            <p:cond delay="0"/>
                                          </p:stCondLst>
                                        </p:cTn>
                                        <p:tgtEl>
                                          <p:spTgt spid="199"/>
                                        </p:tgtEl>
                                        <p:attrNameLst>
                                          <p:attrName>style.visibility</p:attrName>
                                        </p:attrNameLst>
                                      </p:cBhvr>
                                      <p:to>
                                        <p:strVal val="visible"/>
                                      </p:to>
                                    </p:set>
                                    <p:animEffect transition="in" filter="fade">
                                      <p:cBhvr>
                                        <p:cTn id="286" dur="250"/>
                                        <p:tgtEl>
                                          <p:spTgt spid="199"/>
                                        </p:tgtEl>
                                      </p:cBhvr>
                                    </p:animEffect>
                                  </p:childTnLst>
                                </p:cTn>
                              </p:par>
                              <p:par>
                                <p:cTn id="287" presetID="10" presetClass="entr" presetSubtype="0" fill="hold" nodeType="withEffect">
                                  <p:stCondLst>
                                    <p:cond delay="0"/>
                                  </p:stCondLst>
                                  <p:childTnLst>
                                    <p:set>
                                      <p:cBhvr>
                                        <p:cTn id="288" dur="1" fill="hold">
                                          <p:stCondLst>
                                            <p:cond delay="0"/>
                                          </p:stCondLst>
                                        </p:cTn>
                                        <p:tgtEl>
                                          <p:spTgt spid="194"/>
                                        </p:tgtEl>
                                        <p:attrNameLst>
                                          <p:attrName>style.visibility</p:attrName>
                                        </p:attrNameLst>
                                      </p:cBhvr>
                                      <p:to>
                                        <p:strVal val="visible"/>
                                      </p:to>
                                    </p:set>
                                    <p:animEffect transition="in" filter="fade">
                                      <p:cBhvr>
                                        <p:cTn id="289" dur="250"/>
                                        <p:tgtEl>
                                          <p:spTgt spid="194"/>
                                        </p:tgtEl>
                                      </p:cBhvr>
                                    </p:animEffect>
                                  </p:childTnLst>
                                </p:cTn>
                              </p:par>
                              <p:par>
                                <p:cTn id="290" presetID="10" presetClass="entr" presetSubtype="0" fill="hold" nodeType="withEffect">
                                  <p:stCondLst>
                                    <p:cond delay="0"/>
                                  </p:stCondLst>
                                  <p:childTnLst>
                                    <p:set>
                                      <p:cBhvr>
                                        <p:cTn id="291" dur="1" fill="hold">
                                          <p:stCondLst>
                                            <p:cond delay="0"/>
                                          </p:stCondLst>
                                        </p:cTn>
                                        <p:tgtEl>
                                          <p:spTgt spid="193"/>
                                        </p:tgtEl>
                                        <p:attrNameLst>
                                          <p:attrName>style.visibility</p:attrName>
                                        </p:attrNameLst>
                                      </p:cBhvr>
                                      <p:to>
                                        <p:strVal val="visible"/>
                                      </p:to>
                                    </p:set>
                                    <p:animEffect transition="in" filter="fade">
                                      <p:cBhvr>
                                        <p:cTn id="292" dur="250"/>
                                        <p:tgtEl>
                                          <p:spTgt spid="193"/>
                                        </p:tgtEl>
                                      </p:cBhvr>
                                    </p:animEffect>
                                  </p:childTnLst>
                                </p:cTn>
                              </p:par>
                              <p:par>
                                <p:cTn id="293" presetID="10" presetClass="entr" presetSubtype="0" fill="hold" nodeType="withEffect">
                                  <p:stCondLst>
                                    <p:cond delay="0"/>
                                  </p:stCondLst>
                                  <p:childTnLst>
                                    <p:set>
                                      <p:cBhvr>
                                        <p:cTn id="294" dur="1" fill="hold">
                                          <p:stCondLst>
                                            <p:cond delay="0"/>
                                          </p:stCondLst>
                                        </p:cTn>
                                        <p:tgtEl>
                                          <p:spTgt spid="197"/>
                                        </p:tgtEl>
                                        <p:attrNameLst>
                                          <p:attrName>style.visibility</p:attrName>
                                        </p:attrNameLst>
                                      </p:cBhvr>
                                      <p:to>
                                        <p:strVal val="visible"/>
                                      </p:to>
                                    </p:set>
                                    <p:animEffect transition="in" filter="fade">
                                      <p:cBhvr>
                                        <p:cTn id="295" dur="250"/>
                                        <p:tgtEl>
                                          <p:spTgt spid="197"/>
                                        </p:tgtEl>
                                      </p:cBhvr>
                                    </p:animEffect>
                                  </p:childTnLst>
                                </p:cTn>
                              </p:par>
                              <p:par>
                                <p:cTn id="296" presetID="10" presetClass="entr" presetSubtype="0" fill="hold" nodeType="withEffect">
                                  <p:stCondLst>
                                    <p:cond delay="0"/>
                                  </p:stCondLst>
                                  <p:childTnLst>
                                    <p:set>
                                      <p:cBhvr>
                                        <p:cTn id="297" dur="1" fill="hold">
                                          <p:stCondLst>
                                            <p:cond delay="0"/>
                                          </p:stCondLst>
                                        </p:cTn>
                                        <p:tgtEl>
                                          <p:spTgt spid="200"/>
                                        </p:tgtEl>
                                        <p:attrNameLst>
                                          <p:attrName>style.visibility</p:attrName>
                                        </p:attrNameLst>
                                      </p:cBhvr>
                                      <p:to>
                                        <p:strVal val="visible"/>
                                      </p:to>
                                    </p:set>
                                    <p:animEffect transition="in" filter="fade">
                                      <p:cBhvr>
                                        <p:cTn id="298" dur="250"/>
                                        <p:tgtEl>
                                          <p:spTgt spid="200"/>
                                        </p:tgtEl>
                                      </p:cBhvr>
                                    </p:animEffect>
                                  </p:childTnLst>
                                </p:cTn>
                              </p:par>
                              <p:par>
                                <p:cTn id="299" presetID="10" presetClass="entr" presetSubtype="0" fill="hold" nodeType="withEffect">
                                  <p:stCondLst>
                                    <p:cond delay="0"/>
                                  </p:stCondLst>
                                  <p:childTnLst>
                                    <p:set>
                                      <p:cBhvr>
                                        <p:cTn id="300" dur="1" fill="hold">
                                          <p:stCondLst>
                                            <p:cond delay="0"/>
                                          </p:stCondLst>
                                        </p:cTn>
                                        <p:tgtEl>
                                          <p:spTgt spid="201"/>
                                        </p:tgtEl>
                                        <p:attrNameLst>
                                          <p:attrName>style.visibility</p:attrName>
                                        </p:attrNameLst>
                                      </p:cBhvr>
                                      <p:to>
                                        <p:strVal val="visible"/>
                                      </p:to>
                                    </p:set>
                                    <p:animEffect transition="in" filter="fade">
                                      <p:cBhvr>
                                        <p:cTn id="301" dur="250"/>
                                        <p:tgtEl>
                                          <p:spTgt spid="201"/>
                                        </p:tgtEl>
                                      </p:cBhvr>
                                    </p:animEffect>
                                  </p:childTnLst>
                                </p:cTn>
                              </p:par>
                              <p:par>
                                <p:cTn id="302" presetID="10" presetClass="entr" presetSubtype="0" fill="hold" nodeType="withEffect">
                                  <p:stCondLst>
                                    <p:cond delay="0"/>
                                  </p:stCondLst>
                                  <p:childTnLst>
                                    <p:set>
                                      <p:cBhvr>
                                        <p:cTn id="303" dur="1" fill="hold">
                                          <p:stCondLst>
                                            <p:cond delay="0"/>
                                          </p:stCondLst>
                                        </p:cTn>
                                        <p:tgtEl>
                                          <p:spTgt spid="202"/>
                                        </p:tgtEl>
                                        <p:attrNameLst>
                                          <p:attrName>style.visibility</p:attrName>
                                        </p:attrNameLst>
                                      </p:cBhvr>
                                      <p:to>
                                        <p:strVal val="visible"/>
                                      </p:to>
                                    </p:set>
                                    <p:animEffect transition="in" filter="fade">
                                      <p:cBhvr>
                                        <p:cTn id="304" dur="250"/>
                                        <p:tgtEl>
                                          <p:spTgt spid="202"/>
                                        </p:tgtEl>
                                      </p:cBhvr>
                                    </p:animEffect>
                                  </p:childTnLst>
                                </p:cTn>
                              </p:par>
                              <p:par>
                                <p:cTn id="305" presetID="10" presetClass="entr" presetSubtype="0" fill="hold" nodeType="withEffect">
                                  <p:stCondLst>
                                    <p:cond delay="0"/>
                                  </p:stCondLst>
                                  <p:childTnLst>
                                    <p:set>
                                      <p:cBhvr>
                                        <p:cTn id="306" dur="1" fill="hold">
                                          <p:stCondLst>
                                            <p:cond delay="0"/>
                                          </p:stCondLst>
                                        </p:cTn>
                                        <p:tgtEl>
                                          <p:spTgt spid="204"/>
                                        </p:tgtEl>
                                        <p:attrNameLst>
                                          <p:attrName>style.visibility</p:attrName>
                                        </p:attrNameLst>
                                      </p:cBhvr>
                                      <p:to>
                                        <p:strVal val="visible"/>
                                      </p:to>
                                    </p:set>
                                    <p:animEffect transition="in" filter="fade">
                                      <p:cBhvr>
                                        <p:cTn id="307" dur="250"/>
                                        <p:tgtEl>
                                          <p:spTgt spid="204"/>
                                        </p:tgtEl>
                                      </p:cBhvr>
                                    </p:animEffect>
                                  </p:childTnLst>
                                </p:cTn>
                              </p:par>
                              <p:par>
                                <p:cTn id="308" presetID="10" presetClass="entr" presetSubtype="0" fill="hold" nodeType="withEffect">
                                  <p:stCondLst>
                                    <p:cond delay="0"/>
                                  </p:stCondLst>
                                  <p:childTnLst>
                                    <p:set>
                                      <p:cBhvr>
                                        <p:cTn id="309" dur="1" fill="hold">
                                          <p:stCondLst>
                                            <p:cond delay="0"/>
                                          </p:stCondLst>
                                        </p:cTn>
                                        <p:tgtEl>
                                          <p:spTgt spid="210"/>
                                        </p:tgtEl>
                                        <p:attrNameLst>
                                          <p:attrName>style.visibility</p:attrName>
                                        </p:attrNameLst>
                                      </p:cBhvr>
                                      <p:to>
                                        <p:strVal val="visible"/>
                                      </p:to>
                                    </p:set>
                                    <p:animEffect transition="in" filter="fade">
                                      <p:cBhvr>
                                        <p:cTn id="310" dur="250"/>
                                        <p:tgtEl>
                                          <p:spTgt spid="210"/>
                                        </p:tgtEl>
                                      </p:cBhvr>
                                    </p:animEffect>
                                  </p:childTnLst>
                                </p:cTn>
                              </p:par>
                              <p:par>
                                <p:cTn id="311" presetID="10" presetClass="entr" presetSubtype="0" fill="hold" nodeType="withEffect">
                                  <p:stCondLst>
                                    <p:cond delay="0"/>
                                  </p:stCondLst>
                                  <p:childTnLst>
                                    <p:set>
                                      <p:cBhvr>
                                        <p:cTn id="312" dur="1" fill="hold">
                                          <p:stCondLst>
                                            <p:cond delay="0"/>
                                          </p:stCondLst>
                                        </p:cTn>
                                        <p:tgtEl>
                                          <p:spTgt spid="208"/>
                                        </p:tgtEl>
                                        <p:attrNameLst>
                                          <p:attrName>style.visibility</p:attrName>
                                        </p:attrNameLst>
                                      </p:cBhvr>
                                      <p:to>
                                        <p:strVal val="visible"/>
                                      </p:to>
                                    </p:set>
                                    <p:animEffect transition="in" filter="fade">
                                      <p:cBhvr>
                                        <p:cTn id="313" dur="250"/>
                                        <p:tgtEl>
                                          <p:spTgt spid="208"/>
                                        </p:tgtEl>
                                      </p:cBhvr>
                                    </p:animEffect>
                                  </p:childTnLst>
                                </p:cTn>
                              </p:par>
                              <p:par>
                                <p:cTn id="314" presetID="10" presetClass="entr" presetSubtype="0" fill="hold" nodeType="withEffect">
                                  <p:stCondLst>
                                    <p:cond delay="0"/>
                                  </p:stCondLst>
                                  <p:childTnLst>
                                    <p:set>
                                      <p:cBhvr>
                                        <p:cTn id="315" dur="1" fill="hold">
                                          <p:stCondLst>
                                            <p:cond delay="0"/>
                                          </p:stCondLst>
                                        </p:cTn>
                                        <p:tgtEl>
                                          <p:spTgt spid="205"/>
                                        </p:tgtEl>
                                        <p:attrNameLst>
                                          <p:attrName>style.visibility</p:attrName>
                                        </p:attrNameLst>
                                      </p:cBhvr>
                                      <p:to>
                                        <p:strVal val="visible"/>
                                      </p:to>
                                    </p:set>
                                    <p:animEffect transition="in" filter="fade">
                                      <p:cBhvr>
                                        <p:cTn id="316" dur="250"/>
                                        <p:tgtEl>
                                          <p:spTgt spid="205"/>
                                        </p:tgtEl>
                                      </p:cBhvr>
                                    </p:animEffect>
                                  </p:childTnLst>
                                </p:cTn>
                              </p:par>
                              <p:par>
                                <p:cTn id="317" presetID="10" presetClass="entr" presetSubtype="0" fill="hold" nodeType="withEffect">
                                  <p:stCondLst>
                                    <p:cond delay="0"/>
                                  </p:stCondLst>
                                  <p:childTnLst>
                                    <p:set>
                                      <p:cBhvr>
                                        <p:cTn id="318" dur="1" fill="hold">
                                          <p:stCondLst>
                                            <p:cond delay="0"/>
                                          </p:stCondLst>
                                        </p:cTn>
                                        <p:tgtEl>
                                          <p:spTgt spid="209"/>
                                        </p:tgtEl>
                                        <p:attrNameLst>
                                          <p:attrName>style.visibility</p:attrName>
                                        </p:attrNameLst>
                                      </p:cBhvr>
                                      <p:to>
                                        <p:strVal val="visible"/>
                                      </p:to>
                                    </p:set>
                                    <p:animEffect transition="in" filter="fade">
                                      <p:cBhvr>
                                        <p:cTn id="319" dur="250"/>
                                        <p:tgtEl>
                                          <p:spTgt spid="209"/>
                                        </p:tgtEl>
                                      </p:cBhvr>
                                    </p:animEffect>
                                  </p:childTnLst>
                                </p:cTn>
                              </p:par>
                              <p:par>
                                <p:cTn id="320" presetID="10" presetClass="entr" presetSubtype="0" fill="hold" nodeType="withEffect">
                                  <p:stCondLst>
                                    <p:cond delay="0"/>
                                  </p:stCondLst>
                                  <p:childTnLst>
                                    <p:set>
                                      <p:cBhvr>
                                        <p:cTn id="321" dur="1" fill="hold">
                                          <p:stCondLst>
                                            <p:cond delay="0"/>
                                          </p:stCondLst>
                                        </p:cTn>
                                        <p:tgtEl>
                                          <p:spTgt spid="215"/>
                                        </p:tgtEl>
                                        <p:attrNameLst>
                                          <p:attrName>style.visibility</p:attrName>
                                        </p:attrNameLst>
                                      </p:cBhvr>
                                      <p:to>
                                        <p:strVal val="visible"/>
                                      </p:to>
                                    </p:set>
                                    <p:animEffect transition="in" filter="fade">
                                      <p:cBhvr>
                                        <p:cTn id="322" dur="250"/>
                                        <p:tgtEl>
                                          <p:spTgt spid="215"/>
                                        </p:tgtEl>
                                      </p:cBhvr>
                                    </p:animEffect>
                                  </p:childTnLst>
                                </p:cTn>
                              </p:par>
                              <p:par>
                                <p:cTn id="323" presetID="10" presetClass="entr" presetSubtype="0" fill="hold" nodeType="withEffect">
                                  <p:stCondLst>
                                    <p:cond delay="0"/>
                                  </p:stCondLst>
                                  <p:childTnLst>
                                    <p:set>
                                      <p:cBhvr>
                                        <p:cTn id="324" dur="1" fill="hold">
                                          <p:stCondLst>
                                            <p:cond delay="0"/>
                                          </p:stCondLst>
                                        </p:cTn>
                                        <p:tgtEl>
                                          <p:spTgt spid="213"/>
                                        </p:tgtEl>
                                        <p:attrNameLst>
                                          <p:attrName>style.visibility</p:attrName>
                                        </p:attrNameLst>
                                      </p:cBhvr>
                                      <p:to>
                                        <p:strVal val="visible"/>
                                      </p:to>
                                    </p:set>
                                    <p:animEffect transition="in" filter="fade">
                                      <p:cBhvr>
                                        <p:cTn id="325" dur="250"/>
                                        <p:tgtEl>
                                          <p:spTgt spid="213"/>
                                        </p:tgtEl>
                                      </p:cBhvr>
                                    </p:animEffect>
                                  </p:childTnLst>
                                </p:cTn>
                              </p:par>
                              <p:par>
                                <p:cTn id="326" presetID="10" presetClass="entr" presetSubtype="0" fill="hold" nodeType="withEffect">
                                  <p:stCondLst>
                                    <p:cond delay="0"/>
                                  </p:stCondLst>
                                  <p:childTnLst>
                                    <p:set>
                                      <p:cBhvr>
                                        <p:cTn id="327" dur="1" fill="hold">
                                          <p:stCondLst>
                                            <p:cond delay="0"/>
                                          </p:stCondLst>
                                        </p:cTn>
                                        <p:tgtEl>
                                          <p:spTgt spid="211"/>
                                        </p:tgtEl>
                                        <p:attrNameLst>
                                          <p:attrName>style.visibility</p:attrName>
                                        </p:attrNameLst>
                                      </p:cBhvr>
                                      <p:to>
                                        <p:strVal val="visible"/>
                                      </p:to>
                                    </p:set>
                                    <p:animEffect transition="in" filter="fade">
                                      <p:cBhvr>
                                        <p:cTn id="328" dur="250"/>
                                        <p:tgtEl>
                                          <p:spTgt spid="211"/>
                                        </p:tgtEl>
                                      </p:cBhvr>
                                    </p:animEffect>
                                  </p:childTnLst>
                                </p:cTn>
                              </p:par>
                              <p:par>
                                <p:cTn id="329" presetID="10" presetClass="entr" presetSubtype="0" fill="hold" nodeType="withEffect">
                                  <p:stCondLst>
                                    <p:cond delay="0"/>
                                  </p:stCondLst>
                                  <p:childTnLst>
                                    <p:set>
                                      <p:cBhvr>
                                        <p:cTn id="330" dur="1" fill="hold">
                                          <p:stCondLst>
                                            <p:cond delay="0"/>
                                          </p:stCondLst>
                                        </p:cTn>
                                        <p:tgtEl>
                                          <p:spTgt spid="214"/>
                                        </p:tgtEl>
                                        <p:attrNameLst>
                                          <p:attrName>style.visibility</p:attrName>
                                        </p:attrNameLst>
                                      </p:cBhvr>
                                      <p:to>
                                        <p:strVal val="visible"/>
                                      </p:to>
                                    </p:set>
                                    <p:animEffect transition="in" filter="fade">
                                      <p:cBhvr>
                                        <p:cTn id="331" dur="250"/>
                                        <p:tgtEl>
                                          <p:spTgt spid="214"/>
                                        </p:tgtEl>
                                      </p:cBhvr>
                                    </p:animEffect>
                                  </p:childTnLst>
                                </p:cTn>
                              </p:par>
                              <p:par>
                                <p:cTn id="332" presetID="10" presetClass="entr" presetSubtype="0" fill="hold" nodeType="withEffect">
                                  <p:stCondLst>
                                    <p:cond delay="0"/>
                                  </p:stCondLst>
                                  <p:childTnLst>
                                    <p:set>
                                      <p:cBhvr>
                                        <p:cTn id="333" dur="1" fill="hold">
                                          <p:stCondLst>
                                            <p:cond delay="0"/>
                                          </p:stCondLst>
                                        </p:cTn>
                                        <p:tgtEl>
                                          <p:spTgt spid="216"/>
                                        </p:tgtEl>
                                        <p:attrNameLst>
                                          <p:attrName>style.visibility</p:attrName>
                                        </p:attrNameLst>
                                      </p:cBhvr>
                                      <p:to>
                                        <p:strVal val="visible"/>
                                      </p:to>
                                    </p:set>
                                    <p:animEffect transition="in" filter="fade">
                                      <p:cBhvr>
                                        <p:cTn id="334" dur="250"/>
                                        <p:tgtEl>
                                          <p:spTgt spid="216"/>
                                        </p:tgtEl>
                                      </p:cBhvr>
                                    </p:animEffect>
                                  </p:childTnLst>
                                </p:cTn>
                              </p:par>
                              <p:par>
                                <p:cTn id="335" presetID="10" presetClass="entr" presetSubtype="0" fill="hold" nodeType="withEffect">
                                  <p:stCondLst>
                                    <p:cond delay="0"/>
                                  </p:stCondLst>
                                  <p:childTnLst>
                                    <p:set>
                                      <p:cBhvr>
                                        <p:cTn id="336" dur="1" fill="hold">
                                          <p:stCondLst>
                                            <p:cond delay="0"/>
                                          </p:stCondLst>
                                        </p:cTn>
                                        <p:tgtEl>
                                          <p:spTgt spid="217"/>
                                        </p:tgtEl>
                                        <p:attrNameLst>
                                          <p:attrName>style.visibility</p:attrName>
                                        </p:attrNameLst>
                                      </p:cBhvr>
                                      <p:to>
                                        <p:strVal val="visible"/>
                                      </p:to>
                                    </p:set>
                                    <p:animEffect transition="in" filter="fade">
                                      <p:cBhvr>
                                        <p:cTn id="337" dur="250"/>
                                        <p:tgtEl>
                                          <p:spTgt spid="217"/>
                                        </p:tgtEl>
                                      </p:cBhvr>
                                    </p:animEffect>
                                  </p:childTnLst>
                                </p:cTn>
                              </p:par>
                              <p:par>
                                <p:cTn id="338" presetID="10" presetClass="entr" presetSubtype="0" fill="hold" nodeType="withEffect">
                                  <p:stCondLst>
                                    <p:cond delay="0"/>
                                  </p:stCondLst>
                                  <p:childTnLst>
                                    <p:set>
                                      <p:cBhvr>
                                        <p:cTn id="339" dur="1" fill="hold">
                                          <p:stCondLst>
                                            <p:cond delay="0"/>
                                          </p:stCondLst>
                                        </p:cTn>
                                        <p:tgtEl>
                                          <p:spTgt spid="218"/>
                                        </p:tgtEl>
                                        <p:attrNameLst>
                                          <p:attrName>style.visibility</p:attrName>
                                        </p:attrNameLst>
                                      </p:cBhvr>
                                      <p:to>
                                        <p:strVal val="visible"/>
                                      </p:to>
                                    </p:set>
                                    <p:animEffect transition="in" filter="fade">
                                      <p:cBhvr>
                                        <p:cTn id="340" dur="250"/>
                                        <p:tgtEl>
                                          <p:spTgt spid="218"/>
                                        </p:tgtEl>
                                      </p:cBhvr>
                                    </p:animEffect>
                                  </p:childTnLst>
                                </p:cTn>
                              </p:par>
                              <p:par>
                                <p:cTn id="341" presetID="10" presetClass="entr" presetSubtype="0" fill="hold" nodeType="withEffect">
                                  <p:stCondLst>
                                    <p:cond delay="0"/>
                                  </p:stCondLst>
                                  <p:childTnLst>
                                    <p:set>
                                      <p:cBhvr>
                                        <p:cTn id="342" dur="1" fill="hold">
                                          <p:stCondLst>
                                            <p:cond delay="0"/>
                                          </p:stCondLst>
                                        </p:cTn>
                                        <p:tgtEl>
                                          <p:spTgt spid="219"/>
                                        </p:tgtEl>
                                        <p:attrNameLst>
                                          <p:attrName>style.visibility</p:attrName>
                                        </p:attrNameLst>
                                      </p:cBhvr>
                                      <p:to>
                                        <p:strVal val="visible"/>
                                      </p:to>
                                    </p:set>
                                    <p:animEffect transition="in" filter="fade">
                                      <p:cBhvr>
                                        <p:cTn id="343" dur="25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
            <a:ext cx="8229600" cy="857250"/>
          </a:xfrm>
        </p:spPr>
        <p:txBody>
          <a:bodyPr/>
          <a:lstStyle/>
          <a:p>
            <a:r>
              <a:rPr lang="en-GB" dirty="0" err="1" smtClean="0"/>
              <a:t>RAPter’s</a:t>
            </a:r>
            <a:r>
              <a:rPr lang="en-GB" dirty="0" smtClean="0"/>
              <a:t> solution</a:t>
            </a:r>
            <a:endParaRPr lang="en-GB" dirty="0"/>
          </a:p>
        </p:txBody>
      </p:sp>
      <p:pic>
        <p:nvPicPr>
          <p:cNvPr id="4" name="Shape 239"/>
          <p:cNvPicPr preferRelativeResize="0"/>
          <p:nvPr/>
        </p:nvPicPr>
        <p:blipFill>
          <a:blip r:embed="rId3">
            <a:alphaModFix/>
          </a:blip>
          <a:stretch>
            <a:fillRect/>
          </a:stretch>
        </p:blipFill>
        <p:spPr>
          <a:xfrm>
            <a:off x="1527440" y="1066750"/>
            <a:ext cx="6089119" cy="4076750"/>
          </a:xfrm>
          <a:prstGeom prst="rect">
            <a:avLst/>
          </a:prstGeom>
          <a:noFill/>
          <a:ln>
            <a:noFill/>
          </a:ln>
          <a:effectLst>
            <a:outerShdw blurRad="63500" sx="102000" sy="102000" algn="ctr" rotWithShape="0">
              <a:prstClr val="black">
                <a:alpha val="40000"/>
              </a:prstClr>
            </a:outerShdw>
          </a:effectLst>
        </p:spPr>
      </p:pic>
      <p:cxnSp>
        <p:nvCxnSpPr>
          <p:cNvPr id="5" name="Straight Connector 4"/>
          <p:cNvCxnSpPr/>
          <p:nvPr/>
        </p:nvCxnSpPr>
        <p:spPr>
          <a:xfrm flipV="1">
            <a:off x="5195675" y="2195513"/>
            <a:ext cx="0" cy="428626"/>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6402968" y="2195513"/>
            <a:ext cx="0" cy="447675"/>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233988" y="2212182"/>
            <a:ext cx="113585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33988" y="2612232"/>
            <a:ext cx="113585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460206" y="2331244"/>
            <a:ext cx="67151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460206" y="2538413"/>
            <a:ext cx="67151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4829175" y="1997870"/>
            <a:ext cx="1735931"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802982" y="1626395"/>
            <a:ext cx="2220118"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6553200" y="2986088"/>
            <a:ext cx="49212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688807" y="2701925"/>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688807" y="2834481"/>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848475" y="2623344"/>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843713" y="2275682"/>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843713" y="1930400"/>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6841118" y="1902620"/>
            <a:ext cx="0" cy="1047749"/>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7054637" y="1625601"/>
            <a:ext cx="0" cy="3321049"/>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V="1">
            <a:off x="6579974" y="2006602"/>
            <a:ext cx="0" cy="950911"/>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4819650" y="1626396"/>
            <a:ext cx="0" cy="488154"/>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5443111" y="2314576"/>
            <a:ext cx="0" cy="235743"/>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flipV="1">
            <a:off x="6164843" y="2319338"/>
            <a:ext cx="0" cy="235743"/>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3579020" y="4982369"/>
            <a:ext cx="347900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312195" y="4972844"/>
            <a:ext cx="65008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V="1">
            <a:off x="2336007" y="3526632"/>
            <a:ext cx="0" cy="140731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4822032" y="2540794"/>
            <a:ext cx="0" cy="1802606"/>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4826794" y="4772025"/>
            <a:ext cx="0" cy="1793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5662186" y="2686050"/>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V="1">
            <a:off x="5902692" y="2686050"/>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4583479" y="3676650"/>
            <a:ext cx="0" cy="538163"/>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562475" y="3659188"/>
            <a:ext cx="228601"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4562475" y="4242595"/>
            <a:ext cx="22383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2369345" y="3508376"/>
            <a:ext cx="169783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4492625" y="3508376"/>
            <a:ext cx="310357"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2369345" y="4720431"/>
            <a:ext cx="59293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2397492" y="4762500"/>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flipV="1">
            <a:off x="2949942" y="4757737"/>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3931017" y="3549650"/>
            <a:ext cx="0" cy="320676"/>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560337" y="3533775"/>
            <a:ext cx="0" cy="331790"/>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V="1">
            <a:off x="2783255" y="3546475"/>
            <a:ext cx="0" cy="311151"/>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flipV="1">
            <a:off x="2726104" y="3546475"/>
            <a:ext cx="0" cy="311151"/>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flipV="1">
            <a:off x="3502392" y="3536950"/>
            <a:ext cx="0" cy="320677"/>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2369345" y="3894138"/>
            <a:ext cx="1589880"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1914525" y="1147095"/>
            <a:ext cx="2785956" cy="755527"/>
          </a:xfrm>
          <a:prstGeom prst="line">
            <a:avLst/>
          </a:prstGeom>
          <a:ln w="50800">
            <a:solidFill>
              <a:srgbClr val="2A5882">
                <a:alpha val="80000"/>
              </a:srgbClr>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1927369" y="1949256"/>
            <a:ext cx="395579" cy="1559120"/>
          </a:xfrm>
          <a:prstGeom prst="line">
            <a:avLst/>
          </a:prstGeom>
          <a:ln w="50800">
            <a:solidFill>
              <a:srgbClr val="6CA0CE"/>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4703074" y="1178719"/>
            <a:ext cx="102886" cy="405509"/>
          </a:xfrm>
          <a:prstGeom prst="line">
            <a:avLst/>
          </a:prstGeom>
          <a:ln w="50800">
            <a:solidFill>
              <a:srgbClr val="6CA0CE"/>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a:off x="2859920" y="2056750"/>
            <a:ext cx="133137" cy="537274"/>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H="1">
            <a:off x="4017634" y="2343595"/>
            <a:ext cx="133137" cy="537274"/>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flipH="1">
            <a:off x="3519950" y="1809750"/>
            <a:ext cx="66087" cy="266700"/>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a:off x="3749571" y="1919288"/>
            <a:ext cx="40036" cy="161576"/>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a:off x="3455714" y="2871788"/>
            <a:ext cx="41193" cy="166243"/>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3251782" y="2824163"/>
            <a:ext cx="38944" cy="157162"/>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flipH="1">
            <a:off x="3819234" y="2924175"/>
            <a:ext cx="63138" cy="254794"/>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flipH="1">
            <a:off x="3609523" y="2869406"/>
            <a:ext cx="63136" cy="254794"/>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H="1" flipV="1">
            <a:off x="3027576" y="2037634"/>
            <a:ext cx="1098144" cy="288752"/>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flipH="1" flipV="1">
            <a:off x="2887082" y="2616278"/>
            <a:ext cx="1098144" cy="288752"/>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flipH="1" flipV="1">
            <a:off x="3279857" y="2788444"/>
            <a:ext cx="249156" cy="6551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H="1" flipV="1">
            <a:off x="3219450" y="3004516"/>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H="1" flipV="1">
            <a:off x="3693641" y="2895600"/>
            <a:ext cx="156841" cy="41240"/>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H="1" flipV="1">
            <a:off x="3642483" y="3105150"/>
            <a:ext cx="153947" cy="40481"/>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flipH="1" flipV="1">
            <a:off x="3560511" y="2059781"/>
            <a:ext cx="206628" cy="54331"/>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flipV="1">
            <a:off x="3609976" y="1842329"/>
            <a:ext cx="211174" cy="55527"/>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a:off x="5603080" y="1828800"/>
            <a:ext cx="638176"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flipV="1">
            <a:off x="6274381" y="1657474"/>
            <a:ext cx="0" cy="173707"/>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5571912" y="1657474"/>
            <a:ext cx="0" cy="173707"/>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5936243" y="1655093"/>
            <a:ext cx="0" cy="140370"/>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5502856" y="1659856"/>
            <a:ext cx="0" cy="289400"/>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63" name="Straight Connector 162"/>
          <p:cNvCxnSpPr/>
          <p:nvPr/>
        </p:nvCxnSpPr>
        <p:spPr>
          <a:xfrm flipV="1">
            <a:off x="5152812" y="1657474"/>
            <a:ext cx="0" cy="304676"/>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65" name="Straight Connector 164"/>
          <p:cNvCxnSpPr/>
          <p:nvPr/>
        </p:nvCxnSpPr>
        <p:spPr>
          <a:xfrm>
            <a:off x="5186149" y="1662113"/>
            <a:ext cx="28596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0" name="Straight Connector 169"/>
          <p:cNvCxnSpPr/>
          <p:nvPr/>
        </p:nvCxnSpPr>
        <p:spPr>
          <a:xfrm>
            <a:off x="2362995" y="3568701"/>
            <a:ext cx="33575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2826545" y="3568701"/>
            <a:ext cx="646905"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81" name="Straight Connector 180"/>
          <p:cNvCxnSpPr/>
          <p:nvPr/>
        </p:nvCxnSpPr>
        <p:spPr>
          <a:xfrm>
            <a:off x="3595262" y="3552825"/>
            <a:ext cx="306813"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flipH="1">
            <a:off x="3081064" y="2776538"/>
            <a:ext cx="41193" cy="166243"/>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flipH="1">
            <a:off x="2877132" y="2728913"/>
            <a:ext cx="38944" cy="157162"/>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2905207" y="2693194"/>
            <a:ext cx="249156" cy="6551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flipH="1" flipV="1">
            <a:off x="2844800" y="2909266"/>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H="1">
            <a:off x="4382816" y="2602928"/>
            <a:ext cx="41193" cy="166243"/>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4178884" y="2555303"/>
            <a:ext cx="38944" cy="157162"/>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flipH="1" flipV="1">
            <a:off x="4206959" y="2519584"/>
            <a:ext cx="249156" cy="6551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flipV="1">
            <a:off x="4146552" y="2735656"/>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flipH="1">
            <a:off x="4108930" y="1976247"/>
            <a:ext cx="41193" cy="166243"/>
          </a:xfrm>
          <a:prstGeom prst="line">
            <a:avLst/>
          </a:prstGeom>
          <a:ln w="50800">
            <a:solidFill>
              <a:srgbClr val="E35B99"/>
            </a:solidFill>
          </a:ln>
        </p:spPr>
        <p:style>
          <a:lnRef idx="2">
            <a:schemeClr val="accent1"/>
          </a:lnRef>
          <a:fillRef idx="0">
            <a:schemeClr val="accent1"/>
          </a:fillRef>
          <a:effectRef idx="1">
            <a:schemeClr val="accent1"/>
          </a:effectRef>
          <a:fontRef idx="minor">
            <a:schemeClr val="tx1"/>
          </a:fontRef>
        </p:style>
      </p:cxnSp>
      <p:cxnSp>
        <p:nvCxnSpPr>
          <p:cNvPr id="131" name="Straight Connector 130"/>
          <p:cNvCxnSpPr/>
          <p:nvPr/>
        </p:nvCxnSpPr>
        <p:spPr>
          <a:xfrm flipH="1">
            <a:off x="3904998" y="1928622"/>
            <a:ext cx="38944" cy="157162"/>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32" name="Straight Connector 131"/>
          <p:cNvCxnSpPr/>
          <p:nvPr/>
        </p:nvCxnSpPr>
        <p:spPr>
          <a:xfrm flipH="1" flipV="1">
            <a:off x="3933073" y="1892903"/>
            <a:ext cx="249156" cy="65514"/>
          </a:xfrm>
          <a:prstGeom prst="line">
            <a:avLst/>
          </a:prstGeom>
          <a:ln w="50800">
            <a:solidFill>
              <a:srgbClr val="E88AB4">
                <a:alpha val="80000"/>
              </a:srgbClr>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H="1" flipV="1">
            <a:off x="3872666" y="2108975"/>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flipH="1">
            <a:off x="3388135" y="1836294"/>
            <a:ext cx="41193" cy="166243"/>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p:cNvCxnSpPr/>
          <p:nvPr/>
        </p:nvCxnSpPr>
        <p:spPr>
          <a:xfrm flipH="1">
            <a:off x="3184203" y="1788669"/>
            <a:ext cx="38944" cy="157162"/>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p:cNvCxnSpPr/>
          <p:nvPr/>
        </p:nvCxnSpPr>
        <p:spPr>
          <a:xfrm flipH="1" flipV="1">
            <a:off x="3212278" y="1752950"/>
            <a:ext cx="249156" cy="6551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H="1" flipV="1">
            <a:off x="3151871" y="1969022"/>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p:cNvCxnSpPr/>
          <p:nvPr/>
        </p:nvCxnSpPr>
        <p:spPr>
          <a:xfrm flipH="1">
            <a:off x="2706842" y="2193495"/>
            <a:ext cx="41193" cy="166243"/>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p:cNvCxnSpPr/>
          <p:nvPr/>
        </p:nvCxnSpPr>
        <p:spPr>
          <a:xfrm flipH="1">
            <a:off x="2502910" y="2145870"/>
            <a:ext cx="38944" cy="157162"/>
          </a:xfrm>
          <a:prstGeom prst="line">
            <a:avLst/>
          </a:prstGeom>
          <a:ln w="50800">
            <a:solidFill>
              <a:srgbClr val="D62475">
                <a:alpha val="80000"/>
              </a:srgbClr>
            </a:solidFill>
          </a:ln>
        </p:spPr>
        <p:style>
          <a:lnRef idx="2">
            <a:schemeClr val="accent1"/>
          </a:lnRef>
          <a:fillRef idx="0">
            <a:schemeClr val="accent1"/>
          </a:fillRef>
          <a:effectRef idx="1">
            <a:schemeClr val="accent1"/>
          </a:effectRef>
          <a:fontRef idx="minor">
            <a:schemeClr val="tx1"/>
          </a:fontRef>
        </p:style>
      </p:cxnSp>
      <p:cxnSp>
        <p:nvCxnSpPr>
          <p:cNvPr id="144" name="Straight Connector 143"/>
          <p:cNvCxnSpPr/>
          <p:nvPr/>
        </p:nvCxnSpPr>
        <p:spPr>
          <a:xfrm flipH="1" flipV="1">
            <a:off x="2530985" y="2110151"/>
            <a:ext cx="249156" cy="6551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H="1" flipV="1">
            <a:off x="2470578" y="2326223"/>
            <a:ext cx="250031" cy="65744"/>
          </a:xfrm>
          <a:prstGeom prst="line">
            <a:avLst/>
          </a:prstGeom>
          <a:ln w="50800">
            <a:solidFill>
              <a:srgbClr val="F17CB0">
                <a:alpha val="80000"/>
              </a:srgbClr>
            </a:solidFill>
          </a:ln>
        </p:spPr>
        <p:style>
          <a:lnRef idx="2">
            <a:schemeClr val="accent1"/>
          </a:lnRef>
          <a:fillRef idx="0">
            <a:schemeClr val="accent1"/>
          </a:fillRef>
          <a:effectRef idx="1">
            <a:schemeClr val="accent1"/>
          </a:effectRef>
          <a:fontRef idx="minor">
            <a:schemeClr val="tx1"/>
          </a:fontRef>
        </p:style>
      </p:cxnSp>
      <p:cxnSp>
        <p:nvCxnSpPr>
          <p:cNvPr id="148" name="Straight Connector 147"/>
          <p:cNvCxnSpPr/>
          <p:nvPr/>
        </p:nvCxnSpPr>
        <p:spPr>
          <a:xfrm>
            <a:off x="6062450" y="2702718"/>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49" name="Straight Connector 148"/>
          <p:cNvCxnSpPr/>
          <p:nvPr/>
        </p:nvCxnSpPr>
        <p:spPr>
          <a:xfrm>
            <a:off x="6062450" y="2835274"/>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6035829" y="2686843"/>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flipV="1">
            <a:off x="6276335" y="2686843"/>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a:off x="5283993" y="2698749"/>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a:off x="5283993" y="2831305"/>
            <a:ext cx="188119" cy="0"/>
          </a:xfrm>
          <a:prstGeom prst="line">
            <a:avLst/>
          </a:prstGeom>
          <a:ln w="508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flipV="1">
            <a:off x="5257372" y="2682874"/>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V="1">
            <a:off x="5497878" y="2682874"/>
            <a:ext cx="0" cy="166688"/>
          </a:xfrm>
          <a:prstGeom prst="line">
            <a:avLst/>
          </a:prstGeom>
          <a:ln w="50800">
            <a:solidFill>
              <a:srgbClr val="537F3F">
                <a:alpha val="80000"/>
              </a:srgbClr>
            </a:solidFill>
          </a:ln>
        </p:spPr>
        <p:style>
          <a:lnRef idx="2">
            <a:schemeClr val="accent1"/>
          </a:lnRef>
          <a:fillRef idx="0">
            <a:schemeClr val="accent1"/>
          </a:fillRef>
          <a:effectRef idx="1">
            <a:schemeClr val="accent1"/>
          </a:effectRef>
          <a:fontRef idx="minor">
            <a:schemeClr val="tx1"/>
          </a:fontRef>
        </p:style>
      </p:cxnSp>
      <p:cxnSp>
        <p:nvCxnSpPr>
          <p:cNvPr id="164" name="Straight Connector 163"/>
          <p:cNvCxnSpPr/>
          <p:nvPr/>
        </p:nvCxnSpPr>
        <p:spPr>
          <a:xfrm flipV="1">
            <a:off x="6394310" y="4388115"/>
            <a:ext cx="446808" cy="364860"/>
          </a:xfrm>
          <a:prstGeom prst="line">
            <a:avLst/>
          </a:prstGeom>
          <a:ln w="50800">
            <a:solidFill>
              <a:srgbClr val="FFC000">
                <a:alpha val="80000"/>
              </a:srgbClr>
            </a:solidFill>
          </a:ln>
        </p:spPr>
        <p:style>
          <a:lnRef idx="2">
            <a:schemeClr val="accent1"/>
          </a:lnRef>
          <a:fillRef idx="0">
            <a:schemeClr val="accent1"/>
          </a:fillRef>
          <a:effectRef idx="1">
            <a:schemeClr val="accent1"/>
          </a:effectRef>
          <a:fontRef idx="minor">
            <a:schemeClr val="tx1"/>
          </a:fontRef>
        </p:style>
      </p:cxnSp>
      <p:cxnSp>
        <p:nvCxnSpPr>
          <p:cNvPr id="166" name="Straight Connector 165"/>
          <p:cNvCxnSpPr/>
          <p:nvPr/>
        </p:nvCxnSpPr>
        <p:spPr>
          <a:xfrm flipV="1">
            <a:off x="6493669" y="4517127"/>
            <a:ext cx="447279" cy="365245"/>
          </a:xfrm>
          <a:prstGeom prst="line">
            <a:avLst/>
          </a:prstGeom>
          <a:ln w="50800">
            <a:solidFill>
              <a:srgbClr val="FFC000">
                <a:alpha val="80000"/>
              </a:srgbClr>
            </a:solidFill>
          </a:ln>
        </p:spPr>
        <p:style>
          <a:lnRef idx="2">
            <a:schemeClr val="accent1"/>
          </a:lnRef>
          <a:fillRef idx="0">
            <a:schemeClr val="accent1"/>
          </a:fillRef>
          <a:effectRef idx="1">
            <a:schemeClr val="accent1"/>
          </a:effectRef>
          <a:fontRef idx="minor">
            <a:schemeClr val="tx1"/>
          </a:fontRef>
        </p:style>
      </p:cxnSp>
      <p:cxnSp>
        <p:nvCxnSpPr>
          <p:cNvPr id="167" name="Straight Connector 166"/>
          <p:cNvCxnSpPr/>
          <p:nvPr/>
        </p:nvCxnSpPr>
        <p:spPr>
          <a:xfrm>
            <a:off x="6834188" y="4420713"/>
            <a:ext cx="71437" cy="93274"/>
          </a:xfrm>
          <a:prstGeom prst="line">
            <a:avLst/>
          </a:prstGeom>
          <a:ln w="50800">
            <a:solidFill>
              <a:srgbClr val="BC7900">
                <a:alpha val="80000"/>
              </a:srgbClr>
            </a:solidFill>
          </a:ln>
        </p:spPr>
        <p:style>
          <a:lnRef idx="2">
            <a:schemeClr val="accent1"/>
          </a:lnRef>
          <a:fillRef idx="0">
            <a:schemeClr val="accent1"/>
          </a:fillRef>
          <a:effectRef idx="1">
            <a:schemeClr val="accent1"/>
          </a:effectRef>
          <a:fontRef idx="minor">
            <a:schemeClr val="tx1"/>
          </a:fontRef>
        </p:style>
      </p:cxnSp>
      <p:cxnSp>
        <p:nvCxnSpPr>
          <p:cNvPr id="168" name="Straight Connector 167"/>
          <p:cNvCxnSpPr/>
          <p:nvPr/>
        </p:nvCxnSpPr>
        <p:spPr>
          <a:xfrm>
            <a:off x="6429789" y="4760119"/>
            <a:ext cx="66261" cy="86515"/>
          </a:xfrm>
          <a:prstGeom prst="line">
            <a:avLst/>
          </a:prstGeom>
          <a:ln w="50800">
            <a:solidFill>
              <a:srgbClr val="BC7900">
                <a:alpha val="80000"/>
              </a:srgbClr>
            </a:solidFill>
          </a:ln>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flipV="1">
            <a:off x="6187140" y="3641140"/>
            <a:ext cx="296210" cy="241885"/>
          </a:xfrm>
          <a:prstGeom prst="line">
            <a:avLst/>
          </a:prstGeom>
          <a:ln w="50800">
            <a:solidFill>
              <a:srgbClr val="FFC000">
                <a:alpha val="80000"/>
              </a:srgbClr>
            </a:solidFill>
          </a:ln>
        </p:spPr>
        <p:style>
          <a:lnRef idx="2">
            <a:schemeClr val="accent1"/>
          </a:lnRef>
          <a:fillRef idx="0">
            <a:schemeClr val="accent1"/>
          </a:fillRef>
          <a:effectRef idx="1">
            <a:schemeClr val="accent1"/>
          </a:effectRef>
          <a:fontRef idx="minor">
            <a:schemeClr val="tx1"/>
          </a:fontRef>
        </p:style>
      </p:cxnSp>
      <p:cxnSp>
        <p:nvCxnSpPr>
          <p:cNvPr id="171" name="Straight Connector 170"/>
          <p:cNvCxnSpPr/>
          <p:nvPr/>
        </p:nvCxnSpPr>
        <p:spPr>
          <a:xfrm flipV="1">
            <a:off x="6378740" y="3940175"/>
            <a:ext cx="255645" cy="208759"/>
          </a:xfrm>
          <a:prstGeom prst="line">
            <a:avLst/>
          </a:prstGeom>
          <a:ln w="50800">
            <a:solidFill>
              <a:srgbClr val="FFC000">
                <a:alpha val="80000"/>
              </a:srgbClr>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6483350" y="3688852"/>
            <a:ext cx="194309" cy="253706"/>
          </a:xfrm>
          <a:prstGeom prst="line">
            <a:avLst/>
          </a:prstGeom>
          <a:ln w="50800">
            <a:solidFill>
              <a:srgbClr val="BC7900">
                <a:alpha val="80000"/>
              </a:srgbClr>
            </a:solidFill>
          </a:ln>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6218440" y="3894138"/>
            <a:ext cx="161708" cy="211137"/>
          </a:xfrm>
          <a:prstGeom prst="line">
            <a:avLst/>
          </a:prstGeom>
          <a:ln w="50800">
            <a:solidFill>
              <a:srgbClr val="BC7900">
                <a:alpha val="80000"/>
              </a:srgbClr>
            </a:solidFill>
          </a:ln>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flipV="1">
            <a:off x="5724153" y="4010940"/>
            <a:ext cx="247318" cy="286878"/>
          </a:xfrm>
          <a:prstGeom prst="line">
            <a:avLst/>
          </a:prstGeom>
          <a:ln w="50800">
            <a:solidFill>
              <a:srgbClr val="9148C8">
                <a:alpha val="80000"/>
              </a:srgbClr>
            </a:solidFill>
          </a:ln>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flipV="1">
            <a:off x="5978390" y="4236146"/>
            <a:ext cx="259523" cy="301029"/>
          </a:xfrm>
          <a:prstGeom prst="line">
            <a:avLst/>
          </a:prstGeom>
          <a:ln w="50800">
            <a:solidFill>
              <a:srgbClr val="9148C8">
                <a:alpha val="80000"/>
              </a:srgbClr>
            </a:solidFill>
          </a:ln>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rot="-600000">
            <a:off x="6003061" y="4023343"/>
            <a:ext cx="176478" cy="230425"/>
          </a:xfrm>
          <a:prstGeom prst="line">
            <a:avLst/>
          </a:prstGeom>
          <a:ln w="50800">
            <a:solidFill>
              <a:srgbClr val="5A2781">
                <a:alpha val="80000"/>
              </a:srgbClr>
            </a:solidFill>
          </a:ln>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5757979" y="4295775"/>
            <a:ext cx="217444" cy="199612"/>
          </a:xfrm>
          <a:prstGeom prst="line">
            <a:avLst/>
          </a:prstGeom>
          <a:ln w="50800">
            <a:solidFill>
              <a:srgbClr val="5A2781">
                <a:alpha val="80000"/>
              </a:srgbClr>
            </a:solidFill>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flipH="1">
            <a:off x="6274381" y="3391593"/>
            <a:ext cx="2553737" cy="996522"/>
          </a:xfrm>
          <a:prstGeom prst="straightConnector1">
            <a:avLst/>
          </a:prstGeom>
          <a:ln w="1270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4448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par>
                                <p:cTn id="8" presetID="10" presetClass="entr" presetSubtype="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250"/>
                                        <p:tgtEl>
                                          <p:spTgt spid="54"/>
                                        </p:tgtEl>
                                      </p:cBhvr>
                                    </p:animEffect>
                                  </p:childTnLst>
                                </p:cTn>
                              </p:par>
                              <p:par>
                                <p:cTn id="11" presetID="10"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animEffect transition="in" filter="fade">
                                      <p:cBhvr>
                                        <p:cTn id="13" dur="250"/>
                                        <p:tgtEl>
                                          <p:spTgt spid="58"/>
                                        </p:tgtEl>
                                      </p:cBhvr>
                                    </p:animEffect>
                                  </p:childTnLst>
                                </p:cTn>
                              </p:par>
                              <p:par>
                                <p:cTn id="14" presetID="10" presetClass="entr" presetSubtype="0" fill="hold" nodeType="with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250"/>
                                        <p:tgtEl>
                                          <p:spTgt spid="62"/>
                                        </p:tgtEl>
                                      </p:cBhvr>
                                    </p:animEffect>
                                  </p:childTnLst>
                                </p:cTn>
                              </p:par>
                              <p:par>
                                <p:cTn id="17" presetID="10" presetClass="entr" presetSubtype="0" fill="hold" nodeType="with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fade">
                                      <p:cBhvr>
                                        <p:cTn id="19" dur="250"/>
                                        <p:tgtEl>
                                          <p:spTgt spid="68"/>
                                        </p:tgtEl>
                                      </p:cBhvr>
                                    </p:animEffect>
                                  </p:childTnLst>
                                </p:cTn>
                              </p:par>
                              <p:par>
                                <p:cTn id="20" presetID="10" presetClass="entr" presetSubtype="0" fill="hold" nodeType="with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250"/>
                                        <p:tgtEl>
                                          <p:spTgt spid="70"/>
                                        </p:tgtEl>
                                      </p:cBhvr>
                                    </p:animEffect>
                                  </p:childTnLst>
                                </p:cTn>
                              </p:par>
                              <p:par>
                                <p:cTn id="23" presetID="10"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fade">
                                      <p:cBhvr>
                                        <p:cTn id="25" dur="250"/>
                                        <p:tgtEl>
                                          <p:spTgt spid="71"/>
                                        </p:tgtEl>
                                      </p:cBhvr>
                                    </p:animEffect>
                                  </p:childTnLst>
                                </p:cTn>
                              </p:par>
                              <p:par>
                                <p:cTn id="26" presetID="10" presetClass="entr" presetSubtype="0" fill="hold" nodeType="withEffect">
                                  <p:stCondLst>
                                    <p:cond delay="0"/>
                                  </p:stCondLst>
                                  <p:childTnLst>
                                    <p:set>
                                      <p:cBhvr>
                                        <p:cTn id="27" dur="1" fill="hold">
                                          <p:stCondLst>
                                            <p:cond delay="0"/>
                                          </p:stCondLst>
                                        </p:cTn>
                                        <p:tgtEl>
                                          <p:spTgt spid="72"/>
                                        </p:tgtEl>
                                        <p:attrNameLst>
                                          <p:attrName>style.visibility</p:attrName>
                                        </p:attrNameLst>
                                      </p:cBhvr>
                                      <p:to>
                                        <p:strVal val="visible"/>
                                      </p:to>
                                    </p:set>
                                    <p:animEffect transition="in" filter="fade">
                                      <p:cBhvr>
                                        <p:cTn id="28" dur="250"/>
                                        <p:tgtEl>
                                          <p:spTgt spid="72"/>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250"/>
                                        <p:tgtEl>
                                          <p:spTgt spid="74"/>
                                        </p:tgtEl>
                                      </p:cBhvr>
                                    </p:animEffect>
                                  </p:childTnLst>
                                </p:cTn>
                              </p:par>
                              <p:par>
                                <p:cTn id="32" presetID="10" presetClass="entr" presetSubtype="0" fill="hold" nodeType="with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fade">
                                      <p:cBhvr>
                                        <p:cTn id="34" dur="250"/>
                                        <p:tgtEl>
                                          <p:spTgt spid="77"/>
                                        </p:tgtEl>
                                      </p:cBhvr>
                                    </p:animEffect>
                                  </p:childTnLst>
                                </p:cTn>
                              </p:par>
                              <p:par>
                                <p:cTn id="35" presetID="10" presetClass="entr" presetSubtype="0" fill="hold" nodeType="withEffect">
                                  <p:stCondLst>
                                    <p:cond delay="0"/>
                                  </p:stCondLst>
                                  <p:childTnLst>
                                    <p:set>
                                      <p:cBhvr>
                                        <p:cTn id="36" dur="1" fill="hold">
                                          <p:stCondLst>
                                            <p:cond delay="0"/>
                                          </p:stCondLst>
                                        </p:cTn>
                                        <p:tgtEl>
                                          <p:spTgt spid="79"/>
                                        </p:tgtEl>
                                        <p:attrNameLst>
                                          <p:attrName>style.visibility</p:attrName>
                                        </p:attrNameLst>
                                      </p:cBhvr>
                                      <p:to>
                                        <p:strVal val="visible"/>
                                      </p:to>
                                    </p:set>
                                    <p:animEffect transition="in" filter="fade">
                                      <p:cBhvr>
                                        <p:cTn id="37" dur="250"/>
                                        <p:tgtEl>
                                          <p:spTgt spid="79"/>
                                        </p:tgtEl>
                                      </p:cBhvr>
                                    </p:animEffect>
                                  </p:childTnLst>
                                </p:cTn>
                              </p:par>
                              <p:par>
                                <p:cTn id="38" presetID="10" presetClass="entr" presetSubtype="0" fill="hold" nodeType="withEffect">
                                  <p:stCondLst>
                                    <p:cond delay="0"/>
                                  </p:stCondLst>
                                  <p:childTnLst>
                                    <p:set>
                                      <p:cBhvr>
                                        <p:cTn id="39" dur="1" fill="hold">
                                          <p:stCondLst>
                                            <p:cond delay="0"/>
                                          </p:stCondLst>
                                        </p:cTn>
                                        <p:tgtEl>
                                          <p:spTgt spid="80"/>
                                        </p:tgtEl>
                                        <p:attrNameLst>
                                          <p:attrName>style.visibility</p:attrName>
                                        </p:attrNameLst>
                                      </p:cBhvr>
                                      <p:to>
                                        <p:strVal val="visible"/>
                                      </p:to>
                                    </p:set>
                                    <p:animEffect transition="in" filter="fade">
                                      <p:cBhvr>
                                        <p:cTn id="40" dur="250"/>
                                        <p:tgtEl>
                                          <p:spTgt spid="80"/>
                                        </p:tgtEl>
                                      </p:cBhvr>
                                    </p:animEffect>
                                  </p:childTnLst>
                                </p:cTn>
                              </p:par>
                              <p:par>
                                <p:cTn id="41" presetID="10" presetClass="entr" presetSubtype="0" fill="hold" nodeType="withEffect">
                                  <p:stCondLst>
                                    <p:cond delay="0"/>
                                  </p:stCondLst>
                                  <p:childTnLst>
                                    <p:set>
                                      <p:cBhvr>
                                        <p:cTn id="42" dur="1" fill="hold">
                                          <p:stCondLst>
                                            <p:cond delay="0"/>
                                          </p:stCondLst>
                                        </p:cTn>
                                        <p:tgtEl>
                                          <p:spTgt spid="81"/>
                                        </p:tgtEl>
                                        <p:attrNameLst>
                                          <p:attrName>style.visibility</p:attrName>
                                        </p:attrNameLst>
                                      </p:cBhvr>
                                      <p:to>
                                        <p:strVal val="visible"/>
                                      </p:to>
                                    </p:set>
                                    <p:animEffect transition="in" filter="fade">
                                      <p:cBhvr>
                                        <p:cTn id="43" dur="250"/>
                                        <p:tgtEl>
                                          <p:spTgt spid="81"/>
                                        </p:tgtEl>
                                      </p:cBhvr>
                                    </p:animEffect>
                                  </p:child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250"/>
                                        <p:tgtEl>
                                          <p:spTgt spid="83"/>
                                        </p:tgtEl>
                                      </p:cBhvr>
                                    </p:animEffect>
                                  </p:childTnLst>
                                </p:cTn>
                              </p:par>
                              <p:par>
                                <p:cTn id="47" presetID="10"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animEffect transition="in" filter="fade">
                                      <p:cBhvr>
                                        <p:cTn id="49" dur="250"/>
                                        <p:tgtEl>
                                          <p:spTgt spid="84"/>
                                        </p:tgtEl>
                                      </p:cBhvr>
                                    </p:animEffect>
                                  </p:childTnLst>
                                </p:cTn>
                              </p:par>
                              <p:par>
                                <p:cTn id="50" presetID="10" presetClass="entr" presetSubtype="0" fill="hold" nodeType="withEffect">
                                  <p:stCondLst>
                                    <p:cond delay="0"/>
                                  </p:stCondLst>
                                  <p:childTnLst>
                                    <p:set>
                                      <p:cBhvr>
                                        <p:cTn id="51" dur="1" fill="hold">
                                          <p:stCondLst>
                                            <p:cond delay="0"/>
                                          </p:stCondLst>
                                        </p:cTn>
                                        <p:tgtEl>
                                          <p:spTgt spid="85"/>
                                        </p:tgtEl>
                                        <p:attrNameLst>
                                          <p:attrName>style.visibility</p:attrName>
                                        </p:attrNameLst>
                                      </p:cBhvr>
                                      <p:to>
                                        <p:strVal val="visible"/>
                                      </p:to>
                                    </p:set>
                                    <p:animEffect transition="in" filter="fade">
                                      <p:cBhvr>
                                        <p:cTn id="52" dur="250"/>
                                        <p:tgtEl>
                                          <p:spTgt spid="85"/>
                                        </p:tgtEl>
                                      </p:cBhvr>
                                    </p:animEffect>
                                  </p:childTnLst>
                                </p:cTn>
                              </p:par>
                              <p:par>
                                <p:cTn id="53" presetID="10" presetClass="entr" presetSubtype="0" fill="hold" nodeType="with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fade">
                                      <p:cBhvr>
                                        <p:cTn id="55" dur="250"/>
                                        <p:tgtEl>
                                          <p:spTgt spid="86"/>
                                        </p:tgtEl>
                                      </p:cBhvr>
                                    </p:animEffect>
                                  </p:childTnLst>
                                </p:cTn>
                              </p:par>
                              <p:par>
                                <p:cTn id="56" presetID="10" presetClass="entr" presetSubtype="0" fill="hold" nodeType="withEffect">
                                  <p:stCondLst>
                                    <p:cond delay="0"/>
                                  </p:stCondLst>
                                  <p:childTnLst>
                                    <p:set>
                                      <p:cBhvr>
                                        <p:cTn id="57" dur="1" fill="hold">
                                          <p:stCondLst>
                                            <p:cond delay="0"/>
                                          </p:stCondLst>
                                        </p:cTn>
                                        <p:tgtEl>
                                          <p:spTgt spid="87"/>
                                        </p:tgtEl>
                                        <p:attrNameLst>
                                          <p:attrName>style.visibility</p:attrName>
                                        </p:attrNameLst>
                                      </p:cBhvr>
                                      <p:to>
                                        <p:strVal val="visible"/>
                                      </p:to>
                                    </p:set>
                                    <p:animEffect transition="in" filter="fade">
                                      <p:cBhvr>
                                        <p:cTn id="58" dur="250"/>
                                        <p:tgtEl>
                                          <p:spTgt spid="87"/>
                                        </p:tgtEl>
                                      </p:cBhvr>
                                    </p:animEffect>
                                  </p:childTnLst>
                                </p:cTn>
                              </p:par>
                              <p:par>
                                <p:cTn id="59" presetID="10" presetClass="entr" presetSubtype="0" fill="hold" nodeType="with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fade">
                                      <p:cBhvr>
                                        <p:cTn id="61" dur="250"/>
                                        <p:tgtEl>
                                          <p:spTgt spid="170"/>
                                        </p:tgtEl>
                                      </p:cBhvr>
                                    </p:animEffect>
                                  </p:childTnLst>
                                </p:cTn>
                              </p:par>
                              <p:par>
                                <p:cTn id="62" presetID="10" presetClass="entr" presetSubtype="0" fill="hold" nodeType="withEffect">
                                  <p:stCondLst>
                                    <p:cond delay="0"/>
                                  </p:stCondLst>
                                  <p:childTnLst>
                                    <p:set>
                                      <p:cBhvr>
                                        <p:cTn id="63" dur="1" fill="hold">
                                          <p:stCondLst>
                                            <p:cond delay="0"/>
                                          </p:stCondLst>
                                        </p:cTn>
                                        <p:tgtEl>
                                          <p:spTgt spid="172"/>
                                        </p:tgtEl>
                                        <p:attrNameLst>
                                          <p:attrName>style.visibility</p:attrName>
                                        </p:attrNameLst>
                                      </p:cBhvr>
                                      <p:to>
                                        <p:strVal val="visible"/>
                                      </p:to>
                                    </p:set>
                                    <p:animEffect transition="in" filter="fade">
                                      <p:cBhvr>
                                        <p:cTn id="64" dur="250"/>
                                        <p:tgtEl>
                                          <p:spTgt spid="172"/>
                                        </p:tgtEl>
                                      </p:cBhvr>
                                    </p:animEffect>
                                  </p:childTnLst>
                                </p:cTn>
                              </p:par>
                              <p:par>
                                <p:cTn id="65" presetID="10" presetClass="entr" presetSubtype="0" fill="hold" nodeType="withEffect">
                                  <p:stCondLst>
                                    <p:cond delay="0"/>
                                  </p:stCondLst>
                                  <p:childTnLst>
                                    <p:set>
                                      <p:cBhvr>
                                        <p:cTn id="66" dur="1" fill="hold">
                                          <p:stCondLst>
                                            <p:cond delay="0"/>
                                          </p:stCondLst>
                                        </p:cTn>
                                        <p:tgtEl>
                                          <p:spTgt spid="181"/>
                                        </p:tgtEl>
                                        <p:attrNameLst>
                                          <p:attrName>style.visibility</p:attrName>
                                        </p:attrNameLst>
                                      </p:cBhvr>
                                      <p:to>
                                        <p:strVal val="visible"/>
                                      </p:to>
                                    </p:set>
                                    <p:animEffect transition="in" filter="fade">
                                      <p:cBhvr>
                                        <p:cTn id="67" dur="250"/>
                                        <p:tgtEl>
                                          <p:spTgt spid="181"/>
                                        </p:tgtEl>
                                      </p:cBhvr>
                                    </p:animEffect>
                                  </p:childTnLst>
                                </p:cTn>
                              </p:par>
                              <p:par>
                                <p:cTn id="68" presetID="10"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animEffect transition="in" filter="fade">
                                      <p:cBhvr>
                                        <p:cTn id="70" dur="250"/>
                                        <p:tgtEl>
                                          <p:spTgt spid="60"/>
                                        </p:tgtEl>
                                      </p:cBhvr>
                                    </p:animEffect>
                                  </p:childTnLst>
                                </p:cTn>
                              </p:par>
                              <p:par>
                                <p:cTn id="71" presetID="10" presetClass="entr" presetSubtype="0"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250"/>
                                        <p:tgtEl>
                                          <p:spTgt spid="48"/>
                                        </p:tgtEl>
                                      </p:cBhvr>
                                    </p:animEffect>
                                  </p:childTnLst>
                                </p:cTn>
                              </p:par>
                              <p:par>
                                <p:cTn id="74" presetID="10" presetClass="entr" presetSubtype="0" fill="hold" nodeType="withEffect">
                                  <p:stCondLst>
                                    <p:cond delay="0"/>
                                  </p:stCondLst>
                                  <p:childTnLst>
                                    <p:set>
                                      <p:cBhvr>
                                        <p:cTn id="75" dur="1" fill="hold">
                                          <p:stCondLst>
                                            <p:cond delay="0"/>
                                          </p:stCondLst>
                                        </p:cTn>
                                        <p:tgtEl>
                                          <p:spTgt spid="163"/>
                                        </p:tgtEl>
                                        <p:attrNameLst>
                                          <p:attrName>style.visibility</p:attrName>
                                        </p:attrNameLst>
                                      </p:cBhvr>
                                      <p:to>
                                        <p:strVal val="visible"/>
                                      </p:to>
                                    </p:set>
                                    <p:animEffect transition="in" filter="fade">
                                      <p:cBhvr>
                                        <p:cTn id="76" dur="250"/>
                                        <p:tgtEl>
                                          <p:spTgt spid="163"/>
                                        </p:tgtEl>
                                      </p:cBhvr>
                                    </p:animEffect>
                                  </p:childTnLst>
                                </p:cTn>
                              </p:par>
                              <p:par>
                                <p:cTn id="77" presetID="10" presetClass="entr" presetSubtype="0" fill="hold" nodeType="with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250"/>
                                        <p:tgtEl>
                                          <p:spTgt spid="24"/>
                                        </p:tgtEl>
                                      </p:cBhvr>
                                    </p:animEffect>
                                  </p:childTnLst>
                                </p:cTn>
                              </p:par>
                              <p:par>
                                <p:cTn id="80" presetID="10" presetClass="entr" presetSubtype="0" fill="hold" nodeType="withEffect">
                                  <p:stCondLst>
                                    <p:cond delay="0"/>
                                  </p:stCondLst>
                                  <p:childTnLst>
                                    <p:set>
                                      <p:cBhvr>
                                        <p:cTn id="81" dur="1" fill="hold">
                                          <p:stCondLst>
                                            <p:cond delay="0"/>
                                          </p:stCondLst>
                                        </p:cTn>
                                        <p:tgtEl>
                                          <p:spTgt spid="165"/>
                                        </p:tgtEl>
                                        <p:attrNameLst>
                                          <p:attrName>style.visibility</p:attrName>
                                        </p:attrNameLst>
                                      </p:cBhvr>
                                      <p:to>
                                        <p:strVal val="visible"/>
                                      </p:to>
                                    </p:set>
                                    <p:animEffect transition="in" filter="fade">
                                      <p:cBhvr>
                                        <p:cTn id="82" dur="250"/>
                                        <p:tgtEl>
                                          <p:spTgt spid="165"/>
                                        </p:tgtEl>
                                      </p:cBhvr>
                                    </p:animEffect>
                                  </p:childTnLst>
                                </p:cTn>
                              </p:par>
                              <p:par>
                                <p:cTn id="83" presetID="10" presetClass="entr" presetSubtype="0"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fade">
                                      <p:cBhvr>
                                        <p:cTn id="85" dur="250"/>
                                        <p:tgtEl>
                                          <p:spTgt spid="22"/>
                                        </p:tgtEl>
                                      </p:cBhvr>
                                    </p:animEffect>
                                  </p:childTnLst>
                                </p:cTn>
                              </p:par>
                              <p:par>
                                <p:cTn id="86" presetID="10" presetClass="entr" presetSubtype="0" fill="hold" nodeType="with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250"/>
                                        <p:tgtEl>
                                          <p:spTgt spid="12"/>
                                        </p:tgtEl>
                                      </p:cBhvr>
                                    </p:animEffect>
                                  </p:childTnLst>
                                </p:cTn>
                              </p:par>
                              <p:par>
                                <p:cTn id="89" presetID="10" presetClass="entr" presetSubtype="0" fill="hold" nodeType="with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250"/>
                                        <p:tgtEl>
                                          <p:spTgt spid="18"/>
                                        </p:tgtEl>
                                      </p:cBhvr>
                                    </p:animEffect>
                                  </p:childTnLst>
                                </p:cTn>
                              </p:par>
                              <p:par>
                                <p:cTn id="92" presetID="10" presetClass="entr" presetSubtype="0" fill="hold" nodeType="with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fade">
                                      <p:cBhvr>
                                        <p:cTn id="94" dur="250"/>
                                        <p:tgtEl>
                                          <p:spTgt spid="21"/>
                                        </p:tgtEl>
                                      </p:cBhvr>
                                    </p:animEffect>
                                  </p:childTnLst>
                                </p:cTn>
                              </p:par>
                              <p:par>
                                <p:cTn id="95" presetID="10"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fade">
                                      <p:cBhvr>
                                        <p:cTn id="97" dur="250"/>
                                        <p:tgtEl>
                                          <p:spTgt spid="53"/>
                                        </p:tgtEl>
                                      </p:cBhvr>
                                    </p:animEffect>
                                  </p:childTnLst>
                                </p:cTn>
                              </p:par>
                              <p:par>
                                <p:cTn id="98" presetID="10" presetClass="entr" presetSubtype="0" fill="hold" nodeType="withEffect">
                                  <p:stCondLst>
                                    <p:cond delay="0"/>
                                  </p:stCondLst>
                                  <p:childTnLst>
                                    <p:set>
                                      <p:cBhvr>
                                        <p:cTn id="99" dur="1" fill="hold">
                                          <p:stCondLst>
                                            <p:cond delay="0"/>
                                          </p:stCondLst>
                                        </p:cTn>
                                        <p:tgtEl>
                                          <p:spTgt spid="10"/>
                                        </p:tgtEl>
                                        <p:attrNameLst>
                                          <p:attrName>style.visibility</p:attrName>
                                        </p:attrNameLst>
                                      </p:cBhvr>
                                      <p:to>
                                        <p:strVal val="visible"/>
                                      </p:to>
                                    </p:set>
                                    <p:animEffect transition="in" filter="fade">
                                      <p:cBhvr>
                                        <p:cTn id="100" dur="250"/>
                                        <p:tgtEl>
                                          <p:spTgt spid="10"/>
                                        </p:tgtEl>
                                      </p:cBhvr>
                                    </p:animEffect>
                                  </p:childTnLst>
                                </p:cTn>
                              </p:par>
                              <p:par>
                                <p:cTn id="101" presetID="10" presetClass="entr" presetSubtype="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250"/>
                                        <p:tgtEl>
                                          <p:spTgt spid="50"/>
                                        </p:tgtEl>
                                      </p:cBhvr>
                                    </p:animEffect>
                                  </p:childTnLst>
                                </p:cTn>
                              </p:par>
                              <p:par>
                                <p:cTn id="104" presetID="10" presetClass="entr" presetSubtype="0" fill="hold" nodeType="with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fade">
                                      <p:cBhvr>
                                        <p:cTn id="106" dur="250"/>
                                        <p:tgtEl>
                                          <p:spTgt spid="5"/>
                                        </p:tgtEl>
                                      </p:cBhvr>
                                    </p:animEffect>
                                  </p:childTnLst>
                                </p:cTn>
                              </p:par>
                              <p:par>
                                <p:cTn id="107" presetID="10" presetClass="entr" presetSubtype="0" fill="hold" nodeType="with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fade">
                                      <p:cBhvr>
                                        <p:cTn id="109" dur="250"/>
                                        <p:tgtEl>
                                          <p:spTgt spid="45"/>
                                        </p:tgtEl>
                                      </p:cBhvr>
                                    </p:animEffect>
                                  </p:childTnLst>
                                </p:cTn>
                              </p:par>
                              <p:par>
                                <p:cTn id="110" presetID="10" presetClass="entr" presetSubtype="0" fill="hold" nodeType="with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250"/>
                                        <p:tgtEl>
                                          <p:spTgt spid="39"/>
                                        </p:tgtEl>
                                      </p:cBhvr>
                                    </p:animEffect>
                                  </p:childTnLst>
                                </p:cTn>
                              </p:par>
                              <p:par>
                                <p:cTn id="113" presetID="10" presetClass="entr" presetSubtype="0" fill="hold" nodeType="withEffect">
                                  <p:stCondLst>
                                    <p:cond delay="0"/>
                                  </p:stCondLst>
                                  <p:childTnLst>
                                    <p:set>
                                      <p:cBhvr>
                                        <p:cTn id="114" dur="1" fill="hold">
                                          <p:stCondLst>
                                            <p:cond delay="0"/>
                                          </p:stCondLst>
                                        </p:cTn>
                                        <p:tgtEl>
                                          <p:spTgt spid="38"/>
                                        </p:tgtEl>
                                        <p:attrNameLst>
                                          <p:attrName>style.visibility</p:attrName>
                                        </p:attrNameLst>
                                      </p:cBhvr>
                                      <p:to>
                                        <p:strVal val="visible"/>
                                      </p:to>
                                    </p:set>
                                    <p:animEffect transition="in" filter="fade">
                                      <p:cBhvr>
                                        <p:cTn id="115" dur="250"/>
                                        <p:tgtEl>
                                          <p:spTgt spid="38"/>
                                        </p:tgtEl>
                                      </p:cBhvr>
                                    </p:animEffect>
                                  </p:childTnLst>
                                </p:cTn>
                              </p:par>
                              <p:par>
                                <p:cTn id="116" presetID="10" presetClass="entr" presetSubtype="0" fill="hold" nodeType="withEffect">
                                  <p:stCondLst>
                                    <p:cond delay="0"/>
                                  </p:stCondLst>
                                  <p:childTnLst>
                                    <p:set>
                                      <p:cBhvr>
                                        <p:cTn id="117" dur="1" fill="hold">
                                          <p:stCondLst>
                                            <p:cond delay="0"/>
                                          </p:stCondLst>
                                        </p:cTn>
                                        <p:tgtEl>
                                          <p:spTgt spid="37"/>
                                        </p:tgtEl>
                                        <p:attrNameLst>
                                          <p:attrName>style.visibility</p:attrName>
                                        </p:attrNameLst>
                                      </p:cBhvr>
                                      <p:to>
                                        <p:strVal val="visible"/>
                                      </p:to>
                                    </p:set>
                                    <p:animEffect transition="in" filter="fade">
                                      <p:cBhvr>
                                        <p:cTn id="118" dur="250"/>
                                        <p:tgtEl>
                                          <p:spTgt spid="37"/>
                                        </p:tgtEl>
                                      </p:cBhvr>
                                    </p:animEffect>
                                  </p:childTnLst>
                                </p:cTn>
                              </p:par>
                              <p:par>
                                <p:cTn id="119" presetID="10"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fade">
                                      <p:cBhvr>
                                        <p:cTn id="121" dur="250"/>
                                        <p:tgtEl>
                                          <p:spTgt spid="41"/>
                                        </p:tgtEl>
                                      </p:cBhvr>
                                    </p:animEffect>
                                  </p:childTnLst>
                                </p:cTn>
                              </p:par>
                              <p:par>
                                <p:cTn id="122" presetID="10" presetClass="entr" presetSubtype="0" fill="hold" nodeType="withEffect">
                                  <p:stCondLst>
                                    <p:cond delay="0"/>
                                  </p:stCondLst>
                                  <p:childTnLst>
                                    <p:set>
                                      <p:cBhvr>
                                        <p:cTn id="123" dur="1" fill="hold">
                                          <p:stCondLst>
                                            <p:cond delay="0"/>
                                          </p:stCondLst>
                                        </p:cTn>
                                        <p:tgtEl>
                                          <p:spTgt spid="156"/>
                                        </p:tgtEl>
                                        <p:attrNameLst>
                                          <p:attrName>style.visibility</p:attrName>
                                        </p:attrNameLst>
                                      </p:cBhvr>
                                      <p:to>
                                        <p:strVal val="visible"/>
                                      </p:to>
                                    </p:set>
                                    <p:animEffect transition="in" filter="fade">
                                      <p:cBhvr>
                                        <p:cTn id="124" dur="250"/>
                                        <p:tgtEl>
                                          <p:spTgt spid="156"/>
                                        </p:tgtEl>
                                      </p:cBhvr>
                                    </p:animEffect>
                                  </p:childTnLst>
                                </p:cTn>
                              </p:par>
                              <p:par>
                                <p:cTn id="125" presetID="10" presetClass="entr" presetSubtype="0" fill="hold" nodeType="withEffect">
                                  <p:stCondLst>
                                    <p:cond delay="0"/>
                                  </p:stCondLst>
                                  <p:childTnLst>
                                    <p:set>
                                      <p:cBhvr>
                                        <p:cTn id="126" dur="1" fill="hold">
                                          <p:stCondLst>
                                            <p:cond delay="0"/>
                                          </p:stCondLst>
                                        </p:cTn>
                                        <p:tgtEl>
                                          <p:spTgt spid="159"/>
                                        </p:tgtEl>
                                        <p:attrNameLst>
                                          <p:attrName>style.visibility</p:attrName>
                                        </p:attrNameLst>
                                      </p:cBhvr>
                                      <p:to>
                                        <p:strVal val="visible"/>
                                      </p:to>
                                    </p:set>
                                    <p:animEffect transition="in" filter="fade">
                                      <p:cBhvr>
                                        <p:cTn id="127" dur="250"/>
                                        <p:tgtEl>
                                          <p:spTgt spid="159"/>
                                        </p:tgtEl>
                                      </p:cBhvr>
                                    </p:animEffect>
                                  </p:childTnLst>
                                </p:cTn>
                              </p:par>
                              <p:par>
                                <p:cTn id="128" presetID="10" presetClass="entr" presetSubtype="0" fill="hold" nodeType="withEffect">
                                  <p:stCondLst>
                                    <p:cond delay="0"/>
                                  </p:stCondLst>
                                  <p:childTnLst>
                                    <p:set>
                                      <p:cBhvr>
                                        <p:cTn id="129" dur="1" fill="hold">
                                          <p:stCondLst>
                                            <p:cond delay="0"/>
                                          </p:stCondLst>
                                        </p:cTn>
                                        <p:tgtEl>
                                          <p:spTgt spid="154"/>
                                        </p:tgtEl>
                                        <p:attrNameLst>
                                          <p:attrName>style.visibility</p:attrName>
                                        </p:attrNameLst>
                                      </p:cBhvr>
                                      <p:to>
                                        <p:strVal val="visible"/>
                                      </p:to>
                                    </p:set>
                                    <p:animEffect transition="in" filter="fade">
                                      <p:cBhvr>
                                        <p:cTn id="130" dur="250"/>
                                        <p:tgtEl>
                                          <p:spTgt spid="154"/>
                                        </p:tgtEl>
                                      </p:cBhvr>
                                    </p:animEffect>
                                  </p:childTnLst>
                                </p:cTn>
                              </p:par>
                              <p:par>
                                <p:cTn id="131" presetID="10" presetClass="entr" presetSubtype="0" fill="hold" nodeType="withEffect">
                                  <p:stCondLst>
                                    <p:cond delay="0"/>
                                  </p:stCondLst>
                                  <p:childTnLst>
                                    <p:set>
                                      <p:cBhvr>
                                        <p:cTn id="132" dur="1" fill="hold">
                                          <p:stCondLst>
                                            <p:cond delay="0"/>
                                          </p:stCondLst>
                                        </p:cTn>
                                        <p:tgtEl>
                                          <p:spTgt spid="161"/>
                                        </p:tgtEl>
                                        <p:attrNameLst>
                                          <p:attrName>style.visibility</p:attrName>
                                        </p:attrNameLst>
                                      </p:cBhvr>
                                      <p:to>
                                        <p:strVal val="visible"/>
                                      </p:to>
                                    </p:set>
                                    <p:animEffect transition="in" filter="fade">
                                      <p:cBhvr>
                                        <p:cTn id="133" dur="250"/>
                                        <p:tgtEl>
                                          <p:spTgt spid="161"/>
                                        </p:tgtEl>
                                      </p:cBhvr>
                                    </p:animEffect>
                                  </p:childTnLst>
                                </p:cTn>
                              </p:par>
                              <p:par>
                                <p:cTn id="134" presetID="10" presetClass="entr" presetSubtype="0" fill="hold" nodeType="withEffect">
                                  <p:stCondLst>
                                    <p:cond delay="0"/>
                                  </p:stCondLst>
                                  <p:childTnLst>
                                    <p:set>
                                      <p:cBhvr>
                                        <p:cTn id="135" dur="1" fill="hold">
                                          <p:stCondLst>
                                            <p:cond delay="0"/>
                                          </p:stCondLst>
                                        </p:cTn>
                                        <p:tgtEl>
                                          <p:spTgt spid="158"/>
                                        </p:tgtEl>
                                        <p:attrNameLst>
                                          <p:attrName>style.visibility</p:attrName>
                                        </p:attrNameLst>
                                      </p:cBhvr>
                                      <p:to>
                                        <p:strVal val="visible"/>
                                      </p:to>
                                    </p:set>
                                    <p:animEffect transition="in" filter="fade">
                                      <p:cBhvr>
                                        <p:cTn id="136" dur="250"/>
                                        <p:tgtEl>
                                          <p:spTgt spid="158"/>
                                        </p:tgtEl>
                                      </p:cBhvr>
                                    </p:animEffect>
                                  </p:childTnLst>
                                </p:cTn>
                              </p:par>
                              <p:par>
                                <p:cTn id="137" presetID="10" presetClass="entr" presetSubtype="0" fill="hold" nodeType="withEffect">
                                  <p:stCondLst>
                                    <p:cond delay="0"/>
                                  </p:stCondLst>
                                  <p:childTnLst>
                                    <p:set>
                                      <p:cBhvr>
                                        <p:cTn id="138" dur="1" fill="hold">
                                          <p:stCondLst>
                                            <p:cond delay="0"/>
                                          </p:stCondLst>
                                        </p:cTn>
                                        <p:tgtEl>
                                          <p:spTgt spid="66"/>
                                        </p:tgtEl>
                                        <p:attrNameLst>
                                          <p:attrName>style.visibility</p:attrName>
                                        </p:attrNameLst>
                                      </p:cBhvr>
                                      <p:to>
                                        <p:strVal val="visible"/>
                                      </p:to>
                                    </p:set>
                                    <p:animEffect transition="in" filter="fade">
                                      <p:cBhvr>
                                        <p:cTn id="139" dur="250"/>
                                        <p:tgtEl>
                                          <p:spTgt spid="66"/>
                                        </p:tgtEl>
                                      </p:cBhvr>
                                    </p:animEffect>
                                  </p:childTnLst>
                                </p:cTn>
                              </p:par>
                              <p:par>
                                <p:cTn id="140" presetID="10" presetClass="entr" presetSubtype="0" fill="hold" nodeType="withEffect">
                                  <p:stCondLst>
                                    <p:cond delay="0"/>
                                  </p:stCondLst>
                                  <p:childTnLst>
                                    <p:set>
                                      <p:cBhvr>
                                        <p:cTn id="141" dur="1" fill="hold">
                                          <p:stCondLst>
                                            <p:cond delay="0"/>
                                          </p:stCondLst>
                                        </p:cTn>
                                        <p:tgtEl>
                                          <p:spTgt spid="35"/>
                                        </p:tgtEl>
                                        <p:attrNameLst>
                                          <p:attrName>style.visibility</p:attrName>
                                        </p:attrNameLst>
                                      </p:cBhvr>
                                      <p:to>
                                        <p:strVal val="visible"/>
                                      </p:to>
                                    </p:set>
                                    <p:animEffect transition="in" filter="fade">
                                      <p:cBhvr>
                                        <p:cTn id="142" dur="250"/>
                                        <p:tgtEl>
                                          <p:spTgt spid="35"/>
                                        </p:tgtEl>
                                      </p:cBhvr>
                                    </p:animEffect>
                                  </p:childTnLst>
                                </p:cTn>
                              </p:par>
                              <p:par>
                                <p:cTn id="143" presetID="10" presetClass="entr" presetSubtype="0" fill="hold" nodeType="withEffect">
                                  <p:stCondLst>
                                    <p:cond delay="0"/>
                                  </p:stCondLst>
                                  <p:childTnLst>
                                    <p:set>
                                      <p:cBhvr>
                                        <p:cTn id="144" dur="1" fill="hold">
                                          <p:stCondLst>
                                            <p:cond delay="0"/>
                                          </p:stCondLst>
                                        </p:cTn>
                                        <p:tgtEl>
                                          <p:spTgt spid="29"/>
                                        </p:tgtEl>
                                        <p:attrNameLst>
                                          <p:attrName>style.visibility</p:attrName>
                                        </p:attrNameLst>
                                      </p:cBhvr>
                                      <p:to>
                                        <p:strVal val="visible"/>
                                      </p:to>
                                    </p:set>
                                    <p:animEffect transition="in" filter="fade">
                                      <p:cBhvr>
                                        <p:cTn id="145" dur="250"/>
                                        <p:tgtEl>
                                          <p:spTgt spid="29"/>
                                        </p:tgtEl>
                                      </p:cBhvr>
                                    </p:animEffect>
                                  </p:childTnLst>
                                </p:cTn>
                              </p:par>
                              <p:par>
                                <p:cTn id="146" presetID="10" presetClass="entr" presetSubtype="0" fill="hold"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fade">
                                      <p:cBhvr>
                                        <p:cTn id="148" dur="250"/>
                                        <p:tgtEl>
                                          <p:spTgt spid="64"/>
                                        </p:tgtEl>
                                      </p:cBhvr>
                                    </p:animEffect>
                                  </p:childTnLst>
                                </p:cTn>
                              </p:par>
                              <p:par>
                                <p:cTn id="149" presetID="10" presetClass="entr" presetSubtype="0" fill="hold" nodeType="withEffect">
                                  <p:stCondLst>
                                    <p:cond delay="0"/>
                                  </p:stCondLst>
                                  <p:childTnLst>
                                    <p:set>
                                      <p:cBhvr>
                                        <p:cTn id="150" dur="1" fill="hold">
                                          <p:stCondLst>
                                            <p:cond delay="0"/>
                                          </p:stCondLst>
                                        </p:cTn>
                                        <p:tgtEl>
                                          <p:spTgt spid="26"/>
                                        </p:tgtEl>
                                        <p:attrNameLst>
                                          <p:attrName>style.visibility</p:attrName>
                                        </p:attrNameLst>
                                      </p:cBhvr>
                                      <p:to>
                                        <p:strVal val="visible"/>
                                      </p:to>
                                    </p:set>
                                    <p:animEffect transition="in" filter="fade">
                                      <p:cBhvr>
                                        <p:cTn id="151" dur="250"/>
                                        <p:tgtEl>
                                          <p:spTgt spid="26"/>
                                        </p:tgtEl>
                                      </p:cBhvr>
                                    </p:animEffect>
                                  </p:childTnLst>
                                </p:cTn>
                              </p:par>
                              <p:par>
                                <p:cTn id="152" presetID="10" presetClass="entr" presetSubtype="0" fill="hold" nodeType="withEffect">
                                  <p:stCondLst>
                                    <p:cond delay="0"/>
                                  </p:stCondLst>
                                  <p:childTnLst>
                                    <p:set>
                                      <p:cBhvr>
                                        <p:cTn id="153" dur="1" fill="hold">
                                          <p:stCondLst>
                                            <p:cond delay="0"/>
                                          </p:stCondLst>
                                        </p:cTn>
                                        <p:tgtEl>
                                          <p:spTgt spid="17"/>
                                        </p:tgtEl>
                                        <p:attrNameLst>
                                          <p:attrName>style.visibility</p:attrName>
                                        </p:attrNameLst>
                                      </p:cBhvr>
                                      <p:to>
                                        <p:strVal val="visible"/>
                                      </p:to>
                                    </p:set>
                                    <p:animEffect transition="in" filter="fade">
                                      <p:cBhvr>
                                        <p:cTn id="154" dur="250"/>
                                        <p:tgtEl>
                                          <p:spTgt spid="17"/>
                                        </p:tgtEl>
                                      </p:cBhvr>
                                    </p:animEffect>
                                  </p:childTnLst>
                                </p:cTn>
                              </p:par>
                              <p:par>
                                <p:cTn id="155" presetID="10" presetClass="entr" presetSubtype="0" fill="hold" nodeType="withEffect">
                                  <p:stCondLst>
                                    <p:cond delay="0"/>
                                  </p:stCondLst>
                                  <p:childTnLst>
                                    <p:set>
                                      <p:cBhvr>
                                        <p:cTn id="156" dur="1" fill="hold">
                                          <p:stCondLst>
                                            <p:cond delay="0"/>
                                          </p:stCondLst>
                                        </p:cTn>
                                        <p:tgtEl>
                                          <p:spTgt spid="36"/>
                                        </p:tgtEl>
                                        <p:attrNameLst>
                                          <p:attrName>style.visibility</p:attrName>
                                        </p:attrNameLst>
                                      </p:cBhvr>
                                      <p:to>
                                        <p:strVal val="visible"/>
                                      </p:to>
                                    </p:set>
                                    <p:animEffect transition="in" filter="fade">
                                      <p:cBhvr>
                                        <p:cTn id="157" dur="250"/>
                                        <p:tgtEl>
                                          <p:spTgt spid="36"/>
                                        </p:tgtEl>
                                      </p:cBhvr>
                                    </p:animEffect>
                                  </p:childTnLst>
                                </p:cTn>
                              </p:par>
                              <p:par>
                                <p:cTn id="158" presetID="10" presetClass="entr" presetSubtype="0" fill="hold" nodeType="withEffect">
                                  <p:stCondLst>
                                    <p:cond delay="0"/>
                                  </p:stCondLst>
                                  <p:childTnLst>
                                    <p:set>
                                      <p:cBhvr>
                                        <p:cTn id="159" dur="1" fill="hold">
                                          <p:stCondLst>
                                            <p:cond delay="0"/>
                                          </p:stCondLst>
                                        </p:cTn>
                                        <p:tgtEl>
                                          <p:spTgt spid="153"/>
                                        </p:tgtEl>
                                        <p:attrNameLst>
                                          <p:attrName>style.visibility</p:attrName>
                                        </p:attrNameLst>
                                      </p:cBhvr>
                                      <p:to>
                                        <p:strVal val="visible"/>
                                      </p:to>
                                    </p:set>
                                    <p:animEffect transition="in" filter="fade">
                                      <p:cBhvr>
                                        <p:cTn id="160" dur="250"/>
                                        <p:tgtEl>
                                          <p:spTgt spid="153"/>
                                        </p:tgtEl>
                                      </p:cBhvr>
                                    </p:animEffect>
                                  </p:childTnLst>
                                </p:cTn>
                              </p:par>
                              <p:par>
                                <p:cTn id="161" presetID="10" presetClass="entr" presetSubtype="0" fill="hold" nodeType="withEffect">
                                  <p:stCondLst>
                                    <p:cond delay="0"/>
                                  </p:stCondLst>
                                  <p:childTnLst>
                                    <p:set>
                                      <p:cBhvr>
                                        <p:cTn id="162" dur="1" fill="hold">
                                          <p:stCondLst>
                                            <p:cond delay="0"/>
                                          </p:stCondLst>
                                        </p:cTn>
                                        <p:tgtEl>
                                          <p:spTgt spid="149"/>
                                        </p:tgtEl>
                                        <p:attrNameLst>
                                          <p:attrName>style.visibility</p:attrName>
                                        </p:attrNameLst>
                                      </p:cBhvr>
                                      <p:to>
                                        <p:strVal val="visible"/>
                                      </p:to>
                                    </p:set>
                                    <p:animEffect transition="in" filter="fade">
                                      <p:cBhvr>
                                        <p:cTn id="163" dur="250"/>
                                        <p:tgtEl>
                                          <p:spTgt spid="149"/>
                                        </p:tgtEl>
                                      </p:cBhvr>
                                    </p:animEffect>
                                  </p:childTnLst>
                                </p:cTn>
                              </p:par>
                              <p:par>
                                <p:cTn id="164" presetID="10" presetClass="entr" presetSubtype="0" fill="hold" nodeType="withEffect">
                                  <p:stCondLst>
                                    <p:cond delay="0"/>
                                  </p:stCondLst>
                                  <p:childTnLst>
                                    <p:set>
                                      <p:cBhvr>
                                        <p:cTn id="165" dur="1" fill="hold">
                                          <p:stCondLst>
                                            <p:cond delay="0"/>
                                          </p:stCondLst>
                                        </p:cTn>
                                        <p:tgtEl>
                                          <p:spTgt spid="148"/>
                                        </p:tgtEl>
                                        <p:attrNameLst>
                                          <p:attrName>style.visibility</p:attrName>
                                        </p:attrNameLst>
                                      </p:cBhvr>
                                      <p:to>
                                        <p:strVal val="visible"/>
                                      </p:to>
                                    </p:set>
                                    <p:animEffect transition="in" filter="fade">
                                      <p:cBhvr>
                                        <p:cTn id="166" dur="250"/>
                                        <p:tgtEl>
                                          <p:spTgt spid="148"/>
                                        </p:tgtEl>
                                      </p:cBhvr>
                                    </p:animEffect>
                                  </p:childTnLst>
                                </p:cTn>
                              </p:par>
                              <p:par>
                                <p:cTn id="167" presetID="10" presetClass="entr" presetSubtype="0" fill="hold" nodeType="withEffect">
                                  <p:stCondLst>
                                    <p:cond delay="0"/>
                                  </p:stCondLst>
                                  <p:childTnLst>
                                    <p:set>
                                      <p:cBhvr>
                                        <p:cTn id="168" dur="1" fill="hold">
                                          <p:stCondLst>
                                            <p:cond delay="0"/>
                                          </p:stCondLst>
                                        </p:cTn>
                                        <p:tgtEl>
                                          <p:spTgt spid="152"/>
                                        </p:tgtEl>
                                        <p:attrNameLst>
                                          <p:attrName>style.visibility</p:attrName>
                                        </p:attrNameLst>
                                      </p:cBhvr>
                                      <p:to>
                                        <p:strVal val="visible"/>
                                      </p:to>
                                    </p:set>
                                    <p:animEffect transition="in" filter="fade">
                                      <p:cBhvr>
                                        <p:cTn id="169" dur="250"/>
                                        <p:tgtEl>
                                          <p:spTgt spid="152"/>
                                        </p:tgtEl>
                                      </p:cBhvr>
                                    </p:animEffect>
                                  </p:childTnLst>
                                </p:cTn>
                              </p:par>
                              <p:par>
                                <p:cTn id="170" presetID="10" presetClass="entr" presetSubtype="0" fill="hold" nodeType="withEffect">
                                  <p:stCondLst>
                                    <p:cond delay="0"/>
                                  </p:stCondLst>
                                  <p:childTnLst>
                                    <p:set>
                                      <p:cBhvr>
                                        <p:cTn id="171" dur="1" fill="hold">
                                          <p:stCondLst>
                                            <p:cond delay="0"/>
                                          </p:stCondLst>
                                        </p:cTn>
                                        <p:tgtEl>
                                          <p:spTgt spid="162"/>
                                        </p:tgtEl>
                                        <p:attrNameLst>
                                          <p:attrName>style.visibility</p:attrName>
                                        </p:attrNameLst>
                                      </p:cBhvr>
                                      <p:to>
                                        <p:strVal val="visible"/>
                                      </p:to>
                                    </p:set>
                                    <p:animEffect transition="in" filter="fade">
                                      <p:cBhvr>
                                        <p:cTn id="172" dur="250"/>
                                        <p:tgtEl>
                                          <p:spTgt spid="162"/>
                                        </p:tgtEl>
                                      </p:cBhvr>
                                    </p:animEffect>
                                  </p:childTnLst>
                                </p:cTn>
                              </p:par>
                              <p:par>
                                <p:cTn id="173" presetID="10" presetClass="entr" presetSubtype="0" fill="hold" nodeType="withEffect">
                                  <p:stCondLst>
                                    <p:cond delay="0"/>
                                  </p:stCondLst>
                                  <p:childTnLst>
                                    <p:set>
                                      <p:cBhvr>
                                        <p:cTn id="174" dur="1" fill="hold">
                                          <p:stCondLst>
                                            <p:cond delay="0"/>
                                          </p:stCondLst>
                                        </p:cTn>
                                        <p:tgtEl>
                                          <p:spTgt spid="157"/>
                                        </p:tgtEl>
                                        <p:attrNameLst>
                                          <p:attrName>style.visibility</p:attrName>
                                        </p:attrNameLst>
                                      </p:cBhvr>
                                      <p:to>
                                        <p:strVal val="visible"/>
                                      </p:to>
                                    </p:set>
                                    <p:animEffect transition="in" filter="fade">
                                      <p:cBhvr>
                                        <p:cTn id="175" dur="250"/>
                                        <p:tgtEl>
                                          <p:spTgt spid="157"/>
                                        </p:tgtEl>
                                      </p:cBhvr>
                                    </p:animEffect>
                                  </p:childTnLst>
                                </p:cTn>
                              </p:par>
                              <p:par>
                                <p:cTn id="176" presetID="10" presetClass="entr" presetSubtype="0" fill="hold" nodeType="withEffect">
                                  <p:stCondLst>
                                    <p:cond delay="0"/>
                                  </p:stCondLst>
                                  <p:childTnLst>
                                    <p:set>
                                      <p:cBhvr>
                                        <p:cTn id="177" dur="1" fill="hold">
                                          <p:stCondLst>
                                            <p:cond delay="0"/>
                                          </p:stCondLst>
                                        </p:cTn>
                                        <p:tgtEl>
                                          <p:spTgt spid="155"/>
                                        </p:tgtEl>
                                        <p:attrNameLst>
                                          <p:attrName>style.visibility</p:attrName>
                                        </p:attrNameLst>
                                      </p:cBhvr>
                                      <p:to>
                                        <p:strVal val="visible"/>
                                      </p:to>
                                    </p:set>
                                    <p:animEffect transition="in" filter="fade">
                                      <p:cBhvr>
                                        <p:cTn id="178" dur="250"/>
                                        <p:tgtEl>
                                          <p:spTgt spid="155"/>
                                        </p:tgtEl>
                                      </p:cBhvr>
                                    </p:animEffect>
                                  </p:childTnLst>
                                </p:cTn>
                              </p:par>
                              <p:par>
                                <p:cTn id="179" presetID="10" presetClass="entr" presetSubtype="0" fill="hold" nodeType="withEffect">
                                  <p:stCondLst>
                                    <p:cond delay="0"/>
                                  </p:stCondLst>
                                  <p:childTnLst>
                                    <p:set>
                                      <p:cBhvr>
                                        <p:cTn id="180" dur="1" fill="hold">
                                          <p:stCondLst>
                                            <p:cond delay="0"/>
                                          </p:stCondLst>
                                        </p:cTn>
                                        <p:tgtEl>
                                          <p:spTgt spid="160"/>
                                        </p:tgtEl>
                                        <p:attrNameLst>
                                          <p:attrName>style.visibility</p:attrName>
                                        </p:attrNameLst>
                                      </p:cBhvr>
                                      <p:to>
                                        <p:strVal val="visible"/>
                                      </p:to>
                                    </p:set>
                                    <p:animEffect transition="in" filter="fade">
                                      <p:cBhvr>
                                        <p:cTn id="181" dur="250"/>
                                        <p:tgtEl>
                                          <p:spTgt spid="160"/>
                                        </p:tgtEl>
                                      </p:cBhvr>
                                    </p:animEffect>
                                  </p:childTnLst>
                                </p:cTn>
                              </p:par>
                            </p:childTnLst>
                          </p:cTn>
                        </p:par>
                        <p:par>
                          <p:cTn id="182" fill="hold">
                            <p:stCondLst>
                              <p:cond delay="250"/>
                            </p:stCondLst>
                            <p:childTnLst>
                              <p:par>
                                <p:cTn id="183" presetID="10" presetClass="entr" presetSubtype="0" fill="hold" nodeType="afterEffect">
                                  <p:stCondLst>
                                    <p:cond delay="500"/>
                                  </p:stCondLst>
                                  <p:childTnLst>
                                    <p:set>
                                      <p:cBhvr>
                                        <p:cTn id="184" dur="1" fill="hold">
                                          <p:stCondLst>
                                            <p:cond delay="0"/>
                                          </p:stCondLst>
                                        </p:cTn>
                                        <p:tgtEl>
                                          <p:spTgt spid="103"/>
                                        </p:tgtEl>
                                        <p:attrNameLst>
                                          <p:attrName>style.visibility</p:attrName>
                                        </p:attrNameLst>
                                      </p:cBhvr>
                                      <p:to>
                                        <p:strVal val="visible"/>
                                      </p:to>
                                    </p:set>
                                    <p:animEffect transition="in" filter="fade">
                                      <p:cBhvr>
                                        <p:cTn id="185" dur="250"/>
                                        <p:tgtEl>
                                          <p:spTgt spid="103"/>
                                        </p:tgtEl>
                                      </p:cBhvr>
                                    </p:animEffect>
                                  </p:childTnLst>
                                </p:cTn>
                              </p:par>
                              <p:par>
                                <p:cTn id="186" presetID="10" presetClass="entr" presetSubtype="0" fill="hold" nodeType="withEffect">
                                  <p:stCondLst>
                                    <p:cond delay="500"/>
                                  </p:stCondLst>
                                  <p:childTnLst>
                                    <p:set>
                                      <p:cBhvr>
                                        <p:cTn id="187" dur="1" fill="hold">
                                          <p:stCondLst>
                                            <p:cond delay="0"/>
                                          </p:stCondLst>
                                        </p:cTn>
                                        <p:tgtEl>
                                          <p:spTgt spid="104"/>
                                        </p:tgtEl>
                                        <p:attrNameLst>
                                          <p:attrName>style.visibility</p:attrName>
                                        </p:attrNameLst>
                                      </p:cBhvr>
                                      <p:to>
                                        <p:strVal val="visible"/>
                                      </p:to>
                                    </p:set>
                                    <p:animEffect transition="in" filter="fade">
                                      <p:cBhvr>
                                        <p:cTn id="188" dur="250"/>
                                        <p:tgtEl>
                                          <p:spTgt spid="104"/>
                                        </p:tgtEl>
                                      </p:cBhvr>
                                    </p:animEffect>
                                  </p:childTnLst>
                                </p:cTn>
                              </p:par>
                              <p:par>
                                <p:cTn id="189" presetID="10" presetClass="entr" presetSubtype="0" fill="hold" nodeType="withEffect">
                                  <p:stCondLst>
                                    <p:cond delay="500"/>
                                  </p:stCondLst>
                                  <p:childTnLst>
                                    <p:set>
                                      <p:cBhvr>
                                        <p:cTn id="190" dur="1" fill="hold">
                                          <p:stCondLst>
                                            <p:cond delay="0"/>
                                          </p:stCondLst>
                                        </p:cTn>
                                        <p:tgtEl>
                                          <p:spTgt spid="105"/>
                                        </p:tgtEl>
                                        <p:attrNameLst>
                                          <p:attrName>style.visibility</p:attrName>
                                        </p:attrNameLst>
                                      </p:cBhvr>
                                      <p:to>
                                        <p:strVal val="visible"/>
                                      </p:to>
                                    </p:set>
                                    <p:animEffect transition="in" filter="fade">
                                      <p:cBhvr>
                                        <p:cTn id="191" dur="250"/>
                                        <p:tgtEl>
                                          <p:spTgt spid="105"/>
                                        </p:tgtEl>
                                      </p:cBhvr>
                                    </p:animEffect>
                                  </p:childTnLst>
                                </p:cTn>
                              </p:par>
                              <p:par>
                                <p:cTn id="192" presetID="10" presetClass="entr" presetSubtype="0" fill="hold" nodeType="withEffect">
                                  <p:stCondLst>
                                    <p:cond delay="500"/>
                                  </p:stCondLst>
                                  <p:childTnLst>
                                    <p:set>
                                      <p:cBhvr>
                                        <p:cTn id="193" dur="1" fill="hold">
                                          <p:stCondLst>
                                            <p:cond delay="0"/>
                                          </p:stCondLst>
                                        </p:cTn>
                                        <p:tgtEl>
                                          <p:spTgt spid="107"/>
                                        </p:tgtEl>
                                        <p:attrNameLst>
                                          <p:attrName>style.visibility</p:attrName>
                                        </p:attrNameLst>
                                      </p:cBhvr>
                                      <p:to>
                                        <p:strVal val="visible"/>
                                      </p:to>
                                    </p:set>
                                    <p:animEffect transition="in" filter="fade">
                                      <p:cBhvr>
                                        <p:cTn id="194" dur="250"/>
                                        <p:tgtEl>
                                          <p:spTgt spid="107"/>
                                        </p:tgtEl>
                                      </p:cBhvr>
                                    </p:animEffect>
                                  </p:childTnLst>
                                </p:cTn>
                              </p:par>
                              <p:par>
                                <p:cTn id="195" presetID="10" presetClass="entr" presetSubtype="0" fill="hold" nodeType="withEffect">
                                  <p:stCondLst>
                                    <p:cond delay="500"/>
                                  </p:stCondLst>
                                  <p:childTnLst>
                                    <p:set>
                                      <p:cBhvr>
                                        <p:cTn id="196" dur="1" fill="hold">
                                          <p:stCondLst>
                                            <p:cond delay="0"/>
                                          </p:stCondLst>
                                        </p:cTn>
                                        <p:tgtEl>
                                          <p:spTgt spid="108"/>
                                        </p:tgtEl>
                                        <p:attrNameLst>
                                          <p:attrName>style.visibility</p:attrName>
                                        </p:attrNameLst>
                                      </p:cBhvr>
                                      <p:to>
                                        <p:strVal val="visible"/>
                                      </p:to>
                                    </p:set>
                                    <p:animEffect transition="in" filter="fade">
                                      <p:cBhvr>
                                        <p:cTn id="197" dur="250"/>
                                        <p:tgtEl>
                                          <p:spTgt spid="108"/>
                                        </p:tgtEl>
                                      </p:cBhvr>
                                    </p:animEffect>
                                  </p:childTnLst>
                                </p:cTn>
                              </p:par>
                              <p:par>
                                <p:cTn id="198" presetID="10" presetClass="entr" presetSubtype="0" fill="hold" nodeType="withEffect">
                                  <p:stCondLst>
                                    <p:cond delay="500"/>
                                  </p:stCondLst>
                                  <p:childTnLst>
                                    <p:set>
                                      <p:cBhvr>
                                        <p:cTn id="199" dur="1" fill="hold">
                                          <p:stCondLst>
                                            <p:cond delay="0"/>
                                          </p:stCondLst>
                                        </p:cTn>
                                        <p:tgtEl>
                                          <p:spTgt spid="109"/>
                                        </p:tgtEl>
                                        <p:attrNameLst>
                                          <p:attrName>style.visibility</p:attrName>
                                        </p:attrNameLst>
                                      </p:cBhvr>
                                      <p:to>
                                        <p:strVal val="visible"/>
                                      </p:to>
                                    </p:set>
                                    <p:animEffect transition="in" filter="fade">
                                      <p:cBhvr>
                                        <p:cTn id="200" dur="250"/>
                                        <p:tgtEl>
                                          <p:spTgt spid="109"/>
                                        </p:tgtEl>
                                      </p:cBhvr>
                                    </p:animEffect>
                                  </p:childTnLst>
                                </p:cTn>
                              </p:par>
                              <p:par>
                                <p:cTn id="201" presetID="10" presetClass="entr" presetSubtype="0" fill="hold" nodeType="withEffect">
                                  <p:stCondLst>
                                    <p:cond delay="500"/>
                                  </p:stCondLst>
                                  <p:childTnLst>
                                    <p:set>
                                      <p:cBhvr>
                                        <p:cTn id="202" dur="1" fill="hold">
                                          <p:stCondLst>
                                            <p:cond delay="0"/>
                                          </p:stCondLst>
                                        </p:cTn>
                                        <p:tgtEl>
                                          <p:spTgt spid="110"/>
                                        </p:tgtEl>
                                        <p:attrNameLst>
                                          <p:attrName>style.visibility</p:attrName>
                                        </p:attrNameLst>
                                      </p:cBhvr>
                                      <p:to>
                                        <p:strVal val="visible"/>
                                      </p:to>
                                    </p:set>
                                    <p:animEffect transition="in" filter="fade">
                                      <p:cBhvr>
                                        <p:cTn id="203" dur="250"/>
                                        <p:tgtEl>
                                          <p:spTgt spid="110"/>
                                        </p:tgtEl>
                                      </p:cBhvr>
                                    </p:animEffect>
                                  </p:childTnLst>
                                </p:cTn>
                              </p:par>
                              <p:par>
                                <p:cTn id="204" presetID="10" presetClass="entr" presetSubtype="0" fill="hold" nodeType="withEffect">
                                  <p:stCondLst>
                                    <p:cond delay="500"/>
                                  </p:stCondLst>
                                  <p:childTnLst>
                                    <p:set>
                                      <p:cBhvr>
                                        <p:cTn id="205" dur="1" fill="hold">
                                          <p:stCondLst>
                                            <p:cond delay="0"/>
                                          </p:stCondLst>
                                        </p:cTn>
                                        <p:tgtEl>
                                          <p:spTgt spid="111"/>
                                        </p:tgtEl>
                                        <p:attrNameLst>
                                          <p:attrName>style.visibility</p:attrName>
                                        </p:attrNameLst>
                                      </p:cBhvr>
                                      <p:to>
                                        <p:strVal val="visible"/>
                                      </p:to>
                                    </p:set>
                                    <p:animEffect transition="in" filter="fade">
                                      <p:cBhvr>
                                        <p:cTn id="206" dur="250"/>
                                        <p:tgtEl>
                                          <p:spTgt spid="111"/>
                                        </p:tgtEl>
                                      </p:cBhvr>
                                    </p:animEffect>
                                  </p:childTnLst>
                                </p:cTn>
                              </p:par>
                              <p:par>
                                <p:cTn id="207" presetID="10" presetClass="entr" presetSubtype="0" fill="hold" nodeType="withEffect">
                                  <p:stCondLst>
                                    <p:cond delay="500"/>
                                  </p:stCondLst>
                                  <p:childTnLst>
                                    <p:set>
                                      <p:cBhvr>
                                        <p:cTn id="208" dur="1" fill="hold">
                                          <p:stCondLst>
                                            <p:cond delay="0"/>
                                          </p:stCondLst>
                                        </p:cTn>
                                        <p:tgtEl>
                                          <p:spTgt spid="112"/>
                                        </p:tgtEl>
                                        <p:attrNameLst>
                                          <p:attrName>style.visibility</p:attrName>
                                        </p:attrNameLst>
                                      </p:cBhvr>
                                      <p:to>
                                        <p:strVal val="visible"/>
                                      </p:to>
                                    </p:set>
                                    <p:animEffect transition="in" filter="fade">
                                      <p:cBhvr>
                                        <p:cTn id="209" dur="250"/>
                                        <p:tgtEl>
                                          <p:spTgt spid="112"/>
                                        </p:tgtEl>
                                      </p:cBhvr>
                                    </p:animEffect>
                                  </p:childTnLst>
                                </p:cTn>
                              </p:par>
                              <p:par>
                                <p:cTn id="210" presetID="10" presetClass="entr" presetSubtype="0" fill="hold" nodeType="withEffect">
                                  <p:stCondLst>
                                    <p:cond delay="500"/>
                                  </p:stCondLst>
                                  <p:childTnLst>
                                    <p:set>
                                      <p:cBhvr>
                                        <p:cTn id="211" dur="1" fill="hold">
                                          <p:stCondLst>
                                            <p:cond delay="0"/>
                                          </p:stCondLst>
                                        </p:cTn>
                                        <p:tgtEl>
                                          <p:spTgt spid="121"/>
                                        </p:tgtEl>
                                        <p:attrNameLst>
                                          <p:attrName>style.visibility</p:attrName>
                                        </p:attrNameLst>
                                      </p:cBhvr>
                                      <p:to>
                                        <p:strVal val="visible"/>
                                      </p:to>
                                    </p:set>
                                    <p:animEffect transition="in" filter="fade">
                                      <p:cBhvr>
                                        <p:cTn id="212" dur="250"/>
                                        <p:tgtEl>
                                          <p:spTgt spid="121"/>
                                        </p:tgtEl>
                                      </p:cBhvr>
                                    </p:animEffect>
                                  </p:childTnLst>
                                </p:cTn>
                              </p:par>
                              <p:par>
                                <p:cTn id="213" presetID="10" presetClass="entr" presetSubtype="0" fill="hold" nodeType="withEffect">
                                  <p:stCondLst>
                                    <p:cond delay="500"/>
                                  </p:stCondLst>
                                  <p:childTnLst>
                                    <p:set>
                                      <p:cBhvr>
                                        <p:cTn id="214" dur="1" fill="hold">
                                          <p:stCondLst>
                                            <p:cond delay="0"/>
                                          </p:stCondLst>
                                        </p:cTn>
                                        <p:tgtEl>
                                          <p:spTgt spid="122"/>
                                        </p:tgtEl>
                                        <p:attrNameLst>
                                          <p:attrName>style.visibility</p:attrName>
                                        </p:attrNameLst>
                                      </p:cBhvr>
                                      <p:to>
                                        <p:strVal val="visible"/>
                                      </p:to>
                                    </p:set>
                                    <p:animEffect transition="in" filter="fade">
                                      <p:cBhvr>
                                        <p:cTn id="215" dur="250"/>
                                        <p:tgtEl>
                                          <p:spTgt spid="122"/>
                                        </p:tgtEl>
                                      </p:cBhvr>
                                    </p:animEffect>
                                  </p:childTnLst>
                                </p:cTn>
                              </p:par>
                              <p:par>
                                <p:cTn id="216" presetID="10" presetClass="entr" presetSubtype="0" fill="hold" nodeType="withEffect">
                                  <p:stCondLst>
                                    <p:cond delay="500"/>
                                  </p:stCondLst>
                                  <p:childTnLst>
                                    <p:set>
                                      <p:cBhvr>
                                        <p:cTn id="217" dur="1" fill="hold">
                                          <p:stCondLst>
                                            <p:cond delay="0"/>
                                          </p:stCondLst>
                                        </p:cTn>
                                        <p:tgtEl>
                                          <p:spTgt spid="125"/>
                                        </p:tgtEl>
                                        <p:attrNameLst>
                                          <p:attrName>style.visibility</p:attrName>
                                        </p:attrNameLst>
                                      </p:cBhvr>
                                      <p:to>
                                        <p:strVal val="visible"/>
                                      </p:to>
                                    </p:set>
                                    <p:animEffect transition="in" filter="fade">
                                      <p:cBhvr>
                                        <p:cTn id="218" dur="250"/>
                                        <p:tgtEl>
                                          <p:spTgt spid="125"/>
                                        </p:tgtEl>
                                      </p:cBhvr>
                                    </p:animEffect>
                                  </p:childTnLst>
                                </p:cTn>
                              </p:par>
                              <p:par>
                                <p:cTn id="219" presetID="10" presetClass="entr" presetSubtype="0" fill="hold" nodeType="withEffect">
                                  <p:stCondLst>
                                    <p:cond delay="500"/>
                                  </p:stCondLst>
                                  <p:childTnLst>
                                    <p:set>
                                      <p:cBhvr>
                                        <p:cTn id="220" dur="1" fill="hold">
                                          <p:stCondLst>
                                            <p:cond delay="0"/>
                                          </p:stCondLst>
                                        </p:cTn>
                                        <p:tgtEl>
                                          <p:spTgt spid="126"/>
                                        </p:tgtEl>
                                        <p:attrNameLst>
                                          <p:attrName>style.visibility</p:attrName>
                                        </p:attrNameLst>
                                      </p:cBhvr>
                                      <p:to>
                                        <p:strVal val="visible"/>
                                      </p:to>
                                    </p:set>
                                    <p:animEffect transition="in" filter="fade">
                                      <p:cBhvr>
                                        <p:cTn id="221" dur="250"/>
                                        <p:tgtEl>
                                          <p:spTgt spid="126"/>
                                        </p:tgtEl>
                                      </p:cBhvr>
                                    </p:animEffect>
                                  </p:childTnLst>
                                </p:cTn>
                              </p:par>
                              <p:par>
                                <p:cTn id="222" presetID="10" presetClass="entr" presetSubtype="0" fill="hold" nodeType="withEffect">
                                  <p:stCondLst>
                                    <p:cond delay="500"/>
                                  </p:stCondLst>
                                  <p:childTnLst>
                                    <p:set>
                                      <p:cBhvr>
                                        <p:cTn id="223" dur="1" fill="hold">
                                          <p:stCondLst>
                                            <p:cond delay="0"/>
                                          </p:stCondLst>
                                        </p:cTn>
                                        <p:tgtEl>
                                          <p:spTgt spid="127"/>
                                        </p:tgtEl>
                                        <p:attrNameLst>
                                          <p:attrName>style.visibility</p:attrName>
                                        </p:attrNameLst>
                                      </p:cBhvr>
                                      <p:to>
                                        <p:strVal val="visible"/>
                                      </p:to>
                                    </p:set>
                                    <p:animEffect transition="in" filter="fade">
                                      <p:cBhvr>
                                        <p:cTn id="224" dur="250"/>
                                        <p:tgtEl>
                                          <p:spTgt spid="127"/>
                                        </p:tgtEl>
                                      </p:cBhvr>
                                    </p:animEffect>
                                  </p:childTnLst>
                                </p:cTn>
                              </p:par>
                              <p:par>
                                <p:cTn id="225" presetID="10" presetClass="entr" presetSubtype="0" fill="hold" nodeType="withEffect">
                                  <p:stCondLst>
                                    <p:cond delay="500"/>
                                  </p:stCondLst>
                                  <p:childTnLst>
                                    <p:set>
                                      <p:cBhvr>
                                        <p:cTn id="226" dur="1" fill="hold">
                                          <p:stCondLst>
                                            <p:cond delay="0"/>
                                          </p:stCondLst>
                                        </p:cTn>
                                        <p:tgtEl>
                                          <p:spTgt spid="128"/>
                                        </p:tgtEl>
                                        <p:attrNameLst>
                                          <p:attrName>style.visibility</p:attrName>
                                        </p:attrNameLst>
                                      </p:cBhvr>
                                      <p:to>
                                        <p:strVal val="visible"/>
                                      </p:to>
                                    </p:set>
                                    <p:animEffect transition="in" filter="fade">
                                      <p:cBhvr>
                                        <p:cTn id="227" dur="250"/>
                                        <p:tgtEl>
                                          <p:spTgt spid="128"/>
                                        </p:tgtEl>
                                      </p:cBhvr>
                                    </p:animEffect>
                                  </p:childTnLst>
                                </p:cTn>
                              </p:par>
                              <p:par>
                                <p:cTn id="228" presetID="10" presetClass="entr" presetSubtype="0" fill="hold" nodeType="withEffect">
                                  <p:stCondLst>
                                    <p:cond delay="500"/>
                                  </p:stCondLst>
                                  <p:childTnLst>
                                    <p:set>
                                      <p:cBhvr>
                                        <p:cTn id="229" dur="1" fill="hold">
                                          <p:stCondLst>
                                            <p:cond delay="0"/>
                                          </p:stCondLst>
                                        </p:cTn>
                                        <p:tgtEl>
                                          <p:spTgt spid="129"/>
                                        </p:tgtEl>
                                        <p:attrNameLst>
                                          <p:attrName>style.visibility</p:attrName>
                                        </p:attrNameLst>
                                      </p:cBhvr>
                                      <p:to>
                                        <p:strVal val="visible"/>
                                      </p:to>
                                    </p:set>
                                    <p:animEffect transition="in" filter="fade">
                                      <p:cBhvr>
                                        <p:cTn id="230" dur="250"/>
                                        <p:tgtEl>
                                          <p:spTgt spid="129"/>
                                        </p:tgtEl>
                                      </p:cBhvr>
                                    </p:animEffect>
                                  </p:childTnLst>
                                </p:cTn>
                              </p:par>
                              <p:par>
                                <p:cTn id="231" presetID="10" presetClass="entr" presetSubtype="0" fill="hold" nodeType="withEffect">
                                  <p:stCondLst>
                                    <p:cond delay="500"/>
                                  </p:stCondLst>
                                  <p:childTnLst>
                                    <p:set>
                                      <p:cBhvr>
                                        <p:cTn id="232" dur="1" fill="hold">
                                          <p:stCondLst>
                                            <p:cond delay="0"/>
                                          </p:stCondLst>
                                        </p:cTn>
                                        <p:tgtEl>
                                          <p:spTgt spid="114"/>
                                        </p:tgtEl>
                                        <p:attrNameLst>
                                          <p:attrName>style.visibility</p:attrName>
                                        </p:attrNameLst>
                                      </p:cBhvr>
                                      <p:to>
                                        <p:strVal val="visible"/>
                                      </p:to>
                                    </p:set>
                                    <p:animEffect transition="in" filter="fade">
                                      <p:cBhvr>
                                        <p:cTn id="233" dur="250"/>
                                        <p:tgtEl>
                                          <p:spTgt spid="114"/>
                                        </p:tgtEl>
                                      </p:cBhvr>
                                    </p:animEffect>
                                  </p:childTnLst>
                                </p:cTn>
                              </p:par>
                              <p:par>
                                <p:cTn id="234" presetID="10" presetClass="entr" presetSubtype="0" fill="hold" nodeType="withEffect">
                                  <p:stCondLst>
                                    <p:cond delay="500"/>
                                  </p:stCondLst>
                                  <p:childTnLst>
                                    <p:set>
                                      <p:cBhvr>
                                        <p:cTn id="235" dur="1" fill="hold">
                                          <p:stCondLst>
                                            <p:cond delay="0"/>
                                          </p:stCondLst>
                                        </p:cTn>
                                        <p:tgtEl>
                                          <p:spTgt spid="115"/>
                                        </p:tgtEl>
                                        <p:attrNameLst>
                                          <p:attrName>style.visibility</p:attrName>
                                        </p:attrNameLst>
                                      </p:cBhvr>
                                      <p:to>
                                        <p:strVal val="visible"/>
                                      </p:to>
                                    </p:set>
                                    <p:animEffect transition="in" filter="fade">
                                      <p:cBhvr>
                                        <p:cTn id="236" dur="250"/>
                                        <p:tgtEl>
                                          <p:spTgt spid="115"/>
                                        </p:tgtEl>
                                      </p:cBhvr>
                                    </p:animEffect>
                                  </p:childTnLst>
                                </p:cTn>
                              </p:par>
                              <p:par>
                                <p:cTn id="237" presetID="10" presetClass="entr" presetSubtype="0" fill="hold" nodeType="withEffect">
                                  <p:stCondLst>
                                    <p:cond delay="500"/>
                                  </p:stCondLst>
                                  <p:childTnLst>
                                    <p:set>
                                      <p:cBhvr>
                                        <p:cTn id="238" dur="1" fill="hold">
                                          <p:stCondLst>
                                            <p:cond delay="0"/>
                                          </p:stCondLst>
                                        </p:cTn>
                                        <p:tgtEl>
                                          <p:spTgt spid="116"/>
                                        </p:tgtEl>
                                        <p:attrNameLst>
                                          <p:attrName>style.visibility</p:attrName>
                                        </p:attrNameLst>
                                      </p:cBhvr>
                                      <p:to>
                                        <p:strVal val="visible"/>
                                      </p:to>
                                    </p:set>
                                    <p:animEffect transition="in" filter="fade">
                                      <p:cBhvr>
                                        <p:cTn id="239" dur="250"/>
                                        <p:tgtEl>
                                          <p:spTgt spid="116"/>
                                        </p:tgtEl>
                                      </p:cBhvr>
                                    </p:animEffect>
                                  </p:childTnLst>
                                </p:cTn>
                              </p:par>
                              <p:par>
                                <p:cTn id="240" presetID="10" presetClass="entr" presetSubtype="0" fill="hold" nodeType="withEffect">
                                  <p:stCondLst>
                                    <p:cond delay="500"/>
                                  </p:stCondLst>
                                  <p:childTnLst>
                                    <p:set>
                                      <p:cBhvr>
                                        <p:cTn id="241" dur="1" fill="hold">
                                          <p:stCondLst>
                                            <p:cond delay="0"/>
                                          </p:stCondLst>
                                        </p:cTn>
                                        <p:tgtEl>
                                          <p:spTgt spid="117"/>
                                        </p:tgtEl>
                                        <p:attrNameLst>
                                          <p:attrName>style.visibility</p:attrName>
                                        </p:attrNameLst>
                                      </p:cBhvr>
                                      <p:to>
                                        <p:strVal val="visible"/>
                                      </p:to>
                                    </p:set>
                                    <p:animEffect transition="in" filter="fade">
                                      <p:cBhvr>
                                        <p:cTn id="242" dur="250"/>
                                        <p:tgtEl>
                                          <p:spTgt spid="117"/>
                                        </p:tgtEl>
                                      </p:cBhvr>
                                    </p:animEffect>
                                  </p:childTnLst>
                                </p:cTn>
                              </p:par>
                              <p:par>
                                <p:cTn id="243" presetID="10" presetClass="entr" presetSubtype="0" fill="hold" nodeType="withEffect">
                                  <p:stCondLst>
                                    <p:cond delay="500"/>
                                  </p:stCondLst>
                                  <p:childTnLst>
                                    <p:set>
                                      <p:cBhvr>
                                        <p:cTn id="244" dur="1" fill="hold">
                                          <p:stCondLst>
                                            <p:cond delay="0"/>
                                          </p:stCondLst>
                                        </p:cTn>
                                        <p:tgtEl>
                                          <p:spTgt spid="118"/>
                                        </p:tgtEl>
                                        <p:attrNameLst>
                                          <p:attrName>style.visibility</p:attrName>
                                        </p:attrNameLst>
                                      </p:cBhvr>
                                      <p:to>
                                        <p:strVal val="visible"/>
                                      </p:to>
                                    </p:set>
                                    <p:animEffect transition="in" filter="fade">
                                      <p:cBhvr>
                                        <p:cTn id="245" dur="250"/>
                                        <p:tgtEl>
                                          <p:spTgt spid="118"/>
                                        </p:tgtEl>
                                      </p:cBhvr>
                                    </p:animEffect>
                                  </p:childTnLst>
                                </p:cTn>
                              </p:par>
                              <p:par>
                                <p:cTn id="246" presetID="10" presetClass="entr" presetSubtype="0" fill="hold" nodeType="withEffect">
                                  <p:stCondLst>
                                    <p:cond delay="500"/>
                                  </p:stCondLst>
                                  <p:childTnLst>
                                    <p:set>
                                      <p:cBhvr>
                                        <p:cTn id="247" dur="1" fill="hold">
                                          <p:stCondLst>
                                            <p:cond delay="0"/>
                                          </p:stCondLst>
                                        </p:cTn>
                                        <p:tgtEl>
                                          <p:spTgt spid="119"/>
                                        </p:tgtEl>
                                        <p:attrNameLst>
                                          <p:attrName>style.visibility</p:attrName>
                                        </p:attrNameLst>
                                      </p:cBhvr>
                                      <p:to>
                                        <p:strVal val="visible"/>
                                      </p:to>
                                    </p:set>
                                    <p:animEffect transition="in" filter="fade">
                                      <p:cBhvr>
                                        <p:cTn id="248" dur="250"/>
                                        <p:tgtEl>
                                          <p:spTgt spid="119"/>
                                        </p:tgtEl>
                                      </p:cBhvr>
                                    </p:animEffect>
                                  </p:childTnLst>
                                </p:cTn>
                              </p:par>
                              <p:par>
                                <p:cTn id="249" presetID="10" presetClass="entr" presetSubtype="0" fill="hold" nodeType="withEffect">
                                  <p:stCondLst>
                                    <p:cond delay="500"/>
                                  </p:stCondLst>
                                  <p:childTnLst>
                                    <p:set>
                                      <p:cBhvr>
                                        <p:cTn id="250" dur="1" fill="hold">
                                          <p:stCondLst>
                                            <p:cond delay="0"/>
                                          </p:stCondLst>
                                        </p:cTn>
                                        <p:tgtEl>
                                          <p:spTgt spid="120"/>
                                        </p:tgtEl>
                                        <p:attrNameLst>
                                          <p:attrName>style.visibility</p:attrName>
                                        </p:attrNameLst>
                                      </p:cBhvr>
                                      <p:to>
                                        <p:strVal val="visible"/>
                                      </p:to>
                                    </p:set>
                                    <p:animEffect transition="in" filter="fade">
                                      <p:cBhvr>
                                        <p:cTn id="251" dur="250"/>
                                        <p:tgtEl>
                                          <p:spTgt spid="120"/>
                                        </p:tgtEl>
                                      </p:cBhvr>
                                    </p:animEffect>
                                  </p:childTnLst>
                                </p:cTn>
                              </p:par>
                              <p:par>
                                <p:cTn id="252" presetID="10" presetClass="entr" presetSubtype="0" fill="hold" nodeType="withEffect">
                                  <p:stCondLst>
                                    <p:cond delay="500"/>
                                  </p:stCondLst>
                                  <p:childTnLst>
                                    <p:set>
                                      <p:cBhvr>
                                        <p:cTn id="253" dur="1" fill="hold">
                                          <p:stCondLst>
                                            <p:cond delay="0"/>
                                          </p:stCondLst>
                                        </p:cTn>
                                        <p:tgtEl>
                                          <p:spTgt spid="123"/>
                                        </p:tgtEl>
                                        <p:attrNameLst>
                                          <p:attrName>style.visibility</p:attrName>
                                        </p:attrNameLst>
                                      </p:cBhvr>
                                      <p:to>
                                        <p:strVal val="visible"/>
                                      </p:to>
                                    </p:set>
                                    <p:animEffect transition="in" filter="fade">
                                      <p:cBhvr>
                                        <p:cTn id="254" dur="250"/>
                                        <p:tgtEl>
                                          <p:spTgt spid="123"/>
                                        </p:tgtEl>
                                      </p:cBhvr>
                                    </p:animEffect>
                                  </p:childTnLst>
                                </p:cTn>
                              </p:par>
                              <p:par>
                                <p:cTn id="255" presetID="10" presetClass="entr" presetSubtype="0" fill="hold" nodeType="withEffect">
                                  <p:stCondLst>
                                    <p:cond delay="500"/>
                                  </p:stCondLst>
                                  <p:childTnLst>
                                    <p:set>
                                      <p:cBhvr>
                                        <p:cTn id="256" dur="1" fill="hold">
                                          <p:stCondLst>
                                            <p:cond delay="0"/>
                                          </p:stCondLst>
                                        </p:cTn>
                                        <p:tgtEl>
                                          <p:spTgt spid="124"/>
                                        </p:tgtEl>
                                        <p:attrNameLst>
                                          <p:attrName>style.visibility</p:attrName>
                                        </p:attrNameLst>
                                      </p:cBhvr>
                                      <p:to>
                                        <p:strVal val="visible"/>
                                      </p:to>
                                    </p:set>
                                    <p:animEffect transition="in" filter="fade">
                                      <p:cBhvr>
                                        <p:cTn id="257" dur="250"/>
                                        <p:tgtEl>
                                          <p:spTgt spid="124"/>
                                        </p:tgtEl>
                                      </p:cBhvr>
                                    </p:animEffect>
                                  </p:childTnLst>
                                </p:cTn>
                              </p:par>
                              <p:par>
                                <p:cTn id="258" presetID="10" presetClass="entr" presetSubtype="0" fill="hold" nodeType="withEffect">
                                  <p:stCondLst>
                                    <p:cond delay="500"/>
                                  </p:stCondLst>
                                  <p:childTnLst>
                                    <p:set>
                                      <p:cBhvr>
                                        <p:cTn id="259" dur="1" fill="hold">
                                          <p:stCondLst>
                                            <p:cond delay="0"/>
                                          </p:stCondLst>
                                        </p:cTn>
                                        <p:tgtEl>
                                          <p:spTgt spid="131"/>
                                        </p:tgtEl>
                                        <p:attrNameLst>
                                          <p:attrName>style.visibility</p:attrName>
                                        </p:attrNameLst>
                                      </p:cBhvr>
                                      <p:to>
                                        <p:strVal val="visible"/>
                                      </p:to>
                                    </p:set>
                                    <p:animEffect transition="in" filter="fade">
                                      <p:cBhvr>
                                        <p:cTn id="260" dur="250"/>
                                        <p:tgtEl>
                                          <p:spTgt spid="131"/>
                                        </p:tgtEl>
                                      </p:cBhvr>
                                    </p:animEffect>
                                  </p:childTnLst>
                                </p:cTn>
                              </p:par>
                              <p:par>
                                <p:cTn id="261" presetID="10" presetClass="entr" presetSubtype="0" fill="hold" nodeType="withEffect">
                                  <p:stCondLst>
                                    <p:cond delay="500"/>
                                  </p:stCondLst>
                                  <p:childTnLst>
                                    <p:set>
                                      <p:cBhvr>
                                        <p:cTn id="262" dur="1" fill="hold">
                                          <p:stCondLst>
                                            <p:cond delay="0"/>
                                          </p:stCondLst>
                                        </p:cTn>
                                        <p:tgtEl>
                                          <p:spTgt spid="132"/>
                                        </p:tgtEl>
                                        <p:attrNameLst>
                                          <p:attrName>style.visibility</p:attrName>
                                        </p:attrNameLst>
                                      </p:cBhvr>
                                      <p:to>
                                        <p:strVal val="visible"/>
                                      </p:to>
                                    </p:set>
                                    <p:animEffect transition="in" filter="fade">
                                      <p:cBhvr>
                                        <p:cTn id="263" dur="250"/>
                                        <p:tgtEl>
                                          <p:spTgt spid="132"/>
                                        </p:tgtEl>
                                      </p:cBhvr>
                                    </p:animEffect>
                                  </p:childTnLst>
                                </p:cTn>
                              </p:par>
                              <p:par>
                                <p:cTn id="264" presetID="10" presetClass="entr" presetSubtype="0" fill="hold" nodeType="withEffect">
                                  <p:stCondLst>
                                    <p:cond delay="500"/>
                                  </p:stCondLst>
                                  <p:childTnLst>
                                    <p:set>
                                      <p:cBhvr>
                                        <p:cTn id="265" dur="1" fill="hold">
                                          <p:stCondLst>
                                            <p:cond delay="0"/>
                                          </p:stCondLst>
                                        </p:cTn>
                                        <p:tgtEl>
                                          <p:spTgt spid="133"/>
                                        </p:tgtEl>
                                        <p:attrNameLst>
                                          <p:attrName>style.visibility</p:attrName>
                                        </p:attrNameLst>
                                      </p:cBhvr>
                                      <p:to>
                                        <p:strVal val="visible"/>
                                      </p:to>
                                    </p:set>
                                    <p:animEffect transition="in" filter="fade">
                                      <p:cBhvr>
                                        <p:cTn id="266" dur="250"/>
                                        <p:tgtEl>
                                          <p:spTgt spid="133"/>
                                        </p:tgtEl>
                                      </p:cBhvr>
                                    </p:animEffect>
                                  </p:childTnLst>
                                </p:cTn>
                              </p:par>
                              <p:par>
                                <p:cTn id="267" presetID="10" presetClass="entr" presetSubtype="0" fill="hold" nodeType="withEffect">
                                  <p:stCondLst>
                                    <p:cond delay="500"/>
                                  </p:stCondLst>
                                  <p:childTnLst>
                                    <p:set>
                                      <p:cBhvr>
                                        <p:cTn id="268" dur="1" fill="hold">
                                          <p:stCondLst>
                                            <p:cond delay="0"/>
                                          </p:stCondLst>
                                        </p:cTn>
                                        <p:tgtEl>
                                          <p:spTgt spid="136"/>
                                        </p:tgtEl>
                                        <p:attrNameLst>
                                          <p:attrName>style.visibility</p:attrName>
                                        </p:attrNameLst>
                                      </p:cBhvr>
                                      <p:to>
                                        <p:strVal val="visible"/>
                                      </p:to>
                                    </p:set>
                                    <p:animEffect transition="in" filter="fade">
                                      <p:cBhvr>
                                        <p:cTn id="269" dur="250"/>
                                        <p:tgtEl>
                                          <p:spTgt spid="136"/>
                                        </p:tgtEl>
                                      </p:cBhvr>
                                    </p:animEffect>
                                  </p:childTnLst>
                                </p:cTn>
                              </p:par>
                              <p:par>
                                <p:cTn id="270" presetID="10" presetClass="entr" presetSubtype="0" fill="hold" nodeType="withEffect">
                                  <p:stCondLst>
                                    <p:cond delay="500"/>
                                  </p:stCondLst>
                                  <p:childTnLst>
                                    <p:set>
                                      <p:cBhvr>
                                        <p:cTn id="271" dur="1" fill="hold">
                                          <p:stCondLst>
                                            <p:cond delay="0"/>
                                          </p:stCondLst>
                                        </p:cTn>
                                        <p:tgtEl>
                                          <p:spTgt spid="137"/>
                                        </p:tgtEl>
                                        <p:attrNameLst>
                                          <p:attrName>style.visibility</p:attrName>
                                        </p:attrNameLst>
                                      </p:cBhvr>
                                      <p:to>
                                        <p:strVal val="visible"/>
                                      </p:to>
                                    </p:set>
                                    <p:animEffect transition="in" filter="fade">
                                      <p:cBhvr>
                                        <p:cTn id="272" dur="250"/>
                                        <p:tgtEl>
                                          <p:spTgt spid="137"/>
                                        </p:tgtEl>
                                      </p:cBhvr>
                                    </p:animEffect>
                                  </p:childTnLst>
                                </p:cTn>
                              </p:par>
                              <p:par>
                                <p:cTn id="273" presetID="10" presetClass="entr" presetSubtype="0" fill="hold" nodeType="withEffect">
                                  <p:stCondLst>
                                    <p:cond delay="500"/>
                                  </p:stCondLst>
                                  <p:childTnLst>
                                    <p:set>
                                      <p:cBhvr>
                                        <p:cTn id="274" dur="1" fill="hold">
                                          <p:stCondLst>
                                            <p:cond delay="0"/>
                                          </p:stCondLst>
                                        </p:cTn>
                                        <p:tgtEl>
                                          <p:spTgt spid="138"/>
                                        </p:tgtEl>
                                        <p:attrNameLst>
                                          <p:attrName>style.visibility</p:attrName>
                                        </p:attrNameLst>
                                      </p:cBhvr>
                                      <p:to>
                                        <p:strVal val="visible"/>
                                      </p:to>
                                    </p:set>
                                    <p:animEffect transition="in" filter="fade">
                                      <p:cBhvr>
                                        <p:cTn id="275" dur="250"/>
                                        <p:tgtEl>
                                          <p:spTgt spid="138"/>
                                        </p:tgtEl>
                                      </p:cBhvr>
                                    </p:animEffect>
                                  </p:childTnLst>
                                </p:cTn>
                              </p:par>
                              <p:par>
                                <p:cTn id="276" presetID="10" presetClass="entr" presetSubtype="0" fill="hold" nodeType="withEffect">
                                  <p:stCondLst>
                                    <p:cond delay="500"/>
                                  </p:stCondLst>
                                  <p:childTnLst>
                                    <p:set>
                                      <p:cBhvr>
                                        <p:cTn id="277" dur="1" fill="hold">
                                          <p:stCondLst>
                                            <p:cond delay="0"/>
                                          </p:stCondLst>
                                        </p:cTn>
                                        <p:tgtEl>
                                          <p:spTgt spid="139"/>
                                        </p:tgtEl>
                                        <p:attrNameLst>
                                          <p:attrName>style.visibility</p:attrName>
                                        </p:attrNameLst>
                                      </p:cBhvr>
                                      <p:to>
                                        <p:strVal val="visible"/>
                                      </p:to>
                                    </p:set>
                                    <p:animEffect transition="in" filter="fade">
                                      <p:cBhvr>
                                        <p:cTn id="278" dur="250"/>
                                        <p:tgtEl>
                                          <p:spTgt spid="139"/>
                                        </p:tgtEl>
                                      </p:cBhvr>
                                    </p:animEffect>
                                  </p:childTnLst>
                                </p:cTn>
                              </p:par>
                              <p:par>
                                <p:cTn id="279" presetID="10" presetClass="entr" presetSubtype="0" fill="hold" nodeType="withEffect">
                                  <p:stCondLst>
                                    <p:cond delay="500"/>
                                  </p:stCondLst>
                                  <p:childTnLst>
                                    <p:set>
                                      <p:cBhvr>
                                        <p:cTn id="280" dur="1" fill="hold">
                                          <p:stCondLst>
                                            <p:cond delay="0"/>
                                          </p:stCondLst>
                                        </p:cTn>
                                        <p:tgtEl>
                                          <p:spTgt spid="140"/>
                                        </p:tgtEl>
                                        <p:attrNameLst>
                                          <p:attrName>style.visibility</p:attrName>
                                        </p:attrNameLst>
                                      </p:cBhvr>
                                      <p:to>
                                        <p:strVal val="visible"/>
                                      </p:to>
                                    </p:set>
                                    <p:animEffect transition="in" filter="fade">
                                      <p:cBhvr>
                                        <p:cTn id="281" dur="250"/>
                                        <p:tgtEl>
                                          <p:spTgt spid="140"/>
                                        </p:tgtEl>
                                      </p:cBhvr>
                                    </p:animEffect>
                                  </p:childTnLst>
                                </p:cTn>
                              </p:par>
                              <p:par>
                                <p:cTn id="282" presetID="10" presetClass="entr" presetSubtype="0" fill="hold" nodeType="withEffect">
                                  <p:stCondLst>
                                    <p:cond delay="500"/>
                                  </p:stCondLst>
                                  <p:childTnLst>
                                    <p:set>
                                      <p:cBhvr>
                                        <p:cTn id="283" dur="1" fill="hold">
                                          <p:stCondLst>
                                            <p:cond delay="0"/>
                                          </p:stCondLst>
                                        </p:cTn>
                                        <p:tgtEl>
                                          <p:spTgt spid="143"/>
                                        </p:tgtEl>
                                        <p:attrNameLst>
                                          <p:attrName>style.visibility</p:attrName>
                                        </p:attrNameLst>
                                      </p:cBhvr>
                                      <p:to>
                                        <p:strVal val="visible"/>
                                      </p:to>
                                    </p:set>
                                    <p:animEffect transition="in" filter="fade">
                                      <p:cBhvr>
                                        <p:cTn id="284" dur="250"/>
                                        <p:tgtEl>
                                          <p:spTgt spid="143"/>
                                        </p:tgtEl>
                                      </p:cBhvr>
                                    </p:animEffect>
                                  </p:childTnLst>
                                </p:cTn>
                              </p:par>
                              <p:par>
                                <p:cTn id="285" presetID="10" presetClass="entr" presetSubtype="0" fill="hold" nodeType="withEffect">
                                  <p:stCondLst>
                                    <p:cond delay="500"/>
                                  </p:stCondLst>
                                  <p:childTnLst>
                                    <p:set>
                                      <p:cBhvr>
                                        <p:cTn id="286" dur="1" fill="hold">
                                          <p:stCondLst>
                                            <p:cond delay="0"/>
                                          </p:stCondLst>
                                        </p:cTn>
                                        <p:tgtEl>
                                          <p:spTgt spid="144"/>
                                        </p:tgtEl>
                                        <p:attrNameLst>
                                          <p:attrName>style.visibility</p:attrName>
                                        </p:attrNameLst>
                                      </p:cBhvr>
                                      <p:to>
                                        <p:strVal val="visible"/>
                                      </p:to>
                                    </p:set>
                                    <p:animEffect transition="in" filter="fade">
                                      <p:cBhvr>
                                        <p:cTn id="287" dur="250"/>
                                        <p:tgtEl>
                                          <p:spTgt spid="144"/>
                                        </p:tgtEl>
                                      </p:cBhvr>
                                    </p:animEffect>
                                  </p:childTnLst>
                                </p:cTn>
                              </p:par>
                              <p:par>
                                <p:cTn id="288" presetID="10" presetClass="entr" presetSubtype="0" fill="hold" nodeType="withEffect">
                                  <p:stCondLst>
                                    <p:cond delay="500"/>
                                  </p:stCondLst>
                                  <p:childTnLst>
                                    <p:set>
                                      <p:cBhvr>
                                        <p:cTn id="289" dur="1" fill="hold">
                                          <p:stCondLst>
                                            <p:cond delay="0"/>
                                          </p:stCondLst>
                                        </p:cTn>
                                        <p:tgtEl>
                                          <p:spTgt spid="145"/>
                                        </p:tgtEl>
                                        <p:attrNameLst>
                                          <p:attrName>style.visibility</p:attrName>
                                        </p:attrNameLst>
                                      </p:cBhvr>
                                      <p:to>
                                        <p:strVal val="visible"/>
                                      </p:to>
                                    </p:set>
                                    <p:animEffect transition="in" filter="fade">
                                      <p:cBhvr>
                                        <p:cTn id="290" dur="250"/>
                                        <p:tgtEl>
                                          <p:spTgt spid="145"/>
                                        </p:tgtEl>
                                      </p:cBhvr>
                                    </p:animEffect>
                                  </p:childTnLst>
                                </p:cTn>
                              </p:par>
                            </p:childTnLst>
                          </p:cTn>
                        </p:par>
                        <p:par>
                          <p:cTn id="291" fill="hold">
                            <p:stCondLst>
                              <p:cond delay="1000"/>
                            </p:stCondLst>
                            <p:childTnLst>
                              <p:par>
                                <p:cTn id="292" presetID="10" presetClass="entr" presetSubtype="0" fill="hold" nodeType="afterEffect">
                                  <p:stCondLst>
                                    <p:cond delay="500"/>
                                  </p:stCondLst>
                                  <p:childTnLst>
                                    <p:set>
                                      <p:cBhvr>
                                        <p:cTn id="293" dur="1" fill="hold">
                                          <p:stCondLst>
                                            <p:cond delay="0"/>
                                          </p:stCondLst>
                                        </p:cTn>
                                        <p:tgtEl>
                                          <p:spTgt spid="90"/>
                                        </p:tgtEl>
                                        <p:attrNameLst>
                                          <p:attrName>style.visibility</p:attrName>
                                        </p:attrNameLst>
                                      </p:cBhvr>
                                      <p:to>
                                        <p:strVal val="visible"/>
                                      </p:to>
                                    </p:set>
                                    <p:animEffect transition="in" filter="fade">
                                      <p:cBhvr>
                                        <p:cTn id="294" dur="250"/>
                                        <p:tgtEl>
                                          <p:spTgt spid="90"/>
                                        </p:tgtEl>
                                      </p:cBhvr>
                                    </p:animEffect>
                                  </p:childTnLst>
                                </p:cTn>
                              </p:par>
                              <p:par>
                                <p:cTn id="295" presetID="10" presetClass="entr" presetSubtype="0" fill="hold" nodeType="withEffect">
                                  <p:stCondLst>
                                    <p:cond delay="500"/>
                                  </p:stCondLst>
                                  <p:childTnLst>
                                    <p:set>
                                      <p:cBhvr>
                                        <p:cTn id="296" dur="1" fill="hold">
                                          <p:stCondLst>
                                            <p:cond delay="0"/>
                                          </p:stCondLst>
                                        </p:cTn>
                                        <p:tgtEl>
                                          <p:spTgt spid="94"/>
                                        </p:tgtEl>
                                        <p:attrNameLst>
                                          <p:attrName>style.visibility</p:attrName>
                                        </p:attrNameLst>
                                      </p:cBhvr>
                                      <p:to>
                                        <p:strVal val="visible"/>
                                      </p:to>
                                    </p:set>
                                    <p:animEffect transition="in" filter="fade">
                                      <p:cBhvr>
                                        <p:cTn id="297" dur="250"/>
                                        <p:tgtEl>
                                          <p:spTgt spid="94"/>
                                        </p:tgtEl>
                                      </p:cBhvr>
                                    </p:animEffect>
                                  </p:childTnLst>
                                </p:cTn>
                              </p:par>
                              <p:par>
                                <p:cTn id="298" presetID="10" presetClass="entr" presetSubtype="0" fill="hold" nodeType="withEffect">
                                  <p:stCondLst>
                                    <p:cond delay="500"/>
                                  </p:stCondLst>
                                  <p:childTnLst>
                                    <p:set>
                                      <p:cBhvr>
                                        <p:cTn id="299" dur="1" fill="hold">
                                          <p:stCondLst>
                                            <p:cond delay="0"/>
                                          </p:stCondLst>
                                        </p:cTn>
                                        <p:tgtEl>
                                          <p:spTgt spid="97"/>
                                        </p:tgtEl>
                                        <p:attrNameLst>
                                          <p:attrName>style.visibility</p:attrName>
                                        </p:attrNameLst>
                                      </p:cBhvr>
                                      <p:to>
                                        <p:strVal val="visible"/>
                                      </p:to>
                                    </p:set>
                                    <p:animEffect transition="in" filter="fade">
                                      <p:cBhvr>
                                        <p:cTn id="300" dur="250"/>
                                        <p:tgtEl>
                                          <p:spTgt spid="97"/>
                                        </p:tgtEl>
                                      </p:cBhvr>
                                    </p:animEffect>
                                  </p:childTnLst>
                                </p:cTn>
                              </p:par>
                            </p:childTnLst>
                          </p:cTn>
                        </p:par>
                        <p:par>
                          <p:cTn id="301" fill="hold">
                            <p:stCondLst>
                              <p:cond delay="1750"/>
                            </p:stCondLst>
                            <p:childTnLst>
                              <p:par>
                                <p:cTn id="302" presetID="10" presetClass="entr" presetSubtype="0" fill="hold" nodeType="afterEffect">
                                  <p:stCondLst>
                                    <p:cond delay="500"/>
                                  </p:stCondLst>
                                  <p:childTnLst>
                                    <p:set>
                                      <p:cBhvr>
                                        <p:cTn id="303" dur="1" fill="hold">
                                          <p:stCondLst>
                                            <p:cond delay="0"/>
                                          </p:stCondLst>
                                        </p:cTn>
                                        <p:tgtEl>
                                          <p:spTgt spid="167"/>
                                        </p:tgtEl>
                                        <p:attrNameLst>
                                          <p:attrName>style.visibility</p:attrName>
                                        </p:attrNameLst>
                                      </p:cBhvr>
                                      <p:to>
                                        <p:strVal val="visible"/>
                                      </p:to>
                                    </p:set>
                                    <p:animEffect transition="in" filter="fade">
                                      <p:cBhvr>
                                        <p:cTn id="304" dur="250"/>
                                        <p:tgtEl>
                                          <p:spTgt spid="167"/>
                                        </p:tgtEl>
                                      </p:cBhvr>
                                    </p:animEffect>
                                  </p:childTnLst>
                                </p:cTn>
                              </p:par>
                              <p:par>
                                <p:cTn id="305" presetID="10" presetClass="entr" presetSubtype="0" fill="hold" nodeType="withEffect">
                                  <p:stCondLst>
                                    <p:cond delay="500"/>
                                  </p:stCondLst>
                                  <p:childTnLst>
                                    <p:set>
                                      <p:cBhvr>
                                        <p:cTn id="306" dur="1" fill="hold">
                                          <p:stCondLst>
                                            <p:cond delay="0"/>
                                          </p:stCondLst>
                                        </p:cTn>
                                        <p:tgtEl>
                                          <p:spTgt spid="166"/>
                                        </p:tgtEl>
                                        <p:attrNameLst>
                                          <p:attrName>style.visibility</p:attrName>
                                        </p:attrNameLst>
                                      </p:cBhvr>
                                      <p:to>
                                        <p:strVal val="visible"/>
                                      </p:to>
                                    </p:set>
                                    <p:animEffect transition="in" filter="fade">
                                      <p:cBhvr>
                                        <p:cTn id="307" dur="250"/>
                                        <p:tgtEl>
                                          <p:spTgt spid="166"/>
                                        </p:tgtEl>
                                      </p:cBhvr>
                                    </p:animEffect>
                                  </p:childTnLst>
                                </p:cTn>
                              </p:par>
                              <p:par>
                                <p:cTn id="308" presetID="10" presetClass="entr" presetSubtype="0" fill="hold" nodeType="withEffect">
                                  <p:stCondLst>
                                    <p:cond delay="500"/>
                                  </p:stCondLst>
                                  <p:childTnLst>
                                    <p:set>
                                      <p:cBhvr>
                                        <p:cTn id="309" dur="1" fill="hold">
                                          <p:stCondLst>
                                            <p:cond delay="0"/>
                                          </p:stCondLst>
                                        </p:cTn>
                                        <p:tgtEl>
                                          <p:spTgt spid="164"/>
                                        </p:tgtEl>
                                        <p:attrNameLst>
                                          <p:attrName>style.visibility</p:attrName>
                                        </p:attrNameLst>
                                      </p:cBhvr>
                                      <p:to>
                                        <p:strVal val="visible"/>
                                      </p:to>
                                    </p:set>
                                    <p:animEffect transition="in" filter="fade">
                                      <p:cBhvr>
                                        <p:cTn id="310" dur="250"/>
                                        <p:tgtEl>
                                          <p:spTgt spid="164"/>
                                        </p:tgtEl>
                                      </p:cBhvr>
                                    </p:animEffect>
                                  </p:childTnLst>
                                </p:cTn>
                              </p:par>
                              <p:par>
                                <p:cTn id="311" presetID="10" presetClass="entr" presetSubtype="0" fill="hold" nodeType="withEffect">
                                  <p:stCondLst>
                                    <p:cond delay="500"/>
                                  </p:stCondLst>
                                  <p:childTnLst>
                                    <p:set>
                                      <p:cBhvr>
                                        <p:cTn id="312" dur="1" fill="hold">
                                          <p:stCondLst>
                                            <p:cond delay="0"/>
                                          </p:stCondLst>
                                        </p:cTn>
                                        <p:tgtEl>
                                          <p:spTgt spid="168"/>
                                        </p:tgtEl>
                                        <p:attrNameLst>
                                          <p:attrName>style.visibility</p:attrName>
                                        </p:attrNameLst>
                                      </p:cBhvr>
                                      <p:to>
                                        <p:strVal val="visible"/>
                                      </p:to>
                                    </p:set>
                                    <p:animEffect transition="in" filter="fade">
                                      <p:cBhvr>
                                        <p:cTn id="313" dur="250"/>
                                        <p:tgtEl>
                                          <p:spTgt spid="168"/>
                                        </p:tgtEl>
                                      </p:cBhvr>
                                    </p:animEffect>
                                  </p:childTnLst>
                                </p:cTn>
                              </p:par>
                              <p:par>
                                <p:cTn id="314" presetID="10" presetClass="entr" presetSubtype="0" fill="hold" nodeType="withEffect">
                                  <p:stCondLst>
                                    <p:cond delay="500"/>
                                  </p:stCondLst>
                                  <p:childTnLst>
                                    <p:set>
                                      <p:cBhvr>
                                        <p:cTn id="315" dur="1" fill="hold">
                                          <p:stCondLst>
                                            <p:cond delay="0"/>
                                          </p:stCondLst>
                                        </p:cTn>
                                        <p:tgtEl>
                                          <p:spTgt spid="173"/>
                                        </p:tgtEl>
                                        <p:attrNameLst>
                                          <p:attrName>style.visibility</p:attrName>
                                        </p:attrNameLst>
                                      </p:cBhvr>
                                      <p:to>
                                        <p:strVal val="visible"/>
                                      </p:to>
                                    </p:set>
                                    <p:animEffect transition="in" filter="fade">
                                      <p:cBhvr>
                                        <p:cTn id="316" dur="250"/>
                                        <p:tgtEl>
                                          <p:spTgt spid="173"/>
                                        </p:tgtEl>
                                      </p:cBhvr>
                                    </p:animEffect>
                                  </p:childTnLst>
                                </p:cTn>
                              </p:par>
                              <p:par>
                                <p:cTn id="317" presetID="10" presetClass="entr" presetSubtype="0" fill="hold" nodeType="withEffect">
                                  <p:stCondLst>
                                    <p:cond delay="500"/>
                                  </p:stCondLst>
                                  <p:childTnLst>
                                    <p:set>
                                      <p:cBhvr>
                                        <p:cTn id="318" dur="1" fill="hold">
                                          <p:stCondLst>
                                            <p:cond delay="0"/>
                                          </p:stCondLst>
                                        </p:cTn>
                                        <p:tgtEl>
                                          <p:spTgt spid="171"/>
                                        </p:tgtEl>
                                        <p:attrNameLst>
                                          <p:attrName>style.visibility</p:attrName>
                                        </p:attrNameLst>
                                      </p:cBhvr>
                                      <p:to>
                                        <p:strVal val="visible"/>
                                      </p:to>
                                    </p:set>
                                    <p:animEffect transition="in" filter="fade">
                                      <p:cBhvr>
                                        <p:cTn id="319" dur="250"/>
                                        <p:tgtEl>
                                          <p:spTgt spid="171"/>
                                        </p:tgtEl>
                                      </p:cBhvr>
                                    </p:animEffect>
                                  </p:childTnLst>
                                </p:cTn>
                              </p:par>
                              <p:par>
                                <p:cTn id="320" presetID="10" presetClass="entr" presetSubtype="0" fill="hold" nodeType="withEffect">
                                  <p:stCondLst>
                                    <p:cond delay="500"/>
                                  </p:stCondLst>
                                  <p:childTnLst>
                                    <p:set>
                                      <p:cBhvr>
                                        <p:cTn id="321" dur="1" fill="hold">
                                          <p:stCondLst>
                                            <p:cond delay="0"/>
                                          </p:stCondLst>
                                        </p:cTn>
                                        <p:tgtEl>
                                          <p:spTgt spid="169"/>
                                        </p:tgtEl>
                                        <p:attrNameLst>
                                          <p:attrName>style.visibility</p:attrName>
                                        </p:attrNameLst>
                                      </p:cBhvr>
                                      <p:to>
                                        <p:strVal val="visible"/>
                                      </p:to>
                                    </p:set>
                                    <p:animEffect transition="in" filter="fade">
                                      <p:cBhvr>
                                        <p:cTn id="322" dur="250"/>
                                        <p:tgtEl>
                                          <p:spTgt spid="169"/>
                                        </p:tgtEl>
                                      </p:cBhvr>
                                    </p:animEffect>
                                  </p:childTnLst>
                                </p:cTn>
                              </p:par>
                              <p:par>
                                <p:cTn id="323" presetID="10" presetClass="entr" presetSubtype="0" fill="hold" nodeType="withEffect">
                                  <p:stCondLst>
                                    <p:cond delay="500"/>
                                  </p:stCondLst>
                                  <p:childTnLst>
                                    <p:set>
                                      <p:cBhvr>
                                        <p:cTn id="324" dur="1" fill="hold">
                                          <p:stCondLst>
                                            <p:cond delay="0"/>
                                          </p:stCondLst>
                                        </p:cTn>
                                        <p:tgtEl>
                                          <p:spTgt spid="174"/>
                                        </p:tgtEl>
                                        <p:attrNameLst>
                                          <p:attrName>style.visibility</p:attrName>
                                        </p:attrNameLst>
                                      </p:cBhvr>
                                      <p:to>
                                        <p:strVal val="visible"/>
                                      </p:to>
                                    </p:set>
                                    <p:animEffect transition="in" filter="fade">
                                      <p:cBhvr>
                                        <p:cTn id="325" dur="250"/>
                                        <p:tgtEl>
                                          <p:spTgt spid="174"/>
                                        </p:tgtEl>
                                      </p:cBhvr>
                                    </p:animEffect>
                                  </p:childTnLst>
                                </p:cTn>
                              </p:par>
                            </p:childTnLst>
                          </p:cTn>
                        </p:par>
                        <p:par>
                          <p:cTn id="326" fill="hold">
                            <p:stCondLst>
                              <p:cond delay="2500"/>
                            </p:stCondLst>
                            <p:childTnLst>
                              <p:par>
                                <p:cTn id="327" presetID="10" presetClass="entr" presetSubtype="0" fill="hold" nodeType="afterEffect">
                                  <p:stCondLst>
                                    <p:cond delay="500"/>
                                  </p:stCondLst>
                                  <p:childTnLst>
                                    <p:set>
                                      <p:cBhvr>
                                        <p:cTn id="328" dur="1" fill="hold">
                                          <p:stCondLst>
                                            <p:cond delay="0"/>
                                          </p:stCondLst>
                                        </p:cTn>
                                        <p:tgtEl>
                                          <p:spTgt spid="177"/>
                                        </p:tgtEl>
                                        <p:attrNameLst>
                                          <p:attrName>style.visibility</p:attrName>
                                        </p:attrNameLst>
                                      </p:cBhvr>
                                      <p:to>
                                        <p:strVal val="visible"/>
                                      </p:to>
                                    </p:set>
                                    <p:animEffect transition="in" filter="fade">
                                      <p:cBhvr>
                                        <p:cTn id="329" dur="250"/>
                                        <p:tgtEl>
                                          <p:spTgt spid="177"/>
                                        </p:tgtEl>
                                      </p:cBhvr>
                                    </p:animEffect>
                                  </p:childTnLst>
                                </p:cTn>
                              </p:par>
                              <p:par>
                                <p:cTn id="330" presetID="10" presetClass="entr" presetSubtype="0" fill="hold" nodeType="withEffect">
                                  <p:stCondLst>
                                    <p:cond delay="500"/>
                                  </p:stCondLst>
                                  <p:childTnLst>
                                    <p:set>
                                      <p:cBhvr>
                                        <p:cTn id="331" dur="1" fill="hold">
                                          <p:stCondLst>
                                            <p:cond delay="0"/>
                                          </p:stCondLst>
                                        </p:cTn>
                                        <p:tgtEl>
                                          <p:spTgt spid="176"/>
                                        </p:tgtEl>
                                        <p:attrNameLst>
                                          <p:attrName>style.visibility</p:attrName>
                                        </p:attrNameLst>
                                      </p:cBhvr>
                                      <p:to>
                                        <p:strVal val="visible"/>
                                      </p:to>
                                    </p:set>
                                    <p:animEffect transition="in" filter="fade">
                                      <p:cBhvr>
                                        <p:cTn id="332" dur="250"/>
                                        <p:tgtEl>
                                          <p:spTgt spid="176"/>
                                        </p:tgtEl>
                                      </p:cBhvr>
                                    </p:animEffect>
                                  </p:childTnLst>
                                </p:cTn>
                              </p:par>
                              <p:par>
                                <p:cTn id="333" presetID="10" presetClass="entr" presetSubtype="0" fill="hold" nodeType="withEffect">
                                  <p:stCondLst>
                                    <p:cond delay="500"/>
                                  </p:stCondLst>
                                  <p:childTnLst>
                                    <p:set>
                                      <p:cBhvr>
                                        <p:cTn id="334" dur="1" fill="hold">
                                          <p:stCondLst>
                                            <p:cond delay="0"/>
                                          </p:stCondLst>
                                        </p:cTn>
                                        <p:tgtEl>
                                          <p:spTgt spid="175"/>
                                        </p:tgtEl>
                                        <p:attrNameLst>
                                          <p:attrName>style.visibility</p:attrName>
                                        </p:attrNameLst>
                                      </p:cBhvr>
                                      <p:to>
                                        <p:strVal val="visible"/>
                                      </p:to>
                                    </p:set>
                                    <p:animEffect transition="in" filter="fade">
                                      <p:cBhvr>
                                        <p:cTn id="335" dur="250"/>
                                        <p:tgtEl>
                                          <p:spTgt spid="175"/>
                                        </p:tgtEl>
                                      </p:cBhvr>
                                    </p:animEffect>
                                  </p:childTnLst>
                                </p:cTn>
                              </p:par>
                              <p:par>
                                <p:cTn id="336" presetID="10" presetClass="entr" presetSubtype="0" fill="hold" nodeType="withEffect">
                                  <p:stCondLst>
                                    <p:cond delay="500"/>
                                  </p:stCondLst>
                                  <p:childTnLst>
                                    <p:set>
                                      <p:cBhvr>
                                        <p:cTn id="337" dur="1" fill="hold">
                                          <p:stCondLst>
                                            <p:cond delay="0"/>
                                          </p:stCondLst>
                                        </p:cTn>
                                        <p:tgtEl>
                                          <p:spTgt spid="178"/>
                                        </p:tgtEl>
                                        <p:attrNameLst>
                                          <p:attrName>style.visibility</p:attrName>
                                        </p:attrNameLst>
                                      </p:cBhvr>
                                      <p:to>
                                        <p:strVal val="visible"/>
                                      </p:to>
                                    </p:set>
                                    <p:animEffect transition="in" filter="fade">
                                      <p:cBhvr>
                                        <p:cTn id="338" dur="250"/>
                                        <p:tgtEl>
                                          <p:spTgt spid="178"/>
                                        </p:tgtEl>
                                      </p:cBhvr>
                                    </p:animEffect>
                                  </p:childTnLst>
                                </p:cTn>
                              </p:par>
                            </p:childTnLst>
                          </p:cTn>
                        </p:par>
                      </p:childTnLst>
                    </p:cTn>
                  </p:par>
                  <p:par>
                    <p:cTn id="339" fill="hold">
                      <p:stCondLst>
                        <p:cond delay="indefinite"/>
                      </p:stCondLst>
                      <p:childTnLst>
                        <p:par>
                          <p:cTn id="340" fill="hold">
                            <p:stCondLst>
                              <p:cond delay="0"/>
                            </p:stCondLst>
                            <p:childTnLst>
                              <p:par>
                                <p:cTn id="341" presetID="10" presetClass="entr" presetSubtype="0" fill="hold" nodeType="clickEffect">
                                  <p:stCondLst>
                                    <p:cond delay="0"/>
                                  </p:stCondLst>
                                  <p:childTnLst>
                                    <p:set>
                                      <p:cBhvr>
                                        <p:cTn id="342" dur="1" fill="hold">
                                          <p:stCondLst>
                                            <p:cond delay="0"/>
                                          </p:stCondLst>
                                        </p:cTn>
                                        <p:tgtEl>
                                          <p:spTgt spid="130"/>
                                        </p:tgtEl>
                                        <p:attrNameLst>
                                          <p:attrName>style.visibility</p:attrName>
                                        </p:attrNameLst>
                                      </p:cBhvr>
                                      <p:to>
                                        <p:strVal val="visible"/>
                                      </p:to>
                                    </p:set>
                                    <p:animEffect transition="in" filter="fade">
                                      <p:cBhvr>
                                        <p:cTn id="343" dur="25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GB" sz="4800" dirty="0" err="1" smtClean="0"/>
              <a:t>RAPter</a:t>
            </a:r>
            <a:endParaRPr lang="en-GB" dirty="0"/>
          </a:p>
        </p:txBody>
      </p:sp>
      <p:sp>
        <p:nvSpPr>
          <p:cNvPr id="3" name="Content Placeholder 2"/>
          <p:cNvSpPr>
            <a:spLocks noGrp="1"/>
          </p:cNvSpPr>
          <p:nvPr>
            <p:ph idx="1"/>
          </p:nvPr>
        </p:nvSpPr>
        <p:spPr>
          <a:xfrm>
            <a:off x="457200" y="458636"/>
            <a:ext cx="8229600" cy="1831975"/>
          </a:xfrm>
        </p:spPr>
        <p:txBody>
          <a:bodyPr anchor="ctr"/>
          <a:lstStyle/>
          <a:p>
            <a:pPr marL="0" indent="0" algn="ctr">
              <a:buNone/>
            </a:pPr>
            <a:r>
              <a:rPr lang="en-US" b="1" dirty="0">
                <a:ea typeface="ＭＳ Ｐゴシック" pitchFamily="8" charset="-128"/>
              </a:rPr>
              <a:t>Rebuilding Man-made Scenes with </a:t>
            </a:r>
            <a:br>
              <a:rPr lang="en-US" b="1" dirty="0">
                <a:ea typeface="ＭＳ Ｐゴシック" pitchFamily="8" charset="-128"/>
              </a:rPr>
            </a:br>
            <a:r>
              <a:rPr lang="en-US" sz="4800" b="1" dirty="0">
                <a:ea typeface="ＭＳ Ｐゴシック" pitchFamily="8" charset="-128"/>
              </a:rPr>
              <a:t>R</a:t>
            </a:r>
            <a:r>
              <a:rPr lang="en-US" b="1" dirty="0">
                <a:ea typeface="ＭＳ Ｐゴシック" pitchFamily="8" charset="-128"/>
              </a:rPr>
              <a:t>egular </a:t>
            </a:r>
            <a:r>
              <a:rPr lang="en-US" sz="4800" b="1" dirty="0">
                <a:ea typeface="ＭＳ Ｐゴシック" pitchFamily="8" charset="-128"/>
              </a:rPr>
              <a:t>A</a:t>
            </a:r>
            <a:r>
              <a:rPr lang="en-US" b="1" dirty="0">
                <a:ea typeface="ＭＳ Ｐゴシック" pitchFamily="8" charset="-128"/>
              </a:rPr>
              <a:t>rrangements of </a:t>
            </a:r>
            <a:r>
              <a:rPr lang="en-US" sz="4800" b="1" dirty="0">
                <a:ea typeface="ＭＳ Ｐゴシック" pitchFamily="8" charset="-128"/>
              </a:rPr>
              <a:t>P</a:t>
            </a:r>
            <a:r>
              <a:rPr lang="en-US" b="1" dirty="0">
                <a:ea typeface="ＭＳ Ｐゴシック" pitchFamily="8" charset="-128"/>
              </a:rPr>
              <a:t>lanes</a:t>
            </a:r>
            <a:endParaRPr lang="en-GB" dirty="0"/>
          </a:p>
        </p:txBody>
      </p:sp>
      <p:sp>
        <p:nvSpPr>
          <p:cNvPr id="4" name="Rounded Rectangle 3"/>
          <p:cNvSpPr/>
          <p:nvPr/>
        </p:nvSpPr>
        <p:spPr>
          <a:xfrm>
            <a:off x="189914" y="2148434"/>
            <a:ext cx="2495211" cy="686402"/>
          </a:xfrm>
          <a:prstGeom prst="roundRect">
            <a:avLst/>
          </a:prstGeom>
          <a:solidFill>
            <a:schemeClr val="tx2">
              <a:lumMod val="75000"/>
            </a:schemeClr>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Raw scans</a:t>
            </a:r>
            <a:endParaRPr lang="en-GB" dirty="0"/>
          </a:p>
        </p:txBody>
      </p:sp>
      <p:sp>
        <p:nvSpPr>
          <p:cNvPr id="5" name="Rounded Rectangle 4"/>
          <p:cNvSpPr/>
          <p:nvPr/>
        </p:nvSpPr>
        <p:spPr>
          <a:xfrm>
            <a:off x="189914" y="2909725"/>
            <a:ext cx="2495211" cy="1683571"/>
          </a:xfrm>
          <a:prstGeom prst="roundRect">
            <a:avLst/>
          </a:prstGeom>
          <a:solidFill>
            <a:schemeClr val="tx2">
              <a:lumMod val="75000"/>
            </a:schemeClr>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dirty="0" smtClean="0"/>
              <a:t>User specified relations: </a:t>
            </a:r>
          </a:p>
          <a:p>
            <a:pPr marL="285750" indent="-285750">
              <a:buFont typeface="Arial" panose="020B0604020202020204" pitchFamily="34" charset="0"/>
              <a:buChar char="•"/>
            </a:pPr>
            <a:r>
              <a:rPr lang="en-GB" dirty="0" smtClean="0"/>
              <a:t>parallel,</a:t>
            </a:r>
          </a:p>
          <a:p>
            <a:pPr marL="285750" indent="-285750">
              <a:buFont typeface="Arial" panose="020B0604020202020204" pitchFamily="34" charset="0"/>
              <a:buChar char="•"/>
            </a:pPr>
            <a:r>
              <a:rPr lang="en-GB" dirty="0" smtClean="0"/>
              <a:t>orthogonal,</a:t>
            </a:r>
          </a:p>
          <a:p>
            <a:pPr marL="285750" indent="-285750">
              <a:buFont typeface="Arial" panose="020B0604020202020204" pitchFamily="34" charset="0"/>
              <a:buChar char="•"/>
            </a:pPr>
            <a:r>
              <a:rPr lang="en-GB" dirty="0" smtClean="0"/>
              <a:t>60</a:t>
            </a:r>
            <a:r>
              <a:rPr lang="en" baseline="30000" dirty="0"/>
              <a:t> </a:t>
            </a:r>
            <a:r>
              <a:rPr lang="en" baseline="30000" dirty="0" smtClean="0"/>
              <a:t>°</a:t>
            </a:r>
            <a:r>
              <a:rPr lang="en-GB" dirty="0" smtClean="0"/>
              <a:t>, …</a:t>
            </a:r>
            <a:endParaRPr lang="en-GB" dirty="0"/>
          </a:p>
        </p:txBody>
      </p:sp>
      <p:sp>
        <p:nvSpPr>
          <p:cNvPr id="6" name="Rounded Rectangle 5"/>
          <p:cNvSpPr/>
          <p:nvPr/>
        </p:nvSpPr>
        <p:spPr>
          <a:xfrm>
            <a:off x="3474721" y="2154230"/>
            <a:ext cx="5521568" cy="2439066"/>
          </a:xfrm>
          <a:prstGeom prst="roundRect">
            <a:avLst/>
          </a:prstGeom>
          <a:solidFill>
            <a:schemeClr val="tx2">
              <a:lumMod val="75000"/>
            </a:schemeClr>
          </a:soli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1200150" lvl="2" indent="-285750">
              <a:lnSpc>
                <a:spcPct val="150000"/>
              </a:lnSpc>
              <a:buFont typeface="Arial" panose="020B0604020202020204" pitchFamily="34" charset="0"/>
              <a:buChar char="•"/>
            </a:pPr>
            <a:r>
              <a:rPr lang="en-GB" sz="2400" dirty="0" smtClean="0"/>
              <a:t>Planes</a:t>
            </a:r>
          </a:p>
          <a:p>
            <a:pPr marL="1200150" lvl="2" indent="-285750">
              <a:lnSpc>
                <a:spcPct val="150000"/>
              </a:lnSpc>
              <a:buFont typeface="Arial" panose="020B0604020202020204" pitchFamily="34" charset="0"/>
              <a:buChar char="•"/>
            </a:pPr>
            <a:r>
              <a:rPr lang="en-GB" sz="2400" dirty="0" smtClean="0"/>
              <a:t>Arrangements (relations)</a:t>
            </a:r>
          </a:p>
          <a:p>
            <a:pPr marL="1200150" lvl="2" indent="-285750">
              <a:lnSpc>
                <a:spcPct val="150000"/>
              </a:lnSpc>
              <a:buFont typeface="Arial" panose="020B0604020202020204" pitchFamily="34" charset="0"/>
              <a:buChar char="•"/>
            </a:pPr>
            <a:r>
              <a:rPr lang="en-GB" sz="2400" dirty="0" smtClean="0"/>
              <a:t>Segmentation</a:t>
            </a:r>
            <a:br>
              <a:rPr lang="en-GB" sz="2400" dirty="0" smtClean="0"/>
            </a:br>
            <a:r>
              <a:rPr lang="en-GB" sz="2400" dirty="0" smtClean="0"/>
              <a:t>(point-plane </a:t>
            </a:r>
            <a:r>
              <a:rPr lang="en-GB" sz="2400" dirty="0"/>
              <a:t>assignments)</a:t>
            </a:r>
          </a:p>
        </p:txBody>
      </p:sp>
      <p:sp>
        <p:nvSpPr>
          <p:cNvPr id="7" name="Rectangle 6"/>
          <p:cNvSpPr/>
          <p:nvPr/>
        </p:nvSpPr>
        <p:spPr>
          <a:xfrm>
            <a:off x="3353700" y="2148434"/>
            <a:ext cx="920060" cy="2380257"/>
          </a:xfrm>
          <a:prstGeom prst="rect">
            <a:avLst/>
          </a:prstGeom>
          <a:noFill/>
        </p:spPr>
        <p:txBody>
          <a:bodyPr vert="wordArtVert" wrap="square" lIns="91440" tIns="45720" rIns="91440" bIns="45720">
            <a:spAutoFit/>
          </a:bodyPr>
          <a:lstStyle/>
          <a:p>
            <a:pPr algn="ctr"/>
            <a:r>
              <a:rPr lang="en-US" sz="4400" b="0" cap="none" spc="0" dirty="0" smtClean="0">
                <a:ln w="0"/>
                <a:solidFill>
                  <a:schemeClr val="bg2"/>
                </a:solidFill>
                <a:effectLst>
                  <a:outerShdw blurRad="38100" dist="19050" dir="2700000" algn="tl" rotWithShape="0">
                    <a:schemeClr val="dk1">
                      <a:alpha val="40000"/>
                    </a:schemeClr>
                  </a:outerShdw>
                </a:effectLst>
              </a:rPr>
              <a:t>RAP</a:t>
            </a:r>
            <a:endParaRPr lang="en-US" sz="4800" b="0" cap="none" spc="0" dirty="0">
              <a:ln w="0"/>
              <a:solidFill>
                <a:schemeClr val="bg2"/>
              </a:solidFill>
              <a:effectLst>
                <a:outerShdw blurRad="38100" dist="19050" dir="2700000" algn="tl" rotWithShape="0">
                  <a:schemeClr val="dk1">
                    <a:alpha val="40000"/>
                  </a:schemeClr>
                </a:outerShdw>
              </a:effectLst>
            </a:endParaRPr>
          </a:p>
        </p:txBody>
      </p:sp>
      <p:sp>
        <p:nvSpPr>
          <p:cNvPr id="8" name="Right Arrow 7"/>
          <p:cNvSpPr/>
          <p:nvPr/>
        </p:nvSpPr>
        <p:spPr>
          <a:xfrm>
            <a:off x="2904120" y="2988620"/>
            <a:ext cx="449580" cy="44958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618715" y="4548169"/>
            <a:ext cx="1637607" cy="584775"/>
          </a:xfrm>
          <a:prstGeom prst="rect">
            <a:avLst/>
          </a:prstGeom>
          <a:noFill/>
        </p:spPr>
        <p:txBody>
          <a:bodyPr wrap="square" rtlCol="0">
            <a:spAutoFit/>
          </a:bodyPr>
          <a:lstStyle/>
          <a:p>
            <a:pPr algn="ctr"/>
            <a:r>
              <a:rPr lang="en-GB" sz="3200" b="1" dirty="0">
                <a:solidFill>
                  <a:schemeClr val="bg1"/>
                </a:solidFill>
                <a:latin typeface="+mn-lt"/>
                <a:cs typeface="ＭＳ Ｐゴシック" pitchFamily="-108" charset="-128"/>
              </a:rPr>
              <a:t>Input</a:t>
            </a:r>
            <a:endParaRPr lang="en-GB" sz="4800" b="1" dirty="0">
              <a:solidFill>
                <a:schemeClr val="bg1"/>
              </a:solidFill>
              <a:latin typeface="+mn-lt"/>
              <a:cs typeface="ＭＳ Ｐゴシック" pitchFamily="-108" charset="-128"/>
            </a:endParaRPr>
          </a:p>
        </p:txBody>
      </p:sp>
      <p:sp>
        <p:nvSpPr>
          <p:cNvPr id="10" name="TextBox 9"/>
          <p:cNvSpPr txBox="1"/>
          <p:nvPr/>
        </p:nvSpPr>
        <p:spPr>
          <a:xfrm>
            <a:off x="5492744" y="4593296"/>
            <a:ext cx="1637607" cy="584775"/>
          </a:xfrm>
          <a:prstGeom prst="rect">
            <a:avLst/>
          </a:prstGeom>
          <a:noFill/>
        </p:spPr>
        <p:txBody>
          <a:bodyPr wrap="square" rtlCol="0">
            <a:spAutoFit/>
          </a:bodyPr>
          <a:lstStyle/>
          <a:p>
            <a:pPr algn="ctr"/>
            <a:r>
              <a:rPr lang="en-GB" sz="3200" b="1" dirty="0" smtClean="0">
                <a:solidFill>
                  <a:schemeClr val="bg1"/>
                </a:solidFill>
                <a:latin typeface="+mn-lt"/>
                <a:cs typeface="ＭＳ Ｐゴシック" pitchFamily="-108" charset="-128"/>
              </a:rPr>
              <a:t>Output</a:t>
            </a:r>
            <a:endParaRPr lang="en-GB" sz="4800" b="1" dirty="0">
              <a:solidFill>
                <a:schemeClr val="bg1"/>
              </a:solidFill>
              <a:latin typeface="+mn-lt"/>
              <a:cs typeface="ＭＳ Ｐゴシック" pitchFamily="-108" charset="-128"/>
            </a:endParaRPr>
          </a:p>
        </p:txBody>
      </p:sp>
    </p:spTree>
    <p:extLst>
      <p:ext uri="{BB962C8B-B14F-4D97-AF65-F5344CB8AC3E}">
        <p14:creationId xmlns:p14="http://schemas.microsoft.com/office/powerpoint/2010/main" val="1446413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bg/>
                                          </p:spTgt>
                                        </p:tgtEl>
                                        <p:attrNameLst>
                                          <p:attrName>style.visibility</p:attrName>
                                        </p:attrNameLst>
                                      </p:cBhvr>
                                      <p:to>
                                        <p:strVal val="visible"/>
                                      </p:to>
                                    </p:set>
                                    <p:animEffect transition="in" filter="fade">
                                      <p:cBhvr>
                                        <p:cTn id="21" dur="500"/>
                                        <p:tgtEl>
                                          <p:spTgt spid="6">
                                            <p:bg/>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250"/>
                                        <p:tgtEl>
                                          <p:spTgt spid="6">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fade">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childTnLst>
                          </p:cTn>
                        </p:par>
                        <p:par>
                          <p:cTn id="37" fill="hold">
                            <p:stCondLst>
                              <p:cond delay="500"/>
                            </p:stCondLst>
                            <p:childTnLst>
                              <p:par>
                                <p:cTn id="38" presetID="10" presetClass="entr" presetSubtype="0" fill="hold" grpId="0" nodeType="afterEffect">
                                  <p:stCondLst>
                                    <p:cond delay="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uiExpand="1" build="allAtOnce" animBg="1"/>
      <p:bldP spid="7" grpId="0"/>
      <p:bldP spid="8" grpId="0" animBg="1"/>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457"/>
            <a:ext cx="8229600" cy="857250"/>
          </a:xfrm>
        </p:spPr>
        <p:txBody>
          <a:bodyPr/>
          <a:lstStyle/>
          <a:p>
            <a:r>
              <a:rPr lang="en-GB" dirty="0" smtClean="0"/>
              <a:t>3D scanning is accessible</a:t>
            </a:r>
            <a:endParaRPr lang="en-GB"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8245" t="5255" r="3499"/>
          <a:stretch/>
        </p:blipFill>
        <p:spPr>
          <a:xfrm>
            <a:off x="1491378" y="761027"/>
            <a:ext cx="3158735" cy="4382473"/>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 r="2347" b="10256"/>
          <a:stretch/>
        </p:blipFill>
        <p:spPr>
          <a:xfrm>
            <a:off x="4673778" y="761027"/>
            <a:ext cx="4311841" cy="2634245"/>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rotWithShape="1">
          <a:blip r:embed="rId5"/>
          <a:srcRect r="8201" b="1499"/>
          <a:stretch/>
        </p:blipFill>
        <p:spPr>
          <a:xfrm flipH="1">
            <a:off x="65257" y="761027"/>
            <a:ext cx="1395689" cy="4321311"/>
          </a:xfrm>
          <a:prstGeom prst="rect">
            <a:avLst/>
          </a:prstGeom>
          <a:effectLst>
            <a:outerShdw blurRad="63500" sx="102000" sy="102000" algn="ctr" rotWithShape="0">
              <a:prstClr val="black">
                <a:alpha val="40000"/>
              </a:prstClr>
            </a:outerShdw>
          </a:effectLst>
        </p:spPr>
      </p:pic>
      <p:grpSp>
        <p:nvGrpSpPr>
          <p:cNvPr id="22" name="Group 21"/>
          <p:cNvGrpSpPr/>
          <p:nvPr/>
        </p:nvGrpSpPr>
        <p:grpSpPr>
          <a:xfrm>
            <a:off x="1506284" y="3355385"/>
            <a:ext cx="4864283" cy="1746692"/>
            <a:chOff x="1475771" y="3310493"/>
            <a:chExt cx="4864283" cy="1746692"/>
          </a:xfrm>
          <a:effectLst>
            <a:outerShdw blurRad="63500" sx="102000" sy="102000" algn="ctr" rotWithShape="0">
              <a:prstClr val="black">
                <a:alpha val="40000"/>
              </a:prstClr>
            </a:outerShdw>
          </a:effectLst>
        </p:grpSpPr>
        <p:sp>
          <p:nvSpPr>
            <p:cNvPr id="21" name="Rectangle 20"/>
            <p:cNvSpPr/>
            <p:nvPr/>
          </p:nvSpPr>
          <p:spPr>
            <a:xfrm>
              <a:off x="1475771" y="3310493"/>
              <a:ext cx="4833691" cy="17466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5771" y="3338316"/>
              <a:ext cx="4864283" cy="1679698"/>
            </a:xfrm>
            <a:prstGeom prst="rect">
              <a:avLst/>
            </a:prstGeom>
          </p:spPr>
        </p:pic>
      </p:grpSp>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l="9104" t="1381" r="6562"/>
          <a:stretch/>
        </p:blipFill>
        <p:spPr>
          <a:xfrm>
            <a:off x="6354881" y="3355384"/>
            <a:ext cx="2634136" cy="1732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13048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50"/>
                                        <p:tgtEl>
                                          <p:spTgt spid="8"/>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250"/>
                                        <p:tgtEl>
                                          <p:spTgt spid="2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47" y="112094"/>
            <a:ext cx="8229600" cy="857250"/>
          </a:xfrm>
        </p:spPr>
        <p:txBody>
          <a:bodyPr/>
          <a:lstStyle/>
          <a:p>
            <a:r>
              <a:rPr lang="en-GB" dirty="0" smtClean="0"/>
              <a:t>Challenges</a:t>
            </a:r>
            <a:endParaRPr lang="en-GB" dirty="0"/>
          </a:p>
        </p:txBody>
      </p:sp>
      <p:sp>
        <p:nvSpPr>
          <p:cNvPr id="3" name="Content Placeholder 2"/>
          <p:cNvSpPr>
            <a:spLocks noGrp="1"/>
          </p:cNvSpPr>
          <p:nvPr>
            <p:ph idx="1"/>
          </p:nvPr>
        </p:nvSpPr>
        <p:spPr>
          <a:xfrm>
            <a:off x="55696" y="1219200"/>
            <a:ext cx="7029451" cy="3394075"/>
          </a:xfrm>
        </p:spPr>
        <p:txBody>
          <a:bodyPr anchor="t"/>
          <a:lstStyle/>
          <a:p>
            <a:pPr marL="514350" indent="-514350">
              <a:buFont typeface="+mj-lt"/>
              <a:buAutoNum type="arabicPeriod"/>
            </a:pPr>
            <a:r>
              <a:rPr lang="en" dirty="0" smtClean="0"/>
              <a:t>Simultaneous selection of primitives </a:t>
            </a:r>
            <a:r>
              <a:rPr lang="en" u="sng" dirty="0" smtClean="0"/>
              <a:t>and</a:t>
            </a:r>
            <a:r>
              <a:rPr lang="en" dirty="0" smtClean="0"/>
              <a:t> </a:t>
            </a:r>
            <a:r>
              <a:rPr lang="en" dirty="0" smtClean="0"/>
              <a:t>relations</a:t>
            </a:r>
          </a:p>
          <a:p>
            <a:pPr marL="514350" indent="-514350">
              <a:buFont typeface="+mj-lt"/>
              <a:buAutoNum type="arabicPeriod"/>
            </a:pPr>
            <a:endParaRPr lang="en" dirty="0" smtClean="0"/>
          </a:p>
          <a:p>
            <a:pPr marL="514350" lvl="0" indent="-514350">
              <a:buFont typeface="+mj-lt"/>
              <a:buAutoNum type="arabicPeriod"/>
            </a:pPr>
            <a:r>
              <a:rPr lang="en" dirty="0" smtClean="0"/>
              <a:t>Scalable </a:t>
            </a:r>
            <a:r>
              <a:rPr lang="en" dirty="0" smtClean="0"/>
              <a:t>regularization</a:t>
            </a:r>
            <a:endParaRPr lang="en-GB" dirty="0"/>
          </a:p>
        </p:txBody>
      </p:sp>
      <p:pic>
        <p:nvPicPr>
          <p:cNvPr id="9" name="Picture 8"/>
          <p:cNvPicPr>
            <a:picLocks noChangeAspect="1"/>
          </p:cNvPicPr>
          <p:nvPr/>
        </p:nvPicPr>
        <p:blipFill>
          <a:blip r:embed="rId3"/>
          <a:stretch>
            <a:fillRect/>
          </a:stretch>
        </p:blipFill>
        <p:spPr>
          <a:xfrm>
            <a:off x="7148833" y="1219200"/>
            <a:ext cx="1746952" cy="1273319"/>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4"/>
          <a:stretch>
            <a:fillRect/>
          </a:stretch>
        </p:blipFill>
        <p:spPr>
          <a:xfrm>
            <a:off x="7044938" y="2716852"/>
            <a:ext cx="1954741" cy="138894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00784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90"/>
            <a:ext cx="8229600" cy="857250"/>
          </a:xfrm>
        </p:spPr>
        <p:txBody>
          <a:bodyPr/>
          <a:lstStyle/>
          <a:p>
            <a:r>
              <a:rPr lang="en-GB" dirty="0"/>
              <a:t>Initialization</a:t>
            </a:r>
          </a:p>
        </p:txBody>
      </p:sp>
      <p:grpSp>
        <p:nvGrpSpPr>
          <p:cNvPr id="9" name="CloudImage"/>
          <p:cNvGrpSpPr/>
          <p:nvPr/>
        </p:nvGrpSpPr>
        <p:grpSpPr>
          <a:xfrm>
            <a:off x="2404545" y="1063624"/>
            <a:ext cx="6316240" cy="4079876"/>
            <a:chOff x="1296412" y="824105"/>
            <a:chExt cx="6551176" cy="4231630"/>
          </a:xfrm>
          <a:effectLst>
            <a:outerShdw blurRad="63500" sx="102000" sy="102000" algn="ctr" rotWithShape="0">
              <a:prstClr val="black">
                <a:alpha val="40000"/>
              </a:prstClr>
            </a:outerShdw>
          </a:effectLst>
        </p:grpSpPr>
        <p:sp>
          <p:nvSpPr>
            <p:cNvPr id="5" name="Rectangle 4"/>
            <p:cNvSpPr/>
            <p:nvPr/>
          </p:nvSpPr>
          <p:spPr>
            <a:xfrm>
              <a:off x="1296412" y="1063625"/>
              <a:ext cx="268724" cy="3992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Shape 239"/>
            <p:cNvPicPr preferRelativeResize="0"/>
            <p:nvPr/>
          </p:nvPicPr>
          <p:blipFill rotWithShape="1">
            <a:blip r:embed="rId3">
              <a:alphaModFix/>
            </a:blip>
            <a:srcRect l="53911" t="61613" r="7686" b="1939"/>
            <a:stretch/>
          </p:blipFill>
          <p:spPr>
            <a:xfrm>
              <a:off x="1565136" y="1063625"/>
              <a:ext cx="6282452" cy="3992110"/>
            </a:xfrm>
            <a:prstGeom prst="rect">
              <a:avLst/>
            </a:prstGeom>
            <a:noFill/>
            <a:ln>
              <a:noFill/>
            </a:ln>
            <a:effectLst/>
          </p:spPr>
        </p:pic>
        <p:sp>
          <p:nvSpPr>
            <p:cNvPr id="7" name="Rectangle 6"/>
            <p:cNvSpPr/>
            <p:nvPr/>
          </p:nvSpPr>
          <p:spPr>
            <a:xfrm>
              <a:off x="1296412" y="824105"/>
              <a:ext cx="6551176" cy="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0" name="Straight Connector 9"/>
          <p:cNvCxnSpPr/>
          <p:nvPr/>
        </p:nvCxnSpPr>
        <p:spPr>
          <a:xfrm flipV="1">
            <a:off x="8420795" y="1325550"/>
            <a:ext cx="59071" cy="1187887"/>
          </a:xfrm>
          <a:prstGeom prst="line">
            <a:avLst/>
          </a:prstGeom>
          <a:ln w="101600">
            <a:solidFill>
              <a:srgbClr val="C00000">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341509" y="4764804"/>
            <a:ext cx="146482" cy="252495"/>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2656148" y="1312070"/>
            <a:ext cx="67301" cy="524667"/>
          </a:xfrm>
          <a:prstGeom prst="line">
            <a:avLst/>
          </a:prstGeom>
          <a:ln w="101600">
            <a:solidFill>
              <a:srgbClr val="BA8524">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692407" y="4405693"/>
            <a:ext cx="49566" cy="359111"/>
          </a:xfrm>
          <a:prstGeom prst="line">
            <a:avLst/>
          </a:prstGeom>
          <a:ln w="101600">
            <a:solidFill>
              <a:schemeClr val="accent3">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067454" y="4353407"/>
            <a:ext cx="347945" cy="328134"/>
          </a:xfrm>
          <a:prstGeom prst="line">
            <a:avLst/>
          </a:prstGeom>
          <a:ln w="101600">
            <a:solidFill>
              <a:schemeClr val="accent2">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22" name="PurpleTop1"/>
          <p:cNvCxnSpPr/>
          <p:nvPr/>
        </p:nvCxnSpPr>
        <p:spPr>
          <a:xfrm flipV="1">
            <a:off x="5140390" y="2562225"/>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692208" y="2517733"/>
            <a:ext cx="508632" cy="481189"/>
          </a:xfrm>
          <a:prstGeom prst="line">
            <a:avLst/>
          </a:prstGeom>
          <a:ln w="101600">
            <a:solidFill>
              <a:schemeClr val="accent3">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161933" y="3174558"/>
            <a:ext cx="455244" cy="417910"/>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863901" y="4399384"/>
            <a:ext cx="196034" cy="185864"/>
          </a:xfrm>
          <a:prstGeom prst="line">
            <a:avLst/>
          </a:prstGeom>
          <a:ln w="101600">
            <a:solidFill>
              <a:srgbClr val="89B400">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925423" y="3458616"/>
            <a:ext cx="199646" cy="244488"/>
          </a:xfrm>
          <a:prstGeom prst="line">
            <a:avLst/>
          </a:prstGeom>
          <a:ln w="101600">
            <a:solidFill>
              <a:srgbClr val="06CA7B">
                <a:alpha val="80000"/>
              </a:srgbClr>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6767251" y="3925130"/>
            <a:ext cx="569419" cy="393952"/>
          </a:xfrm>
          <a:prstGeom prst="line">
            <a:avLst/>
          </a:prstGeom>
          <a:ln w="101600">
            <a:solidFill>
              <a:schemeClr val="accent5">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V="1">
            <a:off x="6840135" y="2473217"/>
            <a:ext cx="243505" cy="146917"/>
          </a:xfrm>
          <a:prstGeom prst="line">
            <a:avLst/>
          </a:prstGeom>
          <a:ln w="101600">
            <a:solidFill>
              <a:srgbClr val="0A75F6">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534003" y="2368621"/>
            <a:ext cx="175112" cy="260316"/>
          </a:xfrm>
          <a:prstGeom prst="line">
            <a:avLst/>
          </a:prstGeom>
          <a:ln w="101600">
            <a:solidFill>
              <a:srgbClr val="44718C">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5771263" y="3169403"/>
            <a:ext cx="429577" cy="48820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923006" y="4916144"/>
            <a:ext cx="359119" cy="27815"/>
          </a:xfrm>
          <a:prstGeom prst="line">
            <a:avLst/>
          </a:prstGeom>
          <a:ln w="101600">
            <a:solidFill>
              <a:srgbClr val="7030A0">
                <a:alpha val="90000"/>
              </a:srgb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8400093" y="4237840"/>
            <a:ext cx="87898" cy="481849"/>
          </a:xfrm>
          <a:prstGeom prst="line">
            <a:avLst/>
          </a:prstGeom>
          <a:ln w="101600">
            <a:solidFill>
              <a:srgbClr val="002060">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446940" y="3424091"/>
            <a:ext cx="0" cy="788104"/>
          </a:xfrm>
          <a:prstGeom prst="line">
            <a:avLst/>
          </a:prstGeom>
          <a:ln w="101600">
            <a:solidFill>
              <a:srgbClr val="FF0000">
                <a:alpha val="90000"/>
              </a:srgb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8461334" y="2584697"/>
            <a:ext cx="0" cy="783979"/>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651046" y="4774596"/>
            <a:ext cx="181853" cy="213844"/>
          </a:xfrm>
          <a:prstGeom prst="line">
            <a:avLst/>
          </a:prstGeom>
          <a:ln w="101600">
            <a:solidFill>
              <a:srgbClr val="92D050">
                <a:alpha val="90000"/>
              </a:srgb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2866070" y="4881518"/>
            <a:ext cx="2117445" cy="34626"/>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020224" y="4897464"/>
            <a:ext cx="2131017" cy="46495"/>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7178005" y="4918866"/>
            <a:ext cx="717155" cy="32842"/>
          </a:xfrm>
          <a:prstGeom prst="line">
            <a:avLst/>
          </a:prstGeom>
          <a:ln w="101600">
            <a:solidFill>
              <a:schemeClr val="accent5">
                <a:alpha val="9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flipV="1">
            <a:off x="6179527" y="3005551"/>
            <a:ext cx="148124" cy="74155"/>
          </a:xfrm>
          <a:prstGeom prst="line">
            <a:avLst/>
          </a:prstGeom>
          <a:ln w="101600">
            <a:solidFill>
              <a:srgbClr val="C6570C">
                <a:alpha val="90000"/>
              </a:srgbClr>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645713" y="3569221"/>
            <a:ext cx="76638" cy="133883"/>
          </a:xfrm>
          <a:prstGeom prst="line">
            <a:avLst/>
          </a:prstGeom>
          <a:ln w="101600">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5057840" y="3136695"/>
            <a:ext cx="138748" cy="1"/>
          </a:xfrm>
          <a:prstGeom prst="line">
            <a:avLst/>
          </a:prstGeom>
          <a:ln w="101600">
            <a:solidFill>
              <a:srgbClr val="496717">
                <a:alpha val="89804"/>
              </a:srgb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5638650" y="2428843"/>
            <a:ext cx="31007" cy="162733"/>
          </a:xfrm>
          <a:prstGeom prst="line">
            <a:avLst/>
          </a:prstGeom>
          <a:ln w="101600">
            <a:solidFill>
              <a:srgbClr val="CC2424">
                <a:alpha val="89804"/>
              </a:srgbClr>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V="1">
            <a:off x="7096593" y="2310868"/>
            <a:ext cx="252667" cy="172013"/>
          </a:xfrm>
          <a:prstGeom prst="line">
            <a:avLst/>
          </a:prstGeom>
          <a:ln w="101600">
            <a:solidFill>
              <a:schemeClr val="accent2">
                <a:alpha val="90000"/>
              </a:schemeClr>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7359837" y="2184079"/>
            <a:ext cx="111124" cy="117812"/>
          </a:xfrm>
          <a:prstGeom prst="line">
            <a:avLst/>
          </a:prstGeom>
          <a:ln w="101600">
            <a:solidFill>
              <a:schemeClr val="bg1">
                <a:lumMod val="6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V="1">
            <a:off x="6729011" y="2595491"/>
            <a:ext cx="111124" cy="117812"/>
          </a:xfrm>
          <a:prstGeom prst="line">
            <a:avLst/>
          </a:prstGeom>
          <a:ln w="101600">
            <a:solidFill>
              <a:schemeClr val="accent4">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6413565" y="2232025"/>
            <a:ext cx="107950" cy="130175"/>
          </a:xfrm>
          <a:prstGeom prst="line">
            <a:avLst/>
          </a:prstGeom>
          <a:ln w="101600">
            <a:solidFill>
              <a:schemeClr val="accent6">
                <a:alpha val="90000"/>
              </a:schemeClr>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6305615" y="2076450"/>
            <a:ext cx="85725" cy="165100"/>
          </a:xfrm>
          <a:prstGeom prst="line">
            <a:avLst/>
          </a:prstGeom>
          <a:ln w="101600">
            <a:solidFill>
              <a:srgbClr val="302916">
                <a:alpha val="90000"/>
              </a:srgb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flipH="1" flipV="1">
            <a:off x="7279735" y="1946753"/>
            <a:ext cx="113871" cy="237326"/>
          </a:xfrm>
          <a:prstGeom prst="line">
            <a:avLst/>
          </a:prstGeom>
          <a:ln w="101600">
            <a:solidFill>
              <a:srgbClr val="BE3AA2">
                <a:alpha val="89804"/>
              </a:srgb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flipV="1">
            <a:off x="7096594" y="1698741"/>
            <a:ext cx="167871" cy="231659"/>
          </a:xfrm>
          <a:prstGeom prst="line">
            <a:avLst/>
          </a:prstGeom>
          <a:ln w="101600">
            <a:solidFill>
              <a:schemeClr val="accent1">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flipH="1">
            <a:off x="6219082" y="2005480"/>
            <a:ext cx="151621" cy="0"/>
          </a:xfrm>
          <a:prstGeom prst="line">
            <a:avLst/>
          </a:prstGeom>
          <a:ln w="101600">
            <a:solidFill>
              <a:srgbClr val="9851B5">
                <a:alpha val="89804"/>
              </a:srgbClr>
            </a:solidFill>
          </a:ln>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flipV="1">
            <a:off x="7001973" y="1526345"/>
            <a:ext cx="0" cy="92921"/>
          </a:xfrm>
          <a:prstGeom prst="line">
            <a:avLst/>
          </a:prstGeom>
          <a:ln w="101600">
            <a:solidFill>
              <a:srgbClr val="43B2B5">
                <a:alpha val="89804"/>
              </a:srgbClr>
            </a:solidFill>
          </a:ln>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flipH="1" flipV="1">
            <a:off x="7033744" y="1604571"/>
            <a:ext cx="52382" cy="92922"/>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32" name="YellowTop1"/>
          <p:cNvCxnSpPr/>
          <p:nvPr/>
        </p:nvCxnSpPr>
        <p:spPr>
          <a:xfrm flipV="1">
            <a:off x="6394048" y="1547157"/>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p:cNvCxnSpPr/>
          <p:nvPr/>
        </p:nvCxnSpPr>
        <p:spPr>
          <a:xfrm flipV="1">
            <a:off x="7337826" y="3569221"/>
            <a:ext cx="364962" cy="344070"/>
          </a:xfrm>
          <a:prstGeom prst="line">
            <a:avLst/>
          </a:prstGeom>
          <a:ln w="101600">
            <a:solidFill>
              <a:srgbClr val="681199">
                <a:alpha val="89804"/>
              </a:srgbClr>
            </a:solidFill>
          </a:ln>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flipH="1">
            <a:off x="7874232" y="3413503"/>
            <a:ext cx="6891" cy="86032"/>
          </a:xfrm>
          <a:prstGeom prst="line">
            <a:avLst/>
          </a:prstGeom>
          <a:ln w="101600">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146" name="Straight Connector 145"/>
          <p:cNvCxnSpPr/>
          <p:nvPr/>
        </p:nvCxnSpPr>
        <p:spPr>
          <a:xfrm flipV="1">
            <a:off x="7701028" y="3458616"/>
            <a:ext cx="155006" cy="108497"/>
          </a:xfrm>
          <a:prstGeom prst="line">
            <a:avLst/>
          </a:prstGeom>
          <a:ln w="101600">
            <a:solidFill>
              <a:srgbClr val="1D8D78">
                <a:alpha val="89804"/>
              </a:srgbClr>
            </a:solidFill>
          </a:ln>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flipV="1">
            <a:off x="7423995" y="4097972"/>
            <a:ext cx="347945" cy="243430"/>
          </a:xfrm>
          <a:prstGeom prst="line">
            <a:avLst/>
          </a:prstGeom>
          <a:ln w="101600">
            <a:solidFill>
              <a:srgbClr val="193C63">
                <a:alpha val="89804"/>
              </a:srgbClr>
            </a:solidFill>
          </a:ln>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flipV="1">
            <a:off x="7771658" y="3836035"/>
            <a:ext cx="309164" cy="243430"/>
          </a:xfrm>
          <a:prstGeom prst="line">
            <a:avLst/>
          </a:prstGeom>
          <a:ln w="101600">
            <a:solidFill>
              <a:srgbClr val="225A4B">
                <a:alpha val="89804"/>
              </a:srgbClr>
            </a:solidFill>
          </a:ln>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flipV="1">
            <a:off x="8074146" y="3765196"/>
            <a:ext cx="126490" cy="8747"/>
          </a:xfrm>
          <a:prstGeom prst="line">
            <a:avLst/>
          </a:prstGeom>
          <a:ln w="101600">
            <a:solidFill>
              <a:schemeClr val="accent3">
                <a:alpha val="90000"/>
              </a:schemeClr>
            </a:solidFill>
          </a:ln>
        </p:spPr>
        <p:style>
          <a:lnRef idx="2">
            <a:schemeClr val="accent1"/>
          </a:lnRef>
          <a:fillRef idx="0">
            <a:schemeClr val="accent1"/>
          </a:fillRef>
          <a:effectRef idx="1">
            <a:schemeClr val="accent1"/>
          </a:effectRef>
          <a:fontRef idx="minor">
            <a:schemeClr val="tx1"/>
          </a:fontRef>
        </p:style>
      </p:cxnSp>
      <p:cxnSp>
        <p:nvCxnSpPr>
          <p:cNvPr id="161" name="Straight Connector 160"/>
          <p:cNvCxnSpPr/>
          <p:nvPr/>
        </p:nvCxnSpPr>
        <p:spPr>
          <a:xfrm flipV="1">
            <a:off x="6811421" y="4361448"/>
            <a:ext cx="126490" cy="8747"/>
          </a:xfrm>
          <a:prstGeom prst="line">
            <a:avLst/>
          </a:prstGeom>
          <a:ln w="101600">
            <a:solidFill>
              <a:srgbClr val="554E41">
                <a:alpha val="89804"/>
              </a:srgbClr>
            </a:solidFill>
          </a:ln>
        </p:spPr>
        <p:style>
          <a:lnRef idx="2">
            <a:schemeClr val="accent1"/>
          </a:lnRef>
          <a:fillRef idx="0">
            <a:schemeClr val="accent1"/>
          </a:fillRef>
          <a:effectRef idx="1">
            <a:schemeClr val="accent1"/>
          </a:effectRef>
          <a:fontRef idx="minor">
            <a:schemeClr val="tx1"/>
          </a:fontRef>
        </p:style>
      </p:cxnSp>
      <p:cxnSp>
        <p:nvCxnSpPr>
          <p:cNvPr id="162" name="GreenLeft1"/>
          <p:cNvCxnSpPr/>
          <p:nvPr/>
        </p:nvCxnSpPr>
        <p:spPr>
          <a:xfrm flipV="1">
            <a:off x="2707547" y="1836737"/>
            <a:ext cx="0" cy="140176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grpSp>
        <p:nvGrpSpPr>
          <p:cNvPr id="17" name="Degrees85"/>
          <p:cNvGrpSpPr/>
          <p:nvPr/>
        </p:nvGrpSpPr>
        <p:grpSpPr>
          <a:xfrm>
            <a:off x="2873008" y="2762681"/>
            <a:ext cx="1787520" cy="2002123"/>
            <a:chOff x="1882343" y="2762681"/>
            <a:chExt cx="1787520" cy="2002123"/>
          </a:xfrm>
        </p:grpSpPr>
        <p:sp>
          <p:nvSpPr>
            <p:cNvPr id="54" name="Shape 174"/>
            <p:cNvSpPr txBox="1"/>
            <p:nvPr/>
          </p:nvSpPr>
          <p:spPr>
            <a:xfrm>
              <a:off x="2716480" y="3219027"/>
              <a:ext cx="953383" cy="617104"/>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85</a:t>
              </a:r>
              <a:r>
                <a:rPr lang="en" sz="3200" b="1" baseline="30000" dirty="0" smtClean="0">
                  <a:solidFill>
                    <a:srgbClr val="000000"/>
                  </a:solidFill>
                </a:rPr>
                <a:t>°</a:t>
              </a:r>
              <a:endParaRPr lang="en" sz="1800" b="1" baseline="30000" dirty="0">
                <a:solidFill>
                  <a:srgbClr val="000000"/>
                </a:solidFill>
              </a:endParaRPr>
            </a:p>
          </p:txBody>
        </p:sp>
        <p:cxnSp>
          <p:nvCxnSpPr>
            <p:cNvPr id="55" name="Shape 141"/>
            <p:cNvCxnSpPr/>
            <p:nvPr/>
          </p:nvCxnSpPr>
          <p:spPr>
            <a:xfrm flipH="1" flipV="1">
              <a:off x="1882343" y="2762681"/>
              <a:ext cx="1683426" cy="2002123"/>
            </a:xfrm>
            <a:prstGeom prst="straightConnector1">
              <a:avLst/>
            </a:prstGeom>
            <a:noFill/>
            <a:ln w="114300" cap="flat" cmpd="sng">
              <a:solidFill>
                <a:srgbClr val="000000"/>
              </a:solidFill>
              <a:prstDash val="solid"/>
              <a:round/>
              <a:headEnd type="triangle" w="lg" len="med"/>
              <a:tailEnd type="triangle" w="lg" len="med"/>
            </a:ln>
            <a:effectLst/>
          </p:spPr>
        </p:cxnSp>
      </p:grpSp>
      <p:grpSp>
        <p:nvGrpSpPr>
          <p:cNvPr id="24" name="Degrees4"/>
          <p:cNvGrpSpPr/>
          <p:nvPr/>
        </p:nvGrpSpPr>
        <p:grpSpPr>
          <a:xfrm>
            <a:off x="6110138" y="2993577"/>
            <a:ext cx="1074442" cy="981250"/>
            <a:chOff x="5119473" y="2993577"/>
            <a:chExt cx="1074442" cy="981250"/>
          </a:xfrm>
        </p:grpSpPr>
        <p:sp>
          <p:nvSpPr>
            <p:cNvPr id="61" name="Shape 174"/>
            <p:cNvSpPr txBox="1"/>
            <p:nvPr/>
          </p:nvSpPr>
          <p:spPr>
            <a:xfrm>
              <a:off x="5562665" y="2993577"/>
              <a:ext cx="631250" cy="617104"/>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4</a:t>
              </a:r>
              <a:r>
                <a:rPr lang="en" sz="3200" b="1" baseline="30000" dirty="0" smtClean="0">
                  <a:solidFill>
                    <a:srgbClr val="000000"/>
                  </a:solidFill>
                </a:rPr>
                <a:t>°</a:t>
              </a:r>
              <a:endParaRPr lang="en" sz="1800" b="1" baseline="30000" dirty="0">
                <a:solidFill>
                  <a:srgbClr val="000000"/>
                </a:solidFill>
              </a:endParaRPr>
            </a:p>
          </p:txBody>
        </p:sp>
        <p:cxnSp>
          <p:nvCxnSpPr>
            <p:cNvPr id="64" name="Shape 141"/>
            <p:cNvCxnSpPr/>
            <p:nvPr/>
          </p:nvCxnSpPr>
          <p:spPr>
            <a:xfrm flipH="1" flipV="1">
              <a:off x="5119473" y="3424091"/>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p:sp>
        <p:nvSpPr>
          <p:cNvPr id="3" name="TextBox 2"/>
          <p:cNvSpPr txBox="1"/>
          <p:nvPr/>
        </p:nvSpPr>
        <p:spPr>
          <a:xfrm>
            <a:off x="-30941" y="1065971"/>
            <a:ext cx="2522514" cy="1569660"/>
          </a:xfrm>
          <a:prstGeom prst="rect">
            <a:avLst/>
          </a:prstGeom>
          <a:noFill/>
        </p:spPr>
        <p:txBody>
          <a:bodyPr wrap="square" rtlCol="0">
            <a:spAutoFit/>
          </a:bodyPr>
          <a:lstStyle/>
          <a:p>
            <a:pPr algn="just"/>
            <a:r>
              <a:rPr lang="en-GB" sz="1600" b="1" dirty="0" smtClean="0">
                <a:solidFill>
                  <a:schemeClr val="bg1"/>
                </a:solidFill>
                <a:latin typeface="+mj-lt"/>
                <a:ea typeface="ＭＳ Ｐゴシック" pitchFamily="-108" charset="-128"/>
                <a:cs typeface="ＭＳ Ｐゴシック" pitchFamily="-108" charset="-128"/>
              </a:rPr>
              <a:t>In:</a:t>
            </a:r>
          </a:p>
          <a:p>
            <a:pPr marL="285750" indent="-285750" algn="just">
              <a:buFontTx/>
              <a:buChar char="-"/>
            </a:pPr>
            <a:r>
              <a:rPr lang="en-GB" sz="1600" b="1" dirty="0" err="1" smtClean="0">
                <a:solidFill>
                  <a:schemeClr val="bg1"/>
                </a:solidFill>
                <a:latin typeface="+mj-lt"/>
                <a:ea typeface="ＭＳ Ｐゴシック" pitchFamily="-108" charset="-128"/>
                <a:cs typeface="ＭＳ Ｐゴシック" pitchFamily="-108" charset="-128"/>
              </a:rPr>
              <a:t>Pointcloud</a:t>
            </a:r>
            <a:endParaRPr lang="en-GB" sz="1600" b="1" dirty="0" smtClean="0">
              <a:solidFill>
                <a:schemeClr val="bg1"/>
              </a:solidFill>
              <a:latin typeface="+mj-lt"/>
              <a:ea typeface="ＭＳ Ｐゴシック" pitchFamily="-108" charset="-128"/>
              <a:cs typeface="ＭＳ Ｐゴシック" pitchFamily="-108" charset="-128"/>
            </a:endParaRPr>
          </a:p>
          <a:p>
            <a:pPr marL="285750" indent="-285750" algn="just">
              <a:buFontTx/>
              <a:buChar char="-"/>
            </a:pPr>
            <a:endParaRPr lang="en-GB" sz="1600" b="1" dirty="0" smtClean="0">
              <a:solidFill>
                <a:schemeClr val="bg1"/>
              </a:solidFill>
              <a:latin typeface="+mj-lt"/>
              <a:ea typeface="ＭＳ Ｐゴシック" pitchFamily="-108" charset="-128"/>
              <a:cs typeface="ＭＳ Ｐゴシック" pitchFamily="-108" charset="-128"/>
            </a:endParaRPr>
          </a:p>
          <a:p>
            <a:pPr algn="just"/>
            <a:r>
              <a:rPr lang="en-GB" sz="1600" b="1" dirty="0" smtClean="0">
                <a:solidFill>
                  <a:schemeClr val="bg1"/>
                </a:solidFill>
                <a:latin typeface="+mj-lt"/>
                <a:ea typeface="ＭＳ Ｐゴシック" pitchFamily="-108" charset="-128"/>
                <a:cs typeface="ＭＳ Ｐゴシック" pitchFamily="-108" charset="-128"/>
              </a:rPr>
              <a:t>Out:</a:t>
            </a:r>
          </a:p>
          <a:p>
            <a:pPr marL="285750" indent="-285750" algn="just">
              <a:buFontTx/>
              <a:buChar char="-"/>
            </a:pPr>
            <a:r>
              <a:rPr lang="en-GB" sz="1600" b="1" dirty="0" smtClean="0">
                <a:solidFill>
                  <a:schemeClr val="bg1"/>
                </a:solidFill>
                <a:ea typeface="ＭＳ Ｐゴシック" pitchFamily="-108" charset="-128"/>
                <a:cs typeface="ＭＳ Ｐゴシック" pitchFamily="-108" charset="-128"/>
              </a:rPr>
              <a:t>Super-segmentation</a:t>
            </a:r>
          </a:p>
          <a:p>
            <a:pPr marL="285750" indent="-285750" algn="just">
              <a:buFontTx/>
              <a:buChar char="-"/>
            </a:pPr>
            <a:r>
              <a:rPr lang="en-GB" sz="1600" b="1" dirty="0" smtClean="0">
                <a:solidFill>
                  <a:schemeClr val="bg1"/>
                </a:solidFill>
                <a:latin typeface="+mj-lt"/>
                <a:ea typeface="ＭＳ Ｐゴシック" pitchFamily="-108" charset="-128"/>
                <a:cs typeface="ＭＳ Ｐゴシック" pitchFamily="-108" charset="-128"/>
              </a:rPr>
              <a:t>Initial fits</a:t>
            </a:r>
          </a:p>
        </p:txBody>
      </p:sp>
      <p:sp>
        <p:nvSpPr>
          <p:cNvPr id="6" name="TextBox 5"/>
          <p:cNvSpPr txBox="1"/>
          <p:nvPr/>
        </p:nvSpPr>
        <p:spPr>
          <a:xfrm>
            <a:off x="2902683" y="2149021"/>
            <a:ext cx="2327009" cy="584775"/>
          </a:xfrm>
          <a:prstGeom prst="rect">
            <a:avLst/>
          </a:prstGeom>
          <a:noFill/>
        </p:spPr>
        <p:txBody>
          <a:bodyPr wrap="square" rtlCol="0">
            <a:spAutoFit/>
          </a:bodyPr>
          <a:lstStyle/>
          <a:p>
            <a:r>
              <a:rPr lang="en-GB" sz="3200" b="1" dirty="0" smtClean="0">
                <a:solidFill>
                  <a:srgbClr val="000000"/>
                </a:solidFill>
              </a:rPr>
              <a:t>Regularize</a:t>
            </a:r>
            <a:endParaRPr lang="en-GB" sz="3200" b="1" dirty="0">
              <a:solidFill>
                <a:srgbClr val="000000"/>
              </a:solidFill>
            </a:endParaRPr>
          </a:p>
        </p:txBody>
      </p:sp>
      <p:sp>
        <p:nvSpPr>
          <p:cNvPr id="65" name="TextBox 64"/>
          <p:cNvSpPr txBox="1"/>
          <p:nvPr/>
        </p:nvSpPr>
        <p:spPr>
          <a:xfrm>
            <a:off x="6942635" y="2675334"/>
            <a:ext cx="1562176" cy="584775"/>
          </a:xfrm>
          <a:prstGeom prst="rect">
            <a:avLst/>
          </a:prstGeom>
          <a:noFill/>
        </p:spPr>
        <p:txBody>
          <a:bodyPr wrap="square" rtlCol="0">
            <a:spAutoFit/>
          </a:bodyPr>
          <a:lstStyle/>
          <a:p>
            <a:r>
              <a:rPr lang="en-GB" sz="3200" b="1" dirty="0" smtClean="0">
                <a:solidFill>
                  <a:srgbClr val="000000"/>
                </a:solidFill>
              </a:rPr>
              <a:t>Keep</a:t>
            </a:r>
            <a:endParaRPr lang="en-GB" sz="3200" b="1" dirty="0">
              <a:solidFill>
                <a:srgbClr val="000000"/>
              </a:solidFill>
            </a:endParaRPr>
          </a:p>
        </p:txBody>
      </p:sp>
    </p:spTree>
    <p:extLst>
      <p:ext uri="{BB962C8B-B14F-4D97-AF65-F5344CB8AC3E}">
        <p14:creationId xmlns:p14="http://schemas.microsoft.com/office/powerpoint/2010/main" val="9144243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5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25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250"/>
                                        <p:tgtEl>
                                          <p:spTgt spid="31"/>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25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250"/>
                                        <p:tgtEl>
                                          <p:spTgt spid="35"/>
                                        </p:tgtEl>
                                      </p:cBhvr>
                                    </p:animEffect>
                                  </p:childTnLst>
                                </p:cTn>
                              </p:par>
                              <p:par>
                                <p:cTn id="40" presetID="10" presetClass="entr" presetSubtype="0" fill="hold"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250"/>
                                        <p:tgtEl>
                                          <p:spTgt spid="56"/>
                                        </p:tgtEl>
                                      </p:cBhvr>
                                    </p:animEffect>
                                  </p:childTnLst>
                                </p:cTn>
                              </p:par>
                              <p:par>
                                <p:cTn id="43" presetID="10"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250"/>
                                        <p:tgtEl>
                                          <p:spTgt spid="60"/>
                                        </p:tgtEl>
                                      </p:cBhvr>
                                    </p:animEffect>
                                  </p:childTnLst>
                                </p:cTn>
                              </p:par>
                              <p:par>
                                <p:cTn id="46" presetID="10" presetClass="entr" presetSubtype="0" fill="hold" nodeType="withEffect">
                                  <p:stCondLst>
                                    <p:cond delay="0"/>
                                  </p:stCondLst>
                                  <p:childTnLst>
                                    <p:set>
                                      <p:cBhvr>
                                        <p:cTn id="47" dur="1" fill="hold">
                                          <p:stCondLst>
                                            <p:cond delay="0"/>
                                          </p:stCondLst>
                                        </p:cTn>
                                        <p:tgtEl>
                                          <p:spTgt spid="62"/>
                                        </p:tgtEl>
                                        <p:attrNameLst>
                                          <p:attrName>style.visibility</p:attrName>
                                        </p:attrNameLst>
                                      </p:cBhvr>
                                      <p:to>
                                        <p:strVal val="visible"/>
                                      </p:to>
                                    </p:set>
                                    <p:animEffect transition="in" filter="fade">
                                      <p:cBhvr>
                                        <p:cTn id="48" dur="250"/>
                                        <p:tgtEl>
                                          <p:spTgt spid="62"/>
                                        </p:tgtEl>
                                      </p:cBhvr>
                                    </p:animEffect>
                                  </p:childTnLst>
                                </p:cTn>
                              </p:par>
                              <p:par>
                                <p:cTn id="49" presetID="10" presetClass="entr" presetSubtype="0" fill="hold" nodeType="withEffect">
                                  <p:stCondLst>
                                    <p:cond delay="0"/>
                                  </p:stCondLst>
                                  <p:childTnLst>
                                    <p:set>
                                      <p:cBhvr>
                                        <p:cTn id="50" dur="1" fill="hold">
                                          <p:stCondLst>
                                            <p:cond delay="0"/>
                                          </p:stCondLst>
                                        </p:cTn>
                                        <p:tgtEl>
                                          <p:spTgt spid="69"/>
                                        </p:tgtEl>
                                        <p:attrNameLst>
                                          <p:attrName>style.visibility</p:attrName>
                                        </p:attrNameLst>
                                      </p:cBhvr>
                                      <p:to>
                                        <p:strVal val="visible"/>
                                      </p:to>
                                    </p:set>
                                    <p:animEffect transition="in" filter="fade">
                                      <p:cBhvr>
                                        <p:cTn id="51" dur="250"/>
                                        <p:tgtEl>
                                          <p:spTgt spid="69"/>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fade">
                                      <p:cBhvr>
                                        <p:cTn id="54" dur="500"/>
                                        <p:tgtEl>
                                          <p:spTgt spid="3">
                                            <p:txEl>
                                              <p:pRg st="3" end="3"/>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Effect transition="in" filter="fade">
                                      <p:cBhvr>
                                        <p:cTn id="60" dur="500"/>
                                        <p:tgtEl>
                                          <p:spTgt spid="3">
                                            <p:txEl>
                                              <p:pRg st="5" end="5"/>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62"/>
                                        </p:tgtEl>
                                        <p:attrNameLst>
                                          <p:attrName>style.visibility</p:attrName>
                                        </p:attrNameLst>
                                      </p:cBhvr>
                                      <p:to>
                                        <p:strVal val="visible"/>
                                      </p:to>
                                    </p:set>
                                    <p:animEffect transition="in" filter="fade">
                                      <p:cBhvr>
                                        <p:cTn id="63" dur="250"/>
                                        <p:tgtEl>
                                          <p:spTgt spid="162"/>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50"/>
                                        <p:tgtEl>
                                          <p:spTgt spid="15"/>
                                        </p:tgtEl>
                                      </p:cBhvr>
                                    </p:animEffect>
                                  </p:childTnLst>
                                </p:cTn>
                              </p:par>
                              <p:par>
                                <p:cTn id="67" presetID="10" presetClass="entr" presetSubtype="0" fill="hold"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250"/>
                                        <p:tgtEl>
                                          <p:spTgt spid="22"/>
                                        </p:tgtEl>
                                      </p:cBhvr>
                                    </p:animEffect>
                                  </p:childTnLst>
                                </p:cTn>
                              </p:par>
                              <p:par>
                                <p:cTn id="70" presetID="10" presetClass="entr" presetSubtype="0"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250"/>
                                        <p:tgtEl>
                                          <p:spTgt spid="23"/>
                                        </p:tgtEl>
                                      </p:cBhvr>
                                    </p:animEffect>
                                  </p:childTnLst>
                                </p:cTn>
                              </p:par>
                              <p:par>
                                <p:cTn id="73" presetID="10" presetClass="entr" presetSubtype="0"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250"/>
                                        <p:tgtEl>
                                          <p:spTgt spid="25"/>
                                        </p:tgtEl>
                                      </p:cBhvr>
                                    </p:animEffect>
                                  </p:childTnLst>
                                </p:cTn>
                              </p:par>
                              <p:par>
                                <p:cTn id="76" presetID="10" presetClass="entr" presetSubtype="0" fill="hold" nodeType="with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250"/>
                                        <p:tgtEl>
                                          <p:spTgt spid="42"/>
                                        </p:tgtEl>
                                      </p:cBhvr>
                                    </p:animEffect>
                                  </p:childTnLst>
                                </p:cTn>
                              </p:par>
                              <p:par>
                                <p:cTn id="79" presetID="10" presetClass="entr" presetSubtype="0" fill="hold"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10" presetClass="entr" presetSubtype="0" fill="hold" nodeType="withEffect">
                                  <p:stCondLst>
                                    <p:cond delay="0"/>
                                  </p:stCondLst>
                                  <p:childTnLst>
                                    <p:set>
                                      <p:cBhvr>
                                        <p:cTn id="83" dur="1" fill="hold">
                                          <p:stCondLst>
                                            <p:cond delay="0"/>
                                          </p:stCondLst>
                                        </p:cTn>
                                        <p:tgtEl>
                                          <p:spTgt spid="50"/>
                                        </p:tgtEl>
                                        <p:attrNameLst>
                                          <p:attrName>style.visibility</p:attrName>
                                        </p:attrNameLst>
                                      </p:cBhvr>
                                      <p:to>
                                        <p:strVal val="visible"/>
                                      </p:to>
                                    </p:set>
                                    <p:animEffect transition="in" filter="fade">
                                      <p:cBhvr>
                                        <p:cTn id="84" dur="250"/>
                                        <p:tgtEl>
                                          <p:spTgt spid="50"/>
                                        </p:tgtEl>
                                      </p:cBhvr>
                                    </p:animEffect>
                                  </p:childTnLst>
                                </p:cTn>
                              </p:par>
                              <p:par>
                                <p:cTn id="85" presetID="10"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250"/>
                                        <p:tgtEl>
                                          <p:spTgt spid="51"/>
                                        </p:tgtEl>
                                      </p:cBhvr>
                                    </p:animEffect>
                                  </p:childTnLst>
                                </p:cTn>
                              </p:par>
                              <p:par>
                                <p:cTn id="88" presetID="10" presetClass="entr" presetSubtype="0" fill="hold" nodeType="with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fade">
                                      <p:cBhvr>
                                        <p:cTn id="90" dur="250"/>
                                        <p:tgtEl>
                                          <p:spTgt spid="52"/>
                                        </p:tgtEl>
                                      </p:cBhvr>
                                    </p:animEffect>
                                  </p:childTnLst>
                                </p:cTn>
                              </p:par>
                              <p:par>
                                <p:cTn id="91" presetID="10" presetClass="entr" presetSubtype="0" fill="hold" nodeType="with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fade">
                                      <p:cBhvr>
                                        <p:cTn id="93" dur="250"/>
                                        <p:tgtEl>
                                          <p:spTgt spid="63"/>
                                        </p:tgtEl>
                                      </p:cBhvr>
                                    </p:animEffect>
                                  </p:childTnLst>
                                </p:cTn>
                              </p:par>
                              <p:par>
                                <p:cTn id="94" presetID="10" presetClass="entr" presetSubtype="0" fill="hold" nodeType="withEffect">
                                  <p:stCondLst>
                                    <p:cond delay="0"/>
                                  </p:stCondLst>
                                  <p:childTnLst>
                                    <p:set>
                                      <p:cBhvr>
                                        <p:cTn id="95" dur="1" fill="hold">
                                          <p:stCondLst>
                                            <p:cond delay="0"/>
                                          </p:stCondLst>
                                        </p:cTn>
                                        <p:tgtEl>
                                          <p:spTgt spid="76"/>
                                        </p:tgtEl>
                                        <p:attrNameLst>
                                          <p:attrName>style.visibility</p:attrName>
                                        </p:attrNameLst>
                                      </p:cBhvr>
                                      <p:to>
                                        <p:strVal val="visible"/>
                                      </p:to>
                                    </p:set>
                                    <p:animEffect transition="in" filter="fade">
                                      <p:cBhvr>
                                        <p:cTn id="96" dur="250"/>
                                        <p:tgtEl>
                                          <p:spTgt spid="76"/>
                                        </p:tgtEl>
                                      </p:cBhvr>
                                    </p:animEffect>
                                  </p:childTnLst>
                                </p:cTn>
                              </p:par>
                              <p:par>
                                <p:cTn id="97" presetID="10" presetClass="entr" presetSubtype="0" fill="hold" nodeType="with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fade">
                                      <p:cBhvr>
                                        <p:cTn id="99" dur="250"/>
                                        <p:tgtEl>
                                          <p:spTgt spid="85"/>
                                        </p:tgtEl>
                                      </p:cBhvr>
                                    </p:animEffect>
                                  </p:childTnLst>
                                </p:cTn>
                              </p:par>
                              <p:par>
                                <p:cTn id="100" presetID="10" presetClass="entr" presetSubtype="0" fill="hold"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250"/>
                                        <p:tgtEl>
                                          <p:spTgt spid="89"/>
                                        </p:tgtEl>
                                      </p:cBhvr>
                                    </p:animEffect>
                                  </p:childTnLst>
                                </p:cTn>
                              </p:par>
                              <p:par>
                                <p:cTn id="103" presetID="10" presetClass="entr" presetSubtype="0" fill="hold" nodeType="withEffect">
                                  <p:stCondLst>
                                    <p:cond delay="0"/>
                                  </p:stCondLst>
                                  <p:childTnLst>
                                    <p:set>
                                      <p:cBhvr>
                                        <p:cTn id="104" dur="1" fill="hold">
                                          <p:stCondLst>
                                            <p:cond delay="0"/>
                                          </p:stCondLst>
                                        </p:cTn>
                                        <p:tgtEl>
                                          <p:spTgt spid="93"/>
                                        </p:tgtEl>
                                        <p:attrNameLst>
                                          <p:attrName>style.visibility</p:attrName>
                                        </p:attrNameLst>
                                      </p:cBhvr>
                                      <p:to>
                                        <p:strVal val="visible"/>
                                      </p:to>
                                    </p:set>
                                    <p:animEffect transition="in" filter="fade">
                                      <p:cBhvr>
                                        <p:cTn id="105" dur="250"/>
                                        <p:tgtEl>
                                          <p:spTgt spid="93"/>
                                        </p:tgtEl>
                                      </p:cBhvr>
                                    </p:animEffect>
                                  </p:childTnLst>
                                </p:cTn>
                              </p:par>
                              <p:par>
                                <p:cTn id="106" presetID="10" presetClass="entr" presetSubtype="0" fill="hold" nodeType="withEffect">
                                  <p:stCondLst>
                                    <p:cond delay="0"/>
                                  </p:stCondLst>
                                  <p:childTnLst>
                                    <p:set>
                                      <p:cBhvr>
                                        <p:cTn id="107" dur="1" fill="hold">
                                          <p:stCondLst>
                                            <p:cond delay="0"/>
                                          </p:stCondLst>
                                        </p:cTn>
                                        <p:tgtEl>
                                          <p:spTgt spid="100"/>
                                        </p:tgtEl>
                                        <p:attrNameLst>
                                          <p:attrName>style.visibility</p:attrName>
                                        </p:attrNameLst>
                                      </p:cBhvr>
                                      <p:to>
                                        <p:strVal val="visible"/>
                                      </p:to>
                                    </p:set>
                                    <p:animEffect transition="in" filter="fade">
                                      <p:cBhvr>
                                        <p:cTn id="108" dur="250"/>
                                        <p:tgtEl>
                                          <p:spTgt spid="100"/>
                                        </p:tgtEl>
                                      </p:cBhvr>
                                    </p:animEffect>
                                  </p:childTnLst>
                                </p:cTn>
                              </p:par>
                              <p:par>
                                <p:cTn id="109" presetID="10" presetClass="entr" presetSubtype="0" fill="hold" nodeType="withEffect">
                                  <p:stCondLst>
                                    <p:cond delay="0"/>
                                  </p:stCondLst>
                                  <p:childTnLst>
                                    <p:set>
                                      <p:cBhvr>
                                        <p:cTn id="110" dur="1" fill="hold">
                                          <p:stCondLst>
                                            <p:cond delay="0"/>
                                          </p:stCondLst>
                                        </p:cTn>
                                        <p:tgtEl>
                                          <p:spTgt spid="104"/>
                                        </p:tgtEl>
                                        <p:attrNameLst>
                                          <p:attrName>style.visibility</p:attrName>
                                        </p:attrNameLst>
                                      </p:cBhvr>
                                      <p:to>
                                        <p:strVal val="visible"/>
                                      </p:to>
                                    </p:set>
                                    <p:animEffect transition="in" filter="fade">
                                      <p:cBhvr>
                                        <p:cTn id="111" dur="250"/>
                                        <p:tgtEl>
                                          <p:spTgt spid="104"/>
                                        </p:tgtEl>
                                      </p:cBhvr>
                                    </p:animEffect>
                                  </p:childTnLst>
                                </p:cTn>
                              </p:par>
                              <p:par>
                                <p:cTn id="112" presetID="10" presetClass="entr" presetSubtype="0" fill="hold" nodeType="withEffect">
                                  <p:stCondLst>
                                    <p:cond delay="0"/>
                                  </p:stCondLst>
                                  <p:childTnLst>
                                    <p:set>
                                      <p:cBhvr>
                                        <p:cTn id="113" dur="1" fill="hold">
                                          <p:stCondLst>
                                            <p:cond delay="0"/>
                                          </p:stCondLst>
                                        </p:cTn>
                                        <p:tgtEl>
                                          <p:spTgt spid="106"/>
                                        </p:tgtEl>
                                        <p:attrNameLst>
                                          <p:attrName>style.visibility</p:attrName>
                                        </p:attrNameLst>
                                      </p:cBhvr>
                                      <p:to>
                                        <p:strVal val="visible"/>
                                      </p:to>
                                    </p:set>
                                    <p:animEffect transition="in" filter="fade">
                                      <p:cBhvr>
                                        <p:cTn id="114" dur="250"/>
                                        <p:tgtEl>
                                          <p:spTgt spid="106"/>
                                        </p:tgtEl>
                                      </p:cBhvr>
                                    </p:animEffect>
                                  </p:childTnLst>
                                </p:cTn>
                              </p:par>
                              <p:par>
                                <p:cTn id="115" presetID="10" presetClass="entr" presetSubtype="0" fill="hold" nodeType="withEffect">
                                  <p:stCondLst>
                                    <p:cond delay="0"/>
                                  </p:stCondLst>
                                  <p:childTnLst>
                                    <p:set>
                                      <p:cBhvr>
                                        <p:cTn id="116" dur="1" fill="hold">
                                          <p:stCondLst>
                                            <p:cond delay="0"/>
                                          </p:stCondLst>
                                        </p:cTn>
                                        <p:tgtEl>
                                          <p:spTgt spid="110"/>
                                        </p:tgtEl>
                                        <p:attrNameLst>
                                          <p:attrName>style.visibility</p:attrName>
                                        </p:attrNameLst>
                                      </p:cBhvr>
                                      <p:to>
                                        <p:strVal val="visible"/>
                                      </p:to>
                                    </p:set>
                                    <p:animEffect transition="in" filter="fade">
                                      <p:cBhvr>
                                        <p:cTn id="117" dur="250"/>
                                        <p:tgtEl>
                                          <p:spTgt spid="110"/>
                                        </p:tgtEl>
                                      </p:cBhvr>
                                    </p:animEffect>
                                  </p:childTnLst>
                                </p:cTn>
                              </p:par>
                              <p:par>
                                <p:cTn id="118" presetID="10" presetClass="entr" presetSubtype="0" fill="hold" nodeType="withEffect">
                                  <p:stCondLst>
                                    <p:cond delay="0"/>
                                  </p:stCondLst>
                                  <p:childTnLst>
                                    <p:set>
                                      <p:cBhvr>
                                        <p:cTn id="119" dur="1" fill="hold">
                                          <p:stCondLst>
                                            <p:cond delay="0"/>
                                          </p:stCondLst>
                                        </p:cTn>
                                        <p:tgtEl>
                                          <p:spTgt spid="113"/>
                                        </p:tgtEl>
                                        <p:attrNameLst>
                                          <p:attrName>style.visibility</p:attrName>
                                        </p:attrNameLst>
                                      </p:cBhvr>
                                      <p:to>
                                        <p:strVal val="visible"/>
                                      </p:to>
                                    </p:set>
                                    <p:animEffect transition="in" filter="fade">
                                      <p:cBhvr>
                                        <p:cTn id="120" dur="250"/>
                                        <p:tgtEl>
                                          <p:spTgt spid="113"/>
                                        </p:tgtEl>
                                      </p:cBhvr>
                                    </p:animEffect>
                                  </p:childTnLst>
                                </p:cTn>
                              </p:par>
                              <p:par>
                                <p:cTn id="121" presetID="10" presetClass="entr" presetSubtype="0" fill="hold" nodeType="withEffect">
                                  <p:stCondLst>
                                    <p:cond delay="0"/>
                                  </p:stCondLst>
                                  <p:childTnLst>
                                    <p:set>
                                      <p:cBhvr>
                                        <p:cTn id="122" dur="1" fill="hold">
                                          <p:stCondLst>
                                            <p:cond delay="0"/>
                                          </p:stCondLst>
                                        </p:cTn>
                                        <p:tgtEl>
                                          <p:spTgt spid="116"/>
                                        </p:tgtEl>
                                        <p:attrNameLst>
                                          <p:attrName>style.visibility</p:attrName>
                                        </p:attrNameLst>
                                      </p:cBhvr>
                                      <p:to>
                                        <p:strVal val="visible"/>
                                      </p:to>
                                    </p:set>
                                    <p:animEffect transition="in" filter="fade">
                                      <p:cBhvr>
                                        <p:cTn id="123" dur="250"/>
                                        <p:tgtEl>
                                          <p:spTgt spid="116"/>
                                        </p:tgtEl>
                                      </p:cBhvr>
                                    </p:animEffect>
                                  </p:childTnLst>
                                </p:cTn>
                              </p:par>
                              <p:par>
                                <p:cTn id="124" presetID="10" presetClass="entr" presetSubtype="0" fill="hold" nodeType="withEffect">
                                  <p:stCondLst>
                                    <p:cond delay="0"/>
                                  </p:stCondLst>
                                  <p:childTnLst>
                                    <p:set>
                                      <p:cBhvr>
                                        <p:cTn id="125" dur="1" fill="hold">
                                          <p:stCondLst>
                                            <p:cond delay="0"/>
                                          </p:stCondLst>
                                        </p:cTn>
                                        <p:tgtEl>
                                          <p:spTgt spid="119"/>
                                        </p:tgtEl>
                                        <p:attrNameLst>
                                          <p:attrName>style.visibility</p:attrName>
                                        </p:attrNameLst>
                                      </p:cBhvr>
                                      <p:to>
                                        <p:strVal val="visible"/>
                                      </p:to>
                                    </p:set>
                                    <p:animEffect transition="in" filter="fade">
                                      <p:cBhvr>
                                        <p:cTn id="126" dur="250"/>
                                        <p:tgtEl>
                                          <p:spTgt spid="119"/>
                                        </p:tgtEl>
                                      </p:cBhvr>
                                    </p:animEffect>
                                  </p:childTnLst>
                                </p:cTn>
                              </p:par>
                              <p:par>
                                <p:cTn id="127" presetID="10" presetClass="entr" presetSubtype="0" fill="hold" nodeType="withEffect">
                                  <p:stCondLst>
                                    <p:cond delay="0"/>
                                  </p:stCondLst>
                                  <p:childTnLst>
                                    <p:set>
                                      <p:cBhvr>
                                        <p:cTn id="128" dur="1" fill="hold">
                                          <p:stCondLst>
                                            <p:cond delay="0"/>
                                          </p:stCondLst>
                                        </p:cTn>
                                        <p:tgtEl>
                                          <p:spTgt spid="123"/>
                                        </p:tgtEl>
                                        <p:attrNameLst>
                                          <p:attrName>style.visibility</p:attrName>
                                        </p:attrNameLst>
                                      </p:cBhvr>
                                      <p:to>
                                        <p:strVal val="visible"/>
                                      </p:to>
                                    </p:set>
                                    <p:animEffect transition="in" filter="fade">
                                      <p:cBhvr>
                                        <p:cTn id="129" dur="250"/>
                                        <p:tgtEl>
                                          <p:spTgt spid="123"/>
                                        </p:tgtEl>
                                      </p:cBhvr>
                                    </p:animEffect>
                                  </p:childTnLst>
                                </p:cTn>
                              </p:par>
                              <p:par>
                                <p:cTn id="130" presetID="10" presetClass="entr" presetSubtype="0" fill="hold" nodeType="withEffect">
                                  <p:stCondLst>
                                    <p:cond delay="0"/>
                                  </p:stCondLst>
                                  <p:childTnLst>
                                    <p:set>
                                      <p:cBhvr>
                                        <p:cTn id="131" dur="1" fill="hold">
                                          <p:stCondLst>
                                            <p:cond delay="0"/>
                                          </p:stCondLst>
                                        </p:cTn>
                                        <p:tgtEl>
                                          <p:spTgt spid="127"/>
                                        </p:tgtEl>
                                        <p:attrNameLst>
                                          <p:attrName>style.visibility</p:attrName>
                                        </p:attrNameLst>
                                      </p:cBhvr>
                                      <p:to>
                                        <p:strVal val="visible"/>
                                      </p:to>
                                    </p:set>
                                    <p:animEffect transition="in" filter="fade">
                                      <p:cBhvr>
                                        <p:cTn id="132" dur="250"/>
                                        <p:tgtEl>
                                          <p:spTgt spid="127"/>
                                        </p:tgtEl>
                                      </p:cBhvr>
                                    </p:animEffect>
                                  </p:childTnLst>
                                </p:cTn>
                              </p:par>
                              <p:par>
                                <p:cTn id="133" presetID="10" presetClass="entr" presetSubtype="0" fill="hold" nodeType="withEffect">
                                  <p:stCondLst>
                                    <p:cond delay="0"/>
                                  </p:stCondLst>
                                  <p:childTnLst>
                                    <p:set>
                                      <p:cBhvr>
                                        <p:cTn id="134" dur="1" fill="hold">
                                          <p:stCondLst>
                                            <p:cond delay="0"/>
                                          </p:stCondLst>
                                        </p:cTn>
                                        <p:tgtEl>
                                          <p:spTgt spid="129"/>
                                        </p:tgtEl>
                                        <p:attrNameLst>
                                          <p:attrName>style.visibility</p:attrName>
                                        </p:attrNameLst>
                                      </p:cBhvr>
                                      <p:to>
                                        <p:strVal val="visible"/>
                                      </p:to>
                                    </p:set>
                                    <p:animEffect transition="in" filter="fade">
                                      <p:cBhvr>
                                        <p:cTn id="135" dur="250"/>
                                        <p:tgtEl>
                                          <p:spTgt spid="129"/>
                                        </p:tgtEl>
                                      </p:cBhvr>
                                    </p:animEffect>
                                  </p:childTnLst>
                                </p:cTn>
                              </p:par>
                              <p:par>
                                <p:cTn id="136" presetID="10" presetClass="entr" presetSubtype="0" fill="hold" nodeType="withEffect">
                                  <p:stCondLst>
                                    <p:cond delay="0"/>
                                  </p:stCondLst>
                                  <p:childTnLst>
                                    <p:set>
                                      <p:cBhvr>
                                        <p:cTn id="137" dur="1" fill="hold">
                                          <p:stCondLst>
                                            <p:cond delay="0"/>
                                          </p:stCondLst>
                                        </p:cTn>
                                        <p:tgtEl>
                                          <p:spTgt spid="132"/>
                                        </p:tgtEl>
                                        <p:attrNameLst>
                                          <p:attrName>style.visibility</p:attrName>
                                        </p:attrNameLst>
                                      </p:cBhvr>
                                      <p:to>
                                        <p:strVal val="visible"/>
                                      </p:to>
                                    </p:set>
                                    <p:animEffect transition="in" filter="fade">
                                      <p:cBhvr>
                                        <p:cTn id="138" dur="250"/>
                                        <p:tgtEl>
                                          <p:spTgt spid="132"/>
                                        </p:tgtEl>
                                      </p:cBhvr>
                                    </p:animEffect>
                                  </p:childTnLst>
                                </p:cTn>
                              </p:par>
                              <p:par>
                                <p:cTn id="139" presetID="10" presetClass="entr" presetSubtype="0" fill="hold" nodeType="withEffect">
                                  <p:stCondLst>
                                    <p:cond delay="0"/>
                                  </p:stCondLst>
                                  <p:childTnLst>
                                    <p:set>
                                      <p:cBhvr>
                                        <p:cTn id="140" dur="1" fill="hold">
                                          <p:stCondLst>
                                            <p:cond delay="0"/>
                                          </p:stCondLst>
                                        </p:cTn>
                                        <p:tgtEl>
                                          <p:spTgt spid="139"/>
                                        </p:tgtEl>
                                        <p:attrNameLst>
                                          <p:attrName>style.visibility</p:attrName>
                                        </p:attrNameLst>
                                      </p:cBhvr>
                                      <p:to>
                                        <p:strVal val="visible"/>
                                      </p:to>
                                    </p:set>
                                    <p:animEffect transition="in" filter="fade">
                                      <p:cBhvr>
                                        <p:cTn id="141" dur="250"/>
                                        <p:tgtEl>
                                          <p:spTgt spid="139"/>
                                        </p:tgtEl>
                                      </p:cBhvr>
                                    </p:animEffect>
                                  </p:childTnLst>
                                </p:cTn>
                              </p:par>
                              <p:par>
                                <p:cTn id="142" presetID="10" presetClass="entr" presetSubtype="0" fill="hold" nodeType="withEffect">
                                  <p:stCondLst>
                                    <p:cond delay="0"/>
                                  </p:stCondLst>
                                  <p:childTnLst>
                                    <p:set>
                                      <p:cBhvr>
                                        <p:cTn id="143" dur="1" fill="hold">
                                          <p:stCondLst>
                                            <p:cond delay="0"/>
                                          </p:stCondLst>
                                        </p:cTn>
                                        <p:tgtEl>
                                          <p:spTgt spid="141"/>
                                        </p:tgtEl>
                                        <p:attrNameLst>
                                          <p:attrName>style.visibility</p:attrName>
                                        </p:attrNameLst>
                                      </p:cBhvr>
                                      <p:to>
                                        <p:strVal val="visible"/>
                                      </p:to>
                                    </p:set>
                                    <p:animEffect transition="in" filter="fade">
                                      <p:cBhvr>
                                        <p:cTn id="144" dur="250"/>
                                        <p:tgtEl>
                                          <p:spTgt spid="141"/>
                                        </p:tgtEl>
                                      </p:cBhvr>
                                    </p:animEffect>
                                  </p:childTnLst>
                                </p:cTn>
                              </p:par>
                              <p:par>
                                <p:cTn id="145" presetID="10" presetClass="entr" presetSubtype="0" fill="hold" nodeType="withEffect">
                                  <p:stCondLst>
                                    <p:cond delay="0"/>
                                  </p:stCondLst>
                                  <p:childTnLst>
                                    <p:set>
                                      <p:cBhvr>
                                        <p:cTn id="146" dur="1" fill="hold">
                                          <p:stCondLst>
                                            <p:cond delay="0"/>
                                          </p:stCondLst>
                                        </p:cTn>
                                        <p:tgtEl>
                                          <p:spTgt spid="146"/>
                                        </p:tgtEl>
                                        <p:attrNameLst>
                                          <p:attrName>style.visibility</p:attrName>
                                        </p:attrNameLst>
                                      </p:cBhvr>
                                      <p:to>
                                        <p:strVal val="visible"/>
                                      </p:to>
                                    </p:set>
                                    <p:animEffect transition="in" filter="fade">
                                      <p:cBhvr>
                                        <p:cTn id="147" dur="250"/>
                                        <p:tgtEl>
                                          <p:spTgt spid="146"/>
                                        </p:tgtEl>
                                      </p:cBhvr>
                                    </p:animEffect>
                                  </p:childTnLst>
                                </p:cTn>
                              </p:par>
                              <p:par>
                                <p:cTn id="148" presetID="10" presetClass="entr" presetSubtype="0" fill="hold" nodeType="withEffect">
                                  <p:stCondLst>
                                    <p:cond delay="0"/>
                                  </p:stCondLst>
                                  <p:childTnLst>
                                    <p:set>
                                      <p:cBhvr>
                                        <p:cTn id="149" dur="1" fill="hold">
                                          <p:stCondLst>
                                            <p:cond delay="0"/>
                                          </p:stCondLst>
                                        </p:cTn>
                                        <p:tgtEl>
                                          <p:spTgt spid="155"/>
                                        </p:tgtEl>
                                        <p:attrNameLst>
                                          <p:attrName>style.visibility</p:attrName>
                                        </p:attrNameLst>
                                      </p:cBhvr>
                                      <p:to>
                                        <p:strVal val="visible"/>
                                      </p:to>
                                    </p:set>
                                    <p:animEffect transition="in" filter="fade">
                                      <p:cBhvr>
                                        <p:cTn id="150" dur="250"/>
                                        <p:tgtEl>
                                          <p:spTgt spid="155"/>
                                        </p:tgtEl>
                                      </p:cBhvr>
                                    </p:animEffect>
                                  </p:childTnLst>
                                </p:cTn>
                              </p:par>
                              <p:par>
                                <p:cTn id="151" presetID="10" presetClass="entr" presetSubtype="0" fill="hold" nodeType="withEffect">
                                  <p:stCondLst>
                                    <p:cond delay="0"/>
                                  </p:stCondLst>
                                  <p:childTnLst>
                                    <p:set>
                                      <p:cBhvr>
                                        <p:cTn id="152" dur="1" fill="hold">
                                          <p:stCondLst>
                                            <p:cond delay="0"/>
                                          </p:stCondLst>
                                        </p:cTn>
                                        <p:tgtEl>
                                          <p:spTgt spid="157"/>
                                        </p:tgtEl>
                                        <p:attrNameLst>
                                          <p:attrName>style.visibility</p:attrName>
                                        </p:attrNameLst>
                                      </p:cBhvr>
                                      <p:to>
                                        <p:strVal val="visible"/>
                                      </p:to>
                                    </p:set>
                                    <p:animEffect transition="in" filter="fade">
                                      <p:cBhvr>
                                        <p:cTn id="153" dur="250"/>
                                        <p:tgtEl>
                                          <p:spTgt spid="157"/>
                                        </p:tgtEl>
                                      </p:cBhvr>
                                    </p:animEffect>
                                  </p:childTnLst>
                                </p:cTn>
                              </p:par>
                              <p:par>
                                <p:cTn id="154" presetID="10" presetClass="entr" presetSubtype="0" fill="hold" nodeType="withEffect">
                                  <p:stCondLst>
                                    <p:cond delay="0"/>
                                  </p:stCondLst>
                                  <p:childTnLst>
                                    <p:set>
                                      <p:cBhvr>
                                        <p:cTn id="155" dur="1" fill="hold">
                                          <p:stCondLst>
                                            <p:cond delay="0"/>
                                          </p:stCondLst>
                                        </p:cTn>
                                        <p:tgtEl>
                                          <p:spTgt spid="159"/>
                                        </p:tgtEl>
                                        <p:attrNameLst>
                                          <p:attrName>style.visibility</p:attrName>
                                        </p:attrNameLst>
                                      </p:cBhvr>
                                      <p:to>
                                        <p:strVal val="visible"/>
                                      </p:to>
                                    </p:set>
                                    <p:animEffect transition="in" filter="fade">
                                      <p:cBhvr>
                                        <p:cTn id="156" dur="250"/>
                                        <p:tgtEl>
                                          <p:spTgt spid="159"/>
                                        </p:tgtEl>
                                      </p:cBhvr>
                                    </p:animEffect>
                                  </p:childTnLst>
                                </p:cTn>
                              </p:par>
                              <p:par>
                                <p:cTn id="157" presetID="10" presetClass="entr" presetSubtype="0" fill="hold" nodeType="withEffect">
                                  <p:stCondLst>
                                    <p:cond delay="0"/>
                                  </p:stCondLst>
                                  <p:childTnLst>
                                    <p:set>
                                      <p:cBhvr>
                                        <p:cTn id="158" dur="1" fill="hold">
                                          <p:stCondLst>
                                            <p:cond delay="0"/>
                                          </p:stCondLst>
                                        </p:cTn>
                                        <p:tgtEl>
                                          <p:spTgt spid="161"/>
                                        </p:tgtEl>
                                        <p:attrNameLst>
                                          <p:attrName>style.visibility</p:attrName>
                                        </p:attrNameLst>
                                      </p:cBhvr>
                                      <p:to>
                                        <p:strVal val="visible"/>
                                      </p:to>
                                    </p:set>
                                    <p:animEffect transition="in" filter="fade">
                                      <p:cBhvr>
                                        <p:cTn id="159" dur="250"/>
                                        <p:tgtEl>
                                          <p:spTgt spid="161"/>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17"/>
                                        </p:tgtEl>
                                        <p:attrNameLst>
                                          <p:attrName>style.visibility</p:attrName>
                                        </p:attrNameLst>
                                      </p:cBhvr>
                                      <p:to>
                                        <p:strVal val="visible"/>
                                      </p:to>
                                    </p:set>
                                    <p:animEffect transition="in" filter="fade">
                                      <p:cBhvr>
                                        <p:cTn id="164" dur="250"/>
                                        <p:tgtEl>
                                          <p:spTgt spid="17"/>
                                        </p:tgtEl>
                                      </p:cBhvr>
                                    </p:animEffect>
                                  </p:childTnLst>
                                </p:cTn>
                              </p:par>
                            </p:childTnLst>
                          </p:cTn>
                        </p:par>
                        <p:par>
                          <p:cTn id="165" fill="hold">
                            <p:stCondLst>
                              <p:cond delay="250"/>
                            </p:stCondLst>
                            <p:childTnLst>
                              <p:par>
                                <p:cTn id="166" presetID="10" presetClass="entr" presetSubtype="0" fill="hold" nodeType="afterEffect">
                                  <p:stCondLst>
                                    <p:cond delay="0"/>
                                  </p:stCondLst>
                                  <p:childTnLst>
                                    <p:set>
                                      <p:cBhvr>
                                        <p:cTn id="167" dur="1" fill="hold">
                                          <p:stCondLst>
                                            <p:cond delay="0"/>
                                          </p:stCondLst>
                                        </p:cTn>
                                        <p:tgtEl>
                                          <p:spTgt spid="24"/>
                                        </p:tgtEl>
                                        <p:attrNameLst>
                                          <p:attrName>style.visibility</p:attrName>
                                        </p:attrNameLst>
                                      </p:cBhvr>
                                      <p:to>
                                        <p:strVal val="visible"/>
                                      </p:to>
                                    </p:set>
                                    <p:animEffect transition="in" filter="fade">
                                      <p:cBhvr>
                                        <p:cTn id="168" dur="250"/>
                                        <p:tgtEl>
                                          <p:spTgt spid="24"/>
                                        </p:tgtEl>
                                      </p:cBhvr>
                                    </p:animEffect>
                                  </p:childTnLst>
                                </p:cTn>
                              </p:par>
                            </p:childTnLst>
                          </p:cTn>
                        </p:par>
                      </p:childTnLst>
                    </p:cTn>
                  </p:par>
                  <p:par>
                    <p:cTn id="169" fill="hold">
                      <p:stCondLst>
                        <p:cond delay="indefinite"/>
                      </p:stCondLst>
                      <p:childTnLst>
                        <p:par>
                          <p:cTn id="170" fill="hold">
                            <p:stCondLst>
                              <p:cond delay="0"/>
                            </p:stCondLst>
                            <p:childTnLst>
                              <p:par>
                                <p:cTn id="171" presetID="10" presetClass="entr" presetSubtype="0" fill="hold" grpId="0" nodeType="clickEffect">
                                  <p:stCondLst>
                                    <p:cond delay="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250"/>
                                        <p:tgtEl>
                                          <p:spTgt spid="6"/>
                                        </p:tgtEl>
                                      </p:cBhvr>
                                    </p:animEffect>
                                  </p:childTnLst>
                                </p:cTn>
                              </p:par>
                            </p:childTnLst>
                          </p:cTn>
                        </p:par>
                        <p:par>
                          <p:cTn id="174" fill="hold">
                            <p:stCondLst>
                              <p:cond delay="250"/>
                            </p:stCondLst>
                            <p:childTnLst>
                              <p:par>
                                <p:cTn id="175" presetID="10" presetClass="entr" presetSubtype="0" fill="hold" grpId="0" nodeType="afterEffect">
                                  <p:stCondLst>
                                    <p:cond delay="250"/>
                                  </p:stCondLst>
                                  <p:childTnLst>
                                    <p:set>
                                      <p:cBhvr>
                                        <p:cTn id="176" dur="1" fill="hold">
                                          <p:stCondLst>
                                            <p:cond delay="0"/>
                                          </p:stCondLst>
                                        </p:cTn>
                                        <p:tgtEl>
                                          <p:spTgt spid="65"/>
                                        </p:tgtEl>
                                        <p:attrNameLst>
                                          <p:attrName>style.visibility</p:attrName>
                                        </p:attrNameLst>
                                      </p:cBhvr>
                                      <p:to>
                                        <p:strVal val="visible"/>
                                      </p:to>
                                    </p:set>
                                    <p:animEffect transition="in" filter="fade">
                                      <p:cBhvr>
                                        <p:cTn id="177" dur="25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a:t>
            </a:r>
            <a:endParaRPr lang="en-GB" dirty="0"/>
          </a:p>
        </p:txBody>
      </p:sp>
      <p:sp>
        <p:nvSpPr>
          <p:cNvPr id="4" name="Shape 300"/>
          <p:cNvSpPr/>
          <p:nvPr/>
        </p:nvSpPr>
        <p:spPr>
          <a:xfrm>
            <a:off x="3447809" y="1166494"/>
            <a:ext cx="2210400" cy="1782000"/>
          </a:xfrm>
          <a:prstGeom prst="rect">
            <a:avLst/>
          </a:prstGeom>
          <a:solidFill>
            <a:schemeClr val="lt2"/>
          </a:solidFill>
          <a:ln w="76200" cap="flat" cmpd="sng">
            <a:no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algn="ctr">
              <a:spcBef>
                <a:spcPts val="0"/>
              </a:spcBef>
            </a:pPr>
            <a:r>
              <a:rPr lang="en" sz="3000" dirty="0"/>
              <a:t>RAPter</a:t>
            </a:r>
          </a:p>
        </p:txBody>
      </p:sp>
      <p:sp>
        <p:nvSpPr>
          <p:cNvPr id="5" name="Shape 301"/>
          <p:cNvSpPr/>
          <p:nvPr/>
        </p:nvSpPr>
        <p:spPr>
          <a:xfrm>
            <a:off x="1035361" y="3008218"/>
            <a:ext cx="2210759" cy="1782299"/>
          </a:xfrm>
          <a:prstGeom prst="rect">
            <a:avLst/>
          </a:prstGeom>
          <a:solidFill>
            <a:schemeClr val="lt2"/>
          </a:solidFill>
          <a:ln w="76200" cap="flat" cmpd="sng">
            <a:no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lvl="0" algn="ctr" rtl="0">
              <a:spcBef>
                <a:spcPts val="0"/>
              </a:spcBef>
              <a:buNone/>
            </a:pPr>
            <a:r>
              <a:rPr lang="en" sz="3000" dirty="0"/>
              <a:t>Candidate generation</a:t>
            </a:r>
          </a:p>
        </p:txBody>
      </p:sp>
      <p:cxnSp>
        <p:nvCxnSpPr>
          <p:cNvPr id="7" name="Shape 303"/>
          <p:cNvCxnSpPr>
            <a:stCxn id="4" idx="1"/>
            <a:endCxn id="5" idx="0"/>
          </p:cNvCxnSpPr>
          <p:nvPr/>
        </p:nvCxnSpPr>
        <p:spPr>
          <a:xfrm flipH="1">
            <a:off x="2140741" y="2057494"/>
            <a:ext cx="1307068" cy="950724"/>
          </a:xfrm>
          <a:prstGeom prst="straightConnector1">
            <a:avLst/>
          </a:prstGeom>
          <a:noFill/>
          <a:ln w="76200" cap="flat" cmpd="sng">
            <a:solidFill>
              <a:srgbClr val="EFEFEF"/>
            </a:solidFill>
            <a:prstDash val="solid"/>
            <a:round/>
            <a:headEnd type="none" w="lg" len="lg"/>
            <a:tailEnd type="triangle" w="lg" len="lg"/>
          </a:ln>
          <a:effectLst>
            <a:outerShdw blurRad="50800" dist="38100" dir="2700000" algn="tl" rotWithShape="0">
              <a:prstClr val="black">
                <a:alpha val="40000"/>
              </a:prstClr>
            </a:outerShdw>
          </a:effectLst>
        </p:spPr>
      </p:cxnSp>
      <p:cxnSp>
        <p:nvCxnSpPr>
          <p:cNvPr id="8" name="Shape 304"/>
          <p:cNvCxnSpPr>
            <a:stCxn id="4" idx="3"/>
          </p:cNvCxnSpPr>
          <p:nvPr/>
        </p:nvCxnSpPr>
        <p:spPr>
          <a:xfrm>
            <a:off x="5658209" y="2057494"/>
            <a:ext cx="1006201" cy="950725"/>
          </a:xfrm>
          <a:prstGeom prst="straightConnector1">
            <a:avLst/>
          </a:prstGeom>
          <a:noFill/>
          <a:ln w="76200" cap="flat" cmpd="sng">
            <a:solidFill>
              <a:srgbClr val="EFEFEF"/>
            </a:solidFill>
            <a:prstDash val="solid"/>
            <a:round/>
            <a:headEnd type="none" w="lg" len="lg"/>
            <a:tailEnd type="triangle" w="lg" len="lg"/>
          </a:ln>
          <a:effectLst>
            <a:outerShdw blurRad="50800" dist="38100" dir="2700000" algn="tl" rotWithShape="0">
              <a:prstClr val="black">
                <a:alpha val="40000"/>
              </a:prstClr>
            </a:outerShdw>
          </a:effectLst>
        </p:spPr>
      </p:cxnSp>
      <p:sp>
        <p:nvSpPr>
          <p:cNvPr id="20" name="Shape 301"/>
          <p:cNvSpPr/>
          <p:nvPr/>
        </p:nvSpPr>
        <p:spPr>
          <a:xfrm>
            <a:off x="5859898" y="3008219"/>
            <a:ext cx="2210759" cy="1782299"/>
          </a:xfrm>
          <a:prstGeom prst="rect">
            <a:avLst/>
          </a:prstGeom>
          <a:solidFill>
            <a:schemeClr val="lt2"/>
          </a:solidFill>
          <a:ln w="76200" cap="flat" cmpd="sng">
            <a:no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lvl="0" algn="ctr" rtl="0">
              <a:spcBef>
                <a:spcPts val="0"/>
              </a:spcBef>
              <a:buNone/>
            </a:pPr>
            <a:r>
              <a:rPr lang="en" sz="3000" dirty="0" smtClean="0"/>
              <a:t>Selection</a:t>
            </a:r>
            <a:endParaRPr lang="en" sz="3000" dirty="0"/>
          </a:p>
        </p:txBody>
      </p:sp>
      <p:sp>
        <p:nvSpPr>
          <p:cNvPr id="24" name="Rounded Rectangle 23"/>
          <p:cNvSpPr/>
          <p:nvPr/>
        </p:nvSpPr>
        <p:spPr>
          <a:xfrm>
            <a:off x="848802" y="2891790"/>
            <a:ext cx="2584236" cy="2103120"/>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37163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par>
                                <p:cTn id="12" presetID="22" presetClass="entr" presetSubtype="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0"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7"/>
            <a:ext cx="8229600" cy="857250"/>
          </a:xfrm>
        </p:spPr>
        <p:txBody>
          <a:bodyPr/>
          <a:lstStyle/>
          <a:p>
            <a:r>
              <a:rPr lang="en-GB" dirty="0" smtClean="0"/>
              <a:t>Candidate generation</a:t>
            </a:r>
            <a:endParaRPr lang="en-GB" dirty="0"/>
          </a:p>
        </p:txBody>
      </p:sp>
      <p:grpSp>
        <p:nvGrpSpPr>
          <p:cNvPr id="9" name="Group 8"/>
          <p:cNvGrpSpPr/>
          <p:nvPr/>
        </p:nvGrpSpPr>
        <p:grpSpPr>
          <a:xfrm>
            <a:off x="2156830" y="1063624"/>
            <a:ext cx="6316240" cy="4079876"/>
            <a:chOff x="1296412" y="824105"/>
            <a:chExt cx="6551176" cy="4231630"/>
          </a:xfrm>
          <a:effectLst>
            <a:outerShdw blurRad="63500" sx="102000" sy="102000" algn="ctr" rotWithShape="0">
              <a:prstClr val="black">
                <a:alpha val="40000"/>
              </a:prstClr>
            </a:outerShdw>
          </a:effectLst>
        </p:grpSpPr>
        <p:sp>
          <p:nvSpPr>
            <p:cNvPr id="5" name="Rectangle 4"/>
            <p:cNvSpPr/>
            <p:nvPr/>
          </p:nvSpPr>
          <p:spPr>
            <a:xfrm>
              <a:off x="1296412" y="1063625"/>
              <a:ext cx="268724" cy="39921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Shape 239"/>
            <p:cNvPicPr preferRelativeResize="0"/>
            <p:nvPr/>
          </p:nvPicPr>
          <p:blipFill rotWithShape="1">
            <a:blip r:embed="rId3">
              <a:alphaModFix/>
            </a:blip>
            <a:srcRect l="53911" t="61613" r="7686" b="1939"/>
            <a:stretch/>
          </p:blipFill>
          <p:spPr>
            <a:xfrm>
              <a:off x="1565136" y="1063625"/>
              <a:ext cx="6282452" cy="3992110"/>
            </a:xfrm>
            <a:prstGeom prst="rect">
              <a:avLst/>
            </a:prstGeom>
            <a:noFill/>
            <a:ln>
              <a:noFill/>
            </a:ln>
            <a:effectLst/>
          </p:spPr>
        </p:pic>
        <p:sp>
          <p:nvSpPr>
            <p:cNvPr id="7" name="Rectangle 6"/>
            <p:cNvSpPr/>
            <p:nvPr/>
          </p:nvSpPr>
          <p:spPr>
            <a:xfrm>
              <a:off x="1296412" y="824105"/>
              <a:ext cx="6551176" cy="27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10" name="Straight Connector 9"/>
          <p:cNvCxnSpPr/>
          <p:nvPr/>
        </p:nvCxnSpPr>
        <p:spPr>
          <a:xfrm flipV="1">
            <a:off x="8173080" y="1325550"/>
            <a:ext cx="59071" cy="118788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093794" y="4764804"/>
            <a:ext cx="146482" cy="252495"/>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2408433" y="1312070"/>
            <a:ext cx="67301" cy="52466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444692" y="4405693"/>
            <a:ext cx="49566" cy="359111"/>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675291" y="4916144"/>
            <a:ext cx="359119" cy="27815"/>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flipV="1">
            <a:off x="8152378" y="4237840"/>
            <a:ext cx="87898" cy="481849"/>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8199225" y="3424091"/>
            <a:ext cx="0" cy="788104"/>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8213619" y="2584697"/>
            <a:ext cx="0" cy="783979"/>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2403331" y="4774596"/>
            <a:ext cx="181853" cy="213844"/>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2618355" y="4916144"/>
            <a:ext cx="2117445" cy="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4772509" y="4897464"/>
            <a:ext cx="2131017" cy="46495"/>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6930290" y="4918866"/>
            <a:ext cx="717155" cy="32842"/>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5" name="Gray_LeftRect_07"/>
          <p:cNvCxnSpPr/>
          <p:nvPr/>
        </p:nvCxnSpPr>
        <p:spPr>
          <a:xfrm>
            <a:off x="4914218" y="3174558"/>
            <a:ext cx="455244" cy="41791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2" name="Gray_LeftRect_06"/>
          <p:cNvCxnSpPr/>
          <p:nvPr/>
        </p:nvCxnSpPr>
        <p:spPr>
          <a:xfrm flipV="1">
            <a:off x="4892675" y="2562225"/>
            <a:ext cx="484188" cy="51177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23" name="Gray_LeftRect_05"/>
          <p:cNvCxnSpPr/>
          <p:nvPr/>
        </p:nvCxnSpPr>
        <p:spPr>
          <a:xfrm>
            <a:off x="5444493" y="2517733"/>
            <a:ext cx="508632" cy="481189"/>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63" name="Gray_LeftRect_04"/>
          <p:cNvCxnSpPr/>
          <p:nvPr/>
        </p:nvCxnSpPr>
        <p:spPr>
          <a:xfrm flipV="1">
            <a:off x="5523548" y="3169403"/>
            <a:ext cx="429577" cy="48820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76" name="Gray_LeftRect_03"/>
          <p:cNvCxnSpPr/>
          <p:nvPr/>
        </p:nvCxnSpPr>
        <p:spPr>
          <a:xfrm flipV="1">
            <a:off x="5931812" y="3005551"/>
            <a:ext cx="148124" cy="74155"/>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5" name="Gray_LeftRect_02"/>
          <p:cNvCxnSpPr/>
          <p:nvPr/>
        </p:nvCxnSpPr>
        <p:spPr>
          <a:xfrm>
            <a:off x="5397998" y="3569221"/>
            <a:ext cx="76638" cy="133883"/>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89" name="Gray_LeftRect_01"/>
          <p:cNvCxnSpPr/>
          <p:nvPr/>
        </p:nvCxnSpPr>
        <p:spPr>
          <a:xfrm>
            <a:off x="4810125" y="3136695"/>
            <a:ext cx="138748" cy="1"/>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93" name="Gray_LeftRect_00"/>
          <p:cNvCxnSpPr/>
          <p:nvPr/>
        </p:nvCxnSpPr>
        <p:spPr>
          <a:xfrm>
            <a:off x="5390935" y="2428843"/>
            <a:ext cx="31007" cy="162733"/>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1" name="Gray_RightRect_12"/>
          <p:cNvCxnSpPr/>
          <p:nvPr/>
        </p:nvCxnSpPr>
        <p:spPr>
          <a:xfrm flipV="1">
            <a:off x="6592420" y="2473217"/>
            <a:ext cx="243505" cy="14691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2" name="Gray_RightRect_11"/>
          <p:cNvCxnSpPr/>
          <p:nvPr/>
        </p:nvCxnSpPr>
        <p:spPr>
          <a:xfrm>
            <a:off x="6286288" y="2368621"/>
            <a:ext cx="175112" cy="260316"/>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0" name="Gray_RightRect_10"/>
          <p:cNvCxnSpPr/>
          <p:nvPr/>
        </p:nvCxnSpPr>
        <p:spPr>
          <a:xfrm flipV="1">
            <a:off x="6848878" y="2310868"/>
            <a:ext cx="252667" cy="172013"/>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4" name="Gray_RightRect_09"/>
          <p:cNvCxnSpPr/>
          <p:nvPr/>
        </p:nvCxnSpPr>
        <p:spPr>
          <a:xfrm flipV="1">
            <a:off x="7112122" y="2184079"/>
            <a:ext cx="111124" cy="117812"/>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06" name="Gray_RightRect_08"/>
          <p:cNvCxnSpPr/>
          <p:nvPr/>
        </p:nvCxnSpPr>
        <p:spPr>
          <a:xfrm flipV="1">
            <a:off x="6481296" y="2595491"/>
            <a:ext cx="111124" cy="117812"/>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0" name="Gray_RightRect_07"/>
          <p:cNvCxnSpPr/>
          <p:nvPr/>
        </p:nvCxnSpPr>
        <p:spPr>
          <a:xfrm>
            <a:off x="6165850" y="2232025"/>
            <a:ext cx="107950" cy="130175"/>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3" name="Gray_RightRect_06"/>
          <p:cNvCxnSpPr/>
          <p:nvPr/>
        </p:nvCxnSpPr>
        <p:spPr>
          <a:xfrm>
            <a:off x="6057900" y="2076450"/>
            <a:ext cx="85725" cy="16510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6" name="Gray_RightRect_05"/>
          <p:cNvCxnSpPr/>
          <p:nvPr/>
        </p:nvCxnSpPr>
        <p:spPr>
          <a:xfrm flipH="1" flipV="1">
            <a:off x="7032020" y="1946753"/>
            <a:ext cx="113871" cy="237326"/>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19" name="Gray_RightRect_04"/>
          <p:cNvCxnSpPr/>
          <p:nvPr/>
        </p:nvCxnSpPr>
        <p:spPr>
          <a:xfrm flipH="1" flipV="1">
            <a:off x="6848879" y="1698741"/>
            <a:ext cx="167871" cy="231659"/>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3" name="Gray_RightRect_03"/>
          <p:cNvCxnSpPr/>
          <p:nvPr/>
        </p:nvCxnSpPr>
        <p:spPr>
          <a:xfrm flipH="1">
            <a:off x="5971367" y="2005480"/>
            <a:ext cx="151621" cy="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7" name="Gray_RightRect_02"/>
          <p:cNvCxnSpPr/>
          <p:nvPr/>
        </p:nvCxnSpPr>
        <p:spPr>
          <a:xfrm flipV="1">
            <a:off x="6754258" y="1526345"/>
            <a:ext cx="0" cy="92921"/>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29" name="Gray_RightRect_01"/>
          <p:cNvCxnSpPr/>
          <p:nvPr/>
        </p:nvCxnSpPr>
        <p:spPr>
          <a:xfrm flipH="1" flipV="1">
            <a:off x="6786029" y="1604571"/>
            <a:ext cx="52382" cy="92922"/>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2" name="Gray_RightRect_00"/>
          <p:cNvCxnSpPr/>
          <p:nvPr/>
        </p:nvCxnSpPr>
        <p:spPr>
          <a:xfrm flipV="1">
            <a:off x="6146333" y="1547157"/>
            <a:ext cx="523200" cy="427244"/>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39" name="Gray_BottomRect_00"/>
          <p:cNvCxnSpPr/>
          <p:nvPr/>
        </p:nvCxnSpPr>
        <p:spPr>
          <a:xfrm flipV="1">
            <a:off x="7090111" y="3569221"/>
            <a:ext cx="364962" cy="34407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61" name="Gray_BottomRect_01"/>
          <p:cNvCxnSpPr/>
          <p:nvPr/>
        </p:nvCxnSpPr>
        <p:spPr>
          <a:xfrm flipV="1">
            <a:off x="6563706" y="4361448"/>
            <a:ext cx="126490" cy="874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1" name="Gray_BottomRect_02"/>
          <p:cNvCxnSpPr/>
          <p:nvPr/>
        </p:nvCxnSpPr>
        <p:spPr>
          <a:xfrm flipH="1">
            <a:off x="7626517" y="3413503"/>
            <a:ext cx="6891" cy="86032"/>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46" name="Gray_BottomRect_03"/>
          <p:cNvCxnSpPr/>
          <p:nvPr/>
        </p:nvCxnSpPr>
        <p:spPr>
          <a:xfrm flipV="1">
            <a:off x="7453313" y="3458616"/>
            <a:ext cx="155006" cy="10849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55" name="Gray_BottomRect_04"/>
          <p:cNvCxnSpPr/>
          <p:nvPr/>
        </p:nvCxnSpPr>
        <p:spPr>
          <a:xfrm flipV="1">
            <a:off x="7176280" y="4097972"/>
            <a:ext cx="347945" cy="24343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57" name="Gray_BottomRect_05"/>
          <p:cNvCxnSpPr/>
          <p:nvPr/>
        </p:nvCxnSpPr>
        <p:spPr>
          <a:xfrm flipV="1">
            <a:off x="7523943" y="3836035"/>
            <a:ext cx="309164" cy="243430"/>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59" name="Gray_BottomRect_06"/>
          <p:cNvCxnSpPr/>
          <p:nvPr/>
        </p:nvCxnSpPr>
        <p:spPr>
          <a:xfrm flipV="1">
            <a:off x="7826431" y="3765196"/>
            <a:ext cx="126490" cy="8747"/>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50" name="Gray_BottomRect_07"/>
          <p:cNvCxnSpPr/>
          <p:nvPr/>
        </p:nvCxnSpPr>
        <p:spPr>
          <a:xfrm flipV="1">
            <a:off x="6519536" y="3925130"/>
            <a:ext cx="569419" cy="393952"/>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5" name="Gray_BottomRect_08"/>
          <p:cNvCxnSpPr/>
          <p:nvPr/>
        </p:nvCxnSpPr>
        <p:spPr>
          <a:xfrm flipV="1">
            <a:off x="6819739" y="4353407"/>
            <a:ext cx="347945" cy="328134"/>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2" name="Gray_BottomRect_09"/>
          <p:cNvCxnSpPr/>
          <p:nvPr/>
        </p:nvCxnSpPr>
        <p:spPr>
          <a:xfrm>
            <a:off x="6616186" y="4399384"/>
            <a:ext cx="196034" cy="185864"/>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47" name="Gray_BottomRect_10"/>
          <p:cNvCxnSpPr/>
          <p:nvPr/>
        </p:nvCxnSpPr>
        <p:spPr>
          <a:xfrm>
            <a:off x="7677708" y="3458616"/>
            <a:ext cx="199646" cy="244488"/>
          </a:xfrm>
          <a:prstGeom prst="line">
            <a:avLst/>
          </a:prstGeom>
          <a:ln w="10160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62" name="Straight Connector 161"/>
          <p:cNvCxnSpPr/>
          <p:nvPr/>
        </p:nvCxnSpPr>
        <p:spPr>
          <a:xfrm flipV="1">
            <a:off x="2459832" y="1836737"/>
            <a:ext cx="0" cy="1401764"/>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flipV="1">
            <a:off x="2462268" y="2328863"/>
            <a:ext cx="0" cy="550865"/>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V="1">
            <a:off x="2448276" y="2430483"/>
            <a:ext cx="0" cy="396907"/>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flipV="1">
            <a:off x="2462268" y="1946753"/>
            <a:ext cx="0" cy="1257984"/>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flipV="1">
            <a:off x="2449138" y="2184079"/>
            <a:ext cx="0" cy="814845"/>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flipV="1">
            <a:off x="2475734" y="2232025"/>
            <a:ext cx="0" cy="814845"/>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flipV="1">
            <a:off x="2455918" y="2241550"/>
            <a:ext cx="0" cy="527051"/>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33" name="Straight Connector 132"/>
          <p:cNvCxnSpPr/>
          <p:nvPr/>
        </p:nvCxnSpPr>
        <p:spPr>
          <a:xfrm flipV="1">
            <a:off x="2459832" y="2368622"/>
            <a:ext cx="0" cy="260315"/>
          </a:xfrm>
          <a:prstGeom prst="line">
            <a:avLst/>
          </a:prstGeom>
          <a:ln w="101600">
            <a:solidFill>
              <a:schemeClr val="bg1">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36" name="Straight Connector 135"/>
          <p:cNvCxnSpPr/>
          <p:nvPr/>
        </p:nvCxnSpPr>
        <p:spPr>
          <a:xfrm>
            <a:off x="1431970" y="2368622"/>
            <a:ext cx="220228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1431970" y="2428843"/>
            <a:ext cx="220228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2126076" y="2390282"/>
            <a:ext cx="783771"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156830" y="2309336"/>
            <a:ext cx="546232"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78" name="RectRight_Top"/>
          <p:cNvCxnSpPr/>
          <p:nvPr/>
        </p:nvCxnSpPr>
        <p:spPr>
          <a:xfrm>
            <a:off x="2085778" y="2562225"/>
            <a:ext cx="743919"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71" name="RectRight_Right"/>
          <p:cNvCxnSpPr/>
          <p:nvPr/>
        </p:nvCxnSpPr>
        <p:spPr>
          <a:xfrm>
            <a:off x="2176022" y="2460024"/>
            <a:ext cx="546232"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79" name="RectRight_Left"/>
          <p:cNvCxnSpPr/>
          <p:nvPr/>
        </p:nvCxnSpPr>
        <p:spPr>
          <a:xfrm>
            <a:off x="2189152" y="2628937"/>
            <a:ext cx="546232"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88" name="RectRight_Bottom"/>
          <p:cNvCxnSpPr/>
          <p:nvPr/>
        </p:nvCxnSpPr>
        <p:spPr>
          <a:xfrm>
            <a:off x="2085778" y="2524162"/>
            <a:ext cx="743919"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67" name="RectLeft_Top"/>
          <p:cNvCxnSpPr/>
          <p:nvPr/>
        </p:nvCxnSpPr>
        <p:spPr>
          <a:xfrm>
            <a:off x="2112488" y="2473217"/>
            <a:ext cx="66440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81" name="RectLeft_Right"/>
          <p:cNvCxnSpPr/>
          <p:nvPr/>
        </p:nvCxnSpPr>
        <p:spPr>
          <a:xfrm>
            <a:off x="2112488" y="2362200"/>
            <a:ext cx="66440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82" name="RectLeft_Bottom"/>
          <p:cNvCxnSpPr/>
          <p:nvPr/>
        </p:nvCxnSpPr>
        <p:spPr>
          <a:xfrm>
            <a:off x="2085778" y="2299555"/>
            <a:ext cx="66440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90" name="RectLeft_Left"/>
          <p:cNvCxnSpPr/>
          <p:nvPr/>
        </p:nvCxnSpPr>
        <p:spPr>
          <a:xfrm>
            <a:off x="2085778" y="2241550"/>
            <a:ext cx="66440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111" name="RectBottom_Bottom"/>
          <p:cNvCxnSpPr/>
          <p:nvPr/>
        </p:nvCxnSpPr>
        <p:spPr>
          <a:xfrm>
            <a:off x="2046247" y="2232025"/>
            <a:ext cx="106199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137" name="RectBottom_Top"/>
          <p:cNvCxnSpPr/>
          <p:nvPr/>
        </p:nvCxnSpPr>
        <p:spPr>
          <a:xfrm>
            <a:off x="1877434" y="2184079"/>
            <a:ext cx="1061997"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140" name="RectBottom_Left"/>
          <p:cNvCxnSpPr/>
          <p:nvPr/>
        </p:nvCxnSpPr>
        <p:spPr>
          <a:xfrm>
            <a:off x="2244090" y="2336479"/>
            <a:ext cx="342900"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p:cxnSp>
        <p:nvCxnSpPr>
          <p:cNvPr id="147" name="RectBottom_Right"/>
          <p:cNvCxnSpPr/>
          <p:nvPr/>
        </p:nvCxnSpPr>
        <p:spPr>
          <a:xfrm>
            <a:off x="2290818" y="2298855"/>
            <a:ext cx="342900" cy="0"/>
          </a:xfrm>
          <a:prstGeom prst="line">
            <a:avLst/>
          </a:prstGeom>
          <a:ln w="101600">
            <a:solidFill>
              <a:srgbClr val="55B216">
                <a:alpha val="90000"/>
              </a:srgb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2585184" y="1867573"/>
                <a:ext cx="1029000"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rgbClr val="000000"/>
                              </a:solidFill>
                              <a:latin typeface="Cambria Math" panose="02040503050406030204" pitchFamily="18" charset="0"/>
                            </a:rPr>
                          </m:ctrlPr>
                        </m:sSubPr>
                        <m:e>
                          <m:r>
                            <a:rPr lang="en-GB" sz="4000" b="0" i="1" smtClean="0">
                              <a:solidFill>
                                <a:srgbClr val="000000"/>
                              </a:solidFill>
                              <a:latin typeface="Cambria Math" panose="02040503050406030204" pitchFamily="18" charset="0"/>
                            </a:rPr>
                            <m:t>𝑃</m:t>
                          </m:r>
                        </m:e>
                        <m:sub>
                          <m:r>
                            <a:rPr lang="en-GB" sz="4000" b="0" i="1" smtClean="0">
                              <a:solidFill>
                                <a:srgbClr val="000000"/>
                              </a:solidFill>
                              <a:latin typeface="Cambria Math" panose="02040503050406030204" pitchFamily="18" charset="0"/>
                            </a:rPr>
                            <m:t>𝑖</m:t>
                          </m:r>
                          <m:r>
                            <a:rPr lang="en-GB" sz="4000" b="0" i="1" smtClean="0">
                              <a:solidFill>
                                <a:srgbClr val="000000"/>
                              </a:solidFill>
                              <a:latin typeface="Cambria Math" panose="02040503050406030204" pitchFamily="18" charset="0"/>
                            </a:rPr>
                            <m:t>→</m:t>
                          </m:r>
                          <m:r>
                            <a:rPr lang="en-GB" sz="4000" b="0" i="1" smtClean="0">
                              <a:solidFill>
                                <a:srgbClr val="000000"/>
                              </a:solidFill>
                              <a:latin typeface="Cambria Math" panose="02040503050406030204" pitchFamily="18" charset="0"/>
                            </a:rPr>
                            <m:t>𝑖</m:t>
                          </m:r>
                        </m:sub>
                      </m:sSub>
                    </m:oMath>
                  </m:oMathPara>
                </a14:m>
                <a:endParaRPr lang="en-GB" sz="4000"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585184" y="1867573"/>
                <a:ext cx="1029000" cy="615553"/>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634931" y="1033623"/>
                <a:ext cx="1043427" cy="665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a:solidFill>
                                <a:srgbClr val="000000"/>
                              </a:solidFill>
                              <a:latin typeface="Cambria Math" panose="02040503050406030204" pitchFamily="18" charset="0"/>
                            </a:rPr>
                          </m:ctrlPr>
                        </m:sSubPr>
                        <m:e>
                          <m:r>
                            <a:rPr lang="en-GB" sz="4000" i="1">
                              <a:solidFill>
                                <a:srgbClr val="000000"/>
                              </a:solidFill>
                              <a:latin typeface="Cambria Math" panose="02040503050406030204" pitchFamily="18" charset="0"/>
                            </a:rPr>
                            <m:t>𝑃</m:t>
                          </m:r>
                        </m:e>
                        <m:sub>
                          <m:r>
                            <a:rPr lang="en-GB" sz="4000" i="1">
                              <a:solidFill>
                                <a:srgbClr val="000000"/>
                              </a:solidFill>
                              <a:latin typeface="Cambria Math" panose="02040503050406030204" pitchFamily="18" charset="0"/>
                            </a:rPr>
                            <m:t>𝑖</m:t>
                          </m:r>
                          <m:r>
                            <a:rPr lang="en-GB" sz="4000" i="1">
                              <a:solidFill>
                                <a:srgbClr val="000000"/>
                              </a:solidFill>
                              <a:latin typeface="Cambria Math" panose="02040503050406030204" pitchFamily="18" charset="0"/>
                            </a:rPr>
                            <m:t>→</m:t>
                          </m:r>
                          <m:r>
                            <a:rPr lang="en-GB" sz="4000" i="1">
                              <a:solidFill>
                                <a:srgbClr val="000000"/>
                              </a:solidFill>
                              <a:latin typeface="Cambria Math" panose="02040503050406030204" pitchFamily="18" charset="0"/>
                            </a:rPr>
                            <m:t>𝑗</m:t>
                          </m:r>
                        </m:sub>
                      </m:sSub>
                    </m:oMath>
                  </m:oMathPara>
                </a14:m>
                <a:endParaRPr lang="en-GB" sz="4000" i="1" dirty="0">
                  <a:solidFill>
                    <a:srgbClr val="000000"/>
                  </a:solidFill>
                  <a:latin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2634931" y="1033623"/>
                <a:ext cx="1043427" cy="665118"/>
              </a:xfrm>
              <a:prstGeom prst="rect">
                <a:avLst/>
              </a:prstGeom>
              <a:blipFill rotWithShape="0">
                <a:blip r:embed="rId5"/>
                <a:stretch>
                  <a:fillRect/>
                </a:stretch>
              </a:blipFill>
            </p:spPr>
            <p:txBody>
              <a:bodyPr/>
              <a:lstStyle/>
              <a:p>
                <a:r>
                  <a:rPr lang="en-GB">
                    <a:noFill/>
                  </a:rPr>
                  <a:t> </a:t>
                </a:r>
              </a:p>
            </p:txBody>
          </p:sp>
        </mc:Fallback>
      </mc:AlternateContent>
      <p:sp>
        <p:nvSpPr>
          <p:cNvPr id="3" name="TextBox 2"/>
          <p:cNvSpPr txBox="1"/>
          <p:nvPr/>
        </p:nvSpPr>
        <p:spPr>
          <a:xfrm>
            <a:off x="-15922" y="971991"/>
            <a:ext cx="1463528" cy="369332"/>
          </a:xfrm>
          <a:prstGeom prst="rect">
            <a:avLst/>
          </a:prstGeom>
          <a:noFill/>
        </p:spPr>
        <p:txBody>
          <a:bodyPr wrap="square" rtlCol="0">
            <a:spAutoFit/>
          </a:bodyPr>
          <a:lstStyle/>
          <a:p>
            <a:r>
              <a:rPr lang="en-GB" b="1" dirty="0">
                <a:solidFill>
                  <a:schemeClr val="bg1"/>
                </a:solidFill>
                <a:latin typeface="+mj-lt"/>
                <a:ea typeface="ＭＳ Ｐゴシック" pitchFamily="-108" charset="-128"/>
                <a:cs typeface="ＭＳ Ｐゴシック" pitchFamily="-108" charset="-128"/>
              </a:rPr>
              <a:t>Orientation</a:t>
            </a:r>
          </a:p>
        </p:txBody>
      </p:sp>
      <p:sp>
        <p:nvSpPr>
          <p:cNvPr id="80" name="TextBox 79"/>
          <p:cNvSpPr txBox="1"/>
          <p:nvPr/>
        </p:nvSpPr>
        <p:spPr>
          <a:xfrm>
            <a:off x="-15922" y="1441609"/>
            <a:ext cx="2191943" cy="646331"/>
          </a:xfrm>
          <a:prstGeom prst="rect">
            <a:avLst/>
          </a:prstGeom>
          <a:noFill/>
        </p:spPr>
        <p:txBody>
          <a:bodyPr wrap="square" rtlCol="0">
            <a:spAutoFit/>
          </a:bodyPr>
          <a:lstStyle/>
          <a:p>
            <a:r>
              <a:rPr lang="en-GB" b="1" dirty="0" smtClean="0">
                <a:solidFill>
                  <a:schemeClr val="bg1"/>
                </a:solidFill>
                <a:latin typeface="+mj-lt"/>
                <a:ea typeface="ＭＳ Ｐゴシック" pitchFamily="-108" charset="-128"/>
                <a:cs typeface="ＭＳ Ｐゴシック" pitchFamily="-108" charset="-128"/>
              </a:rPr>
              <a:t>Location</a:t>
            </a:r>
            <a:br>
              <a:rPr lang="en-GB" b="1" dirty="0" smtClean="0">
                <a:solidFill>
                  <a:schemeClr val="bg1"/>
                </a:solidFill>
                <a:latin typeface="+mj-lt"/>
                <a:ea typeface="ＭＳ Ｐゴシック" pitchFamily="-108" charset="-128"/>
                <a:cs typeface="ＭＳ Ｐゴシック" pitchFamily="-108" charset="-128"/>
              </a:rPr>
            </a:br>
            <a:r>
              <a:rPr lang="en-GB" b="1" dirty="0" smtClean="0">
                <a:solidFill>
                  <a:schemeClr val="bg1"/>
                </a:solidFill>
                <a:latin typeface="+mj-lt"/>
                <a:ea typeface="ＭＳ Ｐゴシック" pitchFamily="-108" charset="-128"/>
                <a:cs typeface="ＭＳ Ｐゴシック" pitchFamily="-108" charset="-128"/>
              </a:rPr>
              <a:t>(group of points)</a:t>
            </a:r>
            <a:endParaRPr lang="en-GB" b="1" dirty="0">
              <a:solidFill>
                <a:schemeClr val="bg1"/>
              </a:solidFill>
              <a:latin typeface="+mj-lt"/>
              <a:ea typeface="ＭＳ Ｐゴシック" pitchFamily="-108" charset="-128"/>
              <a:cs typeface="ＭＳ Ｐゴシック" pitchFamily="-108" charset="-128"/>
            </a:endParaRPr>
          </a:p>
        </p:txBody>
      </p:sp>
      <p:cxnSp>
        <p:nvCxnSpPr>
          <p:cNvPr id="16" name="Curved Connector 15"/>
          <p:cNvCxnSpPr>
            <a:stCxn id="3" idx="3"/>
          </p:cNvCxnSpPr>
          <p:nvPr/>
        </p:nvCxnSpPr>
        <p:spPr>
          <a:xfrm>
            <a:off x="1447606" y="1156657"/>
            <a:ext cx="1491825" cy="369688"/>
          </a:xfrm>
          <a:prstGeom prst="curvedConnector3">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3" name="Curved Connector 82"/>
          <p:cNvCxnSpPr/>
          <p:nvPr/>
        </p:nvCxnSpPr>
        <p:spPr>
          <a:xfrm flipV="1">
            <a:off x="1972287" y="1634333"/>
            <a:ext cx="1474150" cy="297887"/>
          </a:xfrm>
          <a:prstGeom prst="curvedConnector3">
            <a:avLst/>
          </a:prstGeom>
          <a:ln w="63500">
            <a:solidFill>
              <a:srgbClr val="FF0000"/>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p:cNvSpPr txBox="1"/>
              <p:nvPr/>
            </p:nvSpPr>
            <p:spPr>
              <a:xfrm>
                <a:off x="2501742" y="4065380"/>
                <a:ext cx="109126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rgbClr val="000000"/>
                              </a:solidFill>
                              <a:latin typeface="Cambria Math" panose="02040503050406030204" pitchFamily="18" charset="0"/>
                            </a:rPr>
                          </m:ctrlPr>
                        </m:sSubPr>
                        <m:e>
                          <m:r>
                            <a:rPr lang="en-GB" sz="4000" i="1">
                              <a:solidFill>
                                <a:srgbClr val="000000"/>
                              </a:solidFill>
                              <a:latin typeface="Cambria Math" panose="02040503050406030204" pitchFamily="18" charset="0"/>
                            </a:rPr>
                            <m:t>𝑃</m:t>
                          </m:r>
                        </m:e>
                        <m:sub>
                          <m:r>
                            <a:rPr lang="en-GB" sz="4000" i="1">
                              <a:solidFill>
                                <a:srgbClr val="000000"/>
                              </a:solidFill>
                              <a:latin typeface="Cambria Math" panose="02040503050406030204" pitchFamily="18" charset="0"/>
                            </a:rPr>
                            <m:t>𝑖</m:t>
                          </m:r>
                          <m:r>
                            <a:rPr lang="en-GB" sz="4000" i="1">
                              <a:solidFill>
                                <a:srgbClr val="000000"/>
                              </a:solidFill>
                              <a:latin typeface="Cambria Math" panose="02040503050406030204" pitchFamily="18" charset="0"/>
                            </a:rPr>
                            <m:t>→</m:t>
                          </m:r>
                          <m:r>
                            <a:rPr lang="en-GB" sz="4000" b="0" i="1" smtClean="0">
                              <a:solidFill>
                                <a:srgbClr val="000000"/>
                              </a:solidFill>
                              <a:latin typeface="Cambria Math" panose="02040503050406030204" pitchFamily="18" charset="0"/>
                            </a:rPr>
                            <m:t>𝑘</m:t>
                          </m:r>
                        </m:sub>
                      </m:sSub>
                    </m:oMath>
                  </m:oMathPara>
                </a14:m>
                <a:endParaRPr lang="en-GB" sz="4000" i="1" dirty="0">
                  <a:solidFill>
                    <a:srgbClr val="000000"/>
                  </a:solidFill>
                  <a:latin typeface="Cambria Math" panose="02040503050406030204" pitchFamily="18" charset="0"/>
                </a:endParaRPr>
              </a:p>
            </p:txBody>
          </p:sp>
        </mc:Choice>
        <mc:Fallback xmlns="">
          <p:sp>
            <p:nvSpPr>
              <p:cNvPr id="84" name="TextBox 83"/>
              <p:cNvSpPr txBox="1">
                <a:spLocks noRot="1" noChangeAspect="1" noMove="1" noResize="1" noEditPoints="1" noAdjustHandles="1" noChangeArrowheads="1" noChangeShapeType="1" noTextEdit="1"/>
              </p:cNvSpPr>
              <p:nvPr/>
            </p:nvSpPr>
            <p:spPr>
              <a:xfrm>
                <a:off x="2501742" y="4065380"/>
                <a:ext cx="1091261" cy="615553"/>
              </a:xfrm>
              <a:prstGeom prst="rect">
                <a:avLst/>
              </a:prstGeom>
              <a:blipFill rotWithShape="0">
                <a:blip r:embed="rId6"/>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7515127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par>
                                <p:cTn id="26" presetID="10" presetClass="entr" presetSubtype="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500"/>
                                        <p:tgtEl>
                                          <p:spTgt spid="56"/>
                                        </p:tgtEl>
                                      </p:cBhvr>
                                    </p:animEffect>
                                  </p:childTnLst>
                                </p:cTn>
                              </p:par>
                              <p:par>
                                <p:cTn id="32" presetID="10" presetClass="entr" presetSubtype="0"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cTn>
                              </p:par>
                              <p:par>
                                <p:cTn id="35" presetID="10" presetClass="entr" presetSubtype="0" fill="hold"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fade">
                                      <p:cBhvr>
                                        <p:cTn id="37" dur="500"/>
                                        <p:tgtEl>
                                          <p:spTgt spid="62"/>
                                        </p:tgtEl>
                                      </p:cBhvr>
                                    </p:animEffect>
                                  </p:childTnLst>
                                </p:cTn>
                              </p:par>
                              <p:par>
                                <p:cTn id="38" presetID="10" presetClass="entr" presetSubtype="0" fill="hold"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par>
                                <p:cTn id="41" presetID="10" presetClass="entr" presetSubtype="0" fill="hold" nodeType="withEffect">
                                  <p:stCondLst>
                                    <p:cond delay="0"/>
                                  </p:stCondLst>
                                  <p:childTnLst>
                                    <p:set>
                                      <p:cBhvr>
                                        <p:cTn id="42" dur="1" fill="hold">
                                          <p:stCondLst>
                                            <p:cond delay="0"/>
                                          </p:stCondLst>
                                        </p:cTn>
                                        <p:tgtEl>
                                          <p:spTgt spid="162"/>
                                        </p:tgtEl>
                                        <p:attrNameLst>
                                          <p:attrName>style.visibility</p:attrName>
                                        </p:attrNameLst>
                                      </p:cBhvr>
                                      <p:to>
                                        <p:strVal val="visible"/>
                                      </p:to>
                                    </p:set>
                                    <p:animEffect transition="in" filter="fade">
                                      <p:cBhvr>
                                        <p:cTn id="43" dur="500"/>
                                        <p:tgtEl>
                                          <p:spTgt spid="162"/>
                                        </p:tgtEl>
                                      </p:cBhvr>
                                    </p:animEffect>
                                  </p:childTnLst>
                                </p:cTn>
                              </p:par>
                              <p:par>
                                <p:cTn id="44" presetID="10" presetClass="entr" presetSubtype="0"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500"/>
                                        <p:tgtEl>
                                          <p:spTgt spid="47"/>
                                        </p:tgtEl>
                                      </p:cBhvr>
                                    </p:animEffect>
                                  </p:childTnLst>
                                </p:cTn>
                              </p:par>
                              <p:par>
                                <p:cTn id="47" presetID="10"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fade">
                                      <p:cBhvr>
                                        <p:cTn id="49" dur="500"/>
                                        <p:tgtEl>
                                          <p:spTgt spid="42"/>
                                        </p:tgtEl>
                                      </p:cBhvr>
                                    </p:animEffect>
                                  </p:childTnLst>
                                </p:cTn>
                              </p:par>
                              <p:par>
                                <p:cTn id="50" presetID="10" presetClass="entr" presetSubtype="0"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nodeType="withEffect">
                                  <p:stCondLst>
                                    <p:cond delay="0"/>
                                  </p:stCondLst>
                                  <p:childTnLst>
                                    <p:set>
                                      <p:cBhvr>
                                        <p:cTn id="57" dur="1" fill="hold">
                                          <p:stCondLst>
                                            <p:cond delay="0"/>
                                          </p:stCondLst>
                                        </p:cTn>
                                        <p:tgtEl>
                                          <p:spTgt spid="159"/>
                                        </p:tgtEl>
                                        <p:attrNameLst>
                                          <p:attrName>style.visibility</p:attrName>
                                        </p:attrNameLst>
                                      </p:cBhvr>
                                      <p:to>
                                        <p:strVal val="visible"/>
                                      </p:to>
                                    </p:set>
                                    <p:animEffect transition="in" filter="fade">
                                      <p:cBhvr>
                                        <p:cTn id="58" dur="500"/>
                                        <p:tgtEl>
                                          <p:spTgt spid="159"/>
                                        </p:tgtEl>
                                      </p:cBhvr>
                                    </p:animEffect>
                                  </p:childTnLst>
                                </p:cTn>
                              </p:par>
                              <p:par>
                                <p:cTn id="59" presetID="10" presetClass="entr" presetSubtype="0" fill="hold" nodeType="withEffect">
                                  <p:stCondLst>
                                    <p:cond delay="0"/>
                                  </p:stCondLst>
                                  <p:childTnLst>
                                    <p:set>
                                      <p:cBhvr>
                                        <p:cTn id="60" dur="1" fill="hold">
                                          <p:stCondLst>
                                            <p:cond delay="0"/>
                                          </p:stCondLst>
                                        </p:cTn>
                                        <p:tgtEl>
                                          <p:spTgt spid="157"/>
                                        </p:tgtEl>
                                        <p:attrNameLst>
                                          <p:attrName>style.visibility</p:attrName>
                                        </p:attrNameLst>
                                      </p:cBhvr>
                                      <p:to>
                                        <p:strVal val="visible"/>
                                      </p:to>
                                    </p:set>
                                    <p:animEffect transition="in" filter="fade">
                                      <p:cBhvr>
                                        <p:cTn id="61" dur="500"/>
                                        <p:tgtEl>
                                          <p:spTgt spid="157"/>
                                        </p:tgtEl>
                                      </p:cBhvr>
                                    </p:animEffect>
                                  </p:childTnLst>
                                </p:cTn>
                              </p:par>
                              <p:par>
                                <p:cTn id="62" presetID="10" presetClass="entr" presetSubtype="0" fill="hold" nodeType="withEffect">
                                  <p:stCondLst>
                                    <p:cond delay="0"/>
                                  </p:stCondLst>
                                  <p:childTnLst>
                                    <p:set>
                                      <p:cBhvr>
                                        <p:cTn id="63" dur="1" fill="hold">
                                          <p:stCondLst>
                                            <p:cond delay="0"/>
                                          </p:stCondLst>
                                        </p:cTn>
                                        <p:tgtEl>
                                          <p:spTgt spid="155"/>
                                        </p:tgtEl>
                                        <p:attrNameLst>
                                          <p:attrName>style.visibility</p:attrName>
                                        </p:attrNameLst>
                                      </p:cBhvr>
                                      <p:to>
                                        <p:strVal val="visible"/>
                                      </p:to>
                                    </p:set>
                                    <p:animEffect transition="in" filter="fade">
                                      <p:cBhvr>
                                        <p:cTn id="64" dur="500"/>
                                        <p:tgtEl>
                                          <p:spTgt spid="155"/>
                                        </p:tgtEl>
                                      </p:cBhvr>
                                    </p:animEffect>
                                  </p:childTnLst>
                                </p:cTn>
                              </p:par>
                              <p:par>
                                <p:cTn id="65" presetID="10" presetClass="entr" presetSubtype="0" fill="hold" nodeType="with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fade">
                                      <p:cBhvr>
                                        <p:cTn id="67" dur="500"/>
                                        <p:tgtEl>
                                          <p:spTgt spid="146"/>
                                        </p:tgtEl>
                                      </p:cBhvr>
                                    </p:animEffect>
                                  </p:childTnLst>
                                </p:cTn>
                              </p:par>
                              <p:par>
                                <p:cTn id="68" presetID="10" presetClass="entr" presetSubtype="0" fill="hold" nodeType="withEffect">
                                  <p:stCondLst>
                                    <p:cond delay="0"/>
                                  </p:stCondLst>
                                  <p:childTnLst>
                                    <p:set>
                                      <p:cBhvr>
                                        <p:cTn id="69" dur="1" fill="hold">
                                          <p:stCondLst>
                                            <p:cond delay="0"/>
                                          </p:stCondLst>
                                        </p:cTn>
                                        <p:tgtEl>
                                          <p:spTgt spid="141"/>
                                        </p:tgtEl>
                                        <p:attrNameLst>
                                          <p:attrName>style.visibility</p:attrName>
                                        </p:attrNameLst>
                                      </p:cBhvr>
                                      <p:to>
                                        <p:strVal val="visible"/>
                                      </p:to>
                                    </p:set>
                                    <p:animEffect transition="in" filter="fade">
                                      <p:cBhvr>
                                        <p:cTn id="70" dur="500"/>
                                        <p:tgtEl>
                                          <p:spTgt spid="141"/>
                                        </p:tgtEl>
                                      </p:cBhvr>
                                    </p:animEffect>
                                  </p:childTnLst>
                                </p:cTn>
                              </p:par>
                              <p:par>
                                <p:cTn id="71" presetID="10" presetClass="entr" presetSubtype="0" fill="hold" nodeType="withEffect">
                                  <p:stCondLst>
                                    <p:cond delay="0"/>
                                  </p:stCondLst>
                                  <p:childTnLst>
                                    <p:set>
                                      <p:cBhvr>
                                        <p:cTn id="72" dur="1" fill="hold">
                                          <p:stCondLst>
                                            <p:cond delay="0"/>
                                          </p:stCondLst>
                                        </p:cTn>
                                        <p:tgtEl>
                                          <p:spTgt spid="161"/>
                                        </p:tgtEl>
                                        <p:attrNameLst>
                                          <p:attrName>style.visibility</p:attrName>
                                        </p:attrNameLst>
                                      </p:cBhvr>
                                      <p:to>
                                        <p:strVal val="visible"/>
                                      </p:to>
                                    </p:set>
                                    <p:animEffect transition="in" filter="fade">
                                      <p:cBhvr>
                                        <p:cTn id="73" dur="500"/>
                                        <p:tgtEl>
                                          <p:spTgt spid="161"/>
                                        </p:tgtEl>
                                      </p:cBhvr>
                                    </p:animEffect>
                                  </p:childTnLst>
                                </p:cTn>
                              </p:par>
                              <p:par>
                                <p:cTn id="74" presetID="10" presetClass="entr" presetSubtype="0" fill="hold" nodeType="withEffect">
                                  <p:stCondLst>
                                    <p:cond delay="0"/>
                                  </p:stCondLst>
                                  <p:childTnLst>
                                    <p:set>
                                      <p:cBhvr>
                                        <p:cTn id="75" dur="1" fill="hold">
                                          <p:stCondLst>
                                            <p:cond delay="0"/>
                                          </p:stCondLst>
                                        </p:cTn>
                                        <p:tgtEl>
                                          <p:spTgt spid="139"/>
                                        </p:tgtEl>
                                        <p:attrNameLst>
                                          <p:attrName>style.visibility</p:attrName>
                                        </p:attrNameLst>
                                      </p:cBhvr>
                                      <p:to>
                                        <p:strVal val="visible"/>
                                      </p:to>
                                    </p:set>
                                    <p:animEffect transition="in" filter="fade">
                                      <p:cBhvr>
                                        <p:cTn id="76" dur="500"/>
                                        <p:tgtEl>
                                          <p:spTgt spid="139"/>
                                        </p:tgtEl>
                                      </p:cBhvr>
                                    </p:animEffect>
                                  </p:childTnLst>
                                </p:cTn>
                              </p:par>
                              <p:par>
                                <p:cTn id="77" presetID="10" presetClass="entr" presetSubtype="0" fill="hold" nodeType="withEffect">
                                  <p:stCondLst>
                                    <p:cond delay="0"/>
                                  </p:stCondLst>
                                  <p:childTnLst>
                                    <p:set>
                                      <p:cBhvr>
                                        <p:cTn id="78" dur="1" fill="hold">
                                          <p:stCondLst>
                                            <p:cond delay="0"/>
                                          </p:stCondLst>
                                        </p:cTn>
                                        <p:tgtEl>
                                          <p:spTgt spid="132"/>
                                        </p:tgtEl>
                                        <p:attrNameLst>
                                          <p:attrName>style.visibility</p:attrName>
                                        </p:attrNameLst>
                                      </p:cBhvr>
                                      <p:to>
                                        <p:strVal val="visible"/>
                                      </p:to>
                                    </p:set>
                                    <p:animEffect transition="in" filter="fade">
                                      <p:cBhvr>
                                        <p:cTn id="79" dur="500"/>
                                        <p:tgtEl>
                                          <p:spTgt spid="132"/>
                                        </p:tgtEl>
                                      </p:cBhvr>
                                    </p:animEffect>
                                  </p:childTnLst>
                                </p:cTn>
                              </p:par>
                              <p:par>
                                <p:cTn id="80" presetID="10" presetClass="entr" presetSubtype="0" fill="hold" nodeType="withEffect">
                                  <p:stCondLst>
                                    <p:cond delay="0"/>
                                  </p:stCondLst>
                                  <p:childTnLst>
                                    <p:set>
                                      <p:cBhvr>
                                        <p:cTn id="81" dur="1" fill="hold">
                                          <p:stCondLst>
                                            <p:cond delay="0"/>
                                          </p:stCondLst>
                                        </p:cTn>
                                        <p:tgtEl>
                                          <p:spTgt spid="129"/>
                                        </p:tgtEl>
                                        <p:attrNameLst>
                                          <p:attrName>style.visibility</p:attrName>
                                        </p:attrNameLst>
                                      </p:cBhvr>
                                      <p:to>
                                        <p:strVal val="visible"/>
                                      </p:to>
                                    </p:set>
                                    <p:animEffect transition="in" filter="fade">
                                      <p:cBhvr>
                                        <p:cTn id="82" dur="500"/>
                                        <p:tgtEl>
                                          <p:spTgt spid="129"/>
                                        </p:tgtEl>
                                      </p:cBhvr>
                                    </p:animEffect>
                                  </p:childTnLst>
                                </p:cTn>
                              </p:par>
                              <p:par>
                                <p:cTn id="83" presetID="10" presetClass="entr" presetSubtype="0" fill="hold" nodeType="withEffect">
                                  <p:stCondLst>
                                    <p:cond delay="0"/>
                                  </p:stCondLst>
                                  <p:childTnLst>
                                    <p:set>
                                      <p:cBhvr>
                                        <p:cTn id="84" dur="1" fill="hold">
                                          <p:stCondLst>
                                            <p:cond delay="0"/>
                                          </p:stCondLst>
                                        </p:cTn>
                                        <p:tgtEl>
                                          <p:spTgt spid="127"/>
                                        </p:tgtEl>
                                        <p:attrNameLst>
                                          <p:attrName>style.visibility</p:attrName>
                                        </p:attrNameLst>
                                      </p:cBhvr>
                                      <p:to>
                                        <p:strVal val="visible"/>
                                      </p:to>
                                    </p:set>
                                    <p:animEffect transition="in" filter="fade">
                                      <p:cBhvr>
                                        <p:cTn id="85" dur="500"/>
                                        <p:tgtEl>
                                          <p:spTgt spid="127"/>
                                        </p:tgtEl>
                                      </p:cBhvr>
                                    </p:animEffect>
                                  </p:childTnLst>
                                </p:cTn>
                              </p:par>
                              <p:par>
                                <p:cTn id="86" presetID="10" presetClass="entr" presetSubtype="0" fill="hold" nodeType="withEffect">
                                  <p:stCondLst>
                                    <p:cond delay="0"/>
                                  </p:stCondLst>
                                  <p:childTnLst>
                                    <p:set>
                                      <p:cBhvr>
                                        <p:cTn id="87" dur="1" fill="hold">
                                          <p:stCondLst>
                                            <p:cond delay="0"/>
                                          </p:stCondLst>
                                        </p:cTn>
                                        <p:tgtEl>
                                          <p:spTgt spid="116"/>
                                        </p:tgtEl>
                                        <p:attrNameLst>
                                          <p:attrName>style.visibility</p:attrName>
                                        </p:attrNameLst>
                                      </p:cBhvr>
                                      <p:to>
                                        <p:strVal val="visible"/>
                                      </p:to>
                                    </p:set>
                                    <p:animEffect transition="in" filter="fade">
                                      <p:cBhvr>
                                        <p:cTn id="88" dur="500"/>
                                        <p:tgtEl>
                                          <p:spTgt spid="116"/>
                                        </p:tgtEl>
                                      </p:cBhvr>
                                    </p:animEffect>
                                  </p:childTnLst>
                                </p:cTn>
                              </p:par>
                              <p:par>
                                <p:cTn id="89" presetID="10" presetClass="entr" presetSubtype="0" fill="hold" nodeType="withEffect">
                                  <p:stCondLst>
                                    <p:cond delay="0"/>
                                  </p:stCondLst>
                                  <p:childTnLst>
                                    <p:set>
                                      <p:cBhvr>
                                        <p:cTn id="90" dur="1" fill="hold">
                                          <p:stCondLst>
                                            <p:cond delay="0"/>
                                          </p:stCondLst>
                                        </p:cTn>
                                        <p:tgtEl>
                                          <p:spTgt spid="123"/>
                                        </p:tgtEl>
                                        <p:attrNameLst>
                                          <p:attrName>style.visibility</p:attrName>
                                        </p:attrNameLst>
                                      </p:cBhvr>
                                      <p:to>
                                        <p:strVal val="visible"/>
                                      </p:to>
                                    </p:set>
                                    <p:animEffect transition="in" filter="fade">
                                      <p:cBhvr>
                                        <p:cTn id="91" dur="500"/>
                                        <p:tgtEl>
                                          <p:spTgt spid="123"/>
                                        </p:tgtEl>
                                      </p:cBhvr>
                                    </p:animEffect>
                                  </p:childTnLst>
                                </p:cTn>
                              </p:par>
                              <p:par>
                                <p:cTn id="92" presetID="10" presetClass="entr" presetSubtype="0" fill="hold" nodeType="withEffect">
                                  <p:stCondLst>
                                    <p:cond delay="0"/>
                                  </p:stCondLst>
                                  <p:childTnLst>
                                    <p:set>
                                      <p:cBhvr>
                                        <p:cTn id="93" dur="1" fill="hold">
                                          <p:stCondLst>
                                            <p:cond delay="0"/>
                                          </p:stCondLst>
                                        </p:cTn>
                                        <p:tgtEl>
                                          <p:spTgt spid="119"/>
                                        </p:tgtEl>
                                        <p:attrNameLst>
                                          <p:attrName>style.visibility</p:attrName>
                                        </p:attrNameLst>
                                      </p:cBhvr>
                                      <p:to>
                                        <p:strVal val="visible"/>
                                      </p:to>
                                    </p:set>
                                    <p:animEffect transition="in" filter="fade">
                                      <p:cBhvr>
                                        <p:cTn id="94" dur="500"/>
                                        <p:tgtEl>
                                          <p:spTgt spid="119"/>
                                        </p:tgtEl>
                                      </p:cBhvr>
                                    </p:animEffect>
                                  </p:childTnLst>
                                </p:cTn>
                              </p:par>
                              <p:par>
                                <p:cTn id="95" presetID="10" presetClass="entr" presetSubtype="0" fill="hold" nodeType="withEffect">
                                  <p:stCondLst>
                                    <p:cond delay="0"/>
                                  </p:stCondLst>
                                  <p:childTnLst>
                                    <p:set>
                                      <p:cBhvr>
                                        <p:cTn id="96" dur="1" fill="hold">
                                          <p:stCondLst>
                                            <p:cond delay="0"/>
                                          </p:stCondLst>
                                        </p:cTn>
                                        <p:tgtEl>
                                          <p:spTgt spid="113"/>
                                        </p:tgtEl>
                                        <p:attrNameLst>
                                          <p:attrName>style.visibility</p:attrName>
                                        </p:attrNameLst>
                                      </p:cBhvr>
                                      <p:to>
                                        <p:strVal val="visible"/>
                                      </p:to>
                                    </p:set>
                                    <p:animEffect transition="in" filter="fade">
                                      <p:cBhvr>
                                        <p:cTn id="97" dur="500"/>
                                        <p:tgtEl>
                                          <p:spTgt spid="113"/>
                                        </p:tgtEl>
                                      </p:cBhvr>
                                    </p:animEffect>
                                  </p:childTnLst>
                                </p:cTn>
                              </p:par>
                              <p:par>
                                <p:cTn id="98" presetID="10" presetClass="entr" presetSubtype="0" fill="hold" nodeType="withEffect">
                                  <p:stCondLst>
                                    <p:cond delay="0"/>
                                  </p:stCondLst>
                                  <p:childTnLst>
                                    <p:set>
                                      <p:cBhvr>
                                        <p:cTn id="99" dur="1" fill="hold">
                                          <p:stCondLst>
                                            <p:cond delay="0"/>
                                          </p:stCondLst>
                                        </p:cTn>
                                        <p:tgtEl>
                                          <p:spTgt spid="110"/>
                                        </p:tgtEl>
                                        <p:attrNameLst>
                                          <p:attrName>style.visibility</p:attrName>
                                        </p:attrNameLst>
                                      </p:cBhvr>
                                      <p:to>
                                        <p:strVal val="visible"/>
                                      </p:to>
                                    </p:set>
                                    <p:animEffect transition="in" filter="fade">
                                      <p:cBhvr>
                                        <p:cTn id="100" dur="500"/>
                                        <p:tgtEl>
                                          <p:spTgt spid="110"/>
                                        </p:tgtEl>
                                      </p:cBhvr>
                                    </p:animEffect>
                                  </p:childTnLst>
                                </p:cTn>
                              </p:par>
                              <p:par>
                                <p:cTn id="101" presetID="10" presetClass="entr" presetSubtype="0" fill="hold" nodeType="withEffect">
                                  <p:stCondLst>
                                    <p:cond delay="0"/>
                                  </p:stCondLst>
                                  <p:childTnLst>
                                    <p:set>
                                      <p:cBhvr>
                                        <p:cTn id="102" dur="1" fill="hold">
                                          <p:stCondLst>
                                            <p:cond delay="0"/>
                                          </p:stCondLst>
                                        </p:cTn>
                                        <p:tgtEl>
                                          <p:spTgt spid="106"/>
                                        </p:tgtEl>
                                        <p:attrNameLst>
                                          <p:attrName>style.visibility</p:attrName>
                                        </p:attrNameLst>
                                      </p:cBhvr>
                                      <p:to>
                                        <p:strVal val="visible"/>
                                      </p:to>
                                    </p:set>
                                    <p:animEffect transition="in" filter="fade">
                                      <p:cBhvr>
                                        <p:cTn id="103" dur="500"/>
                                        <p:tgtEl>
                                          <p:spTgt spid="106"/>
                                        </p:tgtEl>
                                      </p:cBhvr>
                                    </p:animEffect>
                                  </p:childTnLst>
                                </p:cTn>
                              </p:par>
                              <p:par>
                                <p:cTn id="104" presetID="10" presetClass="entr" presetSubtype="0" fill="hold" nodeType="withEffect">
                                  <p:stCondLst>
                                    <p:cond delay="0"/>
                                  </p:stCondLst>
                                  <p:childTnLst>
                                    <p:set>
                                      <p:cBhvr>
                                        <p:cTn id="105" dur="1" fill="hold">
                                          <p:stCondLst>
                                            <p:cond delay="0"/>
                                          </p:stCondLst>
                                        </p:cTn>
                                        <p:tgtEl>
                                          <p:spTgt spid="104"/>
                                        </p:tgtEl>
                                        <p:attrNameLst>
                                          <p:attrName>style.visibility</p:attrName>
                                        </p:attrNameLst>
                                      </p:cBhvr>
                                      <p:to>
                                        <p:strVal val="visible"/>
                                      </p:to>
                                    </p:set>
                                    <p:animEffect transition="in" filter="fade">
                                      <p:cBhvr>
                                        <p:cTn id="106" dur="500"/>
                                        <p:tgtEl>
                                          <p:spTgt spid="104"/>
                                        </p:tgtEl>
                                      </p:cBhvr>
                                    </p:animEffect>
                                  </p:childTnLst>
                                </p:cTn>
                              </p:par>
                              <p:par>
                                <p:cTn id="107" presetID="10" presetClass="entr" presetSubtype="0" fill="hold" nodeType="withEffect">
                                  <p:stCondLst>
                                    <p:cond delay="0"/>
                                  </p:stCondLst>
                                  <p:childTnLst>
                                    <p:set>
                                      <p:cBhvr>
                                        <p:cTn id="108" dur="1" fill="hold">
                                          <p:stCondLst>
                                            <p:cond delay="0"/>
                                          </p:stCondLst>
                                        </p:cTn>
                                        <p:tgtEl>
                                          <p:spTgt spid="100"/>
                                        </p:tgtEl>
                                        <p:attrNameLst>
                                          <p:attrName>style.visibility</p:attrName>
                                        </p:attrNameLst>
                                      </p:cBhvr>
                                      <p:to>
                                        <p:strVal val="visible"/>
                                      </p:to>
                                    </p:set>
                                    <p:animEffect transition="in" filter="fade">
                                      <p:cBhvr>
                                        <p:cTn id="109" dur="500"/>
                                        <p:tgtEl>
                                          <p:spTgt spid="100"/>
                                        </p:tgtEl>
                                      </p:cBhvr>
                                    </p:animEffect>
                                  </p:childTnLst>
                                </p:cTn>
                              </p:par>
                              <p:par>
                                <p:cTn id="110" presetID="10" presetClass="entr" presetSubtype="0" fill="hold"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500"/>
                                        <p:tgtEl>
                                          <p:spTgt spid="52"/>
                                        </p:tgtEl>
                                      </p:cBhvr>
                                    </p:animEffect>
                                  </p:childTnLst>
                                </p:cTn>
                              </p:par>
                              <p:par>
                                <p:cTn id="113" presetID="10" presetClass="entr" presetSubtype="0" fill="hold" nodeType="withEffect">
                                  <p:stCondLst>
                                    <p:cond delay="0"/>
                                  </p:stCondLst>
                                  <p:childTnLst>
                                    <p:set>
                                      <p:cBhvr>
                                        <p:cTn id="114" dur="1" fill="hold">
                                          <p:stCondLst>
                                            <p:cond delay="0"/>
                                          </p:stCondLst>
                                        </p:cTn>
                                        <p:tgtEl>
                                          <p:spTgt spid="51"/>
                                        </p:tgtEl>
                                        <p:attrNameLst>
                                          <p:attrName>style.visibility</p:attrName>
                                        </p:attrNameLst>
                                      </p:cBhvr>
                                      <p:to>
                                        <p:strVal val="visible"/>
                                      </p:to>
                                    </p:set>
                                    <p:animEffect transition="in" filter="fade">
                                      <p:cBhvr>
                                        <p:cTn id="115" dur="500"/>
                                        <p:tgtEl>
                                          <p:spTgt spid="51"/>
                                        </p:tgtEl>
                                      </p:cBhvr>
                                    </p:animEffect>
                                  </p:childTnLst>
                                </p:cTn>
                              </p:par>
                              <p:par>
                                <p:cTn id="116" presetID="10" presetClass="entr" presetSubtype="0" fill="hold" nodeType="withEffect">
                                  <p:stCondLst>
                                    <p:cond delay="0"/>
                                  </p:stCondLst>
                                  <p:childTnLst>
                                    <p:set>
                                      <p:cBhvr>
                                        <p:cTn id="117" dur="1" fill="hold">
                                          <p:stCondLst>
                                            <p:cond delay="0"/>
                                          </p:stCondLst>
                                        </p:cTn>
                                        <p:tgtEl>
                                          <p:spTgt spid="93"/>
                                        </p:tgtEl>
                                        <p:attrNameLst>
                                          <p:attrName>style.visibility</p:attrName>
                                        </p:attrNameLst>
                                      </p:cBhvr>
                                      <p:to>
                                        <p:strVal val="visible"/>
                                      </p:to>
                                    </p:set>
                                    <p:animEffect transition="in" filter="fade">
                                      <p:cBhvr>
                                        <p:cTn id="118" dur="500"/>
                                        <p:tgtEl>
                                          <p:spTgt spid="93"/>
                                        </p:tgtEl>
                                      </p:cBhvr>
                                    </p:animEffect>
                                  </p:childTnLst>
                                </p:cTn>
                              </p:par>
                              <p:par>
                                <p:cTn id="119" presetID="10" presetClass="entr" presetSubtype="0" fill="hold" nodeType="withEffect">
                                  <p:stCondLst>
                                    <p:cond delay="0"/>
                                  </p:stCondLst>
                                  <p:childTnLst>
                                    <p:set>
                                      <p:cBhvr>
                                        <p:cTn id="120" dur="1" fill="hold">
                                          <p:stCondLst>
                                            <p:cond delay="0"/>
                                          </p:stCondLst>
                                        </p:cTn>
                                        <p:tgtEl>
                                          <p:spTgt spid="89"/>
                                        </p:tgtEl>
                                        <p:attrNameLst>
                                          <p:attrName>style.visibility</p:attrName>
                                        </p:attrNameLst>
                                      </p:cBhvr>
                                      <p:to>
                                        <p:strVal val="visible"/>
                                      </p:to>
                                    </p:set>
                                    <p:animEffect transition="in" filter="fade">
                                      <p:cBhvr>
                                        <p:cTn id="121" dur="500"/>
                                        <p:tgtEl>
                                          <p:spTgt spid="89"/>
                                        </p:tgtEl>
                                      </p:cBhvr>
                                    </p:animEffect>
                                  </p:childTnLst>
                                </p:cTn>
                              </p:par>
                              <p:par>
                                <p:cTn id="122" presetID="10" presetClass="entr" presetSubtype="0" fill="hold" nodeType="withEffect">
                                  <p:stCondLst>
                                    <p:cond delay="0"/>
                                  </p:stCondLst>
                                  <p:childTnLst>
                                    <p:set>
                                      <p:cBhvr>
                                        <p:cTn id="123" dur="1" fill="hold">
                                          <p:stCondLst>
                                            <p:cond delay="0"/>
                                          </p:stCondLst>
                                        </p:cTn>
                                        <p:tgtEl>
                                          <p:spTgt spid="85"/>
                                        </p:tgtEl>
                                        <p:attrNameLst>
                                          <p:attrName>style.visibility</p:attrName>
                                        </p:attrNameLst>
                                      </p:cBhvr>
                                      <p:to>
                                        <p:strVal val="visible"/>
                                      </p:to>
                                    </p:set>
                                    <p:animEffect transition="in" filter="fade">
                                      <p:cBhvr>
                                        <p:cTn id="124" dur="500"/>
                                        <p:tgtEl>
                                          <p:spTgt spid="85"/>
                                        </p:tgtEl>
                                      </p:cBhvr>
                                    </p:animEffect>
                                  </p:childTnLst>
                                </p:cTn>
                              </p:par>
                              <p:par>
                                <p:cTn id="125" presetID="10" presetClass="entr" presetSubtype="0" fill="hold" nodeType="withEffect">
                                  <p:stCondLst>
                                    <p:cond delay="0"/>
                                  </p:stCondLst>
                                  <p:childTnLst>
                                    <p:set>
                                      <p:cBhvr>
                                        <p:cTn id="126" dur="1" fill="hold">
                                          <p:stCondLst>
                                            <p:cond delay="0"/>
                                          </p:stCondLst>
                                        </p:cTn>
                                        <p:tgtEl>
                                          <p:spTgt spid="76"/>
                                        </p:tgtEl>
                                        <p:attrNameLst>
                                          <p:attrName>style.visibility</p:attrName>
                                        </p:attrNameLst>
                                      </p:cBhvr>
                                      <p:to>
                                        <p:strVal val="visible"/>
                                      </p:to>
                                    </p:set>
                                    <p:animEffect transition="in" filter="fade">
                                      <p:cBhvr>
                                        <p:cTn id="127" dur="500"/>
                                        <p:tgtEl>
                                          <p:spTgt spid="76"/>
                                        </p:tgtEl>
                                      </p:cBhvr>
                                    </p:animEffect>
                                  </p:childTnLst>
                                </p:cTn>
                              </p:par>
                              <p:par>
                                <p:cTn id="128" presetID="10" presetClass="entr" presetSubtype="0" fill="hold"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fade">
                                      <p:cBhvr>
                                        <p:cTn id="130" dur="500"/>
                                        <p:tgtEl>
                                          <p:spTgt spid="63"/>
                                        </p:tgtEl>
                                      </p:cBhvr>
                                    </p:animEffect>
                                  </p:childTnLst>
                                </p:cTn>
                              </p:par>
                              <p:par>
                                <p:cTn id="131" presetID="10" presetClass="entr" presetSubtype="0" fill="hold" nodeType="withEffect">
                                  <p:stCondLst>
                                    <p:cond delay="0"/>
                                  </p:stCondLst>
                                  <p:childTnLst>
                                    <p:set>
                                      <p:cBhvr>
                                        <p:cTn id="132" dur="1" fill="hold">
                                          <p:stCondLst>
                                            <p:cond delay="0"/>
                                          </p:stCondLst>
                                        </p:cTn>
                                        <p:tgtEl>
                                          <p:spTgt spid="23"/>
                                        </p:tgtEl>
                                        <p:attrNameLst>
                                          <p:attrName>style.visibility</p:attrName>
                                        </p:attrNameLst>
                                      </p:cBhvr>
                                      <p:to>
                                        <p:strVal val="visible"/>
                                      </p:to>
                                    </p:set>
                                    <p:animEffect transition="in" filter="fade">
                                      <p:cBhvr>
                                        <p:cTn id="133" dur="500"/>
                                        <p:tgtEl>
                                          <p:spTgt spid="23"/>
                                        </p:tgtEl>
                                      </p:cBhvr>
                                    </p:animEffect>
                                  </p:childTnLst>
                                </p:cTn>
                              </p:par>
                              <p:par>
                                <p:cTn id="134" presetID="10" presetClass="entr" presetSubtype="0" fill="hold" nodeType="withEffect">
                                  <p:stCondLst>
                                    <p:cond delay="0"/>
                                  </p:stCondLst>
                                  <p:childTnLst>
                                    <p:set>
                                      <p:cBhvr>
                                        <p:cTn id="135" dur="1" fill="hold">
                                          <p:stCondLst>
                                            <p:cond delay="0"/>
                                          </p:stCondLst>
                                        </p:cTn>
                                        <p:tgtEl>
                                          <p:spTgt spid="22"/>
                                        </p:tgtEl>
                                        <p:attrNameLst>
                                          <p:attrName>style.visibility</p:attrName>
                                        </p:attrNameLst>
                                      </p:cBhvr>
                                      <p:to>
                                        <p:strVal val="visible"/>
                                      </p:to>
                                    </p:set>
                                    <p:animEffect transition="in" filter="fade">
                                      <p:cBhvr>
                                        <p:cTn id="136" dur="500"/>
                                        <p:tgtEl>
                                          <p:spTgt spid="22"/>
                                        </p:tgtEl>
                                      </p:cBhvr>
                                    </p:animEffect>
                                  </p:childTnLst>
                                </p:cTn>
                              </p:par>
                              <p:par>
                                <p:cTn id="137" presetID="10" presetClass="entr" presetSubtype="0" fill="hold" nodeType="withEffect">
                                  <p:stCondLst>
                                    <p:cond delay="0"/>
                                  </p:stCondLst>
                                  <p:childTnLst>
                                    <p:set>
                                      <p:cBhvr>
                                        <p:cTn id="138" dur="1" fill="hold">
                                          <p:stCondLst>
                                            <p:cond delay="0"/>
                                          </p:stCondLst>
                                        </p:cTn>
                                        <p:tgtEl>
                                          <p:spTgt spid="25"/>
                                        </p:tgtEl>
                                        <p:attrNameLst>
                                          <p:attrName>style.visibility</p:attrName>
                                        </p:attrNameLst>
                                      </p:cBhvr>
                                      <p:to>
                                        <p:strVal val="visible"/>
                                      </p:to>
                                    </p:set>
                                    <p:animEffect transition="in" filter="fade">
                                      <p:cBhvr>
                                        <p:cTn id="139" dur="500"/>
                                        <p:tgtEl>
                                          <p:spTgt spid="25"/>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102"/>
                                        </p:tgtEl>
                                        <p:attrNameLst>
                                          <p:attrName>style.visibility</p:attrName>
                                        </p:attrNameLst>
                                      </p:cBhvr>
                                      <p:to>
                                        <p:strVal val="visible"/>
                                      </p:to>
                                    </p:set>
                                    <p:animEffect transition="in" filter="fade">
                                      <p:cBhvr>
                                        <p:cTn id="144" dur="500"/>
                                        <p:tgtEl>
                                          <p:spTgt spid="102"/>
                                        </p:tgtEl>
                                      </p:cBhvr>
                                    </p:animEffect>
                                  </p:childTnLst>
                                </p:cTn>
                              </p:par>
                            </p:childTnLst>
                          </p:cTn>
                        </p:par>
                        <p:par>
                          <p:cTn id="145" fill="hold">
                            <p:stCondLst>
                              <p:cond delay="500"/>
                            </p:stCondLst>
                            <p:childTnLst>
                              <p:par>
                                <p:cTn id="146" presetID="7" presetClass="emph" presetSubtype="2" fill="hold" nodeType="afterEffect">
                                  <p:stCondLst>
                                    <p:cond delay="0"/>
                                  </p:stCondLst>
                                  <p:childTnLst>
                                    <p:animClr clrSpc="rgb" dir="cw">
                                      <p:cBhvr>
                                        <p:cTn id="147" dur="250" fill="hold"/>
                                        <p:tgtEl>
                                          <p:spTgt spid="102"/>
                                        </p:tgtEl>
                                        <p:attrNameLst>
                                          <p:attrName>stroke.color</p:attrName>
                                        </p:attrNameLst>
                                      </p:cBhvr>
                                      <p:to>
                                        <a:srgbClr val="10822B"/>
                                      </p:to>
                                    </p:animClr>
                                    <p:set>
                                      <p:cBhvr>
                                        <p:cTn id="148" dur="250" fill="hold"/>
                                        <p:tgtEl>
                                          <p:spTgt spid="102"/>
                                        </p:tgtEl>
                                        <p:attrNameLst>
                                          <p:attrName>stroke.on</p:attrName>
                                        </p:attrNameLst>
                                      </p:cBhvr>
                                      <p:to>
                                        <p:strVal val="true"/>
                                      </p:to>
                                    </p:set>
                                  </p:childTnLst>
                                </p:cTn>
                              </p:par>
                              <p:par>
                                <p:cTn id="149" presetID="37" presetClass="path" presetSubtype="0" accel="50000" decel="50000" fill="hold" nodeType="withEffect">
                                  <p:stCondLst>
                                    <p:cond delay="0"/>
                                  </p:stCondLst>
                                  <p:childTnLst>
                                    <p:animMotion origin="layout" path="M -0.00069 -2.83951E-6 C 0.04427 -0.01975 0.06354 -0.02839 0.06354 -0.1037 C 0.06215 -0.17222 0.05799 -0.18919 -0.00052 -0.19629 " pathEditMode="relative" rAng="0" ptsTypes="AAA">
                                      <p:cBhvr>
                                        <p:cTn id="150" dur="250" fill="hold"/>
                                        <p:tgtEl>
                                          <p:spTgt spid="102"/>
                                        </p:tgtEl>
                                        <p:attrNameLst>
                                          <p:attrName>ppt_x</p:attrName>
                                          <p:attrName>ppt_y</p:attrName>
                                        </p:attrNameLst>
                                      </p:cBhvr>
                                      <p:rCtr x="3212" y="-9815"/>
                                    </p:animMotion>
                                  </p:childTnLst>
                                </p:cTn>
                              </p:par>
                            </p:childTnLst>
                          </p:cTn>
                        </p:par>
                        <p:par>
                          <p:cTn id="151" fill="hold">
                            <p:stCondLst>
                              <p:cond delay="750"/>
                            </p:stCondLst>
                            <p:childTnLst>
                              <p:par>
                                <p:cTn id="152" presetID="10" presetClass="entr" presetSubtype="0" fill="hold" nodeType="afterEffect">
                                  <p:stCondLst>
                                    <p:cond delay="0"/>
                                  </p:stCondLst>
                                  <p:childTnLst>
                                    <p:set>
                                      <p:cBhvr>
                                        <p:cTn id="153" dur="1" fill="hold">
                                          <p:stCondLst>
                                            <p:cond delay="0"/>
                                          </p:stCondLst>
                                        </p:cTn>
                                        <p:tgtEl>
                                          <p:spTgt spid="109"/>
                                        </p:tgtEl>
                                        <p:attrNameLst>
                                          <p:attrName>style.visibility</p:attrName>
                                        </p:attrNameLst>
                                      </p:cBhvr>
                                      <p:to>
                                        <p:strVal val="visible"/>
                                      </p:to>
                                    </p:set>
                                    <p:animEffect transition="in" filter="fade">
                                      <p:cBhvr>
                                        <p:cTn id="154" dur="250"/>
                                        <p:tgtEl>
                                          <p:spTgt spid="109"/>
                                        </p:tgtEl>
                                      </p:cBhvr>
                                    </p:animEffect>
                                  </p:childTnLst>
                                </p:cTn>
                              </p:par>
                            </p:childTnLst>
                          </p:cTn>
                        </p:par>
                        <p:par>
                          <p:cTn id="155" fill="hold">
                            <p:stCondLst>
                              <p:cond delay="1000"/>
                            </p:stCondLst>
                            <p:childTnLst>
                              <p:par>
                                <p:cTn id="156" presetID="7" presetClass="emph" presetSubtype="2" fill="hold" nodeType="afterEffect">
                                  <p:stCondLst>
                                    <p:cond delay="0"/>
                                  </p:stCondLst>
                                  <p:childTnLst>
                                    <p:animClr clrSpc="rgb" dir="cw">
                                      <p:cBhvr>
                                        <p:cTn id="157" dur="250" fill="hold"/>
                                        <p:tgtEl>
                                          <p:spTgt spid="109"/>
                                        </p:tgtEl>
                                        <p:attrNameLst>
                                          <p:attrName>stroke.color</p:attrName>
                                        </p:attrNameLst>
                                      </p:cBhvr>
                                      <p:to>
                                        <a:srgbClr val="10822B"/>
                                      </p:to>
                                    </p:animClr>
                                    <p:set>
                                      <p:cBhvr>
                                        <p:cTn id="158" dur="250" fill="hold"/>
                                        <p:tgtEl>
                                          <p:spTgt spid="109"/>
                                        </p:tgtEl>
                                        <p:attrNameLst>
                                          <p:attrName>stroke.on</p:attrName>
                                        </p:attrNameLst>
                                      </p:cBhvr>
                                      <p:to>
                                        <p:strVal val="true"/>
                                      </p:to>
                                    </p:set>
                                  </p:childTnLst>
                                </p:cTn>
                              </p:par>
                              <p:par>
                                <p:cTn id="159" presetID="37" presetClass="path" presetSubtype="0" accel="50000" decel="50000" fill="hold" nodeType="withEffect">
                                  <p:stCondLst>
                                    <p:cond delay="0"/>
                                  </p:stCondLst>
                                  <p:childTnLst>
                                    <p:animMotion origin="layout" path="M 1.66667E-6 -0.00031 C 0.04357 -0.02006 0.04844 0.08766 0.04913 0.17593 C 0.04982 0.26451 0.05781 0.39414 1.66667E-6 0.38704 " pathEditMode="relative" rAng="0" ptsTypes="AAA">
                                      <p:cBhvr>
                                        <p:cTn id="160" dur="250" fill="hold"/>
                                        <p:tgtEl>
                                          <p:spTgt spid="109"/>
                                        </p:tgtEl>
                                        <p:attrNameLst>
                                          <p:attrName>ppt_x</p:attrName>
                                          <p:attrName>ppt_y</p:attrName>
                                        </p:attrNameLst>
                                      </p:cBhvr>
                                      <p:rCtr x="2483" y="19228"/>
                                    </p:animMotion>
                                  </p:childTnLst>
                                </p:cTn>
                              </p:par>
                            </p:childTnLst>
                          </p:cTn>
                        </p:par>
                        <p:par>
                          <p:cTn id="161" fill="hold">
                            <p:stCondLst>
                              <p:cond delay="1250"/>
                            </p:stCondLst>
                            <p:childTnLst>
                              <p:par>
                                <p:cTn id="162" presetID="10" presetClass="entr" presetSubtype="0" fill="hold" nodeType="afterEffect">
                                  <p:stCondLst>
                                    <p:cond delay="0"/>
                                  </p:stCondLst>
                                  <p:childTnLst>
                                    <p:set>
                                      <p:cBhvr>
                                        <p:cTn id="163" dur="1" fill="hold">
                                          <p:stCondLst>
                                            <p:cond delay="0"/>
                                          </p:stCondLst>
                                        </p:cTn>
                                        <p:tgtEl>
                                          <p:spTgt spid="112"/>
                                        </p:tgtEl>
                                        <p:attrNameLst>
                                          <p:attrName>style.visibility</p:attrName>
                                        </p:attrNameLst>
                                      </p:cBhvr>
                                      <p:to>
                                        <p:strVal val="visible"/>
                                      </p:to>
                                    </p:set>
                                    <p:animEffect transition="in" filter="fade">
                                      <p:cBhvr>
                                        <p:cTn id="164" dur="250"/>
                                        <p:tgtEl>
                                          <p:spTgt spid="112"/>
                                        </p:tgtEl>
                                      </p:cBhvr>
                                    </p:animEffect>
                                  </p:childTnLst>
                                </p:cTn>
                              </p:par>
                            </p:childTnLst>
                          </p:cTn>
                        </p:par>
                        <p:par>
                          <p:cTn id="165" fill="hold">
                            <p:stCondLst>
                              <p:cond delay="1500"/>
                            </p:stCondLst>
                            <p:childTnLst>
                              <p:par>
                                <p:cTn id="166" presetID="7" presetClass="emph" presetSubtype="2" fill="hold" nodeType="afterEffect">
                                  <p:stCondLst>
                                    <p:cond delay="0"/>
                                  </p:stCondLst>
                                  <p:childTnLst>
                                    <p:animClr clrSpc="rgb" dir="cw">
                                      <p:cBhvr>
                                        <p:cTn id="167" dur="250" fill="hold"/>
                                        <p:tgtEl>
                                          <p:spTgt spid="112"/>
                                        </p:tgtEl>
                                        <p:attrNameLst>
                                          <p:attrName>stroke.color</p:attrName>
                                        </p:attrNameLst>
                                      </p:cBhvr>
                                      <p:to>
                                        <a:srgbClr val="10822B"/>
                                      </p:to>
                                    </p:animClr>
                                    <p:set>
                                      <p:cBhvr>
                                        <p:cTn id="168" dur="250" fill="hold"/>
                                        <p:tgtEl>
                                          <p:spTgt spid="112"/>
                                        </p:tgtEl>
                                        <p:attrNameLst>
                                          <p:attrName>stroke.on</p:attrName>
                                        </p:attrNameLst>
                                      </p:cBhvr>
                                      <p:to>
                                        <p:strVal val="true"/>
                                      </p:to>
                                    </p:set>
                                  </p:childTnLst>
                                </p:cTn>
                              </p:par>
                              <p:par>
                                <p:cTn id="169" presetID="37" presetClass="path" presetSubtype="0" accel="50000" decel="50000" fill="hold" nodeType="withEffect">
                                  <p:stCondLst>
                                    <p:cond delay="0"/>
                                  </p:stCondLst>
                                  <p:childTnLst>
                                    <p:animMotion origin="layout" path="M -8.33333E-7 -0.00062 C 0.04236 -0.02222 0.23073 -0.2784 0.30608 -0.28889 C 0.37951 -0.31173 0.57448 -0.18457 0.6283 -0.12439 " pathEditMode="relative" rAng="0" ptsTypes="AAA">
                                      <p:cBhvr>
                                        <p:cTn id="170" dur="250" fill="hold"/>
                                        <p:tgtEl>
                                          <p:spTgt spid="112"/>
                                        </p:tgtEl>
                                        <p:attrNameLst>
                                          <p:attrName>ppt_x</p:attrName>
                                          <p:attrName>ppt_y</p:attrName>
                                        </p:attrNameLst>
                                      </p:cBhvr>
                                      <p:rCtr x="31406" y="-14568"/>
                                    </p:animMotion>
                                  </p:childTnLst>
                                </p:cTn>
                              </p:par>
                            </p:childTnLst>
                          </p:cTn>
                        </p:par>
                        <p:par>
                          <p:cTn id="171" fill="hold">
                            <p:stCondLst>
                              <p:cond delay="1750"/>
                            </p:stCondLst>
                            <p:childTnLst>
                              <p:par>
                                <p:cTn id="172" presetID="10" presetClass="entr" presetSubtype="0" fill="hold" nodeType="afterEffect">
                                  <p:stCondLst>
                                    <p:cond delay="0"/>
                                  </p:stCondLst>
                                  <p:childTnLst>
                                    <p:set>
                                      <p:cBhvr>
                                        <p:cTn id="173" dur="1" fill="hold">
                                          <p:stCondLst>
                                            <p:cond delay="0"/>
                                          </p:stCondLst>
                                        </p:cTn>
                                        <p:tgtEl>
                                          <p:spTgt spid="118"/>
                                        </p:tgtEl>
                                        <p:attrNameLst>
                                          <p:attrName>style.visibility</p:attrName>
                                        </p:attrNameLst>
                                      </p:cBhvr>
                                      <p:to>
                                        <p:strVal val="visible"/>
                                      </p:to>
                                    </p:set>
                                    <p:animEffect transition="in" filter="fade">
                                      <p:cBhvr>
                                        <p:cTn id="174" dur="250"/>
                                        <p:tgtEl>
                                          <p:spTgt spid="118"/>
                                        </p:tgtEl>
                                      </p:cBhvr>
                                    </p:animEffect>
                                  </p:childTnLst>
                                </p:cTn>
                              </p:par>
                            </p:childTnLst>
                          </p:cTn>
                        </p:par>
                        <p:par>
                          <p:cTn id="175" fill="hold">
                            <p:stCondLst>
                              <p:cond delay="2000"/>
                            </p:stCondLst>
                            <p:childTnLst>
                              <p:par>
                                <p:cTn id="176" presetID="7" presetClass="emph" presetSubtype="2" fill="hold" nodeType="afterEffect">
                                  <p:stCondLst>
                                    <p:cond delay="0"/>
                                  </p:stCondLst>
                                  <p:childTnLst>
                                    <p:animClr clrSpc="rgb" dir="cw">
                                      <p:cBhvr>
                                        <p:cTn id="177" dur="250" fill="hold"/>
                                        <p:tgtEl>
                                          <p:spTgt spid="118"/>
                                        </p:tgtEl>
                                        <p:attrNameLst>
                                          <p:attrName>stroke.color</p:attrName>
                                        </p:attrNameLst>
                                      </p:cBhvr>
                                      <p:to>
                                        <a:srgbClr val="10822B"/>
                                      </p:to>
                                    </p:animClr>
                                    <p:set>
                                      <p:cBhvr>
                                        <p:cTn id="178" dur="250" fill="hold"/>
                                        <p:tgtEl>
                                          <p:spTgt spid="118"/>
                                        </p:tgtEl>
                                        <p:attrNameLst>
                                          <p:attrName>stroke.on</p:attrName>
                                        </p:attrNameLst>
                                      </p:cBhvr>
                                      <p:to>
                                        <p:strVal val="true"/>
                                      </p:to>
                                    </p:set>
                                  </p:childTnLst>
                                </p:cTn>
                              </p:par>
                              <p:par>
                                <p:cTn id="179" presetID="37" presetClass="path" presetSubtype="0" accel="50000" decel="50000" fill="hold" nodeType="withEffect">
                                  <p:stCondLst>
                                    <p:cond delay="0"/>
                                  </p:stCondLst>
                                  <p:childTnLst>
                                    <p:animMotion origin="layout" path="M -1.94444E-6 -0.00092 C 0.04202 -0.02253 0.24948 -0.09598 0.32344 -0.09784 C 0.3974 -0.09969 0.57431 0.0213 0.6283 0.08179 " pathEditMode="relative" rAng="0" ptsTypes="AAA">
                                      <p:cBhvr>
                                        <p:cTn id="180" dur="250" fill="hold"/>
                                        <p:tgtEl>
                                          <p:spTgt spid="118"/>
                                        </p:tgtEl>
                                        <p:attrNameLst>
                                          <p:attrName>ppt_x</p:attrName>
                                          <p:attrName>ppt_y</p:attrName>
                                        </p:attrNameLst>
                                      </p:cBhvr>
                                      <p:rCtr x="31406" y="-741"/>
                                    </p:animMotion>
                                  </p:childTnLst>
                                </p:cTn>
                              </p:par>
                            </p:childTnLst>
                          </p:cTn>
                        </p:par>
                        <p:par>
                          <p:cTn id="181" fill="hold">
                            <p:stCondLst>
                              <p:cond delay="2250"/>
                            </p:stCondLst>
                            <p:childTnLst>
                              <p:par>
                                <p:cTn id="182" presetID="10" presetClass="entr" presetSubtype="0" fill="hold" nodeType="afterEffect">
                                  <p:stCondLst>
                                    <p:cond delay="0"/>
                                  </p:stCondLst>
                                  <p:childTnLst>
                                    <p:set>
                                      <p:cBhvr>
                                        <p:cTn id="183" dur="1" fill="hold">
                                          <p:stCondLst>
                                            <p:cond delay="0"/>
                                          </p:stCondLst>
                                        </p:cTn>
                                        <p:tgtEl>
                                          <p:spTgt spid="125"/>
                                        </p:tgtEl>
                                        <p:attrNameLst>
                                          <p:attrName>style.visibility</p:attrName>
                                        </p:attrNameLst>
                                      </p:cBhvr>
                                      <p:to>
                                        <p:strVal val="visible"/>
                                      </p:to>
                                    </p:set>
                                    <p:animEffect transition="in" filter="fade">
                                      <p:cBhvr>
                                        <p:cTn id="184" dur="250"/>
                                        <p:tgtEl>
                                          <p:spTgt spid="125"/>
                                        </p:tgtEl>
                                      </p:cBhvr>
                                    </p:animEffect>
                                  </p:childTnLst>
                                </p:cTn>
                              </p:par>
                            </p:childTnLst>
                          </p:cTn>
                        </p:par>
                        <p:par>
                          <p:cTn id="185" fill="hold">
                            <p:stCondLst>
                              <p:cond delay="2500"/>
                            </p:stCondLst>
                            <p:childTnLst>
                              <p:par>
                                <p:cTn id="186" presetID="7" presetClass="emph" presetSubtype="2" fill="hold" nodeType="afterEffect">
                                  <p:stCondLst>
                                    <p:cond delay="0"/>
                                  </p:stCondLst>
                                  <p:childTnLst>
                                    <p:animClr clrSpc="rgb" dir="cw">
                                      <p:cBhvr>
                                        <p:cTn id="187" dur="250" fill="hold"/>
                                        <p:tgtEl>
                                          <p:spTgt spid="125"/>
                                        </p:tgtEl>
                                        <p:attrNameLst>
                                          <p:attrName>stroke.color</p:attrName>
                                        </p:attrNameLst>
                                      </p:cBhvr>
                                      <p:to>
                                        <a:srgbClr val="10822B"/>
                                      </p:to>
                                    </p:animClr>
                                    <p:set>
                                      <p:cBhvr>
                                        <p:cTn id="188" dur="250" fill="hold"/>
                                        <p:tgtEl>
                                          <p:spTgt spid="125"/>
                                        </p:tgtEl>
                                        <p:attrNameLst>
                                          <p:attrName>stroke.on</p:attrName>
                                        </p:attrNameLst>
                                      </p:cBhvr>
                                      <p:to>
                                        <p:strVal val="true"/>
                                      </p:to>
                                    </p:set>
                                  </p:childTnLst>
                                </p:cTn>
                              </p:par>
                              <p:par>
                                <p:cTn id="189" presetID="37" presetClass="path" presetSubtype="0" accel="50000" decel="50000" fill="hold" nodeType="withEffect">
                                  <p:stCondLst>
                                    <p:cond delay="0"/>
                                  </p:stCondLst>
                                  <p:childTnLst>
                                    <p:animMotion origin="layout" path="M -3.33333E-6 -2.96296E-6 C 0.04184 -0.0216 0.2849 -0.05061 0.3599 -0.00185 C 0.43525 0.04692 0.57084 0.17315 0.62483 0.23364 " pathEditMode="relative" rAng="0" ptsTypes="AAA">
                                      <p:cBhvr>
                                        <p:cTn id="190" dur="250" fill="hold"/>
                                        <p:tgtEl>
                                          <p:spTgt spid="125"/>
                                        </p:tgtEl>
                                        <p:attrNameLst>
                                          <p:attrName>ppt_x</p:attrName>
                                          <p:attrName>ppt_y</p:attrName>
                                        </p:attrNameLst>
                                      </p:cBhvr>
                                      <p:rCtr x="31233" y="10247"/>
                                    </p:animMotion>
                                  </p:childTnLst>
                                </p:cTn>
                              </p:par>
                            </p:childTnLst>
                          </p:cTn>
                        </p:par>
                        <p:par>
                          <p:cTn id="191" fill="hold">
                            <p:stCondLst>
                              <p:cond delay="2750"/>
                            </p:stCondLst>
                            <p:childTnLst>
                              <p:par>
                                <p:cTn id="192" presetID="10" presetClass="entr" presetSubtype="0" fill="hold" nodeType="afterEffect">
                                  <p:stCondLst>
                                    <p:cond delay="0"/>
                                  </p:stCondLst>
                                  <p:childTnLst>
                                    <p:set>
                                      <p:cBhvr>
                                        <p:cTn id="193" dur="1" fill="hold">
                                          <p:stCondLst>
                                            <p:cond delay="0"/>
                                          </p:stCondLst>
                                        </p:cTn>
                                        <p:tgtEl>
                                          <p:spTgt spid="126"/>
                                        </p:tgtEl>
                                        <p:attrNameLst>
                                          <p:attrName>style.visibility</p:attrName>
                                        </p:attrNameLst>
                                      </p:cBhvr>
                                      <p:to>
                                        <p:strVal val="visible"/>
                                      </p:to>
                                    </p:set>
                                    <p:animEffect transition="in" filter="fade">
                                      <p:cBhvr>
                                        <p:cTn id="194" dur="250"/>
                                        <p:tgtEl>
                                          <p:spTgt spid="126"/>
                                        </p:tgtEl>
                                      </p:cBhvr>
                                    </p:animEffect>
                                  </p:childTnLst>
                                </p:cTn>
                              </p:par>
                            </p:childTnLst>
                          </p:cTn>
                        </p:par>
                        <p:par>
                          <p:cTn id="195" fill="hold">
                            <p:stCondLst>
                              <p:cond delay="3000"/>
                            </p:stCondLst>
                            <p:childTnLst>
                              <p:par>
                                <p:cTn id="196" presetID="7" presetClass="emph" presetSubtype="2" fill="hold" nodeType="afterEffect">
                                  <p:stCondLst>
                                    <p:cond delay="0"/>
                                  </p:stCondLst>
                                  <p:childTnLst>
                                    <p:animClr clrSpc="rgb" dir="cw">
                                      <p:cBhvr>
                                        <p:cTn id="197" dur="250" fill="hold"/>
                                        <p:tgtEl>
                                          <p:spTgt spid="126"/>
                                        </p:tgtEl>
                                        <p:attrNameLst>
                                          <p:attrName>stroke.color</p:attrName>
                                        </p:attrNameLst>
                                      </p:cBhvr>
                                      <p:to>
                                        <a:srgbClr val="10822B"/>
                                      </p:to>
                                    </p:animClr>
                                    <p:set>
                                      <p:cBhvr>
                                        <p:cTn id="198" dur="250" fill="hold"/>
                                        <p:tgtEl>
                                          <p:spTgt spid="126"/>
                                        </p:tgtEl>
                                        <p:attrNameLst>
                                          <p:attrName>stroke.on</p:attrName>
                                        </p:attrNameLst>
                                      </p:cBhvr>
                                      <p:to>
                                        <p:strVal val="true"/>
                                      </p:to>
                                    </p:set>
                                  </p:childTnLst>
                                </p:cTn>
                              </p:par>
                              <p:par>
                                <p:cTn id="199" presetID="37" presetClass="path" presetSubtype="0" accel="50000" decel="50000" fill="hold" nodeType="withEffect">
                                  <p:stCondLst>
                                    <p:cond delay="0"/>
                                  </p:stCondLst>
                                  <p:childTnLst>
                                    <p:animMotion origin="layout" path="M 3.61111E-6 -0.00031 C 0.04184 -0.02192 0.27621 0.06882 0.35121 0.11759 C 0.42604 0.16636 0.6026 0.30339 0.6276 0.38549 " pathEditMode="relative" rAng="0" ptsTypes="AAA">
                                      <p:cBhvr>
                                        <p:cTn id="200" dur="250" fill="hold"/>
                                        <p:tgtEl>
                                          <p:spTgt spid="126"/>
                                        </p:tgtEl>
                                        <p:attrNameLst>
                                          <p:attrName>ppt_x</p:attrName>
                                          <p:attrName>ppt_y</p:attrName>
                                        </p:attrNameLst>
                                      </p:cBhvr>
                                      <p:rCtr x="31372" y="19105"/>
                                    </p:animMotion>
                                  </p:childTnLst>
                                </p:cTn>
                              </p:par>
                            </p:childTnLst>
                          </p:cTn>
                        </p:par>
                        <p:par>
                          <p:cTn id="201" fill="hold">
                            <p:stCondLst>
                              <p:cond delay="3250"/>
                            </p:stCondLst>
                            <p:childTnLst>
                              <p:par>
                                <p:cTn id="202" presetID="10" presetClass="entr" presetSubtype="0" fill="hold" nodeType="afterEffect">
                                  <p:stCondLst>
                                    <p:cond delay="0"/>
                                  </p:stCondLst>
                                  <p:childTnLst>
                                    <p:set>
                                      <p:cBhvr>
                                        <p:cTn id="203" dur="1" fill="hold">
                                          <p:stCondLst>
                                            <p:cond delay="0"/>
                                          </p:stCondLst>
                                        </p:cTn>
                                        <p:tgtEl>
                                          <p:spTgt spid="133"/>
                                        </p:tgtEl>
                                        <p:attrNameLst>
                                          <p:attrName>style.visibility</p:attrName>
                                        </p:attrNameLst>
                                      </p:cBhvr>
                                      <p:to>
                                        <p:strVal val="visible"/>
                                      </p:to>
                                    </p:set>
                                    <p:animEffect transition="in" filter="fade">
                                      <p:cBhvr>
                                        <p:cTn id="204" dur="250"/>
                                        <p:tgtEl>
                                          <p:spTgt spid="133"/>
                                        </p:tgtEl>
                                      </p:cBhvr>
                                    </p:animEffect>
                                  </p:childTnLst>
                                </p:cTn>
                              </p:par>
                            </p:childTnLst>
                          </p:cTn>
                        </p:par>
                        <p:par>
                          <p:cTn id="205" fill="hold">
                            <p:stCondLst>
                              <p:cond delay="3500"/>
                            </p:stCondLst>
                            <p:childTnLst>
                              <p:par>
                                <p:cTn id="206" presetID="7" presetClass="emph" presetSubtype="2" fill="hold" nodeType="afterEffect">
                                  <p:stCondLst>
                                    <p:cond delay="0"/>
                                  </p:stCondLst>
                                  <p:childTnLst>
                                    <p:animClr clrSpc="rgb" dir="cw">
                                      <p:cBhvr>
                                        <p:cTn id="207" dur="250" fill="hold"/>
                                        <p:tgtEl>
                                          <p:spTgt spid="133"/>
                                        </p:tgtEl>
                                        <p:attrNameLst>
                                          <p:attrName>stroke.color</p:attrName>
                                        </p:attrNameLst>
                                      </p:cBhvr>
                                      <p:to>
                                        <a:srgbClr val="10822B"/>
                                      </p:to>
                                    </p:animClr>
                                    <p:set>
                                      <p:cBhvr>
                                        <p:cTn id="208" dur="250" fill="hold"/>
                                        <p:tgtEl>
                                          <p:spTgt spid="133"/>
                                        </p:tgtEl>
                                        <p:attrNameLst>
                                          <p:attrName>stroke.on</p:attrName>
                                        </p:attrNameLst>
                                      </p:cBhvr>
                                      <p:to>
                                        <p:strVal val="true"/>
                                      </p:to>
                                    </p:set>
                                  </p:childTnLst>
                                </p:cTn>
                              </p:par>
                              <p:par>
                                <p:cTn id="209" presetID="37" presetClass="path" presetSubtype="0" accel="50000" decel="50000" fill="hold" nodeType="withEffect">
                                  <p:stCondLst>
                                    <p:cond delay="0"/>
                                  </p:stCondLst>
                                  <p:childTnLst>
                                    <p:animMotion origin="layout" path="M 2.77778E-6 -0.00061 C 0.04913 -0.0037 0.25937 0.11667 0.33403 0.16543 C 0.4092 0.2142 0.60399 0.38334 0.62899 0.46574 " pathEditMode="relative" rAng="0" ptsTypes="AAA">
                                      <p:cBhvr>
                                        <p:cTn id="210" dur="250" fill="hold"/>
                                        <p:tgtEl>
                                          <p:spTgt spid="133"/>
                                        </p:tgtEl>
                                        <p:attrNameLst>
                                          <p:attrName>ppt_x</p:attrName>
                                          <p:attrName>ppt_y</p:attrName>
                                        </p:attrNameLst>
                                      </p:cBhvr>
                                      <p:rCtr x="31441" y="23302"/>
                                    </p:animMotion>
                                  </p:childTnLst>
                                </p:cTn>
                              </p:par>
                            </p:childTnLst>
                          </p:cTn>
                        </p:par>
                      </p:childTnLst>
                    </p:cTn>
                  </p:par>
                  <p:par>
                    <p:cTn id="211" fill="hold">
                      <p:stCondLst>
                        <p:cond delay="indefinite"/>
                      </p:stCondLst>
                      <p:childTnLst>
                        <p:par>
                          <p:cTn id="212" fill="hold">
                            <p:stCondLst>
                              <p:cond delay="0"/>
                            </p:stCondLst>
                            <p:childTnLst>
                              <p:par>
                                <p:cTn id="213" presetID="31" presetClass="entr" presetSubtype="0" fill="hold" nodeType="clickEffect">
                                  <p:stCondLst>
                                    <p:cond delay="0"/>
                                  </p:stCondLst>
                                  <p:childTnLst>
                                    <p:set>
                                      <p:cBhvr>
                                        <p:cTn id="214" dur="1" fill="hold">
                                          <p:stCondLst>
                                            <p:cond delay="0"/>
                                          </p:stCondLst>
                                        </p:cTn>
                                        <p:tgtEl>
                                          <p:spTgt spid="136"/>
                                        </p:tgtEl>
                                        <p:attrNameLst>
                                          <p:attrName>style.visibility</p:attrName>
                                        </p:attrNameLst>
                                      </p:cBhvr>
                                      <p:to>
                                        <p:strVal val="visible"/>
                                      </p:to>
                                    </p:set>
                                    <p:anim calcmode="lin" valueType="num">
                                      <p:cBhvr>
                                        <p:cTn id="215" dur="250" fill="hold"/>
                                        <p:tgtEl>
                                          <p:spTgt spid="136"/>
                                        </p:tgtEl>
                                        <p:attrNameLst>
                                          <p:attrName>ppt_w</p:attrName>
                                        </p:attrNameLst>
                                      </p:cBhvr>
                                      <p:tavLst>
                                        <p:tav tm="0">
                                          <p:val>
                                            <p:fltVal val="0"/>
                                          </p:val>
                                        </p:tav>
                                        <p:tav tm="100000">
                                          <p:val>
                                            <p:strVal val="#ppt_w"/>
                                          </p:val>
                                        </p:tav>
                                      </p:tavLst>
                                    </p:anim>
                                    <p:anim calcmode="lin" valueType="num">
                                      <p:cBhvr>
                                        <p:cTn id="216" dur="250" fill="hold"/>
                                        <p:tgtEl>
                                          <p:spTgt spid="136"/>
                                        </p:tgtEl>
                                        <p:attrNameLst>
                                          <p:attrName>ppt_h</p:attrName>
                                        </p:attrNameLst>
                                      </p:cBhvr>
                                      <p:tavLst>
                                        <p:tav tm="0">
                                          <p:val>
                                            <p:fltVal val="0"/>
                                          </p:val>
                                        </p:tav>
                                        <p:tav tm="100000">
                                          <p:val>
                                            <p:strVal val="#ppt_h"/>
                                          </p:val>
                                        </p:tav>
                                      </p:tavLst>
                                    </p:anim>
                                    <p:anim calcmode="lin" valueType="num">
                                      <p:cBhvr>
                                        <p:cTn id="217" dur="250" fill="hold"/>
                                        <p:tgtEl>
                                          <p:spTgt spid="136"/>
                                        </p:tgtEl>
                                        <p:attrNameLst>
                                          <p:attrName>style.rotation</p:attrName>
                                        </p:attrNameLst>
                                      </p:cBhvr>
                                      <p:tavLst>
                                        <p:tav tm="0">
                                          <p:val>
                                            <p:fltVal val="90"/>
                                          </p:val>
                                        </p:tav>
                                        <p:tav tm="100000">
                                          <p:val>
                                            <p:fltVal val="0"/>
                                          </p:val>
                                        </p:tav>
                                      </p:tavLst>
                                    </p:anim>
                                    <p:animEffect transition="in" filter="fade">
                                      <p:cBhvr>
                                        <p:cTn id="218" dur="250"/>
                                        <p:tgtEl>
                                          <p:spTgt spid="136"/>
                                        </p:tgtEl>
                                      </p:cBhvr>
                                    </p:animEffect>
                                  </p:childTnLst>
                                </p:cTn>
                              </p:par>
                            </p:childTnLst>
                          </p:cTn>
                        </p:par>
                        <p:par>
                          <p:cTn id="219" fill="hold">
                            <p:stCondLst>
                              <p:cond delay="250"/>
                            </p:stCondLst>
                            <p:childTnLst>
                              <p:par>
                                <p:cTn id="220" presetID="37" presetClass="path" presetSubtype="0" accel="50000" decel="50000" fill="hold" nodeType="afterEffect">
                                  <p:stCondLst>
                                    <p:cond delay="0"/>
                                  </p:stCondLst>
                                  <p:childTnLst>
                                    <p:animMotion origin="layout" path="M 2.77778E-7 -0.00092 C 0.06181 0.00649 0.1066 0.09074 0.11927 0.1747 C 0.13108 0.27624 0.12413 0.41945 0.11892 0.49352 " pathEditMode="relative" rAng="0" ptsTypes="AAA">
                                      <p:cBhvr>
                                        <p:cTn id="221" dur="250" fill="hold"/>
                                        <p:tgtEl>
                                          <p:spTgt spid="136"/>
                                        </p:tgtEl>
                                        <p:attrNameLst>
                                          <p:attrName>ppt_x</p:attrName>
                                          <p:attrName>ppt_y</p:attrName>
                                        </p:attrNameLst>
                                      </p:cBhvr>
                                      <p:rCtr x="6285" y="24722"/>
                                    </p:animMotion>
                                  </p:childTnLst>
                                </p:cTn>
                              </p:par>
                            </p:childTnLst>
                          </p:cTn>
                        </p:par>
                        <p:par>
                          <p:cTn id="222" fill="hold">
                            <p:stCondLst>
                              <p:cond delay="500"/>
                            </p:stCondLst>
                            <p:childTnLst>
                              <p:par>
                                <p:cTn id="223" presetID="31" presetClass="entr" presetSubtype="0" fill="hold" nodeType="afterEffect">
                                  <p:stCondLst>
                                    <p:cond delay="0"/>
                                  </p:stCondLst>
                                  <p:childTnLst>
                                    <p:set>
                                      <p:cBhvr>
                                        <p:cTn id="224" dur="1" fill="hold">
                                          <p:stCondLst>
                                            <p:cond delay="0"/>
                                          </p:stCondLst>
                                        </p:cTn>
                                        <p:tgtEl>
                                          <p:spTgt spid="64"/>
                                        </p:tgtEl>
                                        <p:attrNameLst>
                                          <p:attrName>style.visibility</p:attrName>
                                        </p:attrNameLst>
                                      </p:cBhvr>
                                      <p:to>
                                        <p:strVal val="visible"/>
                                      </p:to>
                                    </p:set>
                                    <p:anim calcmode="lin" valueType="num">
                                      <p:cBhvr>
                                        <p:cTn id="225" dur="250" fill="hold"/>
                                        <p:tgtEl>
                                          <p:spTgt spid="64"/>
                                        </p:tgtEl>
                                        <p:attrNameLst>
                                          <p:attrName>ppt_w</p:attrName>
                                        </p:attrNameLst>
                                      </p:cBhvr>
                                      <p:tavLst>
                                        <p:tav tm="0">
                                          <p:val>
                                            <p:fltVal val="0"/>
                                          </p:val>
                                        </p:tav>
                                        <p:tav tm="100000">
                                          <p:val>
                                            <p:strVal val="#ppt_w"/>
                                          </p:val>
                                        </p:tav>
                                      </p:tavLst>
                                    </p:anim>
                                    <p:anim calcmode="lin" valueType="num">
                                      <p:cBhvr>
                                        <p:cTn id="226" dur="250" fill="hold"/>
                                        <p:tgtEl>
                                          <p:spTgt spid="64"/>
                                        </p:tgtEl>
                                        <p:attrNameLst>
                                          <p:attrName>ppt_h</p:attrName>
                                        </p:attrNameLst>
                                      </p:cBhvr>
                                      <p:tavLst>
                                        <p:tav tm="0">
                                          <p:val>
                                            <p:fltVal val="0"/>
                                          </p:val>
                                        </p:tav>
                                        <p:tav tm="100000">
                                          <p:val>
                                            <p:strVal val="#ppt_h"/>
                                          </p:val>
                                        </p:tav>
                                      </p:tavLst>
                                    </p:anim>
                                    <p:anim calcmode="lin" valueType="num">
                                      <p:cBhvr>
                                        <p:cTn id="227" dur="250" fill="hold"/>
                                        <p:tgtEl>
                                          <p:spTgt spid="64"/>
                                        </p:tgtEl>
                                        <p:attrNameLst>
                                          <p:attrName>style.rotation</p:attrName>
                                        </p:attrNameLst>
                                      </p:cBhvr>
                                      <p:tavLst>
                                        <p:tav tm="0">
                                          <p:val>
                                            <p:fltVal val="90"/>
                                          </p:val>
                                        </p:tav>
                                        <p:tav tm="100000">
                                          <p:val>
                                            <p:fltVal val="0"/>
                                          </p:val>
                                        </p:tav>
                                      </p:tavLst>
                                    </p:anim>
                                    <p:animEffect transition="in" filter="fade">
                                      <p:cBhvr>
                                        <p:cTn id="228" dur="250"/>
                                        <p:tgtEl>
                                          <p:spTgt spid="64"/>
                                        </p:tgtEl>
                                      </p:cBhvr>
                                    </p:animEffect>
                                  </p:childTnLst>
                                </p:cTn>
                              </p:par>
                            </p:childTnLst>
                          </p:cTn>
                        </p:par>
                        <p:par>
                          <p:cTn id="229" fill="hold">
                            <p:stCondLst>
                              <p:cond delay="750"/>
                            </p:stCondLst>
                            <p:childTnLst>
                              <p:par>
                                <p:cTn id="230" presetID="37" presetClass="path" presetSubtype="0" accel="50000" decel="50000" fill="hold" nodeType="afterEffect">
                                  <p:stCondLst>
                                    <p:cond delay="0"/>
                                  </p:stCondLst>
                                  <p:childTnLst>
                                    <p:animMotion origin="layout" path="M 2.77778E-7 -0.00092 C 0.06059 0.00432 0.14358 0.10185 0.20937 0.18179 C 0.27587 0.25957 0.34583 0.40895 0.36233 0.48611 " pathEditMode="relative" rAng="0" ptsTypes="AAA">
                                      <p:cBhvr>
                                        <p:cTn id="231" dur="250" fill="hold"/>
                                        <p:tgtEl>
                                          <p:spTgt spid="64"/>
                                        </p:tgtEl>
                                        <p:attrNameLst>
                                          <p:attrName>ppt_x</p:attrName>
                                          <p:attrName>ppt_y</p:attrName>
                                        </p:attrNameLst>
                                      </p:cBhvr>
                                      <p:rCtr x="18108" y="24352"/>
                                    </p:animMotion>
                                  </p:childTnLst>
                                </p:cTn>
                              </p:par>
                            </p:childTnLst>
                          </p:cTn>
                        </p:par>
                        <p:par>
                          <p:cTn id="232" fill="hold">
                            <p:stCondLst>
                              <p:cond delay="1000"/>
                            </p:stCondLst>
                            <p:childTnLst>
                              <p:par>
                                <p:cTn id="233" presetID="31" presetClass="entr" presetSubtype="0" fill="hold" nodeType="afterEffect">
                                  <p:stCondLst>
                                    <p:cond delay="0"/>
                                  </p:stCondLst>
                                  <p:childTnLst>
                                    <p:set>
                                      <p:cBhvr>
                                        <p:cTn id="234" dur="1" fill="hold">
                                          <p:stCondLst>
                                            <p:cond delay="0"/>
                                          </p:stCondLst>
                                        </p:cTn>
                                        <p:tgtEl>
                                          <p:spTgt spid="65"/>
                                        </p:tgtEl>
                                        <p:attrNameLst>
                                          <p:attrName>style.visibility</p:attrName>
                                        </p:attrNameLst>
                                      </p:cBhvr>
                                      <p:to>
                                        <p:strVal val="visible"/>
                                      </p:to>
                                    </p:set>
                                    <p:anim calcmode="lin" valueType="num">
                                      <p:cBhvr>
                                        <p:cTn id="235" dur="250" fill="hold"/>
                                        <p:tgtEl>
                                          <p:spTgt spid="65"/>
                                        </p:tgtEl>
                                        <p:attrNameLst>
                                          <p:attrName>ppt_w</p:attrName>
                                        </p:attrNameLst>
                                      </p:cBhvr>
                                      <p:tavLst>
                                        <p:tav tm="0">
                                          <p:val>
                                            <p:fltVal val="0"/>
                                          </p:val>
                                        </p:tav>
                                        <p:tav tm="100000">
                                          <p:val>
                                            <p:strVal val="#ppt_w"/>
                                          </p:val>
                                        </p:tav>
                                      </p:tavLst>
                                    </p:anim>
                                    <p:anim calcmode="lin" valueType="num">
                                      <p:cBhvr>
                                        <p:cTn id="236" dur="250" fill="hold"/>
                                        <p:tgtEl>
                                          <p:spTgt spid="65"/>
                                        </p:tgtEl>
                                        <p:attrNameLst>
                                          <p:attrName>ppt_h</p:attrName>
                                        </p:attrNameLst>
                                      </p:cBhvr>
                                      <p:tavLst>
                                        <p:tav tm="0">
                                          <p:val>
                                            <p:fltVal val="0"/>
                                          </p:val>
                                        </p:tav>
                                        <p:tav tm="100000">
                                          <p:val>
                                            <p:strVal val="#ppt_h"/>
                                          </p:val>
                                        </p:tav>
                                      </p:tavLst>
                                    </p:anim>
                                    <p:anim calcmode="lin" valueType="num">
                                      <p:cBhvr>
                                        <p:cTn id="237" dur="250" fill="hold"/>
                                        <p:tgtEl>
                                          <p:spTgt spid="65"/>
                                        </p:tgtEl>
                                        <p:attrNameLst>
                                          <p:attrName>style.rotation</p:attrName>
                                        </p:attrNameLst>
                                      </p:cBhvr>
                                      <p:tavLst>
                                        <p:tav tm="0">
                                          <p:val>
                                            <p:fltVal val="90"/>
                                          </p:val>
                                        </p:tav>
                                        <p:tav tm="100000">
                                          <p:val>
                                            <p:fltVal val="0"/>
                                          </p:val>
                                        </p:tav>
                                      </p:tavLst>
                                    </p:anim>
                                    <p:animEffect transition="in" filter="fade">
                                      <p:cBhvr>
                                        <p:cTn id="238" dur="250"/>
                                        <p:tgtEl>
                                          <p:spTgt spid="65"/>
                                        </p:tgtEl>
                                      </p:cBhvr>
                                    </p:animEffect>
                                  </p:childTnLst>
                                </p:cTn>
                              </p:par>
                            </p:childTnLst>
                          </p:cTn>
                        </p:par>
                        <p:par>
                          <p:cTn id="239" fill="hold">
                            <p:stCondLst>
                              <p:cond delay="1250"/>
                            </p:stCondLst>
                            <p:childTnLst>
                              <p:par>
                                <p:cTn id="240" presetID="37" presetClass="path" presetSubtype="0" accel="50000" decel="50000" fill="hold" nodeType="afterEffect">
                                  <p:stCondLst>
                                    <p:cond delay="0"/>
                                  </p:stCondLst>
                                  <p:childTnLst>
                                    <p:animMotion origin="layout" path="M 2.77778E-6 -0.00092 C 0.05972 0.00309 0.2658 0.0784 0.33142 0.15803 C 0.39791 0.23642 0.50764 0.41698 0.52448 0.49507 " pathEditMode="relative" rAng="0" ptsTypes="AAA">
                                      <p:cBhvr>
                                        <p:cTn id="241" dur="250" fill="hold"/>
                                        <p:tgtEl>
                                          <p:spTgt spid="65"/>
                                        </p:tgtEl>
                                        <p:attrNameLst>
                                          <p:attrName>ppt_x</p:attrName>
                                          <p:attrName>ppt_y</p:attrName>
                                        </p:attrNameLst>
                                      </p:cBhvr>
                                      <p:rCtr x="26215" y="24784"/>
                                    </p:animMotion>
                                  </p:childTnLst>
                                </p:cTn>
                              </p:par>
                            </p:childTnLst>
                          </p:cTn>
                        </p:par>
                        <p:par>
                          <p:cTn id="242" fill="hold">
                            <p:stCondLst>
                              <p:cond delay="1500"/>
                            </p:stCondLst>
                            <p:childTnLst>
                              <p:par>
                                <p:cTn id="243" presetID="31" presetClass="entr" presetSubtype="0" fill="hold" nodeType="afterEffect">
                                  <p:stCondLst>
                                    <p:cond delay="0"/>
                                  </p:stCondLst>
                                  <p:childTnLst>
                                    <p:set>
                                      <p:cBhvr>
                                        <p:cTn id="244" dur="1" fill="hold">
                                          <p:stCondLst>
                                            <p:cond delay="0"/>
                                          </p:stCondLst>
                                        </p:cTn>
                                        <p:tgtEl>
                                          <p:spTgt spid="66"/>
                                        </p:tgtEl>
                                        <p:attrNameLst>
                                          <p:attrName>style.visibility</p:attrName>
                                        </p:attrNameLst>
                                      </p:cBhvr>
                                      <p:to>
                                        <p:strVal val="visible"/>
                                      </p:to>
                                    </p:set>
                                    <p:anim calcmode="lin" valueType="num">
                                      <p:cBhvr>
                                        <p:cTn id="245" dur="250" fill="hold"/>
                                        <p:tgtEl>
                                          <p:spTgt spid="66"/>
                                        </p:tgtEl>
                                        <p:attrNameLst>
                                          <p:attrName>ppt_w</p:attrName>
                                        </p:attrNameLst>
                                      </p:cBhvr>
                                      <p:tavLst>
                                        <p:tav tm="0">
                                          <p:val>
                                            <p:fltVal val="0"/>
                                          </p:val>
                                        </p:tav>
                                        <p:tav tm="100000">
                                          <p:val>
                                            <p:strVal val="#ppt_w"/>
                                          </p:val>
                                        </p:tav>
                                      </p:tavLst>
                                    </p:anim>
                                    <p:anim calcmode="lin" valueType="num">
                                      <p:cBhvr>
                                        <p:cTn id="246" dur="250" fill="hold"/>
                                        <p:tgtEl>
                                          <p:spTgt spid="66"/>
                                        </p:tgtEl>
                                        <p:attrNameLst>
                                          <p:attrName>ppt_h</p:attrName>
                                        </p:attrNameLst>
                                      </p:cBhvr>
                                      <p:tavLst>
                                        <p:tav tm="0">
                                          <p:val>
                                            <p:fltVal val="0"/>
                                          </p:val>
                                        </p:tav>
                                        <p:tav tm="100000">
                                          <p:val>
                                            <p:strVal val="#ppt_h"/>
                                          </p:val>
                                        </p:tav>
                                      </p:tavLst>
                                    </p:anim>
                                    <p:anim calcmode="lin" valueType="num">
                                      <p:cBhvr>
                                        <p:cTn id="247" dur="250" fill="hold"/>
                                        <p:tgtEl>
                                          <p:spTgt spid="66"/>
                                        </p:tgtEl>
                                        <p:attrNameLst>
                                          <p:attrName>style.rotation</p:attrName>
                                        </p:attrNameLst>
                                      </p:cBhvr>
                                      <p:tavLst>
                                        <p:tav tm="0">
                                          <p:val>
                                            <p:fltVal val="90"/>
                                          </p:val>
                                        </p:tav>
                                        <p:tav tm="100000">
                                          <p:val>
                                            <p:fltVal val="0"/>
                                          </p:val>
                                        </p:tav>
                                      </p:tavLst>
                                    </p:anim>
                                    <p:animEffect transition="in" filter="fade">
                                      <p:cBhvr>
                                        <p:cTn id="248" dur="250"/>
                                        <p:tgtEl>
                                          <p:spTgt spid="66"/>
                                        </p:tgtEl>
                                      </p:cBhvr>
                                    </p:animEffect>
                                  </p:childTnLst>
                                </p:cTn>
                              </p:par>
                            </p:childTnLst>
                          </p:cTn>
                        </p:par>
                        <p:par>
                          <p:cTn id="249" fill="hold">
                            <p:stCondLst>
                              <p:cond delay="1750"/>
                            </p:stCondLst>
                            <p:childTnLst>
                              <p:par>
                                <p:cTn id="250" presetID="37" presetClass="path" presetSubtype="0" accel="50000" decel="50000" fill="hold" nodeType="afterEffect">
                                  <p:stCondLst>
                                    <p:cond delay="0"/>
                                  </p:stCondLst>
                                  <p:childTnLst>
                                    <p:animMotion origin="layout" path="M 1.38889E-6 -0.00092 C 0.06753 0.00309 0.30069 0.08087 0.375 0.16328 C 0.45017 0.24445 0.57448 0.43118 0.59358 0.51204 " pathEditMode="relative" rAng="0" ptsTypes="AAA">
                                      <p:cBhvr>
                                        <p:cTn id="251" dur="250" fill="hold"/>
                                        <p:tgtEl>
                                          <p:spTgt spid="66"/>
                                        </p:tgtEl>
                                        <p:attrNameLst>
                                          <p:attrName>ppt_x</p:attrName>
                                          <p:attrName>ppt_y</p:attrName>
                                        </p:attrNameLst>
                                      </p:cBhvr>
                                      <p:rCtr x="29670" y="25648"/>
                                    </p:animMotion>
                                  </p:childTnLst>
                                </p:cTn>
                              </p:par>
                            </p:childTnLst>
                          </p:cTn>
                        </p:par>
                        <p:par>
                          <p:cTn id="252" fill="hold">
                            <p:stCondLst>
                              <p:cond delay="2000"/>
                            </p:stCondLst>
                            <p:childTnLst>
                              <p:par>
                                <p:cTn id="253" presetID="31" presetClass="entr" presetSubtype="0" fill="hold" nodeType="afterEffect">
                                  <p:stCondLst>
                                    <p:cond delay="0"/>
                                  </p:stCondLst>
                                  <p:childTnLst>
                                    <p:set>
                                      <p:cBhvr>
                                        <p:cTn id="254" dur="1" fill="hold">
                                          <p:stCondLst>
                                            <p:cond delay="0"/>
                                          </p:stCondLst>
                                        </p:cTn>
                                        <p:tgtEl>
                                          <p:spTgt spid="78"/>
                                        </p:tgtEl>
                                        <p:attrNameLst>
                                          <p:attrName>style.visibility</p:attrName>
                                        </p:attrNameLst>
                                      </p:cBhvr>
                                      <p:to>
                                        <p:strVal val="visible"/>
                                      </p:to>
                                    </p:set>
                                    <p:anim calcmode="lin" valueType="num">
                                      <p:cBhvr>
                                        <p:cTn id="255" dur="500" fill="hold"/>
                                        <p:tgtEl>
                                          <p:spTgt spid="78"/>
                                        </p:tgtEl>
                                        <p:attrNameLst>
                                          <p:attrName>ppt_w</p:attrName>
                                        </p:attrNameLst>
                                      </p:cBhvr>
                                      <p:tavLst>
                                        <p:tav tm="0">
                                          <p:val>
                                            <p:fltVal val="0"/>
                                          </p:val>
                                        </p:tav>
                                        <p:tav tm="100000">
                                          <p:val>
                                            <p:strVal val="#ppt_w"/>
                                          </p:val>
                                        </p:tav>
                                      </p:tavLst>
                                    </p:anim>
                                    <p:anim calcmode="lin" valueType="num">
                                      <p:cBhvr>
                                        <p:cTn id="256" dur="500" fill="hold"/>
                                        <p:tgtEl>
                                          <p:spTgt spid="78"/>
                                        </p:tgtEl>
                                        <p:attrNameLst>
                                          <p:attrName>ppt_h</p:attrName>
                                        </p:attrNameLst>
                                      </p:cBhvr>
                                      <p:tavLst>
                                        <p:tav tm="0">
                                          <p:val>
                                            <p:fltVal val="0"/>
                                          </p:val>
                                        </p:tav>
                                        <p:tav tm="100000">
                                          <p:val>
                                            <p:strVal val="#ppt_h"/>
                                          </p:val>
                                        </p:tav>
                                      </p:tavLst>
                                    </p:anim>
                                    <p:anim calcmode="lin" valueType="num">
                                      <p:cBhvr>
                                        <p:cTn id="257" dur="500" fill="hold"/>
                                        <p:tgtEl>
                                          <p:spTgt spid="78"/>
                                        </p:tgtEl>
                                        <p:attrNameLst>
                                          <p:attrName>style.rotation</p:attrName>
                                        </p:attrNameLst>
                                      </p:cBhvr>
                                      <p:tavLst>
                                        <p:tav tm="0">
                                          <p:val>
                                            <p:fltVal val="90"/>
                                          </p:val>
                                        </p:tav>
                                        <p:tav tm="100000">
                                          <p:val>
                                            <p:fltVal val="0"/>
                                          </p:val>
                                        </p:tav>
                                      </p:tavLst>
                                    </p:anim>
                                    <p:animEffect transition="in" filter="fade">
                                      <p:cBhvr>
                                        <p:cTn id="258" dur="500"/>
                                        <p:tgtEl>
                                          <p:spTgt spid="78"/>
                                        </p:tgtEl>
                                      </p:cBhvr>
                                    </p:animEffect>
                                  </p:childTnLst>
                                </p:cTn>
                              </p:par>
                              <p:par>
                                <p:cTn id="259" presetID="31" presetClass="entr" presetSubtype="0" fill="hold" nodeType="withEffect">
                                  <p:stCondLst>
                                    <p:cond delay="0"/>
                                  </p:stCondLst>
                                  <p:childTnLst>
                                    <p:set>
                                      <p:cBhvr>
                                        <p:cTn id="260" dur="1" fill="hold">
                                          <p:stCondLst>
                                            <p:cond delay="0"/>
                                          </p:stCondLst>
                                        </p:cTn>
                                        <p:tgtEl>
                                          <p:spTgt spid="71"/>
                                        </p:tgtEl>
                                        <p:attrNameLst>
                                          <p:attrName>style.visibility</p:attrName>
                                        </p:attrNameLst>
                                      </p:cBhvr>
                                      <p:to>
                                        <p:strVal val="visible"/>
                                      </p:to>
                                    </p:set>
                                    <p:anim calcmode="lin" valueType="num">
                                      <p:cBhvr>
                                        <p:cTn id="261" dur="500" fill="hold"/>
                                        <p:tgtEl>
                                          <p:spTgt spid="71"/>
                                        </p:tgtEl>
                                        <p:attrNameLst>
                                          <p:attrName>ppt_w</p:attrName>
                                        </p:attrNameLst>
                                      </p:cBhvr>
                                      <p:tavLst>
                                        <p:tav tm="0">
                                          <p:val>
                                            <p:fltVal val="0"/>
                                          </p:val>
                                        </p:tav>
                                        <p:tav tm="100000">
                                          <p:val>
                                            <p:strVal val="#ppt_w"/>
                                          </p:val>
                                        </p:tav>
                                      </p:tavLst>
                                    </p:anim>
                                    <p:anim calcmode="lin" valueType="num">
                                      <p:cBhvr>
                                        <p:cTn id="262" dur="500" fill="hold"/>
                                        <p:tgtEl>
                                          <p:spTgt spid="71"/>
                                        </p:tgtEl>
                                        <p:attrNameLst>
                                          <p:attrName>ppt_h</p:attrName>
                                        </p:attrNameLst>
                                      </p:cBhvr>
                                      <p:tavLst>
                                        <p:tav tm="0">
                                          <p:val>
                                            <p:fltVal val="0"/>
                                          </p:val>
                                        </p:tav>
                                        <p:tav tm="100000">
                                          <p:val>
                                            <p:strVal val="#ppt_h"/>
                                          </p:val>
                                        </p:tav>
                                      </p:tavLst>
                                    </p:anim>
                                    <p:anim calcmode="lin" valueType="num">
                                      <p:cBhvr>
                                        <p:cTn id="263" dur="500" fill="hold"/>
                                        <p:tgtEl>
                                          <p:spTgt spid="71"/>
                                        </p:tgtEl>
                                        <p:attrNameLst>
                                          <p:attrName>style.rotation</p:attrName>
                                        </p:attrNameLst>
                                      </p:cBhvr>
                                      <p:tavLst>
                                        <p:tav tm="0">
                                          <p:val>
                                            <p:fltVal val="90"/>
                                          </p:val>
                                        </p:tav>
                                        <p:tav tm="100000">
                                          <p:val>
                                            <p:fltVal val="0"/>
                                          </p:val>
                                        </p:tav>
                                      </p:tavLst>
                                    </p:anim>
                                    <p:animEffect transition="in" filter="fade">
                                      <p:cBhvr>
                                        <p:cTn id="264" dur="500"/>
                                        <p:tgtEl>
                                          <p:spTgt spid="71"/>
                                        </p:tgtEl>
                                      </p:cBhvr>
                                    </p:animEffect>
                                  </p:childTnLst>
                                </p:cTn>
                              </p:par>
                              <p:par>
                                <p:cTn id="265" presetID="31" presetClass="entr" presetSubtype="0" fill="hold" nodeType="withEffect">
                                  <p:stCondLst>
                                    <p:cond delay="0"/>
                                  </p:stCondLst>
                                  <p:childTnLst>
                                    <p:set>
                                      <p:cBhvr>
                                        <p:cTn id="266" dur="1" fill="hold">
                                          <p:stCondLst>
                                            <p:cond delay="0"/>
                                          </p:stCondLst>
                                        </p:cTn>
                                        <p:tgtEl>
                                          <p:spTgt spid="79"/>
                                        </p:tgtEl>
                                        <p:attrNameLst>
                                          <p:attrName>style.visibility</p:attrName>
                                        </p:attrNameLst>
                                      </p:cBhvr>
                                      <p:to>
                                        <p:strVal val="visible"/>
                                      </p:to>
                                    </p:set>
                                    <p:anim calcmode="lin" valueType="num">
                                      <p:cBhvr>
                                        <p:cTn id="267" dur="500" fill="hold"/>
                                        <p:tgtEl>
                                          <p:spTgt spid="79"/>
                                        </p:tgtEl>
                                        <p:attrNameLst>
                                          <p:attrName>ppt_w</p:attrName>
                                        </p:attrNameLst>
                                      </p:cBhvr>
                                      <p:tavLst>
                                        <p:tav tm="0">
                                          <p:val>
                                            <p:fltVal val="0"/>
                                          </p:val>
                                        </p:tav>
                                        <p:tav tm="100000">
                                          <p:val>
                                            <p:strVal val="#ppt_w"/>
                                          </p:val>
                                        </p:tav>
                                      </p:tavLst>
                                    </p:anim>
                                    <p:anim calcmode="lin" valueType="num">
                                      <p:cBhvr>
                                        <p:cTn id="268" dur="500" fill="hold"/>
                                        <p:tgtEl>
                                          <p:spTgt spid="79"/>
                                        </p:tgtEl>
                                        <p:attrNameLst>
                                          <p:attrName>ppt_h</p:attrName>
                                        </p:attrNameLst>
                                      </p:cBhvr>
                                      <p:tavLst>
                                        <p:tav tm="0">
                                          <p:val>
                                            <p:fltVal val="0"/>
                                          </p:val>
                                        </p:tav>
                                        <p:tav tm="100000">
                                          <p:val>
                                            <p:strVal val="#ppt_h"/>
                                          </p:val>
                                        </p:tav>
                                      </p:tavLst>
                                    </p:anim>
                                    <p:anim calcmode="lin" valueType="num">
                                      <p:cBhvr>
                                        <p:cTn id="269" dur="500" fill="hold"/>
                                        <p:tgtEl>
                                          <p:spTgt spid="79"/>
                                        </p:tgtEl>
                                        <p:attrNameLst>
                                          <p:attrName>style.rotation</p:attrName>
                                        </p:attrNameLst>
                                      </p:cBhvr>
                                      <p:tavLst>
                                        <p:tav tm="0">
                                          <p:val>
                                            <p:fltVal val="90"/>
                                          </p:val>
                                        </p:tav>
                                        <p:tav tm="100000">
                                          <p:val>
                                            <p:fltVal val="0"/>
                                          </p:val>
                                        </p:tav>
                                      </p:tavLst>
                                    </p:anim>
                                    <p:animEffect transition="in" filter="fade">
                                      <p:cBhvr>
                                        <p:cTn id="270" dur="500"/>
                                        <p:tgtEl>
                                          <p:spTgt spid="79"/>
                                        </p:tgtEl>
                                      </p:cBhvr>
                                    </p:animEffect>
                                  </p:childTnLst>
                                </p:cTn>
                              </p:par>
                              <p:par>
                                <p:cTn id="271" presetID="31" presetClass="entr" presetSubtype="0" fill="hold" nodeType="withEffect">
                                  <p:stCondLst>
                                    <p:cond delay="0"/>
                                  </p:stCondLst>
                                  <p:childTnLst>
                                    <p:set>
                                      <p:cBhvr>
                                        <p:cTn id="272" dur="1" fill="hold">
                                          <p:stCondLst>
                                            <p:cond delay="0"/>
                                          </p:stCondLst>
                                        </p:cTn>
                                        <p:tgtEl>
                                          <p:spTgt spid="88"/>
                                        </p:tgtEl>
                                        <p:attrNameLst>
                                          <p:attrName>style.visibility</p:attrName>
                                        </p:attrNameLst>
                                      </p:cBhvr>
                                      <p:to>
                                        <p:strVal val="visible"/>
                                      </p:to>
                                    </p:set>
                                    <p:anim calcmode="lin" valueType="num">
                                      <p:cBhvr>
                                        <p:cTn id="273" dur="500" fill="hold"/>
                                        <p:tgtEl>
                                          <p:spTgt spid="88"/>
                                        </p:tgtEl>
                                        <p:attrNameLst>
                                          <p:attrName>ppt_w</p:attrName>
                                        </p:attrNameLst>
                                      </p:cBhvr>
                                      <p:tavLst>
                                        <p:tav tm="0">
                                          <p:val>
                                            <p:fltVal val="0"/>
                                          </p:val>
                                        </p:tav>
                                        <p:tav tm="100000">
                                          <p:val>
                                            <p:strVal val="#ppt_w"/>
                                          </p:val>
                                        </p:tav>
                                      </p:tavLst>
                                    </p:anim>
                                    <p:anim calcmode="lin" valueType="num">
                                      <p:cBhvr>
                                        <p:cTn id="274" dur="500" fill="hold"/>
                                        <p:tgtEl>
                                          <p:spTgt spid="88"/>
                                        </p:tgtEl>
                                        <p:attrNameLst>
                                          <p:attrName>ppt_h</p:attrName>
                                        </p:attrNameLst>
                                      </p:cBhvr>
                                      <p:tavLst>
                                        <p:tav tm="0">
                                          <p:val>
                                            <p:fltVal val="0"/>
                                          </p:val>
                                        </p:tav>
                                        <p:tav tm="100000">
                                          <p:val>
                                            <p:strVal val="#ppt_h"/>
                                          </p:val>
                                        </p:tav>
                                      </p:tavLst>
                                    </p:anim>
                                    <p:anim calcmode="lin" valueType="num">
                                      <p:cBhvr>
                                        <p:cTn id="275" dur="500" fill="hold"/>
                                        <p:tgtEl>
                                          <p:spTgt spid="88"/>
                                        </p:tgtEl>
                                        <p:attrNameLst>
                                          <p:attrName>style.rotation</p:attrName>
                                        </p:attrNameLst>
                                      </p:cBhvr>
                                      <p:tavLst>
                                        <p:tav tm="0">
                                          <p:val>
                                            <p:fltVal val="90"/>
                                          </p:val>
                                        </p:tav>
                                        <p:tav tm="100000">
                                          <p:val>
                                            <p:fltVal val="0"/>
                                          </p:val>
                                        </p:tav>
                                      </p:tavLst>
                                    </p:anim>
                                    <p:animEffect transition="in" filter="fade">
                                      <p:cBhvr>
                                        <p:cTn id="276" dur="500"/>
                                        <p:tgtEl>
                                          <p:spTgt spid="88"/>
                                        </p:tgtEl>
                                      </p:cBhvr>
                                    </p:animEffect>
                                  </p:childTnLst>
                                </p:cTn>
                              </p:par>
                            </p:childTnLst>
                          </p:cTn>
                        </p:par>
                        <p:par>
                          <p:cTn id="277" fill="hold">
                            <p:stCondLst>
                              <p:cond delay="2500"/>
                            </p:stCondLst>
                            <p:childTnLst>
                              <p:par>
                                <p:cTn id="278" presetID="37" presetClass="path" presetSubtype="0" accel="50000" decel="50000" fill="hold" nodeType="afterEffect">
                                  <p:stCondLst>
                                    <p:cond delay="0"/>
                                  </p:stCondLst>
                                  <p:childTnLst>
                                    <p:animMotion origin="layout" path="M 0 0.00092 C 0.06424 0.00987 0.1816 0.03734 0.25451 0.01111 C 0.32743 -0.01513 0.39948 -0.12161 0.43785 -0.15617 " pathEditMode="relative" rAng="0" ptsTypes="AAA">
                                      <p:cBhvr>
                                        <p:cTn id="279" dur="500" fill="hold"/>
                                        <p:tgtEl>
                                          <p:spTgt spid="78"/>
                                        </p:tgtEl>
                                        <p:attrNameLst>
                                          <p:attrName>ppt_x</p:attrName>
                                          <p:attrName>ppt_y</p:attrName>
                                        </p:attrNameLst>
                                      </p:cBhvr>
                                      <p:rCtr x="21892" y="-6821"/>
                                    </p:animMotion>
                                  </p:childTnLst>
                                </p:cTn>
                              </p:par>
                              <p:par>
                                <p:cTn id="280" presetID="37" presetClass="path" presetSubtype="0" accel="50000" decel="50000" fill="hold" nodeType="withEffect">
                                  <p:stCondLst>
                                    <p:cond delay="0"/>
                                  </p:stCondLst>
                                  <p:childTnLst>
                                    <p:animMotion origin="layout" path="M -1.94444E-6 -0.00124 L 0.49011 -0.1213 " pathEditMode="relative" rAng="0" ptsTypes="AA">
                                      <p:cBhvr>
                                        <p:cTn id="281" dur="500" fill="hold"/>
                                        <p:tgtEl>
                                          <p:spTgt spid="71"/>
                                        </p:tgtEl>
                                        <p:attrNameLst>
                                          <p:attrName>ppt_x</p:attrName>
                                          <p:attrName>ppt_y</p:attrName>
                                        </p:attrNameLst>
                                      </p:cBhvr>
                                      <p:rCtr x="24497" y="-6019"/>
                                    </p:animMotion>
                                  </p:childTnLst>
                                </p:cTn>
                              </p:par>
                              <p:par>
                                <p:cTn id="282" presetID="37" presetClass="path" presetSubtype="0" accel="50000" decel="50000" fill="hold" nodeType="withEffect">
                                  <p:stCondLst>
                                    <p:cond delay="0"/>
                                  </p:stCondLst>
                                  <p:childTnLst>
                                    <p:animMotion origin="layout" path="M -8.33333E-7 -0.00123 L 0.41129 -0.06173 " pathEditMode="relative" rAng="0" ptsTypes="AA">
                                      <p:cBhvr>
                                        <p:cTn id="283" dur="500" fill="hold"/>
                                        <p:tgtEl>
                                          <p:spTgt spid="79"/>
                                        </p:tgtEl>
                                        <p:attrNameLst>
                                          <p:attrName>ppt_x</p:attrName>
                                          <p:attrName>ppt_y</p:attrName>
                                        </p:attrNameLst>
                                      </p:cBhvr>
                                      <p:rCtr x="20556" y="-3025"/>
                                    </p:animMotion>
                                  </p:childTnLst>
                                </p:cTn>
                              </p:par>
                              <p:par>
                                <p:cTn id="284" presetID="37" presetClass="path" presetSubtype="0" accel="50000" decel="50000" fill="hold" nodeType="withEffect">
                                  <p:stCondLst>
                                    <p:cond delay="0"/>
                                  </p:stCondLst>
                                  <p:childTnLst>
                                    <p:animMotion origin="layout" path="M 0 -7.40741E-7 L 0.4783 -0.00772 " pathEditMode="relative" rAng="0" ptsTypes="AA">
                                      <p:cBhvr>
                                        <p:cTn id="285" dur="500" fill="hold"/>
                                        <p:tgtEl>
                                          <p:spTgt spid="88"/>
                                        </p:tgtEl>
                                        <p:attrNameLst>
                                          <p:attrName>ppt_x</p:attrName>
                                          <p:attrName>ppt_y</p:attrName>
                                        </p:attrNameLst>
                                      </p:cBhvr>
                                      <p:rCtr x="23906" y="-401"/>
                                    </p:animMotion>
                                  </p:childTnLst>
                                </p:cTn>
                              </p:par>
                              <p:par>
                                <p:cTn id="286" presetID="31" presetClass="entr" presetSubtype="0" fill="hold" nodeType="withEffect">
                                  <p:stCondLst>
                                    <p:cond delay="0"/>
                                  </p:stCondLst>
                                  <p:childTnLst>
                                    <p:set>
                                      <p:cBhvr>
                                        <p:cTn id="287" dur="1" fill="hold">
                                          <p:stCondLst>
                                            <p:cond delay="0"/>
                                          </p:stCondLst>
                                        </p:cTn>
                                        <p:tgtEl>
                                          <p:spTgt spid="67"/>
                                        </p:tgtEl>
                                        <p:attrNameLst>
                                          <p:attrName>style.visibility</p:attrName>
                                        </p:attrNameLst>
                                      </p:cBhvr>
                                      <p:to>
                                        <p:strVal val="visible"/>
                                      </p:to>
                                    </p:set>
                                    <p:anim calcmode="lin" valueType="num">
                                      <p:cBhvr>
                                        <p:cTn id="288" dur="500" fill="hold"/>
                                        <p:tgtEl>
                                          <p:spTgt spid="67"/>
                                        </p:tgtEl>
                                        <p:attrNameLst>
                                          <p:attrName>ppt_w</p:attrName>
                                        </p:attrNameLst>
                                      </p:cBhvr>
                                      <p:tavLst>
                                        <p:tav tm="0">
                                          <p:val>
                                            <p:fltVal val="0"/>
                                          </p:val>
                                        </p:tav>
                                        <p:tav tm="100000">
                                          <p:val>
                                            <p:strVal val="#ppt_w"/>
                                          </p:val>
                                        </p:tav>
                                      </p:tavLst>
                                    </p:anim>
                                    <p:anim calcmode="lin" valueType="num">
                                      <p:cBhvr>
                                        <p:cTn id="289" dur="500" fill="hold"/>
                                        <p:tgtEl>
                                          <p:spTgt spid="67"/>
                                        </p:tgtEl>
                                        <p:attrNameLst>
                                          <p:attrName>ppt_h</p:attrName>
                                        </p:attrNameLst>
                                      </p:cBhvr>
                                      <p:tavLst>
                                        <p:tav tm="0">
                                          <p:val>
                                            <p:fltVal val="0"/>
                                          </p:val>
                                        </p:tav>
                                        <p:tav tm="100000">
                                          <p:val>
                                            <p:strVal val="#ppt_h"/>
                                          </p:val>
                                        </p:tav>
                                      </p:tavLst>
                                    </p:anim>
                                    <p:anim calcmode="lin" valueType="num">
                                      <p:cBhvr>
                                        <p:cTn id="290" dur="500" fill="hold"/>
                                        <p:tgtEl>
                                          <p:spTgt spid="67"/>
                                        </p:tgtEl>
                                        <p:attrNameLst>
                                          <p:attrName>style.rotation</p:attrName>
                                        </p:attrNameLst>
                                      </p:cBhvr>
                                      <p:tavLst>
                                        <p:tav tm="0">
                                          <p:val>
                                            <p:fltVal val="90"/>
                                          </p:val>
                                        </p:tav>
                                        <p:tav tm="100000">
                                          <p:val>
                                            <p:fltVal val="0"/>
                                          </p:val>
                                        </p:tav>
                                      </p:tavLst>
                                    </p:anim>
                                    <p:animEffect transition="in" filter="fade">
                                      <p:cBhvr>
                                        <p:cTn id="291" dur="500"/>
                                        <p:tgtEl>
                                          <p:spTgt spid="67"/>
                                        </p:tgtEl>
                                      </p:cBhvr>
                                    </p:animEffect>
                                  </p:childTnLst>
                                </p:cTn>
                              </p:par>
                              <p:par>
                                <p:cTn id="292" presetID="31" presetClass="entr" presetSubtype="0" fill="hold" nodeType="withEffect">
                                  <p:stCondLst>
                                    <p:cond delay="0"/>
                                  </p:stCondLst>
                                  <p:childTnLst>
                                    <p:set>
                                      <p:cBhvr>
                                        <p:cTn id="293" dur="1" fill="hold">
                                          <p:stCondLst>
                                            <p:cond delay="0"/>
                                          </p:stCondLst>
                                        </p:cTn>
                                        <p:tgtEl>
                                          <p:spTgt spid="81"/>
                                        </p:tgtEl>
                                        <p:attrNameLst>
                                          <p:attrName>style.visibility</p:attrName>
                                        </p:attrNameLst>
                                      </p:cBhvr>
                                      <p:to>
                                        <p:strVal val="visible"/>
                                      </p:to>
                                    </p:set>
                                    <p:anim calcmode="lin" valueType="num">
                                      <p:cBhvr>
                                        <p:cTn id="294" dur="500" fill="hold"/>
                                        <p:tgtEl>
                                          <p:spTgt spid="81"/>
                                        </p:tgtEl>
                                        <p:attrNameLst>
                                          <p:attrName>ppt_w</p:attrName>
                                        </p:attrNameLst>
                                      </p:cBhvr>
                                      <p:tavLst>
                                        <p:tav tm="0">
                                          <p:val>
                                            <p:fltVal val="0"/>
                                          </p:val>
                                        </p:tav>
                                        <p:tav tm="100000">
                                          <p:val>
                                            <p:strVal val="#ppt_w"/>
                                          </p:val>
                                        </p:tav>
                                      </p:tavLst>
                                    </p:anim>
                                    <p:anim calcmode="lin" valueType="num">
                                      <p:cBhvr>
                                        <p:cTn id="295" dur="500" fill="hold"/>
                                        <p:tgtEl>
                                          <p:spTgt spid="81"/>
                                        </p:tgtEl>
                                        <p:attrNameLst>
                                          <p:attrName>ppt_h</p:attrName>
                                        </p:attrNameLst>
                                      </p:cBhvr>
                                      <p:tavLst>
                                        <p:tav tm="0">
                                          <p:val>
                                            <p:fltVal val="0"/>
                                          </p:val>
                                        </p:tav>
                                        <p:tav tm="100000">
                                          <p:val>
                                            <p:strVal val="#ppt_h"/>
                                          </p:val>
                                        </p:tav>
                                      </p:tavLst>
                                    </p:anim>
                                    <p:anim calcmode="lin" valueType="num">
                                      <p:cBhvr>
                                        <p:cTn id="296" dur="500" fill="hold"/>
                                        <p:tgtEl>
                                          <p:spTgt spid="81"/>
                                        </p:tgtEl>
                                        <p:attrNameLst>
                                          <p:attrName>style.rotation</p:attrName>
                                        </p:attrNameLst>
                                      </p:cBhvr>
                                      <p:tavLst>
                                        <p:tav tm="0">
                                          <p:val>
                                            <p:fltVal val="90"/>
                                          </p:val>
                                        </p:tav>
                                        <p:tav tm="100000">
                                          <p:val>
                                            <p:fltVal val="0"/>
                                          </p:val>
                                        </p:tav>
                                      </p:tavLst>
                                    </p:anim>
                                    <p:animEffect transition="in" filter="fade">
                                      <p:cBhvr>
                                        <p:cTn id="297" dur="500"/>
                                        <p:tgtEl>
                                          <p:spTgt spid="81"/>
                                        </p:tgtEl>
                                      </p:cBhvr>
                                    </p:animEffect>
                                  </p:childTnLst>
                                </p:cTn>
                              </p:par>
                              <p:par>
                                <p:cTn id="298" presetID="31" presetClass="entr" presetSubtype="0" fill="hold" nodeType="withEffect">
                                  <p:stCondLst>
                                    <p:cond delay="0"/>
                                  </p:stCondLst>
                                  <p:childTnLst>
                                    <p:set>
                                      <p:cBhvr>
                                        <p:cTn id="299" dur="1" fill="hold">
                                          <p:stCondLst>
                                            <p:cond delay="0"/>
                                          </p:stCondLst>
                                        </p:cTn>
                                        <p:tgtEl>
                                          <p:spTgt spid="82"/>
                                        </p:tgtEl>
                                        <p:attrNameLst>
                                          <p:attrName>style.visibility</p:attrName>
                                        </p:attrNameLst>
                                      </p:cBhvr>
                                      <p:to>
                                        <p:strVal val="visible"/>
                                      </p:to>
                                    </p:set>
                                    <p:anim calcmode="lin" valueType="num">
                                      <p:cBhvr>
                                        <p:cTn id="300" dur="500" fill="hold"/>
                                        <p:tgtEl>
                                          <p:spTgt spid="82"/>
                                        </p:tgtEl>
                                        <p:attrNameLst>
                                          <p:attrName>ppt_w</p:attrName>
                                        </p:attrNameLst>
                                      </p:cBhvr>
                                      <p:tavLst>
                                        <p:tav tm="0">
                                          <p:val>
                                            <p:fltVal val="0"/>
                                          </p:val>
                                        </p:tav>
                                        <p:tav tm="100000">
                                          <p:val>
                                            <p:strVal val="#ppt_w"/>
                                          </p:val>
                                        </p:tav>
                                      </p:tavLst>
                                    </p:anim>
                                    <p:anim calcmode="lin" valueType="num">
                                      <p:cBhvr>
                                        <p:cTn id="301" dur="500" fill="hold"/>
                                        <p:tgtEl>
                                          <p:spTgt spid="82"/>
                                        </p:tgtEl>
                                        <p:attrNameLst>
                                          <p:attrName>ppt_h</p:attrName>
                                        </p:attrNameLst>
                                      </p:cBhvr>
                                      <p:tavLst>
                                        <p:tav tm="0">
                                          <p:val>
                                            <p:fltVal val="0"/>
                                          </p:val>
                                        </p:tav>
                                        <p:tav tm="100000">
                                          <p:val>
                                            <p:strVal val="#ppt_h"/>
                                          </p:val>
                                        </p:tav>
                                      </p:tavLst>
                                    </p:anim>
                                    <p:anim calcmode="lin" valueType="num">
                                      <p:cBhvr>
                                        <p:cTn id="302" dur="500" fill="hold"/>
                                        <p:tgtEl>
                                          <p:spTgt spid="82"/>
                                        </p:tgtEl>
                                        <p:attrNameLst>
                                          <p:attrName>style.rotation</p:attrName>
                                        </p:attrNameLst>
                                      </p:cBhvr>
                                      <p:tavLst>
                                        <p:tav tm="0">
                                          <p:val>
                                            <p:fltVal val="90"/>
                                          </p:val>
                                        </p:tav>
                                        <p:tav tm="100000">
                                          <p:val>
                                            <p:fltVal val="0"/>
                                          </p:val>
                                        </p:tav>
                                      </p:tavLst>
                                    </p:anim>
                                    <p:animEffect transition="in" filter="fade">
                                      <p:cBhvr>
                                        <p:cTn id="303" dur="500"/>
                                        <p:tgtEl>
                                          <p:spTgt spid="82"/>
                                        </p:tgtEl>
                                      </p:cBhvr>
                                    </p:animEffect>
                                  </p:childTnLst>
                                </p:cTn>
                              </p:par>
                              <p:par>
                                <p:cTn id="304" presetID="31" presetClass="entr" presetSubtype="0" fill="hold" nodeType="withEffect">
                                  <p:stCondLst>
                                    <p:cond delay="0"/>
                                  </p:stCondLst>
                                  <p:childTnLst>
                                    <p:set>
                                      <p:cBhvr>
                                        <p:cTn id="305" dur="1" fill="hold">
                                          <p:stCondLst>
                                            <p:cond delay="0"/>
                                          </p:stCondLst>
                                        </p:cTn>
                                        <p:tgtEl>
                                          <p:spTgt spid="90"/>
                                        </p:tgtEl>
                                        <p:attrNameLst>
                                          <p:attrName>style.visibility</p:attrName>
                                        </p:attrNameLst>
                                      </p:cBhvr>
                                      <p:to>
                                        <p:strVal val="visible"/>
                                      </p:to>
                                    </p:set>
                                    <p:anim calcmode="lin" valueType="num">
                                      <p:cBhvr>
                                        <p:cTn id="306" dur="500" fill="hold"/>
                                        <p:tgtEl>
                                          <p:spTgt spid="90"/>
                                        </p:tgtEl>
                                        <p:attrNameLst>
                                          <p:attrName>ppt_w</p:attrName>
                                        </p:attrNameLst>
                                      </p:cBhvr>
                                      <p:tavLst>
                                        <p:tav tm="0">
                                          <p:val>
                                            <p:fltVal val="0"/>
                                          </p:val>
                                        </p:tav>
                                        <p:tav tm="100000">
                                          <p:val>
                                            <p:strVal val="#ppt_w"/>
                                          </p:val>
                                        </p:tav>
                                      </p:tavLst>
                                    </p:anim>
                                    <p:anim calcmode="lin" valueType="num">
                                      <p:cBhvr>
                                        <p:cTn id="307" dur="500" fill="hold"/>
                                        <p:tgtEl>
                                          <p:spTgt spid="90"/>
                                        </p:tgtEl>
                                        <p:attrNameLst>
                                          <p:attrName>ppt_h</p:attrName>
                                        </p:attrNameLst>
                                      </p:cBhvr>
                                      <p:tavLst>
                                        <p:tav tm="0">
                                          <p:val>
                                            <p:fltVal val="0"/>
                                          </p:val>
                                        </p:tav>
                                        <p:tav tm="100000">
                                          <p:val>
                                            <p:strVal val="#ppt_h"/>
                                          </p:val>
                                        </p:tav>
                                      </p:tavLst>
                                    </p:anim>
                                    <p:anim calcmode="lin" valueType="num">
                                      <p:cBhvr>
                                        <p:cTn id="308" dur="500" fill="hold"/>
                                        <p:tgtEl>
                                          <p:spTgt spid="90"/>
                                        </p:tgtEl>
                                        <p:attrNameLst>
                                          <p:attrName>style.rotation</p:attrName>
                                        </p:attrNameLst>
                                      </p:cBhvr>
                                      <p:tavLst>
                                        <p:tav tm="0">
                                          <p:val>
                                            <p:fltVal val="90"/>
                                          </p:val>
                                        </p:tav>
                                        <p:tav tm="100000">
                                          <p:val>
                                            <p:fltVal val="0"/>
                                          </p:val>
                                        </p:tav>
                                      </p:tavLst>
                                    </p:anim>
                                    <p:animEffect transition="in" filter="fade">
                                      <p:cBhvr>
                                        <p:cTn id="309" dur="500"/>
                                        <p:tgtEl>
                                          <p:spTgt spid="90"/>
                                        </p:tgtEl>
                                      </p:cBhvr>
                                    </p:animEffect>
                                  </p:childTnLst>
                                </p:cTn>
                              </p:par>
                            </p:childTnLst>
                          </p:cTn>
                        </p:par>
                        <p:par>
                          <p:cTn id="310" fill="hold">
                            <p:stCondLst>
                              <p:cond delay="3000"/>
                            </p:stCondLst>
                            <p:childTnLst>
                              <p:par>
                                <p:cTn id="311" presetID="37" presetClass="path" presetSubtype="0" accel="50000" decel="50000" fill="hold" nodeType="afterEffect">
                                  <p:stCondLst>
                                    <p:cond delay="0"/>
                                  </p:stCondLst>
                                  <p:childTnLst>
                                    <p:animMotion origin="layout" path="M -1.11111E-6 -0.00123 L 0.29202 0.06883 " pathEditMode="relative" rAng="0" ptsTypes="AA">
                                      <p:cBhvr>
                                        <p:cTn id="312" dur="500" fill="hold"/>
                                        <p:tgtEl>
                                          <p:spTgt spid="67"/>
                                        </p:tgtEl>
                                        <p:attrNameLst>
                                          <p:attrName>ppt_x</p:attrName>
                                          <p:attrName>ppt_y</p:attrName>
                                        </p:attrNameLst>
                                      </p:cBhvr>
                                      <p:rCtr x="14601" y="3488"/>
                                    </p:animMotion>
                                  </p:childTnLst>
                                </p:cTn>
                              </p:par>
                              <p:par>
                                <p:cTn id="313" presetID="37" presetClass="path" presetSubtype="0" accel="50000" decel="50000" fill="hold" nodeType="withEffect">
                                  <p:stCondLst>
                                    <p:cond delay="0"/>
                                  </p:stCondLst>
                                  <p:childTnLst>
                                    <p:animMotion origin="layout" path="M -1.11111E-6 -0.00124 L 0.35486 0.07901 " pathEditMode="relative" rAng="0" ptsTypes="AA">
                                      <p:cBhvr>
                                        <p:cTn id="314" dur="500" fill="hold"/>
                                        <p:tgtEl>
                                          <p:spTgt spid="81"/>
                                        </p:tgtEl>
                                        <p:attrNameLst>
                                          <p:attrName>ppt_x</p:attrName>
                                          <p:attrName>ppt_y</p:attrName>
                                        </p:attrNameLst>
                                      </p:cBhvr>
                                      <p:rCtr x="17743" y="4012"/>
                                    </p:animMotion>
                                  </p:childTnLst>
                                </p:cTn>
                              </p:par>
                              <p:par>
                                <p:cTn id="315" presetID="37" presetClass="path" presetSubtype="0" accel="50000" decel="50000" fill="hold" nodeType="withEffect">
                                  <p:stCondLst>
                                    <p:cond delay="0"/>
                                  </p:stCondLst>
                                  <p:childTnLst>
                                    <p:animMotion origin="layout" path="M 2.77778E-7 -0.00123 L 0.36806 0.20772 " pathEditMode="relative" rAng="0" ptsTypes="AA">
                                      <p:cBhvr>
                                        <p:cTn id="316" dur="500" fill="hold"/>
                                        <p:tgtEl>
                                          <p:spTgt spid="82"/>
                                        </p:tgtEl>
                                        <p:attrNameLst>
                                          <p:attrName>ppt_x</p:attrName>
                                          <p:attrName>ppt_y</p:attrName>
                                        </p:attrNameLst>
                                      </p:cBhvr>
                                      <p:rCtr x="18403" y="10432"/>
                                    </p:animMotion>
                                  </p:childTnLst>
                                </p:cTn>
                              </p:par>
                              <p:par>
                                <p:cTn id="317" presetID="37" presetClass="path" presetSubtype="0" accel="50000" decel="50000" fill="hold" nodeType="withEffect">
                                  <p:stCondLst>
                                    <p:cond delay="0"/>
                                  </p:stCondLst>
                                  <p:childTnLst>
                                    <p:animMotion origin="layout" path="M 2.77778E-7 -0.00123 L 0.30139 0.22778 " pathEditMode="relative" rAng="0" ptsTypes="AA">
                                      <p:cBhvr>
                                        <p:cTn id="318" dur="500" fill="hold"/>
                                        <p:tgtEl>
                                          <p:spTgt spid="90"/>
                                        </p:tgtEl>
                                        <p:attrNameLst>
                                          <p:attrName>ppt_x</p:attrName>
                                          <p:attrName>ppt_y</p:attrName>
                                        </p:attrNameLst>
                                      </p:cBhvr>
                                      <p:rCtr x="15069" y="11451"/>
                                    </p:animMotion>
                                  </p:childTnLst>
                                </p:cTn>
                              </p:par>
                              <p:par>
                                <p:cTn id="319" presetID="31" presetClass="entr" presetSubtype="0" fill="hold" nodeType="withEffect">
                                  <p:stCondLst>
                                    <p:cond delay="0"/>
                                  </p:stCondLst>
                                  <p:childTnLst>
                                    <p:set>
                                      <p:cBhvr>
                                        <p:cTn id="320" dur="1" fill="hold">
                                          <p:stCondLst>
                                            <p:cond delay="0"/>
                                          </p:stCondLst>
                                        </p:cTn>
                                        <p:tgtEl>
                                          <p:spTgt spid="111"/>
                                        </p:tgtEl>
                                        <p:attrNameLst>
                                          <p:attrName>style.visibility</p:attrName>
                                        </p:attrNameLst>
                                      </p:cBhvr>
                                      <p:to>
                                        <p:strVal val="visible"/>
                                      </p:to>
                                    </p:set>
                                    <p:anim calcmode="lin" valueType="num">
                                      <p:cBhvr>
                                        <p:cTn id="321" dur="500" fill="hold"/>
                                        <p:tgtEl>
                                          <p:spTgt spid="111"/>
                                        </p:tgtEl>
                                        <p:attrNameLst>
                                          <p:attrName>ppt_w</p:attrName>
                                        </p:attrNameLst>
                                      </p:cBhvr>
                                      <p:tavLst>
                                        <p:tav tm="0">
                                          <p:val>
                                            <p:fltVal val="0"/>
                                          </p:val>
                                        </p:tav>
                                        <p:tav tm="100000">
                                          <p:val>
                                            <p:strVal val="#ppt_w"/>
                                          </p:val>
                                        </p:tav>
                                      </p:tavLst>
                                    </p:anim>
                                    <p:anim calcmode="lin" valueType="num">
                                      <p:cBhvr>
                                        <p:cTn id="322" dur="500" fill="hold"/>
                                        <p:tgtEl>
                                          <p:spTgt spid="111"/>
                                        </p:tgtEl>
                                        <p:attrNameLst>
                                          <p:attrName>ppt_h</p:attrName>
                                        </p:attrNameLst>
                                      </p:cBhvr>
                                      <p:tavLst>
                                        <p:tav tm="0">
                                          <p:val>
                                            <p:fltVal val="0"/>
                                          </p:val>
                                        </p:tav>
                                        <p:tav tm="100000">
                                          <p:val>
                                            <p:strVal val="#ppt_h"/>
                                          </p:val>
                                        </p:tav>
                                      </p:tavLst>
                                    </p:anim>
                                    <p:anim calcmode="lin" valueType="num">
                                      <p:cBhvr>
                                        <p:cTn id="323" dur="500" fill="hold"/>
                                        <p:tgtEl>
                                          <p:spTgt spid="111"/>
                                        </p:tgtEl>
                                        <p:attrNameLst>
                                          <p:attrName>style.rotation</p:attrName>
                                        </p:attrNameLst>
                                      </p:cBhvr>
                                      <p:tavLst>
                                        <p:tav tm="0">
                                          <p:val>
                                            <p:fltVal val="90"/>
                                          </p:val>
                                        </p:tav>
                                        <p:tav tm="100000">
                                          <p:val>
                                            <p:fltVal val="0"/>
                                          </p:val>
                                        </p:tav>
                                      </p:tavLst>
                                    </p:anim>
                                    <p:animEffect transition="in" filter="fade">
                                      <p:cBhvr>
                                        <p:cTn id="324" dur="500"/>
                                        <p:tgtEl>
                                          <p:spTgt spid="111"/>
                                        </p:tgtEl>
                                      </p:cBhvr>
                                    </p:animEffect>
                                  </p:childTnLst>
                                </p:cTn>
                              </p:par>
                              <p:par>
                                <p:cTn id="325" presetID="31" presetClass="entr" presetSubtype="0" fill="hold" nodeType="withEffect">
                                  <p:stCondLst>
                                    <p:cond delay="0"/>
                                  </p:stCondLst>
                                  <p:childTnLst>
                                    <p:set>
                                      <p:cBhvr>
                                        <p:cTn id="326" dur="1" fill="hold">
                                          <p:stCondLst>
                                            <p:cond delay="0"/>
                                          </p:stCondLst>
                                        </p:cTn>
                                        <p:tgtEl>
                                          <p:spTgt spid="137"/>
                                        </p:tgtEl>
                                        <p:attrNameLst>
                                          <p:attrName>style.visibility</p:attrName>
                                        </p:attrNameLst>
                                      </p:cBhvr>
                                      <p:to>
                                        <p:strVal val="visible"/>
                                      </p:to>
                                    </p:set>
                                    <p:anim calcmode="lin" valueType="num">
                                      <p:cBhvr>
                                        <p:cTn id="327" dur="500" fill="hold"/>
                                        <p:tgtEl>
                                          <p:spTgt spid="137"/>
                                        </p:tgtEl>
                                        <p:attrNameLst>
                                          <p:attrName>ppt_w</p:attrName>
                                        </p:attrNameLst>
                                      </p:cBhvr>
                                      <p:tavLst>
                                        <p:tav tm="0">
                                          <p:val>
                                            <p:fltVal val="0"/>
                                          </p:val>
                                        </p:tav>
                                        <p:tav tm="100000">
                                          <p:val>
                                            <p:strVal val="#ppt_w"/>
                                          </p:val>
                                        </p:tav>
                                      </p:tavLst>
                                    </p:anim>
                                    <p:anim calcmode="lin" valueType="num">
                                      <p:cBhvr>
                                        <p:cTn id="328" dur="500" fill="hold"/>
                                        <p:tgtEl>
                                          <p:spTgt spid="137"/>
                                        </p:tgtEl>
                                        <p:attrNameLst>
                                          <p:attrName>ppt_h</p:attrName>
                                        </p:attrNameLst>
                                      </p:cBhvr>
                                      <p:tavLst>
                                        <p:tav tm="0">
                                          <p:val>
                                            <p:fltVal val="0"/>
                                          </p:val>
                                        </p:tav>
                                        <p:tav tm="100000">
                                          <p:val>
                                            <p:strVal val="#ppt_h"/>
                                          </p:val>
                                        </p:tav>
                                      </p:tavLst>
                                    </p:anim>
                                    <p:anim calcmode="lin" valueType="num">
                                      <p:cBhvr>
                                        <p:cTn id="329" dur="500" fill="hold"/>
                                        <p:tgtEl>
                                          <p:spTgt spid="137"/>
                                        </p:tgtEl>
                                        <p:attrNameLst>
                                          <p:attrName>style.rotation</p:attrName>
                                        </p:attrNameLst>
                                      </p:cBhvr>
                                      <p:tavLst>
                                        <p:tav tm="0">
                                          <p:val>
                                            <p:fltVal val="90"/>
                                          </p:val>
                                        </p:tav>
                                        <p:tav tm="100000">
                                          <p:val>
                                            <p:fltVal val="0"/>
                                          </p:val>
                                        </p:tav>
                                      </p:tavLst>
                                    </p:anim>
                                    <p:animEffect transition="in" filter="fade">
                                      <p:cBhvr>
                                        <p:cTn id="330" dur="500"/>
                                        <p:tgtEl>
                                          <p:spTgt spid="137"/>
                                        </p:tgtEl>
                                      </p:cBhvr>
                                    </p:animEffect>
                                  </p:childTnLst>
                                </p:cTn>
                              </p:par>
                              <p:par>
                                <p:cTn id="331" presetID="31" presetClass="entr" presetSubtype="0" fill="hold" nodeType="withEffect">
                                  <p:stCondLst>
                                    <p:cond delay="0"/>
                                  </p:stCondLst>
                                  <p:childTnLst>
                                    <p:set>
                                      <p:cBhvr>
                                        <p:cTn id="332" dur="1" fill="hold">
                                          <p:stCondLst>
                                            <p:cond delay="0"/>
                                          </p:stCondLst>
                                        </p:cTn>
                                        <p:tgtEl>
                                          <p:spTgt spid="140"/>
                                        </p:tgtEl>
                                        <p:attrNameLst>
                                          <p:attrName>style.visibility</p:attrName>
                                        </p:attrNameLst>
                                      </p:cBhvr>
                                      <p:to>
                                        <p:strVal val="visible"/>
                                      </p:to>
                                    </p:set>
                                    <p:anim calcmode="lin" valueType="num">
                                      <p:cBhvr>
                                        <p:cTn id="333" dur="500" fill="hold"/>
                                        <p:tgtEl>
                                          <p:spTgt spid="140"/>
                                        </p:tgtEl>
                                        <p:attrNameLst>
                                          <p:attrName>ppt_w</p:attrName>
                                        </p:attrNameLst>
                                      </p:cBhvr>
                                      <p:tavLst>
                                        <p:tav tm="0">
                                          <p:val>
                                            <p:fltVal val="0"/>
                                          </p:val>
                                        </p:tav>
                                        <p:tav tm="100000">
                                          <p:val>
                                            <p:strVal val="#ppt_w"/>
                                          </p:val>
                                        </p:tav>
                                      </p:tavLst>
                                    </p:anim>
                                    <p:anim calcmode="lin" valueType="num">
                                      <p:cBhvr>
                                        <p:cTn id="334" dur="500" fill="hold"/>
                                        <p:tgtEl>
                                          <p:spTgt spid="140"/>
                                        </p:tgtEl>
                                        <p:attrNameLst>
                                          <p:attrName>ppt_h</p:attrName>
                                        </p:attrNameLst>
                                      </p:cBhvr>
                                      <p:tavLst>
                                        <p:tav tm="0">
                                          <p:val>
                                            <p:fltVal val="0"/>
                                          </p:val>
                                        </p:tav>
                                        <p:tav tm="100000">
                                          <p:val>
                                            <p:strVal val="#ppt_h"/>
                                          </p:val>
                                        </p:tav>
                                      </p:tavLst>
                                    </p:anim>
                                    <p:anim calcmode="lin" valueType="num">
                                      <p:cBhvr>
                                        <p:cTn id="335" dur="500" fill="hold"/>
                                        <p:tgtEl>
                                          <p:spTgt spid="140"/>
                                        </p:tgtEl>
                                        <p:attrNameLst>
                                          <p:attrName>style.rotation</p:attrName>
                                        </p:attrNameLst>
                                      </p:cBhvr>
                                      <p:tavLst>
                                        <p:tav tm="0">
                                          <p:val>
                                            <p:fltVal val="90"/>
                                          </p:val>
                                        </p:tav>
                                        <p:tav tm="100000">
                                          <p:val>
                                            <p:fltVal val="0"/>
                                          </p:val>
                                        </p:tav>
                                      </p:tavLst>
                                    </p:anim>
                                    <p:animEffect transition="in" filter="fade">
                                      <p:cBhvr>
                                        <p:cTn id="336" dur="500"/>
                                        <p:tgtEl>
                                          <p:spTgt spid="140"/>
                                        </p:tgtEl>
                                      </p:cBhvr>
                                    </p:animEffect>
                                  </p:childTnLst>
                                </p:cTn>
                              </p:par>
                              <p:par>
                                <p:cTn id="337" presetID="31" presetClass="entr" presetSubtype="0" fill="hold" nodeType="withEffect">
                                  <p:stCondLst>
                                    <p:cond delay="0"/>
                                  </p:stCondLst>
                                  <p:childTnLst>
                                    <p:set>
                                      <p:cBhvr>
                                        <p:cTn id="338" dur="1" fill="hold">
                                          <p:stCondLst>
                                            <p:cond delay="0"/>
                                          </p:stCondLst>
                                        </p:cTn>
                                        <p:tgtEl>
                                          <p:spTgt spid="147"/>
                                        </p:tgtEl>
                                        <p:attrNameLst>
                                          <p:attrName>style.visibility</p:attrName>
                                        </p:attrNameLst>
                                      </p:cBhvr>
                                      <p:to>
                                        <p:strVal val="visible"/>
                                      </p:to>
                                    </p:set>
                                    <p:anim calcmode="lin" valueType="num">
                                      <p:cBhvr>
                                        <p:cTn id="339" dur="500" fill="hold"/>
                                        <p:tgtEl>
                                          <p:spTgt spid="147"/>
                                        </p:tgtEl>
                                        <p:attrNameLst>
                                          <p:attrName>ppt_w</p:attrName>
                                        </p:attrNameLst>
                                      </p:cBhvr>
                                      <p:tavLst>
                                        <p:tav tm="0">
                                          <p:val>
                                            <p:fltVal val="0"/>
                                          </p:val>
                                        </p:tav>
                                        <p:tav tm="100000">
                                          <p:val>
                                            <p:strVal val="#ppt_w"/>
                                          </p:val>
                                        </p:tav>
                                      </p:tavLst>
                                    </p:anim>
                                    <p:anim calcmode="lin" valueType="num">
                                      <p:cBhvr>
                                        <p:cTn id="340" dur="500" fill="hold"/>
                                        <p:tgtEl>
                                          <p:spTgt spid="147"/>
                                        </p:tgtEl>
                                        <p:attrNameLst>
                                          <p:attrName>ppt_h</p:attrName>
                                        </p:attrNameLst>
                                      </p:cBhvr>
                                      <p:tavLst>
                                        <p:tav tm="0">
                                          <p:val>
                                            <p:fltVal val="0"/>
                                          </p:val>
                                        </p:tav>
                                        <p:tav tm="100000">
                                          <p:val>
                                            <p:strVal val="#ppt_h"/>
                                          </p:val>
                                        </p:tav>
                                      </p:tavLst>
                                    </p:anim>
                                    <p:anim calcmode="lin" valueType="num">
                                      <p:cBhvr>
                                        <p:cTn id="341" dur="500" fill="hold"/>
                                        <p:tgtEl>
                                          <p:spTgt spid="147"/>
                                        </p:tgtEl>
                                        <p:attrNameLst>
                                          <p:attrName>style.rotation</p:attrName>
                                        </p:attrNameLst>
                                      </p:cBhvr>
                                      <p:tavLst>
                                        <p:tav tm="0">
                                          <p:val>
                                            <p:fltVal val="90"/>
                                          </p:val>
                                        </p:tav>
                                        <p:tav tm="100000">
                                          <p:val>
                                            <p:fltVal val="0"/>
                                          </p:val>
                                        </p:tav>
                                      </p:tavLst>
                                    </p:anim>
                                    <p:animEffect transition="in" filter="fade">
                                      <p:cBhvr>
                                        <p:cTn id="342" dur="500"/>
                                        <p:tgtEl>
                                          <p:spTgt spid="147"/>
                                        </p:tgtEl>
                                      </p:cBhvr>
                                    </p:animEffect>
                                  </p:childTnLst>
                                </p:cTn>
                              </p:par>
                            </p:childTnLst>
                          </p:cTn>
                        </p:par>
                        <p:par>
                          <p:cTn id="343" fill="hold">
                            <p:stCondLst>
                              <p:cond delay="3500"/>
                            </p:stCondLst>
                            <p:childTnLst>
                              <p:par>
                                <p:cTn id="344" presetID="37" presetClass="path" presetSubtype="0" accel="50000" decel="50000" fill="hold" nodeType="afterEffect">
                                  <p:stCondLst>
                                    <p:cond delay="0"/>
                                  </p:stCondLst>
                                  <p:childTnLst>
                                    <p:animMotion origin="layout" path="M -8.33333E-7 -0.00123 L 0.52379 0.39012 " pathEditMode="relative" rAng="0" ptsTypes="AA">
                                      <p:cBhvr>
                                        <p:cTn id="345" dur="500" fill="hold"/>
                                        <p:tgtEl>
                                          <p:spTgt spid="111"/>
                                        </p:tgtEl>
                                        <p:attrNameLst>
                                          <p:attrName>ppt_x</p:attrName>
                                          <p:attrName>ppt_y</p:attrName>
                                        </p:attrNameLst>
                                      </p:cBhvr>
                                      <p:rCtr x="26181" y="19568"/>
                                    </p:animMotion>
                                  </p:childTnLst>
                                </p:cTn>
                              </p:par>
                              <p:par>
                                <p:cTn id="346" presetID="37" presetClass="path" presetSubtype="0" accel="50000" decel="50000" fill="hold" nodeType="withEffect">
                                  <p:stCondLst>
                                    <p:cond delay="0"/>
                                  </p:stCondLst>
                                  <p:childTnLst>
                                    <p:animMotion origin="layout" path="M 1.94444E-6 -0.00123 L 0.5118 0.32099 " pathEditMode="relative" rAng="0" ptsTypes="AA">
                                      <p:cBhvr>
                                        <p:cTn id="347" dur="500" fill="hold"/>
                                        <p:tgtEl>
                                          <p:spTgt spid="137"/>
                                        </p:tgtEl>
                                        <p:attrNameLst>
                                          <p:attrName>ppt_x</p:attrName>
                                          <p:attrName>ppt_y</p:attrName>
                                        </p:attrNameLst>
                                      </p:cBhvr>
                                      <p:rCtr x="25590" y="16111"/>
                                    </p:animMotion>
                                  </p:childTnLst>
                                </p:cTn>
                              </p:par>
                              <p:par>
                                <p:cTn id="348" presetID="37" presetClass="path" presetSubtype="0" accel="50000" decel="50000" fill="hold" nodeType="withEffect">
                                  <p:stCondLst>
                                    <p:cond delay="0"/>
                                  </p:stCondLst>
                                  <p:childTnLst>
                                    <p:animMotion origin="layout" path="M 3.88889E-6 -0.00123 L 0.46944 0.41821 " pathEditMode="relative" rAng="0" ptsTypes="AA">
                                      <p:cBhvr>
                                        <p:cTn id="349" dur="500" fill="hold"/>
                                        <p:tgtEl>
                                          <p:spTgt spid="140"/>
                                        </p:tgtEl>
                                        <p:attrNameLst>
                                          <p:attrName>ppt_x</p:attrName>
                                          <p:attrName>ppt_y</p:attrName>
                                        </p:attrNameLst>
                                      </p:cBhvr>
                                      <p:rCtr x="23472" y="20957"/>
                                    </p:animMotion>
                                  </p:childTnLst>
                                </p:cTn>
                              </p:par>
                              <p:par>
                                <p:cTn id="350" presetID="37" presetClass="path" presetSubtype="0" accel="50000" decel="50000" fill="hold" nodeType="withEffect">
                                  <p:stCondLst>
                                    <p:cond delay="0"/>
                                  </p:stCondLst>
                                  <p:childTnLst>
                                    <p:animMotion origin="layout" path="M -8.33333E-7 -0.00123 L 0.57951 0.25155 " pathEditMode="relative" rAng="0" ptsTypes="AA">
                                      <p:cBhvr>
                                        <p:cTn id="351" dur="500" fill="hold"/>
                                        <p:tgtEl>
                                          <p:spTgt spid="147"/>
                                        </p:tgtEl>
                                        <p:attrNameLst>
                                          <p:attrName>ppt_x</p:attrName>
                                          <p:attrName>ppt_y</p:attrName>
                                        </p:attrNameLst>
                                      </p:cBhvr>
                                      <p:rCtr x="28976" y="12623"/>
                                    </p:animMotion>
                                  </p:childTnLst>
                                </p:cTn>
                              </p:par>
                            </p:childTnLst>
                          </p:cTn>
                        </p:par>
                      </p:childTnLst>
                    </p:cTn>
                  </p:par>
                  <p:par>
                    <p:cTn id="352" fill="hold">
                      <p:stCondLst>
                        <p:cond delay="indefinite"/>
                      </p:stCondLst>
                      <p:childTnLst>
                        <p:par>
                          <p:cTn id="353" fill="hold">
                            <p:stCondLst>
                              <p:cond delay="0"/>
                            </p:stCondLst>
                            <p:childTnLst>
                              <p:par>
                                <p:cTn id="354" presetID="10" presetClass="entr" presetSubtype="0" fill="hold" grpId="0" nodeType="clickEffect">
                                  <p:stCondLst>
                                    <p:cond delay="0"/>
                                  </p:stCondLst>
                                  <p:childTnLst>
                                    <p:set>
                                      <p:cBhvr>
                                        <p:cTn id="355" dur="1" fill="hold">
                                          <p:stCondLst>
                                            <p:cond delay="0"/>
                                          </p:stCondLst>
                                        </p:cTn>
                                        <p:tgtEl>
                                          <p:spTgt spid="6"/>
                                        </p:tgtEl>
                                        <p:attrNameLst>
                                          <p:attrName>style.visibility</p:attrName>
                                        </p:attrNameLst>
                                      </p:cBhvr>
                                      <p:to>
                                        <p:strVal val="visible"/>
                                      </p:to>
                                    </p:set>
                                    <p:animEffect transition="in" filter="fade">
                                      <p:cBhvr>
                                        <p:cTn id="356" dur="250"/>
                                        <p:tgtEl>
                                          <p:spTgt spid="6"/>
                                        </p:tgtEl>
                                      </p:cBhvr>
                                    </p:animEffect>
                                  </p:childTnLst>
                                </p:cTn>
                              </p:par>
                            </p:childTnLst>
                          </p:cTn>
                        </p:par>
                        <p:par>
                          <p:cTn id="357" fill="hold">
                            <p:stCondLst>
                              <p:cond delay="250"/>
                            </p:stCondLst>
                            <p:childTnLst>
                              <p:par>
                                <p:cTn id="358" presetID="10" presetClass="entr" presetSubtype="0" fill="hold" grpId="0" nodeType="afterEffect">
                                  <p:stCondLst>
                                    <p:cond delay="500"/>
                                  </p:stCondLst>
                                  <p:childTnLst>
                                    <p:set>
                                      <p:cBhvr>
                                        <p:cTn id="359" dur="1" fill="hold">
                                          <p:stCondLst>
                                            <p:cond delay="0"/>
                                          </p:stCondLst>
                                        </p:cTn>
                                        <p:tgtEl>
                                          <p:spTgt spid="8"/>
                                        </p:tgtEl>
                                        <p:attrNameLst>
                                          <p:attrName>style.visibility</p:attrName>
                                        </p:attrNameLst>
                                      </p:cBhvr>
                                      <p:to>
                                        <p:strVal val="visible"/>
                                      </p:to>
                                    </p:set>
                                    <p:animEffect transition="in" filter="fade">
                                      <p:cBhvr>
                                        <p:cTn id="360" dur="250"/>
                                        <p:tgtEl>
                                          <p:spTgt spid="8"/>
                                        </p:tgtEl>
                                      </p:cBhvr>
                                    </p:animEffect>
                                  </p:childTnLst>
                                </p:cTn>
                              </p:par>
                              <p:par>
                                <p:cTn id="361" presetID="10" presetClass="entr" presetSubtype="0" fill="hold" grpId="0" nodeType="withEffect">
                                  <p:stCondLst>
                                    <p:cond delay="500"/>
                                  </p:stCondLst>
                                  <p:childTnLst>
                                    <p:set>
                                      <p:cBhvr>
                                        <p:cTn id="362" dur="1" fill="hold">
                                          <p:stCondLst>
                                            <p:cond delay="0"/>
                                          </p:stCondLst>
                                        </p:cTn>
                                        <p:tgtEl>
                                          <p:spTgt spid="84"/>
                                        </p:tgtEl>
                                        <p:attrNameLst>
                                          <p:attrName>style.visibility</p:attrName>
                                        </p:attrNameLst>
                                      </p:cBhvr>
                                      <p:to>
                                        <p:strVal val="visible"/>
                                      </p:to>
                                    </p:set>
                                    <p:animEffect transition="in" filter="fade">
                                      <p:cBhvr>
                                        <p:cTn id="363" dur="250"/>
                                        <p:tgtEl>
                                          <p:spTgt spid="84"/>
                                        </p:tgtEl>
                                      </p:cBhvr>
                                    </p:animEffect>
                                  </p:childTnLst>
                                </p:cTn>
                              </p:par>
                            </p:childTnLst>
                          </p:cTn>
                        </p:par>
                      </p:childTnLst>
                    </p:cTn>
                  </p:par>
                  <p:par>
                    <p:cTn id="364" fill="hold">
                      <p:stCondLst>
                        <p:cond delay="indefinite"/>
                      </p:stCondLst>
                      <p:childTnLst>
                        <p:par>
                          <p:cTn id="365" fill="hold">
                            <p:stCondLst>
                              <p:cond delay="0"/>
                            </p:stCondLst>
                            <p:childTnLst>
                              <p:par>
                                <p:cTn id="366" presetID="10" presetClass="entr" presetSubtype="0" fill="hold" grpId="0" nodeType="clickEffect">
                                  <p:stCondLst>
                                    <p:cond delay="0"/>
                                  </p:stCondLst>
                                  <p:childTnLst>
                                    <p:set>
                                      <p:cBhvr>
                                        <p:cTn id="367" dur="1" fill="hold">
                                          <p:stCondLst>
                                            <p:cond delay="0"/>
                                          </p:stCondLst>
                                        </p:cTn>
                                        <p:tgtEl>
                                          <p:spTgt spid="3"/>
                                        </p:tgtEl>
                                        <p:attrNameLst>
                                          <p:attrName>style.visibility</p:attrName>
                                        </p:attrNameLst>
                                      </p:cBhvr>
                                      <p:to>
                                        <p:strVal val="visible"/>
                                      </p:to>
                                    </p:set>
                                    <p:animEffect transition="in" filter="fade">
                                      <p:cBhvr>
                                        <p:cTn id="368" dur="500"/>
                                        <p:tgtEl>
                                          <p:spTgt spid="3"/>
                                        </p:tgtEl>
                                      </p:cBhvr>
                                    </p:animEffect>
                                  </p:childTnLst>
                                </p:cTn>
                              </p:par>
                              <p:par>
                                <p:cTn id="369" presetID="10" presetClass="entr" presetSubtype="0" fill="hold" nodeType="withEffect">
                                  <p:stCondLst>
                                    <p:cond delay="0"/>
                                  </p:stCondLst>
                                  <p:childTnLst>
                                    <p:set>
                                      <p:cBhvr>
                                        <p:cTn id="370" dur="1" fill="hold">
                                          <p:stCondLst>
                                            <p:cond delay="0"/>
                                          </p:stCondLst>
                                        </p:cTn>
                                        <p:tgtEl>
                                          <p:spTgt spid="16"/>
                                        </p:tgtEl>
                                        <p:attrNameLst>
                                          <p:attrName>style.visibility</p:attrName>
                                        </p:attrNameLst>
                                      </p:cBhvr>
                                      <p:to>
                                        <p:strVal val="visible"/>
                                      </p:to>
                                    </p:set>
                                    <p:animEffect transition="in" filter="fade">
                                      <p:cBhvr>
                                        <p:cTn id="371" dur="500"/>
                                        <p:tgtEl>
                                          <p:spTgt spid="16"/>
                                        </p:tgtEl>
                                      </p:cBhvr>
                                    </p:animEffect>
                                  </p:childTnLst>
                                </p:cTn>
                              </p:par>
                            </p:childTnLst>
                          </p:cTn>
                        </p:par>
                      </p:childTnLst>
                    </p:cTn>
                  </p:par>
                  <p:par>
                    <p:cTn id="372" fill="hold">
                      <p:stCondLst>
                        <p:cond delay="indefinite"/>
                      </p:stCondLst>
                      <p:childTnLst>
                        <p:par>
                          <p:cTn id="373" fill="hold">
                            <p:stCondLst>
                              <p:cond delay="0"/>
                            </p:stCondLst>
                            <p:childTnLst>
                              <p:par>
                                <p:cTn id="374" presetID="10" presetClass="entr" presetSubtype="0" fill="hold" grpId="0" nodeType="clickEffect">
                                  <p:stCondLst>
                                    <p:cond delay="0"/>
                                  </p:stCondLst>
                                  <p:childTnLst>
                                    <p:set>
                                      <p:cBhvr>
                                        <p:cTn id="375" dur="1" fill="hold">
                                          <p:stCondLst>
                                            <p:cond delay="0"/>
                                          </p:stCondLst>
                                        </p:cTn>
                                        <p:tgtEl>
                                          <p:spTgt spid="80"/>
                                        </p:tgtEl>
                                        <p:attrNameLst>
                                          <p:attrName>style.visibility</p:attrName>
                                        </p:attrNameLst>
                                      </p:cBhvr>
                                      <p:to>
                                        <p:strVal val="visible"/>
                                      </p:to>
                                    </p:set>
                                    <p:animEffect transition="in" filter="fade">
                                      <p:cBhvr>
                                        <p:cTn id="376" dur="250"/>
                                        <p:tgtEl>
                                          <p:spTgt spid="80"/>
                                        </p:tgtEl>
                                      </p:cBhvr>
                                    </p:animEffect>
                                  </p:childTnLst>
                                </p:cTn>
                              </p:par>
                              <p:par>
                                <p:cTn id="377" presetID="10" presetClass="entr" presetSubtype="0" fill="hold" nodeType="withEffect">
                                  <p:stCondLst>
                                    <p:cond delay="0"/>
                                  </p:stCondLst>
                                  <p:childTnLst>
                                    <p:set>
                                      <p:cBhvr>
                                        <p:cTn id="378" dur="1" fill="hold">
                                          <p:stCondLst>
                                            <p:cond delay="0"/>
                                          </p:stCondLst>
                                        </p:cTn>
                                        <p:tgtEl>
                                          <p:spTgt spid="83"/>
                                        </p:tgtEl>
                                        <p:attrNameLst>
                                          <p:attrName>style.visibility</p:attrName>
                                        </p:attrNameLst>
                                      </p:cBhvr>
                                      <p:to>
                                        <p:strVal val="visible"/>
                                      </p:to>
                                    </p:set>
                                    <p:animEffect transition="in" filter="fade">
                                      <p:cBhvr>
                                        <p:cTn id="379" dur="2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3" grpId="0"/>
      <p:bldP spid="80" grpId="0"/>
      <p:bldP spid="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146" y="956165"/>
            <a:ext cx="6578154" cy="4298053"/>
          </a:xfrm>
          <a:prstGeom prst="rect">
            <a:avLst/>
          </a:prstGeom>
        </p:spPr>
      </p:pic>
      <p:sp>
        <p:nvSpPr>
          <p:cNvPr id="2" name="Title 1"/>
          <p:cNvSpPr>
            <a:spLocks noGrp="1"/>
          </p:cNvSpPr>
          <p:nvPr>
            <p:ph type="title"/>
          </p:nvPr>
        </p:nvSpPr>
        <p:spPr/>
        <p:txBody>
          <a:bodyPr/>
          <a:lstStyle/>
          <a:p>
            <a:r>
              <a:rPr lang="en-GB" dirty="0" smtClean="0"/>
              <a:t>Enriched candidate set</a:t>
            </a:r>
            <a:endParaRPr lang="en-GB" dirty="0"/>
          </a:p>
        </p:txBody>
      </p:sp>
      <p:cxnSp>
        <p:nvCxnSpPr>
          <p:cNvPr id="190" name="G3B_PurpleBottom"/>
          <p:cNvCxnSpPr/>
          <p:nvPr/>
        </p:nvCxnSpPr>
        <p:spPr>
          <a:xfrm flipH="1">
            <a:off x="4765915" y="3117161"/>
            <a:ext cx="475121" cy="517566"/>
          </a:xfrm>
          <a:prstGeom prst="line">
            <a:avLst/>
          </a:prstGeom>
          <a:ln w="101600">
            <a:solidFill>
              <a:srgbClr val="985EC4">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G3B_Straight Connector 62"/>
          <p:cNvCxnSpPr/>
          <p:nvPr/>
        </p:nvCxnSpPr>
        <p:spPr>
          <a:xfrm flipV="1">
            <a:off x="4780598" y="3169403"/>
            <a:ext cx="429577" cy="48820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5" name="G3B_Straight Connector 54"/>
          <p:cNvCxnSpPr/>
          <p:nvPr/>
        </p:nvCxnSpPr>
        <p:spPr>
          <a:xfrm flipV="1">
            <a:off x="4747220" y="3121606"/>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8" name="G3R_Straight Connector 107"/>
          <p:cNvCxnSpPr/>
          <p:nvPr/>
        </p:nvCxnSpPr>
        <p:spPr>
          <a:xfrm rot="5400000" flipV="1">
            <a:off x="4734245" y="2510209"/>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8" name="G3R_PurpleRight"/>
          <p:cNvCxnSpPr/>
          <p:nvPr/>
        </p:nvCxnSpPr>
        <p:spPr>
          <a:xfrm>
            <a:off x="4724171" y="2539125"/>
            <a:ext cx="508094" cy="466426"/>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G3R_Straight Connector 22"/>
          <p:cNvCxnSpPr/>
          <p:nvPr/>
        </p:nvCxnSpPr>
        <p:spPr>
          <a:xfrm>
            <a:off x="4701543" y="2517733"/>
            <a:ext cx="508632" cy="481189"/>
          </a:xfrm>
          <a:prstGeom prst="line">
            <a:avLst/>
          </a:prstGeom>
          <a:ln w="101600">
            <a:solidFill>
              <a:schemeClr val="accent3">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76" name="G3R_Straight Connector 75"/>
          <p:cNvCxnSpPr/>
          <p:nvPr/>
        </p:nvCxnSpPr>
        <p:spPr>
          <a:xfrm flipV="1">
            <a:off x="5188862" y="3005551"/>
            <a:ext cx="148124" cy="74155"/>
          </a:xfrm>
          <a:prstGeom prst="line">
            <a:avLst/>
          </a:prstGeom>
          <a:ln w="101600">
            <a:solidFill>
              <a:srgbClr val="C6570C">
                <a:alpha val="90000"/>
              </a:srgbClr>
            </a:solidFill>
          </a:ln>
        </p:spPr>
        <p:style>
          <a:lnRef idx="2">
            <a:schemeClr val="accent1"/>
          </a:lnRef>
          <a:fillRef idx="0">
            <a:schemeClr val="accent1"/>
          </a:fillRef>
          <a:effectRef idx="1">
            <a:schemeClr val="accent1"/>
          </a:effectRef>
          <a:fontRef idx="minor">
            <a:schemeClr val="tx1"/>
          </a:fontRef>
        </p:style>
      </p:cxnSp>
      <p:cxnSp>
        <p:nvCxnSpPr>
          <p:cNvPr id="114" name="G3R_Straight Connector 113"/>
          <p:cNvCxnSpPr/>
          <p:nvPr/>
        </p:nvCxnSpPr>
        <p:spPr>
          <a:xfrm flipV="1">
            <a:off x="5242408" y="3008192"/>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7" name="G3R_Straight Connector 116"/>
          <p:cNvCxnSpPr/>
          <p:nvPr/>
        </p:nvCxnSpPr>
        <p:spPr>
          <a:xfrm>
            <a:off x="5241416" y="3013487"/>
            <a:ext cx="102758" cy="97218"/>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22" name="G3T_Straight Connector 21"/>
          <p:cNvCxnSpPr/>
          <p:nvPr/>
        </p:nvCxnSpPr>
        <p:spPr>
          <a:xfrm flipV="1">
            <a:off x="4149725" y="2562225"/>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93" name="G3T_Straight Connector 92"/>
          <p:cNvCxnSpPr/>
          <p:nvPr/>
        </p:nvCxnSpPr>
        <p:spPr>
          <a:xfrm>
            <a:off x="4647985" y="2428843"/>
            <a:ext cx="31007" cy="162733"/>
          </a:xfrm>
          <a:prstGeom prst="line">
            <a:avLst/>
          </a:prstGeom>
          <a:ln w="101600">
            <a:solidFill>
              <a:srgbClr val="CC2424">
                <a:alpha val="89804"/>
              </a:srgbClr>
            </a:solidFill>
          </a:ln>
        </p:spPr>
        <p:style>
          <a:lnRef idx="2">
            <a:schemeClr val="accent1"/>
          </a:lnRef>
          <a:fillRef idx="0">
            <a:schemeClr val="accent1"/>
          </a:fillRef>
          <a:effectRef idx="1">
            <a:schemeClr val="accent1"/>
          </a:effectRef>
          <a:fontRef idx="minor">
            <a:schemeClr val="tx1"/>
          </a:fontRef>
        </p:style>
      </p:cxnSp>
      <p:cxnSp>
        <p:nvCxnSpPr>
          <p:cNvPr id="186" name="G3T_PurpleTop"/>
          <p:cNvCxnSpPr/>
          <p:nvPr/>
        </p:nvCxnSpPr>
        <p:spPr>
          <a:xfrm rot="5400000">
            <a:off x="4165969" y="2607252"/>
            <a:ext cx="455244" cy="417910"/>
          </a:xfrm>
          <a:prstGeom prst="line">
            <a:avLst/>
          </a:prstGeom>
          <a:ln w="101600">
            <a:solidFill>
              <a:srgbClr val="985EC4">
                <a:alpha val="90000"/>
              </a:srgbClr>
            </a:solidFill>
          </a:ln>
        </p:spPr>
        <p:style>
          <a:lnRef idx="2">
            <a:schemeClr val="accent1"/>
          </a:lnRef>
          <a:fillRef idx="0">
            <a:schemeClr val="accent1"/>
          </a:fillRef>
          <a:effectRef idx="1">
            <a:schemeClr val="accent1"/>
          </a:effectRef>
          <a:fontRef idx="minor">
            <a:schemeClr val="tx1"/>
          </a:fontRef>
        </p:style>
      </p:cxnSp>
      <p:cxnSp>
        <p:nvCxnSpPr>
          <p:cNvPr id="105" name="G3T_Straight Connector 104"/>
          <p:cNvCxnSpPr/>
          <p:nvPr/>
        </p:nvCxnSpPr>
        <p:spPr>
          <a:xfrm flipV="1">
            <a:off x="4145973" y="2570894"/>
            <a:ext cx="429577" cy="48820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4" name="G3T_Straight Connector 123"/>
          <p:cNvCxnSpPr/>
          <p:nvPr/>
        </p:nvCxnSpPr>
        <p:spPr>
          <a:xfrm flipV="1">
            <a:off x="4067175" y="3079706"/>
            <a:ext cx="87064" cy="98945"/>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2" name="G3T_PurpleTop2"/>
          <p:cNvCxnSpPr/>
          <p:nvPr/>
        </p:nvCxnSpPr>
        <p:spPr>
          <a:xfrm flipV="1">
            <a:off x="4623466" y="2442798"/>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5" name="G3T_PurpleTop"/>
          <p:cNvCxnSpPr/>
          <p:nvPr/>
        </p:nvCxnSpPr>
        <p:spPr>
          <a:xfrm flipV="1">
            <a:off x="4043659" y="3063863"/>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0" name="G3L_Straight Connector 119"/>
          <p:cNvCxnSpPr/>
          <p:nvPr/>
        </p:nvCxnSpPr>
        <p:spPr>
          <a:xfrm flipV="1">
            <a:off x="4634702" y="3583775"/>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8" name="G3L_Straight Connector 117"/>
          <p:cNvCxnSpPr/>
          <p:nvPr/>
        </p:nvCxnSpPr>
        <p:spPr>
          <a:xfrm>
            <a:off x="4644462" y="3591623"/>
            <a:ext cx="102758" cy="97218"/>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25" name="G3L_PurpleLeft"/>
          <p:cNvCxnSpPr/>
          <p:nvPr/>
        </p:nvCxnSpPr>
        <p:spPr>
          <a:xfrm>
            <a:off x="4171268" y="3174558"/>
            <a:ext cx="455244" cy="417910"/>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107" name="G3L_Straight Connector 106"/>
          <p:cNvCxnSpPr/>
          <p:nvPr/>
        </p:nvCxnSpPr>
        <p:spPr>
          <a:xfrm>
            <a:off x="4197996" y="3216357"/>
            <a:ext cx="373291" cy="353150"/>
          </a:xfrm>
          <a:prstGeom prst="line">
            <a:avLst/>
          </a:prstGeom>
          <a:ln w="101600">
            <a:solidFill>
              <a:schemeClr val="accent3">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1" name="G3L_Straight Connector 110"/>
          <p:cNvCxnSpPr/>
          <p:nvPr/>
        </p:nvCxnSpPr>
        <p:spPr>
          <a:xfrm>
            <a:off x="4221647" y="3176614"/>
            <a:ext cx="410424" cy="388300"/>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85" name="G3L_Straight Connector 84"/>
          <p:cNvCxnSpPr/>
          <p:nvPr/>
        </p:nvCxnSpPr>
        <p:spPr>
          <a:xfrm>
            <a:off x="4655048" y="3569221"/>
            <a:ext cx="76638" cy="133883"/>
          </a:xfrm>
          <a:prstGeom prst="line">
            <a:avLst/>
          </a:prstGeom>
          <a:ln w="101600">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89" name="G3L_Straight Connector 88"/>
          <p:cNvCxnSpPr/>
          <p:nvPr/>
        </p:nvCxnSpPr>
        <p:spPr>
          <a:xfrm>
            <a:off x="4067175" y="3136695"/>
            <a:ext cx="138748" cy="1"/>
          </a:xfrm>
          <a:prstGeom prst="line">
            <a:avLst/>
          </a:prstGeom>
          <a:ln w="101600">
            <a:solidFill>
              <a:srgbClr val="496717">
                <a:alpha val="89804"/>
              </a:srgbClr>
            </a:solidFill>
          </a:ln>
        </p:spPr>
        <p:style>
          <a:lnRef idx="2">
            <a:schemeClr val="accent1"/>
          </a:lnRef>
          <a:fillRef idx="0">
            <a:schemeClr val="accent1"/>
          </a:fillRef>
          <a:effectRef idx="1">
            <a:schemeClr val="accent1"/>
          </a:effectRef>
          <a:fontRef idx="minor">
            <a:schemeClr val="tx1"/>
          </a:fontRef>
        </p:style>
      </p:cxnSp>
      <p:cxnSp>
        <p:nvCxnSpPr>
          <p:cNvPr id="96" name="G22R_YellowRight"/>
          <p:cNvCxnSpPr/>
          <p:nvPr/>
        </p:nvCxnSpPr>
        <p:spPr>
          <a:xfrm>
            <a:off x="6941400" y="3425143"/>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98" name="G22R_YellowRight1"/>
          <p:cNvCxnSpPr/>
          <p:nvPr/>
        </p:nvCxnSpPr>
        <p:spPr>
          <a:xfrm>
            <a:off x="7149087" y="3707942"/>
            <a:ext cx="43394" cy="5314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G22R_Straight Connector 46"/>
          <p:cNvCxnSpPr/>
          <p:nvPr/>
        </p:nvCxnSpPr>
        <p:spPr>
          <a:xfrm>
            <a:off x="6934758" y="3458616"/>
            <a:ext cx="199646" cy="244488"/>
          </a:xfrm>
          <a:prstGeom prst="line">
            <a:avLst/>
          </a:prstGeom>
          <a:ln w="101600">
            <a:solidFill>
              <a:srgbClr val="06CA7B">
                <a:alpha val="80000"/>
              </a:srgbClr>
            </a:solidFill>
          </a:ln>
        </p:spPr>
        <p:style>
          <a:lnRef idx="2">
            <a:schemeClr val="accent1"/>
          </a:lnRef>
          <a:fillRef idx="0">
            <a:schemeClr val="accent1"/>
          </a:fillRef>
          <a:effectRef idx="1">
            <a:schemeClr val="accent1"/>
          </a:effectRef>
          <a:fontRef idx="minor">
            <a:schemeClr val="tx1"/>
          </a:fontRef>
        </p:style>
      </p:cxnSp>
      <p:cxnSp>
        <p:nvCxnSpPr>
          <p:cNvPr id="141" name="G22R_Straight Connector 140"/>
          <p:cNvCxnSpPr/>
          <p:nvPr/>
        </p:nvCxnSpPr>
        <p:spPr>
          <a:xfrm flipH="1">
            <a:off x="6883567" y="3413503"/>
            <a:ext cx="6891" cy="86032"/>
          </a:xfrm>
          <a:prstGeom prst="line">
            <a:avLst/>
          </a:prstGeom>
          <a:ln w="101600">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159" name="G22R_Straight Connector 158"/>
          <p:cNvCxnSpPr/>
          <p:nvPr/>
        </p:nvCxnSpPr>
        <p:spPr>
          <a:xfrm flipV="1">
            <a:off x="7083481" y="3765196"/>
            <a:ext cx="126490" cy="8747"/>
          </a:xfrm>
          <a:prstGeom prst="line">
            <a:avLst/>
          </a:prstGeom>
          <a:ln w="101600">
            <a:solidFill>
              <a:schemeClr val="accent3">
                <a:alpha val="90000"/>
              </a:schemeClr>
            </a:solidFill>
          </a:ln>
        </p:spPr>
        <p:style>
          <a:lnRef idx="2">
            <a:schemeClr val="accent1"/>
          </a:lnRef>
          <a:fillRef idx="0">
            <a:schemeClr val="accent1"/>
          </a:fillRef>
          <a:effectRef idx="1">
            <a:schemeClr val="accent1"/>
          </a:effectRef>
          <a:fontRef idx="minor">
            <a:schemeClr val="tx1"/>
          </a:fontRef>
        </p:style>
      </p:cxnSp>
      <p:cxnSp>
        <p:nvCxnSpPr>
          <p:cNvPr id="15" name="G22B_Straight Connector 14"/>
          <p:cNvCxnSpPr/>
          <p:nvPr/>
        </p:nvCxnSpPr>
        <p:spPr>
          <a:xfrm flipV="1">
            <a:off x="6076789" y="4353407"/>
            <a:ext cx="347945" cy="328134"/>
          </a:xfrm>
          <a:prstGeom prst="line">
            <a:avLst/>
          </a:prstGeom>
          <a:ln w="101600">
            <a:solidFill>
              <a:schemeClr val="accent2">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71" name="G22B_Straight Connector 170"/>
          <p:cNvCxnSpPr/>
          <p:nvPr/>
        </p:nvCxnSpPr>
        <p:spPr>
          <a:xfrm>
            <a:off x="6076789" y="4513546"/>
            <a:ext cx="372250"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61" name="G22B_Straight Connector 60"/>
          <p:cNvCxnSpPr/>
          <p:nvPr/>
        </p:nvCxnSpPr>
        <p:spPr>
          <a:xfrm flipV="1">
            <a:off x="6464220" y="4109088"/>
            <a:ext cx="261307" cy="27619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57" name="G22B_Straight Connector"/>
          <p:cNvCxnSpPr/>
          <p:nvPr/>
        </p:nvCxnSpPr>
        <p:spPr>
          <a:xfrm flipV="1">
            <a:off x="6780993" y="3836035"/>
            <a:ext cx="309164" cy="243430"/>
          </a:xfrm>
          <a:prstGeom prst="line">
            <a:avLst/>
          </a:prstGeom>
          <a:ln w="101600">
            <a:solidFill>
              <a:srgbClr val="225A4B">
                <a:alpha val="89804"/>
              </a:srgbClr>
            </a:solidFill>
          </a:ln>
        </p:spPr>
        <p:style>
          <a:lnRef idx="2">
            <a:schemeClr val="accent1"/>
          </a:lnRef>
          <a:fillRef idx="0">
            <a:schemeClr val="accent1"/>
          </a:fillRef>
          <a:effectRef idx="1">
            <a:schemeClr val="accent1"/>
          </a:effectRef>
          <a:fontRef idx="minor">
            <a:schemeClr val="tx1"/>
          </a:fontRef>
        </p:style>
      </p:cxnSp>
      <p:cxnSp>
        <p:nvCxnSpPr>
          <p:cNvPr id="95" name="G22B_YellowBottom0"/>
          <p:cNvCxnSpPr/>
          <p:nvPr/>
        </p:nvCxnSpPr>
        <p:spPr>
          <a:xfrm flipV="1">
            <a:off x="6059759" y="4358139"/>
            <a:ext cx="393186" cy="32107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03" name="G22B_YellowBottom3"/>
          <p:cNvCxnSpPr/>
          <p:nvPr/>
        </p:nvCxnSpPr>
        <p:spPr>
          <a:xfrm flipV="1">
            <a:off x="6785939" y="3797932"/>
            <a:ext cx="315594" cy="25771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01" name="G22B_YellowBottom1"/>
          <p:cNvCxnSpPr/>
          <p:nvPr/>
        </p:nvCxnSpPr>
        <p:spPr>
          <a:xfrm flipV="1">
            <a:off x="6449039" y="4086870"/>
            <a:ext cx="315594" cy="25771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55" name="G22B_Straight Connector 154"/>
          <p:cNvCxnSpPr/>
          <p:nvPr/>
        </p:nvCxnSpPr>
        <p:spPr>
          <a:xfrm flipV="1">
            <a:off x="6433330" y="4097972"/>
            <a:ext cx="347945" cy="243430"/>
          </a:xfrm>
          <a:prstGeom prst="line">
            <a:avLst/>
          </a:prstGeom>
          <a:ln w="101600">
            <a:solidFill>
              <a:srgbClr val="193C63">
                <a:alpha val="89804"/>
              </a:srgbClr>
            </a:solidFill>
          </a:ln>
        </p:spPr>
        <p:style>
          <a:lnRef idx="2">
            <a:schemeClr val="accent1"/>
          </a:lnRef>
          <a:fillRef idx="0">
            <a:schemeClr val="accent1"/>
          </a:fillRef>
          <a:effectRef idx="1">
            <a:schemeClr val="accent1"/>
          </a:effectRef>
          <a:fontRef idx="minor">
            <a:schemeClr val="tx1"/>
          </a:fontRef>
        </p:style>
      </p:cxnSp>
      <p:cxnSp>
        <p:nvCxnSpPr>
          <p:cNvPr id="59" name="G22B_Straight Connector 58"/>
          <p:cNvCxnSpPr/>
          <p:nvPr/>
        </p:nvCxnSpPr>
        <p:spPr>
          <a:xfrm flipV="1">
            <a:off x="6106512" y="4349076"/>
            <a:ext cx="311208" cy="32894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42" name="G22L_Straight Connector 41"/>
          <p:cNvCxnSpPr/>
          <p:nvPr/>
        </p:nvCxnSpPr>
        <p:spPr>
          <a:xfrm>
            <a:off x="5873236" y="4399384"/>
            <a:ext cx="196034" cy="185864"/>
          </a:xfrm>
          <a:prstGeom prst="line">
            <a:avLst/>
          </a:prstGeom>
          <a:ln w="101600">
            <a:solidFill>
              <a:srgbClr val="89B400">
                <a:alpha val="90000"/>
              </a:srgbClr>
            </a:solidFill>
          </a:ln>
        </p:spPr>
        <p:style>
          <a:lnRef idx="2">
            <a:schemeClr val="accent1"/>
          </a:lnRef>
          <a:fillRef idx="0">
            <a:schemeClr val="accent1"/>
          </a:fillRef>
          <a:effectRef idx="1">
            <a:schemeClr val="accent1"/>
          </a:effectRef>
          <a:fontRef idx="minor">
            <a:schemeClr val="tx1"/>
          </a:fontRef>
        </p:style>
      </p:cxnSp>
      <p:cxnSp>
        <p:nvCxnSpPr>
          <p:cNvPr id="161" name="G22L_Straight Connector 160"/>
          <p:cNvCxnSpPr/>
          <p:nvPr/>
        </p:nvCxnSpPr>
        <p:spPr>
          <a:xfrm flipV="1">
            <a:off x="5820756" y="4361448"/>
            <a:ext cx="126490" cy="8747"/>
          </a:xfrm>
          <a:prstGeom prst="line">
            <a:avLst/>
          </a:prstGeom>
          <a:ln w="101600">
            <a:solidFill>
              <a:srgbClr val="554E41">
                <a:alpha val="89804"/>
              </a:srgbClr>
            </a:solidFill>
          </a:ln>
        </p:spPr>
        <p:style>
          <a:lnRef idx="2">
            <a:schemeClr val="accent1"/>
          </a:lnRef>
          <a:fillRef idx="0">
            <a:schemeClr val="accent1"/>
          </a:fillRef>
          <a:effectRef idx="1">
            <a:schemeClr val="accent1"/>
          </a:effectRef>
          <a:fontRef idx="minor">
            <a:schemeClr val="tx1"/>
          </a:fontRef>
        </p:style>
      </p:cxnSp>
      <p:cxnSp>
        <p:nvCxnSpPr>
          <p:cNvPr id="168" name="G22L_Straight Connector 167"/>
          <p:cNvCxnSpPr/>
          <p:nvPr/>
        </p:nvCxnSpPr>
        <p:spPr>
          <a:xfrm flipV="1">
            <a:off x="5959437" y="4340071"/>
            <a:ext cx="0" cy="271011"/>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57" name="G22T_Straight Connector 56"/>
          <p:cNvCxnSpPr/>
          <p:nvPr/>
        </p:nvCxnSpPr>
        <p:spPr>
          <a:xfrm flipV="1">
            <a:off x="5819201" y="3862490"/>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46" name="G22T_Straight Connector 145"/>
          <p:cNvCxnSpPr/>
          <p:nvPr/>
        </p:nvCxnSpPr>
        <p:spPr>
          <a:xfrm flipV="1">
            <a:off x="6710363" y="3458616"/>
            <a:ext cx="155006" cy="108497"/>
          </a:xfrm>
          <a:prstGeom prst="line">
            <a:avLst/>
          </a:prstGeom>
          <a:ln w="101600">
            <a:solidFill>
              <a:srgbClr val="1D8D78">
                <a:alpha val="89804"/>
              </a:srgbClr>
            </a:solidFill>
          </a:ln>
        </p:spPr>
        <p:style>
          <a:lnRef idx="2">
            <a:schemeClr val="accent1"/>
          </a:lnRef>
          <a:fillRef idx="0">
            <a:schemeClr val="accent1"/>
          </a:fillRef>
          <a:effectRef idx="1">
            <a:schemeClr val="accent1"/>
          </a:effectRef>
          <a:fontRef idx="minor">
            <a:schemeClr val="tx1"/>
          </a:fontRef>
        </p:style>
      </p:cxnSp>
      <p:cxnSp>
        <p:nvCxnSpPr>
          <p:cNvPr id="92" name="G22T_YellowTop"/>
          <p:cNvCxnSpPr/>
          <p:nvPr/>
        </p:nvCxnSpPr>
        <p:spPr>
          <a:xfrm flipV="1">
            <a:off x="6349055" y="3428697"/>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8" name="G22T_Straight Connector 57"/>
          <p:cNvCxnSpPr/>
          <p:nvPr/>
        </p:nvCxnSpPr>
        <p:spPr>
          <a:xfrm flipV="1">
            <a:off x="6392493" y="3560607"/>
            <a:ext cx="328933" cy="3476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39" name="G22T_Straight Connector 138"/>
          <p:cNvCxnSpPr/>
          <p:nvPr/>
        </p:nvCxnSpPr>
        <p:spPr>
          <a:xfrm flipV="1">
            <a:off x="6347161" y="3569221"/>
            <a:ext cx="364962" cy="344070"/>
          </a:xfrm>
          <a:prstGeom prst="line">
            <a:avLst/>
          </a:prstGeom>
          <a:ln w="101600">
            <a:solidFill>
              <a:srgbClr val="681199">
                <a:alpha val="89804"/>
              </a:srgbClr>
            </a:solidFill>
          </a:ln>
        </p:spPr>
        <p:style>
          <a:lnRef idx="2">
            <a:schemeClr val="accent1"/>
          </a:lnRef>
          <a:fillRef idx="0">
            <a:schemeClr val="accent1"/>
          </a:fillRef>
          <a:effectRef idx="1">
            <a:schemeClr val="accent1"/>
          </a:effectRef>
          <a:fontRef idx="minor">
            <a:schemeClr val="tx1"/>
          </a:fontRef>
        </p:style>
      </p:cxnSp>
      <p:cxnSp>
        <p:nvCxnSpPr>
          <p:cNvPr id="50" name="G22T_Straight Connector 49"/>
          <p:cNvCxnSpPr/>
          <p:nvPr/>
        </p:nvCxnSpPr>
        <p:spPr>
          <a:xfrm flipV="1">
            <a:off x="5776586" y="3925130"/>
            <a:ext cx="569419" cy="393952"/>
          </a:xfrm>
          <a:prstGeom prst="line">
            <a:avLst/>
          </a:prstGeom>
          <a:ln w="101600">
            <a:solidFill>
              <a:schemeClr val="accent5">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94" name="G22T_YellowTop0"/>
          <p:cNvCxnSpPr/>
          <p:nvPr/>
        </p:nvCxnSpPr>
        <p:spPr>
          <a:xfrm flipV="1">
            <a:off x="5815189" y="3893914"/>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82" name="G2L_YellowLeft2"/>
          <p:cNvCxnSpPr/>
          <p:nvPr/>
        </p:nvCxnSpPr>
        <p:spPr>
          <a:xfrm>
            <a:off x="5532991" y="2379409"/>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86" name="G2L_YellowLeft0"/>
          <p:cNvCxnSpPr/>
          <p:nvPr/>
        </p:nvCxnSpPr>
        <p:spPr>
          <a:xfrm>
            <a:off x="5289380" y="2063086"/>
            <a:ext cx="120391" cy="14743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113" name="G2L_Straight Connector 112"/>
          <p:cNvCxnSpPr/>
          <p:nvPr/>
        </p:nvCxnSpPr>
        <p:spPr>
          <a:xfrm>
            <a:off x="5314950" y="2076450"/>
            <a:ext cx="85725" cy="165100"/>
          </a:xfrm>
          <a:prstGeom prst="line">
            <a:avLst/>
          </a:prstGeom>
          <a:ln w="101600">
            <a:solidFill>
              <a:srgbClr val="302916">
                <a:alpha val="90000"/>
              </a:srgbClr>
            </a:solidFill>
          </a:ln>
        </p:spPr>
        <p:style>
          <a:lnRef idx="2">
            <a:schemeClr val="accent1"/>
          </a:lnRef>
          <a:fillRef idx="0">
            <a:schemeClr val="accent1"/>
          </a:fillRef>
          <a:effectRef idx="1">
            <a:schemeClr val="accent1"/>
          </a:effectRef>
          <a:fontRef idx="minor">
            <a:schemeClr val="tx1"/>
          </a:fontRef>
        </p:style>
      </p:cxnSp>
      <p:cxnSp>
        <p:nvCxnSpPr>
          <p:cNvPr id="110" name="G2L_Straight Connector 109"/>
          <p:cNvCxnSpPr/>
          <p:nvPr/>
        </p:nvCxnSpPr>
        <p:spPr>
          <a:xfrm>
            <a:off x="5422900" y="2232025"/>
            <a:ext cx="107950" cy="130175"/>
          </a:xfrm>
          <a:prstGeom prst="line">
            <a:avLst/>
          </a:prstGeom>
          <a:ln w="101600">
            <a:solidFill>
              <a:schemeClr val="accent6">
                <a:alpha val="90000"/>
              </a:schemeClr>
            </a:solidFill>
          </a:ln>
        </p:spPr>
        <p:style>
          <a:lnRef idx="2">
            <a:schemeClr val="accent1"/>
          </a:lnRef>
          <a:fillRef idx="0">
            <a:schemeClr val="accent1"/>
          </a:fillRef>
          <a:effectRef idx="1">
            <a:schemeClr val="accent1"/>
          </a:effectRef>
          <a:fontRef idx="minor">
            <a:schemeClr val="tx1"/>
          </a:fontRef>
        </p:style>
      </p:cxnSp>
      <p:cxnSp>
        <p:nvCxnSpPr>
          <p:cNvPr id="83" name="G2L_YellowLeft1"/>
          <p:cNvCxnSpPr/>
          <p:nvPr/>
        </p:nvCxnSpPr>
        <p:spPr>
          <a:xfrm>
            <a:off x="5414990" y="2251567"/>
            <a:ext cx="93506" cy="114507"/>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G2L_Straight Connector 51"/>
          <p:cNvCxnSpPr/>
          <p:nvPr/>
        </p:nvCxnSpPr>
        <p:spPr>
          <a:xfrm>
            <a:off x="5543338" y="2368621"/>
            <a:ext cx="175112" cy="260316"/>
          </a:xfrm>
          <a:prstGeom prst="line">
            <a:avLst/>
          </a:prstGeom>
          <a:ln w="101600">
            <a:solidFill>
              <a:srgbClr val="44718C">
                <a:alpha val="90000"/>
              </a:srgbClr>
            </a:solidFill>
          </a:ln>
        </p:spPr>
        <p:style>
          <a:lnRef idx="2">
            <a:schemeClr val="accent1"/>
          </a:lnRef>
          <a:fillRef idx="0">
            <a:schemeClr val="accent1"/>
          </a:fillRef>
          <a:effectRef idx="1">
            <a:schemeClr val="accent1"/>
          </a:effectRef>
          <a:fontRef idx="minor">
            <a:schemeClr val="tx1"/>
          </a:fontRef>
        </p:style>
      </p:cxnSp>
      <p:cxnSp>
        <p:nvCxnSpPr>
          <p:cNvPr id="127" name="G2R_Straight Connector 126"/>
          <p:cNvCxnSpPr/>
          <p:nvPr/>
        </p:nvCxnSpPr>
        <p:spPr>
          <a:xfrm flipV="1">
            <a:off x="6011308" y="1526345"/>
            <a:ext cx="0" cy="92921"/>
          </a:xfrm>
          <a:prstGeom prst="line">
            <a:avLst/>
          </a:prstGeom>
          <a:ln w="101600">
            <a:solidFill>
              <a:srgbClr val="43B2B5">
                <a:alpha val="89804"/>
              </a:srgbClr>
            </a:solidFill>
          </a:ln>
        </p:spPr>
        <p:style>
          <a:lnRef idx="2">
            <a:schemeClr val="accent1"/>
          </a:lnRef>
          <a:fillRef idx="0">
            <a:schemeClr val="accent1"/>
          </a:fillRef>
          <a:effectRef idx="1">
            <a:schemeClr val="accent1"/>
          </a:effectRef>
          <a:fontRef idx="minor">
            <a:schemeClr val="tx1"/>
          </a:fontRef>
        </p:style>
      </p:cxnSp>
      <p:cxnSp>
        <p:nvCxnSpPr>
          <p:cNvPr id="129" name="G2R_Straight Connector 128"/>
          <p:cNvCxnSpPr/>
          <p:nvPr/>
        </p:nvCxnSpPr>
        <p:spPr>
          <a:xfrm flipH="1" flipV="1">
            <a:off x="6043079" y="1604571"/>
            <a:ext cx="52382" cy="92922"/>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90" name="G2R_YellowRight0"/>
          <p:cNvCxnSpPr/>
          <p:nvPr/>
        </p:nvCxnSpPr>
        <p:spPr>
          <a:xfrm>
            <a:off x="6059759" y="1584234"/>
            <a:ext cx="93506" cy="114507"/>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78" name="G2R_YellowRight1"/>
          <p:cNvCxnSpPr/>
          <p:nvPr/>
        </p:nvCxnSpPr>
        <p:spPr>
          <a:xfrm>
            <a:off x="6095461" y="1681629"/>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81" name="G2R_YellowRight2"/>
          <p:cNvCxnSpPr/>
          <p:nvPr/>
        </p:nvCxnSpPr>
        <p:spPr>
          <a:xfrm>
            <a:off x="6264626" y="1940668"/>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119" name="G2R_Straight Connector 118"/>
          <p:cNvCxnSpPr/>
          <p:nvPr/>
        </p:nvCxnSpPr>
        <p:spPr>
          <a:xfrm flipH="1" flipV="1">
            <a:off x="6105929" y="1698741"/>
            <a:ext cx="167871" cy="231659"/>
          </a:xfrm>
          <a:prstGeom prst="line">
            <a:avLst/>
          </a:prstGeom>
          <a:ln w="101600">
            <a:solidFill>
              <a:schemeClr val="accent1">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6" name="G2R_Straight Connector 115"/>
          <p:cNvCxnSpPr/>
          <p:nvPr/>
        </p:nvCxnSpPr>
        <p:spPr>
          <a:xfrm flipH="1" flipV="1">
            <a:off x="6289070" y="1946753"/>
            <a:ext cx="113871" cy="237326"/>
          </a:xfrm>
          <a:prstGeom prst="line">
            <a:avLst/>
          </a:prstGeom>
          <a:ln w="101600">
            <a:solidFill>
              <a:srgbClr val="BE3AA2">
                <a:alpha val="89804"/>
              </a:srgbClr>
            </a:solidFill>
          </a:ln>
        </p:spPr>
        <p:style>
          <a:lnRef idx="2">
            <a:schemeClr val="accent1"/>
          </a:lnRef>
          <a:fillRef idx="0">
            <a:schemeClr val="accent1"/>
          </a:fillRef>
          <a:effectRef idx="1">
            <a:schemeClr val="accent1"/>
          </a:effectRef>
          <a:fontRef idx="minor">
            <a:schemeClr val="tx1"/>
          </a:fontRef>
        </p:style>
      </p:cxnSp>
      <p:cxnSp>
        <p:nvCxnSpPr>
          <p:cNvPr id="106" name="G2B_Straight Connector 105"/>
          <p:cNvCxnSpPr/>
          <p:nvPr/>
        </p:nvCxnSpPr>
        <p:spPr>
          <a:xfrm flipV="1">
            <a:off x="5738346" y="2595491"/>
            <a:ext cx="111124" cy="117812"/>
          </a:xfrm>
          <a:prstGeom prst="line">
            <a:avLst/>
          </a:prstGeom>
          <a:ln w="101600">
            <a:solidFill>
              <a:schemeClr val="accent4">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4" name="G2B_Straight Connector 103"/>
          <p:cNvCxnSpPr/>
          <p:nvPr/>
        </p:nvCxnSpPr>
        <p:spPr>
          <a:xfrm flipV="1">
            <a:off x="6369172" y="2184079"/>
            <a:ext cx="111124" cy="117812"/>
          </a:xfrm>
          <a:prstGeom prst="line">
            <a:avLst/>
          </a:prstGeom>
          <a:ln w="101600">
            <a:solidFill>
              <a:schemeClr val="bg1">
                <a:lumMod val="6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1" name="G2B_Straight Connector 50"/>
          <p:cNvCxnSpPr/>
          <p:nvPr/>
        </p:nvCxnSpPr>
        <p:spPr>
          <a:xfrm flipV="1">
            <a:off x="5849470" y="2473217"/>
            <a:ext cx="243505" cy="146917"/>
          </a:xfrm>
          <a:prstGeom prst="line">
            <a:avLst/>
          </a:prstGeom>
          <a:ln w="101600">
            <a:solidFill>
              <a:srgbClr val="0A75F6">
                <a:alpha val="90000"/>
              </a:srgbClr>
            </a:solidFill>
          </a:ln>
        </p:spPr>
        <p:style>
          <a:lnRef idx="2">
            <a:schemeClr val="accent1"/>
          </a:lnRef>
          <a:fillRef idx="0">
            <a:schemeClr val="accent1"/>
          </a:fillRef>
          <a:effectRef idx="1">
            <a:schemeClr val="accent1"/>
          </a:effectRef>
          <a:fontRef idx="minor">
            <a:schemeClr val="tx1"/>
          </a:fontRef>
        </p:style>
      </p:cxnSp>
      <p:cxnSp>
        <p:nvCxnSpPr>
          <p:cNvPr id="72" name="G2B_YellowBottom0"/>
          <p:cNvCxnSpPr/>
          <p:nvPr/>
        </p:nvCxnSpPr>
        <p:spPr>
          <a:xfrm flipV="1">
            <a:off x="5778956" y="2473128"/>
            <a:ext cx="266132" cy="217323"/>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74" name="G2B_YellowBottom1"/>
          <p:cNvCxnSpPr/>
          <p:nvPr/>
        </p:nvCxnSpPr>
        <p:spPr>
          <a:xfrm flipV="1">
            <a:off x="6109562" y="2297112"/>
            <a:ext cx="231176" cy="188778"/>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77" name="G2B_YellowBottom2"/>
          <p:cNvCxnSpPr/>
          <p:nvPr/>
        </p:nvCxnSpPr>
        <p:spPr>
          <a:xfrm flipV="1">
            <a:off x="6379219" y="2202268"/>
            <a:ext cx="102016" cy="8330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00" name="G2B_Straight Connector 99"/>
          <p:cNvCxnSpPr/>
          <p:nvPr/>
        </p:nvCxnSpPr>
        <p:spPr>
          <a:xfrm flipV="1">
            <a:off x="6105928" y="2310868"/>
            <a:ext cx="252667" cy="172013"/>
          </a:xfrm>
          <a:prstGeom prst="line">
            <a:avLst/>
          </a:prstGeom>
          <a:ln w="101600">
            <a:solidFill>
              <a:schemeClr val="accent2">
                <a:alpha val="90000"/>
              </a:schemeClr>
            </a:solidFill>
          </a:ln>
        </p:spPr>
        <p:style>
          <a:lnRef idx="2">
            <a:schemeClr val="accent1"/>
          </a:lnRef>
          <a:fillRef idx="0">
            <a:schemeClr val="accent1"/>
          </a:fillRef>
          <a:effectRef idx="1">
            <a:schemeClr val="accent1"/>
          </a:effectRef>
          <a:fontRef idx="minor">
            <a:schemeClr val="tx1"/>
          </a:fontRef>
        </p:style>
      </p:cxnSp>
      <p:cxnSp>
        <p:nvCxnSpPr>
          <p:cNvPr id="87" name="G2T_YellowTop0"/>
          <p:cNvCxnSpPr/>
          <p:nvPr/>
        </p:nvCxnSpPr>
        <p:spPr>
          <a:xfrm flipV="1">
            <a:off x="5227832" y="1955388"/>
            <a:ext cx="125281" cy="10230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91" name="G2T_YellowTop2"/>
          <p:cNvCxnSpPr/>
          <p:nvPr/>
        </p:nvCxnSpPr>
        <p:spPr>
          <a:xfrm flipV="1">
            <a:off x="5943989" y="1469274"/>
            <a:ext cx="75653" cy="61778"/>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32" name="G2T_YellowTop1"/>
          <p:cNvCxnSpPr/>
          <p:nvPr/>
        </p:nvCxnSpPr>
        <p:spPr>
          <a:xfrm flipV="1">
            <a:off x="5403383" y="1547157"/>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23" name="G2T_Straight Connector 122"/>
          <p:cNvCxnSpPr/>
          <p:nvPr/>
        </p:nvCxnSpPr>
        <p:spPr>
          <a:xfrm flipH="1">
            <a:off x="5228417" y="2005480"/>
            <a:ext cx="151621" cy="0"/>
          </a:xfrm>
          <a:prstGeom prst="line">
            <a:avLst/>
          </a:prstGeom>
          <a:ln w="101600">
            <a:solidFill>
              <a:srgbClr val="9851B5">
                <a:alpha val="89804"/>
              </a:srgbClr>
            </a:solidFill>
          </a:ln>
        </p:spPr>
        <p:style>
          <a:lnRef idx="2">
            <a:schemeClr val="accent1"/>
          </a:lnRef>
          <a:fillRef idx="0">
            <a:schemeClr val="accent1"/>
          </a:fillRef>
          <a:effectRef idx="1">
            <a:schemeClr val="accent1"/>
          </a:effectRef>
          <a:fontRef idx="minor">
            <a:schemeClr val="tx1"/>
          </a:fontRef>
        </p:style>
      </p:cxnSp>
      <p:cxnSp>
        <p:nvCxnSpPr>
          <p:cNvPr id="192" name="G2T_Straight Connector 191"/>
          <p:cNvCxnSpPr/>
          <p:nvPr/>
        </p:nvCxnSpPr>
        <p:spPr>
          <a:xfrm flipV="1">
            <a:off x="5364073" y="1587919"/>
            <a:ext cx="603801" cy="364300"/>
          </a:xfrm>
          <a:prstGeom prst="line">
            <a:avLst/>
          </a:prstGeom>
          <a:ln w="101600">
            <a:solidFill>
              <a:srgbClr val="0A75F6">
                <a:alpha val="90000"/>
              </a:srgbClr>
            </a:solidFill>
          </a:ln>
        </p:spPr>
        <p:style>
          <a:lnRef idx="2">
            <a:schemeClr val="accent1"/>
          </a:lnRef>
          <a:fillRef idx="0">
            <a:schemeClr val="accent1"/>
          </a:fillRef>
          <a:effectRef idx="1">
            <a:schemeClr val="accent1"/>
          </a:effectRef>
          <a:fontRef idx="minor">
            <a:schemeClr val="tx1"/>
          </a:fontRef>
        </p:style>
      </p:cxnSp>
      <p:cxnSp>
        <p:nvCxnSpPr>
          <p:cNvPr id="126" name="G22L_YellowLeft"/>
          <p:cNvCxnSpPr/>
          <p:nvPr/>
        </p:nvCxnSpPr>
        <p:spPr>
          <a:xfrm>
            <a:off x="5842762" y="4344777"/>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138" name="G0R_GreenRight1"/>
          <p:cNvCxnSpPr/>
          <p:nvPr/>
        </p:nvCxnSpPr>
        <p:spPr>
          <a:xfrm flipV="1">
            <a:off x="7499877" y="2581789"/>
            <a:ext cx="0" cy="782003"/>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42" name="G0R_Straight Connector 141"/>
          <p:cNvCxnSpPr/>
          <p:nvPr/>
        </p:nvCxnSpPr>
        <p:spPr>
          <a:xfrm flipV="1">
            <a:off x="7432250" y="2595491"/>
            <a:ext cx="0" cy="788104"/>
          </a:xfrm>
          <a:prstGeom prst="line">
            <a:avLst/>
          </a:prstGeom>
          <a:ln w="101600">
            <a:solidFill>
              <a:srgbClr val="FF0000">
                <a:alpha val="90000"/>
              </a:srgbClr>
            </a:solidFill>
          </a:ln>
        </p:spPr>
        <p:style>
          <a:lnRef idx="2">
            <a:schemeClr val="accent1"/>
          </a:lnRef>
          <a:fillRef idx="0">
            <a:schemeClr val="accent1"/>
          </a:fillRef>
          <a:effectRef idx="1">
            <a:schemeClr val="accent1"/>
          </a:effectRef>
          <a:fontRef idx="minor">
            <a:schemeClr val="tx1"/>
          </a:fontRef>
        </p:style>
      </p:cxnSp>
      <p:cxnSp>
        <p:nvCxnSpPr>
          <p:cNvPr id="144" name="G0R_Straight Connector 143"/>
          <p:cNvCxnSpPr/>
          <p:nvPr/>
        </p:nvCxnSpPr>
        <p:spPr>
          <a:xfrm flipH="1" flipV="1">
            <a:off x="7405254" y="2595491"/>
            <a:ext cx="128129" cy="702398"/>
          </a:xfrm>
          <a:prstGeom prst="line">
            <a:avLst/>
          </a:prstGeom>
          <a:ln w="101600">
            <a:solidFill>
              <a:srgbClr val="002060">
                <a:alpha val="90000"/>
              </a:srgbClr>
            </a:solidFill>
          </a:ln>
        </p:spPr>
        <p:style>
          <a:lnRef idx="2">
            <a:schemeClr val="accent1"/>
          </a:lnRef>
          <a:fillRef idx="0">
            <a:schemeClr val="accent1"/>
          </a:fillRef>
          <a:effectRef idx="1">
            <a:schemeClr val="accent1"/>
          </a:effectRef>
          <a:fontRef idx="minor">
            <a:schemeClr val="tx1"/>
          </a:fontRef>
        </p:style>
      </p:cxnSp>
      <p:cxnSp>
        <p:nvCxnSpPr>
          <p:cNvPr id="147" name="G0R_GreenRight3"/>
          <p:cNvCxnSpPr/>
          <p:nvPr/>
        </p:nvCxnSpPr>
        <p:spPr>
          <a:xfrm flipV="1">
            <a:off x="7470669" y="4206438"/>
            <a:ext cx="0" cy="558366"/>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49" name="G0R_GreenRight4"/>
          <p:cNvCxnSpPr/>
          <p:nvPr/>
        </p:nvCxnSpPr>
        <p:spPr>
          <a:xfrm flipV="1">
            <a:off x="7481335" y="4767538"/>
            <a:ext cx="0" cy="220902"/>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77" name="G0R_Straight Connector 176"/>
          <p:cNvCxnSpPr/>
          <p:nvPr/>
        </p:nvCxnSpPr>
        <p:spPr>
          <a:xfrm rot="5400000" flipV="1">
            <a:off x="7223766" y="1644191"/>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78" name="G0R_Straight Connector 177"/>
          <p:cNvCxnSpPr/>
          <p:nvPr/>
        </p:nvCxnSpPr>
        <p:spPr>
          <a:xfrm rot="5400000" flipV="1">
            <a:off x="7177677" y="2683314"/>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4" name="G0R_Straight Connector 183"/>
          <p:cNvCxnSpPr/>
          <p:nvPr/>
        </p:nvCxnSpPr>
        <p:spPr>
          <a:xfrm flipV="1">
            <a:off x="7188181" y="2729574"/>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85" name="G0R_Straight Connector 184"/>
          <p:cNvCxnSpPr/>
          <p:nvPr/>
        </p:nvCxnSpPr>
        <p:spPr>
          <a:xfrm flipV="1">
            <a:off x="7163129" y="1711771"/>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G0R_Straight Connector 10"/>
          <p:cNvCxnSpPr/>
          <p:nvPr/>
        </p:nvCxnSpPr>
        <p:spPr>
          <a:xfrm>
            <a:off x="7350844" y="4764804"/>
            <a:ext cx="146482" cy="252495"/>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31" name="G0R_Straight Connector 30"/>
          <p:cNvCxnSpPr/>
          <p:nvPr/>
        </p:nvCxnSpPr>
        <p:spPr>
          <a:xfrm flipH="1" flipV="1">
            <a:off x="7409428" y="4237840"/>
            <a:ext cx="87898" cy="481849"/>
          </a:xfrm>
          <a:prstGeom prst="line">
            <a:avLst/>
          </a:prstGeom>
          <a:ln w="101600">
            <a:solidFill>
              <a:srgbClr val="002060">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G0R_Straight Connector 32"/>
          <p:cNvCxnSpPr/>
          <p:nvPr/>
        </p:nvCxnSpPr>
        <p:spPr>
          <a:xfrm flipV="1">
            <a:off x="7456275" y="3424091"/>
            <a:ext cx="0" cy="788104"/>
          </a:xfrm>
          <a:prstGeom prst="line">
            <a:avLst/>
          </a:prstGeom>
          <a:ln w="101600">
            <a:solidFill>
              <a:srgbClr val="FF0000">
                <a:alpha val="90000"/>
              </a:srgbClr>
            </a:solidFill>
          </a:ln>
        </p:spPr>
        <p:style>
          <a:lnRef idx="2">
            <a:schemeClr val="accent1"/>
          </a:lnRef>
          <a:fillRef idx="0">
            <a:schemeClr val="accent1"/>
          </a:fillRef>
          <a:effectRef idx="1">
            <a:schemeClr val="accent1"/>
          </a:effectRef>
          <a:fontRef idx="minor">
            <a:schemeClr val="tx1"/>
          </a:fontRef>
        </p:style>
      </p:cxnSp>
      <p:cxnSp>
        <p:nvCxnSpPr>
          <p:cNvPr id="35" name="G0R_Straight Connector 34"/>
          <p:cNvCxnSpPr/>
          <p:nvPr/>
        </p:nvCxnSpPr>
        <p:spPr>
          <a:xfrm flipV="1">
            <a:off x="7470669" y="2584697"/>
            <a:ext cx="0" cy="783979"/>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 name="G0R_Straight Connector 9"/>
          <p:cNvCxnSpPr/>
          <p:nvPr/>
        </p:nvCxnSpPr>
        <p:spPr>
          <a:xfrm flipV="1">
            <a:off x="7430130" y="1325550"/>
            <a:ext cx="59071" cy="1187887"/>
          </a:xfrm>
          <a:prstGeom prst="line">
            <a:avLst/>
          </a:prstGeom>
          <a:ln w="101600">
            <a:solidFill>
              <a:srgbClr val="C00000">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G0R_GreenRight0"/>
          <p:cNvCxnSpPr/>
          <p:nvPr/>
        </p:nvCxnSpPr>
        <p:spPr>
          <a:xfrm flipV="1">
            <a:off x="7456275" y="1218370"/>
            <a:ext cx="0" cy="1363419"/>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43" name="G0R_GreenRight2"/>
          <p:cNvCxnSpPr/>
          <p:nvPr/>
        </p:nvCxnSpPr>
        <p:spPr>
          <a:xfrm flipV="1">
            <a:off x="7489201" y="3413503"/>
            <a:ext cx="0" cy="782003"/>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30" name="G0B_GreenLeft2"/>
          <p:cNvCxnSpPr/>
          <p:nvPr/>
        </p:nvCxnSpPr>
        <p:spPr>
          <a:xfrm flipV="1">
            <a:off x="1707293" y="4349076"/>
            <a:ext cx="0" cy="45619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31" name="G0B_GreenBottom0"/>
          <p:cNvCxnSpPr/>
          <p:nvPr/>
        </p:nvCxnSpPr>
        <p:spPr>
          <a:xfrm>
            <a:off x="1875405" y="4897464"/>
            <a:ext cx="2117445"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35" name="G0B_Straight Connector 134"/>
          <p:cNvCxnSpPr/>
          <p:nvPr/>
        </p:nvCxnSpPr>
        <p:spPr>
          <a:xfrm>
            <a:off x="1933903" y="4866958"/>
            <a:ext cx="2058947" cy="44923"/>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153" name="G0B_Straight Connector 152"/>
          <p:cNvCxnSpPr/>
          <p:nvPr/>
        </p:nvCxnSpPr>
        <p:spPr>
          <a:xfrm flipH="1" flipV="1">
            <a:off x="4040498" y="4872477"/>
            <a:ext cx="2087459" cy="95594"/>
          </a:xfrm>
          <a:prstGeom prst="line">
            <a:avLst/>
          </a:prstGeom>
          <a:ln w="101600">
            <a:solidFill>
              <a:schemeClr val="accent5">
                <a:alpha val="90000"/>
              </a:schemeClr>
            </a:solidFill>
          </a:ln>
        </p:spPr>
        <p:style>
          <a:lnRef idx="2">
            <a:schemeClr val="accent1"/>
          </a:lnRef>
          <a:fillRef idx="0">
            <a:schemeClr val="accent1"/>
          </a:fillRef>
          <a:effectRef idx="1">
            <a:schemeClr val="accent1"/>
          </a:effectRef>
          <a:fontRef idx="minor">
            <a:schemeClr val="tx1"/>
          </a:fontRef>
        </p:style>
      </p:cxnSp>
      <p:cxnSp>
        <p:nvCxnSpPr>
          <p:cNvPr id="156" name="G0B_GreenBottom2"/>
          <p:cNvCxnSpPr/>
          <p:nvPr/>
        </p:nvCxnSpPr>
        <p:spPr>
          <a:xfrm>
            <a:off x="6187340" y="4943959"/>
            <a:ext cx="717155"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60" name="G0B_GreenBottom3"/>
          <p:cNvCxnSpPr/>
          <p:nvPr/>
        </p:nvCxnSpPr>
        <p:spPr>
          <a:xfrm>
            <a:off x="6904495" y="4930051"/>
            <a:ext cx="500759"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63" name="G0B_Straight Connector 162"/>
          <p:cNvCxnSpPr/>
          <p:nvPr/>
        </p:nvCxnSpPr>
        <p:spPr>
          <a:xfrm flipH="1" flipV="1">
            <a:off x="6941400" y="4930164"/>
            <a:ext cx="449037" cy="9797"/>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179" name="G0B_Straight Connector 178"/>
          <p:cNvCxnSpPr/>
          <p:nvPr/>
        </p:nvCxnSpPr>
        <p:spPr>
          <a:xfrm rot="5400000" flipV="1">
            <a:off x="2681408" y="4644926"/>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0" name="G0B_Straight Connector 179"/>
          <p:cNvCxnSpPr/>
          <p:nvPr/>
        </p:nvCxnSpPr>
        <p:spPr>
          <a:xfrm rot="5400000" flipV="1">
            <a:off x="4823193" y="4671625"/>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2" name="G0B_Straight Connector 181"/>
          <p:cNvCxnSpPr/>
          <p:nvPr/>
        </p:nvCxnSpPr>
        <p:spPr>
          <a:xfrm flipV="1">
            <a:off x="2633316" y="4685419"/>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83" name="G0B_Straight Connector 182"/>
          <p:cNvCxnSpPr/>
          <p:nvPr/>
        </p:nvCxnSpPr>
        <p:spPr>
          <a:xfrm flipV="1">
            <a:off x="4840873" y="4726339"/>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30" name="G0B_Straight Connector 29"/>
          <p:cNvCxnSpPr/>
          <p:nvPr/>
        </p:nvCxnSpPr>
        <p:spPr>
          <a:xfrm flipH="1">
            <a:off x="6932341" y="4916144"/>
            <a:ext cx="359119" cy="27815"/>
          </a:xfrm>
          <a:prstGeom prst="line">
            <a:avLst/>
          </a:prstGeom>
          <a:ln w="101600">
            <a:solidFill>
              <a:srgbClr val="7030A0">
                <a:alpha val="90000"/>
              </a:srgbClr>
            </a:solidFill>
          </a:ln>
        </p:spPr>
        <p:style>
          <a:lnRef idx="2">
            <a:schemeClr val="accent1"/>
          </a:lnRef>
          <a:fillRef idx="0">
            <a:schemeClr val="accent1"/>
          </a:fillRef>
          <a:effectRef idx="1">
            <a:schemeClr val="accent1"/>
          </a:effectRef>
          <a:fontRef idx="minor">
            <a:schemeClr val="tx1"/>
          </a:fontRef>
        </p:style>
      </p:cxnSp>
      <p:cxnSp>
        <p:nvCxnSpPr>
          <p:cNvPr id="56" name="G0B_Straight Connector 55"/>
          <p:cNvCxnSpPr/>
          <p:nvPr/>
        </p:nvCxnSpPr>
        <p:spPr>
          <a:xfrm flipV="1">
            <a:off x="1660381" y="4774596"/>
            <a:ext cx="181853" cy="213844"/>
          </a:xfrm>
          <a:prstGeom prst="line">
            <a:avLst/>
          </a:prstGeom>
          <a:ln w="101600">
            <a:solidFill>
              <a:srgbClr val="92D050">
                <a:alpha val="90000"/>
              </a:srgbClr>
            </a:solidFill>
          </a:ln>
        </p:spPr>
        <p:style>
          <a:lnRef idx="2">
            <a:schemeClr val="accent1"/>
          </a:lnRef>
          <a:fillRef idx="0">
            <a:schemeClr val="accent1"/>
          </a:fillRef>
          <a:effectRef idx="1">
            <a:schemeClr val="accent1"/>
          </a:effectRef>
          <a:fontRef idx="minor">
            <a:schemeClr val="tx1"/>
          </a:fontRef>
        </p:style>
      </p:cxnSp>
      <p:cxnSp>
        <p:nvCxnSpPr>
          <p:cNvPr id="60" name="G0B_Straight Connector 59"/>
          <p:cNvCxnSpPr/>
          <p:nvPr/>
        </p:nvCxnSpPr>
        <p:spPr>
          <a:xfrm>
            <a:off x="1875405" y="4916144"/>
            <a:ext cx="2117445" cy="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62" name="G0B_Straight Connector 61"/>
          <p:cNvCxnSpPr/>
          <p:nvPr/>
        </p:nvCxnSpPr>
        <p:spPr>
          <a:xfrm>
            <a:off x="4029559" y="4897464"/>
            <a:ext cx="2131017" cy="46495"/>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69" name="G0B_Straight Connector 68"/>
          <p:cNvCxnSpPr/>
          <p:nvPr/>
        </p:nvCxnSpPr>
        <p:spPr>
          <a:xfrm flipH="1" flipV="1">
            <a:off x="6187340" y="4918866"/>
            <a:ext cx="717155" cy="32842"/>
          </a:xfrm>
          <a:prstGeom prst="line">
            <a:avLst/>
          </a:prstGeom>
          <a:ln w="101600">
            <a:solidFill>
              <a:schemeClr val="accent5">
                <a:alpha val="90000"/>
              </a:schemeClr>
            </a:solidFill>
          </a:ln>
        </p:spPr>
        <p:style>
          <a:lnRef idx="2">
            <a:schemeClr val="accent1"/>
          </a:lnRef>
          <a:fillRef idx="0">
            <a:schemeClr val="accent1"/>
          </a:fillRef>
          <a:effectRef idx="1">
            <a:schemeClr val="accent1"/>
          </a:effectRef>
          <a:fontRef idx="minor">
            <a:schemeClr val="tx1"/>
          </a:fontRef>
        </p:style>
      </p:cxnSp>
      <p:cxnSp>
        <p:nvCxnSpPr>
          <p:cNvPr id="134" name="G0B_GreenBottom1"/>
          <p:cNvCxnSpPr/>
          <p:nvPr/>
        </p:nvCxnSpPr>
        <p:spPr>
          <a:xfrm>
            <a:off x="4029559" y="4951708"/>
            <a:ext cx="2117445"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62" name="G0L_GreenLeft1"/>
          <p:cNvCxnSpPr/>
          <p:nvPr/>
        </p:nvCxnSpPr>
        <p:spPr>
          <a:xfrm flipV="1">
            <a:off x="1716882" y="1836737"/>
            <a:ext cx="0" cy="140176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68" name="G0L_Straight Connector 67"/>
          <p:cNvCxnSpPr/>
          <p:nvPr/>
        </p:nvCxnSpPr>
        <p:spPr>
          <a:xfrm flipV="1">
            <a:off x="1751308" y="1866692"/>
            <a:ext cx="0" cy="1371809"/>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4" name="G0L_Straight Connector 53"/>
          <p:cNvCxnSpPr/>
          <p:nvPr/>
        </p:nvCxnSpPr>
        <p:spPr>
          <a:xfrm flipV="1">
            <a:off x="1665656" y="1952731"/>
            <a:ext cx="59071" cy="1187887"/>
          </a:xfrm>
          <a:prstGeom prst="line">
            <a:avLst/>
          </a:prstGeom>
          <a:ln w="101600">
            <a:solidFill>
              <a:srgbClr val="C00000">
                <a:alpha val="90000"/>
              </a:srgbClr>
            </a:solidFill>
          </a:ln>
        </p:spPr>
        <p:style>
          <a:lnRef idx="2">
            <a:schemeClr val="accent1"/>
          </a:lnRef>
          <a:fillRef idx="0">
            <a:schemeClr val="accent1"/>
          </a:fillRef>
          <a:effectRef idx="1">
            <a:schemeClr val="accent1"/>
          </a:effectRef>
          <a:fontRef idx="minor">
            <a:schemeClr val="tx1"/>
          </a:fontRef>
        </p:style>
      </p:cxnSp>
      <p:cxnSp>
        <p:nvCxnSpPr>
          <p:cNvPr id="165" name="G0L_GreenLeft3"/>
          <p:cNvCxnSpPr/>
          <p:nvPr/>
        </p:nvCxnSpPr>
        <p:spPr>
          <a:xfrm flipV="1">
            <a:off x="1736201" y="4830461"/>
            <a:ext cx="0" cy="157979"/>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28" name="G0L_GreenLeft0"/>
          <p:cNvCxnSpPr/>
          <p:nvPr/>
        </p:nvCxnSpPr>
        <p:spPr>
          <a:xfrm flipV="1">
            <a:off x="1716882" y="1294555"/>
            <a:ext cx="0" cy="51787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76" name="G0L_Straight Connector 175"/>
          <p:cNvCxnSpPr/>
          <p:nvPr/>
        </p:nvCxnSpPr>
        <p:spPr>
          <a:xfrm flipV="1">
            <a:off x="1478955" y="2232025"/>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G0L_Straight Connector 12"/>
          <p:cNvCxnSpPr/>
          <p:nvPr/>
        </p:nvCxnSpPr>
        <p:spPr>
          <a:xfrm flipV="1">
            <a:off x="1701742" y="4405693"/>
            <a:ext cx="49566" cy="359111"/>
          </a:xfrm>
          <a:prstGeom prst="line">
            <a:avLst/>
          </a:prstGeom>
          <a:ln w="101600">
            <a:solidFill>
              <a:schemeClr val="accent3">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81" name="G0L_Straight Connector 180"/>
          <p:cNvCxnSpPr/>
          <p:nvPr/>
        </p:nvCxnSpPr>
        <p:spPr>
          <a:xfrm rot="5400000" flipV="1">
            <a:off x="1482633" y="2202431"/>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G0L_Straight Connector 11"/>
          <p:cNvCxnSpPr/>
          <p:nvPr/>
        </p:nvCxnSpPr>
        <p:spPr>
          <a:xfrm flipH="1" flipV="1">
            <a:off x="1665483" y="1312070"/>
            <a:ext cx="67301" cy="524667"/>
          </a:xfrm>
          <a:prstGeom prst="line">
            <a:avLst/>
          </a:prstGeom>
          <a:ln w="101600">
            <a:solidFill>
              <a:srgbClr val="BA8524">
                <a:alpha val="9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05690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Method</a:t>
            </a:r>
            <a:endParaRPr lang="en-GB" dirty="0"/>
          </a:p>
        </p:txBody>
      </p:sp>
      <p:sp>
        <p:nvSpPr>
          <p:cNvPr id="4" name="Shape 300"/>
          <p:cNvSpPr/>
          <p:nvPr/>
        </p:nvSpPr>
        <p:spPr>
          <a:xfrm>
            <a:off x="3447809" y="1166494"/>
            <a:ext cx="2210400" cy="1782000"/>
          </a:xfrm>
          <a:prstGeom prst="rect">
            <a:avLst/>
          </a:prstGeom>
          <a:solidFill>
            <a:schemeClr val="lt2"/>
          </a:solidFill>
          <a:ln w="76200" cap="flat" cmpd="sng">
            <a:no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algn="ctr">
              <a:spcBef>
                <a:spcPts val="0"/>
              </a:spcBef>
            </a:pPr>
            <a:r>
              <a:rPr lang="en" sz="3000" dirty="0"/>
              <a:t>RAPter</a:t>
            </a:r>
          </a:p>
        </p:txBody>
      </p:sp>
      <p:sp>
        <p:nvSpPr>
          <p:cNvPr id="5" name="Shape 301"/>
          <p:cNvSpPr/>
          <p:nvPr/>
        </p:nvSpPr>
        <p:spPr>
          <a:xfrm>
            <a:off x="1035361" y="3008218"/>
            <a:ext cx="2210759" cy="1782299"/>
          </a:xfrm>
          <a:prstGeom prst="rect">
            <a:avLst/>
          </a:prstGeom>
          <a:solidFill>
            <a:schemeClr val="lt2"/>
          </a:solidFill>
          <a:ln w="76200" cap="flat" cmpd="sng">
            <a:no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lvl="0" algn="ctr" rtl="0">
              <a:spcBef>
                <a:spcPts val="0"/>
              </a:spcBef>
              <a:buNone/>
            </a:pPr>
            <a:r>
              <a:rPr lang="en" sz="3000" dirty="0"/>
              <a:t>Candidate generation</a:t>
            </a:r>
          </a:p>
        </p:txBody>
      </p:sp>
      <p:cxnSp>
        <p:nvCxnSpPr>
          <p:cNvPr id="7" name="Shape 303"/>
          <p:cNvCxnSpPr>
            <a:stCxn id="4" idx="1"/>
            <a:endCxn id="5" idx="0"/>
          </p:cNvCxnSpPr>
          <p:nvPr/>
        </p:nvCxnSpPr>
        <p:spPr>
          <a:xfrm flipH="1">
            <a:off x="2140741" y="2057494"/>
            <a:ext cx="1307068" cy="950724"/>
          </a:xfrm>
          <a:prstGeom prst="straightConnector1">
            <a:avLst/>
          </a:prstGeom>
          <a:noFill/>
          <a:ln w="76200" cap="flat" cmpd="sng">
            <a:solidFill>
              <a:srgbClr val="EFEFEF"/>
            </a:solidFill>
            <a:prstDash val="solid"/>
            <a:round/>
            <a:headEnd type="none" w="lg" len="lg"/>
            <a:tailEnd type="triangle" w="lg" len="lg"/>
          </a:ln>
          <a:effectLst>
            <a:outerShdw blurRad="50800" dist="38100" dir="2700000" algn="tl" rotWithShape="0">
              <a:prstClr val="black">
                <a:alpha val="40000"/>
              </a:prstClr>
            </a:outerShdw>
          </a:effectLst>
        </p:spPr>
      </p:cxnSp>
      <p:cxnSp>
        <p:nvCxnSpPr>
          <p:cNvPr id="8" name="Shape 304"/>
          <p:cNvCxnSpPr>
            <a:stCxn id="4" idx="3"/>
          </p:cNvCxnSpPr>
          <p:nvPr/>
        </p:nvCxnSpPr>
        <p:spPr>
          <a:xfrm>
            <a:off x="5658209" y="2057494"/>
            <a:ext cx="1006201" cy="950725"/>
          </a:xfrm>
          <a:prstGeom prst="straightConnector1">
            <a:avLst/>
          </a:prstGeom>
          <a:noFill/>
          <a:ln w="76200" cap="flat" cmpd="sng">
            <a:solidFill>
              <a:srgbClr val="EFEFEF"/>
            </a:solidFill>
            <a:prstDash val="solid"/>
            <a:round/>
            <a:headEnd type="none" w="lg" len="lg"/>
            <a:tailEnd type="triangle" w="lg" len="lg"/>
          </a:ln>
          <a:effectLst>
            <a:outerShdw blurRad="50800" dist="38100" dir="2700000" algn="tl" rotWithShape="0">
              <a:prstClr val="black">
                <a:alpha val="40000"/>
              </a:prstClr>
            </a:outerShdw>
          </a:effectLst>
        </p:spPr>
      </p:cxnSp>
      <p:sp>
        <p:nvSpPr>
          <p:cNvPr id="20" name="Shape 301"/>
          <p:cNvSpPr/>
          <p:nvPr/>
        </p:nvSpPr>
        <p:spPr>
          <a:xfrm>
            <a:off x="5859898" y="3008219"/>
            <a:ext cx="2210759" cy="1782299"/>
          </a:xfrm>
          <a:prstGeom prst="rect">
            <a:avLst/>
          </a:prstGeom>
          <a:solidFill>
            <a:schemeClr val="lt2"/>
          </a:solidFill>
          <a:ln w="76200" cap="flat" cmpd="sng">
            <a:noFill/>
            <a:prstDash val="solid"/>
            <a:round/>
            <a:headEnd type="none" w="med" len="med"/>
            <a:tailEnd type="none" w="med" len="med"/>
          </a:ln>
          <a:effectLst>
            <a:outerShdw blurRad="50800" dist="38100" dir="2700000" algn="tl" rotWithShape="0">
              <a:prstClr val="black">
                <a:alpha val="40000"/>
              </a:prstClr>
            </a:outerShdw>
          </a:effectLst>
        </p:spPr>
        <p:txBody>
          <a:bodyPr lIns="91425" tIns="91425" rIns="91425" bIns="91425" anchor="ctr" anchorCtr="0">
            <a:noAutofit/>
          </a:bodyPr>
          <a:lstStyle/>
          <a:p>
            <a:pPr lvl="0" algn="ctr" rtl="0">
              <a:spcBef>
                <a:spcPts val="0"/>
              </a:spcBef>
              <a:buNone/>
            </a:pPr>
            <a:r>
              <a:rPr lang="en" sz="3000" dirty="0" smtClean="0"/>
              <a:t>Selection</a:t>
            </a:r>
            <a:endParaRPr lang="en" sz="3000" dirty="0"/>
          </a:p>
        </p:txBody>
      </p:sp>
      <p:pic>
        <p:nvPicPr>
          <p:cNvPr id="9" name="Picture 8"/>
          <p:cNvPicPr>
            <a:picLocks noChangeAspect="1"/>
          </p:cNvPicPr>
          <p:nvPr/>
        </p:nvPicPr>
        <p:blipFill>
          <a:blip r:embed="rId3"/>
          <a:stretch>
            <a:fillRect/>
          </a:stretch>
        </p:blipFill>
        <p:spPr>
          <a:xfrm>
            <a:off x="1035361" y="3226528"/>
            <a:ext cx="2210759" cy="1433644"/>
          </a:xfrm>
          <a:prstGeom prst="rect">
            <a:avLst/>
          </a:prstGeom>
        </p:spPr>
      </p:pic>
      <p:sp>
        <p:nvSpPr>
          <p:cNvPr id="24" name="Rounded Rectangle 23"/>
          <p:cNvSpPr/>
          <p:nvPr/>
        </p:nvSpPr>
        <p:spPr>
          <a:xfrm>
            <a:off x="848802" y="2891790"/>
            <a:ext cx="2584236" cy="2103120"/>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618414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3" presetClass="path" presetSubtype="0" accel="50000" decel="50000" fill="hold" grpId="0" nodeType="clickEffect">
                                  <p:stCondLst>
                                    <p:cond delay="0"/>
                                  </p:stCondLst>
                                  <p:childTnLst>
                                    <p:animMotion origin="layout" path="M -1.38889E-6 3.33333E-6 L 0.52639 3.33333E-6 " pathEditMode="relative" rAng="0" ptsTypes="AA">
                                      <p:cBhvr>
                                        <p:cTn id="11" dur="1000" fill="hold"/>
                                        <p:tgtEl>
                                          <p:spTgt spid="24"/>
                                        </p:tgtEl>
                                        <p:attrNameLst>
                                          <p:attrName>ppt_x</p:attrName>
                                          <p:attrName>ppt_y</p:attrName>
                                        </p:attrNameLst>
                                      </p:cBhvr>
                                      <p:rCtr x="2631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146" y="956165"/>
            <a:ext cx="6578154" cy="4298053"/>
          </a:xfrm>
          <a:prstGeom prst="rect">
            <a:avLst/>
          </a:prstGeom>
        </p:spPr>
      </p:pic>
      <p:sp>
        <p:nvSpPr>
          <p:cNvPr id="2" name="Title 1"/>
          <p:cNvSpPr>
            <a:spLocks noGrp="1"/>
          </p:cNvSpPr>
          <p:nvPr>
            <p:ph type="title"/>
          </p:nvPr>
        </p:nvSpPr>
        <p:spPr>
          <a:xfrm>
            <a:off x="266307" y="206375"/>
            <a:ext cx="8611386" cy="857250"/>
          </a:xfrm>
        </p:spPr>
        <p:txBody>
          <a:bodyPr/>
          <a:lstStyle/>
          <a:p>
            <a:r>
              <a:rPr lang="en-GB" dirty="0" smtClean="0"/>
              <a:t>Selection problem</a:t>
            </a:r>
            <a:endParaRPr lang="en-GB" dirty="0"/>
          </a:p>
        </p:txBody>
      </p:sp>
      <p:cxnSp>
        <p:nvCxnSpPr>
          <p:cNvPr id="190" name="G3B_PurpleBottom"/>
          <p:cNvCxnSpPr/>
          <p:nvPr/>
        </p:nvCxnSpPr>
        <p:spPr>
          <a:xfrm flipH="1">
            <a:off x="4765915" y="3117161"/>
            <a:ext cx="475121" cy="517566"/>
          </a:xfrm>
          <a:prstGeom prst="line">
            <a:avLst/>
          </a:prstGeom>
          <a:ln w="101600">
            <a:solidFill>
              <a:srgbClr val="985EC4">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G3B_Straight Connector 62"/>
          <p:cNvCxnSpPr/>
          <p:nvPr/>
        </p:nvCxnSpPr>
        <p:spPr>
          <a:xfrm flipV="1">
            <a:off x="4780598" y="3169403"/>
            <a:ext cx="429577" cy="48820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5" name="G3B_Straight Connector 54"/>
          <p:cNvCxnSpPr/>
          <p:nvPr/>
        </p:nvCxnSpPr>
        <p:spPr>
          <a:xfrm flipV="1">
            <a:off x="4747220" y="3121606"/>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8" name="G3R_Straight Connector 107"/>
          <p:cNvCxnSpPr/>
          <p:nvPr/>
        </p:nvCxnSpPr>
        <p:spPr>
          <a:xfrm rot="5400000" flipV="1">
            <a:off x="4734245" y="2510209"/>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8" name="G3R_PurpleRight"/>
          <p:cNvCxnSpPr/>
          <p:nvPr/>
        </p:nvCxnSpPr>
        <p:spPr>
          <a:xfrm>
            <a:off x="4724171" y="2539125"/>
            <a:ext cx="508094" cy="466426"/>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G3R_Straight Connector 22"/>
          <p:cNvCxnSpPr/>
          <p:nvPr/>
        </p:nvCxnSpPr>
        <p:spPr>
          <a:xfrm>
            <a:off x="4701543" y="2517733"/>
            <a:ext cx="508632" cy="481189"/>
          </a:xfrm>
          <a:prstGeom prst="line">
            <a:avLst/>
          </a:prstGeom>
          <a:ln w="101600">
            <a:solidFill>
              <a:schemeClr val="accent3">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76" name="G3R_Straight Connector 75"/>
          <p:cNvCxnSpPr/>
          <p:nvPr/>
        </p:nvCxnSpPr>
        <p:spPr>
          <a:xfrm flipV="1">
            <a:off x="5188862" y="3005551"/>
            <a:ext cx="148124" cy="74155"/>
          </a:xfrm>
          <a:prstGeom prst="line">
            <a:avLst/>
          </a:prstGeom>
          <a:ln w="101600">
            <a:solidFill>
              <a:srgbClr val="C6570C">
                <a:alpha val="90000"/>
              </a:srgbClr>
            </a:solidFill>
          </a:ln>
        </p:spPr>
        <p:style>
          <a:lnRef idx="2">
            <a:schemeClr val="accent1"/>
          </a:lnRef>
          <a:fillRef idx="0">
            <a:schemeClr val="accent1"/>
          </a:fillRef>
          <a:effectRef idx="1">
            <a:schemeClr val="accent1"/>
          </a:effectRef>
          <a:fontRef idx="minor">
            <a:schemeClr val="tx1"/>
          </a:fontRef>
        </p:style>
      </p:cxnSp>
      <p:cxnSp>
        <p:nvCxnSpPr>
          <p:cNvPr id="114" name="G3R_Straight Connector 113"/>
          <p:cNvCxnSpPr/>
          <p:nvPr/>
        </p:nvCxnSpPr>
        <p:spPr>
          <a:xfrm flipV="1">
            <a:off x="5242408" y="3008192"/>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7" name="G3R_Straight Connector 116"/>
          <p:cNvCxnSpPr/>
          <p:nvPr/>
        </p:nvCxnSpPr>
        <p:spPr>
          <a:xfrm>
            <a:off x="5241416" y="3013487"/>
            <a:ext cx="102758" cy="97218"/>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22" name="G3T_Straight Connector 21"/>
          <p:cNvCxnSpPr/>
          <p:nvPr/>
        </p:nvCxnSpPr>
        <p:spPr>
          <a:xfrm flipV="1">
            <a:off x="4149725" y="2562225"/>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93" name="G3T_Straight Connector 92"/>
          <p:cNvCxnSpPr/>
          <p:nvPr/>
        </p:nvCxnSpPr>
        <p:spPr>
          <a:xfrm>
            <a:off x="4647985" y="2428843"/>
            <a:ext cx="31007" cy="162733"/>
          </a:xfrm>
          <a:prstGeom prst="line">
            <a:avLst/>
          </a:prstGeom>
          <a:ln w="101600">
            <a:solidFill>
              <a:srgbClr val="CC2424">
                <a:alpha val="89804"/>
              </a:srgbClr>
            </a:solidFill>
          </a:ln>
        </p:spPr>
        <p:style>
          <a:lnRef idx="2">
            <a:schemeClr val="accent1"/>
          </a:lnRef>
          <a:fillRef idx="0">
            <a:schemeClr val="accent1"/>
          </a:fillRef>
          <a:effectRef idx="1">
            <a:schemeClr val="accent1"/>
          </a:effectRef>
          <a:fontRef idx="minor">
            <a:schemeClr val="tx1"/>
          </a:fontRef>
        </p:style>
      </p:cxnSp>
      <p:cxnSp>
        <p:nvCxnSpPr>
          <p:cNvPr id="186" name="G3T_PurpleTop"/>
          <p:cNvCxnSpPr/>
          <p:nvPr/>
        </p:nvCxnSpPr>
        <p:spPr>
          <a:xfrm rot="5400000">
            <a:off x="4165969" y="2607252"/>
            <a:ext cx="455244" cy="417910"/>
          </a:xfrm>
          <a:prstGeom prst="line">
            <a:avLst/>
          </a:prstGeom>
          <a:ln w="101600">
            <a:solidFill>
              <a:srgbClr val="985EC4">
                <a:alpha val="90000"/>
              </a:srgbClr>
            </a:solidFill>
          </a:ln>
        </p:spPr>
        <p:style>
          <a:lnRef idx="2">
            <a:schemeClr val="accent1"/>
          </a:lnRef>
          <a:fillRef idx="0">
            <a:schemeClr val="accent1"/>
          </a:fillRef>
          <a:effectRef idx="1">
            <a:schemeClr val="accent1"/>
          </a:effectRef>
          <a:fontRef idx="minor">
            <a:schemeClr val="tx1"/>
          </a:fontRef>
        </p:style>
      </p:cxnSp>
      <p:cxnSp>
        <p:nvCxnSpPr>
          <p:cNvPr id="105" name="G3T_Straight Connector 104"/>
          <p:cNvCxnSpPr/>
          <p:nvPr/>
        </p:nvCxnSpPr>
        <p:spPr>
          <a:xfrm flipV="1">
            <a:off x="4145973" y="2570894"/>
            <a:ext cx="429577" cy="48820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4" name="G3T_Straight Connector 123"/>
          <p:cNvCxnSpPr/>
          <p:nvPr/>
        </p:nvCxnSpPr>
        <p:spPr>
          <a:xfrm flipV="1">
            <a:off x="4067175" y="3079706"/>
            <a:ext cx="87064" cy="98945"/>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2" name="G3T_PurpleTop2"/>
          <p:cNvCxnSpPr/>
          <p:nvPr/>
        </p:nvCxnSpPr>
        <p:spPr>
          <a:xfrm flipV="1">
            <a:off x="4623466" y="2442798"/>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5" name="G3T_PurpleTop"/>
          <p:cNvCxnSpPr/>
          <p:nvPr/>
        </p:nvCxnSpPr>
        <p:spPr>
          <a:xfrm flipV="1">
            <a:off x="4043659" y="3063863"/>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20" name="G3L_Straight Connector 119"/>
          <p:cNvCxnSpPr/>
          <p:nvPr/>
        </p:nvCxnSpPr>
        <p:spPr>
          <a:xfrm flipV="1">
            <a:off x="4634702" y="3583775"/>
            <a:ext cx="96984" cy="10251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8" name="G3L_Straight Connector 117"/>
          <p:cNvCxnSpPr/>
          <p:nvPr/>
        </p:nvCxnSpPr>
        <p:spPr>
          <a:xfrm>
            <a:off x="4644462" y="3591623"/>
            <a:ext cx="102758" cy="97218"/>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25" name="G3L_PurpleLeft"/>
          <p:cNvCxnSpPr/>
          <p:nvPr/>
        </p:nvCxnSpPr>
        <p:spPr>
          <a:xfrm>
            <a:off x="4171268" y="3174558"/>
            <a:ext cx="455244" cy="417910"/>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107" name="G3L_Straight Connector 106"/>
          <p:cNvCxnSpPr/>
          <p:nvPr/>
        </p:nvCxnSpPr>
        <p:spPr>
          <a:xfrm>
            <a:off x="4197996" y="3216357"/>
            <a:ext cx="373291" cy="353150"/>
          </a:xfrm>
          <a:prstGeom prst="line">
            <a:avLst/>
          </a:prstGeom>
          <a:ln w="101600">
            <a:solidFill>
              <a:schemeClr val="accent3">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1" name="G3L_Straight Connector 110"/>
          <p:cNvCxnSpPr/>
          <p:nvPr/>
        </p:nvCxnSpPr>
        <p:spPr>
          <a:xfrm>
            <a:off x="4221647" y="3176614"/>
            <a:ext cx="410424" cy="388300"/>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85" name="G3L_Straight Connector 84"/>
          <p:cNvCxnSpPr/>
          <p:nvPr/>
        </p:nvCxnSpPr>
        <p:spPr>
          <a:xfrm>
            <a:off x="4655048" y="3569221"/>
            <a:ext cx="76638" cy="133883"/>
          </a:xfrm>
          <a:prstGeom prst="line">
            <a:avLst/>
          </a:prstGeom>
          <a:ln w="101600">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89" name="G3L_Straight Connector 88"/>
          <p:cNvCxnSpPr/>
          <p:nvPr/>
        </p:nvCxnSpPr>
        <p:spPr>
          <a:xfrm>
            <a:off x="4067175" y="3136695"/>
            <a:ext cx="138748" cy="1"/>
          </a:xfrm>
          <a:prstGeom prst="line">
            <a:avLst/>
          </a:prstGeom>
          <a:ln w="101600">
            <a:solidFill>
              <a:srgbClr val="496717">
                <a:alpha val="89804"/>
              </a:srgbClr>
            </a:solidFill>
          </a:ln>
        </p:spPr>
        <p:style>
          <a:lnRef idx="2">
            <a:schemeClr val="accent1"/>
          </a:lnRef>
          <a:fillRef idx="0">
            <a:schemeClr val="accent1"/>
          </a:fillRef>
          <a:effectRef idx="1">
            <a:schemeClr val="accent1"/>
          </a:effectRef>
          <a:fontRef idx="minor">
            <a:schemeClr val="tx1"/>
          </a:fontRef>
        </p:style>
      </p:cxnSp>
      <p:cxnSp>
        <p:nvCxnSpPr>
          <p:cNvPr id="96" name="G22R_YellowRight"/>
          <p:cNvCxnSpPr/>
          <p:nvPr/>
        </p:nvCxnSpPr>
        <p:spPr>
          <a:xfrm>
            <a:off x="6941400" y="3425143"/>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98" name="G22R_YellowRight1"/>
          <p:cNvCxnSpPr/>
          <p:nvPr/>
        </p:nvCxnSpPr>
        <p:spPr>
          <a:xfrm>
            <a:off x="7149087" y="3707942"/>
            <a:ext cx="43394" cy="5314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G22R_Straight Connector 46"/>
          <p:cNvCxnSpPr/>
          <p:nvPr/>
        </p:nvCxnSpPr>
        <p:spPr>
          <a:xfrm>
            <a:off x="6934758" y="3458616"/>
            <a:ext cx="199646" cy="244488"/>
          </a:xfrm>
          <a:prstGeom prst="line">
            <a:avLst/>
          </a:prstGeom>
          <a:ln w="101600">
            <a:solidFill>
              <a:srgbClr val="06CA7B">
                <a:alpha val="80000"/>
              </a:srgbClr>
            </a:solidFill>
          </a:ln>
        </p:spPr>
        <p:style>
          <a:lnRef idx="2">
            <a:schemeClr val="accent1"/>
          </a:lnRef>
          <a:fillRef idx="0">
            <a:schemeClr val="accent1"/>
          </a:fillRef>
          <a:effectRef idx="1">
            <a:schemeClr val="accent1"/>
          </a:effectRef>
          <a:fontRef idx="minor">
            <a:schemeClr val="tx1"/>
          </a:fontRef>
        </p:style>
      </p:cxnSp>
      <p:cxnSp>
        <p:nvCxnSpPr>
          <p:cNvPr id="141" name="G22R_Straight Connector 140"/>
          <p:cNvCxnSpPr/>
          <p:nvPr/>
        </p:nvCxnSpPr>
        <p:spPr>
          <a:xfrm flipH="1">
            <a:off x="6883567" y="3413503"/>
            <a:ext cx="6891" cy="86032"/>
          </a:xfrm>
          <a:prstGeom prst="line">
            <a:avLst/>
          </a:prstGeom>
          <a:ln w="101600">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159" name="G22R_Straight Connector 158"/>
          <p:cNvCxnSpPr/>
          <p:nvPr/>
        </p:nvCxnSpPr>
        <p:spPr>
          <a:xfrm flipV="1">
            <a:off x="7083481" y="3765196"/>
            <a:ext cx="126490" cy="8747"/>
          </a:xfrm>
          <a:prstGeom prst="line">
            <a:avLst/>
          </a:prstGeom>
          <a:ln w="101600">
            <a:solidFill>
              <a:schemeClr val="accent3">
                <a:alpha val="90000"/>
              </a:schemeClr>
            </a:solidFill>
          </a:ln>
        </p:spPr>
        <p:style>
          <a:lnRef idx="2">
            <a:schemeClr val="accent1"/>
          </a:lnRef>
          <a:fillRef idx="0">
            <a:schemeClr val="accent1"/>
          </a:fillRef>
          <a:effectRef idx="1">
            <a:schemeClr val="accent1"/>
          </a:effectRef>
          <a:fontRef idx="minor">
            <a:schemeClr val="tx1"/>
          </a:fontRef>
        </p:style>
      </p:cxnSp>
      <p:cxnSp>
        <p:nvCxnSpPr>
          <p:cNvPr id="15" name="G22B_Straight Connector 14"/>
          <p:cNvCxnSpPr/>
          <p:nvPr/>
        </p:nvCxnSpPr>
        <p:spPr>
          <a:xfrm flipV="1">
            <a:off x="6076789" y="4353407"/>
            <a:ext cx="347945" cy="328134"/>
          </a:xfrm>
          <a:prstGeom prst="line">
            <a:avLst/>
          </a:prstGeom>
          <a:ln w="101600">
            <a:solidFill>
              <a:schemeClr val="accent2">
                <a:lumMod val="5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71" name="G22B_Straight Connector 170"/>
          <p:cNvCxnSpPr/>
          <p:nvPr/>
        </p:nvCxnSpPr>
        <p:spPr>
          <a:xfrm>
            <a:off x="6076789" y="4513546"/>
            <a:ext cx="372250"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61" name="G22B_Straight Connector 60"/>
          <p:cNvCxnSpPr/>
          <p:nvPr/>
        </p:nvCxnSpPr>
        <p:spPr>
          <a:xfrm flipV="1">
            <a:off x="6464220" y="4109088"/>
            <a:ext cx="261307" cy="27619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57" name="G22B_Straight Connector"/>
          <p:cNvCxnSpPr/>
          <p:nvPr/>
        </p:nvCxnSpPr>
        <p:spPr>
          <a:xfrm flipV="1">
            <a:off x="6780993" y="3836035"/>
            <a:ext cx="309164" cy="243430"/>
          </a:xfrm>
          <a:prstGeom prst="line">
            <a:avLst/>
          </a:prstGeom>
          <a:ln w="101600">
            <a:solidFill>
              <a:srgbClr val="225A4B">
                <a:alpha val="89804"/>
              </a:srgbClr>
            </a:solidFill>
          </a:ln>
        </p:spPr>
        <p:style>
          <a:lnRef idx="2">
            <a:schemeClr val="accent1"/>
          </a:lnRef>
          <a:fillRef idx="0">
            <a:schemeClr val="accent1"/>
          </a:fillRef>
          <a:effectRef idx="1">
            <a:schemeClr val="accent1"/>
          </a:effectRef>
          <a:fontRef idx="minor">
            <a:schemeClr val="tx1"/>
          </a:fontRef>
        </p:style>
      </p:cxnSp>
      <p:cxnSp>
        <p:nvCxnSpPr>
          <p:cNvPr id="95" name="G22B_YellowBottom0"/>
          <p:cNvCxnSpPr/>
          <p:nvPr/>
        </p:nvCxnSpPr>
        <p:spPr>
          <a:xfrm flipV="1">
            <a:off x="6059759" y="4358139"/>
            <a:ext cx="393186" cy="32107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03" name="G22B_YellowBottom3"/>
          <p:cNvCxnSpPr/>
          <p:nvPr/>
        </p:nvCxnSpPr>
        <p:spPr>
          <a:xfrm flipV="1">
            <a:off x="6785939" y="3797932"/>
            <a:ext cx="315594" cy="25771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01" name="G22B_YellowBottom1"/>
          <p:cNvCxnSpPr/>
          <p:nvPr/>
        </p:nvCxnSpPr>
        <p:spPr>
          <a:xfrm flipV="1">
            <a:off x="6449039" y="4086870"/>
            <a:ext cx="315594" cy="25771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55" name="G22B_Straight Connector 154"/>
          <p:cNvCxnSpPr/>
          <p:nvPr/>
        </p:nvCxnSpPr>
        <p:spPr>
          <a:xfrm flipV="1">
            <a:off x="6433330" y="4097972"/>
            <a:ext cx="347945" cy="243430"/>
          </a:xfrm>
          <a:prstGeom prst="line">
            <a:avLst/>
          </a:prstGeom>
          <a:ln w="101600">
            <a:solidFill>
              <a:srgbClr val="193C63">
                <a:alpha val="89804"/>
              </a:srgbClr>
            </a:solidFill>
          </a:ln>
        </p:spPr>
        <p:style>
          <a:lnRef idx="2">
            <a:schemeClr val="accent1"/>
          </a:lnRef>
          <a:fillRef idx="0">
            <a:schemeClr val="accent1"/>
          </a:fillRef>
          <a:effectRef idx="1">
            <a:schemeClr val="accent1"/>
          </a:effectRef>
          <a:fontRef idx="minor">
            <a:schemeClr val="tx1"/>
          </a:fontRef>
        </p:style>
      </p:cxnSp>
      <p:cxnSp>
        <p:nvCxnSpPr>
          <p:cNvPr id="59" name="G22B_Straight Connector 58"/>
          <p:cNvCxnSpPr/>
          <p:nvPr/>
        </p:nvCxnSpPr>
        <p:spPr>
          <a:xfrm flipV="1">
            <a:off x="6106512" y="4349076"/>
            <a:ext cx="311208" cy="328941"/>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42" name="G22L_Straight Connector 41"/>
          <p:cNvCxnSpPr/>
          <p:nvPr/>
        </p:nvCxnSpPr>
        <p:spPr>
          <a:xfrm>
            <a:off x="5873236" y="4399384"/>
            <a:ext cx="196034" cy="185864"/>
          </a:xfrm>
          <a:prstGeom prst="line">
            <a:avLst/>
          </a:prstGeom>
          <a:ln w="101600">
            <a:solidFill>
              <a:srgbClr val="89B400">
                <a:alpha val="90000"/>
              </a:srgbClr>
            </a:solidFill>
          </a:ln>
        </p:spPr>
        <p:style>
          <a:lnRef idx="2">
            <a:schemeClr val="accent1"/>
          </a:lnRef>
          <a:fillRef idx="0">
            <a:schemeClr val="accent1"/>
          </a:fillRef>
          <a:effectRef idx="1">
            <a:schemeClr val="accent1"/>
          </a:effectRef>
          <a:fontRef idx="minor">
            <a:schemeClr val="tx1"/>
          </a:fontRef>
        </p:style>
      </p:cxnSp>
      <p:cxnSp>
        <p:nvCxnSpPr>
          <p:cNvPr id="161" name="G22L_Straight Connector 160"/>
          <p:cNvCxnSpPr/>
          <p:nvPr/>
        </p:nvCxnSpPr>
        <p:spPr>
          <a:xfrm flipV="1">
            <a:off x="5820756" y="4361448"/>
            <a:ext cx="126490" cy="8747"/>
          </a:xfrm>
          <a:prstGeom prst="line">
            <a:avLst/>
          </a:prstGeom>
          <a:ln w="101600">
            <a:solidFill>
              <a:srgbClr val="554E41">
                <a:alpha val="89804"/>
              </a:srgbClr>
            </a:solidFill>
          </a:ln>
        </p:spPr>
        <p:style>
          <a:lnRef idx="2">
            <a:schemeClr val="accent1"/>
          </a:lnRef>
          <a:fillRef idx="0">
            <a:schemeClr val="accent1"/>
          </a:fillRef>
          <a:effectRef idx="1">
            <a:schemeClr val="accent1"/>
          </a:effectRef>
          <a:fontRef idx="minor">
            <a:schemeClr val="tx1"/>
          </a:fontRef>
        </p:style>
      </p:cxnSp>
      <p:cxnSp>
        <p:nvCxnSpPr>
          <p:cNvPr id="168" name="G22L_Straight Connector 167"/>
          <p:cNvCxnSpPr/>
          <p:nvPr/>
        </p:nvCxnSpPr>
        <p:spPr>
          <a:xfrm flipV="1">
            <a:off x="5959437" y="4340071"/>
            <a:ext cx="0" cy="271011"/>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57" name="G22T_Straight Connector 56"/>
          <p:cNvCxnSpPr/>
          <p:nvPr/>
        </p:nvCxnSpPr>
        <p:spPr>
          <a:xfrm flipV="1">
            <a:off x="5819201" y="3862490"/>
            <a:ext cx="484188" cy="5117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46" name="G22T_Straight Connector 145"/>
          <p:cNvCxnSpPr/>
          <p:nvPr/>
        </p:nvCxnSpPr>
        <p:spPr>
          <a:xfrm flipV="1">
            <a:off x="6710363" y="3458616"/>
            <a:ext cx="155006" cy="108497"/>
          </a:xfrm>
          <a:prstGeom prst="line">
            <a:avLst/>
          </a:prstGeom>
          <a:ln w="101600">
            <a:solidFill>
              <a:srgbClr val="1D8D78">
                <a:alpha val="89804"/>
              </a:srgbClr>
            </a:solidFill>
          </a:ln>
        </p:spPr>
        <p:style>
          <a:lnRef idx="2">
            <a:schemeClr val="accent1"/>
          </a:lnRef>
          <a:fillRef idx="0">
            <a:schemeClr val="accent1"/>
          </a:fillRef>
          <a:effectRef idx="1">
            <a:schemeClr val="accent1"/>
          </a:effectRef>
          <a:fontRef idx="minor">
            <a:schemeClr val="tx1"/>
          </a:fontRef>
        </p:style>
      </p:cxnSp>
      <p:cxnSp>
        <p:nvCxnSpPr>
          <p:cNvPr id="92" name="G22T_YellowTop"/>
          <p:cNvCxnSpPr/>
          <p:nvPr/>
        </p:nvCxnSpPr>
        <p:spPr>
          <a:xfrm flipV="1">
            <a:off x="6349055" y="3428697"/>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8" name="G22T_Straight Connector 57"/>
          <p:cNvCxnSpPr/>
          <p:nvPr/>
        </p:nvCxnSpPr>
        <p:spPr>
          <a:xfrm flipV="1">
            <a:off x="6392493" y="3560607"/>
            <a:ext cx="328933" cy="347677"/>
          </a:xfrm>
          <a:prstGeom prst="line">
            <a:avLst/>
          </a:prstGeom>
          <a:ln w="101600">
            <a:solidFill>
              <a:schemeClr val="accent6">
                <a:lumMod val="75000"/>
                <a:lumOff val="2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39" name="G22T_Straight Connector 138"/>
          <p:cNvCxnSpPr/>
          <p:nvPr/>
        </p:nvCxnSpPr>
        <p:spPr>
          <a:xfrm flipV="1">
            <a:off x="6347161" y="3569221"/>
            <a:ext cx="364962" cy="344070"/>
          </a:xfrm>
          <a:prstGeom prst="line">
            <a:avLst/>
          </a:prstGeom>
          <a:ln w="101600">
            <a:solidFill>
              <a:srgbClr val="681199">
                <a:alpha val="89804"/>
              </a:srgbClr>
            </a:solidFill>
          </a:ln>
        </p:spPr>
        <p:style>
          <a:lnRef idx="2">
            <a:schemeClr val="accent1"/>
          </a:lnRef>
          <a:fillRef idx="0">
            <a:schemeClr val="accent1"/>
          </a:fillRef>
          <a:effectRef idx="1">
            <a:schemeClr val="accent1"/>
          </a:effectRef>
          <a:fontRef idx="minor">
            <a:schemeClr val="tx1"/>
          </a:fontRef>
        </p:style>
      </p:cxnSp>
      <p:cxnSp>
        <p:nvCxnSpPr>
          <p:cNvPr id="50" name="G22T_Straight Connector 49"/>
          <p:cNvCxnSpPr/>
          <p:nvPr/>
        </p:nvCxnSpPr>
        <p:spPr>
          <a:xfrm flipV="1">
            <a:off x="5776586" y="3925130"/>
            <a:ext cx="569419" cy="393952"/>
          </a:xfrm>
          <a:prstGeom prst="line">
            <a:avLst/>
          </a:prstGeom>
          <a:ln w="101600">
            <a:solidFill>
              <a:schemeClr val="accent5">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94" name="G22T_YellowTop0"/>
          <p:cNvCxnSpPr/>
          <p:nvPr/>
        </p:nvCxnSpPr>
        <p:spPr>
          <a:xfrm flipV="1">
            <a:off x="5815189" y="3893914"/>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82" name="G2L_YellowLeft2"/>
          <p:cNvCxnSpPr/>
          <p:nvPr/>
        </p:nvCxnSpPr>
        <p:spPr>
          <a:xfrm>
            <a:off x="5532991" y="2379409"/>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86" name="G2L_YellowLeft0"/>
          <p:cNvCxnSpPr/>
          <p:nvPr/>
        </p:nvCxnSpPr>
        <p:spPr>
          <a:xfrm>
            <a:off x="5289380" y="2063086"/>
            <a:ext cx="120391" cy="14743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113" name="G2L_Straight Connector 112"/>
          <p:cNvCxnSpPr/>
          <p:nvPr/>
        </p:nvCxnSpPr>
        <p:spPr>
          <a:xfrm>
            <a:off x="5314950" y="2076450"/>
            <a:ext cx="85725" cy="165100"/>
          </a:xfrm>
          <a:prstGeom prst="line">
            <a:avLst/>
          </a:prstGeom>
          <a:ln w="101600">
            <a:solidFill>
              <a:srgbClr val="302916">
                <a:alpha val="90000"/>
              </a:srgbClr>
            </a:solidFill>
          </a:ln>
        </p:spPr>
        <p:style>
          <a:lnRef idx="2">
            <a:schemeClr val="accent1"/>
          </a:lnRef>
          <a:fillRef idx="0">
            <a:schemeClr val="accent1"/>
          </a:fillRef>
          <a:effectRef idx="1">
            <a:schemeClr val="accent1"/>
          </a:effectRef>
          <a:fontRef idx="minor">
            <a:schemeClr val="tx1"/>
          </a:fontRef>
        </p:style>
      </p:cxnSp>
      <p:cxnSp>
        <p:nvCxnSpPr>
          <p:cNvPr id="110" name="G2L_Straight Connector 109"/>
          <p:cNvCxnSpPr/>
          <p:nvPr/>
        </p:nvCxnSpPr>
        <p:spPr>
          <a:xfrm>
            <a:off x="5422900" y="2232025"/>
            <a:ext cx="107950" cy="130175"/>
          </a:xfrm>
          <a:prstGeom prst="line">
            <a:avLst/>
          </a:prstGeom>
          <a:ln w="101600">
            <a:solidFill>
              <a:schemeClr val="accent6">
                <a:alpha val="90000"/>
              </a:schemeClr>
            </a:solidFill>
          </a:ln>
        </p:spPr>
        <p:style>
          <a:lnRef idx="2">
            <a:schemeClr val="accent1"/>
          </a:lnRef>
          <a:fillRef idx="0">
            <a:schemeClr val="accent1"/>
          </a:fillRef>
          <a:effectRef idx="1">
            <a:schemeClr val="accent1"/>
          </a:effectRef>
          <a:fontRef idx="minor">
            <a:schemeClr val="tx1"/>
          </a:fontRef>
        </p:style>
      </p:cxnSp>
      <p:cxnSp>
        <p:nvCxnSpPr>
          <p:cNvPr id="83" name="G2L_YellowLeft1"/>
          <p:cNvCxnSpPr/>
          <p:nvPr/>
        </p:nvCxnSpPr>
        <p:spPr>
          <a:xfrm>
            <a:off x="5414990" y="2251567"/>
            <a:ext cx="93506" cy="114507"/>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G2L_Straight Connector 51"/>
          <p:cNvCxnSpPr/>
          <p:nvPr/>
        </p:nvCxnSpPr>
        <p:spPr>
          <a:xfrm>
            <a:off x="5543338" y="2368621"/>
            <a:ext cx="175112" cy="260316"/>
          </a:xfrm>
          <a:prstGeom prst="line">
            <a:avLst/>
          </a:prstGeom>
          <a:ln w="101600">
            <a:solidFill>
              <a:srgbClr val="44718C">
                <a:alpha val="90000"/>
              </a:srgbClr>
            </a:solidFill>
          </a:ln>
        </p:spPr>
        <p:style>
          <a:lnRef idx="2">
            <a:schemeClr val="accent1"/>
          </a:lnRef>
          <a:fillRef idx="0">
            <a:schemeClr val="accent1"/>
          </a:fillRef>
          <a:effectRef idx="1">
            <a:schemeClr val="accent1"/>
          </a:effectRef>
          <a:fontRef idx="minor">
            <a:schemeClr val="tx1"/>
          </a:fontRef>
        </p:style>
      </p:cxnSp>
      <p:cxnSp>
        <p:nvCxnSpPr>
          <p:cNvPr id="127" name="G2R_Straight Connector 126"/>
          <p:cNvCxnSpPr/>
          <p:nvPr/>
        </p:nvCxnSpPr>
        <p:spPr>
          <a:xfrm flipV="1">
            <a:off x="6011308" y="1526345"/>
            <a:ext cx="0" cy="92921"/>
          </a:xfrm>
          <a:prstGeom prst="line">
            <a:avLst/>
          </a:prstGeom>
          <a:ln w="101600">
            <a:solidFill>
              <a:srgbClr val="43B2B5">
                <a:alpha val="89804"/>
              </a:srgbClr>
            </a:solidFill>
          </a:ln>
        </p:spPr>
        <p:style>
          <a:lnRef idx="2">
            <a:schemeClr val="accent1"/>
          </a:lnRef>
          <a:fillRef idx="0">
            <a:schemeClr val="accent1"/>
          </a:fillRef>
          <a:effectRef idx="1">
            <a:schemeClr val="accent1"/>
          </a:effectRef>
          <a:fontRef idx="minor">
            <a:schemeClr val="tx1"/>
          </a:fontRef>
        </p:style>
      </p:cxnSp>
      <p:cxnSp>
        <p:nvCxnSpPr>
          <p:cNvPr id="129" name="G2R_Straight Connector 128"/>
          <p:cNvCxnSpPr/>
          <p:nvPr/>
        </p:nvCxnSpPr>
        <p:spPr>
          <a:xfrm flipH="1" flipV="1">
            <a:off x="6043079" y="1604571"/>
            <a:ext cx="52382" cy="92922"/>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90" name="G2R_YellowRight0"/>
          <p:cNvCxnSpPr/>
          <p:nvPr/>
        </p:nvCxnSpPr>
        <p:spPr>
          <a:xfrm>
            <a:off x="6059759" y="1584234"/>
            <a:ext cx="93506" cy="114507"/>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78" name="G2R_YellowRight1"/>
          <p:cNvCxnSpPr/>
          <p:nvPr/>
        </p:nvCxnSpPr>
        <p:spPr>
          <a:xfrm>
            <a:off x="6095461" y="1681629"/>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81" name="G2R_YellowRight2"/>
          <p:cNvCxnSpPr/>
          <p:nvPr/>
        </p:nvCxnSpPr>
        <p:spPr>
          <a:xfrm>
            <a:off x="6264626" y="1940668"/>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119" name="G2R_Straight Connector 118"/>
          <p:cNvCxnSpPr/>
          <p:nvPr/>
        </p:nvCxnSpPr>
        <p:spPr>
          <a:xfrm flipH="1" flipV="1">
            <a:off x="6105929" y="1698741"/>
            <a:ext cx="167871" cy="231659"/>
          </a:xfrm>
          <a:prstGeom prst="line">
            <a:avLst/>
          </a:prstGeom>
          <a:ln w="101600">
            <a:solidFill>
              <a:schemeClr val="accent1">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16" name="G2R_Straight Connector 115"/>
          <p:cNvCxnSpPr/>
          <p:nvPr/>
        </p:nvCxnSpPr>
        <p:spPr>
          <a:xfrm flipH="1" flipV="1">
            <a:off x="6289070" y="1946753"/>
            <a:ext cx="113871" cy="237326"/>
          </a:xfrm>
          <a:prstGeom prst="line">
            <a:avLst/>
          </a:prstGeom>
          <a:ln w="101600">
            <a:solidFill>
              <a:srgbClr val="BE3AA2">
                <a:alpha val="89804"/>
              </a:srgbClr>
            </a:solidFill>
          </a:ln>
        </p:spPr>
        <p:style>
          <a:lnRef idx="2">
            <a:schemeClr val="accent1"/>
          </a:lnRef>
          <a:fillRef idx="0">
            <a:schemeClr val="accent1"/>
          </a:fillRef>
          <a:effectRef idx="1">
            <a:schemeClr val="accent1"/>
          </a:effectRef>
          <a:fontRef idx="minor">
            <a:schemeClr val="tx1"/>
          </a:fontRef>
        </p:style>
      </p:cxnSp>
      <p:cxnSp>
        <p:nvCxnSpPr>
          <p:cNvPr id="106" name="G2B_Straight Connector 105"/>
          <p:cNvCxnSpPr/>
          <p:nvPr/>
        </p:nvCxnSpPr>
        <p:spPr>
          <a:xfrm flipV="1">
            <a:off x="5738346" y="2595491"/>
            <a:ext cx="111124" cy="117812"/>
          </a:xfrm>
          <a:prstGeom prst="line">
            <a:avLst/>
          </a:prstGeom>
          <a:ln w="101600">
            <a:solidFill>
              <a:schemeClr val="accent4">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4" name="G2B_Straight Connector 103"/>
          <p:cNvCxnSpPr/>
          <p:nvPr/>
        </p:nvCxnSpPr>
        <p:spPr>
          <a:xfrm flipV="1">
            <a:off x="6369172" y="2184079"/>
            <a:ext cx="111124" cy="117812"/>
          </a:xfrm>
          <a:prstGeom prst="line">
            <a:avLst/>
          </a:prstGeom>
          <a:ln w="101600">
            <a:solidFill>
              <a:schemeClr val="bg1">
                <a:lumMod val="6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1" name="G2B_Straight Connector 50"/>
          <p:cNvCxnSpPr/>
          <p:nvPr/>
        </p:nvCxnSpPr>
        <p:spPr>
          <a:xfrm flipV="1">
            <a:off x="5849470" y="2473217"/>
            <a:ext cx="243505" cy="146917"/>
          </a:xfrm>
          <a:prstGeom prst="line">
            <a:avLst/>
          </a:prstGeom>
          <a:ln w="101600">
            <a:solidFill>
              <a:srgbClr val="0A75F6">
                <a:alpha val="90000"/>
              </a:srgbClr>
            </a:solidFill>
          </a:ln>
        </p:spPr>
        <p:style>
          <a:lnRef idx="2">
            <a:schemeClr val="accent1"/>
          </a:lnRef>
          <a:fillRef idx="0">
            <a:schemeClr val="accent1"/>
          </a:fillRef>
          <a:effectRef idx="1">
            <a:schemeClr val="accent1"/>
          </a:effectRef>
          <a:fontRef idx="minor">
            <a:schemeClr val="tx1"/>
          </a:fontRef>
        </p:style>
      </p:cxnSp>
      <p:cxnSp>
        <p:nvCxnSpPr>
          <p:cNvPr id="72" name="G2B_YellowBottom0"/>
          <p:cNvCxnSpPr/>
          <p:nvPr/>
        </p:nvCxnSpPr>
        <p:spPr>
          <a:xfrm flipV="1">
            <a:off x="5778956" y="2473128"/>
            <a:ext cx="266132" cy="217323"/>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74" name="G2B_YellowBottom1"/>
          <p:cNvCxnSpPr/>
          <p:nvPr/>
        </p:nvCxnSpPr>
        <p:spPr>
          <a:xfrm flipV="1">
            <a:off x="6109562" y="2297112"/>
            <a:ext cx="231176" cy="188778"/>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77" name="G2B_YellowBottom2"/>
          <p:cNvCxnSpPr/>
          <p:nvPr/>
        </p:nvCxnSpPr>
        <p:spPr>
          <a:xfrm flipV="1">
            <a:off x="6379219" y="2202268"/>
            <a:ext cx="102016" cy="8330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00" name="G2B_Straight Connector 99"/>
          <p:cNvCxnSpPr/>
          <p:nvPr/>
        </p:nvCxnSpPr>
        <p:spPr>
          <a:xfrm flipV="1">
            <a:off x="6105928" y="2310868"/>
            <a:ext cx="252667" cy="172013"/>
          </a:xfrm>
          <a:prstGeom prst="line">
            <a:avLst/>
          </a:prstGeom>
          <a:ln w="101600">
            <a:solidFill>
              <a:schemeClr val="accent2">
                <a:alpha val="90000"/>
              </a:schemeClr>
            </a:solidFill>
          </a:ln>
        </p:spPr>
        <p:style>
          <a:lnRef idx="2">
            <a:schemeClr val="accent1"/>
          </a:lnRef>
          <a:fillRef idx="0">
            <a:schemeClr val="accent1"/>
          </a:fillRef>
          <a:effectRef idx="1">
            <a:schemeClr val="accent1"/>
          </a:effectRef>
          <a:fontRef idx="minor">
            <a:schemeClr val="tx1"/>
          </a:fontRef>
        </p:style>
      </p:cxnSp>
      <p:cxnSp>
        <p:nvCxnSpPr>
          <p:cNvPr id="87" name="G2T_YellowTop0"/>
          <p:cNvCxnSpPr/>
          <p:nvPr/>
        </p:nvCxnSpPr>
        <p:spPr>
          <a:xfrm flipV="1">
            <a:off x="5227832" y="1955388"/>
            <a:ext cx="125281" cy="10230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91" name="G2T_YellowTop2"/>
          <p:cNvCxnSpPr/>
          <p:nvPr/>
        </p:nvCxnSpPr>
        <p:spPr>
          <a:xfrm flipV="1">
            <a:off x="5943989" y="1469274"/>
            <a:ext cx="75653" cy="61778"/>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32" name="G2T_YellowTop1"/>
          <p:cNvCxnSpPr/>
          <p:nvPr/>
        </p:nvCxnSpPr>
        <p:spPr>
          <a:xfrm flipV="1">
            <a:off x="5403383" y="1547157"/>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23" name="G2T_Straight Connector 122"/>
          <p:cNvCxnSpPr/>
          <p:nvPr/>
        </p:nvCxnSpPr>
        <p:spPr>
          <a:xfrm flipH="1">
            <a:off x="5228417" y="2005480"/>
            <a:ext cx="151621" cy="0"/>
          </a:xfrm>
          <a:prstGeom prst="line">
            <a:avLst/>
          </a:prstGeom>
          <a:ln w="101600">
            <a:solidFill>
              <a:srgbClr val="9851B5">
                <a:alpha val="89804"/>
              </a:srgbClr>
            </a:solidFill>
          </a:ln>
        </p:spPr>
        <p:style>
          <a:lnRef idx="2">
            <a:schemeClr val="accent1"/>
          </a:lnRef>
          <a:fillRef idx="0">
            <a:schemeClr val="accent1"/>
          </a:fillRef>
          <a:effectRef idx="1">
            <a:schemeClr val="accent1"/>
          </a:effectRef>
          <a:fontRef idx="minor">
            <a:schemeClr val="tx1"/>
          </a:fontRef>
        </p:style>
      </p:cxnSp>
      <p:cxnSp>
        <p:nvCxnSpPr>
          <p:cNvPr id="192" name="G2T_Straight Connector 191"/>
          <p:cNvCxnSpPr/>
          <p:nvPr/>
        </p:nvCxnSpPr>
        <p:spPr>
          <a:xfrm flipV="1">
            <a:off x="5364073" y="1587919"/>
            <a:ext cx="603801" cy="364300"/>
          </a:xfrm>
          <a:prstGeom prst="line">
            <a:avLst/>
          </a:prstGeom>
          <a:ln w="101600">
            <a:solidFill>
              <a:srgbClr val="0A75F6">
                <a:alpha val="90000"/>
              </a:srgbClr>
            </a:solidFill>
          </a:ln>
        </p:spPr>
        <p:style>
          <a:lnRef idx="2">
            <a:schemeClr val="accent1"/>
          </a:lnRef>
          <a:fillRef idx="0">
            <a:schemeClr val="accent1"/>
          </a:fillRef>
          <a:effectRef idx="1">
            <a:schemeClr val="accent1"/>
          </a:effectRef>
          <a:fontRef idx="minor">
            <a:schemeClr val="tx1"/>
          </a:fontRef>
        </p:style>
      </p:cxnSp>
      <p:cxnSp>
        <p:nvCxnSpPr>
          <p:cNvPr id="126" name="G22L_YellowLeft"/>
          <p:cNvCxnSpPr/>
          <p:nvPr/>
        </p:nvCxnSpPr>
        <p:spPr>
          <a:xfrm>
            <a:off x="5842762" y="4344777"/>
            <a:ext cx="213622" cy="261600"/>
          </a:xfrm>
          <a:prstGeom prst="line">
            <a:avLst/>
          </a:prstGeom>
          <a:ln w="101600">
            <a:solidFill>
              <a:srgbClr val="AE8C3E">
                <a:alpha val="90000"/>
              </a:srgbClr>
            </a:solidFill>
          </a:ln>
        </p:spPr>
        <p:style>
          <a:lnRef idx="2">
            <a:schemeClr val="accent1"/>
          </a:lnRef>
          <a:fillRef idx="0">
            <a:schemeClr val="accent1"/>
          </a:fillRef>
          <a:effectRef idx="1">
            <a:schemeClr val="accent1"/>
          </a:effectRef>
          <a:fontRef idx="minor">
            <a:schemeClr val="tx1"/>
          </a:fontRef>
        </p:style>
      </p:cxnSp>
      <p:cxnSp>
        <p:nvCxnSpPr>
          <p:cNvPr id="138" name="G0R_GreenRight1"/>
          <p:cNvCxnSpPr/>
          <p:nvPr/>
        </p:nvCxnSpPr>
        <p:spPr>
          <a:xfrm flipV="1">
            <a:off x="7499877" y="2581789"/>
            <a:ext cx="0" cy="782003"/>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42" name="G0R_Straight Connector 141"/>
          <p:cNvCxnSpPr/>
          <p:nvPr/>
        </p:nvCxnSpPr>
        <p:spPr>
          <a:xfrm flipV="1">
            <a:off x="7432250" y="2595491"/>
            <a:ext cx="0" cy="788104"/>
          </a:xfrm>
          <a:prstGeom prst="line">
            <a:avLst/>
          </a:prstGeom>
          <a:ln w="101600">
            <a:solidFill>
              <a:srgbClr val="FF0000">
                <a:alpha val="90000"/>
              </a:srgbClr>
            </a:solidFill>
          </a:ln>
        </p:spPr>
        <p:style>
          <a:lnRef idx="2">
            <a:schemeClr val="accent1"/>
          </a:lnRef>
          <a:fillRef idx="0">
            <a:schemeClr val="accent1"/>
          </a:fillRef>
          <a:effectRef idx="1">
            <a:schemeClr val="accent1"/>
          </a:effectRef>
          <a:fontRef idx="minor">
            <a:schemeClr val="tx1"/>
          </a:fontRef>
        </p:style>
      </p:cxnSp>
      <p:cxnSp>
        <p:nvCxnSpPr>
          <p:cNvPr id="144" name="G0R_Straight Connector 143"/>
          <p:cNvCxnSpPr/>
          <p:nvPr/>
        </p:nvCxnSpPr>
        <p:spPr>
          <a:xfrm flipH="1" flipV="1">
            <a:off x="7405254" y="2595491"/>
            <a:ext cx="128129" cy="702398"/>
          </a:xfrm>
          <a:prstGeom prst="line">
            <a:avLst/>
          </a:prstGeom>
          <a:ln w="101600">
            <a:solidFill>
              <a:srgbClr val="002060">
                <a:alpha val="90000"/>
              </a:srgbClr>
            </a:solidFill>
          </a:ln>
        </p:spPr>
        <p:style>
          <a:lnRef idx="2">
            <a:schemeClr val="accent1"/>
          </a:lnRef>
          <a:fillRef idx="0">
            <a:schemeClr val="accent1"/>
          </a:fillRef>
          <a:effectRef idx="1">
            <a:schemeClr val="accent1"/>
          </a:effectRef>
          <a:fontRef idx="minor">
            <a:schemeClr val="tx1"/>
          </a:fontRef>
        </p:style>
      </p:cxnSp>
      <p:cxnSp>
        <p:nvCxnSpPr>
          <p:cNvPr id="147" name="G0R_GreenRight3"/>
          <p:cNvCxnSpPr/>
          <p:nvPr/>
        </p:nvCxnSpPr>
        <p:spPr>
          <a:xfrm flipV="1">
            <a:off x="7470669" y="4206438"/>
            <a:ext cx="0" cy="558366"/>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49" name="G0R_GreenRight4"/>
          <p:cNvCxnSpPr/>
          <p:nvPr/>
        </p:nvCxnSpPr>
        <p:spPr>
          <a:xfrm flipV="1">
            <a:off x="7481335" y="4767538"/>
            <a:ext cx="0" cy="220902"/>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77" name="G0R_Straight Connector 176"/>
          <p:cNvCxnSpPr/>
          <p:nvPr/>
        </p:nvCxnSpPr>
        <p:spPr>
          <a:xfrm rot="5400000" flipV="1">
            <a:off x="7223766" y="1644191"/>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78" name="G0R_Straight Connector 177"/>
          <p:cNvCxnSpPr/>
          <p:nvPr/>
        </p:nvCxnSpPr>
        <p:spPr>
          <a:xfrm rot="5400000" flipV="1">
            <a:off x="7177677" y="2683314"/>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4" name="G0R_Straight Connector 183"/>
          <p:cNvCxnSpPr/>
          <p:nvPr/>
        </p:nvCxnSpPr>
        <p:spPr>
          <a:xfrm flipV="1">
            <a:off x="7188181" y="2729574"/>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85" name="G0R_Straight Connector 184"/>
          <p:cNvCxnSpPr/>
          <p:nvPr/>
        </p:nvCxnSpPr>
        <p:spPr>
          <a:xfrm flipV="1">
            <a:off x="7163129" y="1711771"/>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G0R_Straight Connector 10"/>
          <p:cNvCxnSpPr/>
          <p:nvPr/>
        </p:nvCxnSpPr>
        <p:spPr>
          <a:xfrm>
            <a:off x="7350844" y="4764804"/>
            <a:ext cx="146482" cy="252495"/>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31" name="G0R_Straight Connector 30"/>
          <p:cNvCxnSpPr/>
          <p:nvPr/>
        </p:nvCxnSpPr>
        <p:spPr>
          <a:xfrm flipH="1" flipV="1">
            <a:off x="7409428" y="4237840"/>
            <a:ext cx="87898" cy="481849"/>
          </a:xfrm>
          <a:prstGeom prst="line">
            <a:avLst/>
          </a:prstGeom>
          <a:ln w="101600">
            <a:solidFill>
              <a:srgbClr val="002060">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G0R_Straight Connector 32"/>
          <p:cNvCxnSpPr/>
          <p:nvPr/>
        </p:nvCxnSpPr>
        <p:spPr>
          <a:xfrm flipV="1">
            <a:off x="7456275" y="3424091"/>
            <a:ext cx="0" cy="788104"/>
          </a:xfrm>
          <a:prstGeom prst="line">
            <a:avLst/>
          </a:prstGeom>
          <a:ln w="101600">
            <a:solidFill>
              <a:srgbClr val="FF0000">
                <a:alpha val="90000"/>
              </a:srgbClr>
            </a:solidFill>
          </a:ln>
        </p:spPr>
        <p:style>
          <a:lnRef idx="2">
            <a:schemeClr val="accent1"/>
          </a:lnRef>
          <a:fillRef idx="0">
            <a:schemeClr val="accent1"/>
          </a:fillRef>
          <a:effectRef idx="1">
            <a:schemeClr val="accent1"/>
          </a:effectRef>
          <a:fontRef idx="minor">
            <a:schemeClr val="tx1"/>
          </a:fontRef>
        </p:style>
      </p:cxnSp>
      <p:cxnSp>
        <p:nvCxnSpPr>
          <p:cNvPr id="35" name="G0R_Straight Connector 34"/>
          <p:cNvCxnSpPr/>
          <p:nvPr/>
        </p:nvCxnSpPr>
        <p:spPr>
          <a:xfrm flipV="1">
            <a:off x="7470669" y="2584697"/>
            <a:ext cx="0" cy="783979"/>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0" name="G0R_Straight Connector 9"/>
          <p:cNvCxnSpPr/>
          <p:nvPr/>
        </p:nvCxnSpPr>
        <p:spPr>
          <a:xfrm flipV="1">
            <a:off x="7430130" y="1325550"/>
            <a:ext cx="59071" cy="1187887"/>
          </a:xfrm>
          <a:prstGeom prst="line">
            <a:avLst/>
          </a:prstGeom>
          <a:ln w="101600">
            <a:solidFill>
              <a:srgbClr val="C00000">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G0R_GreenRight0"/>
          <p:cNvCxnSpPr/>
          <p:nvPr/>
        </p:nvCxnSpPr>
        <p:spPr>
          <a:xfrm flipV="1">
            <a:off x="7456275" y="1218370"/>
            <a:ext cx="0" cy="1363419"/>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43" name="G0R_GreenRight2"/>
          <p:cNvCxnSpPr/>
          <p:nvPr/>
        </p:nvCxnSpPr>
        <p:spPr>
          <a:xfrm flipV="1">
            <a:off x="7489201" y="3413503"/>
            <a:ext cx="0" cy="782003"/>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30" name="G0B_GreenLeft2"/>
          <p:cNvCxnSpPr/>
          <p:nvPr/>
        </p:nvCxnSpPr>
        <p:spPr>
          <a:xfrm flipV="1">
            <a:off x="1707293" y="4349076"/>
            <a:ext cx="0" cy="45619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31" name="G0B_GreenBottom0"/>
          <p:cNvCxnSpPr/>
          <p:nvPr/>
        </p:nvCxnSpPr>
        <p:spPr>
          <a:xfrm>
            <a:off x="1875405" y="4897464"/>
            <a:ext cx="2117445"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35" name="G0B_Straight Connector 134"/>
          <p:cNvCxnSpPr/>
          <p:nvPr/>
        </p:nvCxnSpPr>
        <p:spPr>
          <a:xfrm>
            <a:off x="1933903" y="4866958"/>
            <a:ext cx="2058947" cy="44923"/>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153" name="G0B_Straight Connector 152"/>
          <p:cNvCxnSpPr/>
          <p:nvPr/>
        </p:nvCxnSpPr>
        <p:spPr>
          <a:xfrm flipH="1" flipV="1">
            <a:off x="4040498" y="4872477"/>
            <a:ext cx="2087459" cy="95594"/>
          </a:xfrm>
          <a:prstGeom prst="line">
            <a:avLst/>
          </a:prstGeom>
          <a:ln w="101600">
            <a:solidFill>
              <a:schemeClr val="accent5">
                <a:alpha val="90000"/>
              </a:schemeClr>
            </a:solidFill>
          </a:ln>
        </p:spPr>
        <p:style>
          <a:lnRef idx="2">
            <a:schemeClr val="accent1"/>
          </a:lnRef>
          <a:fillRef idx="0">
            <a:schemeClr val="accent1"/>
          </a:fillRef>
          <a:effectRef idx="1">
            <a:schemeClr val="accent1"/>
          </a:effectRef>
          <a:fontRef idx="minor">
            <a:schemeClr val="tx1"/>
          </a:fontRef>
        </p:style>
      </p:cxnSp>
      <p:cxnSp>
        <p:nvCxnSpPr>
          <p:cNvPr id="156" name="G0B_GreenBottom2"/>
          <p:cNvCxnSpPr/>
          <p:nvPr/>
        </p:nvCxnSpPr>
        <p:spPr>
          <a:xfrm>
            <a:off x="6187340" y="4943959"/>
            <a:ext cx="717155"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60" name="G0B_GreenBottom3"/>
          <p:cNvCxnSpPr/>
          <p:nvPr/>
        </p:nvCxnSpPr>
        <p:spPr>
          <a:xfrm>
            <a:off x="6904495" y="4930051"/>
            <a:ext cx="500759"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63" name="G0B_Straight Connector 162"/>
          <p:cNvCxnSpPr/>
          <p:nvPr/>
        </p:nvCxnSpPr>
        <p:spPr>
          <a:xfrm flipH="1" flipV="1">
            <a:off x="6941400" y="4930164"/>
            <a:ext cx="449037" cy="9797"/>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179" name="G0B_Straight Connector 178"/>
          <p:cNvCxnSpPr/>
          <p:nvPr/>
        </p:nvCxnSpPr>
        <p:spPr>
          <a:xfrm rot="5400000" flipV="1">
            <a:off x="2681408" y="4644926"/>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0" name="G0B_Straight Connector 179"/>
          <p:cNvCxnSpPr/>
          <p:nvPr/>
        </p:nvCxnSpPr>
        <p:spPr>
          <a:xfrm rot="5400000" flipV="1">
            <a:off x="4823193" y="4671625"/>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82" name="G0B_Straight Connector 181"/>
          <p:cNvCxnSpPr/>
          <p:nvPr/>
        </p:nvCxnSpPr>
        <p:spPr>
          <a:xfrm flipV="1">
            <a:off x="2633316" y="4685419"/>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83" name="G0B_Straight Connector 182"/>
          <p:cNvCxnSpPr/>
          <p:nvPr/>
        </p:nvCxnSpPr>
        <p:spPr>
          <a:xfrm flipV="1">
            <a:off x="4840873" y="4726339"/>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30" name="G0B_Straight Connector 29"/>
          <p:cNvCxnSpPr/>
          <p:nvPr/>
        </p:nvCxnSpPr>
        <p:spPr>
          <a:xfrm flipH="1">
            <a:off x="6932341" y="4916144"/>
            <a:ext cx="359119" cy="27815"/>
          </a:xfrm>
          <a:prstGeom prst="line">
            <a:avLst/>
          </a:prstGeom>
          <a:ln w="101600">
            <a:solidFill>
              <a:srgbClr val="7030A0">
                <a:alpha val="90000"/>
              </a:srgbClr>
            </a:solidFill>
          </a:ln>
        </p:spPr>
        <p:style>
          <a:lnRef idx="2">
            <a:schemeClr val="accent1"/>
          </a:lnRef>
          <a:fillRef idx="0">
            <a:schemeClr val="accent1"/>
          </a:fillRef>
          <a:effectRef idx="1">
            <a:schemeClr val="accent1"/>
          </a:effectRef>
          <a:fontRef idx="minor">
            <a:schemeClr val="tx1"/>
          </a:fontRef>
        </p:style>
      </p:cxnSp>
      <p:cxnSp>
        <p:nvCxnSpPr>
          <p:cNvPr id="56" name="G0B_Straight Connector 55"/>
          <p:cNvCxnSpPr/>
          <p:nvPr/>
        </p:nvCxnSpPr>
        <p:spPr>
          <a:xfrm flipV="1">
            <a:off x="1660381" y="4774596"/>
            <a:ext cx="181853" cy="213844"/>
          </a:xfrm>
          <a:prstGeom prst="line">
            <a:avLst/>
          </a:prstGeom>
          <a:ln w="101600">
            <a:solidFill>
              <a:srgbClr val="92D050">
                <a:alpha val="90000"/>
              </a:srgbClr>
            </a:solidFill>
          </a:ln>
        </p:spPr>
        <p:style>
          <a:lnRef idx="2">
            <a:schemeClr val="accent1"/>
          </a:lnRef>
          <a:fillRef idx="0">
            <a:schemeClr val="accent1"/>
          </a:fillRef>
          <a:effectRef idx="1">
            <a:schemeClr val="accent1"/>
          </a:effectRef>
          <a:fontRef idx="minor">
            <a:schemeClr val="tx1"/>
          </a:fontRef>
        </p:style>
      </p:cxnSp>
      <p:cxnSp>
        <p:nvCxnSpPr>
          <p:cNvPr id="60" name="G0B_Straight Connector 59"/>
          <p:cNvCxnSpPr/>
          <p:nvPr/>
        </p:nvCxnSpPr>
        <p:spPr>
          <a:xfrm>
            <a:off x="1875405" y="4916144"/>
            <a:ext cx="2117445" cy="0"/>
          </a:xfrm>
          <a:prstGeom prst="line">
            <a:avLst/>
          </a:prstGeom>
          <a:ln w="101600">
            <a:solidFill>
              <a:schemeClr val="accent2">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62" name="G0B_Straight Connector 61"/>
          <p:cNvCxnSpPr/>
          <p:nvPr/>
        </p:nvCxnSpPr>
        <p:spPr>
          <a:xfrm>
            <a:off x="4029559" y="4897464"/>
            <a:ext cx="2131017" cy="46495"/>
          </a:xfrm>
          <a:prstGeom prst="line">
            <a:avLst/>
          </a:prstGeom>
          <a:ln w="101600">
            <a:solidFill>
              <a:schemeClr val="tx2">
                <a:alpha val="90000"/>
              </a:schemeClr>
            </a:solidFill>
          </a:ln>
        </p:spPr>
        <p:style>
          <a:lnRef idx="2">
            <a:schemeClr val="accent1"/>
          </a:lnRef>
          <a:fillRef idx="0">
            <a:schemeClr val="accent1"/>
          </a:fillRef>
          <a:effectRef idx="1">
            <a:schemeClr val="accent1"/>
          </a:effectRef>
          <a:fontRef idx="minor">
            <a:schemeClr val="tx1"/>
          </a:fontRef>
        </p:style>
      </p:cxnSp>
      <p:cxnSp>
        <p:nvCxnSpPr>
          <p:cNvPr id="69" name="G0B_Straight Connector 68"/>
          <p:cNvCxnSpPr/>
          <p:nvPr/>
        </p:nvCxnSpPr>
        <p:spPr>
          <a:xfrm flipH="1" flipV="1">
            <a:off x="6187340" y="4918866"/>
            <a:ext cx="717155" cy="32842"/>
          </a:xfrm>
          <a:prstGeom prst="line">
            <a:avLst/>
          </a:prstGeom>
          <a:ln w="101600">
            <a:solidFill>
              <a:schemeClr val="accent5">
                <a:alpha val="90000"/>
              </a:schemeClr>
            </a:solidFill>
          </a:ln>
        </p:spPr>
        <p:style>
          <a:lnRef idx="2">
            <a:schemeClr val="accent1"/>
          </a:lnRef>
          <a:fillRef idx="0">
            <a:schemeClr val="accent1"/>
          </a:fillRef>
          <a:effectRef idx="1">
            <a:schemeClr val="accent1"/>
          </a:effectRef>
          <a:fontRef idx="minor">
            <a:schemeClr val="tx1"/>
          </a:fontRef>
        </p:style>
      </p:cxnSp>
      <p:cxnSp>
        <p:nvCxnSpPr>
          <p:cNvPr id="134" name="G0B_GreenBottom1"/>
          <p:cNvCxnSpPr/>
          <p:nvPr/>
        </p:nvCxnSpPr>
        <p:spPr>
          <a:xfrm>
            <a:off x="4029559" y="4951708"/>
            <a:ext cx="2117445" cy="0"/>
          </a:xfrm>
          <a:prstGeom prst="line">
            <a:avLst/>
          </a:prstGeom>
          <a:ln w="101600">
            <a:solidFill>
              <a:srgbClr val="55B216">
                <a:alpha val="80000"/>
              </a:srgbClr>
            </a:solidFill>
          </a:ln>
        </p:spPr>
        <p:style>
          <a:lnRef idx="2">
            <a:schemeClr val="accent1"/>
          </a:lnRef>
          <a:fillRef idx="0">
            <a:schemeClr val="accent1"/>
          </a:fillRef>
          <a:effectRef idx="1">
            <a:schemeClr val="accent1"/>
          </a:effectRef>
          <a:fontRef idx="minor">
            <a:schemeClr val="tx1"/>
          </a:fontRef>
        </p:style>
      </p:cxnSp>
      <p:cxnSp>
        <p:nvCxnSpPr>
          <p:cNvPr id="162" name="G0L_GreenLeft1"/>
          <p:cNvCxnSpPr/>
          <p:nvPr/>
        </p:nvCxnSpPr>
        <p:spPr>
          <a:xfrm flipV="1">
            <a:off x="1716882" y="1836737"/>
            <a:ext cx="0" cy="140176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68" name="G0L_Straight Connector 67"/>
          <p:cNvCxnSpPr/>
          <p:nvPr/>
        </p:nvCxnSpPr>
        <p:spPr>
          <a:xfrm flipV="1">
            <a:off x="1751308" y="1866692"/>
            <a:ext cx="0" cy="1371809"/>
          </a:xfrm>
          <a:prstGeom prst="line">
            <a:avLst/>
          </a:prstGeom>
          <a:ln w="101600">
            <a:solidFill>
              <a:schemeClr val="tx1">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54" name="G0L_Straight Connector 53"/>
          <p:cNvCxnSpPr/>
          <p:nvPr/>
        </p:nvCxnSpPr>
        <p:spPr>
          <a:xfrm flipV="1">
            <a:off x="1665656" y="1952731"/>
            <a:ext cx="59071" cy="1187887"/>
          </a:xfrm>
          <a:prstGeom prst="line">
            <a:avLst/>
          </a:prstGeom>
          <a:ln w="101600">
            <a:solidFill>
              <a:srgbClr val="C00000">
                <a:alpha val="90000"/>
              </a:srgbClr>
            </a:solidFill>
          </a:ln>
        </p:spPr>
        <p:style>
          <a:lnRef idx="2">
            <a:schemeClr val="accent1"/>
          </a:lnRef>
          <a:fillRef idx="0">
            <a:schemeClr val="accent1"/>
          </a:fillRef>
          <a:effectRef idx="1">
            <a:schemeClr val="accent1"/>
          </a:effectRef>
          <a:fontRef idx="minor">
            <a:schemeClr val="tx1"/>
          </a:fontRef>
        </p:style>
      </p:cxnSp>
      <p:cxnSp>
        <p:nvCxnSpPr>
          <p:cNvPr id="165" name="G0L_GreenLeft3"/>
          <p:cNvCxnSpPr/>
          <p:nvPr/>
        </p:nvCxnSpPr>
        <p:spPr>
          <a:xfrm flipV="1">
            <a:off x="1736201" y="4830461"/>
            <a:ext cx="0" cy="157979"/>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28" name="G0L_GreenLeft0"/>
          <p:cNvCxnSpPr/>
          <p:nvPr/>
        </p:nvCxnSpPr>
        <p:spPr>
          <a:xfrm flipV="1">
            <a:off x="1716882" y="1294555"/>
            <a:ext cx="0" cy="517874"/>
          </a:xfrm>
          <a:prstGeom prst="line">
            <a:avLst/>
          </a:prstGeom>
          <a:ln w="101600">
            <a:solidFill>
              <a:srgbClr val="10822B">
                <a:alpha val="80000"/>
              </a:srgbClr>
            </a:solidFill>
          </a:ln>
        </p:spPr>
        <p:style>
          <a:lnRef idx="2">
            <a:schemeClr val="accent1"/>
          </a:lnRef>
          <a:fillRef idx="0">
            <a:schemeClr val="accent1"/>
          </a:fillRef>
          <a:effectRef idx="1">
            <a:schemeClr val="accent1"/>
          </a:effectRef>
          <a:fontRef idx="minor">
            <a:schemeClr val="tx1"/>
          </a:fontRef>
        </p:style>
      </p:cxnSp>
      <p:cxnSp>
        <p:nvCxnSpPr>
          <p:cNvPr id="176" name="G0L_Straight Connector 175"/>
          <p:cNvCxnSpPr/>
          <p:nvPr/>
        </p:nvCxnSpPr>
        <p:spPr>
          <a:xfrm flipV="1">
            <a:off x="1478955" y="2232025"/>
            <a:ext cx="523200" cy="42724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3" name="G0L_Straight Connector 12"/>
          <p:cNvCxnSpPr/>
          <p:nvPr/>
        </p:nvCxnSpPr>
        <p:spPr>
          <a:xfrm flipV="1">
            <a:off x="1701742" y="4405693"/>
            <a:ext cx="49566" cy="359111"/>
          </a:xfrm>
          <a:prstGeom prst="line">
            <a:avLst/>
          </a:prstGeom>
          <a:ln w="101600">
            <a:solidFill>
              <a:schemeClr val="accent3">
                <a:lumMod val="75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181" name="G0L_Straight Connector 180"/>
          <p:cNvCxnSpPr/>
          <p:nvPr/>
        </p:nvCxnSpPr>
        <p:spPr>
          <a:xfrm rot="5400000" flipV="1">
            <a:off x="1482633" y="2202431"/>
            <a:ext cx="484188" cy="511777"/>
          </a:xfrm>
          <a:prstGeom prst="line">
            <a:avLst/>
          </a:prstGeom>
          <a:ln w="101600">
            <a:solidFill>
              <a:srgbClr val="7A5A93">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G0L_Straight Connector 11"/>
          <p:cNvCxnSpPr/>
          <p:nvPr/>
        </p:nvCxnSpPr>
        <p:spPr>
          <a:xfrm flipH="1" flipV="1">
            <a:off x="1665483" y="1312070"/>
            <a:ext cx="67301" cy="524667"/>
          </a:xfrm>
          <a:prstGeom prst="line">
            <a:avLst/>
          </a:prstGeom>
          <a:ln w="101600">
            <a:solidFill>
              <a:srgbClr val="BA8524">
                <a:alpha val="90000"/>
              </a:srgb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36" name="TextBox 135"/>
              <p:cNvSpPr txBox="1"/>
              <p:nvPr/>
            </p:nvSpPr>
            <p:spPr>
              <a:xfrm>
                <a:off x="1932707" y="4485621"/>
                <a:ext cx="515589" cy="332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75BE43"/>
                              </a:solidFill>
                              <a:latin typeface="Cambria Math" panose="02040503050406030204" pitchFamily="18" charset="0"/>
                            </a:rPr>
                          </m:ctrlPr>
                        </m:sSubPr>
                        <m:e>
                          <m:r>
                            <m:rPr>
                              <m:sty m:val="p"/>
                            </m:rPr>
                            <a:rPr lang="el-GR" sz="2000" i="1" smtClean="0">
                              <a:solidFill>
                                <a:srgbClr val="75BE43"/>
                              </a:solidFill>
                              <a:latin typeface="Cambria Math" panose="02040503050406030204" pitchFamily="18" charset="0"/>
                            </a:rPr>
                            <m:t>χ</m:t>
                          </m:r>
                        </m:e>
                        <m:sub>
                          <m:r>
                            <a:rPr lang="en-GB" sz="2000" i="1">
                              <a:solidFill>
                                <a:srgbClr val="75BE43"/>
                              </a:solidFill>
                              <a:latin typeface="Cambria Math" panose="02040503050406030204" pitchFamily="18" charset="0"/>
                            </a:rPr>
                            <m:t>𝑖</m:t>
                          </m:r>
                          <m:r>
                            <a:rPr lang="en-GB" sz="2000" i="1">
                              <a:solidFill>
                                <a:srgbClr val="75BE43"/>
                              </a:solidFill>
                              <a:latin typeface="Cambria Math" panose="02040503050406030204" pitchFamily="18" charset="0"/>
                            </a:rPr>
                            <m:t>→</m:t>
                          </m:r>
                          <m:r>
                            <a:rPr lang="en-GB" sz="2000" i="1">
                              <a:solidFill>
                                <a:srgbClr val="75BE43"/>
                              </a:solidFill>
                              <a:latin typeface="Cambria Math" panose="02040503050406030204" pitchFamily="18" charset="0"/>
                            </a:rPr>
                            <m:t>𝑗</m:t>
                          </m:r>
                        </m:sub>
                      </m:sSub>
                    </m:oMath>
                  </m:oMathPara>
                </a14:m>
                <a:endParaRPr lang="en-GB" sz="2000" i="1" dirty="0">
                  <a:solidFill>
                    <a:srgbClr val="75BE43"/>
                  </a:solidFill>
                  <a:latin typeface="Cambria Math" panose="02040503050406030204" pitchFamily="18" charset="0"/>
                </a:endParaRPr>
              </a:p>
            </p:txBody>
          </p:sp>
        </mc:Choice>
        <mc:Fallback>
          <p:sp>
            <p:nvSpPr>
              <p:cNvPr id="136" name="TextBox 135"/>
              <p:cNvSpPr txBox="1">
                <a:spLocks noRot="1" noChangeAspect="1" noMove="1" noResize="1" noEditPoints="1" noAdjustHandles="1" noChangeArrowheads="1" noChangeShapeType="1" noTextEdit="1"/>
              </p:cNvSpPr>
              <p:nvPr/>
            </p:nvSpPr>
            <p:spPr>
              <a:xfrm>
                <a:off x="1932707" y="4485621"/>
                <a:ext cx="515589" cy="332463"/>
              </a:xfrm>
              <a:prstGeom prst="rect">
                <a:avLst/>
              </a:prstGeom>
              <a:blipFill rotWithShape="0">
                <a:blip r:embed="rId4"/>
                <a:stretch>
                  <a:fillRect l="-10588" r="-8235" b="-2777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8" name="TextBox 147"/>
              <p:cNvSpPr txBox="1"/>
              <p:nvPr/>
            </p:nvSpPr>
            <p:spPr>
              <a:xfrm>
                <a:off x="2920960" y="4274353"/>
                <a:ext cx="760849" cy="332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F6BD10"/>
                              </a:solidFill>
                              <a:latin typeface="Cambria Math" panose="02040503050406030204" pitchFamily="18" charset="0"/>
                            </a:rPr>
                          </m:ctrlPr>
                        </m:sSubPr>
                        <m:e>
                          <m:r>
                            <m:rPr>
                              <m:sty m:val="p"/>
                            </m:rPr>
                            <a:rPr lang="el-GR" sz="2000" i="1" smtClean="0">
                              <a:solidFill>
                                <a:srgbClr val="F6BD10"/>
                              </a:solidFill>
                              <a:latin typeface="Cambria Math" panose="02040503050406030204" pitchFamily="18" charset="0"/>
                            </a:rPr>
                            <m:t>χ</m:t>
                          </m:r>
                        </m:e>
                        <m:sub>
                          <m:r>
                            <a:rPr lang="en-GB" sz="2000" i="1">
                              <a:solidFill>
                                <a:srgbClr val="F6BD10"/>
                              </a:solidFill>
                              <a:latin typeface="Cambria Math" panose="02040503050406030204" pitchFamily="18" charset="0"/>
                            </a:rPr>
                            <m:t>𝑖</m:t>
                          </m:r>
                          <m:r>
                            <a:rPr lang="en-GB" sz="2000" b="0" i="1" smtClean="0">
                              <a:solidFill>
                                <a:srgbClr val="F6BD10"/>
                              </a:solidFill>
                              <a:latin typeface="Cambria Math" panose="02040503050406030204" pitchFamily="18" charset="0"/>
                            </a:rPr>
                            <m:t>+1</m:t>
                          </m:r>
                          <m:r>
                            <a:rPr lang="en-GB" sz="2000" i="1">
                              <a:solidFill>
                                <a:srgbClr val="F6BD10"/>
                              </a:solidFill>
                              <a:latin typeface="Cambria Math" panose="02040503050406030204" pitchFamily="18" charset="0"/>
                            </a:rPr>
                            <m:t>→</m:t>
                          </m:r>
                          <m:r>
                            <a:rPr lang="en-GB" sz="2000" i="1">
                              <a:solidFill>
                                <a:srgbClr val="F6BD10"/>
                              </a:solidFill>
                              <a:latin typeface="Cambria Math" panose="02040503050406030204" pitchFamily="18" charset="0"/>
                            </a:rPr>
                            <m:t>𝑗</m:t>
                          </m:r>
                        </m:sub>
                      </m:sSub>
                    </m:oMath>
                  </m:oMathPara>
                </a14:m>
                <a:endParaRPr lang="en-GB" sz="2000" i="1" dirty="0">
                  <a:solidFill>
                    <a:srgbClr val="F6BD10"/>
                  </a:solidFill>
                  <a:latin typeface="Cambria Math" panose="02040503050406030204" pitchFamily="18" charset="0"/>
                </a:endParaRPr>
              </a:p>
            </p:txBody>
          </p:sp>
        </mc:Choice>
        <mc:Fallback xmlns="">
          <p:sp>
            <p:nvSpPr>
              <p:cNvPr id="148" name="TextBox 147"/>
              <p:cNvSpPr txBox="1">
                <a:spLocks noRot="1" noChangeAspect="1" noMove="1" noResize="1" noEditPoints="1" noAdjustHandles="1" noChangeArrowheads="1" noChangeShapeType="1" noTextEdit="1"/>
              </p:cNvSpPr>
              <p:nvPr/>
            </p:nvSpPr>
            <p:spPr>
              <a:xfrm>
                <a:off x="2920960" y="4274353"/>
                <a:ext cx="760849" cy="332463"/>
              </a:xfrm>
              <a:prstGeom prst="rect">
                <a:avLst/>
              </a:prstGeom>
              <a:blipFill rotWithShape="0">
                <a:blip r:embed="rId5"/>
                <a:stretch>
                  <a:fillRect l="-7200" r="-5600" b="-2545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69" name="TextBox 168"/>
              <p:cNvSpPr txBox="1"/>
              <p:nvPr/>
            </p:nvSpPr>
            <p:spPr>
              <a:xfrm>
                <a:off x="2138803" y="4262188"/>
                <a:ext cx="760849" cy="332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7E6195"/>
                              </a:solidFill>
                              <a:latin typeface="Cambria Math" panose="02040503050406030204" pitchFamily="18" charset="0"/>
                            </a:rPr>
                          </m:ctrlPr>
                        </m:sSubPr>
                        <m:e>
                          <m:r>
                            <m:rPr>
                              <m:sty m:val="p"/>
                            </m:rPr>
                            <a:rPr lang="el-GR" sz="2000" i="1" smtClean="0">
                              <a:solidFill>
                                <a:srgbClr val="7E6195"/>
                              </a:solidFill>
                              <a:latin typeface="Cambria Math" panose="02040503050406030204" pitchFamily="18" charset="0"/>
                            </a:rPr>
                            <m:t>χ</m:t>
                          </m:r>
                        </m:e>
                        <m:sub>
                          <m:r>
                            <a:rPr lang="en-GB" sz="2000" i="1">
                              <a:solidFill>
                                <a:srgbClr val="7E6195"/>
                              </a:solidFill>
                              <a:latin typeface="Cambria Math" panose="02040503050406030204" pitchFamily="18" charset="0"/>
                            </a:rPr>
                            <m:t>𝑖</m:t>
                          </m:r>
                          <m:r>
                            <a:rPr lang="en-GB" sz="2000" b="0" i="1" smtClean="0">
                              <a:solidFill>
                                <a:srgbClr val="7E6195"/>
                              </a:solidFill>
                              <a:latin typeface="Cambria Math" panose="02040503050406030204" pitchFamily="18" charset="0"/>
                            </a:rPr>
                            <m:t>+2</m:t>
                          </m:r>
                          <m:r>
                            <a:rPr lang="en-GB" sz="2000" i="1">
                              <a:solidFill>
                                <a:srgbClr val="7E6195"/>
                              </a:solidFill>
                              <a:latin typeface="Cambria Math" panose="02040503050406030204" pitchFamily="18" charset="0"/>
                            </a:rPr>
                            <m:t>→</m:t>
                          </m:r>
                          <m:r>
                            <a:rPr lang="en-GB" sz="2000" i="1">
                              <a:solidFill>
                                <a:srgbClr val="7E6195"/>
                              </a:solidFill>
                              <a:latin typeface="Cambria Math" panose="02040503050406030204" pitchFamily="18" charset="0"/>
                            </a:rPr>
                            <m:t>𝑗</m:t>
                          </m:r>
                        </m:sub>
                      </m:sSub>
                    </m:oMath>
                  </m:oMathPara>
                </a14:m>
                <a:endParaRPr lang="en-GB" sz="2000" i="1" dirty="0">
                  <a:solidFill>
                    <a:srgbClr val="7E6195"/>
                  </a:solidFill>
                  <a:latin typeface="Cambria Math" panose="02040503050406030204" pitchFamily="18" charset="0"/>
                </a:endParaRPr>
              </a:p>
            </p:txBody>
          </p:sp>
        </mc:Choice>
        <mc:Fallback>
          <p:sp>
            <p:nvSpPr>
              <p:cNvPr id="169" name="TextBox 168"/>
              <p:cNvSpPr txBox="1">
                <a:spLocks noRot="1" noChangeAspect="1" noMove="1" noResize="1" noEditPoints="1" noAdjustHandles="1" noChangeArrowheads="1" noChangeShapeType="1" noTextEdit="1"/>
              </p:cNvSpPr>
              <p:nvPr/>
            </p:nvSpPr>
            <p:spPr>
              <a:xfrm>
                <a:off x="2138803" y="4262188"/>
                <a:ext cx="760849" cy="332463"/>
              </a:xfrm>
              <a:prstGeom prst="rect">
                <a:avLst/>
              </a:prstGeom>
              <a:blipFill rotWithShape="0">
                <a:blip r:embed="rId6"/>
                <a:stretch>
                  <a:fillRect l="-8000" r="-5600" b="-25455"/>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75" name="TextBox 174"/>
              <p:cNvSpPr txBox="1"/>
              <p:nvPr/>
            </p:nvSpPr>
            <p:spPr>
              <a:xfrm>
                <a:off x="3186954" y="4508363"/>
                <a:ext cx="760849" cy="3324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000" i="1" smtClean="0">
                              <a:solidFill>
                                <a:srgbClr val="8E9A14"/>
                              </a:solidFill>
                              <a:latin typeface="Cambria Math" panose="02040503050406030204" pitchFamily="18" charset="0"/>
                            </a:rPr>
                          </m:ctrlPr>
                        </m:sSubPr>
                        <m:e>
                          <m:r>
                            <m:rPr>
                              <m:sty m:val="p"/>
                            </m:rPr>
                            <a:rPr lang="el-GR" sz="2000" i="1" smtClean="0">
                              <a:solidFill>
                                <a:srgbClr val="8E9A14"/>
                              </a:solidFill>
                              <a:latin typeface="Cambria Math" panose="02040503050406030204" pitchFamily="18" charset="0"/>
                            </a:rPr>
                            <m:t>χ</m:t>
                          </m:r>
                        </m:e>
                        <m:sub>
                          <m:r>
                            <a:rPr lang="en-GB" sz="2000" i="1">
                              <a:solidFill>
                                <a:srgbClr val="8E9A14"/>
                              </a:solidFill>
                              <a:latin typeface="Cambria Math" panose="02040503050406030204" pitchFamily="18" charset="0"/>
                            </a:rPr>
                            <m:t>𝑖</m:t>
                          </m:r>
                          <m:r>
                            <a:rPr lang="en-GB" sz="2000" b="0" i="1" smtClean="0">
                              <a:solidFill>
                                <a:srgbClr val="8E9A14"/>
                              </a:solidFill>
                              <a:latin typeface="Cambria Math" panose="02040503050406030204" pitchFamily="18" charset="0"/>
                            </a:rPr>
                            <m:t>+3</m:t>
                          </m:r>
                          <m:r>
                            <a:rPr lang="en-GB" sz="2000" i="1">
                              <a:solidFill>
                                <a:srgbClr val="8E9A14"/>
                              </a:solidFill>
                              <a:latin typeface="Cambria Math" panose="02040503050406030204" pitchFamily="18" charset="0"/>
                            </a:rPr>
                            <m:t>→</m:t>
                          </m:r>
                          <m:r>
                            <a:rPr lang="en-GB" sz="2000" i="1">
                              <a:solidFill>
                                <a:srgbClr val="8E9A14"/>
                              </a:solidFill>
                              <a:latin typeface="Cambria Math" panose="02040503050406030204" pitchFamily="18" charset="0"/>
                            </a:rPr>
                            <m:t>𝑗</m:t>
                          </m:r>
                        </m:sub>
                      </m:sSub>
                    </m:oMath>
                  </m:oMathPara>
                </a14:m>
                <a:endParaRPr lang="en-GB" sz="2000" i="1" dirty="0">
                  <a:solidFill>
                    <a:srgbClr val="8E9A14"/>
                  </a:solidFill>
                  <a:latin typeface="Cambria Math" panose="02040503050406030204" pitchFamily="18" charset="0"/>
                </a:endParaRPr>
              </a:p>
            </p:txBody>
          </p:sp>
        </mc:Choice>
        <mc:Fallback>
          <p:sp>
            <p:nvSpPr>
              <p:cNvPr id="175" name="TextBox 174"/>
              <p:cNvSpPr txBox="1">
                <a:spLocks noRot="1" noChangeAspect="1" noMove="1" noResize="1" noEditPoints="1" noAdjustHandles="1" noChangeArrowheads="1" noChangeShapeType="1" noTextEdit="1"/>
              </p:cNvSpPr>
              <p:nvPr/>
            </p:nvSpPr>
            <p:spPr>
              <a:xfrm>
                <a:off x="3186954" y="4508363"/>
                <a:ext cx="760849" cy="332463"/>
              </a:xfrm>
              <a:prstGeom prst="rect">
                <a:avLst/>
              </a:prstGeom>
              <a:blipFill rotWithShape="0">
                <a:blip r:embed="rId7"/>
                <a:stretch>
                  <a:fillRect l="-8000" r="-5600" b="-2777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87" name="TextBox 186"/>
              <p:cNvSpPr txBox="1"/>
              <p:nvPr/>
            </p:nvSpPr>
            <p:spPr>
              <a:xfrm>
                <a:off x="1969876" y="4483964"/>
                <a:ext cx="794513" cy="332463"/>
              </a:xfrm>
              <a:prstGeom prst="rect">
                <a:avLst/>
              </a:prstGeom>
              <a:noFill/>
            </p:spPr>
            <p:txBody>
              <a:bodyPr wrap="none" lIns="0" tIns="0" rIns="0" bIns="0" rtlCol="0">
                <a:spAutoFit/>
              </a:bodyPr>
              <a:lstStyle/>
              <a:p>
                <a14:m>
                  <m:oMath xmlns:m="http://schemas.openxmlformats.org/officeDocument/2006/math">
                    <m:sSub>
                      <m:sSubPr>
                        <m:ctrlPr>
                          <a:rPr lang="en-GB" sz="2000" i="1" smtClean="0">
                            <a:solidFill>
                              <a:srgbClr val="75BE43"/>
                            </a:solidFill>
                            <a:latin typeface="Cambria Math" panose="02040503050406030204" pitchFamily="18" charset="0"/>
                          </a:rPr>
                        </m:ctrlPr>
                      </m:sSubPr>
                      <m:e>
                        <m:r>
                          <m:rPr>
                            <m:sty m:val="p"/>
                          </m:rPr>
                          <a:rPr lang="el-GR" sz="2000" i="1" smtClean="0">
                            <a:solidFill>
                              <a:srgbClr val="75BE43"/>
                            </a:solidFill>
                            <a:latin typeface="Cambria Math" panose="02040503050406030204" pitchFamily="18" charset="0"/>
                          </a:rPr>
                          <m:t>χ</m:t>
                        </m:r>
                      </m:e>
                      <m:sub>
                        <m:r>
                          <a:rPr lang="en-GB" sz="2000" i="1">
                            <a:solidFill>
                              <a:srgbClr val="75BE43"/>
                            </a:solidFill>
                            <a:latin typeface="Cambria Math" panose="02040503050406030204" pitchFamily="18" charset="0"/>
                          </a:rPr>
                          <m:t>𝑖</m:t>
                        </m:r>
                        <m:r>
                          <a:rPr lang="en-GB" sz="2000" i="1">
                            <a:solidFill>
                              <a:srgbClr val="75BE43"/>
                            </a:solidFill>
                            <a:latin typeface="Cambria Math" panose="02040503050406030204" pitchFamily="18" charset="0"/>
                          </a:rPr>
                          <m:t>→</m:t>
                        </m:r>
                        <m:r>
                          <a:rPr lang="en-GB" sz="2000" i="1">
                            <a:solidFill>
                              <a:srgbClr val="75BE43"/>
                            </a:solidFill>
                            <a:latin typeface="Cambria Math" panose="02040503050406030204" pitchFamily="18" charset="0"/>
                          </a:rPr>
                          <m:t>𝑗</m:t>
                        </m:r>
                      </m:sub>
                    </m:sSub>
                  </m:oMath>
                </a14:m>
                <a:r>
                  <a:rPr lang="en-GB" sz="2000" i="1" dirty="0" smtClean="0">
                    <a:solidFill>
                      <a:srgbClr val="75BE43"/>
                    </a:solidFill>
                    <a:latin typeface="Cambria Math" panose="02040503050406030204" pitchFamily="18" charset="0"/>
                  </a:rPr>
                  <a:t>=1</a:t>
                </a:r>
                <a:endParaRPr lang="en-GB" sz="2000" i="1" dirty="0">
                  <a:solidFill>
                    <a:srgbClr val="75BE43"/>
                  </a:solidFill>
                  <a:latin typeface="Cambria Math" panose="02040503050406030204" pitchFamily="18" charset="0"/>
                </a:endParaRPr>
              </a:p>
            </p:txBody>
          </p:sp>
        </mc:Choice>
        <mc:Fallback>
          <p:sp>
            <p:nvSpPr>
              <p:cNvPr id="187" name="TextBox 186"/>
              <p:cNvSpPr txBox="1">
                <a:spLocks noRot="1" noChangeAspect="1" noMove="1" noResize="1" noEditPoints="1" noAdjustHandles="1" noChangeArrowheads="1" noChangeShapeType="1" noTextEdit="1"/>
              </p:cNvSpPr>
              <p:nvPr/>
            </p:nvSpPr>
            <p:spPr>
              <a:xfrm>
                <a:off x="1969876" y="4483964"/>
                <a:ext cx="794513" cy="332463"/>
              </a:xfrm>
              <a:prstGeom prst="rect">
                <a:avLst/>
              </a:prstGeom>
              <a:blipFill rotWithShape="0">
                <a:blip r:embed="rId8"/>
                <a:stretch>
                  <a:fillRect l="-10769" t="-25926" r="-19231" b="-37037"/>
                </a:stretch>
              </a:blipFill>
            </p:spPr>
            <p:txBody>
              <a:bodyPr/>
              <a:lstStyle/>
              <a:p>
                <a:r>
                  <a:rPr lang="en-GB">
                    <a:noFill/>
                  </a:rPr>
                  <a:t> </a:t>
                </a:r>
              </a:p>
            </p:txBody>
          </p:sp>
        </mc:Fallback>
      </mc:AlternateContent>
      <p:grpSp>
        <p:nvGrpSpPr>
          <p:cNvPr id="16" name="Group 15"/>
          <p:cNvGrpSpPr/>
          <p:nvPr/>
        </p:nvGrpSpPr>
        <p:grpSpPr>
          <a:xfrm>
            <a:off x="1771712" y="4021845"/>
            <a:ext cx="2334178" cy="1090817"/>
            <a:chOff x="1771712" y="4021845"/>
            <a:chExt cx="2334178" cy="1090817"/>
          </a:xfrm>
        </p:grpSpPr>
        <p:sp>
          <p:nvSpPr>
            <p:cNvPr id="6" name="Trapezoid 5"/>
            <p:cNvSpPr/>
            <p:nvPr/>
          </p:nvSpPr>
          <p:spPr>
            <a:xfrm>
              <a:off x="1771712" y="4236529"/>
              <a:ext cx="2329735" cy="876133"/>
            </a:xfrm>
            <a:prstGeom prst="trapezoid">
              <a:avLst/>
            </a:prstGeom>
            <a:noFill/>
            <a:ln w="76200">
              <a:solidFill>
                <a:srgbClr val="00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mc:AlternateContent xmlns:mc="http://schemas.openxmlformats.org/markup-compatibility/2006">
          <mc:Choice xmlns:a14="http://schemas.microsoft.com/office/drawing/2010/main" Requires="a14">
            <p:sp>
              <p:nvSpPr>
                <p:cNvPr id="14" name="TextBox 13"/>
                <p:cNvSpPr txBox="1"/>
                <p:nvPr/>
              </p:nvSpPr>
              <p:spPr>
                <a:xfrm>
                  <a:off x="3856719" y="4021845"/>
                  <a:ext cx="249171" cy="299313"/>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sSub>
                          <m:sSubPr>
                            <m:ctrlPr>
                              <a:rPr lang="en-GB" i="1" smtClean="0">
                                <a:solidFill>
                                  <a:srgbClr val="000000"/>
                                </a:solidFill>
                                <a:latin typeface="Cambria Math" panose="02040503050406030204" pitchFamily="18" charset="0"/>
                              </a:rPr>
                            </m:ctrlPr>
                          </m:sSubPr>
                          <m:e>
                            <m:r>
                              <a:rPr lang="en-GB" b="0" i="1" smtClean="0">
                                <a:solidFill>
                                  <a:srgbClr val="000000"/>
                                </a:solidFill>
                                <a:latin typeface="Cambria Math" panose="02040503050406030204" pitchFamily="18" charset="0"/>
                              </a:rPr>
                              <m:t>𝑆</m:t>
                            </m:r>
                          </m:e>
                          <m:sub>
                            <m:r>
                              <a:rPr lang="en-GB" b="0" i="1" smtClean="0">
                                <a:solidFill>
                                  <a:srgbClr val="000000"/>
                                </a:solidFill>
                                <a:latin typeface="Cambria Math" panose="02040503050406030204" pitchFamily="18" charset="0"/>
                              </a:rPr>
                              <m:t>𝑗</m:t>
                            </m:r>
                          </m:sub>
                        </m:sSub>
                      </m:oMath>
                    </m:oMathPara>
                  </a14:m>
                  <a:endParaRPr lang="en-GB" dirty="0">
                    <a:solidFill>
                      <a:srgbClr val="000000"/>
                    </a:solidFill>
                  </a:endParaRPr>
                </a:p>
              </p:txBody>
            </p:sp>
          </mc:Choice>
          <mc:Fallback>
            <p:sp>
              <p:nvSpPr>
                <p:cNvPr id="14" name="TextBox 13"/>
                <p:cNvSpPr txBox="1">
                  <a:spLocks noRot="1" noChangeAspect="1" noMove="1" noResize="1" noEditPoints="1" noAdjustHandles="1" noChangeArrowheads="1" noChangeShapeType="1" noTextEdit="1"/>
                </p:cNvSpPr>
                <p:nvPr/>
              </p:nvSpPr>
              <p:spPr>
                <a:xfrm>
                  <a:off x="3856719" y="4021845"/>
                  <a:ext cx="249171" cy="299313"/>
                </a:xfrm>
                <a:prstGeom prst="rect">
                  <a:avLst/>
                </a:prstGeom>
                <a:blipFill rotWithShape="0">
                  <a:blip r:embed="rId9"/>
                  <a:stretch>
                    <a:fillRect l="-21951" r="-12195" b="-26531"/>
                  </a:stretch>
                </a:blipFill>
              </p:spPr>
              <p:txBody>
                <a:bodyPr/>
                <a:lstStyle/>
                <a:p>
                  <a:r>
                    <a:rPr lang="en-GB">
                      <a:noFill/>
                    </a:rPr>
                    <a:t> </a:t>
                  </a:r>
                </a:p>
              </p:txBody>
            </p:sp>
          </mc:Fallback>
        </mc:AlternateContent>
      </p:grpSp>
    </p:spTree>
    <p:extLst>
      <p:ext uri="{BB962C8B-B14F-4D97-AF65-F5344CB8AC3E}">
        <p14:creationId xmlns:p14="http://schemas.microsoft.com/office/powerpoint/2010/main" val="2719464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1" nodeType="afterEffect">
                                  <p:stCondLst>
                                    <p:cond delay="500"/>
                                  </p:stCondLst>
                                  <p:childTnLst>
                                    <p:set>
                                      <p:cBhvr>
                                        <p:cTn id="10" dur="1" fill="hold">
                                          <p:stCondLst>
                                            <p:cond delay="0"/>
                                          </p:stCondLst>
                                        </p:cTn>
                                        <p:tgtEl>
                                          <p:spTgt spid="148"/>
                                        </p:tgtEl>
                                        <p:attrNameLst>
                                          <p:attrName>style.visibility</p:attrName>
                                        </p:attrNameLst>
                                      </p:cBhvr>
                                      <p:to>
                                        <p:strVal val="visible"/>
                                      </p:to>
                                    </p:set>
                                    <p:animEffect transition="in" filter="fade">
                                      <p:cBhvr>
                                        <p:cTn id="11" dur="250"/>
                                        <p:tgtEl>
                                          <p:spTgt spid="148"/>
                                        </p:tgtEl>
                                      </p:cBhvr>
                                    </p:animEffect>
                                  </p:childTnLst>
                                </p:cTn>
                              </p:par>
                              <p:par>
                                <p:cTn id="12" presetID="10" presetClass="entr" presetSubtype="0" fill="hold" grpId="1" nodeType="withEffect">
                                  <p:stCondLst>
                                    <p:cond delay="500"/>
                                  </p:stCondLst>
                                  <p:childTnLst>
                                    <p:set>
                                      <p:cBhvr>
                                        <p:cTn id="13" dur="1" fill="hold">
                                          <p:stCondLst>
                                            <p:cond delay="0"/>
                                          </p:stCondLst>
                                        </p:cTn>
                                        <p:tgtEl>
                                          <p:spTgt spid="175"/>
                                        </p:tgtEl>
                                        <p:attrNameLst>
                                          <p:attrName>style.visibility</p:attrName>
                                        </p:attrNameLst>
                                      </p:cBhvr>
                                      <p:to>
                                        <p:strVal val="visible"/>
                                      </p:to>
                                    </p:set>
                                    <p:animEffect transition="in" filter="fade">
                                      <p:cBhvr>
                                        <p:cTn id="14" dur="250"/>
                                        <p:tgtEl>
                                          <p:spTgt spid="175"/>
                                        </p:tgtEl>
                                      </p:cBhvr>
                                    </p:animEffect>
                                  </p:childTnLst>
                                </p:cTn>
                              </p:par>
                              <p:par>
                                <p:cTn id="15" presetID="10" presetClass="entr" presetSubtype="0" fill="hold" grpId="1" nodeType="withEffect">
                                  <p:stCondLst>
                                    <p:cond delay="500"/>
                                  </p:stCondLst>
                                  <p:childTnLst>
                                    <p:set>
                                      <p:cBhvr>
                                        <p:cTn id="16" dur="1" fill="hold">
                                          <p:stCondLst>
                                            <p:cond delay="0"/>
                                          </p:stCondLst>
                                        </p:cTn>
                                        <p:tgtEl>
                                          <p:spTgt spid="169"/>
                                        </p:tgtEl>
                                        <p:attrNameLst>
                                          <p:attrName>style.visibility</p:attrName>
                                        </p:attrNameLst>
                                      </p:cBhvr>
                                      <p:to>
                                        <p:strVal val="visible"/>
                                      </p:to>
                                    </p:set>
                                    <p:animEffect transition="in" filter="fade">
                                      <p:cBhvr>
                                        <p:cTn id="17" dur="250"/>
                                        <p:tgtEl>
                                          <p:spTgt spid="169"/>
                                        </p:tgtEl>
                                      </p:cBhvr>
                                    </p:animEffect>
                                  </p:childTnLst>
                                </p:cTn>
                              </p:par>
                              <p:par>
                                <p:cTn id="18" presetID="10" presetClass="entr" presetSubtype="0" fill="hold" grpId="1" nodeType="withEffect">
                                  <p:stCondLst>
                                    <p:cond delay="50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250"/>
                                        <p:tgtEl>
                                          <p:spTgt spid="13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1000"/>
                                        <p:tgtEl>
                                          <p:spTgt spid="63"/>
                                        </p:tgtEl>
                                      </p:cBhvr>
                                    </p:animEffect>
                                    <p:set>
                                      <p:cBhvr>
                                        <p:cTn id="25" dur="1" fill="hold">
                                          <p:stCondLst>
                                            <p:cond delay="999"/>
                                          </p:stCondLst>
                                        </p:cTn>
                                        <p:tgtEl>
                                          <p:spTgt spid="63"/>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1000"/>
                                        <p:tgtEl>
                                          <p:spTgt spid="55"/>
                                        </p:tgtEl>
                                      </p:cBhvr>
                                    </p:animEffect>
                                    <p:set>
                                      <p:cBhvr>
                                        <p:cTn id="28" dur="1" fill="hold">
                                          <p:stCondLst>
                                            <p:cond delay="999"/>
                                          </p:stCondLst>
                                        </p:cTn>
                                        <p:tgtEl>
                                          <p:spTgt spid="55"/>
                                        </p:tgtEl>
                                        <p:attrNameLst>
                                          <p:attrName>style.visibility</p:attrName>
                                        </p:attrNameLst>
                                      </p:cBhvr>
                                      <p:to>
                                        <p:strVal val="hidden"/>
                                      </p:to>
                                    </p:set>
                                  </p:childTnLst>
                                </p:cTn>
                              </p:par>
                              <p:par>
                                <p:cTn id="29" presetID="22" presetClass="exit" presetSubtype="4" fill="hold" nodeType="withEffect">
                                  <p:stCondLst>
                                    <p:cond delay="0"/>
                                  </p:stCondLst>
                                  <p:childTnLst>
                                    <p:animEffect transition="out" filter="wipe(down)">
                                      <p:cBhvr>
                                        <p:cTn id="30" dur="1000"/>
                                        <p:tgtEl>
                                          <p:spTgt spid="108"/>
                                        </p:tgtEl>
                                      </p:cBhvr>
                                    </p:animEffect>
                                    <p:set>
                                      <p:cBhvr>
                                        <p:cTn id="31" dur="1" fill="hold">
                                          <p:stCondLst>
                                            <p:cond delay="999"/>
                                          </p:stCondLst>
                                        </p:cTn>
                                        <p:tgtEl>
                                          <p:spTgt spid="108"/>
                                        </p:tgtEl>
                                        <p:attrNameLst>
                                          <p:attrName>style.visibility</p:attrName>
                                        </p:attrNameLst>
                                      </p:cBhvr>
                                      <p:to>
                                        <p:strVal val="hidden"/>
                                      </p:to>
                                    </p:set>
                                  </p:childTnLst>
                                </p:cTn>
                              </p:par>
                              <p:par>
                                <p:cTn id="32" presetID="22" presetClass="exit" presetSubtype="4" fill="hold" nodeType="withEffect">
                                  <p:stCondLst>
                                    <p:cond delay="0"/>
                                  </p:stCondLst>
                                  <p:childTnLst>
                                    <p:animEffect transition="out" filter="wipe(down)">
                                      <p:cBhvr>
                                        <p:cTn id="33" dur="1000"/>
                                        <p:tgtEl>
                                          <p:spTgt spid="23"/>
                                        </p:tgtEl>
                                      </p:cBhvr>
                                    </p:animEffect>
                                    <p:set>
                                      <p:cBhvr>
                                        <p:cTn id="34" dur="1" fill="hold">
                                          <p:stCondLst>
                                            <p:cond delay="999"/>
                                          </p:stCondLst>
                                        </p:cTn>
                                        <p:tgtEl>
                                          <p:spTgt spid="23"/>
                                        </p:tgtEl>
                                        <p:attrNameLst>
                                          <p:attrName>style.visibility</p:attrName>
                                        </p:attrNameLst>
                                      </p:cBhvr>
                                      <p:to>
                                        <p:strVal val="hidden"/>
                                      </p:to>
                                    </p:set>
                                  </p:childTnLst>
                                </p:cTn>
                              </p:par>
                              <p:par>
                                <p:cTn id="35" presetID="22" presetClass="exit" presetSubtype="4" fill="hold" nodeType="withEffect">
                                  <p:stCondLst>
                                    <p:cond delay="0"/>
                                  </p:stCondLst>
                                  <p:childTnLst>
                                    <p:animEffect transition="out" filter="wipe(down)">
                                      <p:cBhvr>
                                        <p:cTn id="36" dur="1000"/>
                                        <p:tgtEl>
                                          <p:spTgt spid="76"/>
                                        </p:tgtEl>
                                      </p:cBhvr>
                                    </p:animEffect>
                                    <p:set>
                                      <p:cBhvr>
                                        <p:cTn id="37" dur="1" fill="hold">
                                          <p:stCondLst>
                                            <p:cond delay="999"/>
                                          </p:stCondLst>
                                        </p:cTn>
                                        <p:tgtEl>
                                          <p:spTgt spid="76"/>
                                        </p:tgtEl>
                                        <p:attrNameLst>
                                          <p:attrName>style.visibility</p:attrName>
                                        </p:attrNameLst>
                                      </p:cBhvr>
                                      <p:to>
                                        <p:strVal val="hidden"/>
                                      </p:to>
                                    </p:set>
                                  </p:childTnLst>
                                </p:cTn>
                              </p:par>
                              <p:par>
                                <p:cTn id="38" presetID="22" presetClass="exit" presetSubtype="4" fill="hold" nodeType="withEffect">
                                  <p:stCondLst>
                                    <p:cond delay="0"/>
                                  </p:stCondLst>
                                  <p:childTnLst>
                                    <p:animEffect transition="out" filter="wipe(down)">
                                      <p:cBhvr>
                                        <p:cTn id="39" dur="1000"/>
                                        <p:tgtEl>
                                          <p:spTgt spid="114"/>
                                        </p:tgtEl>
                                      </p:cBhvr>
                                    </p:animEffect>
                                    <p:set>
                                      <p:cBhvr>
                                        <p:cTn id="40" dur="1" fill="hold">
                                          <p:stCondLst>
                                            <p:cond delay="999"/>
                                          </p:stCondLst>
                                        </p:cTn>
                                        <p:tgtEl>
                                          <p:spTgt spid="114"/>
                                        </p:tgtEl>
                                        <p:attrNameLst>
                                          <p:attrName>style.visibility</p:attrName>
                                        </p:attrNameLst>
                                      </p:cBhvr>
                                      <p:to>
                                        <p:strVal val="hidden"/>
                                      </p:to>
                                    </p:set>
                                  </p:childTnLst>
                                </p:cTn>
                              </p:par>
                              <p:par>
                                <p:cTn id="41" presetID="22" presetClass="exit" presetSubtype="4" fill="hold" nodeType="withEffect">
                                  <p:stCondLst>
                                    <p:cond delay="0"/>
                                  </p:stCondLst>
                                  <p:childTnLst>
                                    <p:animEffect transition="out" filter="wipe(down)">
                                      <p:cBhvr>
                                        <p:cTn id="42" dur="1000"/>
                                        <p:tgtEl>
                                          <p:spTgt spid="117"/>
                                        </p:tgtEl>
                                      </p:cBhvr>
                                    </p:animEffect>
                                    <p:set>
                                      <p:cBhvr>
                                        <p:cTn id="43" dur="1" fill="hold">
                                          <p:stCondLst>
                                            <p:cond delay="999"/>
                                          </p:stCondLst>
                                        </p:cTn>
                                        <p:tgtEl>
                                          <p:spTgt spid="117"/>
                                        </p:tgtEl>
                                        <p:attrNameLst>
                                          <p:attrName>style.visibility</p:attrName>
                                        </p:attrNameLst>
                                      </p:cBhvr>
                                      <p:to>
                                        <p:strVal val="hidden"/>
                                      </p:to>
                                    </p:set>
                                  </p:childTnLst>
                                </p:cTn>
                              </p:par>
                              <p:par>
                                <p:cTn id="44" presetID="22" presetClass="exit" presetSubtype="4" fill="hold" nodeType="withEffect">
                                  <p:stCondLst>
                                    <p:cond delay="0"/>
                                  </p:stCondLst>
                                  <p:childTnLst>
                                    <p:animEffect transition="out" filter="wipe(down)">
                                      <p:cBhvr>
                                        <p:cTn id="45" dur="1000"/>
                                        <p:tgtEl>
                                          <p:spTgt spid="22"/>
                                        </p:tgtEl>
                                      </p:cBhvr>
                                    </p:animEffect>
                                    <p:set>
                                      <p:cBhvr>
                                        <p:cTn id="46" dur="1" fill="hold">
                                          <p:stCondLst>
                                            <p:cond delay="999"/>
                                          </p:stCondLst>
                                        </p:cTn>
                                        <p:tgtEl>
                                          <p:spTgt spid="22"/>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1000"/>
                                        <p:tgtEl>
                                          <p:spTgt spid="93"/>
                                        </p:tgtEl>
                                      </p:cBhvr>
                                    </p:animEffect>
                                    <p:set>
                                      <p:cBhvr>
                                        <p:cTn id="49" dur="1" fill="hold">
                                          <p:stCondLst>
                                            <p:cond delay="999"/>
                                          </p:stCondLst>
                                        </p:cTn>
                                        <p:tgtEl>
                                          <p:spTgt spid="93"/>
                                        </p:tgtEl>
                                        <p:attrNameLst>
                                          <p:attrName>style.visibility</p:attrName>
                                        </p:attrNameLst>
                                      </p:cBhvr>
                                      <p:to>
                                        <p:strVal val="hidden"/>
                                      </p:to>
                                    </p:set>
                                  </p:childTnLst>
                                </p:cTn>
                              </p:par>
                              <p:par>
                                <p:cTn id="50" presetID="22" presetClass="exit" presetSubtype="4" fill="hold" nodeType="withEffect">
                                  <p:stCondLst>
                                    <p:cond delay="0"/>
                                  </p:stCondLst>
                                  <p:childTnLst>
                                    <p:animEffect transition="out" filter="wipe(down)">
                                      <p:cBhvr>
                                        <p:cTn id="51" dur="1000"/>
                                        <p:tgtEl>
                                          <p:spTgt spid="105"/>
                                        </p:tgtEl>
                                      </p:cBhvr>
                                    </p:animEffect>
                                    <p:set>
                                      <p:cBhvr>
                                        <p:cTn id="52" dur="1" fill="hold">
                                          <p:stCondLst>
                                            <p:cond delay="999"/>
                                          </p:stCondLst>
                                        </p:cTn>
                                        <p:tgtEl>
                                          <p:spTgt spid="105"/>
                                        </p:tgtEl>
                                        <p:attrNameLst>
                                          <p:attrName>style.visibility</p:attrName>
                                        </p:attrNameLst>
                                      </p:cBhvr>
                                      <p:to>
                                        <p:strVal val="hidden"/>
                                      </p:to>
                                    </p:set>
                                  </p:childTnLst>
                                </p:cTn>
                              </p:par>
                              <p:par>
                                <p:cTn id="53" presetID="22" presetClass="exit" presetSubtype="4" fill="hold" nodeType="withEffect">
                                  <p:stCondLst>
                                    <p:cond delay="0"/>
                                  </p:stCondLst>
                                  <p:childTnLst>
                                    <p:animEffect transition="out" filter="wipe(down)">
                                      <p:cBhvr>
                                        <p:cTn id="54" dur="1000"/>
                                        <p:tgtEl>
                                          <p:spTgt spid="124"/>
                                        </p:tgtEl>
                                      </p:cBhvr>
                                    </p:animEffect>
                                    <p:set>
                                      <p:cBhvr>
                                        <p:cTn id="55" dur="1" fill="hold">
                                          <p:stCondLst>
                                            <p:cond delay="999"/>
                                          </p:stCondLst>
                                        </p:cTn>
                                        <p:tgtEl>
                                          <p:spTgt spid="124"/>
                                        </p:tgtEl>
                                        <p:attrNameLst>
                                          <p:attrName>style.visibility</p:attrName>
                                        </p:attrNameLst>
                                      </p:cBhvr>
                                      <p:to>
                                        <p:strVal val="hidden"/>
                                      </p:to>
                                    </p:set>
                                  </p:childTnLst>
                                </p:cTn>
                              </p:par>
                              <p:par>
                                <p:cTn id="56" presetID="22" presetClass="exit" presetSubtype="4" fill="hold" nodeType="withEffect">
                                  <p:stCondLst>
                                    <p:cond delay="0"/>
                                  </p:stCondLst>
                                  <p:childTnLst>
                                    <p:animEffect transition="out" filter="wipe(down)">
                                      <p:cBhvr>
                                        <p:cTn id="57" dur="1000"/>
                                        <p:tgtEl>
                                          <p:spTgt spid="120"/>
                                        </p:tgtEl>
                                      </p:cBhvr>
                                    </p:animEffect>
                                    <p:set>
                                      <p:cBhvr>
                                        <p:cTn id="58" dur="1" fill="hold">
                                          <p:stCondLst>
                                            <p:cond delay="999"/>
                                          </p:stCondLst>
                                        </p:cTn>
                                        <p:tgtEl>
                                          <p:spTgt spid="120"/>
                                        </p:tgtEl>
                                        <p:attrNameLst>
                                          <p:attrName>style.visibility</p:attrName>
                                        </p:attrNameLst>
                                      </p:cBhvr>
                                      <p:to>
                                        <p:strVal val="hidden"/>
                                      </p:to>
                                    </p:set>
                                  </p:childTnLst>
                                </p:cTn>
                              </p:par>
                              <p:par>
                                <p:cTn id="59" presetID="22" presetClass="exit" presetSubtype="4" fill="hold" nodeType="withEffect">
                                  <p:stCondLst>
                                    <p:cond delay="0"/>
                                  </p:stCondLst>
                                  <p:childTnLst>
                                    <p:animEffect transition="out" filter="wipe(down)">
                                      <p:cBhvr>
                                        <p:cTn id="60" dur="1000"/>
                                        <p:tgtEl>
                                          <p:spTgt spid="118"/>
                                        </p:tgtEl>
                                      </p:cBhvr>
                                    </p:animEffect>
                                    <p:set>
                                      <p:cBhvr>
                                        <p:cTn id="61" dur="1" fill="hold">
                                          <p:stCondLst>
                                            <p:cond delay="999"/>
                                          </p:stCondLst>
                                        </p:cTn>
                                        <p:tgtEl>
                                          <p:spTgt spid="118"/>
                                        </p:tgtEl>
                                        <p:attrNameLst>
                                          <p:attrName>style.visibility</p:attrName>
                                        </p:attrNameLst>
                                      </p:cBhvr>
                                      <p:to>
                                        <p:strVal val="hidden"/>
                                      </p:to>
                                    </p:set>
                                  </p:childTnLst>
                                </p:cTn>
                              </p:par>
                              <p:par>
                                <p:cTn id="62" presetID="22" presetClass="exit" presetSubtype="4" fill="hold" nodeType="withEffect">
                                  <p:stCondLst>
                                    <p:cond delay="0"/>
                                  </p:stCondLst>
                                  <p:childTnLst>
                                    <p:animEffect transition="out" filter="wipe(down)">
                                      <p:cBhvr>
                                        <p:cTn id="63" dur="1000"/>
                                        <p:tgtEl>
                                          <p:spTgt spid="107"/>
                                        </p:tgtEl>
                                      </p:cBhvr>
                                    </p:animEffect>
                                    <p:set>
                                      <p:cBhvr>
                                        <p:cTn id="64" dur="1" fill="hold">
                                          <p:stCondLst>
                                            <p:cond delay="999"/>
                                          </p:stCondLst>
                                        </p:cTn>
                                        <p:tgtEl>
                                          <p:spTgt spid="107"/>
                                        </p:tgtEl>
                                        <p:attrNameLst>
                                          <p:attrName>style.visibility</p:attrName>
                                        </p:attrNameLst>
                                      </p:cBhvr>
                                      <p:to>
                                        <p:strVal val="hidden"/>
                                      </p:to>
                                    </p:set>
                                  </p:childTnLst>
                                </p:cTn>
                              </p:par>
                              <p:par>
                                <p:cTn id="65" presetID="22" presetClass="exit" presetSubtype="4" fill="hold" nodeType="withEffect">
                                  <p:stCondLst>
                                    <p:cond delay="0"/>
                                  </p:stCondLst>
                                  <p:childTnLst>
                                    <p:animEffect transition="out" filter="wipe(down)">
                                      <p:cBhvr>
                                        <p:cTn id="66" dur="1000"/>
                                        <p:tgtEl>
                                          <p:spTgt spid="111"/>
                                        </p:tgtEl>
                                      </p:cBhvr>
                                    </p:animEffect>
                                    <p:set>
                                      <p:cBhvr>
                                        <p:cTn id="67" dur="1" fill="hold">
                                          <p:stCondLst>
                                            <p:cond delay="999"/>
                                          </p:stCondLst>
                                        </p:cTn>
                                        <p:tgtEl>
                                          <p:spTgt spid="111"/>
                                        </p:tgtEl>
                                        <p:attrNameLst>
                                          <p:attrName>style.visibility</p:attrName>
                                        </p:attrNameLst>
                                      </p:cBhvr>
                                      <p:to>
                                        <p:strVal val="hidden"/>
                                      </p:to>
                                    </p:set>
                                  </p:childTnLst>
                                </p:cTn>
                              </p:par>
                              <p:par>
                                <p:cTn id="68" presetID="22" presetClass="exit" presetSubtype="4" fill="hold" nodeType="withEffect">
                                  <p:stCondLst>
                                    <p:cond delay="0"/>
                                  </p:stCondLst>
                                  <p:childTnLst>
                                    <p:animEffect transition="out" filter="wipe(down)">
                                      <p:cBhvr>
                                        <p:cTn id="69" dur="1000"/>
                                        <p:tgtEl>
                                          <p:spTgt spid="85"/>
                                        </p:tgtEl>
                                      </p:cBhvr>
                                    </p:animEffect>
                                    <p:set>
                                      <p:cBhvr>
                                        <p:cTn id="70" dur="1" fill="hold">
                                          <p:stCondLst>
                                            <p:cond delay="999"/>
                                          </p:stCondLst>
                                        </p:cTn>
                                        <p:tgtEl>
                                          <p:spTgt spid="85"/>
                                        </p:tgtEl>
                                        <p:attrNameLst>
                                          <p:attrName>style.visibility</p:attrName>
                                        </p:attrNameLst>
                                      </p:cBhvr>
                                      <p:to>
                                        <p:strVal val="hidden"/>
                                      </p:to>
                                    </p:set>
                                  </p:childTnLst>
                                </p:cTn>
                              </p:par>
                              <p:par>
                                <p:cTn id="71" presetID="22" presetClass="exit" presetSubtype="4" fill="hold" nodeType="withEffect">
                                  <p:stCondLst>
                                    <p:cond delay="0"/>
                                  </p:stCondLst>
                                  <p:childTnLst>
                                    <p:animEffect transition="out" filter="wipe(down)">
                                      <p:cBhvr>
                                        <p:cTn id="72" dur="1000"/>
                                        <p:tgtEl>
                                          <p:spTgt spid="89"/>
                                        </p:tgtEl>
                                      </p:cBhvr>
                                    </p:animEffect>
                                    <p:set>
                                      <p:cBhvr>
                                        <p:cTn id="73" dur="1" fill="hold">
                                          <p:stCondLst>
                                            <p:cond delay="999"/>
                                          </p:stCondLst>
                                        </p:cTn>
                                        <p:tgtEl>
                                          <p:spTgt spid="89"/>
                                        </p:tgtEl>
                                        <p:attrNameLst>
                                          <p:attrName>style.visibility</p:attrName>
                                        </p:attrNameLst>
                                      </p:cBhvr>
                                      <p:to>
                                        <p:strVal val="hidden"/>
                                      </p:to>
                                    </p:set>
                                  </p:childTnLst>
                                </p:cTn>
                              </p:par>
                              <p:par>
                                <p:cTn id="74" presetID="22" presetClass="exit" presetSubtype="4" fill="hold" nodeType="withEffect">
                                  <p:stCondLst>
                                    <p:cond delay="0"/>
                                  </p:stCondLst>
                                  <p:childTnLst>
                                    <p:animEffect transition="out" filter="wipe(down)">
                                      <p:cBhvr>
                                        <p:cTn id="75" dur="1000"/>
                                        <p:tgtEl>
                                          <p:spTgt spid="47"/>
                                        </p:tgtEl>
                                      </p:cBhvr>
                                    </p:animEffect>
                                    <p:set>
                                      <p:cBhvr>
                                        <p:cTn id="76" dur="1" fill="hold">
                                          <p:stCondLst>
                                            <p:cond delay="999"/>
                                          </p:stCondLst>
                                        </p:cTn>
                                        <p:tgtEl>
                                          <p:spTgt spid="47"/>
                                        </p:tgtEl>
                                        <p:attrNameLst>
                                          <p:attrName>style.visibility</p:attrName>
                                        </p:attrNameLst>
                                      </p:cBhvr>
                                      <p:to>
                                        <p:strVal val="hidden"/>
                                      </p:to>
                                    </p:set>
                                  </p:childTnLst>
                                </p:cTn>
                              </p:par>
                              <p:par>
                                <p:cTn id="77" presetID="22" presetClass="exit" presetSubtype="4" fill="hold" nodeType="withEffect">
                                  <p:stCondLst>
                                    <p:cond delay="0"/>
                                  </p:stCondLst>
                                  <p:childTnLst>
                                    <p:animEffect transition="out" filter="wipe(down)">
                                      <p:cBhvr>
                                        <p:cTn id="78" dur="1000"/>
                                        <p:tgtEl>
                                          <p:spTgt spid="141"/>
                                        </p:tgtEl>
                                      </p:cBhvr>
                                    </p:animEffect>
                                    <p:set>
                                      <p:cBhvr>
                                        <p:cTn id="79" dur="1" fill="hold">
                                          <p:stCondLst>
                                            <p:cond delay="999"/>
                                          </p:stCondLst>
                                        </p:cTn>
                                        <p:tgtEl>
                                          <p:spTgt spid="141"/>
                                        </p:tgtEl>
                                        <p:attrNameLst>
                                          <p:attrName>style.visibility</p:attrName>
                                        </p:attrNameLst>
                                      </p:cBhvr>
                                      <p:to>
                                        <p:strVal val="hidden"/>
                                      </p:to>
                                    </p:set>
                                  </p:childTnLst>
                                </p:cTn>
                              </p:par>
                              <p:par>
                                <p:cTn id="80" presetID="22" presetClass="exit" presetSubtype="4" fill="hold" nodeType="withEffect">
                                  <p:stCondLst>
                                    <p:cond delay="0"/>
                                  </p:stCondLst>
                                  <p:childTnLst>
                                    <p:animEffect transition="out" filter="wipe(down)">
                                      <p:cBhvr>
                                        <p:cTn id="81" dur="1000"/>
                                        <p:tgtEl>
                                          <p:spTgt spid="159"/>
                                        </p:tgtEl>
                                      </p:cBhvr>
                                    </p:animEffect>
                                    <p:set>
                                      <p:cBhvr>
                                        <p:cTn id="82" dur="1" fill="hold">
                                          <p:stCondLst>
                                            <p:cond delay="999"/>
                                          </p:stCondLst>
                                        </p:cTn>
                                        <p:tgtEl>
                                          <p:spTgt spid="159"/>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1000"/>
                                        <p:tgtEl>
                                          <p:spTgt spid="15"/>
                                        </p:tgtEl>
                                      </p:cBhvr>
                                    </p:animEffect>
                                    <p:set>
                                      <p:cBhvr>
                                        <p:cTn id="85" dur="1" fill="hold">
                                          <p:stCondLst>
                                            <p:cond delay="999"/>
                                          </p:stCondLst>
                                        </p:cTn>
                                        <p:tgtEl>
                                          <p:spTgt spid="15"/>
                                        </p:tgtEl>
                                        <p:attrNameLst>
                                          <p:attrName>style.visibility</p:attrName>
                                        </p:attrNameLst>
                                      </p:cBhvr>
                                      <p:to>
                                        <p:strVal val="hidden"/>
                                      </p:to>
                                    </p:set>
                                  </p:childTnLst>
                                </p:cTn>
                              </p:par>
                              <p:par>
                                <p:cTn id="86" presetID="22" presetClass="exit" presetSubtype="4" fill="hold" nodeType="withEffect">
                                  <p:stCondLst>
                                    <p:cond delay="0"/>
                                  </p:stCondLst>
                                  <p:childTnLst>
                                    <p:animEffect transition="out" filter="wipe(down)">
                                      <p:cBhvr>
                                        <p:cTn id="87" dur="1000"/>
                                        <p:tgtEl>
                                          <p:spTgt spid="171"/>
                                        </p:tgtEl>
                                      </p:cBhvr>
                                    </p:animEffect>
                                    <p:set>
                                      <p:cBhvr>
                                        <p:cTn id="88" dur="1" fill="hold">
                                          <p:stCondLst>
                                            <p:cond delay="999"/>
                                          </p:stCondLst>
                                        </p:cTn>
                                        <p:tgtEl>
                                          <p:spTgt spid="171"/>
                                        </p:tgtEl>
                                        <p:attrNameLst>
                                          <p:attrName>style.visibility</p:attrName>
                                        </p:attrNameLst>
                                      </p:cBhvr>
                                      <p:to>
                                        <p:strVal val="hidden"/>
                                      </p:to>
                                    </p:set>
                                  </p:childTnLst>
                                </p:cTn>
                              </p:par>
                              <p:par>
                                <p:cTn id="89" presetID="22" presetClass="exit" presetSubtype="4" fill="hold" nodeType="withEffect">
                                  <p:stCondLst>
                                    <p:cond delay="0"/>
                                  </p:stCondLst>
                                  <p:childTnLst>
                                    <p:animEffect transition="out" filter="wipe(down)">
                                      <p:cBhvr>
                                        <p:cTn id="90" dur="1000"/>
                                        <p:tgtEl>
                                          <p:spTgt spid="61"/>
                                        </p:tgtEl>
                                      </p:cBhvr>
                                    </p:animEffect>
                                    <p:set>
                                      <p:cBhvr>
                                        <p:cTn id="91" dur="1" fill="hold">
                                          <p:stCondLst>
                                            <p:cond delay="999"/>
                                          </p:stCondLst>
                                        </p:cTn>
                                        <p:tgtEl>
                                          <p:spTgt spid="61"/>
                                        </p:tgtEl>
                                        <p:attrNameLst>
                                          <p:attrName>style.visibility</p:attrName>
                                        </p:attrNameLst>
                                      </p:cBhvr>
                                      <p:to>
                                        <p:strVal val="hidden"/>
                                      </p:to>
                                    </p:set>
                                  </p:childTnLst>
                                </p:cTn>
                              </p:par>
                              <p:par>
                                <p:cTn id="92" presetID="22" presetClass="exit" presetSubtype="4" fill="hold" nodeType="withEffect">
                                  <p:stCondLst>
                                    <p:cond delay="0"/>
                                  </p:stCondLst>
                                  <p:childTnLst>
                                    <p:animEffect transition="out" filter="wipe(down)">
                                      <p:cBhvr>
                                        <p:cTn id="93" dur="1000"/>
                                        <p:tgtEl>
                                          <p:spTgt spid="157"/>
                                        </p:tgtEl>
                                      </p:cBhvr>
                                    </p:animEffect>
                                    <p:set>
                                      <p:cBhvr>
                                        <p:cTn id="94" dur="1" fill="hold">
                                          <p:stCondLst>
                                            <p:cond delay="999"/>
                                          </p:stCondLst>
                                        </p:cTn>
                                        <p:tgtEl>
                                          <p:spTgt spid="157"/>
                                        </p:tgtEl>
                                        <p:attrNameLst>
                                          <p:attrName>style.visibility</p:attrName>
                                        </p:attrNameLst>
                                      </p:cBhvr>
                                      <p:to>
                                        <p:strVal val="hidden"/>
                                      </p:to>
                                    </p:set>
                                  </p:childTnLst>
                                </p:cTn>
                              </p:par>
                              <p:par>
                                <p:cTn id="95" presetID="22" presetClass="exit" presetSubtype="4" fill="hold" nodeType="withEffect">
                                  <p:stCondLst>
                                    <p:cond delay="0"/>
                                  </p:stCondLst>
                                  <p:childTnLst>
                                    <p:animEffect transition="out" filter="wipe(down)">
                                      <p:cBhvr>
                                        <p:cTn id="96" dur="1000"/>
                                        <p:tgtEl>
                                          <p:spTgt spid="155"/>
                                        </p:tgtEl>
                                      </p:cBhvr>
                                    </p:animEffect>
                                    <p:set>
                                      <p:cBhvr>
                                        <p:cTn id="97" dur="1" fill="hold">
                                          <p:stCondLst>
                                            <p:cond delay="999"/>
                                          </p:stCondLst>
                                        </p:cTn>
                                        <p:tgtEl>
                                          <p:spTgt spid="155"/>
                                        </p:tgtEl>
                                        <p:attrNameLst>
                                          <p:attrName>style.visibility</p:attrName>
                                        </p:attrNameLst>
                                      </p:cBhvr>
                                      <p:to>
                                        <p:strVal val="hidden"/>
                                      </p:to>
                                    </p:set>
                                  </p:childTnLst>
                                </p:cTn>
                              </p:par>
                              <p:par>
                                <p:cTn id="98" presetID="22" presetClass="exit" presetSubtype="4" fill="hold" nodeType="withEffect">
                                  <p:stCondLst>
                                    <p:cond delay="0"/>
                                  </p:stCondLst>
                                  <p:childTnLst>
                                    <p:animEffect transition="out" filter="wipe(down)">
                                      <p:cBhvr>
                                        <p:cTn id="99" dur="1000"/>
                                        <p:tgtEl>
                                          <p:spTgt spid="59"/>
                                        </p:tgtEl>
                                      </p:cBhvr>
                                    </p:animEffect>
                                    <p:set>
                                      <p:cBhvr>
                                        <p:cTn id="100" dur="1" fill="hold">
                                          <p:stCondLst>
                                            <p:cond delay="999"/>
                                          </p:stCondLst>
                                        </p:cTn>
                                        <p:tgtEl>
                                          <p:spTgt spid="59"/>
                                        </p:tgtEl>
                                        <p:attrNameLst>
                                          <p:attrName>style.visibility</p:attrName>
                                        </p:attrNameLst>
                                      </p:cBhvr>
                                      <p:to>
                                        <p:strVal val="hidden"/>
                                      </p:to>
                                    </p:set>
                                  </p:childTnLst>
                                </p:cTn>
                              </p:par>
                              <p:par>
                                <p:cTn id="101" presetID="22" presetClass="exit" presetSubtype="4" fill="hold" nodeType="withEffect">
                                  <p:stCondLst>
                                    <p:cond delay="0"/>
                                  </p:stCondLst>
                                  <p:childTnLst>
                                    <p:animEffect transition="out" filter="wipe(down)">
                                      <p:cBhvr>
                                        <p:cTn id="102" dur="1000"/>
                                        <p:tgtEl>
                                          <p:spTgt spid="42"/>
                                        </p:tgtEl>
                                      </p:cBhvr>
                                    </p:animEffect>
                                    <p:set>
                                      <p:cBhvr>
                                        <p:cTn id="103" dur="1" fill="hold">
                                          <p:stCondLst>
                                            <p:cond delay="999"/>
                                          </p:stCondLst>
                                        </p:cTn>
                                        <p:tgtEl>
                                          <p:spTgt spid="42"/>
                                        </p:tgtEl>
                                        <p:attrNameLst>
                                          <p:attrName>style.visibility</p:attrName>
                                        </p:attrNameLst>
                                      </p:cBhvr>
                                      <p:to>
                                        <p:strVal val="hidden"/>
                                      </p:to>
                                    </p:set>
                                  </p:childTnLst>
                                </p:cTn>
                              </p:par>
                              <p:par>
                                <p:cTn id="104" presetID="22" presetClass="exit" presetSubtype="4" fill="hold" nodeType="withEffect">
                                  <p:stCondLst>
                                    <p:cond delay="0"/>
                                  </p:stCondLst>
                                  <p:childTnLst>
                                    <p:animEffect transition="out" filter="wipe(down)">
                                      <p:cBhvr>
                                        <p:cTn id="105" dur="1000"/>
                                        <p:tgtEl>
                                          <p:spTgt spid="161"/>
                                        </p:tgtEl>
                                      </p:cBhvr>
                                    </p:animEffect>
                                    <p:set>
                                      <p:cBhvr>
                                        <p:cTn id="106" dur="1" fill="hold">
                                          <p:stCondLst>
                                            <p:cond delay="999"/>
                                          </p:stCondLst>
                                        </p:cTn>
                                        <p:tgtEl>
                                          <p:spTgt spid="161"/>
                                        </p:tgtEl>
                                        <p:attrNameLst>
                                          <p:attrName>style.visibility</p:attrName>
                                        </p:attrNameLst>
                                      </p:cBhvr>
                                      <p:to>
                                        <p:strVal val="hidden"/>
                                      </p:to>
                                    </p:set>
                                  </p:childTnLst>
                                </p:cTn>
                              </p:par>
                              <p:par>
                                <p:cTn id="107" presetID="22" presetClass="exit" presetSubtype="4" fill="hold" nodeType="withEffect">
                                  <p:stCondLst>
                                    <p:cond delay="0"/>
                                  </p:stCondLst>
                                  <p:childTnLst>
                                    <p:animEffect transition="out" filter="wipe(down)">
                                      <p:cBhvr>
                                        <p:cTn id="108" dur="1000"/>
                                        <p:tgtEl>
                                          <p:spTgt spid="168"/>
                                        </p:tgtEl>
                                      </p:cBhvr>
                                    </p:animEffect>
                                    <p:set>
                                      <p:cBhvr>
                                        <p:cTn id="109" dur="1" fill="hold">
                                          <p:stCondLst>
                                            <p:cond delay="999"/>
                                          </p:stCondLst>
                                        </p:cTn>
                                        <p:tgtEl>
                                          <p:spTgt spid="168"/>
                                        </p:tgtEl>
                                        <p:attrNameLst>
                                          <p:attrName>style.visibility</p:attrName>
                                        </p:attrNameLst>
                                      </p:cBhvr>
                                      <p:to>
                                        <p:strVal val="hidden"/>
                                      </p:to>
                                    </p:set>
                                  </p:childTnLst>
                                </p:cTn>
                              </p:par>
                              <p:par>
                                <p:cTn id="110" presetID="22" presetClass="exit" presetSubtype="4" fill="hold" nodeType="withEffect">
                                  <p:stCondLst>
                                    <p:cond delay="0"/>
                                  </p:stCondLst>
                                  <p:childTnLst>
                                    <p:animEffect transition="out" filter="wipe(down)">
                                      <p:cBhvr>
                                        <p:cTn id="111" dur="1000"/>
                                        <p:tgtEl>
                                          <p:spTgt spid="57"/>
                                        </p:tgtEl>
                                      </p:cBhvr>
                                    </p:animEffect>
                                    <p:set>
                                      <p:cBhvr>
                                        <p:cTn id="112" dur="1" fill="hold">
                                          <p:stCondLst>
                                            <p:cond delay="999"/>
                                          </p:stCondLst>
                                        </p:cTn>
                                        <p:tgtEl>
                                          <p:spTgt spid="57"/>
                                        </p:tgtEl>
                                        <p:attrNameLst>
                                          <p:attrName>style.visibility</p:attrName>
                                        </p:attrNameLst>
                                      </p:cBhvr>
                                      <p:to>
                                        <p:strVal val="hidden"/>
                                      </p:to>
                                    </p:set>
                                  </p:childTnLst>
                                </p:cTn>
                              </p:par>
                              <p:par>
                                <p:cTn id="113" presetID="22" presetClass="exit" presetSubtype="4" fill="hold" nodeType="withEffect">
                                  <p:stCondLst>
                                    <p:cond delay="0"/>
                                  </p:stCondLst>
                                  <p:childTnLst>
                                    <p:animEffect transition="out" filter="wipe(down)">
                                      <p:cBhvr>
                                        <p:cTn id="114" dur="1000"/>
                                        <p:tgtEl>
                                          <p:spTgt spid="146"/>
                                        </p:tgtEl>
                                      </p:cBhvr>
                                    </p:animEffect>
                                    <p:set>
                                      <p:cBhvr>
                                        <p:cTn id="115" dur="1" fill="hold">
                                          <p:stCondLst>
                                            <p:cond delay="999"/>
                                          </p:stCondLst>
                                        </p:cTn>
                                        <p:tgtEl>
                                          <p:spTgt spid="146"/>
                                        </p:tgtEl>
                                        <p:attrNameLst>
                                          <p:attrName>style.visibility</p:attrName>
                                        </p:attrNameLst>
                                      </p:cBhvr>
                                      <p:to>
                                        <p:strVal val="hidden"/>
                                      </p:to>
                                    </p:set>
                                  </p:childTnLst>
                                </p:cTn>
                              </p:par>
                              <p:par>
                                <p:cTn id="116" presetID="22" presetClass="exit" presetSubtype="4" fill="hold" nodeType="withEffect">
                                  <p:stCondLst>
                                    <p:cond delay="0"/>
                                  </p:stCondLst>
                                  <p:childTnLst>
                                    <p:animEffect transition="out" filter="wipe(down)">
                                      <p:cBhvr>
                                        <p:cTn id="117" dur="1000"/>
                                        <p:tgtEl>
                                          <p:spTgt spid="58"/>
                                        </p:tgtEl>
                                      </p:cBhvr>
                                    </p:animEffect>
                                    <p:set>
                                      <p:cBhvr>
                                        <p:cTn id="118" dur="1" fill="hold">
                                          <p:stCondLst>
                                            <p:cond delay="999"/>
                                          </p:stCondLst>
                                        </p:cTn>
                                        <p:tgtEl>
                                          <p:spTgt spid="58"/>
                                        </p:tgtEl>
                                        <p:attrNameLst>
                                          <p:attrName>style.visibility</p:attrName>
                                        </p:attrNameLst>
                                      </p:cBhvr>
                                      <p:to>
                                        <p:strVal val="hidden"/>
                                      </p:to>
                                    </p:set>
                                  </p:childTnLst>
                                </p:cTn>
                              </p:par>
                              <p:par>
                                <p:cTn id="119" presetID="22" presetClass="exit" presetSubtype="4" fill="hold" nodeType="withEffect">
                                  <p:stCondLst>
                                    <p:cond delay="0"/>
                                  </p:stCondLst>
                                  <p:childTnLst>
                                    <p:animEffect transition="out" filter="wipe(down)">
                                      <p:cBhvr>
                                        <p:cTn id="120" dur="1000"/>
                                        <p:tgtEl>
                                          <p:spTgt spid="139"/>
                                        </p:tgtEl>
                                      </p:cBhvr>
                                    </p:animEffect>
                                    <p:set>
                                      <p:cBhvr>
                                        <p:cTn id="121" dur="1" fill="hold">
                                          <p:stCondLst>
                                            <p:cond delay="999"/>
                                          </p:stCondLst>
                                        </p:cTn>
                                        <p:tgtEl>
                                          <p:spTgt spid="139"/>
                                        </p:tgtEl>
                                        <p:attrNameLst>
                                          <p:attrName>style.visibility</p:attrName>
                                        </p:attrNameLst>
                                      </p:cBhvr>
                                      <p:to>
                                        <p:strVal val="hidden"/>
                                      </p:to>
                                    </p:set>
                                  </p:childTnLst>
                                </p:cTn>
                              </p:par>
                              <p:par>
                                <p:cTn id="122" presetID="22" presetClass="exit" presetSubtype="4" fill="hold" nodeType="withEffect">
                                  <p:stCondLst>
                                    <p:cond delay="0"/>
                                  </p:stCondLst>
                                  <p:childTnLst>
                                    <p:animEffect transition="out" filter="wipe(down)">
                                      <p:cBhvr>
                                        <p:cTn id="123" dur="1000"/>
                                        <p:tgtEl>
                                          <p:spTgt spid="50"/>
                                        </p:tgtEl>
                                      </p:cBhvr>
                                    </p:animEffect>
                                    <p:set>
                                      <p:cBhvr>
                                        <p:cTn id="124" dur="1" fill="hold">
                                          <p:stCondLst>
                                            <p:cond delay="999"/>
                                          </p:stCondLst>
                                        </p:cTn>
                                        <p:tgtEl>
                                          <p:spTgt spid="50"/>
                                        </p:tgtEl>
                                        <p:attrNameLst>
                                          <p:attrName>style.visibility</p:attrName>
                                        </p:attrNameLst>
                                      </p:cBhvr>
                                      <p:to>
                                        <p:strVal val="hidden"/>
                                      </p:to>
                                    </p:set>
                                  </p:childTnLst>
                                </p:cTn>
                              </p:par>
                              <p:par>
                                <p:cTn id="125" presetID="22" presetClass="exit" presetSubtype="4" fill="hold" nodeType="withEffect">
                                  <p:stCondLst>
                                    <p:cond delay="0"/>
                                  </p:stCondLst>
                                  <p:childTnLst>
                                    <p:animEffect transition="out" filter="wipe(down)">
                                      <p:cBhvr>
                                        <p:cTn id="126" dur="1000"/>
                                        <p:tgtEl>
                                          <p:spTgt spid="113"/>
                                        </p:tgtEl>
                                      </p:cBhvr>
                                    </p:animEffect>
                                    <p:set>
                                      <p:cBhvr>
                                        <p:cTn id="127" dur="1" fill="hold">
                                          <p:stCondLst>
                                            <p:cond delay="999"/>
                                          </p:stCondLst>
                                        </p:cTn>
                                        <p:tgtEl>
                                          <p:spTgt spid="113"/>
                                        </p:tgtEl>
                                        <p:attrNameLst>
                                          <p:attrName>style.visibility</p:attrName>
                                        </p:attrNameLst>
                                      </p:cBhvr>
                                      <p:to>
                                        <p:strVal val="hidden"/>
                                      </p:to>
                                    </p:set>
                                  </p:childTnLst>
                                </p:cTn>
                              </p:par>
                              <p:par>
                                <p:cTn id="128" presetID="22" presetClass="exit" presetSubtype="4" fill="hold" nodeType="withEffect">
                                  <p:stCondLst>
                                    <p:cond delay="0"/>
                                  </p:stCondLst>
                                  <p:childTnLst>
                                    <p:animEffect transition="out" filter="wipe(down)">
                                      <p:cBhvr>
                                        <p:cTn id="129" dur="1000"/>
                                        <p:tgtEl>
                                          <p:spTgt spid="110"/>
                                        </p:tgtEl>
                                      </p:cBhvr>
                                    </p:animEffect>
                                    <p:set>
                                      <p:cBhvr>
                                        <p:cTn id="130" dur="1" fill="hold">
                                          <p:stCondLst>
                                            <p:cond delay="999"/>
                                          </p:stCondLst>
                                        </p:cTn>
                                        <p:tgtEl>
                                          <p:spTgt spid="110"/>
                                        </p:tgtEl>
                                        <p:attrNameLst>
                                          <p:attrName>style.visibility</p:attrName>
                                        </p:attrNameLst>
                                      </p:cBhvr>
                                      <p:to>
                                        <p:strVal val="hidden"/>
                                      </p:to>
                                    </p:set>
                                  </p:childTnLst>
                                </p:cTn>
                              </p:par>
                              <p:par>
                                <p:cTn id="131" presetID="22" presetClass="exit" presetSubtype="4" fill="hold" nodeType="withEffect">
                                  <p:stCondLst>
                                    <p:cond delay="0"/>
                                  </p:stCondLst>
                                  <p:childTnLst>
                                    <p:animEffect transition="out" filter="wipe(down)">
                                      <p:cBhvr>
                                        <p:cTn id="132" dur="1000"/>
                                        <p:tgtEl>
                                          <p:spTgt spid="52"/>
                                        </p:tgtEl>
                                      </p:cBhvr>
                                    </p:animEffect>
                                    <p:set>
                                      <p:cBhvr>
                                        <p:cTn id="133" dur="1" fill="hold">
                                          <p:stCondLst>
                                            <p:cond delay="999"/>
                                          </p:stCondLst>
                                        </p:cTn>
                                        <p:tgtEl>
                                          <p:spTgt spid="52"/>
                                        </p:tgtEl>
                                        <p:attrNameLst>
                                          <p:attrName>style.visibility</p:attrName>
                                        </p:attrNameLst>
                                      </p:cBhvr>
                                      <p:to>
                                        <p:strVal val="hidden"/>
                                      </p:to>
                                    </p:set>
                                  </p:childTnLst>
                                </p:cTn>
                              </p:par>
                              <p:par>
                                <p:cTn id="134" presetID="22" presetClass="exit" presetSubtype="4" fill="hold" nodeType="withEffect">
                                  <p:stCondLst>
                                    <p:cond delay="0"/>
                                  </p:stCondLst>
                                  <p:childTnLst>
                                    <p:animEffect transition="out" filter="wipe(down)">
                                      <p:cBhvr>
                                        <p:cTn id="135" dur="1000"/>
                                        <p:tgtEl>
                                          <p:spTgt spid="127"/>
                                        </p:tgtEl>
                                      </p:cBhvr>
                                    </p:animEffect>
                                    <p:set>
                                      <p:cBhvr>
                                        <p:cTn id="136" dur="1" fill="hold">
                                          <p:stCondLst>
                                            <p:cond delay="999"/>
                                          </p:stCondLst>
                                        </p:cTn>
                                        <p:tgtEl>
                                          <p:spTgt spid="127"/>
                                        </p:tgtEl>
                                        <p:attrNameLst>
                                          <p:attrName>style.visibility</p:attrName>
                                        </p:attrNameLst>
                                      </p:cBhvr>
                                      <p:to>
                                        <p:strVal val="hidden"/>
                                      </p:to>
                                    </p:set>
                                  </p:childTnLst>
                                </p:cTn>
                              </p:par>
                              <p:par>
                                <p:cTn id="137" presetID="22" presetClass="exit" presetSubtype="4" fill="hold" nodeType="withEffect">
                                  <p:stCondLst>
                                    <p:cond delay="0"/>
                                  </p:stCondLst>
                                  <p:childTnLst>
                                    <p:animEffect transition="out" filter="wipe(down)">
                                      <p:cBhvr>
                                        <p:cTn id="138" dur="1000"/>
                                        <p:tgtEl>
                                          <p:spTgt spid="129"/>
                                        </p:tgtEl>
                                      </p:cBhvr>
                                    </p:animEffect>
                                    <p:set>
                                      <p:cBhvr>
                                        <p:cTn id="139" dur="1" fill="hold">
                                          <p:stCondLst>
                                            <p:cond delay="999"/>
                                          </p:stCondLst>
                                        </p:cTn>
                                        <p:tgtEl>
                                          <p:spTgt spid="129"/>
                                        </p:tgtEl>
                                        <p:attrNameLst>
                                          <p:attrName>style.visibility</p:attrName>
                                        </p:attrNameLst>
                                      </p:cBhvr>
                                      <p:to>
                                        <p:strVal val="hidden"/>
                                      </p:to>
                                    </p:set>
                                  </p:childTnLst>
                                </p:cTn>
                              </p:par>
                              <p:par>
                                <p:cTn id="140" presetID="22" presetClass="exit" presetSubtype="4" fill="hold" nodeType="withEffect">
                                  <p:stCondLst>
                                    <p:cond delay="0"/>
                                  </p:stCondLst>
                                  <p:childTnLst>
                                    <p:animEffect transition="out" filter="wipe(down)">
                                      <p:cBhvr>
                                        <p:cTn id="141" dur="1000"/>
                                        <p:tgtEl>
                                          <p:spTgt spid="119"/>
                                        </p:tgtEl>
                                      </p:cBhvr>
                                    </p:animEffect>
                                    <p:set>
                                      <p:cBhvr>
                                        <p:cTn id="142" dur="1" fill="hold">
                                          <p:stCondLst>
                                            <p:cond delay="999"/>
                                          </p:stCondLst>
                                        </p:cTn>
                                        <p:tgtEl>
                                          <p:spTgt spid="119"/>
                                        </p:tgtEl>
                                        <p:attrNameLst>
                                          <p:attrName>style.visibility</p:attrName>
                                        </p:attrNameLst>
                                      </p:cBhvr>
                                      <p:to>
                                        <p:strVal val="hidden"/>
                                      </p:to>
                                    </p:set>
                                  </p:childTnLst>
                                </p:cTn>
                              </p:par>
                              <p:par>
                                <p:cTn id="143" presetID="22" presetClass="exit" presetSubtype="4" fill="hold" nodeType="withEffect">
                                  <p:stCondLst>
                                    <p:cond delay="0"/>
                                  </p:stCondLst>
                                  <p:childTnLst>
                                    <p:animEffect transition="out" filter="wipe(down)">
                                      <p:cBhvr>
                                        <p:cTn id="144" dur="1000"/>
                                        <p:tgtEl>
                                          <p:spTgt spid="116"/>
                                        </p:tgtEl>
                                      </p:cBhvr>
                                    </p:animEffect>
                                    <p:set>
                                      <p:cBhvr>
                                        <p:cTn id="145" dur="1" fill="hold">
                                          <p:stCondLst>
                                            <p:cond delay="999"/>
                                          </p:stCondLst>
                                        </p:cTn>
                                        <p:tgtEl>
                                          <p:spTgt spid="116"/>
                                        </p:tgtEl>
                                        <p:attrNameLst>
                                          <p:attrName>style.visibility</p:attrName>
                                        </p:attrNameLst>
                                      </p:cBhvr>
                                      <p:to>
                                        <p:strVal val="hidden"/>
                                      </p:to>
                                    </p:set>
                                  </p:childTnLst>
                                </p:cTn>
                              </p:par>
                              <p:par>
                                <p:cTn id="146" presetID="22" presetClass="exit" presetSubtype="4" fill="hold" nodeType="withEffect">
                                  <p:stCondLst>
                                    <p:cond delay="0"/>
                                  </p:stCondLst>
                                  <p:childTnLst>
                                    <p:animEffect transition="out" filter="wipe(down)">
                                      <p:cBhvr>
                                        <p:cTn id="147" dur="1000"/>
                                        <p:tgtEl>
                                          <p:spTgt spid="106"/>
                                        </p:tgtEl>
                                      </p:cBhvr>
                                    </p:animEffect>
                                    <p:set>
                                      <p:cBhvr>
                                        <p:cTn id="148" dur="1" fill="hold">
                                          <p:stCondLst>
                                            <p:cond delay="999"/>
                                          </p:stCondLst>
                                        </p:cTn>
                                        <p:tgtEl>
                                          <p:spTgt spid="106"/>
                                        </p:tgtEl>
                                        <p:attrNameLst>
                                          <p:attrName>style.visibility</p:attrName>
                                        </p:attrNameLst>
                                      </p:cBhvr>
                                      <p:to>
                                        <p:strVal val="hidden"/>
                                      </p:to>
                                    </p:set>
                                  </p:childTnLst>
                                </p:cTn>
                              </p:par>
                              <p:par>
                                <p:cTn id="149" presetID="22" presetClass="exit" presetSubtype="4" fill="hold" nodeType="withEffect">
                                  <p:stCondLst>
                                    <p:cond delay="0"/>
                                  </p:stCondLst>
                                  <p:childTnLst>
                                    <p:animEffect transition="out" filter="wipe(down)">
                                      <p:cBhvr>
                                        <p:cTn id="150" dur="1000"/>
                                        <p:tgtEl>
                                          <p:spTgt spid="104"/>
                                        </p:tgtEl>
                                      </p:cBhvr>
                                    </p:animEffect>
                                    <p:set>
                                      <p:cBhvr>
                                        <p:cTn id="151" dur="1" fill="hold">
                                          <p:stCondLst>
                                            <p:cond delay="999"/>
                                          </p:stCondLst>
                                        </p:cTn>
                                        <p:tgtEl>
                                          <p:spTgt spid="104"/>
                                        </p:tgtEl>
                                        <p:attrNameLst>
                                          <p:attrName>style.visibility</p:attrName>
                                        </p:attrNameLst>
                                      </p:cBhvr>
                                      <p:to>
                                        <p:strVal val="hidden"/>
                                      </p:to>
                                    </p:set>
                                  </p:childTnLst>
                                </p:cTn>
                              </p:par>
                              <p:par>
                                <p:cTn id="152" presetID="22" presetClass="exit" presetSubtype="4" fill="hold" nodeType="withEffect">
                                  <p:stCondLst>
                                    <p:cond delay="0"/>
                                  </p:stCondLst>
                                  <p:childTnLst>
                                    <p:animEffect transition="out" filter="wipe(down)">
                                      <p:cBhvr>
                                        <p:cTn id="153" dur="1000"/>
                                        <p:tgtEl>
                                          <p:spTgt spid="51"/>
                                        </p:tgtEl>
                                      </p:cBhvr>
                                    </p:animEffect>
                                    <p:set>
                                      <p:cBhvr>
                                        <p:cTn id="154" dur="1" fill="hold">
                                          <p:stCondLst>
                                            <p:cond delay="999"/>
                                          </p:stCondLst>
                                        </p:cTn>
                                        <p:tgtEl>
                                          <p:spTgt spid="51"/>
                                        </p:tgtEl>
                                        <p:attrNameLst>
                                          <p:attrName>style.visibility</p:attrName>
                                        </p:attrNameLst>
                                      </p:cBhvr>
                                      <p:to>
                                        <p:strVal val="hidden"/>
                                      </p:to>
                                    </p:set>
                                  </p:childTnLst>
                                </p:cTn>
                              </p:par>
                              <p:par>
                                <p:cTn id="155" presetID="22" presetClass="exit" presetSubtype="4" fill="hold" nodeType="withEffect">
                                  <p:stCondLst>
                                    <p:cond delay="0"/>
                                  </p:stCondLst>
                                  <p:childTnLst>
                                    <p:animEffect transition="out" filter="wipe(down)">
                                      <p:cBhvr>
                                        <p:cTn id="156" dur="1000"/>
                                        <p:tgtEl>
                                          <p:spTgt spid="100"/>
                                        </p:tgtEl>
                                      </p:cBhvr>
                                    </p:animEffect>
                                    <p:set>
                                      <p:cBhvr>
                                        <p:cTn id="157" dur="1" fill="hold">
                                          <p:stCondLst>
                                            <p:cond delay="999"/>
                                          </p:stCondLst>
                                        </p:cTn>
                                        <p:tgtEl>
                                          <p:spTgt spid="100"/>
                                        </p:tgtEl>
                                        <p:attrNameLst>
                                          <p:attrName>style.visibility</p:attrName>
                                        </p:attrNameLst>
                                      </p:cBhvr>
                                      <p:to>
                                        <p:strVal val="hidden"/>
                                      </p:to>
                                    </p:set>
                                  </p:childTnLst>
                                </p:cTn>
                              </p:par>
                              <p:par>
                                <p:cTn id="158" presetID="22" presetClass="exit" presetSubtype="4" fill="hold" nodeType="withEffect">
                                  <p:stCondLst>
                                    <p:cond delay="0"/>
                                  </p:stCondLst>
                                  <p:childTnLst>
                                    <p:animEffect transition="out" filter="wipe(down)">
                                      <p:cBhvr>
                                        <p:cTn id="159" dur="1000"/>
                                        <p:tgtEl>
                                          <p:spTgt spid="123"/>
                                        </p:tgtEl>
                                      </p:cBhvr>
                                    </p:animEffect>
                                    <p:set>
                                      <p:cBhvr>
                                        <p:cTn id="160" dur="1" fill="hold">
                                          <p:stCondLst>
                                            <p:cond delay="999"/>
                                          </p:stCondLst>
                                        </p:cTn>
                                        <p:tgtEl>
                                          <p:spTgt spid="123"/>
                                        </p:tgtEl>
                                        <p:attrNameLst>
                                          <p:attrName>style.visibility</p:attrName>
                                        </p:attrNameLst>
                                      </p:cBhvr>
                                      <p:to>
                                        <p:strVal val="hidden"/>
                                      </p:to>
                                    </p:set>
                                  </p:childTnLst>
                                </p:cTn>
                              </p:par>
                              <p:par>
                                <p:cTn id="161" presetID="22" presetClass="exit" presetSubtype="4" fill="hold" nodeType="withEffect">
                                  <p:stCondLst>
                                    <p:cond delay="0"/>
                                  </p:stCondLst>
                                  <p:childTnLst>
                                    <p:animEffect transition="out" filter="wipe(down)">
                                      <p:cBhvr>
                                        <p:cTn id="162" dur="1000"/>
                                        <p:tgtEl>
                                          <p:spTgt spid="192"/>
                                        </p:tgtEl>
                                      </p:cBhvr>
                                    </p:animEffect>
                                    <p:set>
                                      <p:cBhvr>
                                        <p:cTn id="163" dur="1" fill="hold">
                                          <p:stCondLst>
                                            <p:cond delay="999"/>
                                          </p:stCondLst>
                                        </p:cTn>
                                        <p:tgtEl>
                                          <p:spTgt spid="192"/>
                                        </p:tgtEl>
                                        <p:attrNameLst>
                                          <p:attrName>style.visibility</p:attrName>
                                        </p:attrNameLst>
                                      </p:cBhvr>
                                      <p:to>
                                        <p:strVal val="hidden"/>
                                      </p:to>
                                    </p:set>
                                  </p:childTnLst>
                                </p:cTn>
                              </p:par>
                              <p:par>
                                <p:cTn id="164" presetID="22" presetClass="exit" presetSubtype="4" fill="hold" nodeType="withEffect">
                                  <p:stCondLst>
                                    <p:cond delay="0"/>
                                  </p:stCondLst>
                                  <p:childTnLst>
                                    <p:animEffect transition="out" filter="wipe(down)">
                                      <p:cBhvr>
                                        <p:cTn id="165" dur="1000"/>
                                        <p:tgtEl>
                                          <p:spTgt spid="142"/>
                                        </p:tgtEl>
                                      </p:cBhvr>
                                    </p:animEffect>
                                    <p:set>
                                      <p:cBhvr>
                                        <p:cTn id="166" dur="1" fill="hold">
                                          <p:stCondLst>
                                            <p:cond delay="999"/>
                                          </p:stCondLst>
                                        </p:cTn>
                                        <p:tgtEl>
                                          <p:spTgt spid="142"/>
                                        </p:tgtEl>
                                        <p:attrNameLst>
                                          <p:attrName>style.visibility</p:attrName>
                                        </p:attrNameLst>
                                      </p:cBhvr>
                                      <p:to>
                                        <p:strVal val="hidden"/>
                                      </p:to>
                                    </p:set>
                                  </p:childTnLst>
                                </p:cTn>
                              </p:par>
                              <p:par>
                                <p:cTn id="167" presetID="22" presetClass="exit" presetSubtype="4" fill="hold" nodeType="withEffect">
                                  <p:stCondLst>
                                    <p:cond delay="0"/>
                                  </p:stCondLst>
                                  <p:childTnLst>
                                    <p:animEffect transition="out" filter="wipe(down)">
                                      <p:cBhvr>
                                        <p:cTn id="168" dur="1000"/>
                                        <p:tgtEl>
                                          <p:spTgt spid="144"/>
                                        </p:tgtEl>
                                      </p:cBhvr>
                                    </p:animEffect>
                                    <p:set>
                                      <p:cBhvr>
                                        <p:cTn id="169" dur="1" fill="hold">
                                          <p:stCondLst>
                                            <p:cond delay="999"/>
                                          </p:stCondLst>
                                        </p:cTn>
                                        <p:tgtEl>
                                          <p:spTgt spid="144"/>
                                        </p:tgtEl>
                                        <p:attrNameLst>
                                          <p:attrName>style.visibility</p:attrName>
                                        </p:attrNameLst>
                                      </p:cBhvr>
                                      <p:to>
                                        <p:strVal val="hidden"/>
                                      </p:to>
                                    </p:set>
                                  </p:childTnLst>
                                </p:cTn>
                              </p:par>
                              <p:par>
                                <p:cTn id="170" presetID="22" presetClass="exit" presetSubtype="4" fill="hold" nodeType="withEffect">
                                  <p:stCondLst>
                                    <p:cond delay="0"/>
                                  </p:stCondLst>
                                  <p:childTnLst>
                                    <p:animEffect transition="out" filter="wipe(down)">
                                      <p:cBhvr>
                                        <p:cTn id="171" dur="1000"/>
                                        <p:tgtEl>
                                          <p:spTgt spid="177"/>
                                        </p:tgtEl>
                                      </p:cBhvr>
                                    </p:animEffect>
                                    <p:set>
                                      <p:cBhvr>
                                        <p:cTn id="172" dur="1" fill="hold">
                                          <p:stCondLst>
                                            <p:cond delay="999"/>
                                          </p:stCondLst>
                                        </p:cTn>
                                        <p:tgtEl>
                                          <p:spTgt spid="177"/>
                                        </p:tgtEl>
                                        <p:attrNameLst>
                                          <p:attrName>style.visibility</p:attrName>
                                        </p:attrNameLst>
                                      </p:cBhvr>
                                      <p:to>
                                        <p:strVal val="hidden"/>
                                      </p:to>
                                    </p:set>
                                  </p:childTnLst>
                                </p:cTn>
                              </p:par>
                              <p:par>
                                <p:cTn id="173" presetID="22" presetClass="exit" presetSubtype="4" fill="hold" nodeType="withEffect">
                                  <p:stCondLst>
                                    <p:cond delay="0"/>
                                  </p:stCondLst>
                                  <p:childTnLst>
                                    <p:animEffect transition="out" filter="wipe(down)">
                                      <p:cBhvr>
                                        <p:cTn id="174" dur="1000"/>
                                        <p:tgtEl>
                                          <p:spTgt spid="178"/>
                                        </p:tgtEl>
                                      </p:cBhvr>
                                    </p:animEffect>
                                    <p:set>
                                      <p:cBhvr>
                                        <p:cTn id="175" dur="1" fill="hold">
                                          <p:stCondLst>
                                            <p:cond delay="999"/>
                                          </p:stCondLst>
                                        </p:cTn>
                                        <p:tgtEl>
                                          <p:spTgt spid="178"/>
                                        </p:tgtEl>
                                        <p:attrNameLst>
                                          <p:attrName>style.visibility</p:attrName>
                                        </p:attrNameLst>
                                      </p:cBhvr>
                                      <p:to>
                                        <p:strVal val="hidden"/>
                                      </p:to>
                                    </p:set>
                                  </p:childTnLst>
                                </p:cTn>
                              </p:par>
                              <p:par>
                                <p:cTn id="176" presetID="22" presetClass="exit" presetSubtype="4" fill="hold" nodeType="withEffect">
                                  <p:stCondLst>
                                    <p:cond delay="0"/>
                                  </p:stCondLst>
                                  <p:childTnLst>
                                    <p:animEffect transition="out" filter="wipe(down)">
                                      <p:cBhvr>
                                        <p:cTn id="177" dur="1000"/>
                                        <p:tgtEl>
                                          <p:spTgt spid="184"/>
                                        </p:tgtEl>
                                      </p:cBhvr>
                                    </p:animEffect>
                                    <p:set>
                                      <p:cBhvr>
                                        <p:cTn id="178" dur="1" fill="hold">
                                          <p:stCondLst>
                                            <p:cond delay="999"/>
                                          </p:stCondLst>
                                        </p:cTn>
                                        <p:tgtEl>
                                          <p:spTgt spid="184"/>
                                        </p:tgtEl>
                                        <p:attrNameLst>
                                          <p:attrName>style.visibility</p:attrName>
                                        </p:attrNameLst>
                                      </p:cBhvr>
                                      <p:to>
                                        <p:strVal val="hidden"/>
                                      </p:to>
                                    </p:set>
                                  </p:childTnLst>
                                </p:cTn>
                              </p:par>
                              <p:par>
                                <p:cTn id="179" presetID="22" presetClass="exit" presetSubtype="4" fill="hold" nodeType="withEffect">
                                  <p:stCondLst>
                                    <p:cond delay="0"/>
                                  </p:stCondLst>
                                  <p:childTnLst>
                                    <p:animEffect transition="out" filter="wipe(down)">
                                      <p:cBhvr>
                                        <p:cTn id="180" dur="1000"/>
                                        <p:tgtEl>
                                          <p:spTgt spid="185"/>
                                        </p:tgtEl>
                                      </p:cBhvr>
                                    </p:animEffect>
                                    <p:set>
                                      <p:cBhvr>
                                        <p:cTn id="181" dur="1" fill="hold">
                                          <p:stCondLst>
                                            <p:cond delay="999"/>
                                          </p:stCondLst>
                                        </p:cTn>
                                        <p:tgtEl>
                                          <p:spTgt spid="185"/>
                                        </p:tgtEl>
                                        <p:attrNameLst>
                                          <p:attrName>style.visibility</p:attrName>
                                        </p:attrNameLst>
                                      </p:cBhvr>
                                      <p:to>
                                        <p:strVal val="hidden"/>
                                      </p:to>
                                    </p:set>
                                  </p:childTnLst>
                                </p:cTn>
                              </p:par>
                              <p:par>
                                <p:cTn id="182" presetID="22" presetClass="exit" presetSubtype="4" fill="hold" nodeType="withEffect">
                                  <p:stCondLst>
                                    <p:cond delay="0"/>
                                  </p:stCondLst>
                                  <p:childTnLst>
                                    <p:animEffect transition="out" filter="wipe(down)">
                                      <p:cBhvr>
                                        <p:cTn id="183" dur="1000"/>
                                        <p:tgtEl>
                                          <p:spTgt spid="11"/>
                                        </p:tgtEl>
                                      </p:cBhvr>
                                    </p:animEffect>
                                    <p:set>
                                      <p:cBhvr>
                                        <p:cTn id="184" dur="1" fill="hold">
                                          <p:stCondLst>
                                            <p:cond delay="999"/>
                                          </p:stCondLst>
                                        </p:cTn>
                                        <p:tgtEl>
                                          <p:spTgt spid="11"/>
                                        </p:tgtEl>
                                        <p:attrNameLst>
                                          <p:attrName>style.visibility</p:attrName>
                                        </p:attrNameLst>
                                      </p:cBhvr>
                                      <p:to>
                                        <p:strVal val="hidden"/>
                                      </p:to>
                                    </p:set>
                                  </p:childTnLst>
                                </p:cTn>
                              </p:par>
                              <p:par>
                                <p:cTn id="185" presetID="22" presetClass="exit" presetSubtype="4" fill="hold" nodeType="withEffect">
                                  <p:stCondLst>
                                    <p:cond delay="0"/>
                                  </p:stCondLst>
                                  <p:childTnLst>
                                    <p:animEffect transition="out" filter="wipe(down)">
                                      <p:cBhvr>
                                        <p:cTn id="186" dur="1000"/>
                                        <p:tgtEl>
                                          <p:spTgt spid="31"/>
                                        </p:tgtEl>
                                      </p:cBhvr>
                                    </p:animEffect>
                                    <p:set>
                                      <p:cBhvr>
                                        <p:cTn id="187" dur="1" fill="hold">
                                          <p:stCondLst>
                                            <p:cond delay="999"/>
                                          </p:stCondLst>
                                        </p:cTn>
                                        <p:tgtEl>
                                          <p:spTgt spid="31"/>
                                        </p:tgtEl>
                                        <p:attrNameLst>
                                          <p:attrName>style.visibility</p:attrName>
                                        </p:attrNameLst>
                                      </p:cBhvr>
                                      <p:to>
                                        <p:strVal val="hidden"/>
                                      </p:to>
                                    </p:set>
                                  </p:childTnLst>
                                </p:cTn>
                              </p:par>
                              <p:par>
                                <p:cTn id="188" presetID="22" presetClass="exit" presetSubtype="4" fill="hold" nodeType="withEffect">
                                  <p:stCondLst>
                                    <p:cond delay="0"/>
                                  </p:stCondLst>
                                  <p:childTnLst>
                                    <p:animEffect transition="out" filter="wipe(down)">
                                      <p:cBhvr>
                                        <p:cTn id="189" dur="1000"/>
                                        <p:tgtEl>
                                          <p:spTgt spid="33"/>
                                        </p:tgtEl>
                                      </p:cBhvr>
                                    </p:animEffect>
                                    <p:set>
                                      <p:cBhvr>
                                        <p:cTn id="190" dur="1" fill="hold">
                                          <p:stCondLst>
                                            <p:cond delay="999"/>
                                          </p:stCondLst>
                                        </p:cTn>
                                        <p:tgtEl>
                                          <p:spTgt spid="33"/>
                                        </p:tgtEl>
                                        <p:attrNameLst>
                                          <p:attrName>style.visibility</p:attrName>
                                        </p:attrNameLst>
                                      </p:cBhvr>
                                      <p:to>
                                        <p:strVal val="hidden"/>
                                      </p:to>
                                    </p:set>
                                  </p:childTnLst>
                                </p:cTn>
                              </p:par>
                              <p:par>
                                <p:cTn id="191" presetID="22" presetClass="exit" presetSubtype="4" fill="hold" nodeType="withEffect">
                                  <p:stCondLst>
                                    <p:cond delay="0"/>
                                  </p:stCondLst>
                                  <p:childTnLst>
                                    <p:animEffect transition="out" filter="wipe(down)">
                                      <p:cBhvr>
                                        <p:cTn id="192" dur="1000"/>
                                        <p:tgtEl>
                                          <p:spTgt spid="35"/>
                                        </p:tgtEl>
                                      </p:cBhvr>
                                    </p:animEffect>
                                    <p:set>
                                      <p:cBhvr>
                                        <p:cTn id="193" dur="1" fill="hold">
                                          <p:stCondLst>
                                            <p:cond delay="999"/>
                                          </p:stCondLst>
                                        </p:cTn>
                                        <p:tgtEl>
                                          <p:spTgt spid="35"/>
                                        </p:tgtEl>
                                        <p:attrNameLst>
                                          <p:attrName>style.visibility</p:attrName>
                                        </p:attrNameLst>
                                      </p:cBhvr>
                                      <p:to>
                                        <p:strVal val="hidden"/>
                                      </p:to>
                                    </p:set>
                                  </p:childTnLst>
                                </p:cTn>
                              </p:par>
                              <p:par>
                                <p:cTn id="194" presetID="22" presetClass="exit" presetSubtype="4" fill="hold" nodeType="withEffect">
                                  <p:stCondLst>
                                    <p:cond delay="0"/>
                                  </p:stCondLst>
                                  <p:childTnLst>
                                    <p:animEffect transition="out" filter="wipe(down)">
                                      <p:cBhvr>
                                        <p:cTn id="195" dur="1000"/>
                                        <p:tgtEl>
                                          <p:spTgt spid="10"/>
                                        </p:tgtEl>
                                      </p:cBhvr>
                                    </p:animEffect>
                                    <p:set>
                                      <p:cBhvr>
                                        <p:cTn id="196" dur="1" fill="hold">
                                          <p:stCondLst>
                                            <p:cond delay="999"/>
                                          </p:stCondLst>
                                        </p:cTn>
                                        <p:tgtEl>
                                          <p:spTgt spid="10"/>
                                        </p:tgtEl>
                                        <p:attrNameLst>
                                          <p:attrName>style.visibility</p:attrName>
                                        </p:attrNameLst>
                                      </p:cBhvr>
                                      <p:to>
                                        <p:strVal val="hidden"/>
                                      </p:to>
                                    </p:set>
                                  </p:childTnLst>
                                </p:cTn>
                              </p:par>
                              <p:par>
                                <p:cTn id="197" presetID="22" presetClass="exit" presetSubtype="4" fill="hold" nodeType="withEffect">
                                  <p:stCondLst>
                                    <p:cond delay="0"/>
                                  </p:stCondLst>
                                  <p:childTnLst>
                                    <p:animEffect transition="out" filter="wipe(down)">
                                      <p:cBhvr>
                                        <p:cTn id="198" dur="1000"/>
                                        <p:tgtEl>
                                          <p:spTgt spid="135"/>
                                        </p:tgtEl>
                                      </p:cBhvr>
                                    </p:animEffect>
                                    <p:set>
                                      <p:cBhvr>
                                        <p:cTn id="199" dur="1" fill="hold">
                                          <p:stCondLst>
                                            <p:cond delay="999"/>
                                          </p:stCondLst>
                                        </p:cTn>
                                        <p:tgtEl>
                                          <p:spTgt spid="135"/>
                                        </p:tgtEl>
                                        <p:attrNameLst>
                                          <p:attrName>style.visibility</p:attrName>
                                        </p:attrNameLst>
                                      </p:cBhvr>
                                      <p:to>
                                        <p:strVal val="hidden"/>
                                      </p:to>
                                    </p:set>
                                  </p:childTnLst>
                                </p:cTn>
                              </p:par>
                              <p:par>
                                <p:cTn id="200" presetID="22" presetClass="exit" presetSubtype="4" fill="hold" nodeType="withEffect">
                                  <p:stCondLst>
                                    <p:cond delay="0"/>
                                  </p:stCondLst>
                                  <p:childTnLst>
                                    <p:animEffect transition="out" filter="wipe(down)">
                                      <p:cBhvr>
                                        <p:cTn id="201" dur="1000"/>
                                        <p:tgtEl>
                                          <p:spTgt spid="153"/>
                                        </p:tgtEl>
                                      </p:cBhvr>
                                    </p:animEffect>
                                    <p:set>
                                      <p:cBhvr>
                                        <p:cTn id="202" dur="1" fill="hold">
                                          <p:stCondLst>
                                            <p:cond delay="999"/>
                                          </p:stCondLst>
                                        </p:cTn>
                                        <p:tgtEl>
                                          <p:spTgt spid="153"/>
                                        </p:tgtEl>
                                        <p:attrNameLst>
                                          <p:attrName>style.visibility</p:attrName>
                                        </p:attrNameLst>
                                      </p:cBhvr>
                                      <p:to>
                                        <p:strVal val="hidden"/>
                                      </p:to>
                                    </p:set>
                                  </p:childTnLst>
                                </p:cTn>
                              </p:par>
                              <p:par>
                                <p:cTn id="203" presetID="22" presetClass="exit" presetSubtype="4" fill="hold" nodeType="withEffect">
                                  <p:stCondLst>
                                    <p:cond delay="0"/>
                                  </p:stCondLst>
                                  <p:childTnLst>
                                    <p:animEffect transition="out" filter="wipe(down)">
                                      <p:cBhvr>
                                        <p:cTn id="204" dur="1000"/>
                                        <p:tgtEl>
                                          <p:spTgt spid="163"/>
                                        </p:tgtEl>
                                      </p:cBhvr>
                                    </p:animEffect>
                                    <p:set>
                                      <p:cBhvr>
                                        <p:cTn id="205" dur="1" fill="hold">
                                          <p:stCondLst>
                                            <p:cond delay="999"/>
                                          </p:stCondLst>
                                        </p:cTn>
                                        <p:tgtEl>
                                          <p:spTgt spid="163"/>
                                        </p:tgtEl>
                                        <p:attrNameLst>
                                          <p:attrName>style.visibility</p:attrName>
                                        </p:attrNameLst>
                                      </p:cBhvr>
                                      <p:to>
                                        <p:strVal val="hidden"/>
                                      </p:to>
                                    </p:set>
                                  </p:childTnLst>
                                </p:cTn>
                              </p:par>
                              <p:par>
                                <p:cTn id="206" presetID="22" presetClass="exit" presetSubtype="4" fill="hold" nodeType="withEffect">
                                  <p:stCondLst>
                                    <p:cond delay="0"/>
                                  </p:stCondLst>
                                  <p:childTnLst>
                                    <p:animEffect transition="out" filter="wipe(down)">
                                      <p:cBhvr>
                                        <p:cTn id="207" dur="1000"/>
                                        <p:tgtEl>
                                          <p:spTgt spid="179"/>
                                        </p:tgtEl>
                                      </p:cBhvr>
                                    </p:animEffect>
                                    <p:set>
                                      <p:cBhvr>
                                        <p:cTn id="208" dur="1" fill="hold">
                                          <p:stCondLst>
                                            <p:cond delay="999"/>
                                          </p:stCondLst>
                                        </p:cTn>
                                        <p:tgtEl>
                                          <p:spTgt spid="179"/>
                                        </p:tgtEl>
                                        <p:attrNameLst>
                                          <p:attrName>style.visibility</p:attrName>
                                        </p:attrNameLst>
                                      </p:cBhvr>
                                      <p:to>
                                        <p:strVal val="hidden"/>
                                      </p:to>
                                    </p:set>
                                  </p:childTnLst>
                                </p:cTn>
                              </p:par>
                              <p:par>
                                <p:cTn id="209" presetID="22" presetClass="exit" presetSubtype="4" fill="hold" nodeType="withEffect">
                                  <p:stCondLst>
                                    <p:cond delay="0"/>
                                  </p:stCondLst>
                                  <p:childTnLst>
                                    <p:animEffect transition="out" filter="wipe(down)">
                                      <p:cBhvr>
                                        <p:cTn id="210" dur="1000"/>
                                        <p:tgtEl>
                                          <p:spTgt spid="180"/>
                                        </p:tgtEl>
                                      </p:cBhvr>
                                    </p:animEffect>
                                    <p:set>
                                      <p:cBhvr>
                                        <p:cTn id="211" dur="1" fill="hold">
                                          <p:stCondLst>
                                            <p:cond delay="999"/>
                                          </p:stCondLst>
                                        </p:cTn>
                                        <p:tgtEl>
                                          <p:spTgt spid="180"/>
                                        </p:tgtEl>
                                        <p:attrNameLst>
                                          <p:attrName>style.visibility</p:attrName>
                                        </p:attrNameLst>
                                      </p:cBhvr>
                                      <p:to>
                                        <p:strVal val="hidden"/>
                                      </p:to>
                                    </p:set>
                                  </p:childTnLst>
                                </p:cTn>
                              </p:par>
                              <p:par>
                                <p:cTn id="212" presetID="22" presetClass="exit" presetSubtype="4" fill="hold" nodeType="withEffect">
                                  <p:stCondLst>
                                    <p:cond delay="0"/>
                                  </p:stCondLst>
                                  <p:childTnLst>
                                    <p:animEffect transition="out" filter="wipe(down)">
                                      <p:cBhvr>
                                        <p:cTn id="213" dur="1000"/>
                                        <p:tgtEl>
                                          <p:spTgt spid="182"/>
                                        </p:tgtEl>
                                      </p:cBhvr>
                                    </p:animEffect>
                                    <p:set>
                                      <p:cBhvr>
                                        <p:cTn id="214" dur="1" fill="hold">
                                          <p:stCondLst>
                                            <p:cond delay="999"/>
                                          </p:stCondLst>
                                        </p:cTn>
                                        <p:tgtEl>
                                          <p:spTgt spid="182"/>
                                        </p:tgtEl>
                                        <p:attrNameLst>
                                          <p:attrName>style.visibility</p:attrName>
                                        </p:attrNameLst>
                                      </p:cBhvr>
                                      <p:to>
                                        <p:strVal val="hidden"/>
                                      </p:to>
                                    </p:set>
                                  </p:childTnLst>
                                </p:cTn>
                              </p:par>
                              <p:par>
                                <p:cTn id="215" presetID="22" presetClass="exit" presetSubtype="4" fill="hold" nodeType="withEffect">
                                  <p:stCondLst>
                                    <p:cond delay="0"/>
                                  </p:stCondLst>
                                  <p:childTnLst>
                                    <p:animEffect transition="out" filter="wipe(down)">
                                      <p:cBhvr>
                                        <p:cTn id="216" dur="1000"/>
                                        <p:tgtEl>
                                          <p:spTgt spid="183"/>
                                        </p:tgtEl>
                                      </p:cBhvr>
                                    </p:animEffect>
                                    <p:set>
                                      <p:cBhvr>
                                        <p:cTn id="217" dur="1" fill="hold">
                                          <p:stCondLst>
                                            <p:cond delay="999"/>
                                          </p:stCondLst>
                                        </p:cTn>
                                        <p:tgtEl>
                                          <p:spTgt spid="183"/>
                                        </p:tgtEl>
                                        <p:attrNameLst>
                                          <p:attrName>style.visibility</p:attrName>
                                        </p:attrNameLst>
                                      </p:cBhvr>
                                      <p:to>
                                        <p:strVal val="hidden"/>
                                      </p:to>
                                    </p:set>
                                  </p:childTnLst>
                                </p:cTn>
                              </p:par>
                              <p:par>
                                <p:cTn id="218" presetID="22" presetClass="exit" presetSubtype="4" fill="hold" nodeType="withEffect">
                                  <p:stCondLst>
                                    <p:cond delay="0"/>
                                  </p:stCondLst>
                                  <p:childTnLst>
                                    <p:animEffect transition="out" filter="wipe(down)">
                                      <p:cBhvr>
                                        <p:cTn id="219" dur="1000"/>
                                        <p:tgtEl>
                                          <p:spTgt spid="30"/>
                                        </p:tgtEl>
                                      </p:cBhvr>
                                    </p:animEffect>
                                    <p:set>
                                      <p:cBhvr>
                                        <p:cTn id="220" dur="1" fill="hold">
                                          <p:stCondLst>
                                            <p:cond delay="999"/>
                                          </p:stCondLst>
                                        </p:cTn>
                                        <p:tgtEl>
                                          <p:spTgt spid="30"/>
                                        </p:tgtEl>
                                        <p:attrNameLst>
                                          <p:attrName>style.visibility</p:attrName>
                                        </p:attrNameLst>
                                      </p:cBhvr>
                                      <p:to>
                                        <p:strVal val="hidden"/>
                                      </p:to>
                                    </p:set>
                                  </p:childTnLst>
                                </p:cTn>
                              </p:par>
                              <p:par>
                                <p:cTn id="221" presetID="22" presetClass="exit" presetSubtype="4" fill="hold" nodeType="withEffect">
                                  <p:stCondLst>
                                    <p:cond delay="0"/>
                                  </p:stCondLst>
                                  <p:childTnLst>
                                    <p:animEffect transition="out" filter="wipe(down)">
                                      <p:cBhvr>
                                        <p:cTn id="222" dur="1000"/>
                                        <p:tgtEl>
                                          <p:spTgt spid="56"/>
                                        </p:tgtEl>
                                      </p:cBhvr>
                                    </p:animEffect>
                                    <p:set>
                                      <p:cBhvr>
                                        <p:cTn id="223" dur="1" fill="hold">
                                          <p:stCondLst>
                                            <p:cond delay="999"/>
                                          </p:stCondLst>
                                        </p:cTn>
                                        <p:tgtEl>
                                          <p:spTgt spid="56"/>
                                        </p:tgtEl>
                                        <p:attrNameLst>
                                          <p:attrName>style.visibility</p:attrName>
                                        </p:attrNameLst>
                                      </p:cBhvr>
                                      <p:to>
                                        <p:strVal val="hidden"/>
                                      </p:to>
                                    </p:set>
                                  </p:childTnLst>
                                </p:cTn>
                              </p:par>
                              <p:par>
                                <p:cTn id="224" presetID="22" presetClass="exit" presetSubtype="4" fill="hold" nodeType="withEffect">
                                  <p:stCondLst>
                                    <p:cond delay="0"/>
                                  </p:stCondLst>
                                  <p:childTnLst>
                                    <p:animEffect transition="out" filter="wipe(down)">
                                      <p:cBhvr>
                                        <p:cTn id="225" dur="1000"/>
                                        <p:tgtEl>
                                          <p:spTgt spid="60"/>
                                        </p:tgtEl>
                                      </p:cBhvr>
                                    </p:animEffect>
                                    <p:set>
                                      <p:cBhvr>
                                        <p:cTn id="226" dur="1" fill="hold">
                                          <p:stCondLst>
                                            <p:cond delay="999"/>
                                          </p:stCondLst>
                                        </p:cTn>
                                        <p:tgtEl>
                                          <p:spTgt spid="60"/>
                                        </p:tgtEl>
                                        <p:attrNameLst>
                                          <p:attrName>style.visibility</p:attrName>
                                        </p:attrNameLst>
                                      </p:cBhvr>
                                      <p:to>
                                        <p:strVal val="hidden"/>
                                      </p:to>
                                    </p:set>
                                  </p:childTnLst>
                                </p:cTn>
                              </p:par>
                              <p:par>
                                <p:cTn id="227" presetID="22" presetClass="exit" presetSubtype="4" fill="hold" nodeType="withEffect">
                                  <p:stCondLst>
                                    <p:cond delay="0"/>
                                  </p:stCondLst>
                                  <p:childTnLst>
                                    <p:animEffect transition="out" filter="wipe(down)">
                                      <p:cBhvr>
                                        <p:cTn id="228" dur="1000"/>
                                        <p:tgtEl>
                                          <p:spTgt spid="62"/>
                                        </p:tgtEl>
                                      </p:cBhvr>
                                    </p:animEffect>
                                    <p:set>
                                      <p:cBhvr>
                                        <p:cTn id="229" dur="1" fill="hold">
                                          <p:stCondLst>
                                            <p:cond delay="999"/>
                                          </p:stCondLst>
                                        </p:cTn>
                                        <p:tgtEl>
                                          <p:spTgt spid="62"/>
                                        </p:tgtEl>
                                        <p:attrNameLst>
                                          <p:attrName>style.visibility</p:attrName>
                                        </p:attrNameLst>
                                      </p:cBhvr>
                                      <p:to>
                                        <p:strVal val="hidden"/>
                                      </p:to>
                                    </p:set>
                                  </p:childTnLst>
                                </p:cTn>
                              </p:par>
                              <p:par>
                                <p:cTn id="230" presetID="22" presetClass="exit" presetSubtype="4" fill="hold" nodeType="withEffect">
                                  <p:stCondLst>
                                    <p:cond delay="0"/>
                                  </p:stCondLst>
                                  <p:childTnLst>
                                    <p:animEffect transition="out" filter="wipe(down)">
                                      <p:cBhvr>
                                        <p:cTn id="231" dur="1000"/>
                                        <p:tgtEl>
                                          <p:spTgt spid="69"/>
                                        </p:tgtEl>
                                      </p:cBhvr>
                                    </p:animEffect>
                                    <p:set>
                                      <p:cBhvr>
                                        <p:cTn id="232" dur="1" fill="hold">
                                          <p:stCondLst>
                                            <p:cond delay="999"/>
                                          </p:stCondLst>
                                        </p:cTn>
                                        <p:tgtEl>
                                          <p:spTgt spid="69"/>
                                        </p:tgtEl>
                                        <p:attrNameLst>
                                          <p:attrName>style.visibility</p:attrName>
                                        </p:attrNameLst>
                                      </p:cBhvr>
                                      <p:to>
                                        <p:strVal val="hidden"/>
                                      </p:to>
                                    </p:set>
                                  </p:childTnLst>
                                </p:cTn>
                              </p:par>
                              <p:par>
                                <p:cTn id="233" presetID="22" presetClass="exit" presetSubtype="4" fill="hold" nodeType="withEffect">
                                  <p:stCondLst>
                                    <p:cond delay="0"/>
                                  </p:stCondLst>
                                  <p:childTnLst>
                                    <p:animEffect transition="out" filter="wipe(down)">
                                      <p:cBhvr>
                                        <p:cTn id="234" dur="1000"/>
                                        <p:tgtEl>
                                          <p:spTgt spid="68"/>
                                        </p:tgtEl>
                                      </p:cBhvr>
                                    </p:animEffect>
                                    <p:set>
                                      <p:cBhvr>
                                        <p:cTn id="235" dur="1" fill="hold">
                                          <p:stCondLst>
                                            <p:cond delay="999"/>
                                          </p:stCondLst>
                                        </p:cTn>
                                        <p:tgtEl>
                                          <p:spTgt spid="68"/>
                                        </p:tgtEl>
                                        <p:attrNameLst>
                                          <p:attrName>style.visibility</p:attrName>
                                        </p:attrNameLst>
                                      </p:cBhvr>
                                      <p:to>
                                        <p:strVal val="hidden"/>
                                      </p:to>
                                    </p:set>
                                  </p:childTnLst>
                                </p:cTn>
                              </p:par>
                              <p:par>
                                <p:cTn id="236" presetID="22" presetClass="exit" presetSubtype="4" fill="hold" nodeType="withEffect">
                                  <p:stCondLst>
                                    <p:cond delay="0"/>
                                  </p:stCondLst>
                                  <p:childTnLst>
                                    <p:animEffect transition="out" filter="wipe(down)">
                                      <p:cBhvr>
                                        <p:cTn id="237" dur="1000"/>
                                        <p:tgtEl>
                                          <p:spTgt spid="54"/>
                                        </p:tgtEl>
                                      </p:cBhvr>
                                    </p:animEffect>
                                    <p:set>
                                      <p:cBhvr>
                                        <p:cTn id="238" dur="1" fill="hold">
                                          <p:stCondLst>
                                            <p:cond delay="999"/>
                                          </p:stCondLst>
                                        </p:cTn>
                                        <p:tgtEl>
                                          <p:spTgt spid="54"/>
                                        </p:tgtEl>
                                        <p:attrNameLst>
                                          <p:attrName>style.visibility</p:attrName>
                                        </p:attrNameLst>
                                      </p:cBhvr>
                                      <p:to>
                                        <p:strVal val="hidden"/>
                                      </p:to>
                                    </p:set>
                                  </p:childTnLst>
                                </p:cTn>
                              </p:par>
                              <p:par>
                                <p:cTn id="239" presetID="22" presetClass="exit" presetSubtype="4" fill="hold" nodeType="withEffect">
                                  <p:stCondLst>
                                    <p:cond delay="0"/>
                                  </p:stCondLst>
                                  <p:childTnLst>
                                    <p:animEffect transition="out" filter="wipe(down)">
                                      <p:cBhvr>
                                        <p:cTn id="240" dur="1000"/>
                                        <p:tgtEl>
                                          <p:spTgt spid="176"/>
                                        </p:tgtEl>
                                      </p:cBhvr>
                                    </p:animEffect>
                                    <p:set>
                                      <p:cBhvr>
                                        <p:cTn id="241" dur="1" fill="hold">
                                          <p:stCondLst>
                                            <p:cond delay="999"/>
                                          </p:stCondLst>
                                        </p:cTn>
                                        <p:tgtEl>
                                          <p:spTgt spid="176"/>
                                        </p:tgtEl>
                                        <p:attrNameLst>
                                          <p:attrName>style.visibility</p:attrName>
                                        </p:attrNameLst>
                                      </p:cBhvr>
                                      <p:to>
                                        <p:strVal val="hidden"/>
                                      </p:to>
                                    </p:set>
                                  </p:childTnLst>
                                </p:cTn>
                              </p:par>
                              <p:par>
                                <p:cTn id="242" presetID="22" presetClass="exit" presetSubtype="4" fill="hold" nodeType="withEffect">
                                  <p:stCondLst>
                                    <p:cond delay="0"/>
                                  </p:stCondLst>
                                  <p:childTnLst>
                                    <p:animEffect transition="out" filter="wipe(down)">
                                      <p:cBhvr>
                                        <p:cTn id="243" dur="1000"/>
                                        <p:tgtEl>
                                          <p:spTgt spid="13"/>
                                        </p:tgtEl>
                                      </p:cBhvr>
                                    </p:animEffect>
                                    <p:set>
                                      <p:cBhvr>
                                        <p:cTn id="244" dur="1" fill="hold">
                                          <p:stCondLst>
                                            <p:cond delay="999"/>
                                          </p:stCondLst>
                                        </p:cTn>
                                        <p:tgtEl>
                                          <p:spTgt spid="13"/>
                                        </p:tgtEl>
                                        <p:attrNameLst>
                                          <p:attrName>style.visibility</p:attrName>
                                        </p:attrNameLst>
                                      </p:cBhvr>
                                      <p:to>
                                        <p:strVal val="hidden"/>
                                      </p:to>
                                    </p:set>
                                  </p:childTnLst>
                                </p:cTn>
                              </p:par>
                              <p:par>
                                <p:cTn id="245" presetID="22" presetClass="exit" presetSubtype="4" fill="hold" nodeType="withEffect">
                                  <p:stCondLst>
                                    <p:cond delay="0"/>
                                  </p:stCondLst>
                                  <p:childTnLst>
                                    <p:animEffect transition="out" filter="wipe(down)">
                                      <p:cBhvr>
                                        <p:cTn id="246" dur="1000"/>
                                        <p:tgtEl>
                                          <p:spTgt spid="181"/>
                                        </p:tgtEl>
                                      </p:cBhvr>
                                    </p:animEffect>
                                    <p:set>
                                      <p:cBhvr>
                                        <p:cTn id="247" dur="1" fill="hold">
                                          <p:stCondLst>
                                            <p:cond delay="999"/>
                                          </p:stCondLst>
                                        </p:cTn>
                                        <p:tgtEl>
                                          <p:spTgt spid="181"/>
                                        </p:tgtEl>
                                        <p:attrNameLst>
                                          <p:attrName>style.visibility</p:attrName>
                                        </p:attrNameLst>
                                      </p:cBhvr>
                                      <p:to>
                                        <p:strVal val="hidden"/>
                                      </p:to>
                                    </p:set>
                                  </p:childTnLst>
                                </p:cTn>
                              </p:par>
                              <p:par>
                                <p:cTn id="248" presetID="22" presetClass="exit" presetSubtype="4" fill="hold" nodeType="withEffect">
                                  <p:stCondLst>
                                    <p:cond delay="0"/>
                                  </p:stCondLst>
                                  <p:childTnLst>
                                    <p:animEffect transition="out" filter="wipe(down)">
                                      <p:cBhvr>
                                        <p:cTn id="249" dur="1000"/>
                                        <p:tgtEl>
                                          <p:spTgt spid="12"/>
                                        </p:tgtEl>
                                      </p:cBhvr>
                                    </p:animEffect>
                                    <p:set>
                                      <p:cBhvr>
                                        <p:cTn id="250" dur="1" fill="hold">
                                          <p:stCondLst>
                                            <p:cond delay="999"/>
                                          </p:stCondLst>
                                        </p:cTn>
                                        <p:tgtEl>
                                          <p:spTgt spid="12"/>
                                        </p:tgtEl>
                                        <p:attrNameLst>
                                          <p:attrName>style.visibility</p:attrName>
                                        </p:attrNameLst>
                                      </p:cBhvr>
                                      <p:to>
                                        <p:strVal val="hidden"/>
                                      </p:to>
                                    </p:set>
                                  </p:childTnLst>
                                </p:cTn>
                              </p:par>
                              <p:par>
                                <p:cTn id="251" presetID="10" presetClass="exit" presetSubtype="0" fill="hold" grpId="0" nodeType="withEffect">
                                  <p:stCondLst>
                                    <p:cond delay="0"/>
                                  </p:stCondLst>
                                  <p:childTnLst>
                                    <p:animEffect transition="out" filter="fade">
                                      <p:cBhvr>
                                        <p:cTn id="252" dur="500"/>
                                        <p:tgtEl>
                                          <p:spTgt spid="148"/>
                                        </p:tgtEl>
                                      </p:cBhvr>
                                    </p:animEffect>
                                    <p:set>
                                      <p:cBhvr>
                                        <p:cTn id="253" dur="1" fill="hold">
                                          <p:stCondLst>
                                            <p:cond delay="499"/>
                                          </p:stCondLst>
                                        </p:cTn>
                                        <p:tgtEl>
                                          <p:spTgt spid="148"/>
                                        </p:tgtEl>
                                        <p:attrNameLst>
                                          <p:attrName>style.visibility</p:attrName>
                                        </p:attrNameLst>
                                      </p:cBhvr>
                                      <p:to>
                                        <p:strVal val="hidden"/>
                                      </p:to>
                                    </p:set>
                                  </p:childTnLst>
                                </p:cTn>
                              </p:par>
                              <p:par>
                                <p:cTn id="254" presetID="10" presetClass="exit" presetSubtype="0" fill="hold" grpId="0" nodeType="withEffect">
                                  <p:stCondLst>
                                    <p:cond delay="0"/>
                                  </p:stCondLst>
                                  <p:childTnLst>
                                    <p:animEffect transition="out" filter="fade">
                                      <p:cBhvr>
                                        <p:cTn id="255" dur="500"/>
                                        <p:tgtEl>
                                          <p:spTgt spid="175"/>
                                        </p:tgtEl>
                                      </p:cBhvr>
                                    </p:animEffect>
                                    <p:set>
                                      <p:cBhvr>
                                        <p:cTn id="256" dur="1" fill="hold">
                                          <p:stCondLst>
                                            <p:cond delay="499"/>
                                          </p:stCondLst>
                                        </p:cTn>
                                        <p:tgtEl>
                                          <p:spTgt spid="175"/>
                                        </p:tgtEl>
                                        <p:attrNameLst>
                                          <p:attrName>style.visibility</p:attrName>
                                        </p:attrNameLst>
                                      </p:cBhvr>
                                      <p:to>
                                        <p:strVal val="hidden"/>
                                      </p:to>
                                    </p:set>
                                  </p:childTnLst>
                                </p:cTn>
                              </p:par>
                              <p:par>
                                <p:cTn id="257" presetID="10" presetClass="exit" presetSubtype="0" fill="hold" grpId="0" nodeType="withEffect">
                                  <p:stCondLst>
                                    <p:cond delay="0"/>
                                  </p:stCondLst>
                                  <p:childTnLst>
                                    <p:animEffect transition="out" filter="fade">
                                      <p:cBhvr>
                                        <p:cTn id="258" dur="500"/>
                                        <p:tgtEl>
                                          <p:spTgt spid="169"/>
                                        </p:tgtEl>
                                      </p:cBhvr>
                                    </p:animEffect>
                                    <p:set>
                                      <p:cBhvr>
                                        <p:cTn id="259" dur="1" fill="hold">
                                          <p:stCondLst>
                                            <p:cond delay="499"/>
                                          </p:stCondLst>
                                        </p:cTn>
                                        <p:tgtEl>
                                          <p:spTgt spid="169"/>
                                        </p:tgtEl>
                                        <p:attrNameLst>
                                          <p:attrName>style.visibility</p:attrName>
                                        </p:attrNameLst>
                                      </p:cBhvr>
                                      <p:to>
                                        <p:strVal val="hidden"/>
                                      </p:to>
                                    </p:set>
                                  </p:childTnLst>
                                </p:cTn>
                              </p:par>
                              <p:par>
                                <p:cTn id="260" presetID="10" presetClass="exit" presetSubtype="0" fill="hold" grpId="0" nodeType="withEffect">
                                  <p:stCondLst>
                                    <p:cond delay="0"/>
                                  </p:stCondLst>
                                  <p:childTnLst>
                                    <p:animEffect transition="out" filter="fade">
                                      <p:cBhvr>
                                        <p:cTn id="261" dur="500"/>
                                        <p:tgtEl>
                                          <p:spTgt spid="136"/>
                                        </p:tgtEl>
                                      </p:cBhvr>
                                    </p:animEffect>
                                    <p:set>
                                      <p:cBhvr>
                                        <p:cTn id="262" dur="1" fill="hold">
                                          <p:stCondLst>
                                            <p:cond delay="499"/>
                                          </p:stCondLst>
                                        </p:cTn>
                                        <p:tgtEl>
                                          <p:spTgt spid="136"/>
                                        </p:tgtEl>
                                        <p:attrNameLst>
                                          <p:attrName>style.visibility</p:attrName>
                                        </p:attrNameLst>
                                      </p:cBhvr>
                                      <p:to>
                                        <p:strVal val="hidden"/>
                                      </p:to>
                                    </p:set>
                                  </p:childTnLst>
                                </p:cTn>
                              </p:par>
                              <p:par>
                                <p:cTn id="263" presetID="10" presetClass="exit" presetSubtype="0" fill="hold" nodeType="withEffect">
                                  <p:stCondLst>
                                    <p:cond delay="0"/>
                                  </p:stCondLst>
                                  <p:childTnLst>
                                    <p:animEffect transition="out" filter="fade">
                                      <p:cBhvr>
                                        <p:cTn id="264" dur="250"/>
                                        <p:tgtEl>
                                          <p:spTgt spid="16"/>
                                        </p:tgtEl>
                                      </p:cBhvr>
                                    </p:animEffect>
                                    <p:set>
                                      <p:cBhvr>
                                        <p:cTn id="265" dur="1" fill="hold">
                                          <p:stCondLst>
                                            <p:cond delay="249"/>
                                          </p:stCondLst>
                                        </p:cTn>
                                        <p:tgtEl>
                                          <p:spTgt spid="16"/>
                                        </p:tgtEl>
                                        <p:attrNameLst>
                                          <p:attrName>style.visibility</p:attrName>
                                        </p:attrNameLst>
                                      </p:cBhvr>
                                      <p:to>
                                        <p:strVal val="hidden"/>
                                      </p:to>
                                    </p:set>
                                  </p:childTnLst>
                                </p:cTn>
                              </p:par>
                              <p:par>
                                <p:cTn id="266" presetID="10" presetClass="entr" presetSubtype="0" fill="hold" grpId="0" nodeType="withEffect">
                                  <p:stCondLst>
                                    <p:cond delay="500"/>
                                  </p:stCondLst>
                                  <p:childTnLst>
                                    <p:set>
                                      <p:cBhvr>
                                        <p:cTn id="267" dur="1" fill="hold">
                                          <p:stCondLst>
                                            <p:cond delay="0"/>
                                          </p:stCondLst>
                                        </p:cTn>
                                        <p:tgtEl>
                                          <p:spTgt spid="187"/>
                                        </p:tgtEl>
                                        <p:attrNameLst>
                                          <p:attrName>style.visibility</p:attrName>
                                        </p:attrNameLst>
                                      </p:cBhvr>
                                      <p:to>
                                        <p:strVal val="visible"/>
                                      </p:to>
                                    </p:set>
                                    <p:animEffect transition="in" filter="fade">
                                      <p:cBhvr>
                                        <p:cTn id="268"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P spid="148" grpId="0"/>
      <p:bldP spid="148" grpId="1"/>
      <p:bldP spid="169" grpId="0"/>
      <p:bldP spid="169" grpId="1"/>
      <p:bldP spid="175" grpId="0"/>
      <p:bldP spid="175" grpId="1"/>
      <p:bldP spid="18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371"/>
            <a:ext cx="8229600" cy="857250"/>
          </a:xfrm>
        </p:spPr>
        <p:txBody>
          <a:bodyPr/>
          <a:lstStyle/>
          <a:p>
            <a:r>
              <a:rPr lang="en-GB" dirty="0" smtClean="0"/>
              <a:t>Energy minimization</a:t>
            </a:r>
            <a:endParaRPr lang="en-GB" dirty="0"/>
          </a:p>
        </p:txBody>
      </p:sp>
      <mc:AlternateContent xmlns:mc="http://schemas.openxmlformats.org/markup-compatibility/2006" xmlns:a14="http://schemas.microsoft.com/office/drawing/2010/main">
        <mc:Choice Requires="a14">
          <p:sp>
            <p:nvSpPr>
              <p:cNvPr id="4" name="TextBox 3"/>
              <p:cNvSpPr txBox="1"/>
              <p:nvPr/>
            </p:nvSpPr>
            <p:spPr>
              <a:xfrm>
                <a:off x="104115" y="2255766"/>
                <a:ext cx="8935770" cy="63196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3600" b="0" i="1" smtClean="0">
                              <a:solidFill>
                                <a:schemeClr val="bg2"/>
                              </a:solidFill>
                              <a:latin typeface="Cambria Math" panose="02040503050406030204" pitchFamily="18" charset="0"/>
                            </a:rPr>
                          </m:ctrlPr>
                        </m:funcPr>
                        <m:fName>
                          <m:r>
                            <m:rPr>
                              <m:sty m:val="p"/>
                            </m:rPr>
                            <a:rPr lang="en-GB" sz="3600" b="0" i="0" smtClean="0">
                              <a:solidFill>
                                <a:schemeClr val="bg2"/>
                              </a:solidFill>
                              <a:latin typeface="Cambria Math" panose="02040503050406030204" pitchFamily="18" charset="0"/>
                            </a:rPr>
                            <m:t>min</m:t>
                          </m:r>
                          <m:r>
                            <a:rPr lang="en-GB" sz="3600" b="0" i="0" smtClean="0">
                              <a:solidFill>
                                <a:schemeClr val="bg2"/>
                              </a:solidFill>
                              <a:latin typeface="Cambria Math" panose="02040503050406030204" pitchFamily="18" charset="0"/>
                            </a:rPr>
                            <m:t> </m:t>
                          </m:r>
                        </m:fName>
                        <m:e>
                          <m:sSub>
                            <m:sSubPr>
                              <m:ctrlPr>
                                <a:rPr lang="en-GB" sz="3600" i="1">
                                  <a:solidFill>
                                    <a:schemeClr val="bg2"/>
                                  </a:solidFill>
                                  <a:latin typeface="Cambria Math" panose="02040503050406030204" pitchFamily="18" charset="0"/>
                                </a:rPr>
                              </m:ctrlPr>
                            </m:sSubPr>
                            <m:e>
                              <m:r>
                                <m:rPr>
                                  <m:nor/>
                                </m:rPr>
                                <a:rPr lang="el-GR" sz="4400" dirty="0">
                                  <a:solidFill>
                                    <a:schemeClr val="bg2"/>
                                  </a:solidFill>
                                </a:rPr>
                                <m:t>λ</m:t>
                              </m:r>
                              <m:r>
                                <m:rPr>
                                  <m:nor/>
                                </m:rPr>
                                <a:rPr lang="en-GB" sz="4400" b="0" i="0" dirty="0" smtClean="0">
                                  <a:solidFill>
                                    <a:schemeClr val="bg2"/>
                                  </a:solidFill>
                                </a:rPr>
                                <m:t> </m:t>
                              </m:r>
                              <m:sSub>
                                <m:sSubPr>
                                  <m:ctrlPr>
                                    <a:rPr lang="en-GB" sz="4000" i="1">
                                      <a:solidFill>
                                        <a:schemeClr val="bg2"/>
                                      </a:solidFill>
                                      <a:latin typeface="Cambria Math" panose="02040503050406030204" pitchFamily="18" charset="0"/>
                                    </a:rPr>
                                  </m:ctrlPr>
                                </m:sSubPr>
                                <m:e>
                                  <m:r>
                                    <a:rPr lang="en-GB" sz="4000" i="1">
                                      <a:solidFill>
                                        <a:schemeClr val="bg2"/>
                                      </a:solidFill>
                                      <a:latin typeface="Cambria Math" panose="02040503050406030204" pitchFamily="18" charset="0"/>
                                    </a:rPr>
                                    <m:t>𝐸</m:t>
                                  </m:r>
                                </m:e>
                                <m:sub>
                                  <m:r>
                                    <a:rPr lang="en-GB" sz="4000" i="1">
                                      <a:solidFill>
                                        <a:schemeClr val="bg2"/>
                                      </a:solidFill>
                                      <a:latin typeface="Cambria Math" panose="02040503050406030204" pitchFamily="18" charset="0"/>
                                    </a:rPr>
                                    <m:t>𝑑𝑎𝑡𝑎</m:t>
                                  </m:r>
                                </m:sub>
                              </m:sSub>
                              <m:r>
                                <a:rPr lang="en-GB" sz="3600" i="1">
                                  <a:solidFill>
                                    <a:schemeClr val="bg2"/>
                                  </a:solidFill>
                                  <a:latin typeface="Cambria Math" panose="02040503050406030204" pitchFamily="18" charset="0"/>
                                </a:rPr>
                                <m:t>+</m:t>
                              </m:r>
                              <m:d>
                                <m:dPr>
                                  <m:ctrlPr>
                                    <a:rPr lang="en-GB" sz="3600" i="1">
                                      <a:solidFill>
                                        <a:schemeClr val="bg2"/>
                                      </a:solidFill>
                                      <a:latin typeface="Cambria Math" panose="02040503050406030204" pitchFamily="18" charset="0"/>
                                    </a:rPr>
                                  </m:ctrlPr>
                                </m:dPr>
                                <m:e>
                                  <m:r>
                                    <a:rPr lang="en-GB" sz="3600" i="1">
                                      <a:solidFill>
                                        <a:schemeClr val="bg2"/>
                                      </a:solidFill>
                                      <a:latin typeface="Cambria Math" panose="02040503050406030204" pitchFamily="18" charset="0"/>
                                    </a:rPr>
                                    <m:t>1−</m:t>
                                  </m:r>
                                  <m:r>
                                    <m:rPr>
                                      <m:nor/>
                                    </m:rPr>
                                    <a:rPr lang="el-GR" sz="4000" dirty="0">
                                      <a:solidFill>
                                        <a:schemeClr val="bg2"/>
                                      </a:solidFill>
                                    </a:rPr>
                                    <m:t>λ</m:t>
                                  </m:r>
                                </m:e>
                              </m:d>
                              <m:r>
                                <a:rPr lang="en-GB" sz="3600" i="1">
                                  <a:solidFill>
                                    <a:schemeClr val="bg2"/>
                                  </a:solidFill>
                                  <a:latin typeface="Cambria Math" panose="02040503050406030204" pitchFamily="18" charset="0"/>
                                </a:rPr>
                                <m:t>𝐸</m:t>
                              </m:r>
                            </m:e>
                            <m:sub>
                              <m:r>
                                <a:rPr lang="en-GB" sz="3600" i="1">
                                  <a:solidFill>
                                    <a:schemeClr val="bg2"/>
                                  </a:solidFill>
                                  <a:latin typeface="Cambria Math" panose="02040503050406030204" pitchFamily="18" charset="0"/>
                                </a:rPr>
                                <m:t>𝑖𝑟𝑟𝑒𝑔𝑢𝑙𝑎𝑟𝑖𝑡𝑦</m:t>
                              </m:r>
                            </m:sub>
                          </m:sSub>
                          <m:r>
                            <a:rPr lang="en-GB" sz="3600" i="1">
                              <a:solidFill>
                                <a:schemeClr val="bg2"/>
                              </a:solidFill>
                              <a:latin typeface="Cambria Math" panose="02040503050406030204" pitchFamily="18" charset="0"/>
                            </a:rPr>
                            <m:t>+</m:t>
                          </m:r>
                          <m:sSub>
                            <m:sSubPr>
                              <m:ctrlPr>
                                <a:rPr lang="en-GB" sz="3600" i="1">
                                  <a:solidFill>
                                    <a:schemeClr val="bg2"/>
                                  </a:solidFill>
                                  <a:latin typeface="Cambria Math" panose="02040503050406030204" pitchFamily="18" charset="0"/>
                                </a:rPr>
                              </m:ctrlPr>
                            </m:sSubPr>
                            <m:e>
                              <m:r>
                                <a:rPr lang="en-GB" sz="3600" i="1">
                                  <a:solidFill>
                                    <a:schemeClr val="bg2"/>
                                  </a:solidFill>
                                  <a:latin typeface="Cambria Math" panose="02040503050406030204" pitchFamily="18" charset="0"/>
                                </a:rPr>
                                <m:t>𝐸</m:t>
                              </m:r>
                            </m:e>
                            <m:sub>
                              <m:r>
                                <a:rPr lang="en-GB" sz="3600" i="1">
                                  <a:solidFill>
                                    <a:schemeClr val="bg2"/>
                                  </a:solidFill>
                                  <a:latin typeface="Cambria Math" panose="02040503050406030204" pitchFamily="18" charset="0"/>
                                </a:rPr>
                                <m:t>𝑠𝑝𝑎𝑡𝑖𝑎𝑙</m:t>
                              </m:r>
                            </m:sub>
                          </m:sSub>
                        </m:e>
                      </m:func>
                    </m:oMath>
                  </m:oMathPara>
                </a14:m>
                <a:endParaRPr lang="en-GB" sz="3800" dirty="0">
                  <a:solidFill>
                    <a:schemeClr val="bg2"/>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04115" y="2255766"/>
                <a:ext cx="8935770" cy="631968"/>
              </a:xfrm>
              <a:prstGeom prst="rect">
                <a:avLst/>
              </a:prstGeom>
              <a:blipFill rotWithShape="0">
                <a:blip r:embed="rId3"/>
                <a:stretch>
                  <a:fillRect/>
                </a:stretch>
              </a:blipFill>
            </p:spPr>
            <p:txBody>
              <a:bodyPr/>
              <a:lstStyle/>
              <a:p>
                <a:r>
                  <a:rPr lang="en-GB">
                    <a:noFill/>
                  </a:rPr>
                  <a:t> </a:t>
                </a:r>
              </a:p>
            </p:txBody>
          </p:sp>
        </mc:Fallback>
      </mc:AlternateContent>
      <p:sp>
        <p:nvSpPr>
          <p:cNvPr id="30" name="Rounded Rectangle 29"/>
          <p:cNvSpPr/>
          <p:nvPr/>
        </p:nvSpPr>
        <p:spPr>
          <a:xfrm>
            <a:off x="1447799" y="2143577"/>
            <a:ext cx="1226745" cy="856345"/>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TextBox 2"/>
          <p:cNvSpPr txBox="1"/>
          <p:nvPr/>
        </p:nvSpPr>
        <p:spPr>
          <a:xfrm>
            <a:off x="599083" y="1463031"/>
            <a:ext cx="2924175" cy="646331"/>
          </a:xfrm>
          <a:prstGeom prst="rect">
            <a:avLst/>
          </a:prstGeom>
          <a:noFill/>
        </p:spPr>
        <p:txBody>
          <a:bodyPr wrap="square" rtlCol="0">
            <a:spAutoFit/>
          </a:bodyPr>
          <a:lstStyle/>
          <a:p>
            <a:pPr algn="ctr"/>
            <a:r>
              <a:rPr lang="en-GB" sz="3600" b="1" dirty="0" smtClean="0">
                <a:solidFill>
                  <a:srgbClr val="000000"/>
                </a:solidFill>
                <a:latin typeface="Cambria Math" panose="02040503050406030204" pitchFamily="18" charset="0"/>
              </a:rPr>
              <a:t>Point fidelity</a:t>
            </a:r>
            <a:endParaRPr lang="en-GB" sz="3600" b="1" dirty="0">
              <a:solidFill>
                <a:srgbClr val="000000"/>
              </a:solidFill>
              <a:latin typeface="Cambria Math" panose="02040503050406030204" pitchFamily="18" charset="0"/>
            </a:endParaRPr>
          </a:p>
        </p:txBody>
      </p:sp>
      <p:sp>
        <p:nvSpPr>
          <p:cNvPr id="7" name="TextBox 6"/>
          <p:cNvSpPr txBox="1"/>
          <p:nvPr/>
        </p:nvSpPr>
        <p:spPr>
          <a:xfrm>
            <a:off x="5112327" y="1463031"/>
            <a:ext cx="3200400" cy="646331"/>
          </a:xfrm>
          <a:prstGeom prst="rect">
            <a:avLst/>
          </a:prstGeom>
          <a:noFill/>
        </p:spPr>
        <p:txBody>
          <a:bodyPr wrap="square" rtlCol="0">
            <a:spAutoFit/>
          </a:bodyPr>
          <a:lstStyle/>
          <a:p>
            <a:pPr algn="ctr"/>
            <a:r>
              <a:rPr lang="en-GB" sz="3600" b="1" dirty="0" smtClean="0">
                <a:solidFill>
                  <a:srgbClr val="000000"/>
                </a:solidFill>
                <a:latin typeface="Cambria Math" panose="02040503050406030204" pitchFamily="18" charset="0"/>
              </a:rPr>
              <a:t>Neighbourhood</a:t>
            </a:r>
            <a:endParaRPr lang="en-GB" sz="3600" b="1" dirty="0">
              <a:solidFill>
                <a:srgbClr val="000000"/>
              </a:solidFill>
              <a:latin typeface="Cambria Math" panose="02040503050406030204" pitchFamily="18" charset="0"/>
            </a:endParaRPr>
          </a:p>
        </p:txBody>
      </p:sp>
    </p:spTree>
    <p:extLst>
      <p:ext uri="{BB962C8B-B14F-4D97-AF65-F5344CB8AC3E}">
        <p14:creationId xmlns:p14="http://schemas.microsoft.com/office/powerpoint/2010/main" val="1350138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086"/>
            <a:ext cx="8229600" cy="857250"/>
          </a:xfrm>
        </p:spPr>
        <p:txBody>
          <a:bodyPr/>
          <a:lstStyle/>
          <a:p>
            <a:r>
              <a:rPr lang="en-GB" dirty="0" smtClean="0"/>
              <a:t>Data term</a:t>
            </a:r>
            <a:endParaRPr lang="en-GB" dirty="0"/>
          </a:p>
        </p:txBody>
      </p:sp>
      <p:cxnSp>
        <p:nvCxnSpPr>
          <p:cNvPr id="8" name="Straight Connector 7"/>
          <p:cNvCxnSpPr/>
          <p:nvPr/>
        </p:nvCxnSpPr>
        <p:spPr>
          <a:xfrm flipV="1">
            <a:off x="1032095" y="1154867"/>
            <a:ext cx="7313619" cy="1857829"/>
          </a:xfrm>
          <a:prstGeom prst="line">
            <a:avLst/>
          </a:prstGeom>
          <a:ln w="254000" cap="rnd">
            <a:solidFill>
              <a:srgbClr val="55B216"/>
            </a:solidFill>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2177143" y="952266"/>
            <a:ext cx="508000" cy="508000"/>
          </a:xfrm>
          <a:prstGeom prst="ellipse">
            <a:avLst/>
          </a:prstGeom>
          <a:solidFill>
            <a:srgbClr val="000000"/>
          </a:solidFill>
          <a:ln w="25400">
            <a:solidFill>
              <a:schemeClr val="bg1">
                <a:lumMod val="50000"/>
              </a:schemeClr>
            </a:solid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0" name="Oval 9"/>
          <p:cNvSpPr/>
          <p:nvPr/>
        </p:nvSpPr>
        <p:spPr>
          <a:xfrm>
            <a:off x="4318000" y="2875409"/>
            <a:ext cx="508000" cy="508000"/>
          </a:xfrm>
          <a:prstGeom prst="ellipse">
            <a:avLst/>
          </a:prstGeom>
          <a:solidFill>
            <a:srgbClr val="000000"/>
          </a:solidFill>
          <a:ln w="25400">
            <a:solidFill>
              <a:schemeClr val="bg1">
                <a:lumMod val="50000"/>
              </a:schemeClr>
            </a:solid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1" name="Oval 10"/>
          <p:cNvSpPr/>
          <p:nvPr/>
        </p:nvSpPr>
        <p:spPr>
          <a:xfrm>
            <a:off x="4826000" y="887406"/>
            <a:ext cx="508000" cy="508000"/>
          </a:xfrm>
          <a:prstGeom prst="ellipse">
            <a:avLst/>
          </a:prstGeom>
          <a:solidFill>
            <a:srgbClr val="000000"/>
          </a:solidFill>
          <a:ln w="25400">
            <a:solidFill>
              <a:schemeClr val="bg1">
                <a:lumMod val="50000"/>
              </a:schemeClr>
            </a:solid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2" name="Oval 11"/>
          <p:cNvSpPr/>
          <p:nvPr/>
        </p:nvSpPr>
        <p:spPr>
          <a:xfrm>
            <a:off x="6683829" y="2121120"/>
            <a:ext cx="508000" cy="508000"/>
          </a:xfrm>
          <a:prstGeom prst="ellipse">
            <a:avLst/>
          </a:prstGeom>
          <a:solidFill>
            <a:srgbClr val="000000"/>
          </a:solidFill>
          <a:ln w="25400">
            <a:solidFill>
              <a:schemeClr val="bg1">
                <a:lumMod val="50000"/>
              </a:schemeClr>
            </a:solid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sp>
        <p:nvSpPr>
          <p:cNvPr id="13" name="Oval 12"/>
          <p:cNvSpPr/>
          <p:nvPr/>
        </p:nvSpPr>
        <p:spPr>
          <a:xfrm>
            <a:off x="8091714" y="2143346"/>
            <a:ext cx="508000" cy="508000"/>
          </a:xfrm>
          <a:prstGeom prst="ellipse">
            <a:avLst/>
          </a:prstGeom>
          <a:solidFill>
            <a:srgbClr val="000000"/>
          </a:solidFill>
          <a:ln w="25400">
            <a:solidFill>
              <a:schemeClr val="bg1">
                <a:lumMod val="50000"/>
              </a:schemeClr>
            </a:solid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14" name="Shape 141"/>
          <p:cNvCxnSpPr/>
          <p:nvPr/>
        </p:nvCxnSpPr>
        <p:spPr>
          <a:xfrm flipH="1" flipV="1">
            <a:off x="2474788" y="1259461"/>
            <a:ext cx="356410" cy="1369659"/>
          </a:xfrm>
          <a:prstGeom prst="straightConnector1">
            <a:avLst/>
          </a:prstGeom>
          <a:noFill/>
          <a:ln w="76200" cap="flat" cmpd="sng">
            <a:solidFill>
              <a:schemeClr val="bg1">
                <a:lumMod val="65000"/>
              </a:schemeClr>
            </a:solidFill>
            <a:prstDash val="solid"/>
            <a:round/>
            <a:headEnd type="triangle" w="lg" len="med"/>
            <a:tailEnd type="triangle" w="lg" len="med"/>
          </a:ln>
          <a:effectLst/>
        </p:spPr>
      </p:cxnSp>
      <p:cxnSp>
        <p:nvCxnSpPr>
          <p:cNvPr id="18" name="Shape 141"/>
          <p:cNvCxnSpPr/>
          <p:nvPr/>
        </p:nvCxnSpPr>
        <p:spPr>
          <a:xfrm flipH="1" flipV="1">
            <a:off x="4329042" y="2143346"/>
            <a:ext cx="262013" cy="1006898"/>
          </a:xfrm>
          <a:prstGeom prst="straightConnector1">
            <a:avLst/>
          </a:prstGeom>
          <a:noFill/>
          <a:ln w="76200" cap="flat" cmpd="sng">
            <a:solidFill>
              <a:schemeClr val="bg1">
                <a:lumMod val="65000"/>
              </a:schemeClr>
            </a:solidFill>
            <a:prstDash val="solid"/>
            <a:round/>
            <a:headEnd type="triangle" w="lg" len="med"/>
            <a:tailEnd type="triangle" w="lg" len="med"/>
          </a:ln>
          <a:effectLst/>
        </p:spPr>
      </p:cxnSp>
      <p:cxnSp>
        <p:nvCxnSpPr>
          <p:cNvPr id="21" name="Shape 141"/>
          <p:cNvCxnSpPr/>
          <p:nvPr/>
        </p:nvCxnSpPr>
        <p:spPr>
          <a:xfrm flipH="1" flipV="1">
            <a:off x="5080536" y="1094558"/>
            <a:ext cx="223657" cy="859504"/>
          </a:xfrm>
          <a:prstGeom prst="straightConnector1">
            <a:avLst/>
          </a:prstGeom>
          <a:noFill/>
          <a:ln w="76200" cap="flat" cmpd="sng">
            <a:solidFill>
              <a:schemeClr val="bg1">
                <a:lumMod val="65000"/>
              </a:schemeClr>
            </a:solidFill>
            <a:prstDash val="solid"/>
            <a:round/>
            <a:headEnd type="triangle" w="lg" len="med"/>
            <a:tailEnd type="triangle" w="lg" len="med"/>
          </a:ln>
          <a:effectLst/>
        </p:spPr>
      </p:cxnSp>
      <p:cxnSp>
        <p:nvCxnSpPr>
          <p:cNvPr id="23" name="Shape 141"/>
          <p:cNvCxnSpPr/>
          <p:nvPr/>
        </p:nvCxnSpPr>
        <p:spPr>
          <a:xfrm flipH="1" flipV="1">
            <a:off x="6728564" y="1531652"/>
            <a:ext cx="223657" cy="859504"/>
          </a:xfrm>
          <a:prstGeom prst="straightConnector1">
            <a:avLst/>
          </a:prstGeom>
          <a:noFill/>
          <a:ln w="76200" cap="flat" cmpd="sng">
            <a:solidFill>
              <a:schemeClr val="bg1">
                <a:lumMod val="65000"/>
              </a:schemeClr>
            </a:solidFill>
            <a:prstDash val="solid"/>
            <a:round/>
            <a:headEnd type="triangle" w="lg" len="med"/>
            <a:tailEnd type="triangle" w="lg" len="med"/>
          </a:ln>
          <a:effectLst/>
        </p:spPr>
      </p:cxnSp>
      <p:cxnSp>
        <p:nvCxnSpPr>
          <p:cNvPr id="24" name="Shape 141"/>
          <p:cNvCxnSpPr/>
          <p:nvPr/>
        </p:nvCxnSpPr>
        <p:spPr>
          <a:xfrm flipH="1" flipV="1">
            <a:off x="8033582" y="1239377"/>
            <a:ext cx="306750" cy="1178831"/>
          </a:xfrm>
          <a:prstGeom prst="straightConnector1">
            <a:avLst/>
          </a:prstGeom>
          <a:noFill/>
          <a:ln w="76200" cap="flat" cmpd="sng">
            <a:solidFill>
              <a:schemeClr val="bg1">
                <a:lumMod val="65000"/>
              </a:schemeClr>
            </a:solidFill>
            <a:prstDash val="solid"/>
            <a:round/>
            <a:headEnd type="triangle" w="lg" len="med"/>
            <a:tailEnd type="triangle" w="lg" len="med"/>
          </a:ln>
          <a:effectLst/>
        </p:spPr>
      </p:cxnSp>
      <p:sp>
        <p:nvSpPr>
          <p:cNvPr id="27" name="Oval 26"/>
          <p:cNvSpPr/>
          <p:nvPr/>
        </p:nvSpPr>
        <p:spPr>
          <a:xfrm>
            <a:off x="954823" y="1528318"/>
            <a:ext cx="508000" cy="508000"/>
          </a:xfrm>
          <a:prstGeom prst="ellipse">
            <a:avLst/>
          </a:prstGeom>
          <a:solidFill>
            <a:srgbClr val="000000"/>
          </a:solidFill>
          <a:ln w="25400">
            <a:solidFill>
              <a:schemeClr val="bg1">
                <a:lumMod val="50000"/>
              </a:schemeClr>
            </a:solidFill>
          </a:ln>
          <a:effectLst>
            <a:outerShdw blurRad="63500" sx="102000" sy="102000" algn="ctr"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GB"/>
          </a:p>
        </p:txBody>
      </p:sp>
      <p:cxnSp>
        <p:nvCxnSpPr>
          <p:cNvPr id="28" name="Shape 141"/>
          <p:cNvCxnSpPr/>
          <p:nvPr/>
        </p:nvCxnSpPr>
        <p:spPr>
          <a:xfrm flipH="1" flipV="1">
            <a:off x="1196744" y="1732639"/>
            <a:ext cx="306750" cy="1178831"/>
          </a:xfrm>
          <a:prstGeom prst="straightConnector1">
            <a:avLst/>
          </a:prstGeom>
          <a:noFill/>
          <a:ln w="76200" cap="flat" cmpd="sng">
            <a:solidFill>
              <a:schemeClr val="bg1">
                <a:lumMod val="65000"/>
              </a:schemeClr>
            </a:solidFill>
            <a:prstDash val="solid"/>
            <a:round/>
            <a:headEnd type="triangle" w="lg" len="med"/>
            <a:tailEnd type="triangle" w="lg" len="med"/>
          </a:ln>
          <a:effectLst/>
        </p:spPr>
      </p:cxnSp>
      <mc:AlternateContent xmlns:mc="http://schemas.openxmlformats.org/markup-compatibility/2006" xmlns:a14="http://schemas.microsoft.com/office/drawing/2010/main">
        <mc:Choice Requires="a14">
          <p:sp>
            <p:nvSpPr>
              <p:cNvPr id="16" name="TextBox 15"/>
              <p:cNvSpPr txBox="1"/>
              <p:nvPr/>
            </p:nvSpPr>
            <p:spPr>
              <a:xfrm>
                <a:off x="104115" y="3456712"/>
                <a:ext cx="8935770" cy="13086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3200" b="0" i="1" smtClean="0">
                              <a:solidFill>
                                <a:schemeClr val="bg2"/>
                              </a:solidFill>
                              <a:latin typeface="Cambria Math" panose="02040503050406030204" pitchFamily="18" charset="0"/>
                            </a:rPr>
                          </m:ctrlPr>
                        </m:funcPr>
                        <m:fName>
                          <m:r>
                            <a:rPr lang="en-GB" sz="3200" b="0" i="1" smtClean="0">
                              <a:solidFill>
                                <a:schemeClr val="bg2"/>
                              </a:solidFill>
                              <a:latin typeface="Cambria Math" panose="02040503050406030204" pitchFamily="18" charset="0"/>
                            </a:rPr>
                            <m:t> </m:t>
                          </m:r>
                        </m:fName>
                        <m:e>
                          <m:sSub>
                            <m:sSubPr>
                              <m:ctrlPr>
                                <a:rPr lang="en-GB" sz="3200" b="0" i="1" smtClean="0">
                                  <a:solidFill>
                                    <a:schemeClr val="bg2"/>
                                  </a:solidFill>
                                  <a:latin typeface="Cambria Math" panose="02040503050406030204" pitchFamily="18" charset="0"/>
                                </a:rPr>
                              </m:ctrlPr>
                            </m:sSubPr>
                            <m:e>
                              <m:r>
                                <a:rPr lang="en-GB" sz="3200" b="0" i="1" smtClean="0">
                                  <a:solidFill>
                                    <a:schemeClr val="bg2"/>
                                  </a:solidFill>
                                  <a:latin typeface="Cambria Math" panose="02040503050406030204" pitchFamily="18" charset="0"/>
                                </a:rPr>
                                <m:t>𝐸</m:t>
                              </m:r>
                            </m:e>
                            <m:sub>
                              <m:r>
                                <a:rPr lang="en-GB" sz="3200" b="0" i="1" smtClean="0">
                                  <a:solidFill>
                                    <a:schemeClr val="bg2"/>
                                  </a:solidFill>
                                  <a:latin typeface="Cambria Math" panose="02040503050406030204" pitchFamily="18" charset="0"/>
                                </a:rPr>
                                <m:t>𝑑𝑎𝑡𝑎</m:t>
                              </m:r>
                            </m:sub>
                          </m:sSub>
                          <m:r>
                            <a:rPr lang="en-GB" sz="3200" b="0" i="1" smtClean="0">
                              <a:solidFill>
                                <a:schemeClr val="bg2"/>
                              </a:solidFill>
                              <a:latin typeface="Cambria Math" panose="02040503050406030204" pitchFamily="18" charset="0"/>
                            </a:rPr>
                            <m:t>=</m:t>
                          </m:r>
                          <m:nary>
                            <m:naryPr>
                              <m:chr m:val="∑"/>
                              <m:supHide m:val="on"/>
                              <m:ctrlPr>
                                <a:rPr lang="en-GB" sz="3200" b="0" i="1" smtClean="0">
                                  <a:solidFill>
                                    <a:schemeClr val="bg2"/>
                                  </a:solidFill>
                                  <a:latin typeface="Cambria Math" panose="02040503050406030204" pitchFamily="18" charset="0"/>
                                </a:rPr>
                              </m:ctrlPr>
                            </m:naryPr>
                            <m:sub>
                              <m:r>
                                <m:rPr>
                                  <m:brk m:alnAt="7"/>
                                </m:rPr>
                                <a:rPr lang="en-GB" sz="3200" b="0" i="1" smtClean="0">
                                  <a:solidFill>
                                    <a:schemeClr val="bg2"/>
                                  </a:solidFill>
                                  <a:latin typeface="Cambria Math" panose="02040503050406030204" pitchFamily="18" charset="0"/>
                                </a:rPr>
                                <m:t>𝑗</m:t>
                              </m:r>
                            </m:sub>
                            <m:sup/>
                            <m:e>
                              <m:nary>
                                <m:naryPr>
                                  <m:chr m:val="∑"/>
                                  <m:supHide m:val="on"/>
                                  <m:ctrlPr>
                                    <a:rPr lang="en-GB" sz="3200" b="0" i="1" smtClean="0">
                                      <a:solidFill>
                                        <a:schemeClr val="bg2"/>
                                      </a:solidFill>
                                      <a:latin typeface="Cambria Math" panose="02040503050406030204" pitchFamily="18" charset="0"/>
                                    </a:rPr>
                                  </m:ctrlPr>
                                </m:naryPr>
                                <m:sub>
                                  <m:r>
                                    <m:rPr>
                                      <m:brk m:alnAt="7"/>
                                    </m:rPr>
                                    <a:rPr lang="en-GB" sz="3200" b="0" i="1" smtClean="0">
                                      <a:solidFill>
                                        <a:schemeClr val="bg2"/>
                                      </a:solidFill>
                                      <a:latin typeface="Cambria Math" panose="02040503050406030204" pitchFamily="18" charset="0"/>
                                    </a:rPr>
                                    <m:t>𝑖</m:t>
                                  </m:r>
                                </m:sub>
                                <m:sup/>
                                <m:e>
                                  <m:sSub>
                                    <m:sSubPr>
                                      <m:ctrlPr>
                                        <a:rPr lang="en-GB" sz="3200" b="0" i="1" smtClean="0">
                                          <a:solidFill>
                                            <a:schemeClr val="bg2"/>
                                          </a:solidFill>
                                          <a:latin typeface="Cambria Math" panose="02040503050406030204" pitchFamily="18" charset="0"/>
                                        </a:rPr>
                                      </m:ctrlPr>
                                    </m:sSubPr>
                                    <m:e>
                                      <m:r>
                                        <m:rPr>
                                          <m:sty m:val="p"/>
                                        </m:rPr>
                                        <a:rPr lang="el-GR" sz="3200" b="0" i="1" smtClean="0">
                                          <a:solidFill>
                                            <a:schemeClr val="bg2"/>
                                          </a:solidFill>
                                          <a:latin typeface="Cambria Math" panose="02040503050406030204" pitchFamily="18" charset="0"/>
                                        </a:rPr>
                                        <m:t>χ</m:t>
                                      </m:r>
                                    </m:e>
                                    <m:sub>
                                      <m:r>
                                        <a:rPr lang="en-GB" sz="3200" b="0" i="1" smtClean="0">
                                          <a:solidFill>
                                            <a:schemeClr val="bg2"/>
                                          </a:solidFill>
                                          <a:latin typeface="Cambria Math" panose="02040503050406030204" pitchFamily="18" charset="0"/>
                                        </a:rPr>
                                        <m:t>𝑖</m:t>
                                      </m:r>
                                      <m:r>
                                        <a:rPr lang="en-GB" sz="3200" b="0" i="1" smtClean="0">
                                          <a:solidFill>
                                            <a:schemeClr val="bg2"/>
                                          </a:solidFill>
                                          <a:latin typeface="Cambria Math" panose="02040503050406030204" pitchFamily="18" charset="0"/>
                                        </a:rPr>
                                        <m:t>→</m:t>
                                      </m:r>
                                      <m:r>
                                        <a:rPr lang="en-GB" sz="3200" b="0" i="1" smtClean="0">
                                          <a:solidFill>
                                            <a:schemeClr val="bg2"/>
                                          </a:solidFill>
                                          <a:latin typeface="Cambria Math" panose="02040503050406030204" pitchFamily="18" charset="0"/>
                                        </a:rPr>
                                        <m:t>𝑗</m:t>
                                      </m:r>
                                    </m:sub>
                                  </m:sSub>
                                  <m:nary>
                                    <m:naryPr>
                                      <m:chr m:val="∑"/>
                                      <m:supHide m:val="on"/>
                                      <m:ctrlPr>
                                        <a:rPr lang="en-GB" sz="3200" b="0" i="1" smtClean="0">
                                          <a:solidFill>
                                            <a:schemeClr val="bg2"/>
                                          </a:solidFill>
                                          <a:latin typeface="Cambria Math" panose="02040503050406030204" pitchFamily="18" charset="0"/>
                                        </a:rPr>
                                      </m:ctrlPr>
                                    </m:naryPr>
                                    <m:sub>
                                      <m:sSub>
                                        <m:sSubPr>
                                          <m:ctrlPr>
                                            <a:rPr lang="en-GB" sz="3200" b="0" i="1" smtClean="0">
                                              <a:solidFill>
                                                <a:schemeClr val="bg2"/>
                                              </a:solidFill>
                                              <a:latin typeface="Cambria Math" panose="02040503050406030204" pitchFamily="18" charset="0"/>
                                            </a:rPr>
                                          </m:ctrlPr>
                                        </m:sSubPr>
                                        <m:e>
                                          <m:r>
                                            <a:rPr lang="en-GB" sz="3200" b="0" i="1" smtClean="0">
                                              <a:solidFill>
                                                <a:schemeClr val="bg2"/>
                                              </a:solidFill>
                                              <a:latin typeface="Cambria Math" panose="02040503050406030204" pitchFamily="18" charset="0"/>
                                            </a:rPr>
                                            <m:t>𝑝</m:t>
                                          </m:r>
                                        </m:e>
                                        <m:sub>
                                          <m:r>
                                            <a:rPr lang="en-GB" sz="3200" b="0" i="1" smtClean="0">
                                              <a:solidFill>
                                                <a:schemeClr val="bg2"/>
                                              </a:solidFill>
                                              <a:latin typeface="Cambria Math" panose="02040503050406030204" pitchFamily="18" charset="0"/>
                                            </a:rPr>
                                            <m:t>h</m:t>
                                          </m:r>
                                        </m:sub>
                                      </m:sSub>
                                      <m:r>
                                        <m:rPr>
                                          <m:brk m:alnAt="7"/>
                                        </m:rPr>
                                        <a:rPr lang="en-GB" sz="3200" b="0" i="1" smtClean="0">
                                          <a:solidFill>
                                            <a:schemeClr val="bg2"/>
                                          </a:solidFill>
                                          <a:latin typeface="Cambria Math" panose="02040503050406030204" pitchFamily="18" charset="0"/>
                                          <a:ea typeface="Cambria Math" panose="02040503050406030204" pitchFamily="18" charset="0"/>
                                        </a:rPr>
                                        <m:t>∈</m:t>
                                      </m:r>
                                      <m:sSub>
                                        <m:sSubPr>
                                          <m:ctrlPr>
                                            <a:rPr lang="en-GB" sz="3200" b="0" i="1" smtClean="0">
                                              <a:solidFill>
                                                <a:schemeClr val="bg2"/>
                                              </a:solidFill>
                                              <a:latin typeface="Cambria Math" panose="02040503050406030204" pitchFamily="18" charset="0"/>
                                              <a:ea typeface="Cambria Math" panose="02040503050406030204" pitchFamily="18" charset="0"/>
                                            </a:rPr>
                                          </m:ctrlPr>
                                        </m:sSubPr>
                                        <m:e>
                                          <m:r>
                                            <a:rPr lang="en-GB" sz="3200" b="0" i="1" smtClean="0">
                                              <a:solidFill>
                                                <a:schemeClr val="bg2"/>
                                              </a:solidFill>
                                              <a:latin typeface="Cambria Math" panose="02040503050406030204" pitchFamily="18" charset="0"/>
                                              <a:ea typeface="Cambria Math" panose="02040503050406030204" pitchFamily="18" charset="0"/>
                                            </a:rPr>
                                            <m:t>𝑆</m:t>
                                          </m:r>
                                        </m:e>
                                        <m:sub>
                                          <m:r>
                                            <a:rPr lang="en-GB" sz="3200" b="0" i="1" smtClean="0">
                                              <a:solidFill>
                                                <a:schemeClr val="bg2"/>
                                              </a:solidFill>
                                              <a:latin typeface="Cambria Math" panose="02040503050406030204" pitchFamily="18" charset="0"/>
                                              <a:ea typeface="Cambria Math" panose="02040503050406030204" pitchFamily="18" charset="0"/>
                                            </a:rPr>
                                            <m:t>𝑗</m:t>
                                          </m:r>
                                        </m:sub>
                                      </m:sSub>
                                    </m:sub>
                                    <m:sup/>
                                    <m:e>
                                      <m:sSup>
                                        <m:sSupPr>
                                          <m:ctrlPr>
                                            <a:rPr lang="en-GB" sz="3200" b="0" i="1" smtClean="0">
                                              <a:solidFill>
                                                <a:schemeClr val="bg2"/>
                                              </a:solidFill>
                                              <a:latin typeface="Cambria Math" panose="02040503050406030204" pitchFamily="18" charset="0"/>
                                            </a:rPr>
                                          </m:ctrlPr>
                                        </m:sSupPr>
                                        <m:e>
                                          <m:r>
                                            <a:rPr lang="en-GB" sz="3200" i="1">
                                              <a:solidFill>
                                                <a:schemeClr val="bg2"/>
                                              </a:solidFill>
                                              <a:latin typeface="Cambria Math" panose="02040503050406030204" pitchFamily="18" charset="0"/>
                                            </a:rPr>
                                            <m:t>𝑑</m:t>
                                          </m:r>
                                          <m:r>
                                            <a:rPr lang="en-GB" sz="3200" i="1">
                                              <a:solidFill>
                                                <a:schemeClr val="bg2"/>
                                              </a:solidFill>
                                              <a:latin typeface="Cambria Math" panose="02040503050406030204" pitchFamily="18" charset="0"/>
                                            </a:rPr>
                                            <m:t>(</m:t>
                                          </m:r>
                                          <m:sSub>
                                            <m:sSubPr>
                                              <m:ctrlPr>
                                                <a:rPr lang="en-GB" sz="3200" i="1">
                                                  <a:solidFill>
                                                    <a:schemeClr val="bg2"/>
                                                  </a:solidFill>
                                                  <a:latin typeface="Cambria Math" panose="02040503050406030204" pitchFamily="18" charset="0"/>
                                                </a:rPr>
                                              </m:ctrlPr>
                                            </m:sSubPr>
                                            <m:e>
                                              <m:r>
                                                <a:rPr lang="en-GB" sz="3200" i="1">
                                                  <a:solidFill>
                                                    <a:schemeClr val="bg2"/>
                                                  </a:solidFill>
                                                  <a:latin typeface="Cambria Math" panose="02040503050406030204" pitchFamily="18" charset="0"/>
                                                </a:rPr>
                                                <m:t>𝑝</m:t>
                                              </m:r>
                                            </m:e>
                                            <m:sub>
                                              <m:r>
                                                <a:rPr lang="en-GB" sz="3200" i="1">
                                                  <a:solidFill>
                                                    <a:schemeClr val="bg2"/>
                                                  </a:solidFill>
                                                  <a:latin typeface="Cambria Math" panose="02040503050406030204" pitchFamily="18" charset="0"/>
                                                </a:rPr>
                                                <m:t>h</m:t>
                                              </m:r>
                                            </m:sub>
                                          </m:sSub>
                                          <m:r>
                                            <a:rPr lang="en-GB" sz="3200" i="1">
                                              <a:solidFill>
                                                <a:schemeClr val="bg2"/>
                                              </a:solidFill>
                                              <a:latin typeface="Cambria Math" panose="02040503050406030204" pitchFamily="18" charset="0"/>
                                            </a:rPr>
                                            <m:t>,</m:t>
                                          </m:r>
                                          <m:sSub>
                                            <m:sSubPr>
                                              <m:ctrlPr>
                                                <a:rPr lang="en-GB" sz="3200" i="1">
                                                  <a:solidFill>
                                                    <a:schemeClr val="bg2"/>
                                                  </a:solidFill>
                                                  <a:latin typeface="Cambria Math" panose="02040503050406030204" pitchFamily="18" charset="0"/>
                                                </a:rPr>
                                              </m:ctrlPr>
                                            </m:sSubPr>
                                            <m:e>
                                              <m:r>
                                                <a:rPr lang="en-GB" sz="3200" i="1">
                                                  <a:solidFill>
                                                    <a:schemeClr val="bg2"/>
                                                  </a:solidFill>
                                                  <a:latin typeface="Cambria Math" panose="02040503050406030204" pitchFamily="18" charset="0"/>
                                                </a:rPr>
                                                <m:t>𝑃</m:t>
                                              </m:r>
                                            </m:e>
                                            <m:sub>
                                              <m:r>
                                                <a:rPr lang="en-GB" sz="3200" i="1">
                                                  <a:solidFill>
                                                    <a:schemeClr val="bg2"/>
                                                  </a:solidFill>
                                                  <a:latin typeface="Cambria Math" panose="02040503050406030204" pitchFamily="18" charset="0"/>
                                                </a:rPr>
                                                <m:t>𝑖</m:t>
                                              </m:r>
                                              <m:r>
                                                <a:rPr lang="en-GB" sz="3200" i="1">
                                                  <a:solidFill>
                                                    <a:schemeClr val="bg2"/>
                                                  </a:solidFill>
                                                  <a:latin typeface="Cambria Math" panose="02040503050406030204" pitchFamily="18" charset="0"/>
                                                </a:rPr>
                                                <m:t>→</m:t>
                                              </m:r>
                                              <m:r>
                                                <a:rPr lang="en-GB" sz="3200" i="1">
                                                  <a:solidFill>
                                                    <a:schemeClr val="bg2"/>
                                                  </a:solidFill>
                                                  <a:latin typeface="Cambria Math" panose="02040503050406030204" pitchFamily="18" charset="0"/>
                                                </a:rPr>
                                                <m:t>𝑗</m:t>
                                              </m:r>
                                            </m:sub>
                                          </m:sSub>
                                          <m:r>
                                            <a:rPr lang="en-GB" sz="3200" i="1">
                                              <a:solidFill>
                                                <a:schemeClr val="bg2"/>
                                              </a:solidFill>
                                              <a:latin typeface="Cambria Math" panose="02040503050406030204" pitchFamily="18" charset="0"/>
                                            </a:rPr>
                                            <m:t>)</m:t>
                                          </m:r>
                                        </m:e>
                                        <m:sup>
                                          <m:r>
                                            <a:rPr lang="en-GB" sz="3200" b="0" i="1" smtClean="0">
                                              <a:solidFill>
                                                <a:schemeClr val="bg2"/>
                                              </a:solidFill>
                                              <a:latin typeface="Cambria Math" panose="02040503050406030204" pitchFamily="18" charset="0"/>
                                            </a:rPr>
                                            <m:t>2</m:t>
                                          </m:r>
                                        </m:sup>
                                      </m:sSup>
                                    </m:e>
                                  </m:nary>
                                </m:e>
                              </m:nary>
                            </m:e>
                          </m:nary>
                        </m:e>
                      </m:func>
                    </m:oMath>
                  </m:oMathPara>
                </a14:m>
                <a:endParaRPr lang="en-GB" sz="3800" dirty="0">
                  <a:solidFill>
                    <a:schemeClr val="bg2"/>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04115" y="3456712"/>
                <a:ext cx="8935770" cy="1308628"/>
              </a:xfrm>
              <a:prstGeom prst="rect">
                <a:avLst/>
              </a:prstGeom>
              <a:blipFill rotWithShape="0">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607974" y="277540"/>
                <a:ext cx="1151854" cy="70949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l-GR" sz="3600" i="1" smtClean="0">
                              <a:solidFill>
                                <a:schemeClr val="bg2"/>
                              </a:solidFill>
                              <a:latin typeface="Cambria Math" panose="02040503050406030204" pitchFamily="18" charset="0"/>
                            </a:rPr>
                          </m:ctrlPr>
                        </m:sSubSupPr>
                        <m:e>
                          <m:r>
                            <a:rPr lang="en-GB" sz="3600" b="0" i="1" smtClean="0">
                              <a:solidFill>
                                <a:schemeClr val="bg2"/>
                              </a:solidFill>
                              <a:latin typeface="Cambria Math" panose="02040503050406030204" pitchFamily="18" charset="0"/>
                            </a:rPr>
                            <m:t>𝑃</m:t>
                          </m:r>
                        </m:e>
                        <m:sub>
                          <m:r>
                            <a:rPr lang="en-GB" sz="3600" i="1">
                              <a:solidFill>
                                <a:schemeClr val="bg2"/>
                              </a:solidFill>
                              <a:latin typeface="Cambria Math" panose="02040503050406030204" pitchFamily="18" charset="0"/>
                            </a:rPr>
                            <m:t>𝑖</m:t>
                          </m:r>
                          <m:r>
                            <a:rPr lang="en-GB" sz="3600" i="1">
                              <a:solidFill>
                                <a:schemeClr val="bg2"/>
                              </a:solidFill>
                              <a:latin typeface="Cambria Math" panose="02040503050406030204" pitchFamily="18" charset="0"/>
                            </a:rPr>
                            <m:t>→</m:t>
                          </m:r>
                          <m:r>
                            <a:rPr lang="en-GB" sz="3600" i="1">
                              <a:solidFill>
                                <a:schemeClr val="bg2"/>
                              </a:solidFill>
                              <a:latin typeface="Cambria Math" panose="02040503050406030204" pitchFamily="18" charset="0"/>
                            </a:rPr>
                            <m:t>𝑗</m:t>
                          </m:r>
                        </m:sub>
                        <m:sup>
                          <m:r>
                            <a:rPr lang="en-GB" sz="3600" b="0" i="1" smtClean="0">
                              <a:solidFill>
                                <a:schemeClr val="bg2"/>
                              </a:solidFill>
                              <a:latin typeface="Cambria Math" panose="02040503050406030204" pitchFamily="18" charset="0"/>
                            </a:rPr>
                            <m:t> </m:t>
                          </m:r>
                        </m:sup>
                      </m:sSubSup>
                    </m:oMath>
                  </m:oMathPara>
                </a14:m>
                <a:endParaRPr lang="en-GB" dirty="0"/>
              </a:p>
            </p:txBody>
          </p:sp>
        </mc:Choice>
        <mc:Fallback xmlns="">
          <p:sp>
            <p:nvSpPr>
              <p:cNvPr id="3" name="Rectangle 2"/>
              <p:cNvSpPr>
                <a:spLocks noRot="1" noChangeAspect="1" noMove="1" noResize="1" noEditPoints="1" noAdjustHandles="1" noChangeArrowheads="1" noChangeShapeType="1" noTextEdit="1"/>
              </p:cNvSpPr>
              <p:nvPr/>
            </p:nvSpPr>
            <p:spPr>
              <a:xfrm>
                <a:off x="7607974" y="277540"/>
                <a:ext cx="1151854" cy="709490"/>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98759" y="860739"/>
                <a:ext cx="793999"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l-GR" sz="3600" i="1" smtClean="0">
                              <a:solidFill>
                                <a:schemeClr val="bg2"/>
                              </a:solidFill>
                              <a:latin typeface="Cambria Math" panose="02040503050406030204" pitchFamily="18" charset="0"/>
                            </a:rPr>
                          </m:ctrlPr>
                        </m:sSubSupPr>
                        <m:e>
                          <m:r>
                            <a:rPr lang="en-GB" sz="3600" b="0" i="1" smtClean="0">
                              <a:solidFill>
                                <a:schemeClr val="bg2"/>
                              </a:solidFill>
                              <a:latin typeface="Cambria Math" panose="02040503050406030204" pitchFamily="18" charset="0"/>
                            </a:rPr>
                            <m:t>𝑝</m:t>
                          </m:r>
                        </m:e>
                        <m:sub>
                          <m:r>
                            <a:rPr lang="en-GB" sz="3600" b="0" i="1" smtClean="0">
                              <a:solidFill>
                                <a:schemeClr val="bg2"/>
                              </a:solidFill>
                              <a:latin typeface="Cambria Math" panose="02040503050406030204" pitchFamily="18" charset="0"/>
                            </a:rPr>
                            <m:t>h</m:t>
                          </m:r>
                        </m:sub>
                        <m:sup>
                          <m:r>
                            <a:rPr lang="en-GB" sz="3600" b="0" i="1" smtClean="0">
                              <a:solidFill>
                                <a:schemeClr val="bg2"/>
                              </a:solidFill>
                              <a:latin typeface="Cambria Math" panose="02040503050406030204" pitchFamily="18" charset="0"/>
                            </a:rPr>
                            <m:t> </m:t>
                          </m:r>
                        </m:sup>
                      </m:sSubSup>
                    </m:oMath>
                  </m:oMathPara>
                </a14:m>
                <a:endParaRPr lang="en-GB" dirty="0"/>
              </a:p>
            </p:txBody>
          </p:sp>
        </mc:Choice>
        <mc:Fallback xmlns="">
          <p:sp>
            <p:nvSpPr>
              <p:cNvPr id="19" name="Rectangle 18"/>
              <p:cNvSpPr>
                <a:spLocks noRot="1" noChangeAspect="1" noMove="1" noResize="1" noEditPoints="1" noAdjustHandles="1" noChangeArrowheads="1" noChangeShapeType="1" noTextEdit="1"/>
              </p:cNvSpPr>
              <p:nvPr/>
            </p:nvSpPr>
            <p:spPr>
              <a:xfrm>
                <a:off x="98759" y="860739"/>
                <a:ext cx="793999" cy="646331"/>
              </a:xfrm>
              <a:prstGeom prst="rect">
                <a:avLst/>
              </a:prstGeom>
              <a:blipFill rotWithShape="0">
                <a:blip r:embed="rId5"/>
                <a:stretch>
                  <a:fillRect/>
                </a:stretch>
              </a:blipFill>
            </p:spPr>
            <p:txBody>
              <a:bodyPr/>
              <a:lstStyle/>
              <a:p>
                <a:r>
                  <a:rPr lang="en-GB">
                    <a:noFill/>
                  </a:rPr>
                  <a:t> </a:t>
                </a:r>
              </a:p>
            </p:txBody>
          </p:sp>
        </mc:Fallback>
      </mc:AlternateContent>
      <p:sp>
        <p:nvSpPr>
          <p:cNvPr id="4" name="Oval 3"/>
          <p:cNvSpPr/>
          <p:nvPr/>
        </p:nvSpPr>
        <p:spPr>
          <a:xfrm>
            <a:off x="3896958" y="3702211"/>
            <a:ext cx="1125703" cy="765041"/>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TextBox 4"/>
          <p:cNvSpPr txBox="1"/>
          <p:nvPr/>
        </p:nvSpPr>
        <p:spPr>
          <a:xfrm>
            <a:off x="5753964" y="3417498"/>
            <a:ext cx="3154158" cy="369332"/>
          </a:xfrm>
          <a:prstGeom prst="rect">
            <a:avLst/>
          </a:prstGeom>
          <a:noFill/>
        </p:spPr>
        <p:txBody>
          <a:bodyPr wrap="square" rtlCol="0">
            <a:spAutoFit/>
          </a:bodyPr>
          <a:lstStyle/>
          <a:p>
            <a:r>
              <a:rPr lang="en-GB" b="1" dirty="0" smtClean="0">
                <a:solidFill>
                  <a:srgbClr val="000000"/>
                </a:solidFill>
              </a:rPr>
              <a:t>Point-Primitive distance</a:t>
            </a:r>
            <a:endParaRPr lang="en-GB" b="1" dirty="0">
              <a:solidFill>
                <a:srgbClr val="000000"/>
              </a:solidFill>
            </a:endParaRPr>
          </a:p>
        </p:txBody>
      </p:sp>
      <p:sp>
        <p:nvSpPr>
          <p:cNvPr id="22" name="TextBox 21"/>
          <p:cNvSpPr txBox="1"/>
          <p:nvPr/>
        </p:nvSpPr>
        <p:spPr>
          <a:xfrm>
            <a:off x="2711776" y="4752592"/>
            <a:ext cx="1891020" cy="369332"/>
          </a:xfrm>
          <a:prstGeom prst="rect">
            <a:avLst/>
          </a:prstGeom>
          <a:noFill/>
        </p:spPr>
        <p:txBody>
          <a:bodyPr wrap="square" rtlCol="0">
            <a:spAutoFit/>
          </a:bodyPr>
          <a:lstStyle/>
          <a:p>
            <a:r>
              <a:rPr lang="en-GB" b="1" dirty="0" smtClean="0">
                <a:solidFill>
                  <a:srgbClr val="000000"/>
                </a:solidFill>
              </a:rPr>
              <a:t>All orientations</a:t>
            </a:r>
            <a:endParaRPr lang="en-GB" b="1" dirty="0">
              <a:solidFill>
                <a:srgbClr val="000000"/>
              </a:solidFill>
            </a:endParaRPr>
          </a:p>
        </p:txBody>
      </p:sp>
      <p:sp>
        <p:nvSpPr>
          <p:cNvPr id="25" name="TextBox 24"/>
          <p:cNvSpPr txBox="1"/>
          <p:nvPr/>
        </p:nvSpPr>
        <p:spPr>
          <a:xfrm>
            <a:off x="1489825" y="4433090"/>
            <a:ext cx="1622375" cy="369332"/>
          </a:xfrm>
          <a:prstGeom prst="rect">
            <a:avLst/>
          </a:prstGeom>
          <a:noFill/>
        </p:spPr>
        <p:txBody>
          <a:bodyPr wrap="square" rtlCol="0">
            <a:spAutoFit/>
          </a:bodyPr>
          <a:lstStyle/>
          <a:p>
            <a:r>
              <a:rPr lang="en-GB" b="1" dirty="0" smtClean="0">
                <a:solidFill>
                  <a:srgbClr val="000000"/>
                </a:solidFill>
              </a:rPr>
              <a:t>All locations</a:t>
            </a:r>
            <a:endParaRPr lang="en-GB" b="1" dirty="0">
              <a:solidFill>
                <a:srgbClr val="000000"/>
              </a:solidFill>
            </a:endParaRPr>
          </a:p>
        </p:txBody>
      </p:sp>
      <p:sp>
        <p:nvSpPr>
          <p:cNvPr id="26" name="TextBox 25"/>
          <p:cNvSpPr txBox="1"/>
          <p:nvPr/>
        </p:nvSpPr>
        <p:spPr>
          <a:xfrm>
            <a:off x="4988485" y="4758966"/>
            <a:ext cx="3390687" cy="369332"/>
          </a:xfrm>
          <a:prstGeom prst="rect">
            <a:avLst/>
          </a:prstGeom>
          <a:noFill/>
        </p:spPr>
        <p:txBody>
          <a:bodyPr wrap="square" rtlCol="0">
            <a:spAutoFit/>
          </a:bodyPr>
          <a:lstStyle/>
          <a:p>
            <a:r>
              <a:rPr lang="en-GB" b="1" dirty="0" smtClean="0">
                <a:solidFill>
                  <a:srgbClr val="000000"/>
                </a:solidFill>
              </a:rPr>
              <a:t>Points assigned to location</a:t>
            </a:r>
            <a:endParaRPr lang="en-GB" b="1" dirty="0">
              <a:solidFill>
                <a:srgbClr val="000000"/>
              </a:solidFill>
            </a:endParaRPr>
          </a:p>
        </p:txBody>
      </p:sp>
    </p:spTree>
    <p:extLst>
      <p:ext uri="{BB962C8B-B14F-4D97-AF65-F5344CB8AC3E}">
        <p14:creationId xmlns:p14="http://schemas.microsoft.com/office/powerpoint/2010/main" val="3634703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par>
                          <p:cTn id="58" fill="hold">
                            <p:stCondLst>
                              <p:cond delay="500"/>
                            </p:stCondLst>
                            <p:childTnLst>
                              <p:par>
                                <p:cTn id="59" presetID="10" presetClass="entr" presetSubtype="0" fill="hold" grpId="0" nodeType="afterEffect">
                                  <p:stCondLst>
                                    <p:cond delay="20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500"/>
                                        <p:tgtEl>
                                          <p:spTgt spid="5"/>
                                        </p:tgtEl>
                                      </p:cBhvr>
                                    </p:animEffect>
                                  </p:childTnLst>
                                </p:cTn>
                              </p:par>
                            </p:childTnLst>
                          </p:cTn>
                        </p:par>
                        <p:par>
                          <p:cTn id="62" fill="hold">
                            <p:stCondLst>
                              <p:cond delay="3000"/>
                            </p:stCondLst>
                            <p:childTnLst>
                              <p:par>
                                <p:cTn id="63" presetID="10" presetClass="entr" presetSubtype="0" fill="hold" grpId="0" nodeType="after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500"/>
                                        <p:tgtEl>
                                          <p:spTgt spid="26"/>
                                        </p:tgtEl>
                                      </p:cBhvr>
                                    </p:animEffect>
                                  </p:childTnLst>
                                </p:cTn>
                              </p:par>
                            </p:childTnLst>
                          </p:cTn>
                        </p:par>
                        <p:par>
                          <p:cTn id="66" fill="hold">
                            <p:stCondLst>
                              <p:cond delay="3500"/>
                            </p:stCondLst>
                            <p:childTnLst>
                              <p:par>
                                <p:cTn id="67" presetID="10" presetClass="entr" presetSubtype="0"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childTnLst>
                          </p:cTn>
                        </p:par>
                        <p:par>
                          <p:cTn id="70" fill="hold">
                            <p:stCondLst>
                              <p:cond delay="4000"/>
                            </p:stCondLst>
                            <p:childTnLst>
                              <p:par>
                                <p:cTn id="71" presetID="10" presetClass="entr" presetSubtype="0" fill="hold" grpId="0" nodeType="after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500"/>
                                        <p:tgtEl>
                                          <p:spTgt spid="25"/>
                                        </p:tgtEl>
                                      </p:cBhvr>
                                    </p:animEffect>
                                  </p:childTnLst>
                                </p:cTn>
                              </p:par>
                            </p:childTnLst>
                          </p:cTn>
                        </p:par>
                        <p:par>
                          <p:cTn id="74" fill="hold">
                            <p:stCondLst>
                              <p:cond delay="4500"/>
                            </p:stCondLst>
                            <p:childTnLst>
                              <p:par>
                                <p:cTn id="75" presetID="10" presetClass="entr" presetSubtype="0" fill="hold" grpId="0" nodeType="after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27" grpId="0" animBg="1"/>
      <p:bldP spid="16" grpId="0"/>
      <p:bldP spid="3" grpId="0"/>
      <p:bldP spid="19" grpId="0"/>
      <p:bldP spid="4" grpId="0" animBg="1"/>
      <p:bldP spid="5" grpId="0"/>
      <p:bldP spid="22"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Equation"/>
              <p:cNvSpPr txBox="1"/>
              <p:nvPr/>
            </p:nvSpPr>
            <p:spPr>
              <a:xfrm>
                <a:off x="104115" y="2255766"/>
                <a:ext cx="8935770" cy="63196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3600" b="0" i="1" smtClean="0">
                              <a:solidFill>
                                <a:schemeClr val="bg2"/>
                              </a:solidFill>
                              <a:latin typeface="Cambria Math" panose="02040503050406030204" pitchFamily="18" charset="0"/>
                            </a:rPr>
                          </m:ctrlPr>
                        </m:funcPr>
                        <m:fName>
                          <m:r>
                            <m:rPr>
                              <m:sty m:val="p"/>
                            </m:rPr>
                            <a:rPr lang="en-GB" sz="3600" b="0" i="0" smtClean="0">
                              <a:solidFill>
                                <a:schemeClr val="bg2"/>
                              </a:solidFill>
                              <a:latin typeface="Cambria Math" panose="02040503050406030204" pitchFamily="18" charset="0"/>
                            </a:rPr>
                            <m:t>min</m:t>
                          </m:r>
                        </m:fName>
                        <m:e>
                          <m:sSub>
                            <m:sSubPr>
                              <m:ctrlPr>
                                <a:rPr lang="en-GB" sz="3600" i="1">
                                  <a:solidFill>
                                    <a:schemeClr val="bg2"/>
                                  </a:solidFill>
                                  <a:latin typeface="Cambria Math" panose="02040503050406030204" pitchFamily="18" charset="0"/>
                                </a:rPr>
                              </m:ctrlPr>
                            </m:sSubPr>
                            <m:e>
                              <m:r>
                                <m:rPr>
                                  <m:nor/>
                                </m:rPr>
                                <a:rPr lang="el-GR" sz="4400" dirty="0">
                                  <a:solidFill>
                                    <a:schemeClr val="bg2"/>
                                  </a:solidFill>
                                </a:rPr>
                                <m:t>λ</m:t>
                              </m:r>
                              <m:sSub>
                                <m:sSubPr>
                                  <m:ctrlPr>
                                    <a:rPr lang="en-GB" sz="4000" i="1">
                                      <a:solidFill>
                                        <a:schemeClr val="bg2"/>
                                      </a:solidFill>
                                      <a:latin typeface="Cambria Math" panose="02040503050406030204" pitchFamily="18" charset="0"/>
                                    </a:rPr>
                                  </m:ctrlPr>
                                </m:sSubPr>
                                <m:e>
                                  <m:r>
                                    <a:rPr lang="en-GB" sz="4000" i="1">
                                      <a:solidFill>
                                        <a:schemeClr val="bg2"/>
                                      </a:solidFill>
                                      <a:latin typeface="Cambria Math" panose="02040503050406030204" pitchFamily="18" charset="0"/>
                                    </a:rPr>
                                    <m:t>𝐸</m:t>
                                  </m:r>
                                </m:e>
                                <m:sub>
                                  <m:r>
                                    <a:rPr lang="en-GB" sz="4000" i="1">
                                      <a:solidFill>
                                        <a:schemeClr val="bg2"/>
                                      </a:solidFill>
                                      <a:latin typeface="Cambria Math" panose="02040503050406030204" pitchFamily="18" charset="0"/>
                                    </a:rPr>
                                    <m:t>𝑑𝑎𝑡𝑎</m:t>
                                  </m:r>
                                </m:sub>
                              </m:sSub>
                              <m:r>
                                <a:rPr lang="en-GB" sz="3600" i="1">
                                  <a:solidFill>
                                    <a:schemeClr val="bg2"/>
                                  </a:solidFill>
                                  <a:latin typeface="Cambria Math" panose="02040503050406030204" pitchFamily="18" charset="0"/>
                                </a:rPr>
                                <m:t>+</m:t>
                              </m:r>
                              <m:d>
                                <m:dPr>
                                  <m:ctrlPr>
                                    <a:rPr lang="en-GB" sz="3600" i="1">
                                      <a:solidFill>
                                        <a:schemeClr val="bg2"/>
                                      </a:solidFill>
                                      <a:latin typeface="Cambria Math" panose="02040503050406030204" pitchFamily="18" charset="0"/>
                                    </a:rPr>
                                  </m:ctrlPr>
                                </m:dPr>
                                <m:e>
                                  <m:r>
                                    <a:rPr lang="en-GB" sz="3600" i="1">
                                      <a:solidFill>
                                        <a:schemeClr val="bg2"/>
                                      </a:solidFill>
                                      <a:latin typeface="Cambria Math" panose="02040503050406030204" pitchFamily="18" charset="0"/>
                                    </a:rPr>
                                    <m:t>1−</m:t>
                                  </m:r>
                                  <m:r>
                                    <m:rPr>
                                      <m:nor/>
                                    </m:rPr>
                                    <a:rPr lang="el-GR" sz="4000" dirty="0">
                                      <a:solidFill>
                                        <a:schemeClr val="bg2"/>
                                      </a:solidFill>
                                    </a:rPr>
                                    <m:t>λ</m:t>
                                  </m:r>
                                </m:e>
                              </m:d>
                              <m:r>
                                <a:rPr lang="en-GB" sz="3600" i="1">
                                  <a:solidFill>
                                    <a:schemeClr val="bg2"/>
                                  </a:solidFill>
                                  <a:latin typeface="Cambria Math" panose="02040503050406030204" pitchFamily="18" charset="0"/>
                                </a:rPr>
                                <m:t>𝐸</m:t>
                              </m:r>
                            </m:e>
                            <m:sub>
                              <m:r>
                                <a:rPr lang="en-GB" sz="3600" i="1">
                                  <a:solidFill>
                                    <a:schemeClr val="bg2"/>
                                  </a:solidFill>
                                  <a:latin typeface="Cambria Math" panose="02040503050406030204" pitchFamily="18" charset="0"/>
                                </a:rPr>
                                <m:t>𝑖𝑟𝑟𝑒𝑔𝑢𝑙𝑎𝑟𝑖𝑡𝑦</m:t>
                              </m:r>
                            </m:sub>
                          </m:sSub>
                          <m:r>
                            <a:rPr lang="en-GB" sz="3600" i="1">
                              <a:solidFill>
                                <a:schemeClr val="bg2"/>
                              </a:solidFill>
                              <a:latin typeface="Cambria Math" panose="02040503050406030204" pitchFamily="18" charset="0"/>
                            </a:rPr>
                            <m:t>+</m:t>
                          </m:r>
                          <m:sSub>
                            <m:sSubPr>
                              <m:ctrlPr>
                                <a:rPr lang="en-GB" sz="3600" i="1">
                                  <a:solidFill>
                                    <a:schemeClr val="bg2"/>
                                  </a:solidFill>
                                  <a:latin typeface="Cambria Math" panose="02040503050406030204" pitchFamily="18" charset="0"/>
                                </a:rPr>
                              </m:ctrlPr>
                            </m:sSubPr>
                            <m:e>
                              <m:r>
                                <a:rPr lang="en-GB" sz="3600" i="1">
                                  <a:solidFill>
                                    <a:schemeClr val="bg2"/>
                                  </a:solidFill>
                                  <a:latin typeface="Cambria Math" panose="02040503050406030204" pitchFamily="18" charset="0"/>
                                </a:rPr>
                                <m:t>𝐸</m:t>
                              </m:r>
                            </m:e>
                            <m:sub>
                              <m:r>
                                <a:rPr lang="en-GB" sz="3600" i="1">
                                  <a:solidFill>
                                    <a:schemeClr val="bg2"/>
                                  </a:solidFill>
                                  <a:latin typeface="Cambria Math" panose="02040503050406030204" pitchFamily="18" charset="0"/>
                                </a:rPr>
                                <m:t>𝑠𝑝𝑎𝑡𝑖𝑎𝑙</m:t>
                              </m:r>
                            </m:sub>
                          </m:sSub>
                        </m:e>
                      </m:func>
                    </m:oMath>
                  </m:oMathPara>
                </a14:m>
                <a:endParaRPr lang="en-GB" sz="3800" dirty="0">
                  <a:solidFill>
                    <a:schemeClr val="bg2"/>
                  </a:solidFill>
                </a:endParaRPr>
              </a:p>
            </p:txBody>
          </p:sp>
        </mc:Choice>
        <mc:Fallback xmlns="">
          <p:sp>
            <p:nvSpPr>
              <p:cNvPr id="4" name="Equation"/>
              <p:cNvSpPr txBox="1">
                <a:spLocks noRot="1" noChangeAspect="1" noMove="1" noResize="1" noEditPoints="1" noAdjustHandles="1" noChangeArrowheads="1" noChangeShapeType="1" noTextEdit="1"/>
              </p:cNvSpPr>
              <p:nvPr/>
            </p:nvSpPr>
            <p:spPr>
              <a:xfrm>
                <a:off x="104115" y="2255766"/>
                <a:ext cx="8935770" cy="631968"/>
              </a:xfrm>
              <a:prstGeom prst="rect">
                <a:avLst/>
              </a:prstGeom>
              <a:blipFill rotWithShape="0">
                <a:blip r:embed="rId3"/>
                <a:stretch>
                  <a:fillRect/>
                </a:stretch>
              </a:blipFill>
            </p:spPr>
            <p:txBody>
              <a:bodyPr/>
              <a:lstStyle/>
              <a:p>
                <a:r>
                  <a:rPr lang="en-GB">
                    <a:noFill/>
                  </a:rPr>
                  <a:t> </a:t>
                </a:r>
              </a:p>
            </p:txBody>
          </p:sp>
        </mc:Fallback>
      </mc:AlternateContent>
      <p:sp>
        <p:nvSpPr>
          <p:cNvPr id="2" name="Title 1"/>
          <p:cNvSpPr>
            <a:spLocks noGrp="1"/>
          </p:cNvSpPr>
          <p:nvPr>
            <p:ph type="title"/>
          </p:nvPr>
        </p:nvSpPr>
        <p:spPr>
          <a:xfrm>
            <a:off x="457200" y="19944"/>
            <a:ext cx="8229600" cy="857250"/>
          </a:xfrm>
        </p:spPr>
        <p:txBody>
          <a:bodyPr/>
          <a:lstStyle/>
          <a:p>
            <a:r>
              <a:rPr lang="en-GB" dirty="0" smtClean="0"/>
              <a:t>Spatial term</a:t>
            </a:r>
            <a:endParaRPr lang="en-GB" dirty="0"/>
          </a:p>
        </p:txBody>
      </p:sp>
      <p:sp>
        <p:nvSpPr>
          <p:cNvPr id="25" name="Rounded Rectangle Spatial"/>
          <p:cNvSpPr/>
          <p:nvPr/>
        </p:nvSpPr>
        <p:spPr>
          <a:xfrm>
            <a:off x="7378699" y="2143577"/>
            <a:ext cx="1562101" cy="856345"/>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1371599" y="2143577"/>
            <a:ext cx="1226745" cy="856345"/>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extBox 6"/>
          <p:cNvSpPr txBox="1"/>
          <p:nvPr/>
        </p:nvSpPr>
        <p:spPr>
          <a:xfrm>
            <a:off x="599083" y="1463031"/>
            <a:ext cx="2924175" cy="646331"/>
          </a:xfrm>
          <a:prstGeom prst="rect">
            <a:avLst/>
          </a:prstGeom>
          <a:noFill/>
        </p:spPr>
        <p:txBody>
          <a:bodyPr wrap="square" rtlCol="0">
            <a:spAutoFit/>
          </a:bodyPr>
          <a:lstStyle/>
          <a:p>
            <a:pPr algn="ctr"/>
            <a:r>
              <a:rPr lang="en-GB" sz="3600" b="1" dirty="0" smtClean="0">
                <a:solidFill>
                  <a:srgbClr val="000000"/>
                </a:solidFill>
                <a:latin typeface="Cambria Math" panose="02040503050406030204" pitchFamily="18" charset="0"/>
              </a:rPr>
              <a:t>Point fidelity</a:t>
            </a:r>
            <a:endParaRPr lang="en-GB" sz="3600" b="1" dirty="0">
              <a:solidFill>
                <a:srgbClr val="000000"/>
              </a:solidFill>
              <a:latin typeface="Cambria Math" panose="02040503050406030204" pitchFamily="18" charset="0"/>
            </a:endParaRPr>
          </a:p>
        </p:txBody>
      </p:sp>
      <p:sp>
        <p:nvSpPr>
          <p:cNvPr id="8" name="TextBox 7"/>
          <p:cNvSpPr txBox="1"/>
          <p:nvPr/>
        </p:nvSpPr>
        <p:spPr>
          <a:xfrm>
            <a:off x="5112327" y="1463031"/>
            <a:ext cx="3200400" cy="646331"/>
          </a:xfrm>
          <a:prstGeom prst="rect">
            <a:avLst/>
          </a:prstGeom>
          <a:noFill/>
        </p:spPr>
        <p:txBody>
          <a:bodyPr wrap="square" rtlCol="0">
            <a:spAutoFit/>
          </a:bodyPr>
          <a:lstStyle/>
          <a:p>
            <a:pPr algn="ctr"/>
            <a:r>
              <a:rPr lang="en-GB" sz="3600" b="1" dirty="0" smtClean="0">
                <a:solidFill>
                  <a:srgbClr val="000000"/>
                </a:solidFill>
                <a:latin typeface="Cambria Math" panose="02040503050406030204" pitchFamily="18" charset="0"/>
              </a:rPr>
              <a:t>Neighbourhood</a:t>
            </a:r>
            <a:endParaRPr lang="en-GB" sz="3600" b="1" dirty="0">
              <a:solidFill>
                <a:srgbClr val="000000"/>
              </a:solidFill>
              <a:latin typeface="Cambria Math" panose="02040503050406030204" pitchFamily="18" charset="0"/>
            </a:endParaRPr>
          </a:p>
        </p:txBody>
      </p:sp>
    </p:spTree>
    <p:extLst>
      <p:ext uri="{BB962C8B-B14F-4D97-AF65-F5344CB8AC3E}">
        <p14:creationId xmlns:p14="http://schemas.microsoft.com/office/powerpoint/2010/main" val="13654194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39" y="709612"/>
            <a:ext cx="8686800" cy="4433888"/>
          </a:xfrm>
          <a:prstGeom prst="rect">
            <a:avLst/>
          </a:prstGeom>
        </p:spPr>
      </p:pic>
      <p:pic>
        <p:nvPicPr>
          <p:cNvPr id="6" name="0001-017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603687"/>
            <a:ext cx="9144000" cy="4667250"/>
          </a:xfrm>
          <a:prstGeom prst="rect">
            <a:avLst/>
          </a:prstGeom>
          <a:ln w="28575">
            <a:solidFill>
              <a:srgbClr val="000000"/>
            </a:solidFill>
          </a:ln>
          <a:effectLst>
            <a:outerShdw blurRad="63500" sx="102000" sy="102000" algn="ctr" rotWithShape="0">
              <a:prstClr val="black">
                <a:alpha val="40000"/>
              </a:prstClr>
            </a:outerShdw>
          </a:effectLst>
        </p:spPr>
      </p:pic>
      <p:sp>
        <p:nvSpPr>
          <p:cNvPr id="2" name="Title 1"/>
          <p:cNvSpPr>
            <a:spLocks noGrp="1"/>
          </p:cNvSpPr>
          <p:nvPr>
            <p:ph type="title"/>
          </p:nvPr>
        </p:nvSpPr>
        <p:spPr>
          <a:xfrm>
            <a:off x="457200" y="-195432"/>
            <a:ext cx="8229600" cy="857250"/>
          </a:xfrm>
        </p:spPr>
        <p:txBody>
          <a:bodyPr/>
          <a:lstStyle/>
          <a:p>
            <a:r>
              <a:rPr lang="en-GB" dirty="0" smtClean="0"/>
              <a:t>Scanning </a:t>
            </a:r>
            <a:r>
              <a:rPr lang="en-GB" sz="4000" dirty="0" smtClean="0"/>
              <a:t>large</a:t>
            </a:r>
            <a:r>
              <a:rPr lang="en-GB" dirty="0" smtClean="0"/>
              <a:t> scenes</a:t>
            </a:r>
            <a:endParaRPr lang="en-GB" dirty="0"/>
          </a:p>
        </p:txBody>
      </p:sp>
      <p:sp>
        <p:nvSpPr>
          <p:cNvPr id="4" name="4M points"/>
          <p:cNvSpPr txBox="1">
            <a:spLocks/>
          </p:cNvSpPr>
          <p:nvPr/>
        </p:nvSpPr>
        <p:spPr bwMode="auto">
          <a:xfrm>
            <a:off x="0" y="4355279"/>
            <a:ext cx="2505075" cy="836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r>
              <a:rPr lang="en-GB" sz="2800" dirty="0" smtClean="0">
                <a:solidFill>
                  <a:srgbClr val="000000"/>
                </a:solidFill>
              </a:rPr>
              <a:t>4M </a:t>
            </a:r>
            <a:r>
              <a:rPr lang="en-GB" sz="2800" dirty="0" smtClean="0">
                <a:solidFill>
                  <a:srgbClr val="000000"/>
                </a:solidFill>
              </a:rPr>
              <a:t>points </a:t>
            </a:r>
            <a:r>
              <a:rPr lang="en-GB" sz="2800" dirty="0" smtClean="0">
                <a:solidFill>
                  <a:srgbClr val="000000"/>
                </a:solidFill>
              </a:rPr>
              <a:t/>
            </a:r>
            <a:br>
              <a:rPr lang="en-GB" sz="2800" dirty="0" smtClean="0">
                <a:solidFill>
                  <a:srgbClr val="000000"/>
                </a:solidFill>
              </a:rPr>
            </a:br>
            <a:r>
              <a:rPr lang="en-GB" sz="2800" dirty="0" smtClean="0">
                <a:solidFill>
                  <a:srgbClr val="000000"/>
                </a:solidFill>
              </a:rPr>
              <a:t>LiDAR </a:t>
            </a:r>
            <a:r>
              <a:rPr lang="en-GB" sz="2800" dirty="0" smtClean="0">
                <a:solidFill>
                  <a:srgbClr val="000000"/>
                </a:solidFill>
              </a:rPr>
              <a:t>scan</a:t>
            </a:r>
            <a:endParaRPr lang="en-GB" sz="2800" dirty="0">
              <a:solidFill>
                <a:srgbClr val="000000"/>
              </a:solidFill>
            </a:endParaRPr>
          </a:p>
        </p:txBody>
      </p:sp>
      <p:sp>
        <p:nvSpPr>
          <p:cNvPr id="5" name="Shape 891"/>
          <p:cNvSpPr txBox="1"/>
          <p:nvPr/>
        </p:nvSpPr>
        <p:spPr>
          <a:xfrm>
            <a:off x="7664373" y="4602360"/>
            <a:ext cx="1660358" cy="541140"/>
          </a:xfrm>
          <a:prstGeom prst="rect">
            <a:avLst/>
          </a:prstGeom>
          <a:noFill/>
          <a:ln>
            <a:noFill/>
          </a:ln>
        </p:spPr>
        <p:txBody>
          <a:bodyPr lIns="91425" tIns="91425" rIns="91425" bIns="91425" anchor="b" anchorCtr="0">
            <a:noAutofit/>
          </a:bodyPr>
          <a:lstStyle/>
          <a:p>
            <a:pPr lvl="0" rtl="0">
              <a:spcBef>
                <a:spcPts val="0"/>
              </a:spcBef>
              <a:buNone/>
            </a:pPr>
            <a:r>
              <a:rPr lang="en" sz="1400" b="1" dirty="0">
                <a:solidFill>
                  <a:srgbClr val="000000"/>
                </a:solidFill>
                <a:latin typeface="+mj-lt"/>
                <a:ea typeface="ＭＳ Ｐゴシック" pitchFamily="-108" charset="-128"/>
                <a:cs typeface="ＭＳ Ｐゴシック" pitchFamily="-108" charset="-128"/>
              </a:rPr>
              <a:t> Data</a:t>
            </a:r>
            <a:r>
              <a:rPr lang="en" sz="1400" b="1" dirty="0" smtClean="0">
                <a:solidFill>
                  <a:srgbClr val="000000"/>
                </a:solidFill>
                <a:latin typeface="+mj-lt"/>
                <a:ea typeface="ＭＳ Ｐゴシック" pitchFamily="-108" charset="-128"/>
                <a:cs typeface="ＭＳ Ｐゴシック" pitchFamily="-108" charset="-128"/>
              </a:rPr>
              <a:t>:</a:t>
            </a:r>
            <a:br>
              <a:rPr lang="en" sz="1400" b="1" dirty="0" smtClean="0">
                <a:solidFill>
                  <a:srgbClr val="000000"/>
                </a:solidFill>
                <a:latin typeface="+mj-lt"/>
                <a:ea typeface="ＭＳ Ｐゴシック" pitchFamily="-108" charset="-128"/>
                <a:cs typeface="ＭＳ Ｐゴシック" pitchFamily="-108" charset="-128"/>
              </a:rPr>
            </a:br>
            <a:r>
              <a:rPr lang="en" sz="1400" b="1" dirty="0" smtClean="0">
                <a:solidFill>
                  <a:srgbClr val="000000"/>
                </a:solidFill>
                <a:latin typeface="+mj-lt"/>
                <a:ea typeface="ＭＳ Ｐゴシック" pitchFamily="-108" charset="-128"/>
                <a:cs typeface="ＭＳ Ｐゴシック" pitchFamily="-108" charset="-128"/>
              </a:rPr>
              <a:t> [Oesau al. ‘14]</a:t>
            </a:r>
            <a:endParaRPr lang="en" sz="1400" b="1" dirty="0">
              <a:solidFill>
                <a:srgbClr val="000000"/>
              </a:solidFill>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16650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
            <a:ext cx="8229600" cy="857250"/>
          </a:xfrm>
        </p:spPr>
        <p:txBody>
          <a:bodyPr/>
          <a:lstStyle/>
          <a:p>
            <a:r>
              <a:rPr lang="en-GB" dirty="0" smtClean="0"/>
              <a:t>Spatial term</a:t>
            </a:r>
            <a:endParaRPr lang="en-GB" dirty="0"/>
          </a:p>
        </p:txBody>
      </p:sp>
      <p:pic>
        <p:nvPicPr>
          <p:cNvPr id="32" name="Cloud"/>
          <p:cNvPicPr preferRelativeResize="0"/>
          <p:nvPr/>
        </p:nvPicPr>
        <p:blipFill rotWithShape="1">
          <a:blip r:embed="rId3">
            <a:alphaModFix/>
          </a:blip>
          <a:srcRect l="76560" t="63690" r="8825" b="24556"/>
          <a:stretch/>
        </p:blipFill>
        <p:spPr>
          <a:xfrm>
            <a:off x="1578371" y="769180"/>
            <a:ext cx="6069807" cy="3269565"/>
          </a:xfrm>
          <a:prstGeom prst="rect">
            <a:avLst/>
          </a:prstGeom>
          <a:noFill/>
          <a:ln>
            <a:noFill/>
          </a:ln>
          <a:effectLst/>
        </p:spPr>
      </p:pic>
      <p:cxnSp>
        <p:nvCxnSpPr>
          <p:cNvPr id="34" name="YellowBottom"/>
          <p:cNvCxnSpPr/>
          <p:nvPr/>
        </p:nvCxnSpPr>
        <p:spPr>
          <a:xfrm rot="469628" flipV="1">
            <a:off x="2986634" y="2594712"/>
            <a:ext cx="1687303" cy="1377846"/>
          </a:xfrm>
          <a:prstGeom prst="line">
            <a:avLst/>
          </a:prstGeom>
          <a:ln w="1270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35" name="YellowLeft"/>
          <p:cNvCxnSpPr/>
          <p:nvPr/>
        </p:nvCxnSpPr>
        <p:spPr>
          <a:xfrm>
            <a:off x="1759747" y="2138645"/>
            <a:ext cx="1042913" cy="1708053"/>
          </a:xfrm>
          <a:prstGeom prst="line">
            <a:avLst/>
          </a:prstGeom>
          <a:ln w="1270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YellowTop"/>
          <p:cNvCxnSpPr/>
          <p:nvPr/>
        </p:nvCxnSpPr>
        <p:spPr>
          <a:xfrm rot="469628" flipV="1">
            <a:off x="1840819" y="776861"/>
            <a:ext cx="1683540" cy="1374767"/>
          </a:xfrm>
          <a:prstGeom prst="line">
            <a:avLst/>
          </a:prstGeom>
          <a:ln w="1270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37" name="GreenWall"/>
          <p:cNvCxnSpPr/>
          <p:nvPr/>
        </p:nvCxnSpPr>
        <p:spPr>
          <a:xfrm flipV="1">
            <a:off x="7402255" y="778608"/>
            <a:ext cx="0" cy="3169826"/>
          </a:xfrm>
          <a:prstGeom prst="line">
            <a:avLst/>
          </a:prstGeom>
          <a:ln w="1270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36" name="YellowRightUpper"/>
          <p:cNvCxnSpPr/>
          <p:nvPr/>
        </p:nvCxnSpPr>
        <p:spPr>
          <a:xfrm>
            <a:off x="3689805" y="947932"/>
            <a:ext cx="461992" cy="756637"/>
          </a:xfrm>
          <a:prstGeom prst="line">
            <a:avLst/>
          </a:prstGeom>
          <a:ln w="1270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38" name="GreenRightMiddle"/>
          <p:cNvCxnSpPr/>
          <p:nvPr/>
        </p:nvCxnSpPr>
        <p:spPr>
          <a:xfrm flipV="1">
            <a:off x="4280877" y="1650284"/>
            <a:ext cx="0" cy="534642"/>
          </a:xfrm>
          <a:prstGeom prst="line">
            <a:avLst/>
          </a:prstGeom>
          <a:ln w="1270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44" name="YellowRightMiddle"/>
          <p:cNvCxnSpPr/>
          <p:nvPr/>
        </p:nvCxnSpPr>
        <p:spPr>
          <a:xfrm>
            <a:off x="4184253" y="1699493"/>
            <a:ext cx="268500" cy="439741"/>
          </a:xfrm>
          <a:prstGeom prst="line">
            <a:avLst/>
          </a:prstGeom>
          <a:ln w="1270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41" name="YellowRightLower"/>
          <p:cNvCxnSpPr/>
          <p:nvPr/>
        </p:nvCxnSpPr>
        <p:spPr>
          <a:xfrm>
            <a:off x="4441428" y="2158066"/>
            <a:ext cx="290034" cy="475008"/>
          </a:xfrm>
          <a:prstGeom prst="line">
            <a:avLst/>
          </a:prstGeom>
          <a:ln w="1270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2" name="Equation"/>
              <p:cNvSpPr txBox="1"/>
              <p:nvPr/>
            </p:nvSpPr>
            <p:spPr>
              <a:xfrm>
                <a:off x="1075665" y="3948434"/>
                <a:ext cx="7611135" cy="114505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2800" b="0" i="1" smtClean="0">
                              <a:solidFill>
                                <a:schemeClr val="bg2"/>
                              </a:solidFill>
                              <a:latin typeface="Cambria Math" panose="02040503050406030204" pitchFamily="18" charset="0"/>
                            </a:rPr>
                          </m:ctrlPr>
                        </m:funcPr>
                        <m:fName>
                          <m:r>
                            <a:rPr lang="en-GB" sz="2800" b="0" i="1" smtClean="0">
                              <a:solidFill>
                                <a:schemeClr val="bg2"/>
                              </a:solidFill>
                              <a:latin typeface="Cambria Math" panose="02040503050406030204" pitchFamily="18" charset="0"/>
                            </a:rPr>
                            <m:t> </m:t>
                          </m:r>
                        </m:fName>
                        <m:e>
                          <m:sSub>
                            <m:sSubPr>
                              <m:ctrlPr>
                                <a:rPr lang="en-GB" sz="2800" b="0" i="1" smtClean="0">
                                  <a:solidFill>
                                    <a:schemeClr val="bg2"/>
                                  </a:solidFill>
                                  <a:latin typeface="Cambria Math" panose="02040503050406030204" pitchFamily="18" charset="0"/>
                                </a:rPr>
                              </m:ctrlPr>
                            </m:sSubPr>
                            <m:e>
                              <m:r>
                                <a:rPr lang="en-GB" sz="2800" b="0" i="1" smtClean="0">
                                  <a:solidFill>
                                    <a:schemeClr val="bg2"/>
                                  </a:solidFill>
                                  <a:latin typeface="Cambria Math" panose="02040503050406030204" pitchFamily="18" charset="0"/>
                                </a:rPr>
                                <m:t>𝐸</m:t>
                              </m:r>
                            </m:e>
                            <m:sub>
                              <m:r>
                                <a:rPr lang="en-GB" sz="2800" b="0" i="1" smtClean="0">
                                  <a:solidFill>
                                    <a:schemeClr val="bg2"/>
                                  </a:solidFill>
                                  <a:latin typeface="Cambria Math" panose="02040503050406030204" pitchFamily="18" charset="0"/>
                                </a:rPr>
                                <m:t>𝑠𝑝𝑎𝑡𝑖𝑎𝑙</m:t>
                              </m:r>
                            </m:sub>
                          </m:sSub>
                          <m:r>
                            <a:rPr lang="en-GB" sz="2800" b="0" i="1" smtClean="0">
                              <a:solidFill>
                                <a:schemeClr val="bg2"/>
                              </a:solidFill>
                              <a:latin typeface="Cambria Math" panose="02040503050406030204" pitchFamily="18" charset="0"/>
                            </a:rPr>
                            <m:t>=</m:t>
                          </m:r>
                          <m:nary>
                            <m:naryPr>
                              <m:chr m:val="∑"/>
                              <m:supHide m:val="on"/>
                              <m:ctrlPr>
                                <a:rPr lang="en-GB" sz="2800" b="0" i="1" smtClean="0">
                                  <a:solidFill>
                                    <a:schemeClr val="bg2"/>
                                  </a:solidFill>
                                  <a:latin typeface="Cambria Math" panose="02040503050406030204" pitchFamily="18" charset="0"/>
                                </a:rPr>
                              </m:ctrlPr>
                            </m:naryPr>
                            <m:sub>
                              <m:r>
                                <a:rPr lang="en-GB" sz="2800" b="0" i="1" smtClean="0">
                                  <a:solidFill>
                                    <a:schemeClr val="bg2"/>
                                  </a:solidFill>
                                  <a:latin typeface="Cambria Math" panose="02040503050406030204" pitchFamily="18" charset="0"/>
                                </a:rPr>
                                <m:t>{</m:t>
                              </m:r>
                              <m:sSub>
                                <m:sSubPr>
                                  <m:ctrlPr>
                                    <a:rPr lang="en-GB" sz="2800" i="1">
                                      <a:solidFill>
                                        <a:schemeClr val="bg2"/>
                                      </a:solidFill>
                                      <a:latin typeface="Cambria Math" panose="02040503050406030204" pitchFamily="18" charset="0"/>
                                    </a:rPr>
                                  </m:ctrlPr>
                                </m:sSubPr>
                                <m:e>
                                  <m:r>
                                    <a:rPr lang="en-GB" sz="2800" b="0" i="1" smtClean="0">
                                      <a:solidFill>
                                        <a:schemeClr val="bg2"/>
                                      </a:solidFill>
                                      <a:latin typeface="Cambria Math" panose="02040503050406030204" pitchFamily="18" charset="0"/>
                                    </a:rPr>
                                    <m:t>𝑃</m:t>
                                  </m:r>
                                </m:e>
                                <m:sub>
                                  <m:r>
                                    <a:rPr lang="en-GB" sz="2800" b="0" i="1" smtClean="0">
                                      <a:solidFill>
                                        <a:schemeClr val="bg2"/>
                                      </a:solidFill>
                                      <a:latin typeface="Cambria Math" panose="02040503050406030204" pitchFamily="18" charset="0"/>
                                    </a:rPr>
                                    <m:t>𝑖</m:t>
                                  </m:r>
                                  <m:r>
                                    <a:rPr lang="en-GB" sz="2800" b="0" i="1" smtClean="0">
                                      <a:solidFill>
                                        <a:schemeClr val="bg2"/>
                                      </a:solidFill>
                                      <a:latin typeface="Cambria Math" panose="02040503050406030204" pitchFamily="18" charset="0"/>
                                    </a:rPr>
                                    <m:t>→</m:t>
                                  </m:r>
                                  <m:r>
                                    <a:rPr lang="en-GB" sz="2800" i="1">
                                      <a:solidFill>
                                        <a:schemeClr val="bg2"/>
                                      </a:solidFill>
                                      <a:latin typeface="Cambria Math" panose="02040503050406030204" pitchFamily="18" charset="0"/>
                                    </a:rPr>
                                    <m:t>𝑗</m:t>
                                  </m:r>
                                </m:sub>
                              </m:sSub>
                              <m:r>
                                <a:rPr lang="en-GB" sz="2800" b="0" i="1" smtClean="0">
                                  <a:solidFill>
                                    <a:schemeClr val="bg2"/>
                                  </a:solidFill>
                                  <a:latin typeface="Cambria Math" panose="02040503050406030204" pitchFamily="18" charset="0"/>
                                </a:rPr>
                                <m:t>,</m:t>
                              </m:r>
                              <m:sSub>
                                <m:sSubPr>
                                  <m:ctrlPr>
                                    <a:rPr lang="en-GB" sz="2800" i="1">
                                      <a:solidFill>
                                        <a:schemeClr val="bg2"/>
                                      </a:solidFill>
                                      <a:latin typeface="Cambria Math" panose="02040503050406030204" pitchFamily="18" charset="0"/>
                                    </a:rPr>
                                  </m:ctrlPr>
                                </m:sSubPr>
                                <m:e>
                                  <m:r>
                                    <a:rPr lang="en-GB" sz="2800" b="0" i="1" smtClean="0">
                                      <a:solidFill>
                                        <a:schemeClr val="bg2"/>
                                      </a:solidFill>
                                      <a:latin typeface="Cambria Math" panose="02040503050406030204" pitchFamily="18" charset="0"/>
                                    </a:rPr>
                                    <m:t> </m:t>
                                  </m:r>
                                  <m:r>
                                    <a:rPr lang="en-GB" sz="2800" b="0" i="1" smtClean="0">
                                      <a:solidFill>
                                        <a:schemeClr val="bg2"/>
                                      </a:solidFill>
                                      <a:latin typeface="Cambria Math" panose="02040503050406030204" pitchFamily="18" charset="0"/>
                                    </a:rPr>
                                    <m:t>𝑃</m:t>
                                  </m:r>
                                </m:e>
                                <m:sub>
                                  <m:r>
                                    <a:rPr lang="en-GB" sz="2800" b="0" i="1" smtClean="0">
                                      <a:solidFill>
                                        <a:schemeClr val="bg2"/>
                                      </a:solidFill>
                                      <a:latin typeface="Cambria Math" panose="02040503050406030204" pitchFamily="18" charset="0"/>
                                    </a:rPr>
                                    <m:t>𝑘</m:t>
                                  </m:r>
                                  <m:r>
                                    <a:rPr lang="en-GB" sz="2800" b="0" i="1" smtClean="0">
                                      <a:solidFill>
                                        <a:schemeClr val="bg2"/>
                                      </a:solidFill>
                                      <a:latin typeface="Cambria Math" panose="02040503050406030204" pitchFamily="18" charset="0"/>
                                    </a:rPr>
                                    <m:t>→</m:t>
                                  </m:r>
                                  <m:r>
                                    <a:rPr lang="en-GB" sz="2800" b="0" i="1" smtClean="0">
                                      <a:solidFill>
                                        <a:schemeClr val="bg2"/>
                                      </a:solidFill>
                                      <a:latin typeface="Cambria Math" panose="02040503050406030204" pitchFamily="18" charset="0"/>
                                    </a:rPr>
                                    <m:t>𝑙</m:t>
                                  </m:r>
                                </m:sub>
                              </m:sSub>
                              <m:r>
                                <a:rPr lang="en-GB" sz="2800" b="0" i="1" smtClean="0">
                                  <a:solidFill>
                                    <a:schemeClr val="bg2"/>
                                  </a:solidFill>
                                  <a:latin typeface="Cambria Math" panose="02040503050406030204" pitchFamily="18" charset="0"/>
                                </a:rPr>
                                <m:t>}</m:t>
                              </m:r>
                              <m:r>
                                <a:rPr lang="en-GB" sz="2800" i="1" smtClean="0">
                                  <a:solidFill>
                                    <a:schemeClr val="bg2"/>
                                  </a:solidFill>
                                  <a:latin typeface="Cambria Math" panose="02040503050406030204" pitchFamily="18" charset="0"/>
                                  <a:ea typeface="Cambria Math" panose="02040503050406030204" pitchFamily="18" charset="0"/>
                                </a:rPr>
                                <m:t>∈</m:t>
                              </m:r>
                              <m:r>
                                <a:rPr lang="en-GB" sz="2800" b="0" i="1" smtClean="0">
                                  <a:solidFill>
                                    <a:schemeClr val="bg2"/>
                                  </a:solidFill>
                                  <a:latin typeface="Cambria Math" panose="02040503050406030204" pitchFamily="18" charset="0"/>
                                  <a:ea typeface="Cambria Math" panose="02040503050406030204" pitchFamily="18" charset="0"/>
                                </a:rPr>
                                <m:t>𝑁</m:t>
                              </m:r>
                              <m:r>
                                <m:rPr>
                                  <m:brk m:alnAt="7"/>
                                </m:rPr>
                                <a:rPr lang="en-GB" sz="2800" b="0" i="1" smtClean="0">
                                  <a:solidFill>
                                    <a:schemeClr val="bg2"/>
                                  </a:solidFill>
                                  <a:latin typeface="Cambria Math" panose="02040503050406030204" pitchFamily="18" charset="0"/>
                                </a:rPr>
                                <m:t> </m:t>
                              </m:r>
                            </m:sub>
                            <m:sup/>
                            <m:e>
                              <m:sSub>
                                <m:sSubPr>
                                  <m:ctrlPr>
                                    <a:rPr lang="en-GB" sz="2800" i="1">
                                      <a:solidFill>
                                        <a:schemeClr val="bg2"/>
                                      </a:solidFill>
                                      <a:latin typeface="Cambria Math" panose="02040503050406030204" pitchFamily="18" charset="0"/>
                                    </a:rPr>
                                  </m:ctrlPr>
                                </m:sSubPr>
                                <m:e>
                                  <m:r>
                                    <m:rPr>
                                      <m:sty m:val="p"/>
                                    </m:rPr>
                                    <a:rPr lang="el-GR" sz="2800" i="1">
                                      <a:solidFill>
                                        <a:schemeClr val="bg2"/>
                                      </a:solidFill>
                                      <a:latin typeface="Cambria Math" panose="02040503050406030204" pitchFamily="18" charset="0"/>
                                    </a:rPr>
                                    <m:t>χ</m:t>
                                  </m:r>
                                </m:e>
                                <m:sub>
                                  <m:r>
                                    <a:rPr lang="en-GB" sz="2800" i="1">
                                      <a:solidFill>
                                        <a:schemeClr val="bg2"/>
                                      </a:solidFill>
                                      <a:latin typeface="Cambria Math" panose="02040503050406030204" pitchFamily="18" charset="0"/>
                                    </a:rPr>
                                    <m:t>𝑖</m:t>
                                  </m:r>
                                  <m:r>
                                    <a:rPr lang="en-GB" sz="2800" i="1">
                                      <a:solidFill>
                                        <a:schemeClr val="bg2"/>
                                      </a:solidFill>
                                      <a:latin typeface="Cambria Math" panose="02040503050406030204" pitchFamily="18" charset="0"/>
                                    </a:rPr>
                                    <m:t>→</m:t>
                                  </m:r>
                                  <m:r>
                                    <a:rPr lang="en-GB" sz="2800" i="1">
                                      <a:solidFill>
                                        <a:schemeClr val="bg2"/>
                                      </a:solidFill>
                                      <a:latin typeface="Cambria Math" panose="02040503050406030204" pitchFamily="18" charset="0"/>
                                    </a:rPr>
                                    <m:t>𝑗</m:t>
                                  </m:r>
                                </m:sub>
                              </m:sSub>
                              <m:r>
                                <a:rPr lang="en-GB" sz="2800" b="0" i="1" smtClean="0">
                                  <a:solidFill>
                                    <a:schemeClr val="bg2"/>
                                  </a:solidFill>
                                  <a:latin typeface="Cambria Math" panose="02040503050406030204" pitchFamily="18" charset="0"/>
                                </a:rPr>
                                <m:t> </m:t>
                              </m:r>
                              <m:sSub>
                                <m:sSubPr>
                                  <m:ctrlPr>
                                    <a:rPr lang="en-GB" sz="2800" i="1">
                                      <a:solidFill>
                                        <a:schemeClr val="bg2"/>
                                      </a:solidFill>
                                      <a:latin typeface="Cambria Math" panose="02040503050406030204" pitchFamily="18" charset="0"/>
                                    </a:rPr>
                                  </m:ctrlPr>
                                </m:sSubPr>
                                <m:e>
                                  <m:r>
                                    <m:rPr>
                                      <m:sty m:val="p"/>
                                    </m:rPr>
                                    <a:rPr lang="el-GR" sz="2800" i="1">
                                      <a:solidFill>
                                        <a:schemeClr val="bg2"/>
                                      </a:solidFill>
                                      <a:latin typeface="Cambria Math" panose="02040503050406030204" pitchFamily="18" charset="0"/>
                                    </a:rPr>
                                    <m:t>χ</m:t>
                                  </m:r>
                                </m:e>
                                <m:sub>
                                  <m:r>
                                    <a:rPr lang="en-GB" sz="2800" b="0" i="1" smtClean="0">
                                      <a:solidFill>
                                        <a:schemeClr val="bg2"/>
                                      </a:solidFill>
                                      <a:latin typeface="Cambria Math" panose="02040503050406030204" pitchFamily="18" charset="0"/>
                                    </a:rPr>
                                    <m:t>𝑘</m:t>
                                  </m:r>
                                  <m:r>
                                    <a:rPr lang="en-GB" sz="2800" i="1">
                                      <a:solidFill>
                                        <a:schemeClr val="bg2"/>
                                      </a:solidFill>
                                      <a:latin typeface="Cambria Math" panose="02040503050406030204" pitchFamily="18" charset="0"/>
                                    </a:rPr>
                                    <m:t>→</m:t>
                                  </m:r>
                                  <m:r>
                                    <a:rPr lang="en-GB" sz="2800" b="0" i="1" smtClean="0">
                                      <a:solidFill>
                                        <a:schemeClr val="bg2"/>
                                      </a:solidFill>
                                      <a:latin typeface="Cambria Math" panose="02040503050406030204" pitchFamily="18" charset="0"/>
                                    </a:rPr>
                                    <m:t>𝑙</m:t>
                                  </m:r>
                                </m:sub>
                              </m:sSub>
                              <m:r>
                                <a:rPr lang="en-GB" sz="2800" b="0" i="1" smtClean="0">
                                  <a:solidFill>
                                    <a:schemeClr val="bg2"/>
                                  </a:solidFill>
                                  <a:latin typeface="Cambria Math" panose="02040503050406030204" pitchFamily="18" charset="0"/>
                                </a:rPr>
                                <m:t> </m:t>
                              </m:r>
                              <m:r>
                                <a:rPr lang="en-GB" sz="2800" b="0" i="1" smtClean="0">
                                  <a:solidFill>
                                    <a:schemeClr val="bg2"/>
                                  </a:solidFill>
                                  <a:latin typeface="Cambria Math" panose="02040503050406030204" pitchFamily="18" charset="0"/>
                                </a:rPr>
                                <m:t>𝐶</m:t>
                              </m:r>
                            </m:e>
                          </m:nary>
                        </m:e>
                      </m:func>
                    </m:oMath>
                  </m:oMathPara>
                </a14:m>
                <a:endParaRPr lang="en-GB" sz="3600" dirty="0">
                  <a:solidFill>
                    <a:schemeClr val="bg2"/>
                  </a:solidFill>
                </a:endParaRPr>
              </a:p>
            </p:txBody>
          </p:sp>
        </mc:Choice>
        <mc:Fallback xmlns="">
          <p:sp>
            <p:nvSpPr>
              <p:cNvPr id="12" name="Equation"/>
              <p:cNvSpPr txBox="1">
                <a:spLocks noRot="1" noChangeAspect="1" noMove="1" noResize="1" noEditPoints="1" noAdjustHandles="1" noChangeArrowheads="1" noChangeShapeType="1" noTextEdit="1"/>
              </p:cNvSpPr>
              <p:nvPr/>
            </p:nvSpPr>
            <p:spPr>
              <a:xfrm>
                <a:off x="1075665" y="3948434"/>
                <a:ext cx="7611135" cy="1145057"/>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3" name="Pi-&gt;j"/>
              <p:cNvSpPr txBox="1"/>
              <p:nvPr/>
            </p:nvSpPr>
            <p:spPr>
              <a:xfrm>
                <a:off x="3968838" y="710786"/>
                <a:ext cx="1043427" cy="6651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rgbClr val="000000"/>
                              </a:solidFill>
                              <a:latin typeface="Cambria Math" panose="02040503050406030204" pitchFamily="18" charset="0"/>
                            </a:rPr>
                          </m:ctrlPr>
                        </m:sSubPr>
                        <m:e>
                          <m:r>
                            <a:rPr lang="en-GB" sz="4000" b="0" i="1" smtClean="0">
                              <a:solidFill>
                                <a:srgbClr val="000000"/>
                              </a:solidFill>
                              <a:latin typeface="Cambria Math" panose="02040503050406030204" pitchFamily="18" charset="0"/>
                            </a:rPr>
                            <m:t>𝑃</m:t>
                          </m:r>
                        </m:e>
                        <m:sub>
                          <m:r>
                            <a:rPr lang="en-GB" sz="4000" b="0" i="1" smtClean="0">
                              <a:solidFill>
                                <a:srgbClr val="000000"/>
                              </a:solidFill>
                              <a:latin typeface="Cambria Math" panose="02040503050406030204" pitchFamily="18" charset="0"/>
                            </a:rPr>
                            <m:t>𝑖</m:t>
                          </m:r>
                          <m:r>
                            <a:rPr lang="en-GB" sz="4000" b="0" i="1" smtClean="0">
                              <a:solidFill>
                                <a:srgbClr val="000000"/>
                              </a:solidFill>
                              <a:latin typeface="Cambria Math" panose="02040503050406030204" pitchFamily="18" charset="0"/>
                            </a:rPr>
                            <m:t>→</m:t>
                          </m:r>
                          <m:r>
                            <a:rPr lang="en-GB" sz="4000" b="0" i="1" smtClean="0">
                              <a:solidFill>
                                <a:srgbClr val="000000"/>
                              </a:solidFill>
                              <a:latin typeface="Cambria Math" panose="02040503050406030204" pitchFamily="18" charset="0"/>
                            </a:rPr>
                            <m:t>𝑗</m:t>
                          </m:r>
                        </m:sub>
                      </m:sSub>
                    </m:oMath>
                  </m:oMathPara>
                </a14:m>
                <a:endParaRPr lang="en-GB" sz="4000" i="1" dirty="0">
                  <a:solidFill>
                    <a:srgbClr val="000000"/>
                  </a:solidFill>
                  <a:latin typeface="Cambria Math" panose="02040503050406030204" pitchFamily="18" charset="0"/>
                </a:endParaRPr>
              </a:p>
            </p:txBody>
          </p:sp>
        </mc:Choice>
        <mc:Fallback xmlns="">
          <p:sp>
            <p:nvSpPr>
              <p:cNvPr id="13" name="Pi-&gt;j"/>
              <p:cNvSpPr txBox="1">
                <a:spLocks noRot="1" noChangeAspect="1" noMove="1" noResize="1" noEditPoints="1" noAdjustHandles="1" noChangeArrowheads="1" noChangeShapeType="1" noTextEdit="1"/>
              </p:cNvSpPr>
              <p:nvPr/>
            </p:nvSpPr>
            <p:spPr>
              <a:xfrm>
                <a:off x="3968838" y="710786"/>
                <a:ext cx="1043427" cy="665118"/>
              </a:xfrm>
              <a:prstGeom prst="rect">
                <a:avLst/>
              </a:prstGeom>
              <a:blipFill rotWithShape="0">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 name="Pk-&gt;l"/>
              <p:cNvSpPr txBox="1"/>
              <p:nvPr/>
            </p:nvSpPr>
            <p:spPr>
              <a:xfrm>
                <a:off x="4408055" y="1365680"/>
                <a:ext cx="109126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rgbClr val="000000"/>
                              </a:solidFill>
                              <a:latin typeface="Cambria Math" panose="02040503050406030204" pitchFamily="18" charset="0"/>
                            </a:rPr>
                          </m:ctrlPr>
                        </m:sSubPr>
                        <m:e>
                          <m:r>
                            <a:rPr lang="en-GB" sz="4000" b="0" i="1" smtClean="0">
                              <a:solidFill>
                                <a:srgbClr val="000000"/>
                              </a:solidFill>
                              <a:latin typeface="Cambria Math" panose="02040503050406030204" pitchFamily="18" charset="0"/>
                            </a:rPr>
                            <m:t>𝑃</m:t>
                          </m:r>
                        </m:e>
                        <m:sub>
                          <m:r>
                            <a:rPr lang="en-GB" sz="4000" b="0" i="1" smtClean="0">
                              <a:solidFill>
                                <a:srgbClr val="000000"/>
                              </a:solidFill>
                              <a:latin typeface="Cambria Math" panose="02040503050406030204" pitchFamily="18" charset="0"/>
                            </a:rPr>
                            <m:t>𝑘</m:t>
                          </m:r>
                          <m:r>
                            <a:rPr lang="en-GB" sz="4000" b="0" i="1" smtClean="0">
                              <a:solidFill>
                                <a:srgbClr val="000000"/>
                              </a:solidFill>
                              <a:latin typeface="Cambria Math" panose="02040503050406030204" pitchFamily="18" charset="0"/>
                            </a:rPr>
                            <m:t>→</m:t>
                          </m:r>
                          <m:r>
                            <a:rPr lang="en-GB" sz="4000" b="0" i="1" smtClean="0">
                              <a:solidFill>
                                <a:srgbClr val="000000"/>
                              </a:solidFill>
                              <a:latin typeface="Cambria Math" panose="02040503050406030204" pitchFamily="18" charset="0"/>
                            </a:rPr>
                            <m:t>𝑙</m:t>
                          </m:r>
                        </m:sub>
                      </m:sSub>
                    </m:oMath>
                  </m:oMathPara>
                </a14:m>
                <a:endParaRPr lang="en-GB" sz="4000" i="1" dirty="0">
                  <a:solidFill>
                    <a:srgbClr val="000000"/>
                  </a:solidFill>
                  <a:latin typeface="Cambria Math" panose="02040503050406030204" pitchFamily="18" charset="0"/>
                </a:endParaRPr>
              </a:p>
            </p:txBody>
          </p:sp>
        </mc:Choice>
        <mc:Fallback xmlns="">
          <p:sp>
            <p:nvSpPr>
              <p:cNvPr id="14" name="Pk-&gt;l"/>
              <p:cNvSpPr txBox="1">
                <a:spLocks noRot="1" noChangeAspect="1" noMove="1" noResize="1" noEditPoints="1" noAdjustHandles="1" noChangeArrowheads="1" noChangeShapeType="1" noTextEdit="1"/>
              </p:cNvSpPr>
              <p:nvPr/>
            </p:nvSpPr>
            <p:spPr>
              <a:xfrm>
                <a:off x="4408055" y="1365680"/>
                <a:ext cx="1091261" cy="615553"/>
              </a:xfrm>
              <a:prstGeom prst="rect">
                <a:avLst/>
              </a:prstGeom>
              <a:blipFill rotWithShape="0">
                <a:blip r:embed="rId6"/>
                <a:stretch>
                  <a:fillRect/>
                </a:stretch>
              </a:blipFill>
            </p:spPr>
            <p:txBody>
              <a:bodyPr/>
              <a:lstStyle/>
              <a:p>
                <a:r>
                  <a:rPr lang="en-GB">
                    <a:noFill/>
                  </a:rPr>
                  <a:t> </a:t>
                </a:r>
              </a:p>
            </p:txBody>
          </p:sp>
        </mc:Fallback>
      </mc:AlternateContent>
      <p:sp>
        <p:nvSpPr>
          <p:cNvPr id="17" name="AllNeigh"/>
          <p:cNvSpPr txBox="1"/>
          <p:nvPr/>
        </p:nvSpPr>
        <p:spPr>
          <a:xfrm>
            <a:off x="-1" y="4687413"/>
            <a:ext cx="4151797" cy="461665"/>
          </a:xfrm>
          <a:prstGeom prst="rect">
            <a:avLst/>
          </a:prstGeom>
          <a:noFill/>
        </p:spPr>
        <p:txBody>
          <a:bodyPr wrap="square" rtlCol="0">
            <a:spAutoFit/>
          </a:bodyPr>
          <a:lstStyle/>
          <a:p>
            <a:r>
              <a:rPr lang="en-GB" sz="2400" b="1" dirty="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All neighbouring locations:</a:t>
            </a:r>
            <a:endParaRPr lang="en-GB" sz="2400" b="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Pi-&gt;l"/>
              <p:cNvSpPr txBox="1"/>
              <p:nvPr/>
            </p:nvSpPr>
            <p:spPr>
              <a:xfrm>
                <a:off x="4405996" y="1357156"/>
                <a:ext cx="998543"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4000" i="1" smtClean="0">
                              <a:solidFill>
                                <a:srgbClr val="000000"/>
                              </a:solidFill>
                              <a:latin typeface="Cambria Math" panose="02040503050406030204" pitchFamily="18" charset="0"/>
                            </a:rPr>
                          </m:ctrlPr>
                        </m:sSubPr>
                        <m:e>
                          <m:r>
                            <a:rPr lang="en-GB" sz="4000" b="0" i="1" smtClean="0">
                              <a:solidFill>
                                <a:srgbClr val="000000"/>
                              </a:solidFill>
                              <a:latin typeface="Cambria Math" panose="02040503050406030204" pitchFamily="18" charset="0"/>
                            </a:rPr>
                            <m:t>𝑃</m:t>
                          </m:r>
                        </m:e>
                        <m:sub>
                          <m:r>
                            <a:rPr lang="en-GB" sz="4000" b="0" i="1" smtClean="0">
                              <a:solidFill>
                                <a:srgbClr val="000000"/>
                              </a:solidFill>
                              <a:latin typeface="Cambria Math" panose="02040503050406030204" pitchFamily="18" charset="0"/>
                            </a:rPr>
                            <m:t>𝑖</m:t>
                          </m:r>
                          <m:r>
                            <a:rPr lang="en-GB" sz="4000" b="0" i="1" smtClean="0">
                              <a:solidFill>
                                <a:srgbClr val="000000"/>
                              </a:solidFill>
                              <a:latin typeface="Cambria Math" panose="02040503050406030204" pitchFamily="18" charset="0"/>
                            </a:rPr>
                            <m:t>→</m:t>
                          </m:r>
                          <m:r>
                            <a:rPr lang="en-GB" sz="4000" b="0" i="1" smtClean="0">
                              <a:solidFill>
                                <a:srgbClr val="000000"/>
                              </a:solidFill>
                              <a:latin typeface="Cambria Math" panose="02040503050406030204" pitchFamily="18" charset="0"/>
                            </a:rPr>
                            <m:t>𝑙</m:t>
                          </m:r>
                        </m:sub>
                      </m:sSub>
                    </m:oMath>
                  </m:oMathPara>
                </a14:m>
                <a:endParaRPr lang="en-GB" sz="4000" i="1" dirty="0">
                  <a:solidFill>
                    <a:srgbClr val="000000"/>
                  </a:solidFill>
                  <a:latin typeface="Cambria Math" panose="02040503050406030204" pitchFamily="18" charset="0"/>
                </a:endParaRPr>
              </a:p>
            </p:txBody>
          </p:sp>
        </mc:Choice>
        <mc:Fallback xmlns="">
          <p:sp>
            <p:nvSpPr>
              <p:cNvPr id="18" name="Pi-&gt;l"/>
              <p:cNvSpPr txBox="1">
                <a:spLocks noRot="1" noChangeAspect="1" noMove="1" noResize="1" noEditPoints="1" noAdjustHandles="1" noChangeArrowheads="1" noChangeShapeType="1" noTextEdit="1"/>
              </p:cNvSpPr>
              <p:nvPr/>
            </p:nvSpPr>
            <p:spPr>
              <a:xfrm>
                <a:off x="4405996" y="1357156"/>
                <a:ext cx="998543" cy="615553"/>
              </a:xfrm>
              <a:prstGeom prst="rect">
                <a:avLst/>
              </a:prstGeom>
              <a:blipFill rotWithShape="0">
                <a:blip r:embed="rId7"/>
                <a:stretch>
                  <a:fillRect/>
                </a:stretch>
              </a:blipFill>
            </p:spPr>
            <p:txBody>
              <a:bodyPr/>
              <a:lstStyle/>
              <a:p>
                <a:r>
                  <a:rPr lang="en-GB">
                    <a:noFill/>
                  </a:rPr>
                  <a:t> </a:t>
                </a:r>
              </a:p>
            </p:txBody>
          </p:sp>
        </mc:Fallback>
      </mc:AlternateContent>
      <p:sp>
        <p:nvSpPr>
          <p:cNvPr id="22" name="AllNeigh"/>
          <p:cNvSpPr txBox="1"/>
          <p:nvPr/>
        </p:nvSpPr>
        <p:spPr>
          <a:xfrm>
            <a:off x="6720442" y="4681835"/>
            <a:ext cx="2495551" cy="461665"/>
          </a:xfrm>
          <a:prstGeom prst="rect">
            <a:avLst/>
          </a:prstGeom>
          <a:noFill/>
        </p:spPr>
        <p:txBody>
          <a:bodyPr wrap="square" rtlCol="0">
            <a:spAutoFit/>
          </a:bodyPr>
          <a:lstStyle/>
          <a:p>
            <a:r>
              <a:rPr lang="en-GB" sz="2400" b="1" dirty="0"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a:t>Constant penalty</a:t>
            </a:r>
            <a:endParaRPr lang="en-GB" sz="2400" b="1" dirty="0">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741158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250"/>
                                        <p:tgtEl>
                                          <p:spTgt spid="35"/>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50"/>
                                        <p:tgtEl>
                                          <p:spTgt spid="34"/>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25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38"/>
                                        </p:tgtEl>
                                      </p:cBhvr>
                                    </p:animEffect>
                                    <p:set>
                                      <p:cBhvr>
                                        <p:cTn id="50" dur="1" fill="hold">
                                          <p:stCondLst>
                                            <p:cond delay="499"/>
                                          </p:stCondLst>
                                        </p:cTn>
                                        <p:tgtEl>
                                          <p:spTgt spid="38"/>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250"/>
                                        <p:tgtEl>
                                          <p:spTgt spid="14"/>
                                        </p:tgtEl>
                                      </p:cBhvr>
                                    </p:animEffect>
                                    <p:set>
                                      <p:cBhvr>
                                        <p:cTn id="53" dur="1" fill="hold">
                                          <p:stCondLst>
                                            <p:cond delay="249"/>
                                          </p:stCondLst>
                                        </p:cTn>
                                        <p:tgtEl>
                                          <p:spTgt spid="14"/>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250"/>
                                        <p:tgtEl>
                                          <p:spTgt spid="18"/>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fade">
                                      <p:cBhvr>
                                        <p:cTn id="60" dur="500"/>
                                        <p:tgtEl>
                                          <p:spTgt spid="4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childTnLst>
                          </p:cTn>
                        </p:par>
                        <p:par>
                          <p:cTn id="66" fill="hold">
                            <p:stCondLst>
                              <p:cond delay="500"/>
                            </p:stCondLst>
                            <p:childTnLst>
                              <p:par>
                                <p:cTn id="67" presetID="10" presetClass="entr" presetSubtype="0" fill="hold" grpId="0" nodeType="afterEffect">
                                  <p:stCondLst>
                                    <p:cond delay="50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250"/>
                                        <p:tgtEl>
                                          <p:spTgt spid="17"/>
                                        </p:tgtEl>
                                      </p:cBhvr>
                                    </p:animEffect>
                                  </p:childTnLst>
                                </p:cTn>
                              </p:par>
                            </p:childTnLst>
                          </p:cTn>
                        </p:par>
                        <p:par>
                          <p:cTn id="70" fill="hold">
                            <p:stCondLst>
                              <p:cond delay="1250"/>
                            </p:stCondLst>
                            <p:childTnLst>
                              <p:par>
                                <p:cTn id="71" presetID="10" presetClass="entr" presetSubtype="0" fill="hold" grpId="0" nodeType="after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7" grpId="0"/>
      <p:bldP spid="18"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Equation"/>
              <p:cNvSpPr txBox="1"/>
              <p:nvPr/>
            </p:nvSpPr>
            <p:spPr>
              <a:xfrm>
                <a:off x="104115" y="2255766"/>
                <a:ext cx="8935770" cy="63196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GB" sz="3600" b="0" i="1" smtClean="0">
                              <a:solidFill>
                                <a:schemeClr val="bg2"/>
                              </a:solidFill>
                              <a:latin typeface="Cambria Math" panose="02040503050406030204" pitchFamily="18" charset="0"/>
                            </a:rPr>
                          </m:ctrlPr>
                        </m:funcPr>
                        <m:fName>
                          <m:r>
                            <m:rPr>
                              <m:sty m:val="p"/>
                            </m:rPr>
                            <a:rPr lang="en-GB" sz="3600" b="0" i="0" smtClean="0">
                              <a:solidFill>
                                <a:schemeClr val="bg2"/>
                              </a:solidFill>
                              <a:latin typeface="Cambria Math" panose="02040503050406030204" pitchFamily="18" charset="0"/>
                            </a:rPr>
                            <m:t>min</m:t>
                          </m:r>
                        </m:fName>
                        <m:e>
                          <m:sSub>
                            <m:sSubPr>
                              <m:ctrlPr>
                                <a:rPr lang="en-GB" sz="3600" i="1">
                                  <a:solidFill>
                                    <a:schemeClr val="bg2"/>
                                  </a:solidFill>
                                  <a:latin typeface="Cambria Math" panose="02040503050406030204" pitchFamily="18" charset="0"/>
                                </a:rPr>
                              </m:ctrlPr>
                            </m:sSubPr>
                            <m:e>
                              <m:r>
                                <m:rPr>
                                  <m:nor/>
                                </m:rPr>
                                <a:rPr lang="el-GR" sz="4400" dirty="0">
                                  <a:solidFill>
                                    <a:schemeClr val="bg2"/>
                                  </a:solidFill>
                                </a:rPr>
                                <m:t>λ</m:t>
                              </m:r>
                              <m:sSub>
                                <m:sSubPr>
                                  <m:ctrlPr>
                                    <a:rPr lang="en-GB" sz="4000" i="1">
                                      <a:solidFill>
                                        <a:schemeClr val="bg2"/>
                                      </a:solidFill>
                                      <a:latin typeface="Cambria Math" panose="02040503050406030204" pitchFamily="18" charset="0"/>
                                    </a:rPr>
                                  </m:ctrlPr>
                                </m:sSubPr>
                                <m:e>
                                  <m:r>
                                    <a:rPr lang="en-GB" sz="4000" i="1">
                                      <a:solidFill>
                                        <a:schemeClr val="bg2"/>
                                      </a:solidFill>
                                      <a:latin typeface="Cambria Math" panose="02040503050406030204" pitchFamily="18" charset="0"/>
                                    </a:rPr>
                                    <m:t>𝐸</m:t>
                                  </m:r>
                                </m:e>
                                <m:sub>
                                  <m:r>
                                    <a:rPr lang="en-GB" sz="4000" i="1">
                                      <a:solidFill>
                                        <a:schemeClr val="bg2"/>
                                      </a:solidFill>
                                      <a:latin typeface="Cambria Math" panose="02040503050406030204" pitchFamily="18" charset="0"/>
                                    </a:rPr>
                                    <m:t>𝑑𝑎𝑡𝑎</m:t>
                                  </m:r>
                                </m:sub>
                              </m:sSub>
                              <m:r>
                                <a:rPr lang="en-GB" sz="3600" i="1">
                                  <a:solidFill>
                                    <a:schemeClr val="bg2"/>
                                  </a:solidFill>
                                  <a:latin typeface="Cambria Math" panose="02040503050406030204" pitchFamily="18" charset="0"/>
                                </a:rPr>
                                <m:t>+</m:t>
                              </m:r>
                              <m:d>
                                <m:dPr>
                                  <m:ctrlPr>
                                    <a:rPr lang="en-GB" sz="3600" i="1">
                                      <a:solidFill>
                                        <a:schemeClr val="bg2"/>
                                      </a:solidFill>
                                      <a:latin typeface="Cambria Math" panose="02040503050406030204" pitchFamily="18" charset="0"/>
                                    </a:rPr>
                                  </m:ctrlPr>
                                </m:dPr>
                                <m:e>
                                  <m:r>
                                    <a:rPr lang="en-GB" sz="3600" i="1">
                                      <a:solidFill>
                                        <a:schemeClr val="bg2"/>
                                      </a:solidFill>
                                      <a:latin typeface="Cambria Math" panose="02040503050406030204" pitchFamily="18" charset="0"/>
                                    </a:rPr>
                                    <m:t>1−</m:t>
                                  </m:r>
                                  <m:r>
                                    <m:rPr>
                                      <m:nor/>
                                    </m:rPr>
                                    <a:rPr lang="el-GR" sz="4000" dirty="0">
                                      <a:solidFill>
                                        <a:schemeClr val="bg2"/>
                                      </a:solidFill>
                                    </a:rPr>
                                    <m:t>λ</m:t>
                                  </m:r>
                                </m:e>
                              </m:d>
                              <m:r>
                                <a:rPr lang="en-GB" sz="3600" i="1">
                                  <a:solidFill>
                                    <a:schemeClr val="bg2"/>
                                  </a:solidFill>
                                  <a:latin typeface="Cambria Math" panose="02040503050406030204" pitchFamily="18" charset="0"/>
                                </a:rPr>
                                <m:t>𝐸</m:t>
                              </m:r>
                            </m:e>
                            <m:sub>
                              <m:r>
                                <a:rPr lang="en-GB" sz="3600" i="1">
                                  <a:solidFill>
                                    <a:schemeClr val="bg2"/>
                                  </a:solidFill>
                                  <a:latin typeface="Cambria Math" panose="02040503050406030204" pitchFamily="18" charset="0"/>
                                </a:rPr>
                                <m:t>𝑖𝑟𝑟𝑒𝑔𝑢𝑙𝑎𝑟𝑖𝑡𝑦</m:t>
                              </m:r>
                            </m:sub>
                          </m:sSub>
                          <m:r>
                            <a:rPr lang="en-GB" sz="3600" i="1">
                              <a:solidFill>
                                <a:schemeClr val="bg2"/>
                              </a:solidFill>
                              <a:latin typeface="Cambria Math" panose="02040503050406030204" pitchFamily="18" charset="0"/>
                            </a:rPr>
                            <m:t>+</m:t>
                          </m:r>
                          <m:sSub>
                            <m:sSubPr>
                              <m:ctrlPr>
                                <a:rPr lang="en-GB" sz="3600" i="1">
                                  <a:solidFill>
                                    <a:schemeClr val="bg2"/>
                                  </a:solidFill>
                                  <a:latin typeface="Cambria Math" panose="02040503050406030204" pitchFamily="18" charset="0"/>
                                </a:rPr>
                              </m:ctrlPr>
                            </m:sSubPr>
                            <m:e>
                              <m:r>
                                <a:rPr lang="en-GB" sz="3600" i="1">
                                  <a:solidFill>
                                    <a:schemeClr val="bg2"/>
                                  </a:solidFill>
                                  <a:latin typeface="Cambria Math" panose="02040503050406030204" pitchFamily="18" charset="0"/>
                                </a:rPr>
                                <m:t>𝐸</m:t>
                              </m:r>
                            </m:e>
                            <m:sub>
                              <m:r>
                                <a:rPr lang="en-GB" sz="3600" i="1">
                                  <a:solidFill>
                                    <a:schemeClr val="bg2"/>
                                  </a:solidFill>
                                  <a:latin typeface="Cambria Math" panose="02040503050406030204" pitchFamily="18" charset="0"/>
                                </a:rPr>
                                <m:t>𝑠𝑝𝑎𝑡𝑖𝑎𝑙</m:t>
                              </m:r>
                            </m:sub>
                          </m:sSub>
                        </m:e>
                      </m:func>
                    </m:oMath>
                  </m:oMathPara>
                </a14:m>
                <a:endParaRPr lang="en-GB" sz="3800" dirty="0">
                  <a:solidFill>
                    <a:schemeClr val="bg2"/>
                  </a:solidFill>
                </a:endParaRPr>
              </a:p>
            </p:txBody>
          </p:sp>
        </mc:Choice>
        <mc:Fallback xmlns="">
          <p:sp>
            <p:nvSpPr>
              <p:cNvPr id="4" name="Equation"/>
              <p:cNvSpPr txBox="1">
                <a:spLocks noRot="1" noChangeAspect="1" noMove="1" noResize="1" noEditPoints="1" noAdjustHandles="1" noChangeArrowheads="1" noChangeShapeType="1" noTextEdit="1"/>
              </p:cNvSpPr>
              <p:nvPr/>
            </p:nvSpPr>
            <p:spPr>
              <a:xfrm>
                <a:off x="104115" y="2255766"/>
                <a:ext cx="8935770" cy="631968"/>
              </a:xfrm>
              <a:prstGeom prst="rect">
                <a:avLst/>
              </a:prstGeom>
              <a:blipFill rotWithShape="0">
                <a:blip r:embed="rId3"/>
                <a:stretch>
                  <a:fillRect/>
                </a:stretch>
              </a:blipFill>
            </p:spPr>
            <p:txBody>
              <a:bodyPr/>
              <a:lstStyle/>
              <a:p>
                <a:r>
                  <a:rPr lang="en-GB">
                    <a:noFill/>
                  </a:rPr>
                  <a:t> </a:t>
                </a:r>
              </a:p>
            </p:txBody>
          </p:sp>
        </mc:Fallback>
      </mc:AlternateContent>
      <p:sp>
        <p:nvSpPr>
          <p:cNvPr id="2" name="Title 1"/>
          <p:cNvSpPr>
            <a:spLocks noGrp="1"/>
          </p:cNvSpPr>
          <p:nvPr>
            <p:ph type="title"/>
          </p:nvPr>
        </p:nvSpPr>
        <p:spPr>
          <a:xfrm>
            <a:off x="457200" y="-1730"/>
            <a:ext cx="8229600" cy="857250"/>
          </a:xfrm>
        </p:spPr>
        <p:txBody>
          <a:bodyPr/>
          <a:lstStyle/>
          <a:p>
            <a:r>
              <a:rPr lang="en-GB" dirty="0" smtClean="0"/>
              <a:t>Pairwise term</a:t>
            </a:r>
            <a:endParaRPr lang="en-GB" dirty="0"/>
          </a:p>
        </p:txBody>
      </p:sp>
      <p:sp>
        <p:nvSpPr>
          <p:cNvPr id="25" name="Rounded Rectangle Spatial"/>
          <p:cNvSpPr/>
          <p:nvPr/>
        </p:nvSpPr>
        <p:spPr>
          <a:xfrm>
            <a:off x="7378699" y="2143577"/>
            <a:ext cx="1562101" cy="856345"/>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ounded Rectangle Spatial"/>
          <p:cNvSpPr/>
          <p:nvPr/>
        </p:nvSpPr>
        <p:spPr>
          <a:xfrm>
            <a:off x="4523987" y="2143577"/>
            <a:ext cx="2412072" cy="856345"/>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599083" y="1463031"/>
            <a:ext cx="2924175" cy="646331"/>
          </a:xfrm>
          <a:prstGeom prst="rect">
            <a:avLst/>
          </a:prstGeom>
          <a:noFill/>
        </p:spPr>
        <p:txBody>
          <a:bodyPr wrap="square" rtlCol="0">
            <a:spAutoFit/>
          </a:bodyPr>
          <a:lstStyle/>
          <a:p>
            <a:pPr algn="ctr"/>
            <a:r>
              <a:rPr lang="en-GB" sz="3600" b="1" dirty="0" smtClean="0">
                <a:solidFill>
                  <a:srgbClr val="000000"/>
                </a:solidFill>
                <a:latin typeface="Cambria Math" panose="02040503050406030204" pitchFamily="18" charset="0"/>
              </a:rPr>
              <a:t>Point fidelity</a:t>
            </a:r>
            <a:endParaRPr lang="en-GB" sz="3600" b="1" dirty="0">
              <a:solidFill>
                <a:srgbClr val="000000"/>
              </a:solidFill>
              <a:latin typeface="Cambria Math" panose="02040503050406030204" pitchFamily="18" charset="0"/>
            </a:endParaRPr>
          </a:p>
        </p:txBody>
      </p:sp>
      <p:sp>
        <p:nvSpPr>
          <p:cNvPr id="7" name="TextBox 6"/>
          <p:cNvSpPr txBox="1"/>
          <p:nvPr/>
        </p:nvSpPr>
        <p:spPr>
          <a:xfrm>
            <a:off x="5112327" y="1463031"/>
            <a:ext cx="3200400" cy="646331"/>
          </a:xfrm>
          <a:prstGeom prst="rect">
            <a:avLst/>
          </a:prstGeom>
          <a:noFill/>
        </p:spPr>
        <p:txBody>
          <a:bodyPr wrap="square" rtlCol="0">
            <a:spAutoFit/>
          </a:bodyPr>
          <a:lstStyle/>
          <a:p>
            <a:pPr algn="ctr"/>
            <a:r>
              <a:rPr lang="en-GB" sz="3600" b="1" dirty="0" smtClean="0">
                <a:solidFill>
                  <a:srgbClr val="000000"/>
                </a:solidFill>
                <a:latin typeface="Cambria Math" panose="02040503050406030204" pitchFamily="18" charset="0"/>
              </a:rPr>
              <a:t>Neighbourhood</a:t>
            </a:r>
            <a:endParaRPr lang="en-GB" sz="3600" b="1" dirty="0">
              <a:solidFill>
                <a:srgbClr val="000000"/>
              </a:solidFill>
              <a:latin typeface="Cambria Math" panose="02040503050406030204" pitchFamily="18" charset="0"/>
            </a:endParaRPr>
          </a:p>
        </p:txBody>
      </p:sp>
    </p:spTree>
    <p:extLst>
      <p:ext uri="{BB962C8B-B14F-4D97-AF65-F5344CB8AC3E}">
        <p14:creationId xmlns:p14="http://schemas.microsoft.com/office/powerpoint/2010/main" val="2134490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250"/>
                                        <p:tgtEl>
                                          <p:spTgt spid="25"/>
                                        </p:tgtEl>
                                      </p:cBhvr>
                                    </p:animEffect>
                                    <p:set>
                                      <p:cBhvr>
                                        <p:cTn id="7" dur="1" fill="hold">
                                          <p:stCondLst>
                                            <p:cond delay="249"/>
                                          </p:stCondLst>
                                        </p:cTn>
                                        <p:tgtEl>
                                          <p:spTgt spid="25"/>
                                        </p:tgtEl>
                                        <p:attrNameLst>
                                          <p:attrName>style.visibility</p:attrName>
                                        </p:attrNameLst>
                                      </p:cBhvr>
                                      <p:to>
                                        <p:strVal val="hidden"/>
                                      </p:to>
                                    </p:se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1"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CloudLeft"/>
          <p:cNvPicPr preferRelativeResize="0"/>
          <p:nvPr/>
        </p:nvPicPr>
        <p:blipFill rotWithShape="1">
          <a:blip r:embed="rId3"/>
          <a:srcRect l="76560" t="63690" r="15384" b="24556"/>
          <a:stretch/>
        </p:blipFill>
        <p:spPr>
          <a:xfrm>
            <a:off x="59584" y="1526772"/>
            <a:ext cx="2955502" cy="2888285"/>
          </a:xfrm>
          <a:prstGeom prst="rect">
            <a:avLst/>
          </a:prstGeom>
          <a:effectLst>
            <a:outerShdw blurRad="63500" sx="102000" sy="102000" algn="ctr" rotWithShape="0">
              <a:prstClr val="black">
                <a:alpha val="40000"/>
              </a:prstClr>
            </a:outerShdw>
          </a:effectLst>
        </p:spPr>
      </p:pic>
      <p:pic>
        <p:nvPicPr>
          <p:cNvPr id="25" name="CloudRight"/>
          <p:cNvPicPr preferRelativeResize="0"/>
          <p:nvPr/>
        </p:nvPicPr>
        <p:blipFill rotWithShape="1">
          <a:blip r:embed="rId3"/>
          <a:srcRect l="76560" t="63690" r="15384" b="24556"/>
          <a:stretch/>
        </p:blipFill>
        <p:spPr>
          <a:xfrm>
            <a:off x="6148734" y="1526772"/>
            <a:ext cx="2955501" cy="2888284"/>
          </a:xfrm>
          <a:prstGeom prst="rect">
            <a:avLst/>
          </a:prstGeom>
          <a:effectLst>
            <a:outerShdw blurRad="63500" sx="102000" sy="102000" algn="ctr" rotWithShape="0">
              <a:prstClr val="black">
                <a:alpha val="40000"/>
              </a:prstClr>
            </a:outerShdw>
          </a:effectLst>
        </p:spPr>
      </p:pic>
      <p:pic>
        <p:nvPicPr>
          <p:cNvPr id="36" name="CloudMid"/>
          <p:cNvPicPr preferRelativeResize="0"/>
          <p:nvPr/>
        </p:nvPicPr>
        <p:blipFill rotWithShape="1">
          <a:blip r:embed="rId3"/>
          <a:srcRect l="76560" t="63690" r="15384" b="24556"/>
          <a:stretch/>
        </p:blipFill>
        <p:spPr>
          <a:xfrm>
            <a:off x="3115948" y="1526774"/>
            <a:ext cx="2955501" cy="2888284"/>
          </a:xfrm>
          <a:prstGeom prst="rect">
            <a:avLst/>
          </a:prstGeom>
          <a:effectLst>
            <a:outerShdw blurRad="63500" sx="102000" sy="102000" algn="ctr" rotWithShape="0">
              <a:prstClr val="black">
                <a:alpha val="40000"/>
              </a:prstClr>
            </a:outerShdw>
          </a:effectLst>
        </p:spPr>
      </p:pic>
      <p:cxnSp>
        <p:nvCxnSpPr>
          <p:cNvPr id="22" name="0_Straight Connector 21"/>
          <p:cNvCxnSpPr/>
          <p:nvPr/>
        </p:nvCxnSpPr>
        <p:spPr>
          <a:xfrm flipV="1">
            <a:off x="1185719" y="3872037"/>
            <a:ext cx="699325" cy="430138"/>
          </a:xfrm>
          <a:prstGeom prst="line">
            <a:avLst/>
          </a:prstGeom>
          <a:ln w="203200" cap="sq">
            <a:solidFill>
              <a:srgbClr val="0A75F6">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0_Straight Connector 22"/>
          <p:cNvCxnSpPr/>
          <p:nvPr/>
        </p:nvCxnSpPr>
        <p:spPr>
          <a:xfrm>
            <a:off x="501041" y="3373506"/>
            <a:ext cx="590590" cy="713600"/>
          </a:xfrm>
          <a:prstGeom prst="line">
            <a:avLst/>
          </a:prstGeom>
          <a:ln w="203200" cap="sq">
            <a:solidFill>
              <a:srgbClr val="44718C">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0_Straight Connector 23"/>
          <p:cNvCxnSpPr/>
          <p:nvPr/>
        </p:nvCxnSpPr>
        <p:spPr>
          <a:xfrm flipV="1">
            <a:off x="2079321" y="3258431"/>
            <a:ext cx="804854" cy="479068"/>
          </a:xfrm>
          <a:prstGeom prst="line">
            <a:avLst/>
          </a:prstGeom>
          <a:ln w="203200" cap="sq">
            <a:solidFill>
              <a:schemeClr val="accent2">
                <a:alpha val="90000"/>
              </a:schemeClr>
            </a:solidFill>
          </a:ln>
        </p:spPr>
        <p:style>
          <a:lnRef idx="2">
            <a:schemeClr val="accent1"/>
          </a:lnRef>
          <a:fillRef idx="0">
            <a:schemeClr val="accent1"/>
          </a:fillRef>
          <a:effectRef idx="1">
            <a:schemeClr val="accent1"/>
          </a:effectRef>
          <a:fontRef idx="minor">
            <a:schemeClr val="tx1"/>
          </a:fontRef>
        </p:style>
      </p:cxnSp>
      <p:cxnSp>
        <p:nvCxnSpPr>
          <p:cNvPr id="28" name="0_Straight Connector 27"/>
          <p:cNvCxnSpPr/>
          <p:nvPr/>
        </p:nvCxnSpPr>
        <p:spPr>
          <a:xfrm>
            <a:off x="168380" y="2759728"/>
            <a:ext cx="283762" cy="393298"/>
          </a:xfrm>
          <a:prstGeom prst="line">
            <a:avLst/>
          </a:prstGeom>
          <a:ln w="203200" cap="sq">
            <a:solidFill>
              <a:schemeClr val="accent6">
                <a:alpha val="90000"/>
              </a:schemeClr>
            </a:solidFill>
          </a:ln>
        </p:spPr>
        <p:style>
          <a:lnRef idx="2">
            <a:schemeClr val="accent1"/>
          </a:lnRef>
          <a:fillRef idx="0">
            <a:schemeClr val="accent1"/>
          </a:fillRef>
          <a:effectRef idx="1">
            <a:schemeClr val="accent1"/>
          </a:effectRef>
          <a:fontRef idx="minor">
            <a:schemeClr val="tx1"/>
          </a:fontRef>
        </p:style>
      </p:cxnSp>
      <p:cxnSp>
        <p:nvCxnSpPr>
          <p:cNvPr id="30" name="0_Straight Connector 29"/>
          <p:cNvCxnSpPr/>
          <p:nvPr/>
        </p:nvCxnSpPr>
        <p:spPr>
          <a:xfrm flipH="1" flipV="1">
            <a:off x="2580362" y="2742610"/>
            <a:ext cx="284678" cy="394111"/>
          </a:xfrm>
          <a:prstGeom prst="line">
            <a:avLst/>
          </a:prstGeom>
          <a:ln w="203200" cap="sq">
            <a:solidFill>
              <a:srgbClr val="BE3AA2">
                <a:alpha val="89804"/>
              </a:srgbClr>
            </a:solidFill>
          </a:ln>
        </p:spPr>
        <p:style>
          <a:lnRef idx="2">
            <a:schemeClr val="accent1"/>
          </a:lnRef>
          <a:fillRef idx="0">
            <a:schemeClr val="accent1"/>
          </a:fillRef>
          <a:effectRef idx="1">
            <a:schemeClr val="accent1"/>
          </a:effectRef>
          <a:fontRef idx="minor">
            <a:schemeClr val="tx1"/>
          </a:fontRef>
        </p:style>
      </p:cxnSp>
      <p:cxnSp>
        <p:nvCxnSpPr>
          <p:cNvPr id="31" name="0_Straight Connector 30"/>
          <p:cNvCxnSpPr/>
          <p:nvPr/>
        </p:nvCxnSpPr>
        <p:spPr>
          <a:xfrm flipH="1" flipV="1">
            <a:off x="1885044" y="1762662"/>
            <a:ext cx="593301" cy="866437"/>
          </a:xfrm>
          <a:prstGeom prst="line">
            <a:avLst/>
          </a:prstGeom>
          <a:ln w="203200" cap="sq">
            <a:solidFill>
              <a:schemeClr val="accent1">
                <a:lumMod val="40000"/>
                <a:lumOff val="60000"/>
                <a:alpha val="90000"/>
              </a:schemeClr>
            </a:solidFill>
          </a:ln>
        </p:spPr>
        <p:style>
          <a:lnRef idx="2">
            <a:schemeClr val="accent1"/>
          </a:lnRef>
          <a:fillRef idx="0">
            <a:schemeClr val="accent1"/>
          </a:fillRef>
          <a:effectRef idx="1">
            <a:schemeClr val="accent1"/>
          </a:effectRef>
          <a:fontRef idx="minor">
            <a:schemeClr val="tx1"/>
          </a:fontRef>
        </p:style>
      </p:cxnSp>
      <p:cxnSp>
        <p:nvCxnSpPr>
          <p:cNvPr id="48" name="0_Straight Connector 47"/>
          <p:cNvCxnSpPr/>
          <p:nvPr/>
        </p:nvCxnSpPr>
        <p:spPr>
          <a:xfrm flipV="1">
            <a:off x="1165171" y="1649762"/>
            <a:ext cx="590485" cy="302484"/>
          </a:xfrm>
          <a:prstGeom prst="line">
            <a:avLst/>
          </a:prstGeom>
          <a:ln w="203200" cap="sq">
            <a:solidFill>
              <a:srgbClr val="00B0F0">
                <a:alpha val="90000"/>
              </a:srgbClr>
            </a:solidFill>
          </a:ln>
        </p:spPr>
        <p:style>
          <a:lnRef idx="2">
            <a:schemeClr val="accent1"/>
          </a:lnRef>
          <a:fillRef idx="0">
            <a:schemeClr val="accent1"/>
          </a:fillRef>
          <a:effectRef idx="1">
            <a:schemeClr val="accent1"/>
          </a:effectRef>
          <a:fontRef idx="minor">
            <a:schemeClr val="tx1"/>
          </a:fontRef>
        </p:style>
      </p:cxnSp>
      <p:cxnSp>
        <p:nvCxnSpPr>
          <p:cNvPr id="46" name="0_Straight Connector 00"/>
          <p:cNvCxnSpPr/>
          <p:nvPr/>
        </p:nvCxnSpPr>
        <p:spPr>
          <a:xfrm flipV="1">
            <a:off x="218369" y="2078128"/>
            <a:ext cx="758533" cy="463151"/>
          </a:xfrm>
          <a:prstGeom prst="line">
            <a:avLst/>
          </a:prstGeom>
          <a:ln w="203200" cap="sq">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9" name="1_Straight Connector 00"/>
          <p:cNvCxnSpPr/>
          <p:nvPr/>
        </p:nvCxnSpPr>
        <p:spPr>
          <a:xfrm flipV="1">
            <a:off x="3338286" y="1710003"/>
            <a:ext cx="1412896" cy="862697"/>
          </a:xfrm>
          <a:prstGeom prst="line">
            <a:avLst/>
          </a:prstGeom>
          <a:ln w="203200" cap="sq">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33" name="1_Straight Connector 29"/>
          <p:cNvCxnSpPr/>
          <p:nvPr/>
        </p:nvCxnSpPr>
        <p:spPr>
          <a:xfrm flipH="1" flipV="1">
            <a:off x="4905829" y="1743844"/>
            <a:ext cx="972458" cy="1425971"/>
          </a:xfrm>
          <a:prstGeom prst="line">
            <a:avLst/>
          </a:prstGeom>
          <a:ln w="203200" cap="sq">
            <a:solidFill>
              <a:srgbClr val="BE3AA2">
                <a:alpha val="89804"/>
              </a:srgbClr>
            </a:solidFill>
          </a:ln>
        </p:spPr>
        <p:style>
          <a:lnRef idx="2">
            <a:schemeClr val="accent1"/>
          </a:lnRef>
          <a:fillRef idx="0">
            <a:schemeClr val="accent1"/>
          </a:fillRef>
          <a:effectRef idx="1">
            <a:schemeClr val="accent1"/>
          </a:effectRef>
          <a:fontRef idx="minor">
            <a:schemeClr val="tx1"/>
          </a:fontRef>
        </p:style>
      </p:cxnSp>
      <p:cxnSp>
        <p:nvCxnSpPr>
          <p:cNvPr id="34" name="1_Straight Connector 23"/>
          <p:cNvCxnSpPr/>
          <p:nvPr/>
        </p:nvCxnSpPr>
        <p:spPr>
          <a:xfrm flipV="1">
            <a:off x="4397829" y="3297943"/>
            <a:ext cx="1412396" cy="875783"/>
          </a:xfrm>
          <a:prstGeom prst="line">
            <a:avLst/>
          </a:prstGeom>
          <a:ln w="203200" cap="sq">
            <a:solidFill>
              <a:schemeClr val="accent2">
                <a:alpha val="90000"/>
              </a:schemeClr>
            </a:solidFill>
          </a:ln>
        </p:spPr>
        <p:style>
          <a:lnRef idx="2">
            <a:schemeClr val="accent1"/>
          </a:lnRef>
          <a:fillRef idx="0">
            <a:schemeClr val="accent1"/>
          </a:fillRef>
          <a:effectRef idx="1">
            <a:schemeClr val="accent1"/>
          </a:effectRef>
          <a:fontRef idx="minor">
            <a:schemeClr val="tx1"/>
          </a:fontRef>
        </p:style>
      </p:cxnSp>
      <p:cxnSp>
        <p:nvCxnSpPr>
          <p:cNvPr id="35" name="1_Straight Connector 22"/>
          <p:cNvCxnSpPr/>
          <p:nvPr/>
        </p:nvCxnSpPr>
        <p:spPr>
          <a:xfrm>
            <a:off x="3299387" y="2806234"/>
            <a:ext cx="866213" cy="1309797"/>
          </a:xfrm>
          <a:prstGeom prst="line">
            <a:avLst/>
          </a:prstGeom>
          <a:ln w="203200" cap="sq">
            <a:solidFill>
              <a:srgbClr val="44718C">
                <a:alpha val="90000"/>
              </a:srgbClr>
            </a:solidFill>
          </a:ln>
        </p:spPr>
        <p:style>
          <a:lnRef idx="2">
            <a:schemeClr val="accent1"/>
          </a:lnRef>
          <a:fillRef idx="0">
            <a:schemeClr val="accent1"/>
          </a:fillRef>
          <a:effectRef idx="1">
            <a:schemeClr val="accent1"/>
          </a:effectRef>
          <a:fontRef idx="minor">
            <a:schemeClr val="tx1"/>
          </a:fontRef>
        </p:style>
      </p:cxnSp>
      <p:cxnSp>
        <p:nvCxnSpPr>
          <p:cNvPr id="17" name="2_YellowBottom"/>
          <p:cNvCxnSpPr/>
          <p:nvPr/>
        </p:nvCxnSpPr>
        <p:spPr>
          <a:xfrm flipV="1">
            <a:off x="7373257" y="3283735"/>
            <a:ext cx="1575301" cy="961863"/>
          </a:xfrm>
          <a:prstGeom prst="line">
            <a:avLst/>
          </a:prstGeom>
          <a:ln w="203200" cap="sq">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18" name="2_YellowLeft"/>
          <p:cNvCxnSpPr/>
          <p:nvPr/>
        </p:nvCxnSpPr>
        <p:spPr>
          <a:xfrm>
            <a:off x="6293965" y="2806320"/>
            <a:ext cx="885271" cy="1449872"/>
          </a:xfrm>
          <a:prstGeom prst="line">
            <a:avLst/>
          </a:prstGeom>
          <a:ln w="203200" cap="sq">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9" name="2_YellowTop"/>
          <p:cNvCxnSpPr/>
          <p:nvPr/>
        </p:nvCxnSpPr>
        <p:spPr>
          <a:xfrm flipV="1">
            <a:off x="6342743" y="1745222"/>
            <a:ext cx="1442257" cy="880623"/>
          </a:xfrm>
          <a:prstGeom prst="line">
            <a:avLst/>
          </a:prstGeom>
          <a:ln w="203200" cap="sq">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45" name="2_YellowRight"/>
          <p:cNvCxnSpPr/>
          <p:nvPr/>
        </p:nvCxnSpPr>
        <p:spPr>
          <a:xfrm>
            <a:off x="7985796" y="1745221"/>
            <a:ext cx="824375" cy="1350138"/>
          </a:xfrm>
          <a:prstGeom prst="line">
            <a:avLst/>
          </a:prstGeom>
          <a:ln w="203200" cap="sq">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8" name="Black long arrow"/>
          <p:cNvCxnSpPr/>
          <p:nvPr/>
        </p:nvCxnSpPr>
        <p:spPr>
          <a:xfrm>
            <a:off x="248921" y="4783593"/>
            <a:ext cx="8265012" cy="0"/>
          </a:xfrm>
          <a:prstGeom prst="straightConnector1">
            <a:avLst/>
          </a:prstGeom>
          <a:ln w="190500">
            <a:solidFill>
              <a:srgbClr val="000000"/>
            </a:solidFill>
            <a:headEnd type="triangle"/>
            <a:tailEnd type="non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0" name="lambda"/>
              <p:cNvSpPr/>
              <p:nvPr/>
            </p:nvSpPr>
            <p:spPr>
              <a:xfrm>
                <a:off x="8513933" y="4302175"/>
                <a:ext cx="782587" cy="101566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lang="el-GR" sz="6000" dirty="0">
                          <a:solidFill>
                            <a:schemeClr val="bg2"/>
                          </a:solidFill>
                        </a:rPr>
                        <m:t>λ</m:t>
                      </m:r>
                    </m:oMath>
                  </m:oMathPara>
                </a14:m>
                <a:endParaRPr lang="en-GB" sz="6000" dirty="0"/>
              </a:p>
            </p:txBody>
          </p:sp>
        </mc:Choice>
        <mc:Fallback xmlns="">
          <p:sp>
            <p:nvSpPr>
              <p:cNvPr id="10" name="lambda"/>
              <p:cNvSpPr>
                <a:spLocks noRot="1" noChangeAspect="1" noMove="1" noResize="1" noEditPoints="1" noAdjustHandles="1" noChangeArrowheads="1" noChangeShapeType="1" noTextEdit="1"/>
              </p:cNvSpPr>
              <p:nvPr/>
            </p:nvSpPr>
            <p:spPr>
              <a:xfrm>
                <a:off x="8513933" y="4302175"/>
                <a:ext cx="782587" cy="1015663"/>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graphicFrame>
            <p:nvGraphicFramePr>
              <p:cNvPr id="63" name="Table 62"/>
              <p:cNvGraphicFramePr>
                <a:graphicFrameLocks noGrp="1"/>
              </p:cNvGraphicFramePr>
              <p:nvPr>
                <p:extLst>
                  <p:ext uri="{D42A27DB-BD31-4B8C-83A1-F6EECF244321}">
                    <p14:modId xmlns:p14="http://schemas.microsoft.com/office/powerpoint/2010/main" val="3233975003"/>
                  </p:ext>
                </p:extLst>
              </p:nvPr>
            </p:nvGraphicFramePr>
            <p:xfrm>
              <a:off x="93698" y="473110"/>
              <a:ext cx="9050302" cy="1076706"/>
            </p:xfrm>
            <a:graphic>
              <a:graphicData uri="http://schemas.openxmlformats.org/drawingml/2006/table">
                <a:tbl>
                  <a:tblPr firstRow="1" bandRow="1">
                    <a:tableStyleId>{5C22544A-7EE6-4342-B048-85BDC9FD1C3A}</a:tableStyleId>
                  </a:tblPr>
                  <a:tblGrid>
                    <a:gridCol w="2224386"/>
                    <a:gridCol w="762000"/>
                    <a:gridCol w="3026807"/>
                    <a:gridCol w="3037109"/>
                  </a:tblGrid>
                  <a:tr h="244365">
                    <a:tc>
                      <a:txBody>
                        <a:bodyPr/>
                        <a:lstStyle/>
                        <a:p>
                          <a:pPr algn="ctr"/>
                          <a14:m>
                            <m:oMathPara xmlns:m="http://schemas.openxmlformats.org/officeDocument/2006/math">
                              <m:oMathParaPr>
                                <m:jc m:val="left"/>
                              </m:oMathParaPr>
                              <m:oMath xmlns:m="http://schemas.openxmlformats.org/officeDocument/2006/math">
                                <m:sSub>
                                  <m:sSubPr>
                                    <m:ctrlPr>
                                      <a:rPr lang="en-GB" sz="2800" i="1" smtClean="0">
                                        <a:solidFill>
                                          <a:srgbClr val="000000"/>
                                        </a:solidFill>
                                        <a:latin typeface="Cambria Math" panose="02040503050406030204" pitchFamily="18" charset="0"/>
                                        <a:ea typeface="Cambria Math" panose="02040503050406030204" pitchFamily="18" charset="0"/>
                                      </a:rPr>
                                    </m:ctrlPr>
                                  </m:sSubPr>
                                  <m:e>
                                    <m:r>
                                      <a:rPr lang="en-GB" sz="2800" b="1" i="0" smtClean="0">
                                        <a:solidFill>
                                          <a:srgbClr val="000000"/>
                                        </a:solidFill>
                                        <a:latin typeface="Cambria Math" panose="02040503050406030204" pitchFamily="18" charset="0"/>
                                        <a:ea typeface="Cambria Math" panose="02040503050406030204" pitchFamily="18" charset="0"/>
                                      </a:rPr>
                                      <m:t>𝐄</m:t>
                                    </m:r>
                                  </m:e>
                                  <m:sub>
                                    <m:r>
                                      <a:rPr lang="en-GB" sz="2800" b="1" i="1" smtClean="0">
                                        <a:solidFill>
                                          <a:srgbClr val="000000"/>
                                        </a:solidFill>
                                        <a:latin typeface="Cambria Math" panose="02040503050406030204" pitchFamily="18" charset="0"/>
                                        <a:ea typeface="Cambria Math" panose="02040503050406030204" pitchFamily="18" charset="0"/>
                                      </a:rPr>
                                      <m:t>𝒅𝒂𝒕𝒂</m:t>
                                    </m:r>
                                  </m:sub>
                                </m:sSub>
                              </m:oMath>
                            </m:oMathPara>
                          </a14:m>
                          <a:endParaRPr lang="en-GB" sz="2800" i="0" dirty="0">
                            <a:solidFill>
                              <a:srgbClr val="000000"/>
                            </a:solidFill>
                            <a:latin typeface="Cambria Math" panose="02040503050406030204" pitchFamily="18" charset="0"/>
                            <a:ea typeface="Cambria Math" panose="02040503050406030204" pitchFamily="18"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800" i="0" dirty="0" smtClean="0">
                              <a:solidFill>
                                <a:srgbClr val="000000"/>
                              </a:solidFill>
                              <a:latin typeface="+mj-lt"/>
                            </a:rPr>
                            <a:t>1</a:t>
                          </a:r>
                          <a:endParaRPr lang="en-GB" sz="2800" i="0" dirty="0">
                            <a:solidFill>
                              <a:srgbClr val="0000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800" i="0" dirty="0" smtClean="0">
                              <a:solidFill>
                                <a:srgbClr val="000000"/>
                              </a:solidFill>
                              <a:latin typeface="+mj-lt"/>
                            </a:rPr>
                            <a:t>2</a:t>
                          </a:r>
                          <a:endParaRPr lang="en-GB" sz="2800" i="0" dirty="0">
                            <a:solidFill>
                              <a:srgbClr val="0000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800" i="0" dirty="0" smtClean="0">
                              <a:solidFill>
                                <a:srgbClr val="000000"/>
                              </a:solidFill>
                              <a:latin typeface="+mj-lt"/>
                            </a:rPr>
                            <a:t>5</a:t>
                          </a:r>
                          <a:endParaRPr lang="en-GB" sz="2800" i="0" dirty="0">
                            <a:solidFill>
                              <a:srgbClr val="0000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algn="ctr"/>
                          <a14:m>
                            <m:oMathPara xmlns:m="http://schemas.openxmlformats.org/officeDocument/2006/math">
                              <m:oMathParaPr>
                                <m:jc m:val="left"/>
                              </m:oMathParaPr>
                              <m:oMath xmlns:m="http://schemas.openxmlformats.org/officeDocument/2006/math">
                                <m:sSub>
                                  <m:sSubPr>
                                    <m:ctrlPr>
                                      <a:rPr lang="en-GB" sz="2800" b="1" i="1" kern="1200" smtClean="0">
                                        <a:solidFill>
                                          <a:srgbClr val="000000"/>
                                        </a:solidFill>
                                        <a:latin typeface="Cambria Math" panose="02040503050406030204" pitchFamily="18" charset="0"/>
                                        <a:ea typeface="+mn-ea"/>
                                        <a:cs typeface="+mn-cs"/>
                                      </a:rPr>
                                    </m:ctrlPr>
                                  </m:sSubPr>
                                  <m:e>
                                    <m:r>
                                      <a:rPr lang="en-GB" sz="2800" b="1" i="0" kern="1200" smtClean="0">
                                        <a:solidFill>
                                          <a:srgbClr val="000000"/>
                                        </a:solidFill>
                                        <a:latin typeface="Cambria Math" panose="02040503050406030204" pitchFamily="18" charset="0"/>
                                        <a:ea typeface="+mn-ea"/>
                                        <a:cs typeface="+mn-cs"/>
                                      </a:rPr>
                                      <m:t>𝐄</m:t>
                                    </m:r>
                                  </m:e>
                                  <m:sub>
                                    <m:r>
                                      <a:rPr lang="en-GB" sz="2800" b="1" i="1" kern="1200" smtClean="0">
                                        <a:solidFill>
                                          <a:srgbClr val="000000"/>
                                        </a:solidFill>
                                        <a:latin typeface="Cambria Math" panose="02040503050406030204" pitchFamily="18" charset="0"/>
                                        <a:ea typeface="Cambria Math" panose="02040503050406030204" pitchFamily="18" charset="0"/>
                                        <a:cs typeface="+mn-cs"/>
                                      </a:rPr>
                                      <m:t>𝒊𝒓𝒓𝒆𝒈𝒖𝒍𝒂𝒓𝒊𝒕𝒚</m:t>
                                    </m:r>
                                  </m:sub>
                                </m:sSub>
                              </m:oMath>
                            </m:oMathPara>
                          </a14:m>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i="0" kern="1200" dirty="0" smtClean="0">
                              <a:solidFill>
                                <a:srgbClr val="000000"/>
                              </a:solidFill>
                              <a:latin typeface="+mj-lt"/>
                              <a:ea typeface="+mn-ea"/>
                              <a:cs typeface="+mn-cs"/>
                            </a:rPr>
                            <a:t>10</a:t>
                          </a:r>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i="0" kern="1200" dirty="0" smtClean="0">
                              <a:solidFill>
                                <a:srgbClr val="000000"/>
                              </a:solidFill>
                              <a:latin typeface="+mj-lt"/>
                              <a:ea typeface="+mn-ea"/>
                              <a:cs typeface="+mn-cs"/>
                            </a:rPr>
                            <a:t>5</a:t>
                          </a:r>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i="0" kern="1200" dirty="0" smtClean="0">
                              <a:solidFill>
                                <a:srgbClr val="000000"/>
                              </a:solidFill>
                              <a:latin typeface="+mj-lt"/>
                              <a:ea typeface="+mn-ea"/>
                              <a:cs typeface="+mn-cs"/>
                            </a:rPr>
                            <a:t>0</a:t>
                          </a:r>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mc:Choice>
        <mc:Fallback xmlns="">
          <p:graphicFrame>
            <p:nvGraphicFramePr>
              <p:cNvPr id="63" name="Table 62"/>
              <p:cNvGraphicFramePr>
                <a:graphicFrameLocks noGrp="1"/>
              </p:cNvGraphicFramePr>
              <p:nvPr>
                <p:extLst>
                  <p:ext uri="{D42A27DB-BD31-4B8C-83A1-F6EECF244321}">
                    <p14:modId xmlns:p14="http://schemas.microsoft.com/office/powerpoint/2010/main" val="3233975003"/>
                  </p:ext>
                </p:extLst>
              </p:nvPr>
            </p:nvGraphicFramePr>
            <p:xfrm>
              <a:off x="93698" y="473110"/>
              <a:ext cx="9050302" cy="1076706"/>
            </p:xfrm>
            <a:graphic>
              <a:graphicData uri="http://schemas.openxmlformats.org/drawingml/2006/table">
                <a:tbl>
                  <a:tblPr firstRow="1" bandRow="1">
                    <a:tableStyleId>{5C22544A-7EE6-4342-B048-85BDC9FD1C3A}</a:tableStyleId>
                  </a:tblPr>
                  <a:tblGrid>
                    <a:gridCol w="2224386"/>
                    <a:gridCol w="762000"/>
                    <a:gridCol w="3026807"/>
                    <a:gridCol w="3037109"/>
                  </a:tblGrid>
                  <a:tr h="51816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blipFill rotWithShape="0">
                          <a:blip r:embed="rId5"/>
                          <a:stretch>
                            <a:fillRect t="-11628" r="-306849" b="-131395"/>
                          </a:stretch>
                        </a:blipFill>
                      </a:tcPr>
                    </a:tc>
                    <a:tc>
                      <a:txBody>
                        <a:bodyPr/>
                        <a:lstStyle/>
                        <a:p>
                          <a:pPr algn="ctr"/>
                          <a:r>
                            <a:rPr lang="en-GB" sz="2800" i="0" dirty="0" smtClean="0">
                              <a:solidFill>
                                <a:srgbClr val="000000"/>
                              </a:solidFill>
                              <a:latin typeface="+mj-lt"/>
                            </a:rPr>
                            <a:t>1</a:t>
                          </a:r>
                          <a:endParaRPr lang="en-GB" sz="2800" i="0" dirty="0">
                            <a:solidFill>
                              <a:srgbClr val="0000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800" i="0" dirty="0" smtClean="0">
                              <a:solidFill>
                                <a:srgbClr val="000000"/>
                              </a:solidFill>
                              <a:latin typeface="+mj-lt"/>
                            </a:rPr>
                            <a:t>2</a:t>
                          </a:r>
                          <a:endParaRPr lang="en-GB" sz="2800" i="0" dirty="0">
                            <a:solidFill>
                              <a:srgbClr val="0000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sz="2800" i="0" dirty="0" smtClean="0">
                              <a:solidFill>
                                <a:srgbClr val="000000"/>
                              </a:solidFill>
                              <a:latin typeface="+mj-lt"/>
                            </a:rPr>
                            <a:t>5</a:t>
                          </a:r>
                          <a:endParaRPr lang="en-GB" sz="2800" i="0" dirty="0">
                            <a:solidFill>
                              <a:srgbClr val="000000"/>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558546">
                    <a:tc>
                      <a:txBody>
                        <a:bodyPr/>
                        <a:lstStyle/>
                        <a:p>
                          <a:endParaRPr lang="en-US"/>
                        </a:p>
                      </a:txBody>
                      <a:tcPr>
                        <a:lnL w="12700" cmpd="sng">
                          <a:noFill/>
                        </a:lnL>
                        <a:lnR w="12700" cmpd="sng">
                          <a:noFill/>
                        </a:lnR>
                        <a:lnT w="38100" cmpd="sng">
                          <a:noFill/>
                        </a:lnT>
                        <a:lnB w="12700" cmpd="sng">
                          <a:noFill/>
                        </a:lnB>
                        <a:lnTlToBr w="12700" cmpd="sng">
                          <a:noFill/>
                          <a:prstDash val="solid"/>
                        </a:lnTlToBr>
                        <a:lnBlToTr w="12700" cmpd="sng">
                          <a:noFill/>
                          <a:prstDash val="solid"/>
                        </a:lnBlToTr>
                        <a:blipFill rotWithShape="0">
                          <a:blip r:embed="rId5"/>
                          <a:stretch>
                            <a:fillRect t="-104348" r="-306849" b="-22826"/>
                          </a:stretch>
                        </a:blipFill>
                      </a:tcPr>
                    </a:tc>
                    <a:tc>
                      <a:txBody>
                        <a:bodyPr/>
                        <a:lstStyle/>
                        <a:p>
                          <a:pPr algn="ctr"/>
                          <a:r>
                            <a:rPr lang="en-GB" sz="2800" b="1" i="0" kern="1200" dirty="0" smtClean="0">
                              <a:solidFill>
                                <a:srgbClr val="000000"/>
                              </a:solidFill>
                              <a:latin typeface="+mj-lt"/>
                              <a:ea typeface="+mn-ea"/>
                              <a:cs typeface="+mn-cs"/>
                            </a:rPr>
                            <a:t>10</a:t>
                          </a:r>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i="0" kern="1200" dirty="0" smtClean="0">
                              <a:solidFill>
                                <a:srgbClr val="000000"/>
                              </a:solidFill>
                              <a:latin typeface="+mj-lt"/>
                              <a:ea typeface="+mn-ea"/>
                              <a:cs typeface="+mn-cs"/>
                            </a:rPr>
                            <a:t>5</a:t>
                          </a:r>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2800" b="1" i="0" kern="1200" dirty="0" smtClean="0">
                              <a:solidFill>
                                <a:srgbClr val="000000"/>
                              </a:solidFill>
                              <a:latin typeface="+mj-lt"/>
                              <a:ea typeface="+mn-ea"/>
                              <a:cs typeface="+mn-cs"/>
                            </a:rPr>
                            <a:t>0</a:t>
                          </a:r>
                          <a:endParaRPr lang="en-GB" sz="2800" b="1" i="0" kern="1200" dirty="0">
                            <a:solidFill>
                              <a:srgbClr val="000000"/>
                            </a:solidFill>
                            <a:latin typeface="+mj-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mc:Fallback>
      </mc:AlternateContent>
      <p:sp>
        <p:nvSpPr>
          <p:cNvPr id="64" name="TableHidingRectangle"/>
          <p:cNvSpPr/>
          <p:nvPr/>
        </p:nvSpPr>
        <p:spPr>
          <a:xfrm>
            <a:off x="2079321" y="573324"/>
            <a:ext cx="6434612" cy="846205"/>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65" name="Degrees4"/>
          <p:cNvGrpSpPr/>
          <p:nvPr/>
        </p:nvGrpSpPr>
        <p:grpSpPr>
          <a:xfrm>
            <a:off x="597369" y="2454355"/>
            <a:ext cx="1265655" cy="1417684"/>
            <a:chOff x="5119473" y="3424091"/>
            <a:chExt cx="1249915" cy="550736"/>
          </a:xfrm>
        </p:grpSpPr>
        <p:sp>
          <p:nvSpPr>
            <p:cNvPr id="66" name="Shape 174"/>
            <p:cNvSpPr txBox="1"/>
            <p:nvPr/>
          </p:nvSpPr>
          <p:spPr>
            <a:xfrm>
              <a:off x="5826124" y="3608453"/>
              <a:ext cx="543264" cy="215400"/>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5</a:t>
              </a:r>
              <a:r>
                <a:rPr lang="en" sz="3200" b="1" baseline="30000" dirty="0" smtClean="0">
                  <a:solidFill>
                    <a:srgbClr val="000000"/>
                  </a:solidFill>
                </a:rPr>
                <a:t>°</a:t>
              </a:r>
              <a:endParaRPr lang="en" sz="1800" b="1" baseline="30000" dirty="0">
                <a:solidFill>
                  <a:srgbClr val="000000"/>
                </a:solidFill>
              </a:endParaRPr>
            </a:p>
          </p:txBody>
        </p:sp>
        <p:cxnSp>
          <p:nvCxnSpPr>
            <p:cNvPr id="67" name="Shape 141"/>
            <p:cNvCxnSpPr/>
            <p:nvPr/>
          </p:nvCxnSpPr>
          <p:spPr>
            <a:xfrm flipH="1" flipV="1">
              <a:off x="5119473" y="3424091"/>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p:grpSp>
        <p:nvGrpSpPr>
          <p:cNvPr id="71" name="Degrees4"/>
          <p:cNvGrpSpPr/>
          <p:nvPr/>
        </p:nvGrpSpPr>
        <p:grpSpPr>
          <a:xfrm>
            <a:off x="3610333" y="2498849"/>
            <a:ext cx="1249272" cy="1417684"/>
            <a:chOff x="5119473" y="3424091"/>
            <a:chExt cx="1233735" cy="550736"/>
          </a:xfrm>
        </p:grpSpPr>
        <p:sp>
          <p:nvSpPr>
            <p:cNvPr id="72" name="Shape 174"/>
            <p:cNvSpPr txBox="1"/>
            <p:nvPr/>
          </p:nvSpPr>
          <p:spPr>
            <a:xfrm>
              <a:off x="5809944" y="3613404"/>
              <a:ext cx="543264" cy="270158"/>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3</a:t>
              </a:r>
              <a:r>
                <a:rPr lang="en" sz="3200" b="1" baseline="30000" dirty="0" smtClean="0">
                  <a:solidFill>
                    <a:srgbClr val="000000"/>
                  </a:solidFill>
                </a:rPr>
                <a:t>°</a:t>
              </a:r>
              <a:endParaRPr lang="en" sz="1800" b="1" baseline="30000" dirty="0">
                <a:solidFill>
                  <a:srgbClr val="000000"/>
                </a:solidFill>
              </a:endParaRPr>
            </a:p>
          </p:txBody>
        </p:sp>
        <p:cxnSp>
          <p:nvCxnSpPr>
            <p:cNvPr id="73" name="Shape 141"/>
            <p:cNvCxnSpPr/>
            <p:nvPr/>
          </p:nvCxnSpPr>
          <p:spPr>
            <a:xfrm flipH="1" flipV="1">
              <a:off x="5119473" y="3424091"/>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p:grpSp>
        <p:nvGrpSpPr>
          <p:cNvPr id="74" name="Degrees4"/>
          <p:cNvGrpSpPr/>
          <p:nvPr/>
        </p:nvGrpSpPr>
        <p:grpSpPr>
          <a:xfrm>
            <a:off x="6651321" y="2495396"/>
            <a:ext cx="1192691" cy="2049552"/>
            <a:chOff x="5119472" y="3424090"/>
            <a:chExt cx="1177858" cy="796201"/>
          </a:xfrm>
        </p:grpSpPr>
        <p:sp>
          <p:nvSpPr>
            <p:cNvPr id="75" name="Shape 174"/>
            <p:cNvSpPr txBox="1"/>
            <p:nvPr/>
          </p:nvSpPr>
          <p:spPr>
            <a:xfrm>
              <a:off x="5754066" y="3603187"/>
              <a:ext cx="543264" cy="617104"/>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0</a:t>
              </a:r>
              <a:r>
                <a:rPr lang="en" sz="3200" b="1" baseline="30000" dirty="0" smtClean="0">
                  <a:solidFill>
                    <a:srgbClr val="000000"/>
                  </a:solidFill>
                </a:rPr>
                <a:t>°</a:t>
              </a:r>
              <a:endParaRPr lang="en" sz="1800" b="1" baseline="30000" dirty="0">
                <a:solidFill>
                  <a:srgbClr val="000000"/>
                </a:solidFill>
              </a:endParaRPr>
            </a:p>
          </p:txBody>
        </p:sp>
        <p:cxnSp>
          <p:nvCxnSpPr>
            <p:cNvPr id="76" name="Shape 141"/>
            <p:cNvCxnSpPr/>
            <p:nvPr/>
          </p:nvCxnSpPr>
          <p:spPr>
            <a:xfrm flipH="1" flipV="1">
              <a:off x="5119472" y="3424090"/>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p:grpSp>
        <p:nvGrpSpPr>
          <p:cNvPr id="77" name="Degrees4"/>
          <p:cNvGrpSpPr/>
          <p:nvPr/>
        </p:nvGrpSpPr>
        <p:grpSpPr>
          <a:xfrm>
            <a:off x="7263470" y="2116827"/>
            <a:ext cx="1212780" cy="745875"/>
            <a:chOff x="5119472" y="3424090"/>
            <a:chExt cx="981253" cy="809850"/>
          </a:xfrm>
        </p:grpSpPr>
        <p:sp>
          <p:nvSpPr>
            <p:cNvPr id="78" name="Shape 174"/>
            <p:cNvSpPr txBox="1"/>
            <p:nvPr/>
          </p:nvSpPr>
          <p:spPr>
            <a:xfrm>
              <a:off x="5141211" y="3616835"/>
              <a:ext cx="697723" cy="617105"/>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90</a:t>
              </a:r>
              <a:r>
                <a:rPr lang="en" sz="3200" b="1" baseline="30000" dirty="0" smtClean="0">
                  <a:solidFill>
                    <a:srgbClr val="000000"/>
                  </a:solidFill>
                </a:rPr>
                <a:t>°</a:t>
              </a:r>
              <a:endParaRPr lang="en" sz="1800" b="1" baseline="30000" dirty="0">
                <a:solidFill>
                  <a:srgbClr val="000000"/>
                </a:solidFill>
              </a:endParaRPr>
            </a:p>
          </p:txBody>
        </p:sp>
        <p:cxnSp>
          <p:nvCxnSpPr>
            <p:cNvPr id="79" name="Shape 141"/>
            <p:cNvCxnSpPr/>
            <p:nvPr/>
          </p:nvCxnSpPr>
          <p:spPr>
            <a:xfrm flipH="1" flipV="1">
              <a:off x="5119472" y="3424090"/>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p:grpSp>
        <p:nvGrpSpPr>
          <p:cNvPr id="80" name="Degrees4"/>
          <p:cNvGrpSpPr/>
          <p:nvPr/>
        </p:nvGrpSpPr>
        <p:grpSpPr>
          <a:xfrm>
            <a:off x="4253211" y="2026960"/>
            <a:ext cx="1212780" cy="819002"/>
            <a:chOff x="5119472" y="3424090"/>
            <a:chExt cx="981253" cy="889249"/>
          </a:xfrm>
        </p:grpSpPr>
        <p:sp>
          <p:nvSpPr>
            <p:cNvPr id="81" name="Shape 174"/>
            <p:cNvSpPr txBox="1"/>
            <p:nvPr/>
          </p:nvSpPr>
          <p:spPr>
            <a:xfrm>
              <a:off x="5198484" y="3696234"/>
              <a:ext cx="697723" cy="617105"/>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88</a:t>
              </a:r>
              <a:r>
                <a:rPr lang="en" sz="3200" b="1" baseline="30000" dirty="0" smtClean="0">
                  <a:solidFill>
                    <a:srgbClr val="000000"/>
                  </a:solidFill>
                </a:rPr>
                <a:t>°</a:t>
              </a:r>
              <a:endParaRPr lang="en" sz="1800" b="1" baseline="30000" dirty="0">
                <a:solidFill>
                  <a:srgbClr val="000000"/>
                </a:solidFill>
              </a:endParaRPr>
            </a:p>
          </p:txBody>
        </p:sp>
        <p:cxnSp>
          <p:nvCxnSpPr>
            <p:cNvPr id="82" name="Shape 141"/>
            <p:cNvCxnSpPr/>
            <p:nvPr/>
          </p:nvCxnSpPr>
          <p:spPr>
            <a:xfrm flipH="1" flipV="1">
              <a:off x="5119472" y="3424090"/>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p:grpSp>
        <p:nvGrpSpPr>
          <p:cNvPr id="83" name="Degrees4"/>
          <p:cNvGrpSpPr/>
          <p:nvPr/>
        </p:nvGrpSpPr>
        <p:grpSpPr>
          <a:xfrm>
            <a:off x="1169291" y="1950734"/>
            <a:ext cx="1212780" cy="816489"/>
            <a:chOff x="5119472" y="3424090"/>
            <a:chExt cx="981253" cy="886521"/>
          </a:xfrm>
        </p:grpSpPr>
        <p:sp>
          <p:nvSpPr>
            <p:cNvPr id="84" name="Shape 174"/>
            <p:cNvSpPr txBox="1"/>
            <p:nvPr/>
          </p:nvSpPr>
          <p:spPr>
            <a:xfrm>
              <a:off x="5268491" y="3693506"/>
              <a:ext cx="697723" cy="617105"/>
            </a:xfrm>
            <a:prstGeom prst="rect">
              <a:avLst/>
            </a:prstGeom>
            <a:noFill/>
            <a:ln>
              <a:noFill/>
            </a:ln>
          </p:spPr>
          <p:txBody>
            <a:bodyPr wrap="square" lIns="91425" tIns="91425" rIns="91425" bIns="91425" anchor="t" anchorCtr="0">
              <a:noAutofit/>
            </a:bodyPr>
            <a:lstStyle/>
            <a:p>
              <a:pPr lvl="0" rtl="0">
                <a:spcBef>
                  <a:spcPts val="0"/>
                </a:spcBef>
                <a:buNone/>
              </a:pPr>
              <a:r>
                <a:rPr lang="en" sz="3200" b="1" dirty="0" smtClean="0">
                  <a:solidFill>
                    <a:srgbClr val="000000"/>
                  </a:solidFill>
                </a:rPr>
                <a:t>86</a:t>
              </a:r>
              <a:r>
                <a:rPr lang="en" sz="3200" b="1" baseline="30000" dirty="0" smtClean="0">
                  <a:solidFill>
                    <a:srgbClr val="000000"/>
                  </a:solidFill>
                </a:rPr>
                <a:t>°</a:t>
              </a:r>
              <a:endParaRPr lang="en" sz="1800" b="1" baseline="30000" dirty="0">
                <a:solidFill>
                  <a:srgbClr val="000000"/>
                </a:solidFill>
              </a:endParaRPr>
            </a:p>
          </p:txBody>
        </p:sp>
        <p:cxnSp>
          <p:nvCxnSpPr>
            <p:cNvPr id="85" name="Shape 141"/>
            <p:cNvCxnSpPr/>
            <p:nvPr/>
          </p:nvCxnSpPr>
          <p:spPr>
            <a:xfrm flipH="1" flipV="1">
              <a:off x="5119472" y="3424090"/>
              <a:ext cx="981253" cy="550736"/>
            </a:xfrm>
            <a:prstGeom prst="straightConnector1">
              <a:avLst/>
            </a:prstGeom>
            <a:noFill/>
            <a:ln w="98425" cap="flat" cmpd="sng">
              <a:solidFill>
                <a:srgbClr val="000000"/>
              </a:solidFill>
              <a:prstDash val="solid"/>
              <a:round/>
              <a:headEnd type="triangle" w="lg" len="med"/>
              <a:tailEnd type="triangle" w="lg" len="med"/>
            </a:ln>
            <a:effectLst/>
          </p:spPr>
        </p:cxnSp>
      </p:grpSp>
      <mc:AlternateContent xmlns:mc="http://schemas.openxmlformats.org/markup-compatibility/2006">
        <mc:Choice xmlns:a14="http://schemas.microsoft.com/office/drawing/2010/main" Requires="a14">
          <p:sp>
            <p:nvSpPr>
              <p:cNvPr id="37" name="Equation"/>
              <p:cNvSpPr/>
              <p:nvPr/>
            </p:nvSpPr>
            <p:spPr>
              <a:xfrm>
                <a:off x="0" y="2210023"/>
                <a:ext cx="9144000" cy="1312062"/>
              </a:xfrm>
              <a:prstGeom prst="roundRect">
                <a:avLst/>
              </a:prstGeom>
              <a:solidFill>
                <a:schemeClr val="tx1"/>
              </a:solidFill>
              <a:ln w="25400">
                <a:solidFill>
                  <a:srgbClr val="000000"/>
                </a:solidFill>
              </a:ln>
            </p:spPr>
            <p:txBody>
              <a:bodyPr wrap="square">
                <a:spAutoFit/>
              </a:bodyPr>
              <a:lstStyle/>
              <a:p>
                <a14:m>
                  <m:oMathPara xmlns:m="http://schemas.openxmlformats.org/officeDocument/2006/math">
                    <m:oMathParaPr>
                      <m:jc m:val="centerGroup"/>
                    </m:oMathParaPr>
                    <m:oMath xmlns:m="http://schemas.openxmlformats.org/officeDocument/2006/math">
                      <m:sSub>
                        <m:sSubPr>
                          <m:ctrlPr>
                            <a:rPr lang="el-GR" sz="3600" i="1" dirty="0">
                              <a:solidFill>
                                <a:schemeClr val="bg2"/>
                              </a:solidFill>
                              <a:latin typeface="Cambria Math" panose="02040503050406030204" pitchFamily="18" charset="0"/>
                            </a:rPr>
                          </m:ctrlPr>
                        </m:sSubPr>
                        <m:e>
                          <m:r>
                            <m:rPr>
                              <m:sty m:val="p"/>
                            </m:rPr>
                            <a:rPr lang="en-GB" sz="3600" i="1" dirty="0">
                              <a:solidFill>
                                <a:schemeClr val="bg2"/>
                              </a:solidFill>
                              <a:latin typeface="Cambria Math" panose="02040503050406030204" pitchFamily="18" charset="0"/>
                            </a:rPr>
                            <m:t>E</m:t>
                          </m:r>
                        </m:e>
                        <m:sub>
                          <m:r>
                            <m:rPr>
                              <m:sty m:val="p"/>
                            </m:rPr>
                            <a:rPr lang="en-GB" sz="3600" i="1" dirty="0">
                              <a:solidFill>
                                <a:schemeClr val="bg2"/>
                              </a:solidFill>
                              <a:latin typeface="Cambria Math" panose="02040503050406030204" pitchFamily="18" charset="0"/>
                            </a:rPr>
                            <m:t>irregularity</m:t>
                          </m:r>
                        </m:sub>
                      </m:sSub>
                      <m:r>
                        <a:rPr lang="en-GB" sz="3600" i="1" dirty="0">
                          <a:solidFill>
                            <a:schemeClr val="bg2"/>
                          </a:solidFill>
                          <a:latin typeface="Cambria Math" panose="02040503050406030204" pitchFamily="18" charset="0"/>
                        </a:rPr>
                        <m:t>= </m:t>
                      </m:r>
                      <m:nary>
                        <m:naryPr>
                          <m:chr m:val="∑"/>
                          <m:limLoc m:val="subSup"/>
                          <m:supHide m:val="on"/>
                          <m:ctrlPr>
                            <a:rPr lang="en-GB" sz="3600" i="1" dirty="0">
                              <a:solidFill>
                                <a:schemeClr val="bg2"/>
                              </a:solidFill>
                              <a:latin typeface="Cambria Math" panose="02040503050406030204" pitchFamily="18" charset="0"/>
                            </a:rPr>
                          </m:ctrlPr>
                        </m:naryPr>
                        <m:sub>
                          <m:r>
                            <m:rPr>
                              <m:sty m:val="p"/>
                              <m:brk m:alnAt="9"/>
                            </m:rPr>
                            <a:rPr lang="en-GB" sz="3600" i="1" dirty="0">
                              <a:solidFill>
                                <a:schemeClr val="bg2"/>
                              </a:solidFill>
                              <a:latin typeface="Cambria Math" panose="02040503050406030204" pitchFamily="18" charset="0"/>
                            </a:rPr>
                            <m:t>i</m:t>
                          </m:r>
                          <m:r>
                            <a:rPr lang="en-GB" sz="3600" i="1" dirty="0">
                              <a:solidFill>
                                <a:schemeClr val="bg2"/>
                              </a:solidFill>
                              <a:latin typeface="Cambria Math" panose="02040503050406030204" pitchFamily="18" charset="0"/>
                            </a:rPr>
                            <m:t>,</m:t>
                          </m:r>
                          <m:r>
                            <m:rPr>
                              <m:sty m:val="p"/>
                            </m:rPr>
                            <a:rPr lang="en-GB" sz="3600" i="1" dirty="0">
                              <a:solidFill>
                                <a:schemeClr val="bg2"/>
                              </a:solidFill>
                              <a:latin typeface="Cambria Math" panose="02040503050406030204" pitchFamily="18" charset="0"/>
                            </a:rPr>
                            <m:t>k</m:t>
                          </m:r>
                          <m:r>
                            <a:rPr lang="en-GB" sz="3600" i="1" dirty="0">
                              <a:solidFill>
                                <a:schemeClr val="bg2"/>
                              </a:solidFill>
                              <a:latin typeface="Cambria Math" panose="02040503050406030204" pitchFamily="18" charset="0"/>
                            </a:rPr>
                            <m:t>,</m:t>
                          </m:r>
                          <m:r>
                            <m:rPr>
                              <m:sty m:val="p"/>
                            </m:rPr>
                            <a:rPr lang="en-GB" sz="3600" i="1" dirty="0">
                              <a:solidFill>
                                <a:schemeClr val="bg2"/>
                              </a:solidFill>
                              <a:latin typeface="Cambria Math" panose="02040503050406030204" pitchFamily="18" charset="0"/>
                            </a:rPr>
                            <m:t>j</m:t>
                          </m:r>
                          <m:r>
                            <a:rPr lang="en-GB" sz="3600" i="1" dirty="0">
                              <a:solidFill>
                                <a:schemeClr val="bg2"/>
                              </a:solidFill>
                              <a:latin typeface="Cambria Math" panose="02040503050406030204" pitchFamily="18" charset="0"/>
                            </a:rPr>
                            <m:t>,</m:t>
                          </m:r>
                          <m:r>
                            <m:rPr>
                              <m:sty m:val="p"/>
                            </m:rPr>
                            <a:rPr lang="en-GB" sz="3600" i="1" dirty="0">
                              <a:solidFill>
                                <a:schemeClr val="bg2"/>
                              </a:solidFill>
                              <a:latin typeface="Cambria Math" panose="02040503050406030204" pitchFamily="18" charset="0"/>
                            </a:rPr>
                            <m:t>l</m:t>
                          </m:r>
                        </m:sub>
                        <m:sup/>
                        <m:e>
                          <m:sSub>
                            <m:sSubPr>
                              <m:ctrlPr>
                                <a:rPr lang="en-GB" sz="3600" i="1" dirty="0">
                                  <a:solidFill>
                                    <a:schemeClr val="bg2"/>
                                  </a:solidFill>
                                  <a:latin typeface="Cambria Math" panose="02040503050406030204" pitchFamily="18" charset="0"/>
                                </a:rPr>
                              </m:ctrlPr>
                            </m:sSubPr>
                            <m:e>
                              <m:r>
                                <m:rPr>
                                  <m:sty m:val="p"/>
                                </m:rPr>
                                <a:rPr lang="el-GR" sz="3600" i="1" dirty="0">
                                  <a:solidFill>
                                    <a:schemeClr val="bg2"/>
                                  </a:solidFill>
                                  <a:latin typeface="Cambria Math" panose="02040503050406030204" pitchFamily="18" charset="0"/>
                                </a:rPr>
                                <m:t>χ</m:t>
                              </m:r>
                            </m:e>
                            <m:sub>
                              <m:r>
                                <m:rPr>
                                  <m:sty m:val="p"/>
                                </m:rPr>
                                <a:rPr lang="en-GB" sz="3600" i="1" dirty="0">
                                  <a:solidFill>
                                    <a:schemeClr val="bg2"/>
                                  </a:solidFill>
                                  <a:latin typeface="Cambria Math" panose="02040503050406030204" pitchFamily="18" charset="0"/>
                                </a:rPr>
                                <m:t>i</m:t>
                              </m:r>
                              <m:r>
                                <a:rPr lang="en-GB" sz="3600" i="1" dirty="0">
                                  <a:solidFill>
                                    <a:schemeClr val="bg2"/>
                                  </a:solidFill>
                                  <a:latin typeface="Cambria Math" panose="02040503050406030204" pitchFamily="18" charset="0"/>
                                </a:rPr>
                                <m:t>→</m:t>
                              </m:r>
                              <m:r>
                                <m:rPr>
                                  <m:sty m:val="p"/>
                                </m:rPr>
                                <a:rPr lang="en-GB" sz="3600" i="1" dirty="0">
                                  <a:solidFill>
                                    <a:schemeClr val="bg2"/>
                                  </a:solidFill>
                                  <a:latin typeface="Cambria Math" panose="02040503050406030204" pitchFamily="18" charset="0"/>
                                </a:rPr>
                                <m:t>j</m:t>
                              </m:r>
                            </m:sub>
                          </m:sSub>
                          <m:r>
                            <a:rPr lang="en-GB" sz="3600" i="1" dirty="0">
                              <a:solidFill>
                                <a:schemeClr val="bg2"/>
                              </a:solidFill>
                              <a:latin typeface="Cambria Math" panose="02040503050406030204" pitchFamily="18" charset="0"/>
                            </a:rPr>
                            <m:t> </m:t>
                          </m:r>
                          <m:r>
                            <a:rPr lang="en-GB" sz="3600" i="1" dirty="0">
                              <a:solidFill>
                                <a:schemeClr val="bg2"/>
                              </a:solidFill>
                              <a:latin typeface="Cambria Math" panose="02040503050406030204" pitchFamily="18" charset="0"/>
                            </a:rPr>
                            <m:t> </m:t>
                          </m:r>
                          <m:sSub>
                            <m:sSubPr>
                              <m:ctrlPr>
                                <a:rPr lang="en-GB" sz="3600" i="1" dirty="0">
                                  <a:solidFill>
                                    <a:schemeClr val="bg2"/>
                                  </a:solidFill>
                                  <a:latin typeface="Cambria Math" panose="02040503050406030204" pitchFamily="18" charset="0"/>
                                </a:rPr>
                              </m:ctrlPr>
                            </m:sSubPr>
                            <m:e>
                              <m:r>
                                <m:rPr>
                                  <m:sty m:val="p"/>
                                </m:rPr>
                                <a:rPr lang="el-GR" sz="3600" i="1" dirty="0">
                                  <a:solidFill>
                                    <a:schemeClr val="bg2"/>
                                  </a:solidFill>
                                  <a:latin typeface="Cambria Math" panose="02040503050406030204" pitchFamily="18" charset="0"/>
                                </a:rPr>
                                <m:t>χ</m:t>
                              </m:r>
                            </m:e>
                            <m:sub>
                              <m:r>
                                <m:rPr>
                                  <m:sty m:val="p"/>
                                </m:rPr>
                                <a:rPr lang="en-GB" sz="3600" i="1" dirty="0">
                                  <a:solidFill>
                                    <a:schemeClr val="bg2"/>
                                  </a:solidFill>
                                  <a:latin typeface="Cambria Math" panose="02040503050406030204" pitchFamily="18" charset="0"/>
                                </a:rPr>
                                <m:t>k</m:t>
                              </m:r>
                              <m:r>
                                <a:rPr lang="en-GB" sz="3600" i="1" dirty="0">
                                  <a:solidFill>
                                    <a:schemeClr val="bg2"/>
                                  </a:solidFill>
                                  <a:latin typeface="Cambria Math" panose="02040503050406030204" pitchFamily="18" charset="0"/>
                                </a:rPr>
                                <m:t>→</m:t>
                              </m:r>
                              <m:r>
                                <m:rPr>
                                  <m:sty m:val="p"/>
                                </m:rPr>
                                <a:rPr lang="en-GB" sz="3600" i="1" dirty="0">
                                  <a:solidFill>
                                    <a:schemeClr val="bg2"/>
                                  </a:solidFill>
                                  <a:latin typeface="Cambria Math" panose="02040503050406030204" pitchFamily="18" charset="0"/>
                                </a:rPr>
                                <m:t>l</m:t>
                              </m:r>
                            </m:sub>
                          </m:sSub>
                          <m:r>
                            <m:rPr>
                              <m:nor/>
                            </m:rPr>
                            <a:rPr lang="en-GB" sz="3600" i="1" dirty="0">
                              <a:solidFill>
                                <a:schemeClr val="bg2"/>
                              </a:solidFill>
                              <a:latin typeface="Cambria Math" panose="02040503050406030204" pitchFamily="18" charset="0"/>
                            </a:rPr>
                            <m:t> </m:t>
                          </m:r>
                          <m:r>
                            <m:rPr>
                              <m:nor/>
                            </m:rPr>
                            <a:rPr lang="en-GB" sz="3600" i="1" dirty="0">
                              <a:solidFill>
                                <a:schemeClr val="bg2"/>
                              </a:solidFill>
                              <a:latin typeface="Cambria Math" panose="02040503050406030204" pitchFamily="18" charset="0"/>
                            </a:rPr>
                            <m:t>f</m:t>
                          </m:r>
                          <m:r>
                            <m:rPr>
                              <m:nor/>
                            </m:rPr>
                            <a:rPr lang="en-GB" sz="3600" i="1" dirty="0">
                              <a:solidFill>
                                <a:schemeClr val="bg2"/>
                              </a:solidFill>
                              <a:latin typeface="Cambria Math" panose="02040503050406030204" pitchFamily="18" charset="0"/>
                            </a:rPr>
                            <m:t>( ∠</m:t>
                          </m:r>
                          <m:d>
                            <m:dPr>
                              <m:ctrlPr>
                                <a:rPr lang="en-GB" sz="3600" i="1" dirty="0">
                                  <a:solidFill>
                                    <a:schemeClr val="bg2"/>
                                  </a:solidFill>
                                  <a:latin typeface="Cambria Math" panose="02040503050406030204" pitchFamily="18" charset="0"/>
                                </a:rPr>
                              </m:ctrlPr>
                            </m:dPr>
                            <m:e>
                              <m:acc>
                                <m:accPr>
                                  <m:chr m:val="⃑"/>
                                  <m:ctrlPr>
                                    <a:rPr lang="en-GB" sz="3600" i="1" dirty="0">
                                      <a:solidFill>
                                        <a:schemeClr val="bg2"/>
                                      </a:solidFill>
                                      <a:latin typeface="Cambria Math" panose="02040503050406030204" pitchFamily="18" charset="0"/>
                                    </a:rPr>
                                  </m:ctrlPr>
                                </m:accPr>
                                <m:e>
                                  <m:sSub>
                                    <m:sSubPr>
                                      <m:ctrlPr>
                                        <a:rPr lang="en-GB" sz="3600" i="1" dirty="0">
                                          <a:solidFill>
                                            <a:schemeClr val="bg2"/>
                                          </a:solidFill>
                                          <a:latin typeface="Cambria Math" panose="02040503050406030204" pitchFamily="18" charset="0"/>
                                        </a:rPr>
                                      </m:ctrlPr>
                                    </m:sSubPr>
                                    <m:e>
                                      <m:r>
                                        <a:rPr lang="en-GB" sz="3600" i="1" dirty="0">
                                          <a:solidFill>
                                            <a:schemeClr val="bg2"/>
                                          </a:solidFill>
                                          <a:latin typeface="Cambria Math" panose="02040503050406030204" pitchFamily="18" charset="0"/>
                                        </a:rPr>
                                        <m:t>𝑛</m:t>
                                      </m:r>
                                    </m:e>
                                    <m:sub>
                                      <m:r>
                                        <a:rPr lang="en-GB" sz="3600" i="1" dirty="0">
                                          <a:solidFill>
                                            <a:schemeClr val="bg2"/>
                                          </a:solidFill>
                                          <a:latin typeface="Cambria Math" panose="02040503050406030204" pitchFamily="18" charset="0"/>
                                        </a:rPr>
                                        <m:t>𝑖</m:t>
                                      </m:r>
                                    </m:sub>
                                  </m:sSub>
                                </m:e>
                              </m:acc>
                              <m:r>
                                <a:rPr lang="en-GB" sz="3600" i="1" dirty="0">
                                  <a:solidFill>
                                    <a:schemeClr val="bg2"/>
                                  </a:solidFill>
                                  <a:latin typeface="Cambria Math" panose="02040503050406030204" pitchFamily="18" charset="0"/>
                                </a:rPr>
                                <m:t>,</m:t>
                              </m:r>
                              <m:acc>
                                <m:accPr>
                                  <m:chr m:val="⃑"/>
                                  <m:ctrlPr>
                                    <a:rPr lang="en-GB" sz="3600" i="1" dirty="0">
                                      <a:solidFill>
                                        <a:schemeClr val="bg2"/>
                                      </a:solidFill>
                                      <a:latin typeface="Cambria Math" panose="02040503050406030204" pitchFamily="18" charset="0"/>
                                    </a:rPr>
                                  </m:ctrlPr>
                                </m:accPr>
                                <m:e>
                                  <m:sSub>
                                    <m:sSubPr>
                                      <m:ctrlPr>
                                        <a:rPr lang="en-GB" sz="3600" i="1" dirty="0">
                                          <a:solidFill>
                                            <a:schemeClr val="bg2"/>
                                          </a:solidFill>
                                          <a:latin typeface="Cambria Math" panose="02040503050406030204" pitchFamily="18" charset="0"/>
                                        </a:rPr>
                                      </m:ctrlPr>
                                    </m:sSubPr>
                                    <m:e>
                                      <m:r>
                                        <a:rPr lang="en-GB" sz="3600" i="1" dirty="0">
                                          <a:solidFill>
                                            <a:schemeClr val="bg2"/>
                                          </a:solidFill>
                                          <a:latin typeface="Cambria Math" panose="02040503050406030204" pitchFamily="18" charset="0"/>
                                        </a:rPr>
                                        <m:t>𝑛</m:t>
                                      </m:r>
                                    </m:e>
                                    <m:sub>
                                      <m:r>
                                        <a:rPr lang="en-GB" sz="3600" i="1" dirty="0">
                                          <a:solidFill>
                                            <a:schemeClr val="bg2"/>
                                          </a:solidFill>
                                          <a:latin typeface="Cambria Math" panose="02040503050406030204" pitchFamily="18" charset="0"/>
                                        </a:rPr>
                                        <m:t>𝑘</m:t>
                                      </m:r>
                                    </m:sub>
                                  </m:sSub>
                                </m:e>
                              </m:acc>
                            </m:e>
                          </m:d>
                          <m:r>
                            <a:rPr lang="en-GB" sz="3600" i="1" dirty="0">
                              <a:solidFill>
                                <a:schemeClr val="bg2"/>
                              </a:solidFill>
                              <a:latin typeface="Cambria Math" panose="02040503050406030204" pitchFamily="18" charset="0"/>
                            </a:rPr>
                            <m:t> )</m:t>
                          </m:r>
                        </m:e>
                      </m:nary>
                    </m:oMath>
                  </m:oMathPara>
                </a14:m>
                <a:endParaRPr lang="en-GB" sz="3600" i="1" dirty="0">
                  <a:solidFill>
                    <a:schemeClr val="bg2"/>
                  </a:solidFill>
                  <a:latin typeface="Cambria Math" panose="02040503050406030204" pitchFamily="18" charset="0"/>
                </a:endParaRPr>
              </a:p>
            </p:txBody>
          </p:sp>
        </mc:Choice>
        <mc:Fallback>
          <p:sp>
            <p:nvSpPr>
              <p:cNvPr id="37" name="Equation"/>
              <p:cNvSpPr>
                <a:spLocks noRot="1" noChangeAspect="1" noMove="1" noResize="1" noEditPoints="1" noAdjustHandles="1" noChangeArrowheads="1" noChangeShapeType="1" noTextEdit="1"/>
              </p:cNvSpPr>
              <p:nvPr/>
            </p:nvSpPr>
            <p:spPr>
              <a:xfrm>
                <a:off x="0" y="2210023"/>
                <a:ext cx="9144000" cy="1312062"/>
              </a:xfrm>
              <a:prstGeom prst="roundRect">
                <a:avLst/>
              </a:prstGeom>
              <a:blipFill rotWithShape="0">
                <a:blip r:embed="rId6"/>
                <a:stretch>
                  <a:fillRect/>
                </a:stretch>
              </a:blipFill>
              <a:ln w="25400">
                <a:solidFill>
                  <a:srgbClr val="000000"/>
                </a:solidFill>
              </a:ln>
            </p:spPr>
            <p:txBody>
              <a:bodyPr/>
              <a:lstStyle/>
              <a:p>
                <a:r>
                  <a:rPr lang="en-GB">
                    <a:noFill/>
                  </a:rPr>
                  <a:t> </a:t>
                </a:r>
              </a:p>
            </p:txBody>
          </p:sp>
        </mc:Fallback>
      </mc:AlternateContent>
      <p:sp>
        <p:nvSpPr>
          <p:cNvPr id="2" name="Title 1"/>
          <p:cNvSpPr>
            <a:spLocks noGrp="1"/>
          </p:cNvSpPr>
          <p:nvPr>
            <p:ph type="title"/>
          </p:nvPr>
        </p:nvSpPr>
        <p:spPr>
          <a:xfrm>
            <a:off x="457200" y="-174797"/>
            <a:ext cx="8229600" cy="857250"/>
          </a:xfrm>
        </p:spPr>
        <p:txBody>
          <a:bodyPr/>
          <a:lstStyle/>
          <a:p>
            <a:r>
              <a:rPr lang="en-GB" dirty="0" smtClean="0"/>
              <a:t>Irregularity term</a:t>
            </a:r>
            <a:endParaRPr lang="en-GB" dirty="0"/>
          </a:p>
        </p:txBody>
      </p:sp>
    </p:spTree>
    <p:extLst>
      <p:ext uri="{BB962C8B-B14F-4D97-AF65-F5344CB8AC3E}">
        <p14:creationId xmlns:p14="http://schemas.microsoft.com/office/powerpoint/2010/main" val="1153879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63" presetClass="path" presetSubtype="0" accel="50000" decel="50000" fill="hold" grpId="0" nodeType="withEffect">
                                  <p:stCondLst>
                                    <p:cond delay="0"/>
                                  </p:stCondLst>
                                  <p:childTnLst>
                                    <p:animMotion origin="layout" path="M 3.33333E-6 1.48148E-6 L 0.25 1.48148E-6 " pathEditMode="relative" rAng="0" ptsTypes="AA">
                                      <p:cBhvr>
                                        <p:cTn id="39" dur="1000" fill="hold"/>
                                        <p:tgtEl>
                                          <p:spTgt spid="64"/>
                                        </p:tgtEl>
                                        <p:attrNameLst>
                                          <p:attrName>ppt_x</p:attrName>
                                          <p:attrName>ppt_y</p:attrName>
                                        </p:attrNameLst>
                                      </p:cBhvr>
                                      <p:rCtr x="12500" y="0"/>
                                    </p:animMotion>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500"/>
                                        <p:tgtEl>
                                          <p:spTgt spid="65"/>
                                        </p:tgtEl>
                                      </p:cBhvr>
                                    </p:animEffect>
                                  </p:childTnLst>
                                </p:cTn>
                              </p:par>
                              <p:par>
                                <p:cTn id="44" presetID="10" presetClass="entr" presetSubtype="0" fill="hold"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par>
                                <p:cTn id="55" presetID="10"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fade">
                                      <p:cBhvr>
                                        <p:cTn id="60" dur="500"/>
                                        <p:tgtEl>
                                          <p:spTgt spid="29"/>
                                        </p:tgtEl>
                                      </p:cBhvr>
                                    </p:animEffect>
                                  </p:childTnLst>
                                </p:cTn>
                              </p:par>
                              <p:par>
                                <p:cTn id="61" presetID="63" presetClass="path" presetSubtype="0" accel="50000" decel="50000" fill="hold" grpId="1" nodeType="withEffect">
                                  <p:stCondLst>
                                    <p:cond delay="0"/>
                                  </p:stCondLst>
                                  <p:childTnLst>
                                    <p:animMotion origin="layout" path="M 0.25 1.48148E-6 L 0.53593 1.48148E-6 " pathEditMode="relative" rAng="0" ptsTypes="AA">
                                      <p:cBhvr>
                                        <p:cTn id="62" dur="1000" fill="hold"/>
                                        <p:tgtEl>
                                          <p:spTgt spid="64"/>
                                        </p:tgtEl>
                                        <p:attrNameLst>
                                          <p:attrName>ppt_x</p:attrName>
                                          <p:attrName>ppt_y</p:attrName>
                                        </p:attrNameLst>
                                      </p:cBhvr>
                                      <p:rCtr x="14288" y="0"/>
                                    </p:animMotion>
                                  </p:childTnLst>
                                </p:cTn>
                              </p:par>
                            </p:childTnLst>
                          </p:cTn>
                        </p:par>
                        <p:par>
                          <p:cTn id="63" fill="hold">
                            <p:stCondLst>
                              <p:cond delay="1000"/>
                            </p:stCondLst>
                            <p:childTnLst>
                              <p:par>
                                <p:cTn id="64" presetID="10" presetClass="entr" presetSubtype="0" fill="hold" nodeType="after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fade">
                                      <p:cBhvr>
                                        <p:cTn id="66" dur="500"/>
                                        <p:tgtEl>
                                          <p:spTgt spid="71"/>
                                        </p:tgtEl>
                                      </p:cBhvr>
                                    </p:animEffect>
                                  </p:childTnLst>
                                </p:cTn>
                              </p:par>
                              <p:par>
                                <p:cTn id="67" presetID="10" presetClass="entr" presetSubtype="0" fill="hold" nodeType="withEffect">
                                  <p:stCondLst>
                                    <p:cond delay="0"/>
                                  </p:stCondLst>
                                  <p:childTnLst>
                                    <p:set>
                                      <p:cBhvr>
                                        <p:cTn id="68" dur="1" fill="hold">
                                          <p:stCondLst>
                                            <p:cond delay="0"/>
                                          </p:stCondLst>
                                        </p:cTn>
                                        <p:tgtEl>
                                          <p:spTgt spid="80"/>
                                        </p:tgtEl>
                                        <p:attrNameLst>
                                          <p:attrName>style.visibility</p:attrName>
                                        </p:attrNameLst>
                                      </p:cBhvr>
                                      <p:to>
                                        <p:strVal val="visible"/>
                                      </p:to>
                                    </p:set>
                                    <p:animEffect transition="in" filter="fade">
                                      <p:cBhvr>
                                        <p:cTn id="69" dur="500"/>
                                        <p:tgtEl>
                                          <p:spTgt spid="8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500"/>
                                        <p:tgtEl>
                                          <p:spTgt spid="18"/>
                                        </p:tgtEl>
                                      </p:cBhvr>
                                    </p:animEffec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10" presetClass="entr" presetSubtype="0" fill="hold" nodeType="with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fade">
                                      <p:cBhvr>
                                        <p:cTn id="83" dur="500"/>
                                        <p:tgtEl>
                                          <p:spTgt spid="45"/>
                                        </p:tgtEl>
                                      </p:cBhvr>
                                    </p:animEffect>
                                  </p:childTnLst>
                                </p:cTn>
                              </p:par>
                              <p:par>
                                <p:cTn id="84" presetID="10" presetClass="exit" presetSubtype="0" fill="hold" grpId="2" nodeType="withEffect">
                                  <p:stCondLst>
                                    <p:cond delay="0"/>
                                  </p:stCondLst>
                                  <p:childTnLst>
                                    <p:animEffect transition="out" filter="fade">
                                      <p:cBhvr>
                                        <p:cTn id="85" dur="1000"/>
                                        <p:tgtEl>
                                          <p:spTgt spid="64"/>
                                        </p:tgtEl>
                                      </p:cBhvr>
                                    </p:animEffect>
                                    <p:set>
                                      <p:cBhvr>
                                        <p:cTn id="86" dur="1" fill="hold">
                                          <p:stCondLst>
                                            <p:cond delay="999"/>
                                          </p:stCondLst>
                                        </p:cTn>
                                        <p:tgtEl>
                                          <p:spTgt spid="64"/>
                                        </p:tgtEl>
                                        <p:attrNameLst>
                                          <p:attrName>style.visibility</p:attrName>
                                        </p:attrNameLst>
                                      </p:cBhvr>
                                      <p:to>
                                        <p:strVal val="hidden"/>
                                      </p:to>
                                    </p:set>
                                  </p:childTnLst>
                                </p:cTn>
                              </p:par>
                            </p:childTnLst>
                          </p:cTn>
                        </p:par>
                        <p:par>
                          <p:cTn id="87" fill="hold">
                            <p:stCondLst>
                              <p:cond delay="1000"/>
                            </p:stCondLst>
                            <p:childTnLst>
                              <p:par>
                                <p:cTn id="88" presetID="10" presetClass="entr" presetSubtype="0" fill="hold" nodeType="afterEffect">
                                  <p:stCondLst>
                                    <p:cond delay="0"/>
                                  </p:stCondLst>
                                  <p:childTnLst>
                                    <p:set>
                                      <p:cBhvr>
                                        <p:cTn id="89" dur="1" fill="hold">
                                          <p:stCondLst>
                                            <p:cond delay="0"/>
                                          </p:stCondLst>
                                        </p:cTn>
                                        <p:tgtEl>
                                          <p:spTgt spid="74"/>
                                        </p:tgtEl>
                                        <p:attrNameLst>
                                          <p:attrName>style.visibility</p:attrName>
                                        </p:attrNameLst>
                                      </p:cBhvr>
                                      <p:to>
                                        <p:strVal val="visible"/>
                                      </p:to>
                                    </p:set>
                                    <p:animEffect transition="in" filter="fade">
                                      <p:cBhvr>
                                        <p:cTn id="90" dur="500"/>
                                        <p:tgtEl>
                                          <p:spTgt spid="74"/>
                                        </p:tgtEl>
                                      </p:cBhvr>
                                    </p:animEffect>
                                  </p:childTnLst>
                                </p:cTn>
                              </p:par>
                              <p:par>
                                <p:cTn id="91" presetID="10" presetClass="entr" presetSubtype="0" fill="hold"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fade">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4" grpId="0" animBg="1"/>
      <p:bldP spid="64" grpId="1" animBg="1"/>
      <p:bldP spid="64" grpId="2" animBg="1"/>
      <p:bldP spid="3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46" y="956165"/>
            <a:ext cx="6578154" cy="4298053"/>
          </a:xfrm>
          <a:prstGeom prst="rect">
            <a:avLst/>
          </a:prstGeom>
        </p:spPr>
      </p:pic>
      <p:sp>
        <p:nvSpPr>
          <p:cNvPr id="2" name="Title 1"/>
          <p:cNvSpPr>
            <a:spLocks noGrp="1"/>
          </p:cNvSpPr>
          <p:nvPr>
            <p:ph type="title"/>
          </p:nvPr>
        </p:nvSpPr>
        <p:spPr/>
        <p:txBody>
          <a:bodyPr/>
          <a:lstStyle/>
          <a:p>
            <a:r>
              <a:rPr lang="en-GB" sz="3600" dirty="0" smtClean="0"/>
              <a:t>Non-greedy, simultaneous selection</a:t>
            </a:r>
            <a:endParaRPr lang="en-GB" sz="3600" dirty="0"/>
          </a:p>
        </p:txBody>
      </p:sp>
      <p:cxnSp>
        <p:nvCxnSpPr>
          <p:cNvPr id="22" name="G3T_PurpleTop" hidden="1"/>
          <p:cNvCxnSpPr/>
          <p:nvPr/>
        </p:nvCxnSpPr>
        <p:spPr>
          <a:xfrm flipV="1">
            <a:off x="4149725" y="2520950"/>
            <a:ext cx="476787" cy="553052"/>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G3R_PurpleRight" hidden="1"/>
          <p:cNvCxnSpPr/>
          <p:nvPr/>
        </p:nvCxnSpPr>
        <p:spPr>
          <a:xfrm>
            <a:off x="4624401" y="2444753"/>
            <a:ext cx="728649" cy="628184"/>
          </a:xfrm>
          <a:prstGeom prst="line">
            <a:avLst/>
          </a:prstGeom>
          <a:ln w="101600">
            <a:solidFill>
              <a:srgbClr val="6C438B">
                <a:alpha val="90000"/>
              </a:srgbClr>
            </a:solidFill>
          </a:ln>
        </p:spPr>
        <p:style>
          <a:lnRef idx="2">
            <a:schemeClr val="accent1"/>
          </a:lnRef>
          <a:fillRef idx="0">
            <a:schemeClr val="accent1"/>
          </a:fillRef>
          <a:effectRef idx="1">
            <a:schemeClr val="accent1"/>
          </a:effectRef>
          <a:fontRef idx="minor">
            <a:schemeClr val="tx1"/>
          </a:fontRef>
        </p:style>
      </p:cxnSp>
      <p:cxnSp>
        <p:nvCxnSpPr>
          <p:cNvPr id="25" name="G3L_PurpleLeft" hidden="1"/>
          <p:cNvCxnSpPr/>
          <p:nvPr/>
        </p:nvCxnSpPr>
        <p:spPr>
          <a:xfrm>
            <a:off x="4074908" y="3086100"/>
            <a:ext cx="709020" cy="650875"/>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G3B_PurpleBottom" hidden="1"/>
          <p:cNvCxnSpPr/>
          <p:nvPr/>
        </p:nvCxnSpPr>
        <p:spPr>
          <a:xfrm flipV="1">
            <a:off x="4780598" y="3079750"/>
            <a:ext cx="498166" cy="577851"/>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15" name="G22B_YellowBottom"/>
          <p:cNvCxnSpPr/>
          <p:nvPr/>
        </p:nvCxnSpPr>
        <p:spPr>
          <a:xfrm flipV="1">
            <a:off x="6076789" y="3736862"/>
            <a:ext cx="1156851" cy="944677"/>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42" name="G22L_YellowLeft"/>
          <p:cNvCxnSpPr/>
          <p:nvPr/>
        </p:nvCxnSpPr>
        <p:spPr>
          <a:xfrm>
            <a:off x="5859902" y="4332840"/>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G22R_YellowRight"/>
          <p:cNvCxnSpPr/>
          <p:nvPr/>
        </p:nvCxnSpPr>
        <p:spPr>
          <a:xfrm>
            <a:off x="6934758" y="3458616"/>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4" name="G22T_YellowTop"/>
          <p:cNvCxnSpPr/>
          <p:nvPr/>
        </p:nvCxnSpPr>
        <p:spPr>
          <a:xfrm flipV="1">
            <a:off x="5784850" y="3384545"/>
            <a:ext cx="1147491" cy="93703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0" name="G2T_YellowTop"/>
          <p:cNvCxnSpPr/>
          <p:nvPr/>
        </p:nvCxnSpPr>
        <p:spPr>
          <a:xfrm flipV="1">
            <a:off x="5260975" y="1498986"/>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G2R_YellowRight"/>
          <p:cNvCxnSpPr/>
          <p:nvPr/>
        </p:nvCxnSpPr>
        <p:spPr>
          <a:xfrm>
            <a:off x="6000970" y="1584325"/>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51" name="G2B_YellowBottom"/>
          <p:cNvCxnSpPr/>
          <p:nvPr/>
        </p:nvCxnSpPr>
        <p:spPr>
          <a:xfrm flipV="1">
            <a:off x="5784850" y="2138430"/>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G2L_YellowLeft"/>
          <p:cNvCxnSpPr/>
          <p:nvPr/>
        </p:nvCxnSpPr>
        <p:spPr>
          <a:xfrm>
            <a:off x="5337085" y="2131456"/>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G0R_GreenRight"/>
          <p:cNvCxnSpPr/>
          <p:nvPr/>
        </p:nvCxnSpPr>
        <p:spPr>
          <a:xfrm flipV="1">
            <a:off x="7454687" y="1323942"/>
            <a:ext cx="0" cy="3558430"/>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G0B_GreenBottom"/>
          <p:cNvCxnSpPr/>
          <p:nvPr/>
        </p:nvCxnSpPr>
        <p:spPr>
          <a:xfrm>
            <a:off x="1692017" y="4923632"/>
            <a:ext cx="5794633" cy="0"/>
          </a:xfrm>
          <a:prstGeom prst="line">
            <a:avLst/>
          </a:prstGeom>
          <a:ln w="101600">
            <a:solidFill>
              <a:srgbClr val="55B216">
                <a:alpha val="89804"/>
              </a:srgbClr>
            </a:solidFill>
          </a:ln>
        </p:spPr>
        <p:style>
          <a:lnRef idx="2">
            <a:schemeClr val="accent1"/>
          </a:lnRef>
          <a:fillRef idx="0">
            <a:schemeClr val="accent1"/>
          </a:fillRef>
          <a:effectRef idx="1">
            <a:schemeClr val="accent1"/>
          </a:effectRef>
          <a:fontRef idx="minor">
            <a:schemeClr val="tx1"/>
          </a:fontRef>
        </p:style>
      </p:cxnSp>
      <p:cxnSp>
        <p:nvCxnSpPr>
          <p:cNvPr id="13" name="G0L_GreenLeft1"/>
          <p:cNvCxnSpPr/>
          <p:nvPr/>
        </p:nvCxnSpPr>
        <p:spPr>
          <a:xfrm flipV="1">
            <a:off x="1714501" y="4405693"/>
            <a:ext cx="0" cy="480632"/>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G0L_GreenLeft0"/>
          <p:cNvCxnSpPr/>
          <p:nvPr/>
        </p:nvCxnSpPr>
        <p:spPr>
          <a:xfrm flipV="1">
            <a:off x="1716882" y="1312069"/>
            <a:ext cx="0" cy="1926431"/>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G4T_YellowTop"/>
          <p:cNvCxnSpPr/>
          <p:nvPr/>
        </p:nvCxnSpPr>
        <p:spPr>
          <a:xfrm flipV="1">
            <a:off x="4040655" y="2415575"/>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6" name="G4R_YellowRight"/>
          <p:cNvCxnSpPr/>
          <p:nvPr/>
        </p:nvCxnSpPr>
        <p:spPr>
          <a:xfrm>
            <a:off x="4780650" y="2500914"/>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G4B_YellowBottom"/>
          <p:cNvCxnSpPr/>
          <p:nvPr/>
        </p:nvCxnSpPr>
        <p:spPr>
          <a:xfrm flipV="1">
            <a:off x="4577912" y="3079750"/>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8" name="G4L_YellowLeft"/>
          <p:cNvCxnSpPr/>
          <p:nvPr/>
        </p:nvCxnSpPr>
        <p:spPr>
          <a:xfrm>
            <a:off x="4116765" y="3048045"/>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488976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par>
                          <p:cTn id="17" fill="hold">
                            <p:stCondLst>
                              <p:cond delay="1000"/>
                            </p:stCondLst>
                            <p:childTnLst>
                              <p:par>
                                <p:cTn id="18" presetID="10" presetClass="entr" presetSubtype="0" fill="hold" nodeType="after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par>
                                <p:cTn id="21" presetID="10" presetClass="entr" presetSubtype="0" fill="hold"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childTnLst>
                                </p:cTn>
                              </p:par>
                              <p:par>
                                <p:cTn id="27" presetID="10" presetClass="entr" presetSubtype="0" fill="hold" nodeType="withEffect">
                                  <p:stCondLst>
                                    <p:cond delay="50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childTnLst>
                                </p:cTn>
                              </p:par>
                              <p:par>
                                <p:cTn id="30" presetID="10" presetClass="entr" presetSubtype="0" fill="hold" nodeType="withEffect">
                                  <p:stCondLst>
                                    <p:cond delay="50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par>
                                <p:cTn id="33" presetID="10" presetClass="entr" presetSubtype="0" fill="hold" nodeType="withEffect">
                                  <p:stCondLst>
                                    <p:cond delay="500"/>
                                  </p:stCondLst>
                                  <p:childTnLst>
                                    <p:set>
                                      <p:cBhvr>
                                        <p:cTn id="34" dur="1" fill="hold">
                                          <p:stCondLst>
                                            <p:cond delay="0"/>
                                          </p:stCondLst>
                                        </p:cTn>
                                        <p:tgtEl>
                                          <p:spTgt spid="51"/>
                                        </p:tgtEl>
                                        <p:attrNameLst>
                                          <p:attrName>style.visibility</p:attrName>
                                        </p:attrNameLst>
                                      </p:cBhvr>
                                      <p:to>
                                        <p:strVal val="visible"/>
                                      </p:to>
                                    </p:set>
                                    <p:animEffect transition="in" filter="fade">
                                      <p:cBhvr>
                                        <p:cTn id="35" dur="1000"/>
                                        <p:tgtEl>
                                          <p:spTgt spid="51"/>
                                        </p:tgtEl>
                                      </p:cBhvr>
                                    </p:animEffect>
                                  </p:childTnLst>
                                </p:cTn>
                              </p:par>
                              <p:par>
                                <p:cTn id="36" presetID="10" presetClass="entr" presetSubtype="0" fill="hold" nodeType="withEffect">
                                  <p:stCondLst>
                                    <p:cond delay="500"/>
                                  </p:stCondLst>
                                  <p:childTnLst>
                                    <p:set>
                                      <p:cBhvr>
                                        <p:cTn id="37" dur="1" fill="hold">
                                          <p:stCondLst>
                                            <p:cond delay="0"/>
                                          </p:stCondLst>
                                        </p:cTn>
                                        <p:tgtEl>
                                          <p:spTgt spid="50"/>
                                        </p:tgtEl>
                                        <p:attrNameLst>
                                          <p:attrName>style.visibility</p:attrName>
                                        </p:attrNameLst>
                                      </p:cBhvr>
                                      <p:to>
                                        <p:strVal val="visible"/>
                                      </p:to>
                                    </p:set>
                                    <p:animEffect transition="in" filter="fade">
                                      <p:cBhvr>
                                        <p:cTn id="38" dur="1000"/>
                                        <p:tgtEl>
                                          <p:spTgt spid="50"/>
                                        </p:tgtEl>
                                      </p:cBhvr>
                                    </p:animEffect>
                                  </p:childTnLst>
                                </p:cTn>
                              </p:par>
                              <p:par>
                                <p:cTn id="39" presetID="10" presetClass="entr" presetSubtype="0" fill="hold" nodeType="withEffect">
                                  <p:stCondLst>
                                    <p:cond delay="50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1000"/>
                                        <p:tgtEl>
                                          <p:spTgt spid="52"/>
                                        </p:tgtEl>
                                      </p:cBhvr>
                                    </p:animEffect>
                                  </p:childTnLst>
                                </p:cTn>
                              </p:par>
                              <p:par>
                                <p:cTn id="42" presetID="10" presetClass="entr" presetSubtype="0" fill="hold" nodeType="withEffect">
                                  <p:stCondLst>
                                    <p:cond delay="5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childTnLst>
                                </p:cTn>
                              </p:par>
                              <p:par>
                                <p:cTn id="45" presetID="10" presetClass="entr" presetSubtype="0" fill="hold" nodeType="withEffect">
                                  <p:stCondLst>
                                    <p:cond delay="50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childTnLst>
                                </p:cTn>
                              </p:par>
                              <p:par>
                                <p:cTn id="48" presetID="10" presetClass="entr" presetSubtype="0" fill="hold" nodeType="withEffect">
                                  <p:stCondLst>
                                    <p:cond delay="50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1000"/>
                                        <p:tgtEl>
                                          <p:spTgt spid="24"/>
                                        </p:tgtEl>
                                      </p:cBhvr>
                                    </p:animEffect>
                                  </p:childTnLst>
                                </p:cTn>
                              </p:par>
                              <p:par>
                                <p:cTn id="51" presetID="10" presetClass="entr" presetSubtype="0" fill="hold" nodeType="withEffect">
                                  <p:stCondLst>
                                    <p:cond delay="50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7148833" y="1219200"/>
            <a:ext cx="1746952" cy="1273319"/>
          </a:xfrm>
          <a:prstGeom prst="rect">
            <a:avLst/>
          </a:prstGeom>
        </p:spPr>
      </p:pic>
      <p:sp>
        <p:nvSpPr>
          <p:cNvPr id="2" name="Title 1"/>
          <p:cNvSpPr>
            <a:spLocks noGrp="1"/>
          </p:cNvSpPr>
          <p:nvPr>
            <p:ph type="title"/>
          </p:nvPr>
        </p:nvSpPr>
        <p:spPr>
          <a:xfrm>
            <a:off x="480447" y="112094"/>
            <a:ext cx="8229600" cy="857250"/>
          </a:xfrm>
        </p:spPr>
        <p:txBody>
          <a:bodyPr/>
          <a:lstStyle/>
          <a:p>
            <a:r>
              <a:rPr lang="en-GB" dirty="0" smtClean="0"/>
              <a:t>Challenges</a:t>
            </a:r>
            <a:endParaRPr lang="en-GB" dirty="0"/>
          </a:p>
        </p:txBody>
      </p:sp>
      <p:sp>
        <p:nvSpPr>
          <p:cNvPr id="3" name="Content Placeholder 2"/>
          <p:cNvSpPr>
            <a:spLocks noGrp="1"/>
          </p:cNvSpPr>
          <p:nvPr>
            <p:ph idx="1"/>
          </p:nvPr>
        </p:nvSpPr>
        <p:spPr>
          <a:xfrm>
            <a:off x="55696" y="1219200"/>
            <a:ext cx="7029451" cy="3394075"/>
          </a:xfrm>
        </p:spPr>
        <p:txBody>
          <a:bodyPr anchor="t"/>
          <a:lstStyle/>
          <a:p>
            <a:pPr marL="514350" indent="-514350">
              <a:buFont typeface="+mj-lt"/>
              <a:buAutoNum type="arabicPeriod"/>
            </a:pPr>
            <a:r>
              <a:rPr lang="en" dirty="0"/>
              <a:t>Simultaneous selection of primitives </a:t>
            </a:r>
            <a:r>
              <a:rPr lang="en" u="sng" dirty="0"/>
              <a:t>and</a:t>
            </a:r>
            <a:r>
              <a:rPr lang="en" dirty="0"/>
              <a:t> relations</a:t>
            </a:r>
          </a:p>
          <a:p>
            <a:pPr marL="514350" indent="-514350">
              <a:buFont typeface="+mj-lt"/>
              <a:buAutoNum type="arabicPeriod"/>
            </a:pPr>
            <a:endParaRPr lang="en" dirty="0"/>
          </a:p>
          <a:p>
            <a:pPr marL="514350" lvl="0" indent="-514350">
              <a:buFont typeface="+mj-lt"/>
              <a:buAutoNum type="arabicPeriod"/>
            </a:pPr>
            <a:r>
              <a:rPr lang="en" dirty="0"/>
              <a:t>Scalable regularization</a:t>
            </a:r>
            <a:endParaRPr lang="en-GB" dirty="0"/>
          </a:p>
        </p:txBody>
      </p:sp>
      <p:pic>
        <p:nvPicPr>
          <p:cNvPr id="4" name="Picture 3"/>
          <p:cNvPicPr>
            <a:picLocks noChangeAspect="1"/>
          </p:cNvPicPr>
          <p:nvPr/>
        </p:nvPicPr>
        <p:blipFill rotWithShape="1">
          <a:blip r:embed="rId4"/>
          <a:srcRect l="7725" t="18937" r="9352"/>
          <a:stretch/>
        </p:blipFill>
        <p:spPr>
          <a:xfrm>
            <a:off x="7085147" y="1313556"/>
            <a:ext cx="1874324" cy="1025714"/>
          </a:xfrm>
          <a:prstGeom prst="rect">
            <a:avLst/>
          </a:prstGeom>
          <a:ln w="25400">
            <a:solidFill>
              <a:srgbClr val="000000"/>
            </a:solidFill>
          </a:ln>
          <a:effectLst>
            <a:glow rad="139700">
              <a:schemeClr val="bg1">
                <a:alpha val="40000"/>
              </a:schemeClr>
            </a:glow>
          </a:effectLst>
        </p:spPr>
      </p:pic>
      <p:pic>
        <p:nvPicPr>
          <p:cNvPr id="8" name="Picture 7"/>
          <p:cNvPicPr>
            <a:picLocks noChangeAspect="1"/>
          </p:cNvPicPr>
          <p:nvPr/>
        </p:nvPicPr>
        <p:blipFill>
          <a:blip r:embed="rId5"/>
          <a:stretch>
            <a:fillRect/>
          </a:stretch>
        </p:blipFill>
        <p:spPr>
          <a:xfrm>
            <a:off x="7044938" y="2839778"/>
            <a:ext cx="1914533" cy="1360371"/>
          </a:xfrm>
          <a:prstGeom prst="rect">
            <a:avLst/>
          </a:prstGeom>
          <a:effectLst>
            <a:outerShdw blurRad="63500" sx="102000" sy="102000" algn="ctr" rotWithShape="0">
              <a:prstClr val="black">
                <a:alpha val="40000"/>
              </a:prstClr>
            </a:outerShdw>
          </a:effectLst>
        </p:spPr>
      </p:pic>
      <p:sp>
        <p:nvSpPr>
          <p:cNvPr id="7" name="Rounded Rectangle 6"/>
          <p:cNvSpPr/>
          <p:nvPr/>
        </p:nvSpPr>
        <p:spPr>
          <a:xfrm>
            <a:off x="71633" y="994867"/>
            <a:ext cx="9027762" cy="1663092"/>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747656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11111E-6 1.7284E-6 L 1.11111E-6 0.3395 " pathEditMode="relative" rAng="0" ptsTypes="AA">
                                      <p:cBhvr>
                                        <p:cTn id="14" dur="250" fill="hold"/>
                                        <p:tgtEl>
                                          <p:spTgt spid="7"/>
                                        </p:tgtEl>
                                        <p:attrNameLst>
                                          <p:attrName>ppt_x</p:attrName>
                                          <p:attrName>ppt_y</p:attrName>
                                        </p:attrNameLst>
                                      </p:cBhvr>
                                      <p:rCtr x="0" y="169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46" y="956165"/>
            <a:ext cx="6578154" cy="4298053"/>
          </a:xfrm>
          <a:prstGeom prst="rect">
            <a:avLst/>
          </a:prstGeom>
        </p:spPr>
      </p:pic>
      <p:sp>
        <p:nvSpPr>
          <p:cNvPr id="2" name="Title 1"/>
          <p:cNvSpPr>
            <a:spLocks noGrp="1"/>
          </p:cNvSpPr>
          <p:nvPr>
            <p:ph type="title"/>
          </p:nvPr>
        </p:nvSpPr>
        <p:spPr/>
        <p:txBody>
          <a:bodyPr/>
          <a:lstStyle/>
          <a:p>
            <a:r>
              <a:rPr lang="en-GB" sz="3600" dirty="0" smtClean="0"/>
              <a:t>Over-regularized</a:t>
            </a:r>
            <a:endParaRPr lang="en-GB" sz="3600" dirty="0"/>
          </a:p>
        </p:txBody>
      </p:sp>
      <p:cxnSp>
        <p:nvCxnSpPr>
          <p:cNvPr id="22" name="G3T_PurpleTop" hidden="1"/>
          <p:cNvCxnSpPr/>
          <p:nvPr/>
        </p:nvCxnSpPr>
        <p:spPr>
          <a:xfrm flipV="1">
            <a:off x="4149725" y="2520950"/>
            <a:ext cx="476787" cy="553052"/>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G3R_PurpleRight" hidden="1"/>
          <p:cNvCxnSpPr/>
          <p:nvPr/>
        </p:nvCxnSpPr>
        <p:spPr>
          <a:xfrm>
            <a:off x="4624401" y="2444753"/>
            <a:ext cx="728649" cy="628184"/>
          </a:xfrm>
          <a:prstGeom prst="line">
            <a:avLst/>
          </a:prstGeom>
          <a:ln w="101600">
            <a:solidFill>
              <a:srgbClr val="6C438B">
                <a:alpha val="90000"/>
              </a:srgbClr>
            </a:solidFill>
          </a:ln>
        </p:spPr>
        <p:style>
          <a:lnRef idx="2">
            <a:schemeClr val="accent1"/>
          </a:lnRef>
          <a:fillRef idx="0">
            <a:schemeClr val="accent1"/>
          </a:fillRef>
          <a:effectRef idx="1">
            <a:schemeClr val="accent1"/>
          </a:effectRef>
          <a:fontRef idx="minor">
            <a:schemeClr val="tx1"/>
          </a:fontRef>
        </p:style>
      </p:cxnSp>
      <p:cxnSp>
        <p:nvCxnSpPr>
          <p:cNvPr id="25" name="G3L_PurpleLeft" hidden="1"/>
          <p:cNvCxnSpPr/>
          <p:nvPr/>
        </p:nvCxnSpPr>
        <p:spPr>
          <a:xfrm>
            <a:off x="4074908" y="3086100"/>
            <a:ext cx="709020" cy="650875"/>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G3B_PurpleBottom"/>
          <p:cNvCxnSpPr/>
          <p:nvPr/>
        </p:nvCxnSpPr>
        <p:spPr>
          <a:xfrm flipV="1">
            <a:off x="4780598" y="3079750"/>
            <a:ext cx="498166" cy="577851"/>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15" name="G22B_YellowBottom"/>
          <p:cNvCxnSpPr/>
          <p:nvPr/>
        </p:nvCxnSpPr>
        <p:spPr>
          <a:xfrm flipV="1">
            <a:off x="6076789" y="3736862"/>
            <a:ext cx="1156851" cy="944677"/>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42" name="G22L_YellowLeft"/>
          <p:cNvCxnSpPr/>
          <p:nvPr/>
        </p:nvCxnSpPr>
        <p:spPr>
          <a:xfrm>
            <a:off x="5859902" y="4332840"/>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G22R_YellowRight"/>
          <p:cNvCxnSpPr/>
          <p:nvPr/>
        </p:nvCxnSpPr>
        <p:spPr>
          <a:xfrm>
            <a:off x="6934758" y="3458616"/>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4" name="G22T_YellowTop"/>
          <p:cNvCxnSpPr/>
          <p:nvPr/>
        </p:nvCxnSpPr>
        <p:spPr>
          <a:xfrm flipV="1">
            <a:off x="5784850" y="3384545"/>
            <a:ext cx="1147491" cy="93703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0" name="G2T_YellowTop"/>
          <p:cNvCxnSpPr/>
          <p:nvPr/>
        </p:nvCxnSpPr>
        <p:spPr>
          <a:xfrm flipV="1">
            <a:off x="5210175" y="1467236"/>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G2R_YellowRight"/>
          <p:cNvCxnSpPr/>
          <p:nvPr/>
        </p:nvCxnSpPr>
        <p:spPr>
          <a:xfrm>
            <a:off x="5950170" y="1552575"/>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51" name="G2B_YellowBottom"/>
          <p:cNvCxnSpPr/>
          <p:nvPr/>
        </p:nvCxnSpPr>
        <p:spPr>
          <a:xfrm flipV="1">
            <a:off x="5747432" y="2131411"/>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G2L_YellowLeft"/>
          <p:cNvCxnSpPr/>
          <p:nvPr/>
        </p:nvCxnSpPr>
        <p:spPr>
          <a:xfrm>
            <a:off x="5286285" y="2099706"/>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G0R_GreenRight"/>
          <p:cNvCxnSpPr/>
          <p:nvPr/>
        </p:nvCxnSpPr>
        <p:spPr>
          <a:xfrm flipV="1">
            <a:off x="7454687" y="1323942"/>
            <a:ext cx="0" cy="3558430"/>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G0B_GreenBottom"/>
          <p:cNvCxnSpPr/>
          <p:nvPr/>
        </p:nvCxnSpPr>
        <p:spPr>
          <a:xfrm>
            <a:off x="1692017" y="4923632"/>
            <a:ext cx="5794633" cy="0"/>
          </a:xfrm>
          <a:prstGeom prst="line">
            <a:avLst/>
          </a:prstGeom>
          <a:ln w="101600">
            <a:solidFill>
              <a:srgbClr val="55B216">
                <a:alpha val="89804"/>
              </a:srgbClr>
            </a:solidFill>
          </a:ln>
        </p:spPr>
        <p:style>
          <a:lnRef idx="2">
            <a:schemeClr val="accent1"/>
          </a:lnRef>
          <a:fillRef idx="0">
            <a:schemeClr val="accent1"/>
          </a:fillRef>
          <a:effectRef idx="1">
            <a:schemeClr val="accent1"/>
          </a:effectRef>
          <a:fontRef idx="minor">
            <a:schemeClr val="tx1"/>
          </a:fontRef>
        </p:style>
      </p:cxnSp>
      <p:cxnSp>
        <p:nvCxnSpPr>
          <p:cNvPr id="13" name="G0L_GreenLeft1"/>
          <p:cNvCxnSpPr/>
          <p:nvPr/>
        </p:nvCxnSpPr>
        <p:spPr>
          <a:xfrm flipV="1">
            <a:off x="1714501" y="4405693"/>
            <a:ext cx="0" cy="480632"/>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G0L_GreenLeft0"/>
          <p:cNvCxnSpPr/>
          <p:nvPr/>
        </p:nvCxnSpPr>
        <p:spPr>
          <a:xfrm flipV="1">
            <a:off x="1716882" y="1312069"/>
            <a:ext cx="0" cy="1926431"/>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G4T_YellowTop"/>
          <p:cNvCxnSpPr/>
          <p:nvPr/>
        </p:nvCxnSpPr>
        <p:spPr>
          <a:xfrm flipV="1">
            <a:off x="4040655" y="2415575"/>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6" name="G4R_YellowRight"/>
          <p:cNvCxnSpPr/>
          <p:nvPr/>
        </p:nvCxnSpPr>
        <p:spPr>
          <a:xfrm>
            <a:off x="4780650" y="2500914"/>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G4B_YellowBottom"/>
          <p:cNvCxnSpPr/>
          <p:nvPr/>
        </p:nvCxnSpPr>
        <p:spPr>
          <a:xfrm flipV="1">
            <a:off x="4577912" y="3079750"/>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8" name="G4L_YellowLeft"/>
          <p:cNvCxnSpPr/>
          <p:nvPr/>
        </p:nvCxnSpPr>
        <p:spPr>
          <a:xfrm>
            <a:off x="4116765" y="3048045"/>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0" name="Equation0"/>
              <p:cNvSpPr txBox="1"/>
              <p:nvPr/>
            </p:nvSpPr>
            <p:spPr>
              <a:xfrm>
                <a:off x="1743623" y="1383836"/>
                <a:ext cx="3065902" cy="99488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             </m:t>
                      </m:r>
                      <m:sSub>
                        <m:sSubPr>
                          <m:ctrlPr>
                            <a:rPr lang="en-GB" sz="2800" b="1" i="1" smtClean="0">
                              <a:solidFill>
                                <a:srgbClr val="000000"/>
                              </a:solidFill>
                              <a:latin typeface="Cambria Math" panose="02040503050406030204" pitchFamily="18" charset="0"/>
                              <a:ea typeface="Cambria Math" panose="02040503050406030204" pitchFamily="18" charset="0"/>
                            </a:rPr>
                          </m:ctrlPr>
                        </m:sSubPr>
                        <m:e>
                          <m:r>
                            <a:rPr lang="en-GB" sz="2800" b="1" i="1" smtClean="0">
                              <a:solidFill>
                                <a:srgbClr val="000000"/>
                              </a:solidFill>
                              <a:latin typeface="Cambria Math" panose="02040503050406030204" pitchFamily="18" charset="0"/>
                              <a:ea typeface="Cambria Math" panose="02040503050406030204" pitchFamily="18" charset="0"/>
                            </a:rPr>
                            <m:t>𝑬</m:t>
                          </m:r>
                        </m:e>
                        <m:sub>
                          <m:r>
                            <a:rPr lang="en-GB" sz="2800" b="1" i="1" smtClean="0">
                              <a:solidFill>
                                <a:srgbClr val="000000"/>
                              </a:solidFill>
                              <a:latin typeface="Cambria Math" panose="02040503050406030204" pitchFamily="18" charset="0"/>
                              <a:ea typeface="Cambria Math" panose="02040503050406030204" pitchFamily="18" charset="0"/>
                            </a:rPr>
                            <m:t>𝒅𝒂𝒕𝒂</m:t>
                          </m:r>
                        </m:sub>
                      </m:sSub>
                      <m:r>
                        <a:rPr lang="en-GB" sz="2800" b="1" i="1" smtClean="0">
                          <a:solidFill>
                            <a:srgbClr val="000000"/>
                          </a:solidFill>
                          <a:latin typeface="Cambria Math" panose="02040503050406030204" pitchFamily="18" charset="0"/>
                          <a:ea typeface="Cambria Math" panose="02040503050406030204" pitchFamily="18" charset="0"/>
                        </a:rPr>
                        <m:t>=</m:t>
                      </m:r>
                      <m:r>
                        <a:rPr lang="en-GB" sz="2800" b="1" i="0" smtClean="0">
                          <a:solidFill>
                            <a:srgbClr val="000000"/>
                          </a:solidFill>
                          <a:latin typeface="Cambria Math" panose="02040503050406030204" pitchFamily="18" charset="0"/>
                          <a:ea typeface="Cambria Math" panose="02040503050406030204" pitchFamily="18" charset="0"/>
                        </a:rPr>
                        <m:t>𝟓𝟎</m:t>
                      </m:r>
                    </m:oMath>
                  </m:oMathPara>
                </a14:m>
                <a:endParaRPr lang="en-GB" sz="2800" b="1" dirty="0" smtClean="0">
                  <a:solidFill>
                    <a:srgbClr val="0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GB" sz="2800" b="1" i="1">
                              <a:solidFill>
                                <a:srgbClr val="000000"/>
                              </a:solidFill>
                              <a:latin typeface="Cambria Math" panose="02040503050406030204" pitchFamily="18" charset="0"/>
                              <a:ea typeface="Cambria Math" panose="02040503050406030204" pitchFamily="18" charset="0"/>
                            </a:rPr>
                          </m:ctrlPr>
                        </m:sSubPr>
                        <m:e>
                          <m:r>
                            <a:rPr lang="en-GB" sz="2800" b="1" i="1">
                              <a:solidFill>
                                <a:srgbClr val="000000"/>
                              </a:solidFill>
                              <a:latin typeface="Cambria Math" panose="02040503050406030204" pitchFamily="18" charset="0"/>
                              <a:ea typeface="Cambria Math" panose="02040503050406030204" pitchFamily="18" charset="0"/>
                            </a:rPr>
                            <m:t>𝑬</m:t>
                          </m:r>
                        </m:e>
                        <m:sub>
                          <m:r>
                            <a:rPr lang="en-GB" sz="2800" b="1" i="1" smtClean="0">
                              <a:solidFill>
                                <a:srgbClr val="000000"/>
                              </a:solidFill>
                              <a:latin typeface="Cambria Math" panose="02040503050406030204" pitchFamily="18" charset="0"/>
                              <a:ea typeface="Cambria Math" panose="02040503050406030204" pitchFamily="18" charset="0"/>
                            </a:rPr>
                            <m:t>𝒊𝒓𝒓𝒆𝒈𝒖𝒍𝒂𝒓𝒊𝒕𝒚</m:t>
                          </m:r>
                        </m:sub>
                      </m:sSub>
                      <m:r>
                        <a:rPr lang="en-GB" sz="2800" b="1" i="1">
                          <a:solidFill>
                            <a:srgbClr val="000000"/>
                          </a:solidFill>
                          <a:latin typeface="Cambria Math" panose="02040503050406030204" pitchFamily="18" charset="0"/>
                          <a:ea typeface="Cambria Math" panose="02040503050406030204" pitchFamily="18" charset="0"/>
                        </a:rPr>
                        <m:t>=</m:t>
                      </m:r>
                      <m:r>
                        <a:rPr lang="en-GB" sz="2800" b="1" i="1" smtClean="0">
                          <a:solidFill>
                            <a:srgbClr val="000000"/>
                          </a:solidFill>
                          <a:latin typeface="Cambria Math" panose="02040503050406030204" pitchFamily="18" charset="0"/>
                          <a:ea typeface="Cambria Math" panose="02040503050406030204" pitchFamily="18" charset="0"/>
                        </a:rPr>
                        <m:t>𝟏𝟎</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30" name="Equation0"/>
              <p:cNvSpPr txBox="1">
                <a:spLocks noRot="1" noChangeAspect="1" noMove="1" noResize="1" noEditPoints="1" noAdjustHandles="1" noChangeArrowheads="1" noChangeShapeType="1" noTextEdit="1"/>
              </p:cNvSpPr>
              <p:nvPr/>
            </p:nvSpPr>
            <p:spPr>
              <a:xfrm>
                <a:off x="1743623" y="1383836"/>
                <a:ext cx="3065902" cy="994888"/>
              </a:xfrm>
              <a:prstGeom prst="rect">
                <a:avLst/>
              </a:prstGeom>
              <a:blipFill rotWithShape="0">
                <a:blip r:embed="rId3"/>
                <a:stretch>
                  <a:fillRect/>
                </a:stretch>
              </a:blipFill>
            </p:spPr>
            <p:txBody>
              <a:bodyPr/>
              <a:lstStyle/>
              <a:p>
                <a:r>
                  <a:rPr lang="en-GB">
                    <a:noFill/>
                  </a:rPr>
                  <a:t> </a:t>
                </a:r>
              </a:p>
            </p:txBody>
          </p:sp>
        </mc:Fallback>
      </mc:AlternateContent>
      <p:cxnSp>
        <p:nvCxnSpPr>
          <p:cNvPr id="17" name="RedNo_Straight Connector 16"/>
          <p:cNvCxnSpPr/>
          <p:nvPr/>
        </p:nvCxnSpPr>
        <p:spPr>
          <a:xfrm flipH="1">
            <a:off x="4149725" y="1383836"/>
            <a:ext cx="476787" cy="497444"/>
          </a:xfrm>
          <a:prstGeom prst="line">
            <a:avLst/>
          </a:prstGeom>
          <a:ln w="76200">
            <a:solidFill>
              <a:srgbClr val="FF0000">
                <a:alpha val="80000"/>
              </a:srgbClr>
            </a:solidFill>
          </a:ln>
        </p:spPr>
        <p:style>
          <a:lnRef idx="2">
            <a:schemeClr val="accent1"/>
          </a:lnRef>
          <a:fillRef idx="0">
            <a:schemeClr val="accent1"/>
          </a:fillRef>
          <a:effectRef idx="1">
            <a:schemeClr val="accent1"/>
          </a:effectRef>
          <a:fontRef idx="minor">
            <a:schemeClr val="tx1"/>
          </a:fontRef>
        </p:style>
      </p:cxnSp>
      <p:cxnSp>
        <p:nvCxnSpPr>
          <p:cNvPr id="34" name="RedNo_Straight Connector 33"/>
          <p:cNvCxnSpPr/>
          <p:nvPr/>
        </p:nvCxnSpPr>
        <p:spPr>
          <a:xfrm flipH="1">
            <a:off x="4145784" y="1836737"/>
            <a:ext cx="476787" cy="497444"/>
          </a:xfrm>
          <a:prstGeom prst="line">
            <a:avLst/>
          </a:prstGeom>
          <a:ln w="76200">
            <a:solidFill>
              <a:srgbClr val="FF0000">
                <a:alpha val="80000"/>
              </a:srgb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Equation45"/>
              <p:cNvSpPr txBox="1"/>
              <p:nvPr/>
            </p:nvSpPr>
            <p:spPr>
              <a:xfrm>
                <a:off x="4614819" y="1367857"/>
                <a:ext cx="663945"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𝟒𝟓</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35" name="Equation45"/>
              <p:cNvSpPr txBox="1">
                <a:spLocks noRot="1" noChangeAspect="1" noMove="1" noResize="1" noEditPoints="1" noAdjustHandles="1" noChangeArrowheads="1" noChangeShapeType="1" noTextEdit="1"/>
              </p:cNvSpPr>
              <p:nvPr/>
            </p:nvSpPr>
            <p:spPr>
              <a:xfrm>
                <a:off x="4614819" y="1367857"/>
                <a:ext cx="663945" cy="523220"/>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Equation50"/>
              <p:cNvSpPr txBox="1"/>
              <p:nvPr/>
            </p:nvSpPr>
            <p:spPr>
              <a:xfrm>
                <a:off x="4614620" y="1798810"/>
                <a:ext cx="663945"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𝟓𝟎</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36" name="Equation50"/>
              <p:cNvSpPr txBox="1">
                <a:spLocks noRot="1" noChangeAspect="1" noMove="1" noResize="1" noEditPoints="1" noAdjustHandles="1" noChangeArrowheads="1" noChangeShapeType="1" noTextEdit="1"/>
              </p:cNvSpPr>
              <p:nvPr/>
            </p:nvSpPr>
            <p:spPr>
              <a:xfrm>
                <a:off x="4614620" y="1798810"/>
                <a:ext cx="663945" cy="523220"/>
              </a:xfrm>
              <a:prstGeom prst="rect">
                <a:avLst/>
              </a:prstGeom>
              <a:blipFill rotWithShape="0">
                <a:blip r:embed="rId5"/>
                <a:stretch>
                  <a:fillRect/>
                </a:stretch>
              </a:blipFill>
            </p:spPr>
            <p:txBody>
              <a:bodyPr/>
              <a:lstStyle/>
              <a:p>
                <a:r>
                  <a:rPr lang="en-GB">
                    <a:noFill/>
                  </a:rPr>
                  <a:t> </a:t>
                </a:r>
              </a:p>
            </p:txBody>
          </p:sp>
        </mc:Fallback>
      </mc:AlternateContent>
      <p:cxnSp>
        <p:nvCxnSpPr>
          <p:cNvPr id="44" name="Straight Arrow Connector 43"/>
          <p:cNvCxnSpPr/>
          <p:nvPr/>
        </p:nvCxnSpPr>
        <p:spPr>
          <a:xfrm>
            <a:off x="5047254" y="3446033"/>
            <a:ext cx="921711" cy="1029380"/>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079157" y="3446033"/>
            <a:ext cx="1031424" cy="644171"/>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120681" y="3416220"/>
            <a:ext cx="1622281" cy="696706"/>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120681" y="3374375"/>
            <a:ext cx="1946913" cy="226814"/>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5286285" y="2422957"/>
            <a:ext cx="836268" cy="707320"/>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5264668" y="1812819"/>
            <a:ext cx="857885" cy="1290338"/>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228426" y="1801347"/>
            <a:ext cx="351074" cy="1342292"/>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flipV="1">
            <a:off x="5202674" y="2261938"/>
            <a:ext cx="108896" cy="851888"/>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H="1" flipV="1">
            <a:off x="4971326" y="2704333"/>
            <a:ext cx="105414" cy="623109"/>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flipV="1">
            <a:off x="4466127" y="2679879"/>
            <a:ext cx="568615" cy="704666"/>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2" name="Straight Arrow Connector 71"/>
          <p:cNvCxnSpPr/>
          <p:nvPr/>
        </p:nvCxnSpPr>
        <p:spPr>
          <a:xfrm flipH="1" flipV="1">
            <a:off x="4307348" y="3256057"/>
            <a:ext cx="754735" cy="118318"/>
          </a:xfrm>
          <a:prstGeom prst="straightConnector1">
            <a:avLst/>
          </a:prstGeom>
          <a:ln w="76200">
            <a:solidFill>
              <a:srgbClr val="000000"/>
            </a:solidFill>
            <a:headEnd type="triangle"/>
            <a:tailEnd type="triangle"/>
          </a:ln>
          <a:effectLst>
            <a:glow rad="101600">
              <a:schemeClr val="accent2">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flipV="1">
            <a:off x="1709134" y="2536779"/>
            <a:ext cx="3352950" cy="863879"/>
          </a:xfrm>
          <a:prstGeom prst="straightConnector1">
            <a:avLst/>
          </a:prstGeom>
          <a:ln w="76200">
            <a:solidFill>
              <a:srgbClr val="000000"/>
            </a:solidFill>
            <a:headEnd type="triangle"/>
            <a:tailEnd type="triangle"/>
          </a:ln>
          <a:effectLst>
            <a:glow rad="101600">
              <a:srgbClr val="1FCB5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flipH="1">
            <a:off x="1733552" y="3412226"/>
            <a:ext cx="3297368" cy="1198234"/>
          </a:xfrm>
          <a:prstGeom prst="straightConnector1">
            <a:avLst/>
          </a:prstGeom>
          <a:ln w="76200">
            <a:solidFill>
              <a:srgbClr val="000000"/>
            </a:solidFill>
            <a:headEnd type="triangle"/>
            <a:tailEnd type="triangle"/>
          </a:ln>
          <a:effectLst>
            <a:glow rad="101600">
              <a:srgbClr val="1FCB5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flipH="1">
            <a:off x="4408321" y="3416220"/>
            <a:ext cx="680468" cy="1518982"/>
          </a:xfrm>
          <a:prstGeom prst="straightConnector1">
            <a:avLst/>
          </a:prstGeom>
          <a:ln w="76200">
            <a:solidFill>
              <a:srgbClr val="000000"/>
            </a:solidFill>
            <a:headEnd type="triangle"/>
            <a:tailEnd type="triangle"/>
          </a:ln>
          <a:effectLst>
            <a:glow rad="101600">
              <a:srgbClr val="1FCB5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p:nvPr/>
        </p:nvCxnSpPr>
        <p:spPr>
          <a:xfrm flipV="1">
            <a:off x="5092548" y="2921695"/>
            <a:ext cx="2364520" cy="473008"/>
          </a:xfrm>
          <a:prstGeom prst="straightConnector1">
            <a:avLst/>
          </a:prstGeom>
          <a:ln w="76200">
            <a:solidFill>
              <a:srgbClr val="000000"/>
            </a:solidFill>
            <a:headEnd type="triangle"/>
            <a:tailEnd type="triangle"/>
          </a:ln>
          <a:effectLst>
            <a:glow rad="101600">
              <a:srgbClr val="1FCB5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40841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250"/>
                                        <p:tgtEl>
                                          <p:spTgt spid="27"/>
                                        </p:tgtEl>
                                        <p:attrNameLst>
                                          <p:attrName>ppt_x</p:attrName>
                                        </p:attrNameLst>
                                      </p:cBhvr>
                                      <p:tavLst>
                                        <p:tav tm="0">
                                          <p:val>
                                            <p:strVal val="ppt_x"/>
                                          </p:val>
                                        </p:tav>
                                        <p:tav tm="100000">
                                          <p:val>
                                            <p:strVal val="ppt_x"/>
                                          </p:val>
                                        </p:tav>
                                      </p:tavLst>
                                    </p:anim>
                                    <p:anim calcmode="lin" valueType="num">
                                      <p:cBhvr additive="base">
                                        <p:cTn id="12" dur="250"/>
                                        <p:tgtEl>
                                          <p:spTgt spid="27"/>
                                        </p:tgtEl>
                                        <p:attrNameLst>
                                          <p:attrName>ppt_y</p:attrName>
                                        </p:attrNameLst>
                                      </p:cBhvr>
                                      <p:tavLst>
                                        <p:tav tm="0">
                                          <p:val>
                                            <p:strVal val="ppt_y"/>
                                          </p:val>
                                        </p:tav>
                                        <p:tav tm="100000">
                                          <p:val>
                                            <p:strVal val="1+ppt_h/2"/>
                                          </p:val>
                                        </p:tav>
                                      </p:tavLst>
                                    </p:anim>
                                    <p:set>
                                      <p:cBhvr>
                                        <p:cTn id="13" dur="1" fill="hold">
                                          <p:stCondLst>
                                            <p:cond delay="249"/>
                                          </p:stCondLst>
                                        </p:cTn>
                                        <p:tgtEl>
                                          <p:spTgt spid="27"/>
                                        </p:tgtEl>
                                        <p:attrNameLst>
                                          <p:attrName>style.visibility</p:attrName>
                                        </p:attrNameLst>
                                      </p:cBhvr>
                                      <p:to>
                                        <p:strVal val="hidden"/>
                                      </p:to>
                                    </p:set>
                                  </p:childTnLst>
                                </p:cTn>
                              </p:par>
                            </p:childTnLst>
                          </p:cTn>
                        </p:par>
                        <p:par>
                          <p:cTn id="14" fill="hold">
                            <p:stCondLst>
                              <p:cond delay="250"/>
                            </p:stCondLst>
                            <p:childTnLst>
                              <p:par>
                                <p:cTn id="15" presetID="2" presetClass="entr" presetSubtype="4" fill="hold" nodeType="afterEffect">
                                  <p:stCondLst>
                                    <p:cond delay="250"/>
                                  </p:stCondLst>
                                  <p:childTnLst>
                                    <p:set>
                                      <p:cBhvr>
                                        <p:cTn id="16" dur="1" fill="hold">
                                          <p:stCondLst>
                                            <p:cond delay="0"/>
                                          </p:stCondLst>
                                        </p:cTn>
                                        <p:tgtEl>
                                          <p:spTgt spid="63"/>
                                        </p:tgtEl>
                                        <p:attrNameLst>
                                          <p:attrName>style.visibility</p:attrName>
                                        </p:attrNameLst>
                                      </p:cBhvr>
                                      <p:to>
                                        <p:strVal val="visible"/>
                                      </p:to>
                                    </p:set>
                                    <p:anim calcmode="lin" valueType="num">
                                      <p:cBhvr additive="base">
                                        <p:cTn id="17" dur="250" fill="hold"/>
                                        <p:tgtEl>
                                          <p:spTgt spid="63"/>
                                        </p:tgtEl>
                                        <p:attrNameLst>
                                          <p:attrName>ppt_x</p:attrName>
                                        </p:attrNameLst>
                                      </p:cBhvr>
                                      <p:tavLst>
                                        <p:tav tm="0">
                                          <p:val>
                                            <p:strVal val="#ppt_x"/>
                                          </p:val>
                                        </p:tav>
                                        <p:tav tm="100000">
                                          <p:val>
                                            <p:strVal val="#ppt_x"/>
                                          </p:val>
                                        </p:tav>
                                      </p:tavLst>
                                    </p:anim>
                                    <p:anim calcmode="lin" valueType="num">
                                      <p:cBhvr additive="base">
                                        <p:cTn id="18" dur="25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250"/>
                                        <p:tgtEl>
                                          <p:spTgt spid="17"/>
                                        </p:tgtEl>
                                      </p:cBhvr>
                                    </p:animEffect>
                                  </p:childTnLst>
                                </p:cTn>
                              </p:par>
                            </p:childTnLst>
                          </p:cTn>
                        </p:par>
                        <p:par>
                          <p:cTn id="24" fill="hold">
                            <p:stCondLst>
                              <p:cond delay="250"/>
                            </p:stCondLst>
                            <p:childTnLst>
                              <p:par>
                                <p:cTn id="25" presetID="10" presetClass="entr" presetSubtype="0"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25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250"/>
                                        <p:tgtEl>
                                          <p:spTgt spid="34"/>
                                        </p:tgtEl>
                                      </p:cBhvr>
                                    </p:animEffect>
                                  </p:childTnLst>
                                </p:cTn>
                              </p:par>
                            </p:childTnLst>
                          </p:cTn>
                        </p:par>
                        <p:par>
                          <p:cTn id="33" fill="hold">
                            <p:stCondLst>
                              <p:cond delay="25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25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200"/>
                                        <p:tgtEl>
                                          <p:spTgt spid="44"/>
                                        </p:tgtEl>
                                      </p:cBhvr>
                                    </p:animEffect>
                                  </p:childTnLst>
                                </p:cTn>
                              </p:par>
                            </p:childTnLst>
                          </p:cTn>
                        </p:par>
                        <p:par>
                          <p:cTn id="42" fill="hold">
                            <p:stCondLst>
                              <p:cond delay="2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
                                        <p:tgtEl>
                                          <p:spTgt spid="19"/>
                                        </p:tgtEl>
                                      </p:cBhvr>
                                    </p:animEffect>
                                  </p:childTnLst>
                                </p:cTn>
                              </p:par>
                            </p:childTnLst>
                          </p:cTn>
                        </p:par>
                        <p:par>
                          <p:cTn id="46" fill="hold">
                            <p:stCondLst>
                              <p:cond delay="400"/>
                            </p:stCondLst>
                            <p:childTnLst>
                              <p:par>
                                <p:cTn id="47" presetID="10" presetClass="entr" presetSubtype="0"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200"/>
                                        <p:tgtEl>
                                          <p:spTgt spid="39"/>
                                        </p:tgtEl>
                                      </p:cBhvr>
                                    </p:animEffect>
                                  </p:childTnLst>
                                </p:cTn>
                              </p:par>
                            </p:childTnLst>
                          </p:cTn>
                        </p:par>
                        <p:par>
                          <p:cTn id="50" fill="hold">
                            <p:stCondLst>
                              <p:cond delay="600"/>
                            </p:stCondLst>
                            <p:childTnLst>
                              <p:par>
                                <p:cTn id="51" presetID="10" presetClass="entr" presetSubtype="0" fill="hold" nodeType="after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00"/>
                                        <p:tgtEl>
                                          <p:spTgt spid="43"/>
                                        </p:tgtEl>
                                      </p:cBhvr>
                                    </p:animEffect>
                                  </p:childTnLst>
                                </p:cTn>
                              </p:par>
                            </p:childTnLst>
                          </p:cTn>
                        </p:par>
                        <p:par>
                          <p:cTn id="54" fill="hold">
                            <p:stCondLst>
                              <p:cond delay="800"/>
                            </p:stCondLst>
                            <p:childTnLst>
                              <p:par>
                                <p:cTn id="55" presetID="10" presetClass="entr" presetSubtype="0" fill="hold"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200"/>
                                        <p:tgtEl>
                                          <p:spTgt spid="55"/>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200"/>
                                        <p:tgtEl>
                                          <p:spTgt spid="57"/>
                                        </p:tgtEl>
                                      </p:cBhvr>
                                    </p:animEffect>
                                  </p:childTnLst>
                                </p:cTn>
                              </p:par>
                            </p:childTnLst>
                          </p:cTn>
                        </p:par>
                        <p:par>
                          <p:cTn id="62" fill="hold">
                            <p:stCondLst>
                              <p:cond delay="1200"/>
                            </p:stCondLst>
                            <p:childTnLst>
                              <p:par>
                                <p:cTn id="63" presetID="10" presetClass="entr" presetSubtype="0"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200"/>
                                        <p:tgtEl>
                                          <p:spTgt spid="60"/>
                                        </p:tgtEl>
                                      </p:cBhvr>
                                    </p:animEffect>
                                  </p:childTnLst>
                                </p:cTn>
                              </p:par>
                            </p:childTnLst>
                          </p:cTn>
                        </p:par>
                        <p:par>
                          <p:cTn id="66" fill="hold">
                            <p:stCondLst>
                              <p:cond delay="1400"/>
                            </p:stCondLst>
                            <p:childTnLst>
                              <p:par>
                                <p:cTn id="67" presetID="10" presetClass="entr" presetSubtype="0" fill="hold" nodeType="after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200"/>
                                        <p:tgtEl>
                                          <p:spTgt spid="54"/>
                                        </p:tgtEl>
                                      </p:cBhvr>
                                    </p:animEffect>
                                  </p:childTnLst>
                                </p:cTn>
                              </p:par>
                            </p:childTnLst>
                          </p:cTn>
                        </p:par>
                        <p:par>
                          <p:cTn id="70" fill="hold">
                            <p:stCondLst>
                              <p:cond delay="1600"/>
                            </p:stCondLst>
                            <p:childTnLst>
                              <p:par>
                                <p:cTn id="71" presetID="10" presetClass="entr" presetSubtype="0" fill="hold"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200"/>
                                        <p:tgtEl>
                                          <p:spTgt spid="68"/>
                                        </p:tgtEl>
                                      </p:cBhvr>
                                    </p:animEffect>
                                  </p:childTnLst>
                                </p:cTn>
                              </p:par>
                            </p:childTnLst>
                          </p:cTn>
                        </p:par>
                        <p:par>
                          <p:cTn id="74" fill="hold">
                            <p:stCondLst>
                              <p:cond delay="1800"/>
                            </p:stCondLst>
                            <p:childTnLst>
                              <p:par>
                                <p:cTn id="75" presetID="10" presetClass="entr" presetSubtype="0" fill="hold" nodeType="after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fade">
                                      <p:cBhvr>
                                        <p:cTn id="77" dur="200"/>
                                        <p:tgtEl>
                                          <p:spTgt spid="70"/>
                                        </p:tgtEl>
                                      </p:cBhvr>
                                    </p:animEffec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fade">
                                      <p:cBhvr>
                                        <p:cTn id="81" dur="200"/>
                                        <p:tgtEl>
                                          <p:spTgt spid="72"/>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fade">
                                      <p:cBhvr>
                                        <p:cTn id="86" dur="250"/>
                                        <p:tgtEl>
                                          <p:spTgt spid="81"/>
                                        </p:tgtEl>
                                      </p:cBhvr>
                                    </p:animEffect>
                                  </p:childTnLst>
                                </p:cTn>
                              </p:par>
                            </p:childTnLst>
                          </p:cTn>
                        </p:par>
                        <p:par>
                          <p:cTn id="87" fill="hold">
                            <p:stCondLst>
                              <p:cond delay="250"/>
                            </p:stCondLst>
                            <p:childTnLst>
                              <p:par>
                                <p:cTn id="88" presetID="10" presetClass="entr" presetSubtype="0" fill="hold" nodeType="afterEffect">
                                  <p:stCondLst>
                                    <p:cond delay="0"/>
                                  </p:stCondLst>
                                  <p:childTnLst>
                                    <p:set>
                                      <p:cBhvr>
                                        <p:cTn id="89" dur="1" fill="hold">
                                          <p:stCondLst>
                                            <p:cond delay="0"/>
                                          </p:stCondLst>
                                        </p:cTn>
                                        <p:tgtEl>
                                          <p:spTgt spid="79"/>
                                        </p:tgtEl>
                                        <p:attrNameLst>
                                          <p:attrName>style.visibility</p:attrName>
                                        </p:attrNameLst>
                                      </p:cBhvr>
                                      <p:to>
                                        <p:strVal val="visible"/>
                                      </p:to>
                                    </p:set>
                                    <p:animEffect transition="in" filter="fade">
                                      <p:cBhvr>
                                        <p:cTn id="90" dur="250"/>
                                        <p:tgtEl>
                                          <p:spTgt spid="79"/>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76"/>
                                        </p:tgtEl>
                                        <p:attrNameLst>
                                          <p:attrName>style.visibility</p:attrName>
                                        </p:attrNameLst>
                                      </p:cBhvr>
                                      <p:to>
                                        <p:strVal val="visible"/>
                                      </p:to>
                                    </p:set>
                                    <p:animEffect transition="in" filter="fade">
                                      <p:cBhvr>
                                        <p:cTn id="94" dur="250"/>
                                        <p:tgtEl>
                                          <p:spTgt spid="76"/>
                                        </p:tgtEl>
                                      </p:cBhvr>
                                    </p:animEffect>
                                  </p:childTnLst>
                                </p:cTn>
                              </p:par>
                            </p:childTnLst>
                          </p:cTn>
                        </p:par>
                        <p:par>
                          <p:cTn id="95" fill="hold">
                            <p:stCondLst>
                              <p:cond delay="750"/>
                            </p:stCondLst>
                            <p:childTnLst>
                              <p:par>
                                <p:cTn id="96" presetID="10" presetClass="entr" presetSubtype="0" fill="hold" nodeType="afterEffect">
                                  <p:stCondLst>
                                    <p:cond delay="0"/>
                                  </p:stCondLst>
                                  <p:childTnLst>
                                    <p:set>
                                      <p:cBhvr>
                                        <p:cTn id="97" dur="1" fill="hold">
                                          <p:stCondLst>
                                            <p:cond delay="0"/>
                                          </p:stCondLst>
                                        </p:cTn>
                                        <p:tgtEl>
                                          <p:spTgt spid="74"/>
                                        </p:tgtEl>
                                        <p:attrNameLst>
                                          <p:attrName>style.visibility</p:attrName>
                                        </p:attrNameLst>
                                      </p:cBhvr>
                                      <p:to>
                                        <p:strVal val="visible"/>
                                      </p:to>
                                    </p:set>
                                    <p:animEffect transition="in" filter="fade">
                                      <p:cBhvr>
                                        <p:cTn id="98"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46" y="956165"/>
            <a:ext cx="6578154" cy="4298053"/>
          </a:xfrm>
          <a:prstGeom prst="rect">
            <a:avLst/>
          </a:prstGeom>
        </p:spPr>
      </p:pic>
      <p:sp>
        <p:nvSpPr>
          <p:cNvPr id="2" name="Title 1"/>
          <p:cNvSpPr>
            <a:spLocks noGrp="1"/>
          </p:cNvSpPr>
          <p:nvPr>
            <p:ph type="title"/>
          </p:nvPr>
        </p:nvSpPr>
        <p:spPr/>
        <p:txBody>
          <a:bodyPr/>
          <a:lstStyle/>
          <a:p>
            <a:r>
              <a:rPr lang="en-GB" dirty="0" smtClean="0"/>
              <a:t>Robust irregularity</a:t>
            </a:r>
            <a:endParaRPr lang="en-GB" dirty="0"/>
          </a:p>
        </p:txBody>
      </p:sp>
      <p:cxnSp>
        <p:nvCxnSpPr>
          <p:cNvPr id="22" name="G3T_PurpleTop"/>
          <p:cNvCxnSpPr/>
          <p:nvPr/>
        </p:nvCxnSpPr>
        <p:spPr>
          <a:xfrm flipV="1">
            <a:off x="4149725" y="2520950"/>
            <a:ext cx="476787" cy="553052"/>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G3R_PurpleRight"/>
          <p:cNvCxnSpPr/>
          <p:nvPr/>
        </p:nvCxnSpPr>
        <p:spPr>
          <a:xfrm>
            <a:off x="4624401" y="2444753"/>
            <a:ext cx="728649" cy="628184"/>
          </a:xfrm>
          <a:prstGeom prst="line">
            <a:avLst/>
          </a:prstGeom>
          <a:ln w="101600">
            <a:solidFill>
              <a:srgbClr val="6C438B">
                <a:alpha val="90000"/>
              </a:srgbClr>
            </a:solidFill>
          </a:ln>
        </p:spPr>
        <p:style>
          <a:lnRef idx="2">
            <a:schemeClr val="accent1"/>
          </a:lnRef>
          <a:fillRef idx="0">
            <a:schemeClr val="accent1"/>
          </a:fillRef>
          <a:effectRef idx="1">
            <a:schemeClr val="accent1"/>
          </a:effectRef>
          <a:fontRef idx="minor">
            <a:schemeClr val="tx1"/>
          </a:fontRef>
        </p:style>
      </p:cxnSp>
      <p:cxnSp>
        <p:nvCxnSpPr>
          <p:cNvPr id="25" name="G3L_PurpleLeft"/>
          <p:cNvCxnSpPr/>
          <p:nvPr/>
        </p:nvCxnSpPr>
        <p:spPr>
          <a:xfrm>
            <a:off x="4074908" y="3086100"/>
            <a:ext cx="709020" cy="650875"/>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G3B_PurpleBottom"/>
          <p:cNvCxnSpPr/>
          <p:nvPr/>
        </p:nvCxnSpPr>
        <p:spPr>
          <a:xfrm flipV="1">
            <a:off x="4783928" y="3079751"/>
            <a:ext cx="494836" cy="573987"/>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15" name="G22B_YellowBottom"/>
          <p:cNvCxnSpPr/>
          <p:nvPr/>
        </p:nvCxnSpPr>
        <p:spPr>
          <a:xfrm flipV="1">
            <a:off x="6076789" y="3736862"/>
            <a:ext cx="1156851" cy="944677"/>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42" name="G22L_YellowLeft"/>
          <p:cNvCxnSpPr/>
          <p:nvPr/>
        </p:nvCxnSpPr>
        <p:spPr>
          <a:xfrm>
            <a:off x="5859902" y="4332840"/>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G22R_YellowRight"/>
          <p:cNvCxnSpPr/>
          <p:nvPr/>
        </p:nvCxnSpPr>
        <p:spPr>
          <a:xfrm>
            <a:off x="6934758" y="3458616"/>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4" name="G22T_YellowTop"/>
          <p:cNvCxnSpPr/>
          <p:nvPr/>
        </p:nvCxnSpPr>
        <p:spPr>
          <a:xfrm flipV="1">
            <a:off x="5784850" y="3384545"/>
            <a:ext cx="1147491" cy="93703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0" name="G2T_YellowTop"/>
          <p:cNvCxnSpPr/>
          <p:nvPr/>
        </p:nvCxnSpPr>
        <p:spPr>
          <a:xfrm flipV="1">
            <a:off x="5210175" y="1467236"/>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G2R_YellowRight"/>
          <p:cNvCxnSpPr/>
          <p:nvPr/>
        </p:nvCxnSpPr>
        <p:spPr>
          <a:xfrm>
            <a:off x="5950170" y="1552575"/>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51" name="G2B_YellowBottom"/>
          <p:cNvCxnSpPr/>
          <p:nvPr/>
        </p:nvCxnSpPr>
        <p:spPr>
          <a:xfrm flipV="1">
            <a:off x="5747432" y="2131411"/>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G2L_YellowLeft"/>
          <p:cNvCxnSpPr/>
          <p:nvPr/>
        </p:nvCxnSpPr>
        <p:spPr>
          <a:xfrm>
            <a:off x="5286285" y="2099706"/>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G0R_GreenRight"/>
          <p:cNvCxnSpPr/>
          <p:nvPr/>
        </p:nvCxnSpPr>
        <p:spPr>
          <a:xfrm flipV="1">
            <a:off x="7454687" y="1323942"/>
            <a:ext cx="0" cy="3558430"/>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G0B_GreenBottom"/>
          <p:cNvCxnSpPr/>
          <p:nvPr/>
        </p:nvCxnSpPr>
        <p:spPr>
          <a:xfrm>
            <a:off x="1692017" y="4923632"/>
            <a:ext cx="5794633" cy="0"/>
          </a:xfrm>
          <a:prstGeom prst="line">
            <a:avLst/>
          </a:prstGeom>
          <a:ln w="101600">
            <a:solidFill>
              <a:srgbClr val="55B216">
                <a:alpha val="89804"/>
              </a:srgbClr>
            </a:solidFill>
          </a:ln>
        </p:spPr>
        <p:style>
          <a:lnRef idx="2">
            <a:schemeClr val="accent1"/>
          </a:lnRef>
          <a:fillRef idx="0">
            <a:schemeClr val="accent1"/>
          </a:fillRef>
          <a:effectRef idx="1">
            <a:schemeClr val="accent1"/>
          </a:effectRef>
          <a:fontRef idx="minor">
            <a:schemeClr val="tx1"/>
          </a:fontRef>
        </p:style>
      </p:cxnSp>
      <p:cxnSp>
        <p:nvCxnSpPr>
          <p:cNvPr id="13" name="G0L_GreenLeft1"/>
          <p:cNvCxnSpPr/>
          <p:nvPr/>
        </p:nvCxnSpPr>
        <p:spPr>
          <a:xfrm flipV="1">
            <a:off x="1714501" y="4405693"/>
            <a:ext cx="0" cy="480632"/>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G0L_GreenLeft0"/>
          <p:cNvCxnSpPr/>
          <p:nvPr/>
        </p:nvCxnSpPr>
        <p:spPr>
          <a:xfrm flipV="1">
            <a:off x="1716882" y="1312069"/>
            <a:ext cx="0" cy="1926431"/>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G4T_YellowTop"/>
          <p:cNvCxnSpPr/>
          <p:nvPr/>
        </p:nvCxnSpPr>
        <p:spPr>
          <a:xfrm flipV="1">
            <a:off x="4040655" y="2415575"/>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6" name="G4R_YellowRight"/>
          <p:cNvCxnSpPr/>
          <p:nvPr/>
        </p:nvCxnSpPr>
        <p:spPr>
          <a:xfrm>
            <a:off x="4780650" y="2500914"/>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G4B_YellowBottom"/>
          <p:cNvCxnSpPr/>
          <p:nvPr/>
        </p:nvCxnSpPr>
        <p:spPr>
          <a:xfrm flipV="1">
            <a:off x="4577912" y="3079750"/>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28" name="G4L_YellowLeft"/>
          <p:cNvCxnSpPr/>
          <p:nvPr/>
        </p:nvCxnSpPr>
        <p:spPr>
          <a:xfrm>
            <a:off x="4116765" y="3048045"/>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69" name="G4_Straight Connector 68"/>
          <p:cNvCxnSpPr/>
          <p:nvPr/>
        </p:nvCxnSpPr>
        <p:spPr>
          <a:xfrm>
            <a:off x="5014426" y="2744056"/>
            <a:ext cx="804177" cy="587662"/>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71" name="G4_Straight Connector 70"/>
          <p:cNvCxnSpPr/>
          <p:nvPr/>
        </p:nvCxnSpPr>
        <p:spPr>
          <a:xfrm>
            <a:off x="4451331" y="2714464"/>
            <a:ext cx="1374593" cy="637018"/>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73" name="G4_Straight Connector 72"/>
          <p:cNvCxnSpPr/>
          <p:nvPr/>
        </p:nvCxnSpPr>
        <p:spPr>
          <a:xfrm>
            <a:off x="4264057" y="3218482"/>
            <a:ext cx="1573675" cy="149392"/>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75" name="G4_Straight Connector 74"/>
          <p:cNvCxnSpPr/>
          <p:nvPr/>
        </p:nvCxnSpPr>
        <p:spPr>
          <a:xfrm flipV="1">
            <a:off x="4877804" y="3366512"/>
            <a:ext cx="914742" cy="118148"/>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8" name="G4_Straight Connector 7"/>
          <p:cNvCxnSpPr/>
          <p:nvPr/>
        </p:nvCxnSpPr>
        <p:spPr>
          <a:xfrm flipH="1">
            <a:off x="5837732" y="2349534"/>
            <a:ext cx="446408" cy="1001948"/>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59" name="G4_Straight Connector 58"/>
          <p:cNvCxnSpPr/>
          <p:nvPr/>
        </p:nvCxnSpPr>
        <p:spPr>
          <a:xfrm flipH="1">
            <a:off x="5837732" y="1764451"/>
            <a:ext cx="289994" cy="1635895"/>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61" name="G4_Straight Connector 60"/>
          <p:cNvCxnSpPr/>
          <p:nvPr/>
        </p:nvCxnSpPr>
        <p:spPr>
          <a:xfrm>
            <a:off x="5591018" y="1755539"/>
            <a:ext cx="255216" cy="1647517"/>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58" name="G4_Straight Connector 57"/>
          <p:cNvCxnSpPr/>
          <p:nvPr/>
        </p:nvCxnSpPr>
        <p:spPr>
          <a:xfrm>
            <a:off x="5439298" y="2308038"/>
            <a:ext cx="398434" cy="1084704"/>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82" name="G4_Straight Connector 81"/>
          <p:cNvCxnSpPr/>
          <p:nvPr/>
        </p:nvCxnSpPr>
        <p:spPr>
          <a:xfrm flipH="1" flipV="1">
            <a:off x="5837732" y="3351482"/>
            <a:ext cx="154256" cy="1139953"/>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84" name="G4_Straight Connector 83"/>
          <p:cNvCxnSpPr/>
          <p:nvPr/>
        </p:nvCxnSpPr>
        <p:spPr>
          <a:xfrm flipH="1" flipV="1">
            <a:off x="5846236" y="3378922"/>
            <a:ext cx="668098" cy="953168"/>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90" name="G4_Straight Connector 89"/>
          <p:cNvCxnSpPr/>
          <p:nvPr/>
        </p:nvCxnSpPr>
        <p:spPr>
          <a:xfrm flipH="1" flipV="1">
            <a:off x="5846235" y="3403056"/>
            <a:ext cx="593745" cy="380623"/>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87" name="G4_Straight Connector 86"/>
          <p:cNvCxnSpPr/>
          <p:nvPr/>
        </p:nvCxnSpPr>
        <p:spPr>
          <a:xfrm flipH="1" flipV="1">
            <a:off x="5846234" y="3400346"/>
            <a:ext cx="1206579" cy="198663"/>
          </a:xfrm>
          <a:prstGeom prst="line">
            <a:avLst/>
          </a:prstGeom>
          <a:ln w="63500" cap="rnd">
            <a:solidFill>
              <a:srgbClr val="FFC000"/>
            </a:solidFill>
            <a:prstDash val="sysDash"/>
            <a:round/>
          </a:ln>
          <a:effectLst/>
        </p:spPr>
        <p:style>
          <a:lnRef idx="2">
            <a:schemeClr val="accent1"/>
          </a:lnRef>
          <a:fillRef idx="0">
            <a:schemeClr val="accent1"/>
          </a:fillRef>
          <a:effectRef idx="1">
            <a:schemeClr val="accent1"/>
          </a:effectRef>
          <a:fontRef idx="minor">
            <a:schemeClr val="tx1"/>
          </a:fontRef>
        </p:style>
      </p:cxnSp>
      <p:sp>
        <p:nvSpPr>
          <p:cNvPr id="3" name="OvalYellow"/>
          <p:cNvSpPr/>
          <p:nvPr/>
        </p:nvSpPr>
        <p:spPr>
          <a:xfrm>
            <a:off x="5547738" y="3061488"/>
            <a:ext cx="579988" cy="579988"/>
          </a:xfrm>
          <a:prstGeom prst="ellipse">
            <a:avLst/>
          </a:prstGeom>
          <a:solidFill>
            <a:srgbClr val="FFC000"/>
          </a:solidFill>
          <a:ln>
            <a:noFill/>
          </a:ln>
          <a:effectLst>
            <a:outerShdw blurRad="127000" sx="110000" sy="110000" algn="ctr" rotWithShape="0">
              <a:prstClr val="black">
                <a:alpha val="9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sp>
            <p:nvSpPr>
              <p:cNvPr id="30" name="Equation0"/>
              <p:cNvSpPr txBox="1"/>
              <p:nvPr/>
            </p:nvSpPr>
            <p:spPr>
              <a:xfrm>
                <a:off x="1743623" y="1383836"/>
                <a:ext cx="3065902" cy="994888"/>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             </m:t>
                      </m:r>
                      <m:sSub>
                        <m:sSubPr>
                          <m:ctrlPr>
                            <a:rPr lang="en-GB" sz="2800" b="1" i="1" smtClean="0">
                              <a:solidFill>
                                <a:srgbClr val="000000"/>
                              </a:solidFill>
                              <a:latin typeface="Cambria Math" panose="02040503050406030204" pitchFamily="18" charset="0"/>
                              <a:ea typeface="Cambria Math" panose="02040503050406030204" pitchFamily="18" charset="0"/>
                            </a:rPr>
                          </m:ctrlPr>
                        </m:sSubPr>
                        <m:e>
                          <m:r>
                            <a:rPr lang="en-GB" sz="2800" b="1" i="1" smtClean="0">
                              <a:solidFill>
                                <a:srgbClr val="000000"/>
                              </a:solidFill>
                              <a:latin typeface="Cambria Math" panose="02040503050406030204" pitchFamily="18" charset="0"/>
                              <a:ea typeface="Cambria Math" panose="02040503050406030204" pitchFamily="18" charset="0"/>
                            </a:rPr>
                            <m:t>𝑬</m:t>
                          </m:r>
                        </m:e>
                        <m:sub>
                          <m:r>
                            <a:rPr lang="en-GB" sz="2800" b="1" i="1" smtClean="0">
                              <a:solidFill>
                                <a:srgbClr val="000000"/>
                              </a:solidFill>
                              <a:latin typeface="Cambria Math" panose="02040503050406030204" pitchFamily="18" charset="0"/>
                              <a:ea typeface="Cambria Math" panose="02040503050406030204" pitchFamily="18" charset="0"/>
                            </a:rPr>
                            <m:t>𝒅𝒂𝒕𝒂</m:t>
                          </m:r>
                        </m:sub>
                      </m:sSub>
                      <m:r>
                        <a:rPr lang="en-GB" sz="2800" b="1" i="1" smtClean="0">
                          <a:solidFill>
                            <a:srgbClr val="000000"/>
                          </a:solidFill>
                          <a:latin typeface="Cambria Math" panose="02040503050406030204" pitchFamily="18" charset="0"/>
                          <a:ea typeface="Cambria Math" panose="02040503050406030204" pitchFamily="18" charset="0"/>
                        </a:rPr>
                        <m:t>=</m:t>
                      </m:r>
                      <m:r>
                        <a:rPr lang="en-GB" sz="2800" b="1" i="0" smtClean="0">
                          <a:solidFill>
                            <a:srgbClr val="000000"/>
                          </a:solidFill>
                          <a:latin typeface="Cambria Math" panose="02040503050406030204" pitchFamily="18" charset="0"/>
                          <a:ea typeface="Cambria Math" panose="02040503050406030204" pitchFamily="18" charset="0"/>
                        </a:rPr>
                        <m:t>𝟓𝟎</m:t>
                      </m:r>
                    </m:oMath>
                  </m:oMathPara>
                </a14:m>
                <a:endParaRPr lang="en-GB" sz="2800" b="1" dirty="0" smtClean="0">
                  <a:solidFill>
                    <a:srgbClr val="000000"/>
                  </a:solidFill>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GB" sz="2800" b="1" i="1">
                              <a:solidFill>
                                <a:srgbClr val="000000"/>
                              </a:solidFill>
                              <a:latin typeface="Cambria Math" panose="02040503050406030204" pitchFamily="18" charset="0"/>
                              <a:ea typeface="Cambria Math" panose="02040503050406030204" pitchFamily="18" charset="0"/>
                            </a:rPr>
                          </m:ctrlPr>
                        </m:sSubPr>
                        <m:e>
                          <m:r>
                            <a:rPr lang="en-GB" sz="2800" b="1" i="1">
                              <a:solidFill>
                                <a:srgbClr val="000000"/>
                              </a:solidFill>
                              <a:latin typeface="Cambria Math" panose="02040503050406030204" pitchFamily="18" charset="0"/>
                              <a:ea typeface="Cambria Math" panose="02040503050406030204" pitchFamily="18" charset="0"/>
                            </a:rPr>
                            <m:t>𝑬</m:t>
                          </m:r>
                        </m:e>
                        <m:sub>
                          <m:r>
                            <a:rPr lang="en-GB" sz="2800" b="1" i="1" smtClean="0">
                              <a:solidFill>
                                <a:srgbClr val="000000"/>
                              </a:solidFill>
                              <a:latin typeface="Cambria Math" panose="02040503050406030204" pitchFamily="18" charset="0"/>
                              <a:ea typeface="Cambria Math" panose="02040503050406030204" pitchFamily="18" charset="0"/>
                            </a:rPr>
                            <m:t>𝒊𝒓𝒓𝒆𝒈𝒖𝒍𝒂𝒓𝒊𝒕𝒚</m:t>
                          </m:r>
                        </m:sub>
                      </m:sSub>
                      <m:r>
                        <a:rPr lang="en-GB" sz="2800" b="1" i="1">
                          <a:solidFill>
                            <a:srgbClr val="000000"/>
                          </a:solidFill>
                          <a:latin typeface="Cambria Math" panose="02040503050406030204" pitchFamily="18" charset="0"/>
                          <a:ea typeface="Cambria Math" panose="02040503050406030204" pitchFamily="18" charset="0"/>
                        </a:rPr>
                        <m:t>=</m:t>
                      </m:r>
                      <m:r>
                        <a:rPr lang="en-GB" sz="2800" b="1" i="1" smtClean="0">
                          <a:solidFill>
                            <a:srgbClr val="000000"/>
                          </a:solidFill>
                          <a:latin typeface="Cambria Math" panose="02040503050406030204" pitchFamily="18" charset="0"/>
                          <a:ea typeface="Cambria Math" panose="02040503050406030204" pitchFamily="18" charset="0"/>
                        </a:rPr>
                        <m:t> </m:t>
                      </m:r>
                      <m:r>
                        <a:rPr lang="en-GB" sz="2800" b="1" i="1" smtClean="0">
                          <a:solidFill>
                            <a:srgbClr val="000000"/>
                          </a:solidFill>
                          <a:latin typeface="Cambria Math" panose="02040503050406030204" pitchFamily="18" charset="0"/>
                          <a:ea typeface="Cambria Math" panose="02040503050406030204" pitchFamily="18" charset="0"/>
                        </a:rPr>
                        <m:t>𝟐</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30" name="Equation0"/>
              <p:cNvSpPr txBox="1">
                <a:spLocks noRot="1" noChangeAspect="1" noMove="1" noResize="1" noEditPoints="1" noAdjustHandles="1" noChangeArrowheads="1" noChangeShapeType="1" noTextEdit="1"/>
              </p:cNvSpPr>
              <p:nvPr/>
            </p:nvSpPr>
            <p:spPr>
              <a:xfrm>
                <a:off x="1743623" y="1383836"/>
                <a:ext cx="3065902" cy="994888"/>
              </a:xfrm>
              <a:prstGeom prst="rect">
                <a:avLst/>
              </a:prstGeom>
              <a:blipFill rotWithShape="0">
                <a:blip r:embed="rId3"/>
                <a:stretch>
                  <a:fillRect/>
                </a:stretch>
              </a:blipFill>
            </p:spPr>
            <p:txBody>
              <a:bodyPr/>
              <a:lstStyle/>
              <a:p>
                <a:r>
                  <a:rPr lang="en-GB">
                    <a:noFill/>
                  </a:rPr>
                  <a:t> </a:t>
                </a:r>
              </a:p>
            </p:txBody>
          </p:sp>
        </mc:Fallback>
      </mc:AlternateContent>
      <p:cxnSp>
        <p:nvCxnSpPr>
          <p:cNvPr id="17" name="RedNo_Straight Connector 16"/>
          <p:cNvCxnSpPr/>
          <p:nvPr/>
        </p:nvCxnSpPr>
        <p:spPr>
          <a:xfrm flipH="1">
            <a:off x="4149725" y="1383836"/>
            <a:ext cx="476787" cy="497444"/>
          </a:xfrm>
          <a:prstGeom prst="line">
            <a:avLst/>
          </a:prstGeom>
          <a:ln w="76200">
            <a:solidFill>
              <a:srgbClr val="FF0000">
                <a:alpha val="80000"/>
              </a:srgbClr>
            </a:solidFill>
          </a:ln>
        </p:spPr>
        <p:style>
          <a:lnRef idx="2">
            <a:schemeClr val="accent1"/>
          </a:lnRef>
          <a:fillRef idx="0">
            <a:schemeClr val="accent1"/>
          </a:fillRef>
          <a:effectRef idx="1">
            <a:schemeClr val="accent1"/>
          </a:effectRef>
          <a:fontRef idx="minor">
            <a:schemeClr val="tx1"/>
          </a:fontRef>
        </p:style>
      </p:cxnSp>
      <p:cxnSp>
        <p:nvCxnSpPr>
          <p:cNvPr id="34" name="RedNo_Straight Connector 33"/>
          <p:cNvCxnSpPr/>
          <p:nvPr/>
        </p:nvCxnSpPr>
        <p:spPr>
          <a:xfrm flipH="1">
            <a:off x="4145784" y="1836737"/>
            <a:ext cx="476787" cy="497444"/>
          </a:xfrm>
          <a:prstGeom prst="line">
            <a:avLst/>
          </a:prstGeom>
          <a:ln w="76200">
            <a:solidFill>
              <a:srgbClr val="FF0000">
                <a:alpha val="80000"/>
              </a:srgbClr>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5" name="Equation45"/>
              <p:cNvSpPr txBox="1"/>
              <p:nvPr/>
            </p:nvSpPr>
            <p:spPr>
              <a:xfrm>
                <a:off x="4614819" y="1367857"/>
                <a:ext cx="663945"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𝟒𝟓</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35" name="Equation45"/>
              <p:cNvSpPr txBox="1">
                <a:spLocks noRot="1" noChangeAspect="1" noMove="1" noResize="1" noEditPoints="1" noAdjustHandles="1" noChangeArrowheads="1" noChangeShapeType="1" noTextEdit="1"/>
              </p:cNvSpPr>
              <p:nvPr/>
            </p:nvSpPr>
            <p:spPr>
              <a:xfrm>
                <a:off x="4614819" y="1367857"/>
                <a:ext cx="663945" cy="523220"/>
              </a:xfrm>
              <a:prstGeom prst="rect">
                <a:avLst/>
              </a:prstGeom>
              <a:blipFill rotWithShape="0">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6" name="Equation50"/>
              <p:cNvSpPr txBox="1"/>
              <p:nvPr/>
            </p:nvSpPr>
            <p:spPr>
              <a:xfrm>
                <a:off x="4614620" y="1798810"/>
                <a:ext cx="663945"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𝟔</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36" name="Equation50"/>
              <p:cNvSpPr txBox="1">
                <a:spLocks noRot="1" noChangeAspect="1" noMove="1" noResize="1" noEditPoints="1" noAdjustHandles="1" noChangeArrowheads="1" noChangeShapeType="1" noTextEdit="1"/>
              </p:cNvSpPr>
              <p:nvPr/>
            </p:nvSpPr>
            <p:spPr>
              <a:xfrm>
                <a:off x="4614620" y="1798810"/>
                <a:ext cx="663945" cy="523220"/>
              </a:xfrm>
              <a:prstGeom prst="rect">
                <a:avLst/>
              </a:prstGeom>
              <a:blipFill rotWithShape="0">
                <a:blip r:embed="rId5"/>
                <a:stretch>
                  <a:fillRect/>
                </a:stretch>
              </a:blipFill>
            </p:spPr>
            <p:txBody>
              <a:bodyPr/>
              <a:lstStyle/>
              <a:p>
                <a:r>
                  <a:rPr lang="en-GB">
                    <a:noFill/>
                  </a:rPr>
                  <a:t> </a:t>
                </a:r>
              </a:p>
            </p:txBody>
          </p:sp>
        </mc:Fallback>
      </mc:AlternateContent>
      <p:cxnSp>
        <p:nvCxnSpPr>
          <p:cNvPr id="106" name="Green_Straight Connector 105"/>
          <p:cNvCxnSpPr/>
          <p:nvPr/>
        </p:nvCxnSpPr>
        <p:spPr>
          <a:xfrm>
            <a:off x="1739389" y="2157419"/>
            <a:ext cx="1453040" cy="1801688"/>
          </a:xfrm>
          <a:prstGeom prst="line">
            <a:avLst/>
          </a:prstGeom>
          <a:ln w="63500" cap="rnd">
            <a:solidFill>
              <a:srgbClr val="5DB125"/>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108" name="Green_Straight Connector 107"/>
          <p:cNvCxnSpPr/>
          <p:nvPr/>
        </p:nvCxnSpPr>
        <p:spPr>
          <a:xfrm flipV="1">
            <a:off x="1733021" y="3936864"/>
            <a:ext cx="1475234" cy="720640"/>
          </a:xfrm>
          <a:prstGeom prst="line">
            <a:avLst/>
          </a:prstGeom>
          <a:ln w="63500" cap="rnd">
            <a:solidFill>
              <a:srgbClr val="5DB125"/>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112" name="Green_Straight Connector 111"/>
          <p:cNvCxnSpPr/>
          <p:nvPr/>
        </p:nvCxnSpPr>
        <p:spPr>
          <a:xfrm flipH="1" flipV="1">
            <a:off x="3208255" y="3959107"/>
            <a:ext cx="1465092" cy="964525"/>
          </a:xfrm>
          <a:prstGeom prst="line">
            <a:avLst/>
          </a:prstGeom>
          <a:ln w="63500" cap="rnd">
            <a:solidFill>
              <a:srgbClr val="5DB125"/>
            </a:solidFill>
            <a:prstDash val="sysDash"/>
            <a:round/>
          </a:ln>
          <a:effectLst/>
        </p:spPr>
        <p:style>
          <a:lnRef idx="2">
            <a:schemeClr val="accent1"/>
          </a:lnRef>
          <a:fillRef idx="0">
            <a:schemeClr val="accent1"/>
          </a:fillRef>
          <a:effectRef idx="1">
            <a:schemeClr val="accent1"/>
          </a:effectRef>
          <a:fontRef idx="minor">
            <a:schemeClr val="tx1"/>
          </a:fontRef>
        </p:style>
      </p:cxnSp>
      <p:cxnSp>
        <p:nvCxnSpPr>
          <p:cNvPr id="116" name="Green_Straight Connector 115"/>
          <p:cNvCxnSpPr/>
          <p:nvPr/>
        </p:nvCxnSpPr>
        <p:spPr>
          <a:xfrm flipH="1">
            <a:off x="3208257" y="2334181"/>
            <a:ext cx="4246430" cy="1624926"/>
          </a:xfrm>
          <a:prstGeom prst="line">
            <a:avLst/>
          </a:prstGeom>
          <a:ln w="63500" cap="rnd">
            <a:solidFill>
              <a:srgbClr val="5DB125"/>
            </a:solidFill>
            <a:prstDash val="sysDash"/>
            <a:round/>
          </a:ln>
          <a:effectLst/>
        </p:spPr>
        <p:style>
          <a:lnRef idx="2">
            <a:schemeClr val="accent1"/>
          </a:lnRef>
          <a:fillRef idx="0">
            <a:schemeClr val="accent1"/>
          </a:fillRef>
          <a:effectRef idx="1">
            <a:schemeClr val="accent1"/>
          </a:effectRef>
          <a:fontRef idx="minor">
            <a:schemeClr val="tx1"/>
          </a:fontRef>
        </p:style>
      </p:cxnSp>
      <p:sp>
        <p:nvSpPr>
          <p:cNvPr id="48" name="OvalGreen"/>
          <p:cNvSpPr/>
          <p:nvPr/>
        </p:nvSpPr>
        <p:spPr>
          <a:xfrm>
            <a:off x="2925530" y="3660447"/>
            <a:ext cx="579988" cy="579988"/>
          </a:xfrm>
          <a:prstGeom prst="ellipse">
            <a:avLst/>
          </a:prstGeom>
          <a:solidFill>
            <a:srgbClr val="5DB125"/>
          </a:solidFill>
          <a:ln>
            <a:noFill/>
          </a:ln>
          <a:effectLst>
            <a:outerShdw blurRad="127000" sx="110000" sy="110000" algn="ctr" rotWithShape="0">
              <a:prstClr val="black">
                <a:alpha val="9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0" name="Black_Eirr"/>
          <p:cNvCxnSpPr>
            <a:stCxn id="3" idx="3"/>
            <a:endCxn id="48" idx="6"/>
          </p:cNvCxnSpPr>
          <p:nvPr/>
        </p:nvCxnSpPr>
        <p:spPr>
          <a:xfrm flipH="1">
            <a:off x="3505518" y="3556539"/>
            <a:ext cx="2127157" cy="393902"/>
          </a:xfrm>
          <a:prstGeom prst="straightConnector1">
            <a:avLst/>
          </a:prstGeom>
          <a:ln w="76200">
            <a:solidFill>
              <a:srgbClr val="000000"/>
            </a:solidFill>
            <a:headEnd type="triangle"/>
            <a:tailEnd type="triangle"/>
          </a:ln>
          <a:effectLst>
            <a:glow rad="101600">
              <a:srgbClr val="0000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133" name="OvalPurple"/>
          <p:cNvSpPr/>
          <p:nvPr/>
        </p:nvSpPr>
        <p:spPr>
          <a:xfrm>
            <a:off x="4821937" y="4050098"/>
            <a:ext cx="579988" cy="579988"/>
          </a:xfrm>
          <a:prstGeom prst="ellipse">
            <a:avLst/>
          </a:prstGeom>
          <a:solidFill>
            <a:srgbClr val="7F46A9"/>
          </a:solidFill>
          <a:ln>
            <a:noFill/>
          </a:ln>
          <a:effectLst>
            <a:outerShdw blurRad="127000" sx="110000" sy="110000" algn="ctr" rotWithShape="0">
              <a:prstClr val="black">
                <a:alpha val="96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34" name="Black_EirrGreenPurple"/>
          <p:cNvCxnSpPr/>
          <p:nvPr/>
        </p:nvCxnSpPr>
        <p:spPr>
          <a:xfrm flipH="1" flipV="1">
            <a:off x="3489334" y="4122490"/>
            <a:ext cx="1325770" cy="253222"/>
          </a:xfrm>
          <a:prstGeom prst="straightConnector1">
            <a:avLst/>
          </a:prstGeom>
          <a:ln w="76200">
            <a:solidFill>
              <a:srgbClr val="000000"/>
            </a:solidFill>
            <a:headEnd type="triangle"/>
            <a:tailEnd type="triangle"/>
          </a:ln>
          <a:effectLst>
            <a:glow rad="101600">
              <a:srgbClr val="0000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37" name="Black_EirrYellowPurple"/>
          <p:cNvCxnSpPr/>
          <p:nvPr/>
        </p:nvCxnSpPr>
        <p:spPr>
          <a:xfrm flipH="1">
            <a:off x="5332894" y="3623611"/>
            <a:ext cx="384582" cy="531419"/>
          </a:xfrm>
          <a:prstGeom prst="straightConnector1">
            <a:avLst/>
          </a:prstGeom>
          <a:ln w="76200">
            <a:solidFill>
              <a:srgbClr val="000000"/>
            </a:solidFill>
            <a:headEnd type="triangle"/>
            <a:tailEnd type="triangle"/>
          </a:ln>
          <a:effectLst>
            <a:glow rad="101600">
              <a:srgbClr val="000000">
                <a:alpha val="40000"/>
              </a:srgb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42" name="Equation40"/>
              <p:cNvSpPr txBox="1"/>
              <p:nvPr/>
            </p:nvSpPr>
            <p:spPr>
              <a:xfrm>
                <a:off x="4614819" y="1375372"/>
                <a:ext cx="663945"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𝟒𝟎</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142" name="Equation40"/>
              <p:cNvSpPr txBox="1">
                <a:spLocks noRot="1" noChangeAspect="1" noMove="1" noResize="1" noEditPoints="1" noAdjustHandles="1" noChangeArrowheads="1" noChangeShapeType="1" noTextEdit="1"/>
              </p:cNvSpPr>
              <p:nvPr/>
            </p:nvSpPr>
            <p:spPr>
              <a:xfrm>
                <a:off x="4614819" y="1375372"/>
                <a:ext cx="663945" cy="523220"/>
              </a:xfrm>
              <a:prstGeom prst="rect">
                <a:avLst/>
              </a:prstGeom>
              <a:blipFill rotWithShape="0">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 name="Equation30"/>
              <p:cNvSpPr txBox="1"/>
              <p:nvPr/>
            </p:nvSpPr>
            <p:spPr>
              <a:xfrm>
                <a:off x="4623567" y="1374307"/>
                <a:ext cx="663945" cy="52322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en-GB" sz="2800" b="1" i="1" smtClean="0">
                          <a:solidFill>
                            <a:srgbClr val="000000"/>
                          </a:solidFill>
                          <a:latin typeface="Cambria Math" panose="02040503050406030204" pitchFamily="18" charset="0"/>
                          <a:ea typeface="Cambria Math" panose="02040503050406030204" pitchFamily="18" charset="0"/>
                        </a:rPr>
                        <m:t>𝟑𝟎</m:t>
                      </m:r>
                    </m:oMath>
                  </m:oMathPara>
                </a14:m>
                <a:endParaRPr lang="en-GB" sz="2800" b="1" dirty="0">
                  <a:solidFill>
                    <a:srgbClr val="000000"/>
                  </a:solidFill>
                  <a:latin typeface="Cambria Math" panose="02040503050406030204" pitchFamily="18" charset="0"/>
                  <a:ea typeface="Cambria Math" panose="02040503050406030204" pitchFamily="18" charset="0"/>
                </a:endParaRPr>
              </a:p>
            </p:txBody>
          </p:sp>
        </mc:Choice>
        <mc:Fallback xmlns="">
          <p:sp>
            <p:nvSpPr>
              <p:cNvPr id="143" name="Equation30"/>
              <p:cNvSpPr txBox="1">
                <a:spLocks noRot="1" noChangeAspect="1" noMove="1" noResize="1" noEditPoints="1" noAdjustHandles="1" noChangeArrowheads="1" noChangeShapeType="1" noTextEdit="1"/>
              </p:cNvSpPr>
              <p:nvPr/>
            </p:nvSpPr>
            <p:spPr>
              <a:xfrm>
                <a:off x="4623567" y="1374307"/>
                <a:ext cx="663945" cy="523220"/>
              </a:xfrm>
              <a:prstGeom prst="rect">
                <a:avLst/>
              </a:prstGeom>
              <a:blipFill rotWithShape="0">
                <a:blip r:embed="rId7"/>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56" name="Equation"/>
              <p:cNvSpPr/>
              <p:nvPr/>
            </p:nvSpPr>
            <p:spPr>
              <a:xfrm>
                <a:off x="647700" y="1183641"/>
                <a:ext cx="7848600" cy="1943015"/>
              </a:xfrm>
              <a:prstGeom prst="roundRect">
                <a:avLst/>
              </a:prstGeom>
              <a:solidFill>
                <a:schemeClr val="tx1"/>
              </a:solidFill>
              <a:ln w="25400">
                <a:solidFill>
                  <a:srgbClr val="0000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sz="3600" i="1" dirty="0" smtClean="0">
                              <a:solidFill>
                                <a:schemeClr val="bg2"/>
                              </a:solidFill>
                              <a:latin typeface="Cambria Math" panose="02040503050406030204" pitchFamily="18" charset="0"/>
                            </a:rPr>
                          </m:ctrlPr>
                        </m:sSubPr>
                        <m:e>
                          <m:r>
                            <m:rPr>
                              <m:sty m:val="p"/>
                            </m:rPr>
                            <a:rPr lang="en-GB" sz="3600" i="0" dirty="0">
                              <a:solidFill>
                                <a:schemeClr val="bg2"/>
                              </a:solidFill>
                              <a:latin typeface="Cambria Math" panose="02040503050406030204" pitchFamily="18" charset="0"/>
                            </a:rPr>
                            <m:t>E</m:t>
                          </m:r>
                        </m:e>
                        <m:sub>
                          <m:r>
                            <m:rPr>
                              <m:sty m:val="p"/>
                            </m:rPr>
                            <a:rPr lang="en-GB" sz="3600" i="0" dirty="0">
                              <a:solidFill>
                                <a:schemeClr val="bg2"/>
                              </a:solidFill>
                              <a:latin typeface="Cambria Math" panose="02040503050406030204" pitchFamily="18" charset="0"/>
                            </a:rPr>
                            <m:t>irregularity</m:t>
                          </m:r>
                        </m:sub>
                      </m:sSub>
                      <m:r>
                        <a:rPr lang="en-GB" sz="3600" i="0" dirty="0">
                          <a:solidFill>
                            <a:schemeClr val="bg2"/>
                          </a:solidFill>
                          <a:latin typeface="Cambria Math" panose="02040503050406030204" pitchFamily="18" charset="0"/>
                        </a:rPr>
                        <m:t>= </m:t>
                      </m:r>
                      <m:nary>
                        <m:naryPr>
                          <m:chr m:val="∑"/>
                          <m:limLoc m:val="subSup"/>
                          <m:supHide m:val="on"/>
                          <m:ctrlPr>
                            <a:rPr lang="en-GB" sz="3600" i="1" dirty="0">
                              <a:solidFill>
                                <a:schemeClr val="bg2"/>
                              </a:solidFill>
                              <a:latin typeface="Cambria Math" panose="02040503050406030204" pitchFamily="18" charset="0"/>
                            </a:rPr>
                          </m:ctrlPr>
                        </m:naryPr>
                        <m:sub>
                          <m:r>
                            <m:rPr>
                              <m:sty m:val="p"/>
                              <m:brk m:alnAt="9"/>
                            </m:rPr>
                            <a:rPr lang="en-GB" sz="3600" i="0" dirty="0">
                              <a:solidFill>
                                <a:schemeClr val="bg2"/>
                              </a:solidFill>
                              <a:latin typeface="Cambria Math" panose="02040503050406030204" pitchFamily="18" charset="0"/>
                            </a:rPr>
                            <m:t>i</m:t>
                          </m:r>
                          <m:r>
                            <a:rPr lang="en-GB" sz="3600" i="0" dirty="0">
                              <a:solidFill>
                                <a:schemeClr val="bg2"/>
                              </a:solidFill>
                              <a:latin typeface="Cambria Math" panose="02040503050406030204" pitchFamily="18" charset="0"/>
                            </a:rPr>
                            <m:t>,</m:t>
                          </m:r>
                          <m:r>
                            <m:rPr>
                              <m:sty m:val="p"/>
                            </m:rPr>
                            <a:rPr lang="en-GB" sz="3600" b="0" i="0" dirty="0" smtClean="0">
                              <a:solidFill>
                                <a:schemeClr val="bg2"/>
                              </a:solidFill>
                              <a:latin typeface="Cambria Math" panose="02040503050406030204" pitchFamily="18" charset="0"/>
                            </a:rPr>
                            <m:t>k</m:t>
                          </m:r>
                        </m:sub>
                        <m:sup/>
                        <m:e>
                          <m:sSub>
                            <m:sSubPr>
                              <m:ctrlPr>
                                <a:rPr lang="en-GB" sz="3600" i="1" dirty="0">
                                  <a:solidFill>
                                    <a:schemeClr val="bg2"/>
                                  </a:solidFill>
                                  <a:latin typeface="Cambria Math" panose="02040503050406030204" pitchFamily="18" charset="0"/>
                                </a:rPr>
                              </m:ctrlPr>
                            </m:sSubPr>
                            <m:e>
                              <m:r>
                                <m:rPr>
                                  <m:sty m:val="p"/>
                                </m:rPr>
                                <a:rPr lang="el-GR" sz="3600" i="0" dirty="0">
                                  <a:solidFill>
                                    <a:schemeClr val="bg2"/>
                                  </a:solidFill>
                                  <a:latin typeface="Cambria Math" panose="02040503050406030204" pitchFamily="18" charset="0"/>
                                </a:rPr>
                                <m:t>χ</m:t>
                              </m:r>
                            </m:e>
                            <m:sub>
                              <m:r>
                                <m:rPr>
                                  <m:sty m:val="p"/>
                                </m:rPr>
                                <a:rPr lang="en-GB" sz="3600" i="0" dirty="0">
                                  <a:solidFill>
                                    <a:schemeClr val="bg2"/>
                                  </a:solidFill>
                                  <a:latin typeface="Cambria Math" panose="02040503050406030204" pitchFamily="18" charset="0"/>
                                </a:rPr>
                                <m:t>i</m:t>
                              </m:r>
                            </m:sub>
                          </m:sSub>
                          <m:r>
                            <a:rPr lang="en-GB" sz="3600" i="0" dirty="0">
                              <a:solidFill>
                                <a:schemeClr val="bg2"/>
                              </a:solidFill>
                              <a:latin typeface="Cambria Math" panose="02040503050406030204" pitchFamily="18" charset="0"/>
                            </a:rPr>
                            <m:t> </m:t>
                          </m:r>
                          <m:r>
                            <a:rPr lang="en-GB" sz="3600" b="0" i="0" dirty="0" smtClean="0">
                              <a:solidFill>
                                <a:schemeClr val="bg2"/>
                              </a:solidFill>
                              <a:latin typeface="Cambria Math" panose="02040503050406030204" pitchFamily="18" charset="0"/>
                            </a:rPr>
                            <m:t> </m:t>
                          </m:r>
                          <m:sSub>
                            <m:sSubPr>
                              <m:ctrlPr>
                                <a:rPr lang="en-GB" sz="3600" i="1" dirty="0">
                                  <a:solidFill>
                                    <a:schemeClr val="bg2"/>
                                  </a:solidFill>
                                  <a:latin typeface="Cambria Math" panose="02040503050406030204" pitchFamily="18" charset="0"/>
                                </a:rPr>
                              </m:ctrlPr>
                            </m:sSubPr>
                            <m:e>
                              <m:r>
                                <m:rPr>
                                  <m:sty m:val="p"/>
                                </m:rPr>
                                <a:rPr lang="el-GR" sz="3600" i="0" dirty="0">
                                  <a:solidFill>
                                    <a:schemeClr val="bg2"/>
                                  </a:solidFill>
                                  <a:latin typeface="Cambria Math" panose="02040503050406030204" pitchFamily="18" charset="0"/>
                                </a:rPr>
                                <m:t>χ</m:t>
                              </m:r>
                            </m:e>
                            <m:sub>
                              <m:r>
                                <m:rPr>
                                  <m:sty m:val="p"/>
                                </m:rPr>
                                <a:rPr lang="en-GB" sz="3600" i="0" dirty="0">
                                  <a:solidFill>
                                    <a:schemeClr val="bg2"/>
                                  </a:solidFill>
                                  <a:latin typeface="Cambria Math" panose="02040503050406030204" pitchFamily="18" charset="0"/>
                                </a:rPr>
                                <m:t>k</m:t>
                              </m:r>
                            </m:sub>
                          </m:sSub>
                          <m:r>
                            <m:rPr>
                              <m:nor/>
                            </m:rPr>
                            <a:rPr lang="en-GB" sz="3600" dirty="0">
                              <a:solidFill>
                                <a:schemeClr val="bg2"/>
                              </a:solidFill>
                              <a:latin typeface="Cambria Math" panose="02040503050406030204" pitchFamily="18" charset="0"/>
                            </a:rPr>
                            <m:t> </m:t>
                          </m:r>
                          <m:r>
                            <m:rPr>
                              <m:nor/>
                            </m:rPr>
                            <a:rPr lang="en-GB" sz="3600" dirty="0">
                              <a:solidFill>
                                <a:schemeClr val="bg2"/>
                              </a:solidFill>
                              <a:latin typeface="Cambria Math" panose="02040503050406030204" pitchFamily="18" charset="0"/>
                            </a:rPr>
                            <m:t>f</m:t>
                          </m:r>
                          <m:r>
                            <m:rPr>
                              <m:nor/>
                            </m:rPr>
                            <a:rPr lang="en-GB" sz="3600" dirty="0">
                              <a:solidFill>
                                <a:schemeClr val="bg2"/>
                              </a:solidFill>
                              <a:latin typeface="Cambria Math" panose="02040503050406030204" pitchFamily="18" charset="0"/>
                            </a:rPr>
                            <m:t>( ∠</m:t>
                          </m:r>
                          <m:d>
                            <m:dPr>
                              <m:ctrlPr>
                                <a:rPr lang="en-GB" sz="3600" i="1" dirty="0">
                                  <a:solidFill>
                                    <a:schemeClr val="bg2"/>
                                  </a:solidFill>
                                  <a:latin typeface="Cambria Math" panose="02040503050406030204" pitchFamily="18" charset="0"/>
                                </a:rPr>
                              </m:ctrlPr>
                            </m:dPr>
                            <m:e>
                              <m:acc>
                                <m:accPr>
                                  <m:chr m:val="⃑"/>
                                  <m:ctrlPr>
                                    <a:rPr lang="en-GB" sz="3600" i="1" dirty="0" smtClean="0">
                                      <a:solidFill>
                                        <a:schemeClr val="bg2"/>
                                      </a:solidFill>
                                      <a:latin typeface="Cambria Math" panose="02040503050406030204" pitchFamily="18" charset="0"/>
                                    </a:rPr>
                                  </m:ctrlPr>
                                </m:accPr>
                                <m:e>
                                  <m:sSub>
                                    <m:sSubPr>
                                      <m:ctrlPr>
                                        <a:rPr lang="en-GB" sz="3600" i="1" dirty="0" smtClean="0">
                                          <a:solidFill>
                                            <a:schemeClr val="bg2"/>
                                          </a:solidFill>
                                          <a:latin typeface="Cambria Math" panose="02040503050406030204" pitchFamily="18" charset="0"/>
                                        </a:rPr>
                                      </m:ctrlPr>
                                    </m:sSubPr>
                                    <m:e>
                                      <m:r>
                                        <a:rPr lang="en-GB" sz="3600" b="0" i="1" dirty="0" smtClean="0">
                                          <a:solidFill>
                                            <a:schemeClr val="bg2"/>
                                          </a:solidFill>
                                          <a:latin typeface="Cambria Math" panose="02040503050406030204" pitchFamily="18" charset="0"/>
                                        </a:rPr>
                                        <m:t>𝑛</m:t>
                                      </m:r>
                                    </m:e>
                                    <m:sub>
                                      <m:r>
                                        <a:rPr lang="en-GB" sz="3600" b="0" i="1" dirty="0" smtClean="0">
                                          <a:solidFill>
                                            <a:schemeClr val="bg2"/>
                                          </a:solidFill>
                                          <a:latin typeface="Cambria Math" panose="02040503050406030204" pitchFamily="18" charset="0"/>
                                        </a:rPr>
                                        <m:t>𝑖</m:t>
                                      </m:r>
                                    </m:sub>
                                  </m:sSub>
                                </m:e>
                              </m:acc>
                              <m:r>
                                <a:rPr lang="en-GB" sz="3600" b="0" i="1" dirty="0" smtClean="0">
                                  <a:solidFill>
                                    <a:schemeClr val="bg2"/>
                                  </a:solidFill>
                                  <a:latin typeface="Cambria Math" panose="02040503050406030204" pitchFamily="18" charset="0"/>
                                </a:rPr>
                                <m:t>,</m:t>
                              </m:r>
                              <m:acc>
                                <m:accPr>
                                  <m:chr m:val="⃑"/>
                                  <m:ctrlPr>
                                    <a:rPr lang="en-GB" sz="3600" i="1" dirty="0">
                                      <a:solidFill>
                                        <a:schemeClr val="bg2"/>
                                      </a:solidFill>
                                      <a:latin typeface="Cambria Math" panose="02040503050406030204" pitchFamily="18" charset="0"/>
                                    </a:rPr>
                                  </m:ctrlPr>
                                </m:accPr>
                                <m:e>
                                  <m:sSub>
                                    <m:sSubPr>
                                      <m:ctrlPr>
                                        <a:rPr lang="en-GB" sz="3600" i="1" dirty="0">
                                          <a:solidFill>
                                            <a:schemeClr val="bg2"/>
                                          </a:solidFill>
                                          <a:latin typeface="Cambria Math" panose="02040503050406030204" pitchFamily="18" charset="0"/>
                                        </a:rPr>
                                      </m:ctrlPr>
                                    </m:sSubPr>
                                    <m:e>
                                      <m:r>
                                        <a:rPr lang="en-GB" sz="3600" i="1" dirty="0">
                                          <a:solidFill>
                                            <a:schemeClr val="bg2"/>
                                          </a:solidFill>
                                          <a:latin typeface="Cambria Math" panose="02040503050406030204" pitchFamily="18" charset="0"/>
                                        </a:rPr>
                                        <m:t>𝑛</m:t>
                                      </m:r>
                                    </m:e>
                                    <m:sub>
                                      <m:r>
                                        <a:rPr lang="en-GB" sz="3600" b="0" i="1" dirty="0" smtClean="0">
                                          <a:solidFill>
                                            <a:schemeClr val="bg2"/>
                                          </a:solidFill>
                                          <a:latin typeface="Cambria Math" panose="02040503050406030204" pitchFamily="18" charset="0"/>
                                        </a:rPr>
                                        <m:t>𝑘</m:t>
                                      </m:r>
                                    </m:sub>
                                  </m:sSub>
                                </m:e>
                              </m:acc>
                            </m:e>
                          </m:d>
                          <m:r>
                            <a:rPr lang="en-GB" sz="3600" b="0" i="0" dirty="0" smtClean="0">
                              <a:solidFill>
                                <a:schemeClr val="bg2"/>
                              </a:solidFill>
                              <a:latin typeface="Cambria Math" panose="02040503050406030204" pitchFamily="18" charset="0"/>
                            </a:rPr>
                            <m:t> )</m:t>
                          </m:r>
                        </m:e>
                      </m:nary>
                    </m:oMath>
                  </m:oMathPara>
                </a14:m>
                <a:endParaRPr lang="en-GB" sz="3600" b="0" dirty="0" smtClean="0">
                  <a:solidFill>
                    <a:schemeClr val="bg2"/>
                  </a:solidFill>
                  <a:latin typeface="Cambria Math" panose="02040503050406030204" pitchFamily="18" charset="0"/>
                </a:endParaRPr>
              </a:p>
              <a:p>
                <a:pPr algn="ctr"/>
                <a:r>
                  <a:rPr lang="en-GB" sz="3600" dirty="0" err="1" smtClean="0">
                    <a:solidFill>
                      <a:schemeClr val="bg2"/>
                    </a:solidFill>
                  </a:rPr>
                  <a:t>s.t.</a:t>
                </a:r>
                <a:r>
                  <a:rPr lang="en-GB" sz="3600" dirty="0" smtClean="0">
                    <a:solidFill>
                      <a:schemeClr val="bg2"/>
                    </a:solidFill>
                  </a:rPr>
                  <a:t> </a:t>
                </a:r>
                <a14:m>
                  <m:oMath xmlns:m="http://schemas.openxmlformats.org/officeDocument/2006/math">
                    <m:nary>
                      <m:naryPr>
                        <m:chr m:val="∑"/>
                        <m:supHide m:val="on"/>
                        <m:ctrlPr>
                          <a:rPr lang="en-GB" sz="3600" i="1" smtClean="0">
                            <a:solidFill>
                              <a:schemeClr val="bg2"/>
                            </a:solidFill>
                            <a:latin typeface="Cambria Math" panose="02040503050406030204" pitchFamily="18" charset="0"/>
                          </a:rPr>
                        </m:ctrlPr>
                      </m:naryPr>
                      <m:sub>
                        <m:r>
                          <m:rPr>
                            <m:brk m:alnAt="7"/>
                          </m:rPr>
                          <a:rPr lang="en-GB" sz="3600" b="0" i="1" smtClean="0">
                            <a:solidFill>
                              <a:schemeClr val="bg2"/>
                            </a:solidFill>
                            <a:latin typeface="Cambria Math" panose="02040503050406030204" pitchFamily="18" charset="0"/>
                          </a:rPr>
                          <m:t>𝑖</m:t>
                        </m:r>
                      </m:sub>
                      <m:sup/>
                      <m:e>
                        <m:sSub>
                          <m:sSubPr>
                            <m:ctrlPr>
                              <a:rPr lang="en-GB" sz="3200" i="1" dirty="0">
                                <a:solidFill>
                                  <a:schemeClr val="bg2"/>
                                </a:solidFill>
                                <a:latin typeface="Cambria Math" panose="02040503050406030204" pitchFamily="18" charset="0"/>
                              </a:rPr>
                            </m:ctrlPr>
                          </m:sSubPr>
                          <m:e>
                            <m:r>
                              <m:rPr>
                                <m:sty m:val="p"/>
                              </m:rPr>
                              <a:rPr lang="el-GR" sz="3200" dirty="0">
                                <a:solidFill>
                                  <a:schemeClr val="bg2"/>
                                </a:solidFill>
                                <a:latin typeface="Cambria Math" panose="02040503050406030204" pitchFamily="18" charset="0"/>
                              </a:rPr>
                              <m:t>χ</m:t>
                            </m:r>
                          </m:e>
                          <m:sub>
                            <m:r>
                              <m:rPr>
                                <m:sty m:val="p"/>
                              </m:rPr>
                              <a:rPr lang="en-GB" sz="3200" dirty="0">
                                <a:solidFill>
                                  <a:schemeClr val="bg2"/>
                                </a:solidFill>
                                <a:latin typeface="Cambria Math" panose="02040503050406030204" pitchFamily="18" charset="0"/>
                              </a:rPr>
                              <m:t>i</m:t>
                            </m:r>
                            <m:r>
                              <a:rPr lang="en-GB" sz="3200" b="0" i="0" dirty="0" smtClean="0">
                                <a:solidFill>
                                  <a:schemeClr val="bg2"/>
                                </a:solidFill>
                                <a:latin typeface="Cambria Math" panose="02040503050406030204" pitchFamily="18" charset="0"/>
                              </a:rPr>
                              <m:t>→</m:t>
                            </m:r>
                            <m:r>
                              <m:rPr>
                                <m:sty m:val="p"/>
                              </m:rPr>
                              <a:rPr lang="en-GB" sz="3200" b="0" i="0" dirty="0" smtClean="0">
                                <a:solidFill>
                                  <a:schemeClr val="bg2"/>
                                </a:solidFill>
                                <a:latin typeface="Cambria Math" panose="02040503050406030204" pitchFamily="18" charset="0"/>
                              </a:rPr>
                              <m:t>j</m:t>
                            </m:r>
                          </m:sub>
                        </m:sSub>
                      </m:e>
                    </m:nary>
                    <m:r>
                      <a:rPr lang="en-GB" sz="3600" b="0" i="1" smtClean="0">
                        <a:solidFill>
                          <a:schemeClr val="bg2"/>
                        </a:solidFill>
                        <a:latin typeface="Cambria Math" panose="02040503050406030204" pitchFamily="18" charset="0"/>
                      </a:rPr>
                      <m:t>−</m:t>
                    </m:r>
                    <m:sSub>
                      <m:sSubPr>
                        <m:ctrlPr>
                          <a:rPr lang="en-GB" sz="3600" i="1" dirty="0">
                            <a:solidFill>
                              <a:schemeClr val="bg2"/>
                            </a:solidFill>
                            <a:latin typeface="Cambria Math" panose="02040503050406030204" pitchFamily="18" charset="0"/>
                          </a:rPr>
                        </m:ctrlPr>
                      </m:sSubPr>
                      <m:e>
                        <m:r>
                          <m:rPr>
                            <m:sty m:val="p"/>
                          </m:rPr>
                          <a:rPr lang="el-GR" sz="3600" dirty="0">
                            <a:solidFill>
                              <a:schemeClr val="bg2"/>
                            </a:solidFill>
                            <a:latin typeface="Cambria Math" panose="02040503050406030204" pitchFamily="18" charset="0"/>
                          </a:rPr>
                          <m:t>χ</m:t>
                        </m:r>
                      </m:e>
                      <m:sub>
                        <m:r>
                          <m:rPr>
                            <m:sty m:val="p"/>
                          </m:rPr>
                          <a:rPr lang="en-GB" sz="3600" dirty="0">
                            <a:solidFill>
                              <a:schemeClr val="bg2"/>
                            </a:solidFill>
                            <a:latin typeface="Cambria Math" panose="02040503050406030204" pitchFamily="18" charset="0"/>
                          </a:rPr>
                          <m:t>i</m:t>
                        </m:r>
                      </m:sub>
                    </m:sSub>
                    <m:r>
                      <a:rPr lang="en-GB" sz="3600" i="1">
                        <a:solidFill>
                          <a:schemeClr val="bg2"/>
                        </a:solidFill>
                        <a:latin typeface="Cambria Math" panose="02040503050406030204" pitchFamily="18" charset="0"/>
                        <a:ea typeface="Cambria Math" panose="02040503050406030204" pitchFamily="18" charset="0"/>
                      </a:rPr>
                      <m:t>≥</m:t>
                    </m:r>
                    <m:r>
                      <a:rPr lang="en-GB" sz="3600" b="0" i="1" smtClean="0">
                        <a:solidFill>
                          <a:schemeClr val="bg2"/>
                        </a:solidFill>
                        <a:latin typeface="Cambria Math" panose="02040503050406030204" pitchFamily="18" charset="0"/>
                        <a:ea typeface="Cambria Math" panose="02040503050406030204" pitchFamily="18" charset="0"/>
                      </a:rPr>
                      <m:t>0</m:t>
                    </m:r>
                  </m:oMath>
                </a14:m>
                <a:endParaRPr lang="en-GB" sz="4000" dirty="0">
                  <a:solidFill>
                    <a:schemeClr val="bg2"/>
                  </a:solidFill>
                  <a:latin typeface="Cambria Math" panose="02040503050406030204" pitchFamily="18" charset="0"/>
                </a:endParaRPr>
              </a:p>
            </p:txBody>
          </p:sp>
        </mc:Choice>
        <mc:Fallback>
          <p:sp>
            <p:nvSpPr>
              <p:cNvPr id="56" name="Equation"/>
              <p:cNvSpPr>
                <a:spLocks noRot="1" noChangeAspect="1" noMove="1" noResize="1" noEditPoints="1" noAdjustHandles="1" noChangeArrowheads="1" noChangeShapeType="1" noTextEdit="1"/>
              </p:cNvSpPr>
              <p:nvPr/>
            </p:nvSpPr>
            <p:spPr>
              <a:xfrm>
                <a:off x="647700" y="1183641"/>
                <a:ext cx="7848600" cy="1943015"/>
              </a:xfrm>
              <a:prstGeom prst="roundRect">
                <a:avLst/>
              </a:prstGeom>
              <a:blipFill rotWithShape="0">
                <a:blip r:embed="rId8"/>
                <a:stretch>
                  <a:fillRect b="-3096"/>
                </a:stretch>
              </a:blipFill>
              <a:ln w="25400">
                <a:solidFill>
                  <a:srgbClr val="000000"/>
                </a:solidFill>
              </a:ln>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19" name="Rectangle 18"/>
              <p:cNvSpPr/>
              <p:nvPr/>
            </p:nvSpPr>
            <p:spPr>
              <a:xfrm>
                <a:off x="5619361" y="3061020"/>
                <a:ext cx="562911"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dirty="0" smtClean="0">
                              <a:solidFill>
                                <a:schemeClr val="bg2"/>
                              </a:solidFill>
                              <a:latin typeface="Cambria Math" panose="02040503050406030204" pitchFamily="18" charset="0"/>
                            </a:rPr>
                          </m:ctrlPr>
                        </m:sSubPr>
                        <m:e>
                          <m:r>
                            <m:rPr>
                              <m:sty m:val="p"/>
                            </m:rPr>
                            <a:rPr lang="el-GR" sz="2400" dirty="0">
                              <a:solidFill>
                                <a:schemeClr val="bg2"/>
                              </a:solidFill>
                              <a:latin typeface="Cambria Math" panose="02040503050406030204" pitchFamily="18" charset="0"/>
                            </a:rPr>
                            <m:t>χ</m:t>
                          </m:r>
                        </m:e>
                        <m:sub>
                          <m:r>
                            <m:rPr>
                              <m:sty m:val="p"/>
                            </m:rPr>
                            <a:rPr lang="en-GB" sz="2400" b="0" i="0" dirty="0" smtClean="0">
                              <a:solidFill>
                                <a:schemeClr val="bg2"/>
                              </a:solidFill>
                              <a:latin typeface="Cambria Math" panose="02040503050406030204" pitchFamily="18" charset="0"/>
                            </a:rPr>
                            <m:t>k</m:t>
                          </m:r>
                        </m:sub>
                      </m:sSub>
                    </m:oMath>
                  </m:oMathPara>
                </a14:m>
                <a:endParaRPr lang="en-GB" sz="2400" dirty="0"/>
              </a:p>
            </p:txBody>
          </p:sp>
        </mc:Choice>
        <mc:Fallback>
          <p:sp>
            <p:nvSpPr>
              <p:cNvPr id="19" name="Rectangle 18"/>
              <p:cNvSpPr>
                <a:spLocks noRot="1" noChangeAspect="1" noMove="1" noResize="1" noEditPoints="1" noAdjustHandles="1" noChangeArrowheads="1" noChangeShapeType="1" noTextEdit="1"/>
              </p:cNvSpPr>
              <p:nvPr/>
            </p:nvSpPr>
            <p:spPr>
              <a:xfrm>
                <a:off x="5619361" y="3061020"/>
                <a:ext cx="562911" cy="461665"/>
              </a:xfrm>
              <a:prstGeom prst="rect">
                <a:avLst/>
              </a:prstGeom>
              <a:blipFill rotWithShape="0">
                <a:blip r:embed="rId9"/>
                <a:stretch>
                  <a:fillRect b="-1052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2978738" y="3652547"/>
                <a:ext cx="517706"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dirty="0" smtClean="0">
                              <a:solidFill>
                                <a:schemeClr val="bg2"/>
                              </a:solidFill>
                              <a:latin typeface="Cambria Math" panose="02040503050406030204" pitchFamily="18" charset="0"/>
                            </a:rPr>
                          </m:ctrlPr>
                        </m:sSubPr>
                        <m:e>
                          <m:r>
                            <m:rPr>
                              <m:sty m:val="p"/>
                            </m:rPr>
                            <a:rPr lang="el-GR" sz="2400" dirty="0">
                              <a:solidFill>
                                <a:schemeClr val="bg2"/>
                              </a:solidFill>
                              <a:latin typeface="Cambria Math" panose="02040503050406030204" pitchFamily="18" charset="0"/>
                            </a:rPr>
                            <m:t>χ</m:t>
                          </m:r>
                        </m:e>
                        <m:sub>
                          <m:r>
                            <a:rPr lang="en-GB" sz="2400" b="0" i="1" dirty="0" smtClean="0">
                              <a:solidFill>
                                <a:schemeClr val="bg2"/>
                              </a:solidFill>
                              <a:latin typeface="Cambria Math" panose="02040503050406030204" pitchFamily="18" charset="0"/>
                            </a:rPr>
                            <m:t>𝑖</m:t>
                          </m:r>
                        </m:sub>
                      </m:sSub>
                    </m:oMath>
                  </m:oMathPara>
                </a14:m>
                <a:endParaRPr lang="en-GB" sz="2400" dirty="0"/>
              </a:p>
            </p:txBody>
          </p:sp>
        </mc:Choice>
        <mc:Fallback xmlns="">
          <p:sp>
            <p:nvSpPr>
              <p:cNvPr id="62" name="Rectangle 61"/>
              <p:cNvSpPr>
                <a:spLocks noRot="1" noChangeAspect="1" noMove="1" noResize="1" noEditPoints="1" noAdjustHandles="1" noChangeArrowheads="1" noChangeShapeType="1" noTextEdit="1"/>
              </p:cNvSpPr>
              <p:nvPr/>
            </p:nvSpPr>
            <p:spPr>
              <a:xfrm>
                <a:off x="2978738" y="3652547"/>
                <a:ext cx="517706" cy="461665"/>
              </a:xfrm>
              <a:prstGeom prst="rect">
                <a:avLst/>
              </a:prstGeom>
              <a:blipFill rotWithShape="0">
                <a:blip r:embed="rId10"/>
                <a:stretch>
                  <a:fillRect b="-10526"/>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29" name="Rectangle 28"/>
              <p:cNvSpPr/>
              <p:nvPr/>
            </p:nvSpPr>
            <p:spPr>
              <a:xfrm>
                <a:off x="1425526" y="3856075"/>
                <a:ext cx="761683" cy="4959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400" i="1" dirty="0" smtClean="0">
                              <a:solidFill>
                                <a:srgbClr val="1F8638"/>
                              </a:solidFill>
                              <a:latin typeface="Cambria Math" panose="02040503050406030204" pitchFamily="18" charset="0"/>
                            </a:rPr>
                          </m:ctrlPr>
                        </m:sSubPr>
                        <m:e>
                          <m:r>
                            <m:rPr>
                              <m:sty m:val="p"/>
                            </m:rPr>
                            <a:rPr lang="el-GR" sz="2400" dirty="0">
                              <a:solidFill>
                                <a:srgbClr val="1F8638"/>
                              </a:solidFill>
                              <a:latin typeface="Cambria Math" panose="02040503050406030204" pitchFamily="18" charset="0"/>
                            </a:rPr>
                            <m:t>χ</m:t>
                          </m:r>
                        </m:e>
                        <m:sub>
                          <m:r>
                            <m:rPr>
                              <m:sty m:val="p"/>
                            </m:rPr>
                            <a:rPr lang="en-GB" sz="2400" dirty="0">
                              <a:solidFill>
                                <a:srgbClr val="1F8638"/>
                              </a:solidFill>
                              <a:latin typeface="Cambria Math" panose="02040503050406030204" pitchFamily="18" charset="0"/>
                            </a:rPr>
                            <m:t>i</m:t>
                          </m:r>
                          <m:r>
                            <a:rPr lang="en-GB" sz="2400" dirty="0">
                              <a:solidFill>
                                <a:srgbClr val="1F8638"/>
                              </a:solidFill>
                              <a:latin typeface="Cambria Math" panose="02040503050406030204" pitchFamily="18" charset="0"/>
                            </a:rPr>
                            <m:t>→</m:t>
                          </m:r>
                          <m:r>
                            <m:rPr>
                              <m:sty m:val="p"/>
                            </m:rPr>
                            <a:rPr lang="en-GB" sz="2400" dirty="0">
                              <a:solidFill>
                                <a:srgbClr val="1F8638"/>
                              </a:solidFill>
                              <a:latin typeface="Cambria Math" panose="02040503050406030204" pitchFamily="18" charset="0"/>
                            </a:rPr>
                            <m:t>j</m:t>
                          </m:r>
                        </m:sub>
                      </m:sSub>
                    </m:oMath>
                  </m:oMathPara>
                </a14:m>
                <a:endParaRPr lang="en-GB" sz="2400" dirty="0">
                  <a:solidFill>
                    <a:srgbClr val="1F8638"/>
                  </a:solidFill>
                </a:endParaRPr>
              </a:p>
            </p:txBody>
          </p:sp>
        </mc:Choice>
        <mc:Fallback>
          <p:sp>
            <p:nvSpPr>
              <p:cNvPr id="29" name="Rectangle 28"/>
              <p:cNvSpPr>
                <a:spLocks noRot="1" noChangeAspect="1" noMove="1" noResize="1" noEditPoints="1" noAdjustHandles="1" noChangeArrowheads="1" noChangeShapeType="1" noTextEdit="1"/>
              </p:cNvSpPr>
              <p:nvPr/>
            </p:nvSpPr>
            <p:spPr>
              <a:xfrm>
                <a:off x="1425526" y="3856075"/>
                <a:ext cx="761683" cy="495905"/>
              </a:xfrm>
              <a:prstGeom prst="rect">
                <a:avLst/>
              </a:prstGeom>
              <a:blipFill rotWithShape="0">
                <a:blip r:embed="rId11"/>
                <a:stretch>
                  <a:fillRect b="-11111"/>
                </a:stretch>
              </a:blipFill>
            </p:spPr>
            <p:txBody>
              <a:bodyPr/>
              <a:lstStyle/>
              <a:p>
                <a:r>
                  <a:rPr lang="en-GB">
                    <a:noFill/>
                  </a:rPr>
                  <a:t> </a:t>
                </a:r>
              </a:p>
            </p:txBody>
          </p:sp>
        </mc:Fallback>
      </mc:AlternateContent>
    </p:spTree>
    <p:extLst>
      <p:ext uri="{BB962C8B-B14F-4D97-AF65-F5344CB8AC3E}">
        <p14:creationId xmlns:p14="http://schemas.microsoft.com/office/powerpoint/2010/main" val="818608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par>
                                <p:cTn id="12" presetID="10" presetClass="entr" presetSubtype="0" fill="hold" nodeType="with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fade">
                                      <p:cBhvr>
                                        <p:cTn id="14" dur="250"/>
                                        <p:tgtEl>
                                          <p:spTgt spid="59"/>
                                        </p:tgtEl>
                                      </p:cBhvr>
                                    </p:animEffect>
                                  </p:childTnLst>
                                </p:cTn>
                              </p:par>
                              <p:par>
                                <p:cTn id="15" presetID="10" presetClass="entr" presetSubtype="0" fill="hold"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250"/>
                                        <p:tgtEl>
                                          <p:spTgt spid="61"/>
                                        </p:tgtEl>
                                      </p:cBhvr>
                                    </p:animEffect>
                                  </p:childTnLst>
                                </p:cTn>
                              </p:par>
                              <p:par>
                                <p:cTn id="18" presetID="10"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fade">
                                      <p:cBhvr>
                                        <p:cTn id="20" dur="250"/>
                                        <p:tgtEl>
                                          <p:spTgt spid="5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9"/>
                                        </p:tgtEl>
                                        <p:attrNameLst>
                                          <p:attrName>style.visibility</p:attrName>
                                        </p:attrNameLst>
                                      </p:cBhvr>
                                      <p:to>
                                        <p:strVal val="visible"/>
                                      </p:to>
                                    </p:set>
                                    <p:animEffect transition="in" filter="fade">
                                      <p:cBhvr>
                                        <p:cTn id="24" dur="250"/>
                                        <p:tgtEl>
                                          <p:spTgt spid="69"/>
                                        </p:tgtEl>
                                      </p:cBhvr>
                                    </p:animEffect>
                                  </p:childTnLst>
                                </p:cTn>
                              </p:par>
                              <p:par>
                                <p:cTn id="25" presetID="10"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fade">
                                      <p:cBhvr>
                                        <p:cTn id="27" dur="250"/>
                                        <p:tgtEl>
                                          <p:spTgt spid="71"/>
                                        </p:tgtEl>
                                      </p:cBhvr>
                                    </p:animEffect>
                                  </p:childTnLst>
                                </p:cTn>
                              </p:par>
                              <p:par>
                                <p:cTn id="28" presetID="10"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250"/>
                                        <p:tgtEl>
                                          <p:spTgt spid="73"/>
                                        </p:tgtEl>
                                      </p:cBhvr>
                                    </p:animEffect>
                                  </p:childTnLst>
                                </p:cTn>
                              </p:par>
                              <p:par>
                                <p:cTn id="31" presetID="10" presetClass="entr" presetSubtype="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fade">
                                      <p:cBhvr>
                                        <p:cTn id="33" dur="250"/>
                                        <p:tgtEl>
                                          <p:spTgt spid="75"/>
                                        </p:tgtEl>
                                      </p:cBhvr>
                                    </p:animEffec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250"/>
                                        <p:tgtEl>
                                          <p:spTgt spid="82"/>
                                        </p:tgtEl>
                                      </p:cBhvr>
                                    </p:animEffect>
                                  </p:childTnLst>
                                </p:cTn>
                              </p:par>
                              <p:par>
                                <p:cTn id="38" presetID="10" presetClass="entr" presetSubtype="0" fill="hold" nodeType="withEffect">
                                  <p:stCondLst>
                                    <p:cond delay="0"/>
                                  </p:stCondLst>
                                  <p:childTnLst>
                                    <p:set>
                                      <p:cBhvr>
                                        <p:cTn id="39" dur="1" fill="hold">
                                          <p:stCondLst>
                                            <p:cond delay="0"/>
                                          </p:stCondLst>
                                        </p:cTn>
                                        <p:tgtEl>
                                          <p:spTgt spid="84"/>
                                        </p:tgtEl>
                                        <p:attrNameLst>
                                          <p:attrName>style.visibility</p:attrName>
                                        </p:attrNameLst>
                                      </p:cBhvr>
                                      <p:to>
                                        <p:strVal val="visible"/>
                                      </p:to>
                                    </p:set>
                                    <p:animEffect transition="in" filter="fade">
                                      <p:cBhvr>
                                        <p:cTn id="40" dur="250"/>
                                        <p:tgtEl>
                                          <p:spTgt spid="84"/>
                                        </p:tgtEl>
                                      </p:cBhvr>
                                    </p:animEffect>
                                  </p:childTnLst>
                                </p:cTn>
                              </p:par>
                              <p:par>
                                <p:cTn id="41" presetID="10" presetClass="entr" presetSubtype="0" fill="hold"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250"/>
                                        <p:tgtEl>
                                          <p:spTgt spid="90"/>
                                        </p:tgtEl>
                                      </p:cBhvr>
                                    </p:animEffect>
                                  </p:childTnLst>
                                </p:cTn>
                              </p:par>
                              <p:par>
                                <p:cTn id="44" presetID="10" presetClass="entr" presetSubtype="0" fill="hold" nodeType="with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25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250"/>
                                        <p:tgtEl>
                                          <p:spTgt spid="48"/>
                                        </p:tgtEl>
                                      </p:cBhvr>
                                    </p:animEffect>
                                  </p:childTnLst>
                                </p:cTn>
                              </p:par>
                            </p:childTnLst>
                          </p:cTn>
                        </p:par>
                        <p:par>
                          <p:cTn id="52" fill="hold">
                            <p:stCondLst>
                              <p:cond delay="250"/>
                            </p:stCondLst>
                            <p:childTnLst>
                              <p:par>
                                <p:cTn id="53" presetID="10" presetClass="entr" presetSubtype="0" fill="hold" nodeType="after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250"/>
                                        <p:tgtEl>
                                          <p:spTgt spid="106"/>
                                        </p:tgtEl>
                                      </p:cBhvr>
                                    </p:animEffect>
                                  </p:childTnLst>
                                </p:cTn>
                              </p:par>
                            </p:childTnLst>
                          </p:cTn>
                        </p:par>
                        <p:par>
                          <p:cTn id="56" fill="hold">
                            <p:stCondLst>
                              <p:cond delay="500"/>
                            </p:stCondLst>
                            <p:childTnLst>
                              <p:par>
                                <p:cTn id="57" presetID="10" presetClass="entr" presetSubtype="0" fill="hold" nodeType="afterEffect">
                                  <p:stCondLst>
                                    <p:cond delay="0"/>
                                  </p:stCondLst>
                                  <p:childTnLst>
                                    <p:set>
                                      <p:cBhvr>
                                        <p:cTn id="58" dur="1" fill="hold">
                                          <p:stCondLst>
                                            <p:cond delay="0"/>
                                          </p:stCondLst>
                                        </p:cTn>
                                        <p:tgtEl>
                                          <p:spTgt spid="108"/>
                                        </p:tgtEl>
                                        <p:attrNameLst>
                                          <p:attrName>style.visibility</p:attrName>
                                        </p:attrNameLst>
                                      </p:cBhvr>
                                      <p:to>
                                        <p:strVal val="visible"/>
                                      </p:to>
                                    </p:set>
                                    <p:animEffect transition="in" filter="fade">
                                      <p:cBhvr>
                                        <p:cTn id="59" dur="250"/>
                                        <p:tgtEl>
                                          <p:spTgt spid="108"/>
                                        </p:tgtEl>
                                      </p:cBhvr>
                                    </p:animEffect>
                                  </p:childTnLst>
                                </p:cTn>
                              </p:par>
                            </p:childTnLst>
                          </p:cTn>
                        </p:par>
                        <p:par>
                          <p:cTn id="60" fill="hold">
                            <p:stCondLst>
                              <p:cond delay="750"/>
                            </p:stCondLst>
                            <p:childTnLst>
                              <p:par>
                                <p:cTn id="61" presetID="10" presetClass="entr" presetSubtype="0" fill="hold" nodeType="afterEffect">
                                  <p:stCondLst>
                                    <p:cond delay="0"/>
                                  </p:stCondLst>
                                  <p:childTnLst>
                                    <p:set>
                                      <p:cBhvr>
                                        <p:cTn id="62" dur="1" fill="hold">
                                          <p:stCondLst>
                                            <p:cond delay="0"/>
                                          </p:stCondLst>
                                        </p:cTn>
                                        <p:tgtEl>
                                          <p:spTgt spid="112"/>
                                        </p:tgtEl>
                                        <p:attrNameLst>
                                          <p:attrName>style.visibility</p:attrName>
                                        </p:attrNameLst>
                                      </p:cBhvr>
                                      <p:to>
                                        <p:strVal val="visible"/>
                                      </p:to>
                                    </p:set>
                                    <p:animEffect transition="in" filter="fade">
                                      <p:cBhvr>
                                        <p:cTn id="63" dur="250"/>
                                        <p:tgtEl>
                                          <p:spTgt spid="112"/>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16"/>
                                        </p:tgtEl>
                                        <p:attrNameLst>
                                          <p:attrName>style.visibility</p:attrName>
                                        </p:attrNameLst>
                                      </p:cBhvr>
                                      <p:to>
                                        <p:strVal val="visible"/>
                                      </p:to>
                                    </p:set>
                                    <p:animEffect transition="in" filter="fade">
                                      <p:cBhvr>
                                        <p:cTn id="67" dur="250"/>
                                        <p:tgtEl>
                                          <p:spTgt spid="11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fade">
                                      <p:cBhvr>
                                        <p:cTn id="72" dur="250"/>
                                        <p:tgtEl>
                                          <p:spTgt spid="130"/>
                                        </p:tgtEl>
                                      </p:cBhvr>
                                    </p:animEffect>
                                  </p:childTnLst>
                                </p:cTn>
                              </p:par>
                            </p:childTnLst>
                          </p:cTn>
                        </p:par>
                        <p:par>
                          <p:cTn id="73" fill="hold">
                            <p:stCondLst>
                              <p:cond delay="250"/>
                            </p:stCondLst>
                            <p:childTnLst>
                              <p:par>
                                <p:cTn id="74" presetID="10" presetClass="entr" presetSubtype="0" fill="hold" grpId="0"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25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250"/>
                                        <p:tgtEl>
                                          <p:spTgt spid="116"/>
                                        </p:tgtEl>
                                      </p:cBhvr>
                                    </p:animEffect>
                                    <p:set>
                                      <p:cBhvr>
                                        <p:cTn id="81" dur="1" fill="hold">
                                          <p:stCondLst>
                                            <p:cond delay="249"/>
                                          </p:stCondLst>
                                        </p:cTn>
                                        <p:tgtEl>
                                          <p:spTgt spid="116"/>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250"/>
                                        <p:tgtEl>
                                          <p:spTgt spid="106"/>
                                        </p:tgtEl>
                                      </p:cBhvr>
                                    </p:animEffect>
                                    <p:set>
                                      <p:cBhvr>
                                        <p:cTn id="84" dur="1" fill="hold">
                                          <p:stCondLst>
                                            <p:cond delay="249"/>
                                          </p:stCondLst>
                                        </p:cTn>
                                        <p:tgtEl>
                                          <p:spTgt spid="106"/>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250"/>
                                        <p:tgtEl>
                                          <p:spTgt spid="108"/>
                                        </p:tgtEl>
                                      </p:cBhvr>
                                    </p:animEffect>
                                    <p:set>
                                      <p:cBhvr>
                                        <p:cTn id="87" dur="1" fill="hold">
                                          <p:stCondLst>
                                            <p:cond delay="249"/>
                                          </p:stCondLst>
                                        </p:cTn>
                                        <p:tgtEl>
                                          <p:spTgt spid="10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250"/>
                                        <p:tgtEl>
                                          <p:spTgt spid="112"/>
                                        </p:tgtEl>
                                      </p:cBhvr>
                                    </p:animEffect>
                                    <p:set>
                                      <p:cBhvr>
                                        <p:cTn id="90" dur="1" fill="hold">
                                          <p:stCondLst>
                                            <p:cond delay="249"/>
                                          </p:stCondLst>
                                        </p:cTn>
                                        <p:tgtEl>
                                          <p:spTgt spid="112"/>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250"/>
                                        <p:tgtEl>
                                          <p:spTgt spid="8"/>
                                        </p:tgtEl>
                                      </p:cBhvr>
                                    </p:animEffect>
                                    <p:set>
                                      <p:cBhvr>
                                        <p:cTn id="93" dur="1" fill="hold">
                                          <p:stCondLst>
                                            <p:cond delay="249"/>
                                          </p:stCondLst>
                                        </p:cTn>
                                        <p:tgtEl>
                                          <p:spTgt spid="8"/>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250"/>
                                        <p:tgtEl>
                                          <p:spTgt spid="59"/>
                                        </p:tgtEl>
                                      </p:cBhvr>
                                    </p:animEffect>
                                    <p:set>
                                      <p:cBhvr>
                                        <p:cTn id="96" dur="1" fill="hold">
                                          <p:stCondLst>
                                            <p:cond delay="249"/>
                                          </p:stCondLst>
                                        </p:cTn>
                                        <p:tgtEl>
                                          <p:spTgt spid="59"/>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250"/>
                                        <p:tgtEl>
                                          <p:spTgt spid="61"/>
                                        </p:tgtEl>
                                      </p:cBhvr>
                                    </p:animEffect>
                                    <p:set>
                                      <p:cBhvr>
                                        <p:cTn id="99" dur="1" fill="hold">
                                          <p:stCondLst>
                                            <p:cond delay="249"/>
                                          </p:stCondLst>
                                        </p:cTn>
                                        <p:tgtEl>
                                          <p:spTgt spid="61"/>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50"/>
                                        <p:tgtEl>
                                          <p:spTgt spid="58"/>
                                        </p:tgtEl>
                                      </p:cBhvr>
                                    </p:animEffect>
                                    <p:set>
                                      <p:cBhvr>
                                        <p:cTn id="102" dur="1" fill="hold">
                                          <p:stCondLst>
                                            <p:cond delay="249"/>
                                          </p:stCondLst>
                                        </p:cTn>
                                        <p:tgtEl>
                                          <p:spTgt spid="58"/>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250"/>
                                        <p:tgtEl>
                                          <p:spTgt spid="69"/>
                                        </p:tgtEl>
                                      </p:cBhvr>
                                    </p:animEffect>
                                    <p:set>
                                      <p:cBhvr>
                                        <p:cTn id="105" dur="1" fill="hold">
                                          <p:stCondLst>
                                            <p:cond delay="249"/>
                                          </p:stCondLst>
                                        </p:cTn>
                                        <p:tgtEl>
                                          <p:spTgt spid="6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250"/>
                                        <p:tgtEl>
                                          <p:spTgt spid="71"/>
                                        </p:tgtEl>
                                      </p:cBhvr>
                                    </p:animEffect>
                                    <p:set>
                                      <p:cBhvr>
                                        <p:cTn id="108" dur="1" fill="hold">
                                          <p:stCondLst>
                                            <p:cond delay="249"/>
                                          </p:stCondLst>
                                        </p:cTn>
                                        <p:tgtEl>
                                          <p:spTgt spid="7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250"/>
                                        <p:tgtEl>
                                          <p:spTgt spid="73"/>
                                        </p:tgtEl>
                                      </p:cBhvr>
                                    </p:animEffect>
                                    <p:set>
                                      <p:cBhvr>
                                        <p:cTn id="111" dur="1" fill="hold">
                                          <p:stCondLst>
                                            <p:cond delay="249"/>
                                          </p:stCondLst>
                                        </p:cTn>
                                        <p:tgtEl>
                                          <p:spTgt spid="73"/>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250"/>
                                        <p:tgtEl>
                                          <p:spTgt spid="75"/>
                                        </p:tgtEl>
                                      </p:cBhvr>
                                    </p:animEffect>
                                    <p:set>
                                      <p:cBhvr>
                                        <p:cTn id="114" dur="1" fill="hold">
                                          <p:stCondLst>
                                            <p:cond delay="249"/>
                                          </p:stCondLst>
                                        </p:cTn>
                                        <p:tgtEl>
                                          <p:spTgt spid="75"/>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250"/>
                                        <p:tgtEl>
                                          <p:spTgt spid="82"/>
                                        </p:tgtEl>
                                      </p:cBhvr>
                                    </p:animEffect>
                                    <p:set>
                                      <p:cBhvr>
                                        <p:cTn id="117" dur="1" fill="hold">
                                          <p:stCondLst>
                                            <p:cond delay="249"/>
                                          </p:stCondLst>
                                        </p:cTn>
                                        <p:tgtEl>
                                          <p:spTgt spid="8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50"/>
                                        <p:tgtEl>
                                          <p:spTgt spid="84"/>
                                        </p:tgtEl>
                                      </p:cBhvr>
                                    </p:animEffect>
                                    <p:set>
                                      <p:cBhvr>
                                        <p:cTn id="120" dur="1" fill="hold">
                                          <p:stCondLst>
                                            <p:cond delay="249"/>
                                          </p:stCondLst>
                                        </p:cTn>
                                        <p:tgtEl>
                                          <p:spTgt spid="84"/>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250"/>
                                        <p:tgtEl>
                                          <p:spTgt spid="90"/>
                                        </p:tgtEl>
                                      </p:cBhvr>
                                    </p:animEffect>
                                    <p:set>
                                      <p:cBhvr>
                                        <p:cTn id="123" dur="1" fill="hold">
                                          <p:stCondLst>
                                            <p:cond delay="249"/>
                                          </p:stCondLst>
                                        </p:cTn>
                                        <p:tgtEl>
                                          <p:spTgt spid="90"/>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250"/>
                                        <p:tgtEl>
                                          <p:spTgt spid="87"/>
                                        </p:tgtEl>
                                      </p:cBhvr>
                                    </p:animEffect>
                                    <p:set>
                                      <p:cBhvr>
                                        <p:cTn id="126" dur="1" fill="hold">
                                          <p:stCondLst>
                                            <p:cond delay="249"/>
                                          </p:stCondLst>
                                        </p:cTn>
                                        <p:tgtEl>
                                          <p:spTgt spid="87"/>
                                        </p:tgtEl>
                                        <p:attrNameLst>
                                          <p:attrName>style.visibility</p:attrName>
                                        </p:attrNameLst>
                                      </p:cBhvr>
                                      <p:to>
                                        <p:strVal val="hidden"/>
                                      </p:to>
                                    </p:set>
                                  </p:childTnLst>
                                </p:cTn>
                              </p:par>
                            </p:childTnLst>
                          </p:cTn>
                        </p:par>
                        <p:par>
                          <p:cTn id="127" fill="hold">
                            <p:stCondLst>
                              <p:cond delay="250"/>
                            </p:stCondLst>
                            <p:childTnLst>
                              <p:par>
                                <p:cTn id="128" presetID="2" presetClass="exit" presetSubtype="4" fill="hold" nodeType="afterEffect">
                                  <p:stCondLst>
                                    <p:cond delay="0"/>
                                  </p:stCondLst>
                                  <p:childTnLst>
                                    <p:anim calcmode="lin" valueType="num">
                                      <p:cBhvr additive="base">
                                        <p:cTn id="129" dur="250"/>
                                        <p:tgtEl>
                                          <p:spTgt spid="27"/>
                                        </p:tgtEl>
                                        <p:attrNameLst>
                                          <p:attrName>ppt_x</p:attrName>
                                        </p:attrNameLst>
                                      </p:cBhvr>
                                      <p:tavLst>
                                        <p:tav tm="0">
                                          <p:val>
                                            <p:strVal val="ppt_x"/>
                                          </p:val>
                                        </p:tav>
                                        <p:tav tm="100000">
                                          <p:val>
                                            <p:strVal val="ppt_x"/>
                                          </p:val>
                                        </p:tav>
                                      </p:tavLst>
                                    </p:anim>
                                    <p:anim calcmode="lin" valueType="num">
                                      <p:cBhvr additive="base">
                                        <p:cTn id="130" dur="250"/>
                                        <p:tgtEl>
                                          <p:spTgt spid="27"/>
                                        </p:tgtEl>
                                        <p:attrNameLst>
                                          <p:attrName>ppt_y</p:attrName>
                                        </p:attrNameLst>
                                      </p:cBhvr>
                                      <p:tavLst>
                                        <p:tav tm="0">
                                          <p:val>
                                            <p:strVal val="ppt_y"/>
                                          </p:val>
                                        </p:tav>
                                        <p:tav tm="100000">
                                          <p:val>
                                            <p:strVal val="1+ppt_h/2"/>
                                          </p:val>
                                        </p:tav>
                                      </p:tavLst>
                                    </p:anim>
                                    <p:set>
                                      <p:cBhvr>
                                        <p:cTn id="131" dur="1" fill="hold">
                                          <p:stCondLst>
                                            <p:cond delay="249"/>
                                          </p:stCondLst>
                                        </p:cTn>
                                        <p:tgtEl>
                                          <p:spTgt spid="27"/>
                                        </p:tgtEl>
                                        <p:attrNameLst>
                                          <p:attrName>style.visibility</p:attrName>
                                        </p:attrNameLst>
                                      </p:cBhvr>
                                      <p:to>
                                        <p:strVal val="hidden"/>
                                      </p:to>
                                    </p:set>
                                  </p:childTnLst>
                                </p:cTn>
                              </p:par>
                            </p:childTnLst>
                          </p:cTn>
                        </p:par>
                        <p:par>
                          <p:cTn id="132" fill="hold">
                            <p:stCondLst>
                              <p:cond delay="500"/>
                            </p:stCondLst>
                            <p:childTnLst>
                              <p:par>
                                <p:cTn id="133" presetID="2" presetClass="entr" presetSubtype="4" fill="hold" nodeType="afterEffect">
                                  <p:stCondLst>
                                    <p:cond delay="0"/>
                                  </p:stCondLst>
                                  <p:childTnLst>
                                    <p:set>
                                      <p:cBhvr>
                                        <p:cTn id="134" dur="1" fill="hold">
                                          <p:stCondLst>
                                            <p:cond delay="0"/>
                                          </p:stCondLst>
                                        </p:cTn>
                                        <p:tgtEl>
                                          <p:spTgt spid="63"/>
                                        </p:tgtEl>
                                        <p:attrNameLst>
                                          <p:attrName>style.visibility</p:attrName>
                                        </p:attrNameLst>
                                      </p:cBhvr>
                                      <p:to>
                                        <p:strVal val="visible"/>
                                      </p:to>
                                    </p:set>
                                    <p:anim calcmode="lin" valueType="num">
                                      <p:cBhvr additive="base">
                                        <p:cTn id="135" dur="250" fill="hold"/>
                                        <p:tgtEl>
                                          <p:spTgt spid="63"/>
                                        </p:tgtEl>
                                        <p:attrNameLst>
                                          <p:attrName>ppt_x</p:attrName>
                                        </p:attrNameLst>
                                      </p:cBhvr>
                                      <p:tavLst>
                                        <p:tav tm="0">
                                          <p:val>
                                            <p:strVal val="#ppt_x"/>
                                          </p:val>
                                        </p:tav>
                                        <p:tav tm="100000">
                                          <p:val>
                                            <p:strVal val="#ppt_x"/>
                                          </p:val>
                                        </p:tav>
                                      </p:tavLst>
                                    </p:anim>
                                    <p:anim calcmode="lin" valueType="num">
                                      <p:cBhvr additive="base">
                                        <p:cTn id="136" dur="250" fill="hold"/>
                                        <p:tgtEl>
                                          <p:spTgt spid="63"/>
                                        </p:tgtEl>
                                        <p:attrNameLst>
                                          <p:attrName>ppt_y</p:attrName>
                                        </p:attrNameLst>
                                      </p:cBhvr>
                                      <p:tavLst>
                                        <p:tav tm="0">
                                          <p:val>
                                            <p:strVal val="1+#ppt_h/2"/>
                                          </p:val>
                                        </p:tav>
                                        <p:tav tm="100000">
                                          <p:val>
                                            <p:strVal val="#ppt_y"/>
                                          </p:val>
                                        </p:tav>
                                      </p:tavLst>
                                    </p:anim>
                                  </p:childTnLst>
                                </p:cTn>
                              </p:par>
                            </p:childTnLst>
                          </p:cTn>
                        </p:par>
                        <p:par>
                          <p:cTn id="137" fill="hold">
                            <p:stCondLst>
                              <p:cond delay="750"/>
                            </p:stCondLst>
                            <p:childTnLst>
                              <p:par>
                                <p:cTn id="138" presetID="10" presetClass="entr" presetSubtype="0" fill="hold" grpId="0" nodeType="afterEffect">
                                  <p:stCondLst>
                                    <p:cond delay="0"/>
                                  </p:stCondLst>
                                  <p:childTnLst>
                                    <p:set>
                                      <p:cBhvr>
                                        <p:cTn id="139" dur="1" fill="hold">
                                          <p:stCondLst>
                                            <p:cond delay="0"/>
                                          </p:stCondLst>
                                        </p:cTn>
                                        <p:tgtEl>
                                          <p:spTgt spid="133"/>
                                        </p:tgtEl>
                                        <p:attrNameLst>
                                          <p:attrName>style.visibility</p:attrName>
                                        </p:attrNameLst>
                                      </p:cBhvr>
                                      <p:to>
                                        <p:strVal val="visible"/>
                                      </p:to>
                                    </p:set>
                                    <p:animEffect transition="in" filter="fade">
                                      <p:cBhvr>
                                        <p:cTn id="140" dur="250"/>
                                        <p:tgtEl>
                                          <p:spTgt spid="133"/>
                                        </p:tgtEl>
                                      </p:cBhvr>
                                    </p:animEffect>
                                  </p:childTnLst>
                                </p:cTn>
                              </p:par>
                            </p:childTnLst>
                          </p:cTn>
                        </p:par>
                        <p:par>
                          <p:cTn id="141" fill="hold">
                            <p:stCondLst>
                              <p:cond delay="1000"/>
                            </p:stCondLst>
                            <p:childTnLst>
                              <p:par>
                                <p:cTn id="142" presetID="10" presetClass="entr" presetSubtype="0" fill="hold" nodeType="afterEffect">
                                  <p:stCondLst>
                                    <p:cond delay="0"/>
                                  </p:stCondLst>
                                  <p:childTnLst>
                                    <p:set>
                                      <p:cBhvr>
                                        <p:cTn id="143" dur="1" fill="hold">
                                          <p:stCondLst>
                                            <p:cond delay="0"/>
                                          </p:stCondLst>
                                        </p:cTn>
                                        <p:tgtEl>
                                          <p:spTgt spid="134"/>
                                        </p:tgtEl>
                                        <p:attrNameLst>
                                          <p:attrName>style.visibility</p:attrName>
                                        </p:attrNameLst>
                                      </p:cBhvr>
                                      <p:to>
                                        <p:strVal val="visible"/>
                                      </p:to>
                                    </p:set>
                                    <p:animEffect transition="in" filter="fade">
                                      <p:cBhvr>
                                        <p:cTn id="144" dur="250"/>
                                        <p:tgtEl>
                                          <p:spTgt spid="134"/>
                                        </p:tgtEl>
                                      </p:cBhvr>
                                    </p:animEffect>
                                  </p:childTnLst>
                                </p:cTn>
                              </p:par>
                              <p:par>
                                <p:cTn id="145" presetID="10" presetClass="entr" presetSubtype="0" fill="hold" nodeType="withEffect">
                                  <p:stCondLst>
                                    <p:cond delay="0"/>
                                  </p:stCondLst>
                                  <p:childTnLst>
                                    <p:set>
                                      <p:cBhvr>
                                        <p:cTn id="146" dur="1" fill="hold">
                                          <p:stCondLst>
                                            <p:cond delay="0"/>
                                          </p:stCondLst>
                                        </p:cTn>
                                        <p:tgtEl>
                                          <p:spTgt spid="137"/>
                                        </p:tgtEl>
                                        <p:attrNameLst>
                                          <p:attrName>style.visibility</p:attrName>
                                        </p:attrNameLst>
                                      </p:cBhvr>
                                      <p:to>
                                        <p:strVal val="visible"/>
                                      </p:to>
                                    </p:set>
                                    <p:animEffect transition="in" filter="fade">
                                      <p:cBhvr>
                                        <p:cTn id="147" dur="250"/>
                                        <p:tgtEl>
                                          <p:spTgt spid="137"/>
                                        </p:tgtEl>
                                      </p:cBhvr>
                                    </p:animEffect>
                                  </p:childTnLst>
                                </p:cTn>
                              </p:par>
                            </p:childTnLst>
                          </p:cTn>
                        </p:par>
                        <p:par>
                          <p:cTn id="148" fill="hold">
                            <p:stCondLst>
                              <p:cond delay="1250"/>
                            </p:stCondLst>
                            <p:childTnLst>
                              <p:par>
                                <p:cTn id="149" presetID="10" presetClass="entr" presetSubtype="0" fill="hold" nodeType="after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fade">
                                      <p:cBhvr>
                                        <p:cTn id="151" dur="250"/>
                                        <p:tgtEl>
                                          <p:spTgt spid="17"/>
                                        </p:tgtEl>
                                      </p:cBhvr>
                                    </p:animEffect>
                                  </p:childTnLst>
                                </p:cTn>
                              </p:par>
                            </p:childTnLst>
                          </p:cTn>
                        </p:par>
                        <p:par>
                          <p:cTn id="152" fill="hold">
                            <p:stCondLst>
                              <p:cond delay="1500"/>
                            </p:stCondLst>
                            <p:childTnLst>
                              <p:par>
                                <p:cTn id="153" presetID="10" presetClass="entr" presetSubtype="0" fill="hold" grpId="0" nodeType="afterEffect">
                                  <p:stCondLst>
                                    <p:cond delay="0"/>
                                  </p:stCondLst>
                                  <p:childTnLst>
                                    <p:set>
                                      <p:cBhvr>
                                        <p:cTn id="154" dur="1" fill="hold">
                                          <p:stCondLst>
                                            <p:cond delay="0"/>
                                          </p:stCondLst>
                                        </p:cTn>
                                        <p:tgtEl>
                                          <p:spTgt spid="35"/>
                                        </p:tgtEl>
                                        <p:attrNameLst>
                                          <p:attrName>style.visibility</p:attrName>
                                        </p:attrNameLst>
                                      </p:cBhvr>
                                      <p:to>
                                        <p:strVal val="visible"/>
                                      </p:to>
                                    </p:set>
                                    <p:animEffect transition="in" filter="fade">
                                      <p:cBhvr>
                                        <p:cTn id="155" dur="250"/>
                                        <p:tgtEl>
                                          <p:spTgt spid="35"/>
                                        </p:tgtEl>
                                      </p:cBhvr>
                                    </p:animEffect>
                                  </p:childTnLst>
                                </p:cTn>
                              </p:par>
                            </p:childTnLst>
                          </p:cTn>
                        </p:par>
                        <p:par>
                          <p:cTn id="156" fill="hold">
                            <p:stCondLst>
                              <p:cond delay="1750"/>
                            </p:stCondLst>
                            <p:childTnLst>
                              <p:par>
                                <p:cTn id="157" presetID="10" presetClass="entr" presetSubtype="0" fill="hold" nodeType="afterEffect">
                                  <p:stCondLst>
                                    <p:cond delay="0"/>
                                  </p:stCondLst>
                                  <p:childTnLst>
                                    <p:set>
                                      <p:cBhvr>
                                        <p:cTn id="158" dur="1" fill="hold">
                                          <p:stCondLst>
                                            <p:cond delay="0"/>
                                          </p:stCondLst>
                                        </p:cTn>
                                        <p:tgtEl>
                                          <p:spTgt spid="34"/>
                                        </p:tgtEl>
                                        <p:attrNameLst>
                                          <p:attrName>style.visibility</p:attrName>
                                        </p:attrNameLst>
                                      </p:cBhvr>
                                      <p:to>
                                        <p:strVal val="visible"/>
                                      </p:to>
                                    </p:set>
                                    <p:animEffect transition="in" filter="fade">
                                      <p:cBhvr>
                                        <p:cTn id="159" dur="250"/>
                                        <p:tgtEl>
                                          <p:spTgt spid="34"/>
                                        </p:tgtEl>
                                      </p:cBhvr>
                                    </p:animEffect>
                                  </p:childTnLst>
                                </p:cTn>
                              </p:par>
                            </p:childTnLst>
                          </p:cTn>
                        </p:par>
                        <p:par>
                          <p:cTn id="160" fill="hold">
                            <p:stCondLst>
                              <p:cond delay="2000"/>
                            </p:stCondLst>
                            <p:childTnLst>
                              <p:par>
                                <p:cTn id="161" presetID="10" presetClass="entr" presetSubtype="0" fill="hold" grpId="0" nodeType="afterEffect">
                                  <p:stCondLst>
                                    <p:cond delay="0"/>
                                  </p:stCondLst>
                                  <p:childTnLst>
                                    <p:set>
                                      <p:cBhvr>
                                        <p:cTn id="162" dur="1" fill="hold">
                                          <p:stCondLst>
                                            <p:cond delay="0"/>
                                          </p:stCondLst>
                                        </p:cTn>
                                        <p:tgtEl>
                                          <p:spTgt spid="36"/>
                                        </p:tgtEl>
                                        <p:attrNameLst>
                                          <p:attrName>style.visibility</p:attrName>
                                        </p:attrNameLst>
                                      </p:cBhvr>
                                      <p:to>
                                        <p:strVal val="visible"/>
                                      </p:to>
                                    </p:set>
                                    <p:animEffect transition="in" filter="fade">
                                      <p:cBhvr>
                                        <p:cTn id="163" dur="250"/>
                                        <p:tgtEl>
                                          <p:spTgt spid="36"/>
                                        </p:tgtEl>
                                      </p:cBhvr>
                                    </p:animEffect>
                                  </p:childTnLst>
                                </p:cTn>
                              </p:par>
                            </p:childTnLst>
                          </p:cTn>
                        </p:par>
                      </p:childTnLst>
                    </p:cTn>
                  </p:par>
                  <p:par>
                    <p:cTn id="164" fill="hold">
                      <p:stCondLst>
                        <p:cond delay="indefinite"/>
                      </p:stCondLst>
                      <p:childTnLst>
                        <p:par>
                          <p:cTn id="165" fill="hold">
                            <p:stCondLst>
                              <p:cond delay="0"/>
                            </p:stCondLst>
                            <p:childTnLst>
                              <p:par>
                                <p:cTn id="166" presetID="2" presetClass="exit" presetSubtype="1" fill="hold" nodeType="clickEffect">
                                  <p:stCondLst>
                                    <p:cond delay="0"/>
                                  </p:stCondLst>
                                  <p:childTnLst>
                                    <p:anim calcmode="lin" valueType="num">
                                      <p:cBhvr additive="base">
                                        <p:cTn id="167" dur="250"/>
                                        <p:tgtEl>
                                          <p:spTgt spid="26"/>
                                        </p:tgtEl>
                                        <p:attrNameLst>
                                          <p:attrName>ppt_x</p:attrName>
                                        </p:attrNameLst>
                                      </p:cBhvr>
                                      <p:tavLst>
                                        <p:tav tm="0">
                                          <p:val>
                                            <p:strVal val="ppt_x"/>
                                          </p:val>
                                        </p:tav>
                                        <p:tav tm="100000">
                                          <p:val>
                                            <p:strVal val="ppt_x"/>
                                          </p:val>
                                        </p:tav>
                                      </p:tavLst>
                                    </p:anim>
                                    <p:anim calcmode="lin" valueType="num">
                                      <p:cBhvr additive="base">
                                        <p:cTn id="168" dur="250"/>
                                        <p:tgtEl>
                                          <p:spTgt spid="26"/>
                                        </p:tgtEl>
                                        <p:attrNameLst>
                                          <p:attrName>ppt_y</p:attrName>
                                        </p:attrNameLst>
                                      </p:cBhvr>
                                      <p:tavLst>
                                        <p:tav tm="0">
                                          <p:val>
                                            <p:strVal val="ppt_y"/>
                                          </p:val>
                                        </p:tav>
                                        <p:tav tm="100000">
                                          <p:val>
                                            <p:strVal val="0-ppt_h/2"/>
                                          </p:val>
                                        </p:tav>
                                      </p:tavLst>
                                    </p:anim>
                                    <p:set>
                                      <p:cBhvr>
                                        <p:cTn id="169" dur="1" fill="hold">
                                          <p:stCondLst>
                                            <p:cond delay="249"/>
                                          </p:stCondLst>
                                        </p:cTn>
                                        <p:tgtEl>
                                          <p:spTgt spid="26"/>
                                        </p:tgtEl>
                                        <p:attrNameLst>
                                          <p:attrName>style.visibility</p:attrName>
                                        </p:attrNameLst>
                                      </p:cBhvr>
                                      <p:to>
                                        <p:strVal val="hidden"/>
                                      </p:to>
                                    </p:set>
                                  </p:childTnLst>
                                </p:cTn>
                              </p:par>
                            </p:childTnLst>
                          </p:cTn>
                        </p:par>
                        <p:par>
                          <p:cTn id="170" fill="hold">
                            <p:stCondLst>
                              <p:cond delay="250"/>
                            </p:stCondLst>
                            <p:childTnLst>
                              <p:par>
                                <p:cTn id="171" presetID="2" presetClass="entr" presetSubtype="1" fill="hold" nodeType="afterEffect">
                                  <p:stCondLst>
                                    <p:cond delay="0"/>
                                  </p:stCondLst>
                                  <p:childTnLst>
                                    <p:set>
                                      <p:cBhvr>
                                        <p:cTn id="172" dur="1" fill="hold">
                                          <p:stCondLst>
                                            <p:cond delay="0"/>
                                          </p:stCondLst>
                                        </p:cTn>
                                        <p:tgtEl>
                                          <p:spTgt spid="23"/>
                                        </p:tgtEl>
                                        <p:attrNameLst>
                                          <p:attrName>style.visibility</p:attrName>
                                        </p:attrNameLst>
                                      </p:cBhvr>
                                      <p:to>
                                        <p:strVal val="visible"/>
                                      </p:to>
                                    </p:set>
                                    <p:anim calcmode="lin" valueType="num">
                                      <p:cBhvr additive="base">
                                        <p:cTn id="173" dur="250" fill="hold"/>
                                        <p:tgtEl>
                                          <p:spTgt spid="23"/>
                                        </p:tgtEl>
                                        <p:attrNameLst>
                                          <p:attrName>ppt_x</p:attrName>
                                        </p:attrNameLst>
                                      </p:cBhvr>
                                      <p:tavLst>
                                        <p:tav tm="0">
                                          <p:val>
                                            <p:strVal val="#ppt_x"/>
                                          </p:val>
                                        </p:tav>
                                        <p:tav tm="100000">
                                          <p:val>
                                            <p:strVal val="#ppt_x"/>
                                          </p:val>
                                        </p:tav>
                                      </p:tavLst>
                                    </p:anim>
                                    <p:anim calcmode="lin" valueType="num">
                                      <p:cBhvr additive="base">
                                        <p:cTn id="174" dur="250" fill="hold"/>
                                        <p:tgtEl>
                                          <p:spTgt spid="23"/>
                                        </p:tgtEl>
                                        <p:attrNameLst>
                                          <p:attrName>ppt_y</p:attrName>
                                        </p:attrNameLst>
                                      </p:cBhvr>
                                      <p:tavLst>
                                        <p:tav tm="0">
                                          <p:val>
                                            <p:strVal val="0-#ppt_h/2"/>
                                          </p:val>
                                        </p:tav>
                                        <p:tav tm="100000">
                                          <p:val>
                                            <p:strVal val="#ppt_y"/>
                                          </p:val>
                                        </p:tav>
                                      </p:tavLst>
                                    </p:anim>
                                  </p:childTnLst>
                                </p:cTn>
                              </p:par>
                            </p:childTnLst>
                          </p:cTn>
                        </p:par>
                        <p:par>
                          <p:cTn id="175" fill="hold">
                            <p:stCondLst>
                              <p:cond delay="500"/>
                            </p:stCondLst>
                            <p:childTnLst>
                              <p:par>
                                <p:cTn id="176" presetID="2" presetClass="exit" presetSubtype="1" fill="hold" grpId="1" nodeType="afterEffect">
                                  <p:stCondLst>
                                    <p:cond delay="0"/>
                                  </p:stCondLst>
                                  <p:childTnLst>
                                    <p:anim calcmode="lin" valueType="num">
                                      <p:cBhvr additive="base">
                                        <p:cTn id="177" dur="250"/>
                                        <p:tgtEl>
                                          <p:spTgt spid="35"/>
                                        </p:tgtEl>
                                        <p:attrNameLst>
                                          <p:attrName>ppt_x</p:attrName>
                                        </p:attrNameLst>
                                      </p:cBhvr>
                                      <p:tavLst>
                                        <p:tav tm="0">
                                          <p:val>
                                            <p:strVal val="ppt_x"/>
                                          </p:val>
                                        </p:tav>
                                        <p:tav tm="100000">
                                          <p:val>
                                            <p:strVal val="ppt_x"/>
                                          </p:val>
                                        </p:tav>
                                      </p:tavLst>
                                    </p:anim>
                                    <p:anim calcmode="lin" valueType="num">
                                      <p:cBhvr additive="base">
                                        <p:cTn id="178" dur="250"/>
                                        <p:tgtEl>
                                          <p:spTgt spid="35"/>
                                        </p:tgtEl>
                                        <p:attrNameLst>
                                          <p:attrName>ppt_y</p:attrName>
                                        </p:attrNameLst>
                                      </p:cBhvr>
                                      <p:tavLst>
                                        <p:tav tm="0">
                                          <p:val>
                                            <p:strVal val="ppt_y"/>
                                          </p:val>
                                        </p:tav>
                                        <p:tav tm="100000">
                                          <p:val>
                                            <p:strVal val="0-ppt_h/2"/>
                                          </p:val>
                                        </p:tav>
                                      </p:tavLst>
                                    </p:anim>
                                    <p:set>
                                      <p:cBhvr>
                                        <p:cTn id="179" dur="1" fill="hold">
                                          <p:stCondLst>
                                            <p:cond delay="249"/>
                                          </p:stCondLst>
                                        </p:cTn>
                                        <p:tgtEl>
                                          <p:spTgt spid="35"/>
                                        </p:tgtEl>
                                        <p:attrNameLst>
                                          <p:attrName>style.visibility</p:attrName>
                                        </p:attrNameLst>
                                      </p:cBhvr>
                                      <p:to>
                                        <p:strVal val="hidden"/>
                                      </p:to>
                                    </p:set>
                                  </p:childTnLst>
                                </p:cTn>
                              </p:par>
                            </p:childTnLst>
                          </p:cTn>
                        </p:par>
                        <p:par>
                          <p:cTn id="180" fill="hold">
                            <p:stCondLst>
                              <p:cond delay="750"/>
                            </p:stCondLst>
                            <p:childTnLst>
                              <p:par>
                                <p:cTn id="181" presetID="2" presetClass="entr" presetSubtype="1" fill="hold" grpId="0" nodeType="afterEffect">
                                  <p:stCondLst>
                                    <p:cond delay="0"/>
                                  </p:stCondLst>
                                  <p:childTnLst>
                                    <p:set>
                                      <p:cBhvr>
                                        <p:cTn id="182" dur="1" fill="hold">
                                          <p:stCondLst>
                                            <p:cond delay="0"/>
                                          </p:stCondLst>
                                        </p:cTn>
                                        <p:tgtEl>
                                          <p:spTgt spid="142"/>
                                        </p:tgtEl>
                                        <p:attrNameLst>
                                          <p:attrName>style.visibility</p:attrName>
                                        </p:attrNameLst>
                                      </p:cBhvr>
                                      <p:to>
                                        <p:strVal val="visible"/>
                                      </p:to>
                                    </p:set>
                                    <p:anim calcmode="lin" valueType="num">
                                      <p:cBhvr additive="base">
                                        <p:cTn id="183" dur="250" fill="hold"/>
                                        <p:tgtEl>
                                          <p:spTgt spid="142"/>
                                        </p:tgtEl>
                                        <p:attrNameLst>
                                          <p:attrName>ppt_x</p:attrName>
                                        </p:attrNameLst>
                                      </p:cBhvr>
                                      <p:tavLst>
                                        <p:tav tm="0">
                                          <p:val>
                                            <p:strVal val="#ppt_x"/>
                                          </p:val>
                                        </p:tav>
                                        <p:tav tm="100000">
                                          <p:val>
                                            <p:strVal val="#ppt_x"/>
                                          </p:val>
                                        </p:tav>
                                      </p:tavLst>
                                    </p:anim>
                                    <p:anim calcmode="lin" valueType="num">
                                      <p:cBhvr additive="base">
                                        <p:cTn id="184" dur="250" fill="hold"/>
                                        <p:tgtEl>
                                          <p:spTgt spid="142"/>
                                        </p:tgtEl>
                                        <p:attrNameLst>
                                          <p:attrName>ppt_y</p:attrName>
                                        </p:attrNameLst>
                                      </p:cBhvr>
                                      <p:tavLst>
                                        <p:tav tm="0">
                                          <p:val>
                                            <p:strVal val="0-#ppt_h/2"/>
                                          </p:val>
                                        </p:tav>
                                        <p:tav tm="100000">
                                          <p:val>
                                            <p:strVal val="#ppt_y"/>
                                          </p:val>
                                        </p:tav>
                                      </p:tavLst>
                                    </p:anim>
                                  </p:childTnLst>
                                </p:cTn>
                              </p:par>
                            </p:childTnLst>
                          </p:cTn>
                        </p:par>
                        <p:par>
                          <p:cTn id="185" fill="hold">
                            <p:stCondLst>
                              <p:cond delay="1000"/>
                            </p:stCondLst>
                            <p:childTnLst>
                              <p:par>
                                <p:cTn id="186" presetID="2" presetClass="exit" presetSubtype="1" fill="hold" nodeType="afterEffect">
                                  <p:stCondLst>
                                    <p:cond delay="0"/>
                                  </p:stCondLst>
                                  <p:childTnLst>
                                    <p:anim calcmode="lin" valueType="num">
                                      <p:cBhvr additive="base">
                                        <p:cTn id="187" dur="250"/>
                                        <p:tgtEl>
                                          <p:spTgt spid="24"/>
                                        </p:tgtEl>
                                        <p:attrNameLst>
                                          <p:attrName>ppt_x</p:attrName>
                                        </p:attrNameLst>
                                      </p:cBhvr>
                                      <p:tavLst>
                                        <p:tav tm="0">
                                          <p:val>
                                            <p:strVal val="ppt_x"/>
                                          </p:val>
                                        </p:tav>
                                        <p:tav tm="100000">
                                          <p:val>
                                            <p:strVal val="ppt_x"/>
                                          </p:val>
                                        </p:tav>
                                      </p:tavLst>
                                    </p:anim>
                                    <p:anim calcmode="lin" valueType="num">
                                      <p:cBhvr additive="base">
                                        <p:cTn id="188" dur="250"/>
                                        <p:tgtEl>
                                          <p:spTgt spid="24"/>
                                        </p:tgtEl>
                                        <p:attrNameLst>
                                          <p:attrName>ppt_y</p:attrName>
                                        </p:attrNameLst>
                                      </p:cBhvr>
                                      <p:tavLst>
                                        <p:tav tm="0">
                                          <p:val>
                                            <p:strVal val="ppt_y"/>
                                          </p:val>
                                        </p:tav>
                                        <p:tav tm="100000">
                                          <p:val>
                                            <p:strVal val="0-ppt_h/2"/>
                                          </p:val>
                                        </p:tav>
                                      </p:tavLst>
                                    </p:anim>
                                    <p:set>
                                      <p:cBhvr>
                                        <p:cTn id="189" dur="1" fill="hold">
                                          <p:stCondLst>
                                            <p:cond delay="249"/>
                                          </p:stCondLst>
                                        </p:cTn>
                                        <p:tgtEl>
                                          <p:spTgt spid="24"/>
                                        </p:tgtEl>
                                        <p:attrNameLst>
                                          <p:attrName>style.visibility</p:attrName>
                                        </p:attrNameLst>
                                      </p:cBhvr>
                                      <p:to>
                                        <p:strVal val="hidden"/>
                                      </p:to>
                                    </p:set>
                                  </p:childTnLst>
                                </p:cTn>
                              </p:par>
                              <p:par>
                                <p:cTn id="190" presetID="2" presetClass="exit" presetSubtype="1" fill="hold" nodeType="withEffect">
                                  <p:stCondLst>
                                    <p:cond delay="0"/>
                                  </p:stCondLst>
                                  <p:childTnLst>
                                    <p:anim calcmode="lin" valueType="num">
                                      <p:cBhvr additive="base">
                                        <p:cTn id="191" dur="250"/>
                                        <p:tgtEl>
                                          <p:spTgt spid="28"/>
                                        </p:tgtEl>
                                        <p:attrNameLst>
                                          <p:attrName>ppt_x</p:attrName>
                                        </p:attrNameLst>
                                      </p:cBhvr>
                                      <p:tavLst>
                                        <p:tav tm="0">
                                          <p:val>
                                            <p:strVal val="ppt_x"/>
                                          </p:val>
                                        </p:tav>
                                        <p:tav tm="100000">
                                          <p:val>
                                            <p:strVal val="ppt_x"/>
                                          </p:val>
                                        </p:tav>
                                      </p:tavLst>
                                    </p:anim>
                                    <p:anim calcmode="lin" valueType="num">
                                      <p:cBhvr additive="base">
                                        <p:cTn id="192" dur="250"/>
                                        <p:tgtEl>
                                          <p:spTgt spid="28"/>
                                        </p:tgtEl>
                                        <p:attrNameLst>
                                          <p:attrName>ppt_y</p:attrName>
                                        </p:attrNameLst>
                                      </p:cBhvr>
                                      <p:tavLst>
                                        <p:tav tm="0">
                                          <p:val>
                                            <p:strVal val="ppt_y"/>
                                          </p:val>
                                        </p:tav>
                                        <p:tav tm="100000">
                                          <p:val>
                                            <p:strVal val="0-ppt_h/2"/>
                                          </p:val>
                                        </p:tav>
                                      </p:tavLst>
                                    </p:anim>
                                    <p:set>
                                      <p:cBhvr>
                                        <p:cTn id="193" dur="1" fill="hold">
                                          <p:stCondLst>
                                            <p:cond delay="249"/>
                                          </p:stCondLst>
                                        </p:cTn>
                                        <p:tgtEl>
                                          <p:spTgt spid="28"/>
                                        </p:tgtEl>
                                        <p:attrNameLst>
                                          <p:attrName>style.visibility</p:attrName>
                                        </p:attrNameLst>
                                      </p:cBhvr>
                                      <p:to>
                                        <p:strVal val="hidden"/>
                                      </p:to>
                                    </p:set>
                                  </p:childTnLst>
                                </p:cTn>
                              </p:par>
                            </p:childTnLst>
                          </p:cTn>
                        </p:par>
                        <p:par>
                          <p:cTn id="194" fill="hold">
                            <p:stCondLst>
                              <p:cond delay="1250"/>
                            </p:stCondLst>
                            <p:childTnLst>
                              <p:par>
                                <p:cTn id="195" presetID="2" presetClass="entr" presetSubtype="1" fill="hold" nodeType="afterEffect">
                                  <p:stCondLst>
                                    <p:cond delay="0"/>
                                  </p:stCondLst>
                                  <p:childTnLst>
                                    <p:set>
                                      <p:cBhvr>
                                        <p:cTn id="196" dur="1" fill="hold">
                                          <p:stCondLst>
                                            <p:cond delay="0"/>
                                          </p:stCondLst>
                                        </p:cTn>
                                        <p:tgtEl>
                                          <p:spTgt spid="22"/>
                                        </p:tgtEl>
                                        <p:attrNameLst>
                                          <p:attrName>style.visibility</p:attrName>
                                        </p:attrNameLst>
                                      </p:cBhvr>
                                      <p:to>
                                        <p:strVal val="visible"/>
                                      </p:to>
                                    </p:set>
                                    <p:anim calcmode="lin" valueType="num">
                                      <p:cBhvr additive="base">
                                        <p:cTn id="197" dur="250" fill="hold"/>
                                        <p:tgtEl>
                                          <p:spTgt spid="22"/>
                                        </p:tgtEl>
                                        <p:attrNameLst>
                                          <p:attrName>ppt_x</p:attrName>
                                        </p:attrNameLst>
                                      </p:cBhvr>
                                      <p:tavLst>
                                        <p:tav tm="0">
                                          <p:val>
                                            <p:strVal val="#ppt_x"/>
                                          </p:val>
                                        </p:tav>
                                        <p:tav tm="100000">
                                          <p:val>
                                            <p:strVal val="#ppt_x"/>
                                          </p:val>
                                        </p:tav>
                                      </p:tavLst>
                                    </p:anim>
                                    <p:anim calcmode="lin" valueType="num">
                                      <p:cBhvr additive="base">
                                        <p:cTn id="198" dur="250" fill="hold"/>
                                        <p:tgtEl>
                                          <p:spTgt spid="22"/>
                                        </p:tgtEl>
                                        <p:attrNameLst>
                                          <p:attrName>ppt_y</p:attrName>
                                        </p:attrNameLst>
                                      </p:cBhvr>
                                      <p:tavLst>
                                        <p:tav tm="0">
                                          <p:val>
                                            <p:strVal val="0-#ppt_h/2"/>
                                          </p:val>
                                        </p:tav>
                                        <p:tav tm="100000">
                                          <p:val>
                                            <p:strVal val="#ppt_y"/>
                                          </p:val>
                                        </p:tav>
                                      </p:tavLst>
                                    </p:anim>
                                  </p:childTnLst>
                                </p:cTn>
                              </p:par>
                              <p:par>
                                <p:cTn id="199" presetID="2" presetClass="entr" presetSubtype="1" fill="hold" nodeType="withEffect">
                                  <p:stCondLst>
                                    <p:cond delay="0"/>
                                  </p:stCondLst>
                                  <p:childTnLst>
                                    <p:set>
                                      <p:cBhvr>
                                        <p:cTn id="200" dur="1" fill="hold">
                                          <p:stCondLst>
                                            <p:cond delay="0"/>
                                          </p:stCondLst>
                                        </p:cTn>
                                        <p:tgtEl>
                                          <p:spTgt spid="25"/>
                                        </p:tgtEl>
                                        <p:attrNameLst>
                                          <p:attrName>style.visibility</p:attrName>
                                        </p:attrNameLst>
                                      </p:cBhvr>
                                      <p:to>
                                        <p:strVal val="visible"/>
                                      </p:to>
                                    </p:set>
                                    <p:anim calcmode="lin" valueType="num">
                                      <p:cBhvr additive="base">
                                        <p:cTn id="201" dur="250" fill="hold"/>
                                        <p:tgtEl>
                                          <p:spTgt spid="25"/>
                                        </p:tgtEl>
                                        <p:attrNameLst>
                                          <p:attrName>ppt_x</p:attrName>
                                        </p:attrNameLst>
                                      </p:cBhvr>
                                      <p:tavLst>
                                        <p:tav tm="0">
                                          <p:val>
                                            <p:strVal val="#ppt_x"/>
                                          </p:val>
                                        </p:tav>
                                        <p:tav tm="100000">
                                          <p:val>
                                            <p:strVal val="#ppt_x"/>
                                          </p:val>
                                        </p:tav>
                                      </p:tavLst>
                                    </p:anim>
                                    <p:anim calcmode="lin" valueType="num">
                                      <p:cBhvr additive="base">
                                        <p:cTn id="202" dur="250" fill="hold"/>
                                        <p:tgtEl>
                                          <p:spTgt spid="25"/>
                                        </p:tgtEl>
                                        <p:attrNameLst>
                                          <p:attrName>ppt_y</p:attrName>
                                        </p:attrNameLst>
                                      </p:cBhvr>
                                      <p:tavLst>
                                        <p:tav tm="0">
                                          <p:val>
                                            <p:strVal val="0-#ppt_h/2"/>
                                          </p:val>
                                        </p:tav>
                                        <p:tav tm="100000">
                                          <p:val>
                                            <p:strVal val="#ppt_y"/>
                                          </p:val>
                                        </p:tav>
                                      </p:tavLst>
                                    </p:anim>
                                  </p:childTnLst>
                                </p:cTn>
                              </p:par>
                            </p:childTnLst>
                          </p:cTn>
                        </p:par>
                        <p:par>
                          <p:cTn id="203" fill="hold">
                            <p:stCondLst>
                              <p:cond delay="1500"/>
                            </p:stCondLst>
                            <p:childTnLst>
                              <p:par>
                                <p:cTn id="204" presetID="2" presetClass="exit" presetSubtype="1" fill="hold" grpId="1" nodeType="afterEffect">
                                  <p:stCondLst>
                                    <p:cond delay="0"/>
                                  </p:stCondLst>
                                  <p:childTnLst>
                                    <p:anim calcmode="lin" valueType="num">
                                      <p:cBhvr additive="base">
                                        <p:cTn id="205" dur="250"/>
                                        <p:tgtEl>
                                          <p:spTgt spid="142"/>
                                        </p:tgtEl>
                                        <p:attrNameLst>
                                          <p:attrName>ppt_x</p:attrName>
                                        </p:attrNameLst>
                                      </p:cBhvr>
                                      <p:tavLst>
                                        <p:tav tm="0">
                                          <p:val>
                                            <p:strVal val="ppt_x"/>
                                          </p:val>
                                        </p:tav>
                                        <p:tav tm="100000">
                                          <p:val>
                                            <p:strVal val="ppt_x"/>
                                          </p:val>
                                        </p:tav>
                                      </p:tavLst>
                                    </p:anim>
                                    <p:anim calcmode="lin" valueType="num">
                                      <p:cBhvr additive="base">
                                        <p:cTn id="206" dur="250"/>
                                        <p:tgtEl>
                                          <p:spTgt spid="142"/>
                                        </p:tgtEl>
                                        <p:attrNameLst>
                                          <p:attrName>ppt_y</p:attrName>
                                        </p:attrNameLst>
                                      </p:cBhvr>
                                      <p:tavLst>
                                        <p:tav tm="0">
                                          <p:val>
                                            <p:strVal val="ppt_y"/>
                                          </p:val>
                                        </p:tav>
                                        <p:tav tm="100000">
                                          <p:val>
                                            <p:strVal val="0-ppt_h/2"/>
                                          </p:val>
                                        </p:tav>
                                      </p:tavLst>
                                    </p:anim>
                                    <p:set>
                                      <p:cBhvr>
                                        <p:cTn id="207" dur="1" fill="hold">
                                          <p:stCondLst>
                                            <p:cond delay="249"/>
                                          </p:stCondLst>
                                        </p:cTn>
                                        <p:tgtEl>
                                          <p:spTgt spid="142"/>
                                        </p:tgtEl>
                                        <p:attrNameLst>
                                          <p:attrName>style.visibility</p:attrName>
                                        </p:attrNameLst>
                                      </p:cBhvr>
                                      <p:to>
                                        <p:strVal val="hidden"/>
                                      </p:to>
                                    </p:set>
                                  </p:childTnLst>
                                </p:cTn>
                              </p:par>
                            </p:childTnLst>
                          </p:cTn>
                        </p:par>
                        <p:par>
                          <p:cTn id="208" fill="hold">
                            <p:stCondLst>
                              <p:cond delay="1750"/>
                            </p:stCondLst>
                            <p:childTnLst>
                              <p:par>
                                <p:cTn id="209" presetID="2" presetClass="entr" presetSubtype="1" fill="hold" grpId="0" nodeType="afterEffect">
                                  <p:stCondLst>
                                    <p:cond delay="0"/>
                                  </p:stCondLst>
                                  <p:childTnLst>
                                    <p:set>
                                      <p:cBhvr>
                                        <p:cTn id="210" dur="1" fill="hold">
                                          <p:stCondLst>
                                            <p:cond delay="0"/>
                                          </p:stCondLst>
                                        </p:cTn>
                                        <p:tgtEl>
                                          <p:spTgt spid="143"/>
                                        </p:tgtEl>
                                        <p:attrNameLst>
                                          <p:attrName>style.visibility</p:attrName>
                                        </p:attrNameLst>
                                      </p:cBhvr>
                                      <p:to>
                                        <p:strVal val="visible"/>
                                      </p:to>
                                    </p:set>
                                    <p:anim calcmode="lin" valueType="num">
                                      <p:cBhvr additive="base">
                                        <p:cTn id="211" dur="250" fill="hold"/>
                                        <p:tgtEl>
                                          <p:spTgt spid="143"/>
                                        </p:tgtEl>
                                        <p:attrNameLst>
                                          <p:attrName>ppt_x</p:attrName>
                                        </p:attrNameLst>
                                      </p:cBhvr>
                                      <p:tavLst>
                                        <p:tav tm="0">
                                          <p:val>
                                            <p:strVal val="#ppt_x"/>
                                          </p:val>
                                        </p:tav>
                                        <p:tav tm="100000">
                                          <p:val>
                                            <p:strVal val="#ppt_x"/>
                                          </p:val>
                                        </p:tav>
                                      </p:tavLst>
                                    </p:anim>
                                    <p:anim calcmode="lin" valueType="num">
                                      <p:cBhvr additive="base">
                                        <p:cTn id="212" dur="250" fill="hold"/>
                                        <p:tgtEl>
                                          <p:spTgt spid="143"/>
                                        </p:tgtEl>
                                        <p:attrNameLst>
                                          <p:attrName>ppt_y</p:attrName>
                                        </p:attrNameLst>
                                      </p:cBhvr>
                                      <p:tavLst>
                                        <p:tav tm="0">
                                          <p:val>
                                            <p:strVal val="0-#ppt_h/2"/>
                                          </p:val>
                                        </p:tav>
                                        <p:tav tm="100000">
                                          <p:val>
                                            <p:strVal val="#ppt_y"/>
                                          </p:val>
                                        </p:tav>
                                      </p:tavLst>
                                    </p:anim>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56"/>
                                        </p:tgtEl>
                                        <p:attrNameLst>
                                          <p:attrName>style.visibility</p:attrName>
                                        </p:attrNameLst>
                                      </p:cBhvr>
                                      <p:to>
                                        <p:strVal val="visible"/>
                                      </p:to>
                                    </p:set>
                                    <p:animEffect transition="in" filter="fade">
                                      <p:cBhvr>
                                        <p:cTn id="217" dur="500"/>
                                        <p:tgtEl>
                                          <p:spTgt spid="56"/>
                                        </p:tgtEl>
                                      </p:cBhvr>
                                    </p:animEffect>
                                  </p:childTnLst>
                                </p:cTn>
                              </p:par>
                              <p:par>
                                <p:cTn id="218" presetID="10" presetClass="entr" presetSubtype="0" fill="hold" nodeType="withEffect">
                                  <p:stCondLst>
                                    <p:cond delay="0"/>
                                  </p:stCondLst>
                                  <p:childTnLst>
                                    <p:set>
                                      <p:cBhvr>
                                        <p:cTn id="219" dur="1" fill="hold">
                                          <p:stCondLst>
                                            <p:cond delay="0"/>
                                          </p:stCondLst>
                                        </p:cTn>
                                        <p:tgtEl>
                                          <p:spTgt spid="56">
                                            <p:txEl>
                                              <p:pRg st="0" end="0"/>
                                            </p:txEl>
                                          </p:spTgt>
                                        </p:tgtEl>
                                        <p:attrNameLst>
                                          <p:attrName>style.visibility</p:attrName>
                                        </p:attrNameLst>
                                      </p:cBhvr>
                                      <p:to>
                                        <p:strVal val="visible"/>
                                      </p:to>
                                    </p:set>
                                    <p:animEffect transition="in" filter="fade">
                                      <p:cBhvr>
                                        <p:cTn id="220" dur="250"/>
                                        <p:tgtEl>
                                          <p:spTgt spid="56">
                                            <p:txEl>
                                              <p:pRg st="0" end="0"/>
                                            </p:txEl>
                                          </p:spTgt>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29"/>
                                        </p:tgtEl>
                                        <p:attrNameLst>
                                          <p:attrName>style.visibility</p:attrName>
                                        </p:attrNameLst>
                                      </p:cBhvr>
                                      <p:to>
                                        <p:strVal val="visible"/>
                                      </p:to>
                                    </p:set>
                                    <p:animEffect transition="in" filter="fade">
                                      <p:cBhvr>
                                        <p:cTn id="223" dur="250"/>
                                        <p:tgtEl>
                                          <p:spTgt spid="29"/>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62"/>
                                        </p:tgtEl>
                                        <p:attrNameLst>
                                          <p:attrName>style.visibility</p:attrName>
                                        </p:attrNameLst>
                                      </p:cBhvr>
                                      <p:to>
                                        <p:strVal val="visible"/>
                                      </p:to>
                                    </p:set>
                                    <p:animEffect transition="in" filter="fade">
                                      <p:cBhvr>
                                        <p:cTn id="226" dur="250"/>
                                        <p:tgtEl>
                                          <p:spTgt spid="62"/>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250"/>
                                        <p:tgtEl>
                                          <p:spTgt spid="19"/>
                                        </p:tgtEl>
                                      </p:cBhvr>
                                    </p:animEffect>
                                  </p:childTnLst>
                                </p:cTn>
                              </p:par>
                            </p:childTnLst>
                          </p:cTn>
                        </p:par>
                      </p:childTnLst>
                    </p:cTn>
                  </p:par>
                  <p:par>
                    <p:cTn id="230" fill="hold">
                      <p:stCondLst>
                        <p:cond delay="indefinite"/>
                      </p:stCondLst>
                      <p:childTnLst>
                        <p:par>
                          <p:cTn id="231" fill="hold">
                            <p:stCondLst>
                              <p:cond delay="0"/>
                            </p:stCondLst>
                            <p:childTnLst>
                              <p:par>
                                <p:cTn id="232" presetID="10" presetClass="entr" presetSubtype="0" fill="hold" nodeType="clickEffect">
                                  <p:stCondLst>
                                    <p:cond delay="0"/>
                                  </p:stCondLst>
                                  <p:childTnLst>
                                    <p:set>
                                      <p:cBhvr>
                                        <p:cTn id="233" dur="1" fill="hold">
                                          <p:stCondLst>
                                            <p:cond delay="0"/>
                                          </p:stCondLst>
                                        </p:cTn>
                                        <p:tgtEl>
                                          <p:spTgt spid="56">
                                            <p:txEl>
                                              <p:pRg st="1" end="1"/>
                                            </p:txEl>
                                          </p:spTgt>
                                        </p:tgtEl>
                                        <p:attrNameLst>
                                          <p:attrName>style.visibility</p:attrName>
                                        </p:attrNameLst>
                                      </p:cBhvr>
                                      <p:to>
                                        <p:strVal val="visible"/>
                                      </p:to>
                                    </p:set>
                                    <p:animEffect transition="in" filter="fade">
                                      <p:cBhvr>
                                        <p:cTn id="234" dur="250"/>
                                        <p:tgtEl>
                                          <p:spTgt spid="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p:bldP spid="35" grpId="0"/>
      <p:bldP spid="35" grpId="1"/>
      <p:bldP spid="36" grpId="0"/>
      <p:bldP spid="48" grpId="0" animBg="1"/>
      <p:bldP spid="133" grpId="0" animBg="1"/>
      <p:bldP spid="142" grpId="0"/>
      <p:bldP spid="142" grpId="1"/>
      <p:bldP spid="143" grpId="0"/>
      <p:bldP spid="56" grpId="0" animBg="1"/>
      <p:bldP spid="19" grpId="0"/>
      <p:bldP spid="62" grpId="0"/>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3146" y="956165"/>
            <a:ext cx="6578154" cy="4298053"/>
          </a:xfrm>
          <a:prstGeom prst="rect">
            <a:avLst/>
          </a:prstGeom>
        </p:spPr>
      </p:pic>
      <p:sp>
        <p:nvSpPr>
          <p:cNvPr id="2" name="Title 1"/>
          <p:cNvSpPr>
            <a:spLocks noGrp="1"/>
          </p:cNvSpPr>
          <p:nvPr>
            <p:ph type="title"/>
          </p:nvPr>
        </p:nvSpPr>
        <p:spPr/>
        <p:txBody>
          <a:bodyPr/>
          <a:lstStyle/>
          <a:p>
            <a:r>
              <a:rPr lang="en-GB" dirty="0" err="1" smtClean="0"/>
              <a:t>RAPter</a:t>
            </a:r>
            <a:r>
              <a:rPr lang="en-GB" dirty="0" smtClean="0"/>
              <a:t> output</a:t>
            </a:r>
            <a:endParaRPr lang="en-GB" dirty="0"/>
          </a:p>
        </p:txBody>
      </p:sp>
      <p:cxnSp>
        <p:nvCxnSpPr>
          <p:cNvPr id="22" name="G3T_PurpleTop"/>
          <p:cNvCxnSpPr/>
          <p:nvPr/>
        </p:nvCxnSpPr>
        <p:spPr>
          <a:xfrm flipV="1">
            <a:off x="4149725" y="2520950"/>
            <a:ext cx="476787" cy="553052"/>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23" name="G3R_PurpleRight"/>
          <p:cNvCxnSpPr/>
          <p:nvPr/>
        </p:nvCxnSpPr>
        <p:spPr>
          <a:xfrm>
            <a:off x="4624401" y="2444753"/>
            <a:ext cx="728649" cy="628184"/>
          </a:xfrm>
          <a:prstGeom prst="line">
            <a:avLst/>
          </a:prstGeom>
          <a:ln w="101600">
            <a:solidFill>
              <a:srgbClr val="6C438B">
                <a:alpha val="90000"/>
              </a:srgbClr>
            </a:solidFill>
          </a:ln>
        </p:spPr>
        <p:style>
          <a:lnRef idx="2">
            <a:schemeClr val="accent1"/>
          </a:lnRef>
          <a:fillRef idx="0">
            <a:schemeClr val="accent1"/>
          </a:fillRef>
          <a:effectRef idx="1">
            <a:schemeClr val="accent1"/>
          </a:effectRef>
          <a:fontRef idx="minor">
            <a:schemeClr val="tx1"/>
          </a:fontRef>
        </p:style>
      </p:cxnSp>
      <p:cxnSp>
        <p:nvCxnSpPr>
          <p:cNvPr id="25" name="G3L_PurpleLeft"/>
          <p:cNvCxnSpPr/>
          <p:nvPr/>
        </p:nvCxnSpPr>
        <p:spPr>
          <a:xfrm>
            <a:off x="4074908" y="3086100"/>
            <a:ext cx="709020" cy="650875"/>
          </a:xfrm>
          <a:prstGeom prst="line">
            <a:avLst/>
          </a:prstGeom>
          <a:ln w="101600">
            <a:solidFill>
              <a:srgbClr val="5A2781">
                <a:alpha val="90000"/>
              </a:srgbClr>
            </a:solidFill>
          </a:ln>
        </p:spPr>
        <p:style>
          <a:lnRef idx="2">
            <a:schemeClr val="accent1"/>
          </a:lnRef>
          <a:fillRef idx="0">
            <a:schemeClr val="accent1"/>
          </a:fillRef>
          <a:effectRef idx="1">
            <a:schemeClr val="accent1"/>
          </a:effectRef>
          <a:fontRef idx="minor">
            <a:schemeClr val="tx1"/>
          </a:fontRef>
        </p:style>
      </p:cxnSp>
      <p:cxnSp>
        <p:nvCxnSpPr>
          <p:cNvPr id="63" name="G3B_PurpleBottom"/>
          <p:cNvCxnSpPr/>
          <p:nvPr/>
        </p:nvCxnSpPr>
        <p:spPr>
          <a:xfrm flipV="1">
            <a:off x="4780598" y="3079750"/>
            <a:ext cx="498166" cy="577851"/>
          </a:xfrm>
          <a:prstGeom prst="line">
            <a:avLst/>
          </a:prstGeom>
          <a:ln w="101600">
            <a:solidFill>
              <a:srgbClr val="9148C8">
                <a:alpha val="90000"/>
              </a:srgbClr>
            </a:solidFill>
          </a:ln>
        </p:spPr>
        <p:style>
          <a:lnRef idx="2">
            <a:schemeClr val="accent1"/>
          </a:lnRef>
          <a:fillRef idx="0">
            <a:schemeClr val="accent1"/>
          </a:fillRef>
          <a:effectRef idx="1">
            <a:schemeClr val="accent1"/>
          </a:effectRef>
          <a:fontRef idx="minor">
            <a:schemeClr val="tx1"/>
          </a:fontRef>
        </p:style>
      </p:cxnSp>
      <p:cxnSp>
        <p:nvCxnSpPr>
          <p:cNvPr id="15" name="G22B_YellowBottom"/>
          <p:cNvCxnSpPr/>
          <p:nvPr/>
        </p:nvCxnSpPr>
        <p:spPr>
          <a:xfrm flipV="1">
            <a:off x="6076789" y="3736862"/>
            <a:ext cx="1156851" cy="944677"/>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42" name="G22L_YellowLeft"/>
          <p:cNvCxnSpPr/>
          <p:nvPr/>
        </p:nvCxnSpPr>
        <p:spPr>
          <a:xfrm>
            <a:off x="5859902" y="4332840"/>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47" name="G22R_YellowRight"/>
          <p:cNvCxnSpPr/>
          <p:nvPr/>
        </p:nvCxnSpPr>
        <p:spPr>
          <a:xfrm>
            <a:off x="6934758" y="3458616"/>
            <a:ext cx="218630" cy="26773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4" name="G22T_YellowTop"/>
          <p:cNvCxnSpPr/>
          <p:nvPr/>
        </p:nvCxnSpPr>
        <p:spPr>
          <a:xfrm flipV="1">
            <a:off x="5784850" y="3384545"/>
            <a:ext cx="1147491" cy="937034"/>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0" name="G2T_YellowTop"/>
          <p:cNvCxnSpPr/>
          <p:nvPr/>
        </p:nvCxnSpPr>
        <p:spPr>
          <a:xfrm flipV="1">
            <a:off x="5210175" y="1467236"/>
            <a:ext cx="748569" cy="611276"/>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3" name="G2R_YellowRight"/>
          <p:cNvCxnSpPr/>
          <p:nvPr/>
        </p:nvCxnSpPr>
        <p:spPr>
          <a:xfrm>
            <a:off x="5950170" y="1552575"/>
            <a:ext cx="464090" cy="568325"/>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51" name="G2B_YellowBottom"/>
          <p:cNvCxnSpPr/>
          <p:nvPr/>
        </p:nvCxnSpPr>
        <p:spPr>
          <a:xfrm flipV="1">
            <a:off x="5747432" y="2131411"/>
            <a:ext cx="750242" cy="612645"/>
          </a:xfrm>
          <a:prstGeom prst="line">
            <a:avLst/>
          </a:prstGeom>
          <a:ln w="101600">
            <a:solidFill>
              <a:srgbClr val="FFC000">
                <a:alpha val="90000"/>
              </a:srgbClr>
            </a:solidFill>
          </a:ln>
        </p:spPr>
        <p:style>
          <a:lnRef idx="2">
            <a:schemeClr val="accent1"/>
          </a:lnRef>
          <a:fillRef idx="0">
            <a:schemeClr val="accent1"/>
          </a:fillRef>
          <a:effectRef idx="1">
            <a:schemeClr val="accent1"/>
          </a:effectRef>
          <a:fontRef idx="minor">
            <a:schemeClr val="tx1"/>
          </a:fontRef>
        </p:style>
      </p:cxnSp>
      <p:cxnSp>
        <p:nvCxnSpPr>
          <p:cNvPr id="52" name="G2L_YellowLeft"/>
          <p:cNvCxnSpPr/>
          <p:nvPr/>
        </p:nvCxnSpPr>
        <p:spPr>
          <a:xfrm>
            <a:off x="5286285" y="2099706"/>
            <a:ext cx="456306" cy="558794"/>
          </a:xfrm>
          <a:prstGeom prst="line">
            <a:avLst/>
          </a:prstGeom>
          <a:ln w="101600">
            <a:solidFill>
              <a:srgbClr val="AE8322">
                <a:alpha val="90000"/>
              </a:srgbClr>
            </a:solidFill>
          </a:ln>
        </p:spPr>
        <p:style>
          <a:lnRef idx="2">
            <a:schemeClr val="accent1"/>
          </a:lnRef>
          <a:fillRef idx="0">
            <a:schemeClr val="accent1"/>
          </a:fillRef>
          <a:effectRef idx="1">
            <a:schemeClr val="accent1"/>
          </a:effectRef>
          <a:fontRef idx="minor">
            <a:schemeClr val="tx1"/>
          </a:fontRef>
        </p:style>
      </p:cxnSp>
      <p:cxnSp>
        <p:nvCxnSpPr>
          <p:cNvPr id="10" name="G0R_GreenRight"/>
          <p:cNvCxnSpPr/>
          <p:nvPr/>
        </p:nvCxnSpPr>
        <p:spPr>
          <a:xfrm flipV="1">
            <a:off x="7454687" y="1323942"/>
            <a:ext cx="0" cy="3558430"/>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1" name="G0B_GreenBottom"/>
          <p:cNvCxnSpPr/>
          <p:nvPr/>
        </p:nvCxnSpPr>
        <p:spPr>
          <a:xfrm>
            <a:off x="1692017" y="4923632"/>
            <a:ext cx="5794633" cy="0"/>
          </a:xfrm>
          <a:prstGeom prst="line">
            <a:avLst/>
          </a:prstGeom>
          <a:ln w="101600">
            <a:solidFill>
              <a:srgbClr val="55B216">
                <a:alpha val="89804"/>
              </a:srgbClr>
            </a:solidFill>
          </a:ln>
        </p:spPr>
        <p:style>
          <a:lnRef idx="2">
            <a:schemeClr val="accent1"/>
          </a:lnRef>
          <a:fillRef idx="0">
            <a:schemeClr val="accent1"/>
          </a:fillRef>
          <a:effectRef idx="1">
            <a:schemeClr val="accent1"/>
          </a:effectRef>
          <a:fontRef idx="minor">
            <a:schemeClr val="tx1"/>
          </a:fontRef>
        </p:style>
      </p:cxnSp>
      <p:cxnSp>
        <p:nvCxnSpPr>
          <p:cNvPr id="13" name="G0L_GreenLeft1"/>
          <p:cNvCxnSpPr/>
          <p:nvPr/>
        </p:nvCxnSpPr>
        <p:spPr>
          <a:xfrm flipV="1">
            <a:off x="1714501" y="4405693"/>
            <a:ext cx="0" cy="480632"/>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cxnSp>
        <p:nvCxnSpPr>
          <p:cNvPr id="12" name="G0L_GreenLeft0"/>
          <p:cNvCxnSpPr/>
          <p:nvPr/>
        </p:nvCxnSpPr>
        <p:spPr>
          <a:xfrm flipV="1">
            <a:off x="1716882" y="1312069"/>
            <a:ext cx="0" cy="1926431"/>
          </a:xfrm>
          <a:prstGeom prst="line">
            <a:avLst/>
          </a:prstGeom>
          <a:ln w="101600">
            <a:solidFill>
              <a:srgbClr val="10822B">
                <a:alpha val="9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995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447" y="112094"/>
            <a:ext cx="8229600" cy="857250"/>
          </a:xfrm>
        </p:spPr>
        <p:txBody>
          <a:bodyPr/>
          <a:lstStyle/>
          <a:p>
            <a:r>
              <a:rPr lang="en-GB" dirty="0" smtClean="0"/>
              <a:t>Summary</a:t>
            </a:r>
            <a:endParaRPr lang="en-GB" dirty="0"/>
          </a:p>
        </p:txBody>
      </p:sp>
      <p:sp>
        <p:nvSpPr>
          <p:cNvPr id="3" name="Content Placeholder 2"/>
          <p:cNvSpPr>
            <a:spLocks noGrp="1"/>
          </p:cNvSpPr>
          <p:nvPr>
            <p:ph idx="1"/>
          </p:nvPr>
        </p:nvSpPr>
        <p:spPr>
          <a:xfrm>
            <a:off x="55696" y="1219200"/>
            <a:ext cx="7029451" cy="3394075"/>
          </a:xfrm>
        </p:spPr>
        <p:txBody>
          <a:bodyPr anchor="t"/>
          <a:lstStyle/>
          <a:p>
            <a:pPr marL="514350" indent="-514350">
              <a:buFont typeface="+mj-lt"/>
              <a:buAutoNum type="arabicPeriod"/>
            </a:pPr>
            <a:r>
              <a:rPr lang="en" dirty="0"/>
              <a:t>Simultaneous selection of primitives </a:t>
            </a:r>
            <a:r>
              <a:rPr lang="en" u="sng" dirty="0"/>
              <a:t>and</a:t>
            </a:r>
            <a:r>
              <a:rPr lang="en" dirty="0"/>
              <a:t> relations</a:t>
            </a:r>
          </a:p>
          <a:p>
            <a:pPr marL="514350" indent="-514350">
              <a:buFont typeface="+mj-lt"/>
              <a:buAutoNum type="arabicPeriod"/>
            </a:pPr>
            <a:endParaRPr lang="en" dirty="0"/>
          </a:p>
          <a:p>
            <a:pPr marL="514350" lvl="0" indent="-514350">
              <a:buFont typeface="+mj-lt"/>
              <a:buAutoNum type="arabicPeriod"/>
            </a:pPr>
            <a:r>
              <a:rPr lang="en" dirty="0"/>
              <a:t>Scalable regularization</a:t>
            </a:r>
            <a:endParaRPr lang="en-GB" dirty="0"/>
          </a:p>
        </p:txBody>
      </p:sp>
      <p:sp>
        <p:nvSpPr>
          <p:cNvPr id="7" name="Rounded Rectangle 6"/>
          <p:cNvSpPr/>
          <p:nvPr/>
        </p:nvSpPr>
        <p:spPr>
          <a:xfrm>
            <a:off x="71633" y="2759682"/>
            <a:ext cx="9027762" cy="1770754"/>
          </a:xfrm>
          <a:prstGeom prst="roundRect">
            <a:avLst/>
          </a:prstGeom>
          <a:noFill/>
          <a:ln w="508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7725" t="18937" r="9352"/>
          <a:stretch/>
        </p:blipFill>
        <p:spPr>
          <a:xfrm>
            <a:off x="7085147" y="1313556"/>
            <a:ext cx="1874324" cy="1025714"/>
          </a:xfrm>
          <a:prstGeom prst="rect">
            <a:avLst/>
          </a:prstGeom>
          <a:ln w="25400">
            <a:solidFill>
              <a:srgbClr val="000000"/>
            </a:solidFill>
          </a:ln>
          <a:effectLst>
            <a:glow rad="139700">
              <a:schemeClr val="bg1">
                <a:alpha val="40000"/>
              </a:schemeClr>
            </a:glow>
          </a:effectLst>
        </p:spPr>
      </p:pic>
      <p:pic>
        <p:nvPicPr>
          <p:cNvPr id="9" name="Picture 8"/>
          <p:cNvPicPr>
            <a:picLocks noChangeAspect="1"/>
          </p:cNvPicPr>
          <p:nvPr/>
        </p:nvPicPr>
        <p:blipFill>
          <a:blip r:embed="rId4"/>
          <a:stretch>
            <a:fillRect/>
          </a:stretch>
        </p:blipFill>
        <p:spPr>
          <a:xfrm>
            <a:off x="7098081" y="3104836"/>
            <a:ext cx="1848455" cy="1189663"/>
          </a:xfrm>
          <a:prstGeom prst="rect">
            <a:avLst/>
          </a:prstGeom>
        </p:spPr>
      </p:pic>
      <p:pic>
        <p:nvPicPr>
          <p:cNvPr id="8" name="Picture 7"/>
          <p:cNvPicPr>
            <a:picLocks noChangeAspect="1"/>
          </p:cNvPicPr>
          <p:nvPr/>
        </p:nvPicPr>
        <p:blipFill>
          <a:blip r:embed="rId5"/>
          <a:stretch>
            <a:fillRect/>
          </a:stretch>
        </p:blipFill>
        <p:spPr>
          <a:xfrm>
            <a:off x="7044938" y="2964873"/>
            <a:ext cx="1914533" cy="136037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9937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8"/>
                                        </p:tgtEl>
                                      </p:cBhvr>
                                    </p:animEffect>
                                    <p:set>
                                      <p:cBhvr>
                                        <p:cTn id="7" dur="1" fill="hold">
                                          <p:stCondLst>
                                            <p:cond delay="24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work</a:t>
            </a:r>
            <a:endParaRPr lang="en-GB" dirty="0"/>
          </a:p>
        </p:txBody>
      </p:sp>
    </p:spTree>
    <p:extLst>
      <p:ext uri="{BB962C8B-B14F-4D97-AF65-F5344CB8AC3E}">
        <p14:creationId xmlns:p14="http://schemas.microsoft.com/office/powerpoint/2010/main" val="4197792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Motivation to scan</a:t>
            </a:r>
            <a:endParaRPr lang="en-GB" dirty="0"/>
          </a:p>
        </p:txBody>
      </p:sp>
      <p:sp>
        <p:nvSpPr>
          <p:cNvPr id="3" name="Content Placeholder 2"/>
          <p:cNvSpPr>
            <a:spLocks noGrp="1"/>
          </p:cNvSpPr>
          <p:nvPr>
            <p:ph idx="1"/>
          </p:nvPr>
        </p:nvSpPr>
        <p:spPr/>
        <p:txBody>
          <a:bodyPr/>
          <a:lstStyle/>
          <a:p>
            <a:r>
              <a:rPr lang="en-GB" dirty="0" smtClean="0"/>
              <a:t>Visualization</a:t>
            </a:r>
          </a:p>
          <a:p>
            <a:r>
              <a:rPr lang="en-GB" dirty="0" smtClean="0"/>
              <a:t>Animation, VFX</a:t>
            </a:r>
          </a:p>
          <a:p>
            <a:r>
              <a:rPr lang="en-GB" dirty="0"/>
              <a:t>Augmented reality</a:t>
            </a:r>
          </a:p>
          <a:p>
            <a:r>
              <a:rPr lang="en-GB" dirty="0" smtClean="0"/>
              <a:t>3D printing</a:t>
            </a:r>
          </a:p>
        </p:txBody>
      </p:sp>
    </p:spTree>
    <p:extLst>
      <p:ext uri="{BB962C8B-B14F-4D97-AF65-F5344CB8AC3E}">
        <p14:creationId xmlns:p14="http://schemas.microsoft.com/office/powerpoint/2010/main" val="1402839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53489" y="1219203"/>
            <a:ext cx="2627138" cy="3570513"/>
          </a:xfrm>
          <a:prstGeom prst="rect">
            <a:avLst/>
          </a:prstGeom>
          <a:solidFill>
            <a:schemeClr val="bg1"/>
          </a:solid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457200" y="26266"/>
            <a:ext cx="8229600" cy="721881"/>
          </a:xfrm>
        </p:spPr>
        <p:txBody>
          <a:bodyPr/>
          <a:lstStyle/>
          <a:p>
            <a:r>
              <a:rPr lang="en-GB" dirty="0" smtClean="0"/>
              <a:t>Related work</a:t>
            </a:r>
            <a:endParaRPr lang="en-GB"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3204017"/>
            <a:ext cx="269961" cy="310769"/>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3232148"/>
            <a:ext cx="268586" cy="26858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808" y="3232148"/>
            <a:ext cx="268586" cy="268586"/>
          </a:xfrm>
          <a:prstGeom prst="rect">
            <a:avLst/>
          </a:prstGeom>
        </p:spPr>
      </p:pic>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96" y="3607913"/>
            <a:ext cx="269961" cy="310769"/>
          </a:xfrm>
          <a:prstGeom prst="rect">
            <a:avLst/>
          </a:prstGeom>
        </p:spPr>
      </p:pic>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403" y="3607913"/>
            <a:ext cx="269961" cy="31076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152" y="3637540"/>
            <a:ext cx="268586" cy="268586"/>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987" y="4070236"/>
            <a:ext cx="268586" cy="268586"/>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4042105"/>
            <a:ext cx="269961" cy="310769"/>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4029291"/>
            <a:ext cx="269961" cy="310769"/>
          </a:xfrm>
          <a:prstGeom prst="rect">
            <a:avLst/>
          </a:prstGeom>
        </p:spPr>
      </p:pic>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4425506"/>
            <a:ext cx="269961" cy="310769"/>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95" y="4425506"/>
            <a:ext cx="269961" cy="310769"/>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152" y="4425506"/>
            <a:ext cx="269961" cy="310769"/>
          </a:xfrm>
          <a:prstGeom prst="rect">
            <a:avLst/>
          </a:prstGeom>
        </p:spPr>
      </p:pic>
      <p:pic>
        <p:nvPicPr>
          <p:cNvPr id="23"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51737" t="9166" r="1986" b="7391"/>
          <a:stretch/>
        </p:blipFill>
        <p:spPr>
          <a:xfrm>
            <a:off x="6541089" y="1234689"/>
            <a:ext cx="2451938" cy="1896758"/>
          </a:xfrm>
        </p:spPr>
      </p:pic>
      <p:pic>
        <p:nvPicPr>
          <p:cNvPr id="25" name="Picture 6"/>
          <p:cNvPicPr>
            <a:picLocks noChangeAspect="1"/>
          </p:cNvPicPr>
          <p:nvPr/>
        </p:nvPicPr>
        <p:blipFill rotWithShape="1">
          <a:blip r:embed="rId5">
            <a:extLst>
              <a:ext uri="{28A0092B-C50C-407E-A947-70E740481C1C}">
                <a14:useLocalDpi xmlns:a14="http://schemas.microsoft.com/office/drawing/2010/main" val="0"/>
              </a:ext>
            </a:extLst>
          </a:blip>
          <a:srcRect l="50000" b="50064"/>
          <a:stretch/>
        </p:blipFill>
        <p:spPr>
          <a:xfrm>
            <a:off x="6499632" y="3121627"/>
            <a:ext cx="2534851" cy="1639061"/>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3548457891"/>
              </p:ext>
            </p:extLst>
          </p:nvPr>
        </p:nvGraphicFramePr>
        <p:xfrm>
          <a:off x="10389" y="1219203"/>
          <a:ext cx="6404924" cy="3570512"/>
        </p:xfrm>
        <a:graphic>
          <a:graphicData uri="http://schemas.openxmlformats.org/drawingml/2006/table">
            <a:tbl>
              <a:tblPr firstRow="1" bandRow="1">
                <a:tableStyleId>{6E25E649-3F16-4E02-A733-19D2CDBF48F0}</a:tableStyleId>
              </a:tblPr>
              <a:tblGrid>
                <a:gridCol w="1877221"/>
                <a:gridCol w="1252591"/>
                <a:gridCol w="1707570"/>
                <a:gridCol w="1567542"/>
              </a:tblGrid>
              <a:tr h="1198725">
                <a:tc>
                  <a:txBody>
                    <a:bodyPr/>
                    <a:lstStyle/>
                    <a:p>
                      <a:pPr algn="ctr"/>
                      <a:endParaRPr lang="en-GB" sz="1400" dirty="0"/>
                    </a:p>
                  </a:txBody>
                  <a:tcPr/>
                </a:tc>
                <a:tc>
                  <a:txBody>
                    <a:bodyPr/>
                    <a:lstStyle/>
                    <a:p>
                      <a:pPr algn="ctr"/>
                      <a:r>
                        <a:rPr lang="en-GB" sz="1800" dirty="0" smtClean="0"/>
                        <a:t>Non-local regularity</a:t>
                      </a:r>
                      <a:endParaRPr lang="en-GB" sz="1800" dirty="0"/>
                    </a:p>
                  </a:txBody>
                  <a:tcPr marL="36000" marR="36000" anchor="ctr"/>
                </a:tc>
                <a:tc>
                  <a:txBody>
                    <a:bodyPr/>
                    <a:lstStyle/>
                    <a:p>
                      <a:pPr algn="ctr"/>
                      <a:r>
                        <a:rPr lang="en-GB" sz="1800" dirty="0" smtClean="0"/>
                        <a:t>Simultaneous</a:t>
                      </a:r>
                    </a:p>
                    <a:p>
                      <a:pPr algn="ctr"/>
                      <a:r>
                        <a:rPr lang="en-GB" sz="1800" dirty="0" smtClean="0"/>
                        <a:t>(non-greedy)</a:t>
                      </a:r>
                      <a:endParaRPr lang="en-GB" sz="1800" dirty="0"/>
                    </a:p>
                  </a:txBody>
                  <a:tcPr marL="36000" marR="36000" anchor="ctr"/>
                </a:tc>
                <a:tc>
                  <a:txBody>
                    <a:bodyPr/>
                    <a:lstStyle/>
                    <a:p>
                      <a:pPr algn="ctr"/>
                      <a:r>
                        <a:rPr lang="en-GB" sz="1800" dirty="0" smtClean="0"/>
                        <a:t>Preserve</a:t>
                      </a:r>
                      <a:r>
                        <a:rPr lang="en-GB" sz="1800" baseline="0" dirty="0" smtClean="0"/>
                        <a:t> orientation groups</a:t>
                      </a:r>
                      <a:endParaRPr lang="en-GB" sz="1800" dirty="0"/>
                    </a:p>
                  </a:txBody>
                  <a:tcPr marL="36000" marR="36000" anchor="ctr"/>
                </a:tc>
              </a:tr>
              <a:tr h="1019678">
                <a:tc>
                  <a:txBody>
                    <a:bodyPr/>
                    <a:lstStyle/>
                    <a:p>
                      <a:pPr algn="ctr"/>
                      <a:r>
                        <a:rPr lang="en-GB" sz="1400" kern="1200" dirty="0" smtClean="0"/>
                        <a:t>[Schnabel et al. 2007]</a:t>
                      </a:r>
                    </a:p>
                    <a:p>
                      <a:pPr algn="ctr"/>
                      <a:r>
                        <a:rPr lang="en-GB" sz="1400" kern="1200" dirty="0" smtClean="0"/>
                        <a:t>[</a:t>
                      </a:r>
                      <a:r>
                        <a:rPr lang="en-GB" sz="1400" kern="1200" dirty="0" err="1" smtClean="0"/>
                        <a:t>Isack</a:t>
                      </a:r>
                      <a:r>
                        <a:rPr lang="en-GB" sz="1400" kern="1200" dirty="0" smtClean="0"/>
                        <a:t> and </a:t>
                      </a:r>
                      <a:r>
                        <a:rPr lang="en-GB" sz="1400" kern="1200" dirty="0" err="1" smtClean="0"/>
                        <a:t>Boykov</a:t>
                      </a:r>
                      <a:r>
                        <a:rPr lang="en-GB" sz="1400" kern="1200" dirty="0" smtClean="0"/>
                        <a:t> 2012]</a:t>
                      </a:r>
                    </a:p>
                  </a:txBody>
                  <a:tcPr marL="54000" marR="54000" anchor="ctr"/>
                </a:tc>
                <a:tc>
                  <a:txBody>
                    <a:bodyPr/>
                    <a:lstStyle/>
                    <a:p>
                      <a:pPr algn="ctr"/>
                      <a:endParaRPr lang="en-GB" sz="1400" dirty="0"/>
                    </a:p>
                  </a:txBody>
                  <a:tcPr anchor="ctr"/>
                </a:tc>
                <a:tc>
                  <a:txBody>
                    <a:bodyPr/>
                    <a:lstStyle/>
                    <a:p>
                      <a:pPr algn="ctr"/>
                      <a:endParaRPr lang="en-GB" sz="1400" dirty="0" smtClean="0"/>
                    </a:p>
                  </a:txBody>
                  <a:tcPr anchor="ctr"/>
                </a:tc>
                <a:tc>
                  <a:txBody>
                    <a:bodyPr/>
                    <a:lstStyle/>
                    <a:p>
                      <a:pPr algn="ctr"/>
                      <a:endParaRPr lang="en-GB" sz="1400" dirty="0"/>
                    </a:p>
                  </a:txBody>
                  <a:tcPr anchor="ctr"/>
                </a:tc>
              </a:tr>
              <a:tr h="450703">
                <a:tc>
                  <a:txBody>
                    <a:bodyPr/>
                    <a:lstStyle/>
                    <a:p>
                      <a:pPr algn="ctr"/>
                      <a:r>
                        <a:rPr lang="en-GB" sz="1400" dirty="0" smtClean="0"/>
                        <a:t>[Li et al. 2011]</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50703">
                <a:tc>
                  <a:txBody>
                    <a:bodyPr/>
                    <a:lstStyle/>
                    <a:p>
                      <a:pPr algn="ctr"/>
                      <a:r>
                        <a:rPr lang="en-GB" sz="1400" dirty="0" smtClean="0"/>
                        <a:t>[Straub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50703">
                <a:tc>
                  <a:txBody>
                    <a:bodyPr/>
                    <a:lstStyle/>
                    <a:p>
                      <a:pPr algn="ctr"/>
                      <a:r>
                        <a:rPr lang="en-GB" sz="1400" dirty="0" smtClean="0"/>
                        <a:t>[Pham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bl>
          </a:graphicData>
        </a:graphic>
      </p:graphicFrame>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2671625"/>
            <a:ext cx="268586" cy="268586"/>
          </a:xfrm>
          <a:prstGeom prst="rect">
            <a:avLst/>
          </a:prstGeom>
        </p:spPr>
      </p:pic>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3527622"/>
            <a:ext cx="269961" cy="310769"/>
          </a:xfrm>
          <a:prstGeom prst="rect">
            <a:avLst/>
          </a:prstGeom>
        </p:spPr>
      </p:pic>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96" y="3931518"/>
            <a:ext cx="269961" cy="310769"/>
          </a:xfrm>
          <a:prstGeom prst="rect">
            <a:avLst/>
          </a:prstGeom>
        </p:spPr>
      </p:pic>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4365710"/>
            <a:ext cx="269961" cy="310769"/>
          </a:xfrm>
          <a:prstGeom prst="rect">
            <a:avLst/>
          </a:prstGeom>
        </p:spPr>
      </p:pic>
      <p:pic>
        <p:nvPicPr>
          <p:cNvPr id="30"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2671625"/>
            <a:ext cx="268586" cy="268586"/>
          </a:xfrm>
          <a:prstGeom prst="rect">
            <a:avLst/>
          </a:prstGeom>
        </p:spPr>
      </p:pic>
      <p:pic>
        <p:nvPicPr>
          <p:cNvPr id="31"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808" y="2671625"/>
            <a:ext cx="268586" cy="268586"/>
          </a:xfrm>
          <a:prstGeom prst="rect">
            <a:avLst/>
          </a:prstGeom>
        </p:spPr>
      </p:pic>
      <p:pic>
        <p:nvPicPr>
          <p:cNvPr id="32"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3555753"/>
            <a:ext cx="268586" cy="268586"/>
          </a:xfrm>
          <a:prstGeom prst="rect">
            <a:avLst/>
          </a:prstGeom>
        </p:spPr>
      </p:pic>
      <p:pic>
        <p:nvPicPr>
          <p:cNvPr id="33"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808" y="3555753"/>
            <a:ext cx="268586" cy="268586"/>
          </a:xfrm>
          <a:prstGeom prst="rect">
            <a:avLst/>
          </a:prstGeom>
        </p:spPr>
      </p:pic>
      <p:pic>
        <p:nvPicPr>
          <p:cNvPr id="3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403" y="3931518"/>
            <a:ext cx="269961" cy="310769"/>
          </a:xfrm>
          <a:prstGeom prst="rect">
            <a:avLst/>
          </a:prstGeom>
        </p:spPr>
      </p:pic>
      <p:pic>
        <p:nvPicPr>
          <p:cNvPr id="35"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152" y="3961145"/>
            <a:ext cx="268586" cy="268586"/>
          </a:xfrm>
          <a:prstGeom prst="rect">
            <a:avLst/>
          </a:prstGeom>
        </p:spPr>
      </p:pic>
      <p:pic>
        <p:nvPicPr>
          <p:cNvPr id="36"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987" y="4393841"/>
            <a:ext cx="268586" cy="268586"/>
          </a:xfrm>
          <a:prstGeom prst="rect">
            <a:avLst/>
          </a:prstGeom>
        </p:spPr>
      </p:pic>
      <p:pic>
        <p:nvPicPr>
          <p:cNvPr id="37"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4352896"/>
            <a:ext cx="269961" cy="310769"/>
          </a:xfrm>
          <a:prstGeom prst="rect">
            <a:avLst/>
          </a:prstGeom>
        </p:spPr>
      </p:pic>
      <p:sp useBgFill="1">
        <p:nvSpPr>
          <p:cNvPr id="5" name="Rectangle 4"/>
          <p:cNvSpPr/>
          <p:nvPr/>
        </p:nvSpPr>
        <p:spPr>
          <a:xfrm>
            <a:off x="-191387" y="3428650"/>
            <a:ext cx="6623609" cy="168449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822905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53489" y="1219203"/>
            <a:ext cx="2627138" cy="3570513"/>
          </a:xfrm>
          <a:prstGeom prst="rect">
            <a:avLst/>
          </a:prstGeom>
          <a:solidFill>
            <a:schemeClr val="bg1"/>
          </a:solid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457200" y="26266"/>
            <a:ext cx="8229600" cy="721881"/>
          </a:xfrm>
        </p:spPr>
        <p:txBody>
          <a:bodyPr/>
          <a:lstStyle/>
          <a:p>
            <a:r>
              <a:rPr lang="en-GB" dirty="0" smtClean="0"/>
              <a:t>Related work</a:t>
            </a:r>
            <a:endParaRPr lang="en-GB"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96" y="3607913"/>
            <a:ext cx="269961" cy="310769"/>
          </a:xfrm>
          <a:prstGeom prst="rect">
            <a:avLst/>
          </a:prstGeom>
        </p:spPr>
      </p:pic>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4042105"/>
            <a:ext cx="269961" cy="310769"/>
          </a:xfrm>
          <a:prstGeom prst="rect">
            <a:avLst/>
          </a:prstGeom>
        </p:spPr>
      </p:pic>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95" y="4425506"/>
            <a:ext cx="269961" cy="310769"/>
          </a:xfrm>
          <a:prstGeom prst="rect">
            <a:avLst/>
          </a:prstGeom>
        </p:spPr>
      </p:pic>
      <p:pic>
        <p:nvPicPr>
          <p:cNvPr id="27" name="Picture 6"/>
          <p:cNvPicPr>
            <a:picLocks noChangeAspect="1"/>
          </p:cNvPicPr>
          <p:nvPr/>
        </p:nvPicPr>
        <p:blipFill rotWithShape="1">
          <a:blip r:embed="rId3">
            <a:extLst>
              <a:ext uri="{28A0092B-C50C-407E-A947-70E740481C1C}">
                <a14:useLocalDpi xmlns:a14="http://schemas.microsoft.com/office/drawing/2010/main" val="0"/>
              </a:ext>
            </a:extLst>
          </a:blip>
          <a:srcRect l="36615" t="5047" r="33345" b="48260"/>
          <a:stretch/>
        </p:blipFill>
        <p:spPr>
          <a:xfrm>
            <a:off x="6807203" y="1277259"/>
            <a:ext cx="1828459" cy="1605588"/>
          </a:xfrm>
          <a:prstGeom prst="rect">
            <a:avLst/>
          </a:prstGeom>
        </p:spPr>
      </p:pic>
      <p:grpSp>
        <p:nvGrpSpPr>
          <p:cNvPr id="15" name="Groupe 14"/>
          <p:cNvGrpSpPr/>
          <p:nvPr/>
        </p:nvGrpSpPr>
        <p:grpSpPr>
          <a:xfrm>
            <a:off x="6753313" y="2775798"/>
            <a:ext cx="2027489" cy="1984891"/>
            <a:chOff x="6753313" y="2775798"/>
            <a:chExt cx="2027489" cy="1984891"/>
          </a:xfrm>
        </p:grpSpPr>
        <p:pic>
          <p:nvPicPr>
            <p:cNvPr id="26" name="Picture 6"/>
            <p:cNvPicPr>
              <a:picLocks noChangeAspect="1"/>
            </p:cNvPicPr>
            <p:nvPr/>
          </p:nvPicPr>
          <p:blipFill rotWithShape="1">
            <a:blip r:embed="rId3">
              <a:extLst>
                <a:ext uri="{28A0092B-C50C-407E-A947-70E740481C1C}">
                  <a14:useLocalDpi xmlns:a14="http://schemas.microsoft.com/office/drawing/2010/main" val="0"/>
                </a:ext>
              </a:extLst>
            </a:blip>
            <a:srcRect l="66691" t="1" b="42276"/>
            <a:stretch/>
          </p:blipFill>
          <p:spPr>
            <a:xfrm>
              <a:off x="6753313" y="2775798"/>
              <a:ext cx="2027489" cy="1984891"/>
            </a:xfrm>
            <a:prstGeom prst="rect">
              <a:avLst/>
            </a:prstGeom>
          </p:spPr>
        </p:pic>
        <p:sp>
          <p:nvSpPr>
            <p:cNvPr id="6" name="Rectangle 5"/>
            <p:cNvSpPr/>
            <p:nvPr/>
          </p:nvSpPr>
          <p:spPr>
            <a:xfrm>
              <a:off x="8345714" y="4425506"/>
              <a:ext cx="341086" cy="335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32"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5403" y="3607913"/>
            <a:ext cx="269961" cy="310769"/>
          </a:xfrm>
          <a:prstGeom prst="rect">
            <a:avLst/>
          </a:prstGeom>
        </p:spPr>
      </p:pic>
      <p:pic>
        <p:nvPicPr>
          <p:cNvPr id="33"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152" y="3637540"/>
            <a:ext cx="268586" cy="268586"/>
          </a:xfrm>
          <a:prstGeom prst="rect">
            <a:avLst/>
          </a:prstGeom>
        </p:spPr>
      </p:pic>
      <p:pic>
        <p:nvPicPr>
          <p:cNvPr id="34"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987" y="4070236"/>
            <a:ext cx="268586" cy="268586"/>
          </a:xfrm>
          <a:prstGeom prst="rect">
            <a:avLst/>
          </a:prstGeom>
        </p:spPr>
      </p:pic>
      <p:pic>
        <p:nvPicPr>
          <p:cNvPr id="35"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4029291"/>
            <a:ext cx="269961" cy="310769"/>
          </a:xfrm>
          <a:prstGeom prst="rect">
            <a:avLst/>
          </a:prstGeom>
        </p:spPr>
      </p:pic>
      <p:pic>
        <p:nvPicPr>
          <p:cNvPr id="36"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4425506"/>
            <a:ext cx="269961" cy="310769"/>
          </a:xfrm>
          <a:prstGeom prst="rect">
            <a:avLst/>
          </a:prstGeom>
        </p:spPr>
      </p:pic>
      <p:pic>
        <p:nvPicPr>
          <p:cNvPr id="37"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152" y="4425506"/>
            <a:ext cx="269961" cy="310769"/>
          </a:xfrm>
          <a:prstGeom prst="rect">
            <a:avLst/>
          </a:prstGeom>
        </p:spPr>
      </p:pic>
      <p:graphicFrame>
        <p:nvGraphicFramePr>
          <p:cNvPr id="25" name="Table 24"/>
          <p:cNvGraphicFramePr>
            <a:graphicFrameLocks noGrp="1"/>
          </p:cNvGraphicFramePr>
          <p:nvPr>
            <p:extLst>
              <p:ext uri="{D42A27DB-BD31-4B8C-83A1-F6EECF244321}">
                <p14:modId xmlns:p14="http://schemas.microsoft.com/office/powerpoint/2010/main" val="3548457891"/>
              </p:ext>
            </p:extLst>
          </p:nvPr>
        </p:nvGraphicFramePr>
        <p:xfrm>
          <a:off x="10389" y="1219203"/>
          <a:ext cx="6404924" cy="3570512"/>
        </p:xfrm>
        <a:graphic>
          <a:graphicData uri="http://schemas.openxmlformats.org/drawingml/2006/table">
            <a:tbl>
              <a:tblPr firstRow="1" bandRow="1">
                <a:tableStyleId>{6E25E649-3F16-4E02-A733-19D2CDBF48F0}</a:tableStyleId>
              </a:tblPr>
              <a:tblGrid>
                <a:gridCol w="1877221"/>
                <a:gridCol w="1252591"/>
                <a:gridCol w="1707570"/>
                <a:gridCol w="1567542"/>
              </a:tblGrid>
              <a:tr h="1198725">
                <a:tc>
                  <a:txBody>
                    <a:bodyPr/>
                    <a:lstStyle/>
                    <a:p>
                      <a:pPr algn="ctr"/>
                      <a:endParaRPr lang="en-GB" sz="1400" dirty="0"/>
                    </a:p>
                  </a:txBody>
                  <a:tcPr/>
                </a:tc>
                <a:tc>
                  <a:txBody>
                    <a:bodyPr/>
                    <a:lstStyle/>
                    <a:p>
                      <a:pPr algn="ctr"/>
                      <a:r>
                        <a:rPr lang="en-GB" sz="1800" dirty="0" smtClean="0"/>
                        <a:t>Non-local regularity</a:t>
                      </a:r>
                      <a:endParaRPr lang="en-GB" sz="1800" dirty="0"/>
                    </a:p>
                  </a:txBody>
                  <a:tcPr marL="36000" marR="36000" anchor="ctr"/>
                </a:tc>
                <a:tc>
                  <a:txBody>
                    <a:bodyPr/>
                    <a:lstStyle/>
                    <a:p>
                      <a:pPr algn="ctr"/>
                      <a:r>
                        <a:rPr lang="en-GB" sz="1800" dirty="0" smtClean="0"/>
                        <a:t>Simultaneous</a:t>
                      </a:r>
                    </a:p>
                    <a:p>
                      <a:pPr algn="ctr"/>
                      <a:r>
                        <a:rPr lang="en-GB" sz="1800" dirty="0" smtClean="0"/>
                        <a:t>(non-greedy)</a:t>
                      </a:r>
                      <a:endParaRPr lang="en-GB" sz="1800" dirty="0"/>
                    </a:p>
                  </a:txBody>
                  <a:tcPr marL="36000" marR="36000" anchor="ctr"/>
                </a:tc>
                <a:tc>
                  <a:txBody>
                    <a:bodyPr/>
                    <a:lstStyle/>
                    <a:p>
                      <a:pPr algn="ctr"/>
                      <a:r>
                        <a:rPr lang="en-GB" sz="1800" dirty="0" smtClean="0"/>
                        <a:t>Preserve</a:t>
                      </a:r>
                      <a:r>
                        <a:rPr lang="en-GB" sz="1800" baseline="0" dirty="0" smtClean="0"/>
                        <a:t> orientation groups</a:t>
                      </a:r>
                      <a:endParaRPr lang="en-GB" sz="1800" dirty="0"/>
                    </a:p>
                  </a:txBody>
                  <a:tcPr marL="36000" marR="36000" anchor="ctr"/>
                </a:tc>
              </a:tr>
              <a:tr h="1019678">
                <a:tc>
                  <a:txBody>
                    <a:bodyPr/>
                    <a:lstStyle/>
                    <a:p>
                      <a:pPr algn="ctr"/>
                      <a:r>
                        <a:rPr lang="en-GB" sz="1400" kern="1200" dirty="0" smtClean="0"/>
                        <a:t>[Schnabel et al. 2007]</a:t>
                      </a:r>
                    </a:p>
                    <a:p>
                      <a:pPr algn="ctr"/>
                      <a:r>
                        <a:rPr lang="en-GB" sz="1400" kern="1200" dirty="0" smtClean="0"/>
                        <a:t>[</a:t>
                      </a:r>
                      <a:r>
                        <a:rPr lang="en-GB" sz="1400" kern="1200" dirty="0" err="1" smtClean="0"/>
                        <a:t>Isack</a:t>
                      </a:r>
                      <a:r>
                        <a:rPr lang="en-GB" sz="1400" kern="1200" dirty="0" smtClean="0"/>
                        <a:t> and </a:t>
                      </a:r>
                      <a:r>
                        <a:rPr lang="en-GB" sz="1400" kern="1200" dirty="0" err="1" smtClean="0"/>
                        <a:t>Boykov</a:t>
                      </a:r>
                      <a:r>
                        <a:rPr lang="en-GB" sz="1400" kern="1200" dirty="0" smtClean="0"/>
                        <a:t> 2012]</a:t>
                      </a:r>
                    </a:p>
                  </a:txBody>
                  <a:tcPr marL="54000" marR="54000" anchor="ctr"/>
                </a:tc>
                <a:tc>
                  <a:txBody>
                    <a:bodyPr/>
                    <a:lstStyle/>
                    <a:p>
                      <a:pPr algn="ctr"/>
                      <a:endParaRPr lang="en-GB" sz="1400" dirty="0"/>
                    </a:p>
                  </a:txBody>
                  <a:tcPr anchor="ctr"/>
                </a:tc>
                <a:tc>
                  <a:txBody>
                    <a:bodyPr/>
                    <a:lstStyle/>
                    <a:p>
                      <a:pPr algn="ctr"/>
                      <a:endParaRPr lang="en-GB" sz="1400" dirty="0" smtClean="0"/>
                    </a:p>
                  </a:txBody>
                  <a:tcPr anchor="ctr"/>
                </a:tc>
                <a:tc>
                  <a:txBody>
                    <a:bodyPr/>
                    <a:lstStyle/>
                    <a:p>
                      <a:pPr algn="ctr"/>
                      <a:endParaRPr lang="en-GB" sz="1400" dirty="0"/>
                    </a:p>
                  </a:txBody>
                  <a:tcPr anchor="ctr"/>
                </a:tc>
              </a:tr>
              <a:tr h="450703">
                <a:tc>
                  <a:txBody>
                    <a:bodyPr/>
                    <a:lstStyle/>
                    <a:p>
                      <a:pPr algn="ctr"/>
                      <a:r>
                        <a:rPr lang="en-GB" sz="1400" dirty="0" smtClean="0"/>
                        <a:t>[Li et al. 2011]</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50703">
                <a:tc>
                  <a:txBody>
                    <a:bodyPr/>
                    <a:lstStyle/>
                    <a:p>
                      <a:pPr algn="ctr"/>
                      <a:r>
                        <a:rPr lang="en-GB" sz="1400" dirty="0" smtClean="0"/>
                        <a:t>[Straub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50703">
                <a:tc>
                  <a:txBody>
                    <a:bodyPr/>
                    <a:lstStyle/>
                    <a:p>
                      <a:pPr algn="ctr"/>
                      <a:r>
                        <a:rPr lang="en-GB" sz="1400" dirty="0" smtClean="0"/>
                        <a:t>[Pham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bl>
          </a:graphicData>
        </a:graphic>
      </p:graphicFrame>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631" y="2671625"/>
            <a:ext cx="268586" cy="268586"/>
          </a:xfrm>
          <a:prstGeom prst="rect">
            <a:avLst/>
          </a:prstGeom>
        </p:spPr>
      </p:pic>
      <p:pic>
        <p:nvPicPr>
          <p:cNvPr id="40" name="Picture 3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3527622"/>
            <a:ext cx="269961" cy="310769"/>
          </a:xfrm>
          <a:prstGeom prst="rect">
            <a:avLst/>
          </a:prstGeom>
        </p:spPr>
      </p:pic>
      <p:pic>
        <p:nvPicPr>
          <p:cNvPr id="43"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238" y="2671625"/>
            <a:ext cx="268586" cy="268586"/>
          </a:xfrm>
          <a:prstGeom prst="rect">
            <a:avLst/>
          </a:prstGeom>
        </p:spPr>
      </p:pic>
      <p:pic>
        <p:nvPicPr>
          <p:cNvPr id="44"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808" y="2671625"/>
            <a:ext cx="268586" cy="268586"/>
          </a:xfrm>
          <a:prstGeom prst="rect">
            <a:avLst/>
          </a:prstGeom>
        </p:spPr>
      </p:pic>
      <p:pic>
        <p:nvPicPr>
          <p:cNvPr id="45"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238" y="3555753"/>
            <a:ext cx="268586" cy="268586"/>
          </a:xfrm>
          <a:prstGeom prst="rect">
            <a:avLst/>
          </a:prstGeom>
        </p:spPr>
      </p:pic>
      <p:pic>
        <p:nvPicPr>
          <p:cNvPr id="46"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808" y="3555753"/>
            <a:ext cx="268586" cy="268586"/>
          </a:xfrm>
          <a:prstGeom prst="rect">
            <a:avLst/>
          </a:prstGeom>
        </p:spPr>
      </p:pic>
      <p:sp useBgFill="1">
        <p:nvSpPr>
          <p:cNvPr id="38" name="Rectangle 37"/>
          <p:cNvSpPr/>
          <p:nvPr/>
        </p:nvSpPr>
        <p:spPr>
          <a:xfrm>
            <a:off x="-191387" y="3885452"/>
            <a:ext cx="6623609" cy="1272431"/>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982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53489" y="1219203"/>
            <a:ext cx="2627138" cy="3570513"/>
          </a:xfrm>
          <a:prstGeom prst="rect">
            <a:avLst/>
          </a:prstGeom>
          <a:solidFill>
            <a:schemeClr val="bg1"/>
          </a:solid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457200" y="26266"/>
            <a:ext cx="8229600" cy="721881"/>
          </a:xfrm>
        </p:spPr>
        <p:txBody>
          <a:bodyPr/>
          <a:lstStyle/>
          <a:p>
            <a:r>
              <a:rPr lang="en-GB" dirty="0" smtClean="0"/>
              <a:t>Related work</a:t>
            </a:r>
            <a:endParaRPr lang="en-GB" dirty="0"/>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4042105"/>
            <a:ext cx="269961" cy="31076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95" y="4425506"/>
            <a:ext cx="269961" cy="310769"/>
          </a:xfrm>
          <a:prstGeom prst="rect">
            <a:avLst/>
          </a:prstGeom>
        </p:spPr>
      </p:pic>
      <p:pic>
        <p:nvPicPr>
          <p:cNvPr id="34"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987" y="4070236"/>
            <a:ext cx="268586" cy="268586"/>
          </a:xfrm>
          <a:prstGeom prst="rect">
            <a:avLst/>
          </a:prstGeom>
        </p:spPr>
      </p:pic>
      <p:pic>
        <p:nvPicPr>
          <p:cNvPr id="35"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4029291"/>
            <a:ext cx="269961" cy="310769"/>
          </a:xfrm>
          <a:prstGeom prst="rect">
            <a:avLst/>
          </a:prstGeom>
        </p:spPr>
      </p:pic>
      <p:pic>
        <p:nvPicPr>
          <p:cNvPr id="36"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4425506"/>
            <a:ext cx="269961" cy="310769"/>
          </a:xfrm>
          <a:prstGeom prst="rect">
            <a:avLst/>
          </a:prstGeom>
        </p:spPr>
      </p:pic>
      <p:pic>
        <p:nvPicPr>
          <p:cNvPr id="37"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152" y="4425506"/>
            <a:ext cx="269961" cy="310769"/>
          </a:xfrm>
          <a:prstGeom prst="rect">
            <a:avLst/>
          </a:prstGeom>
        </p:spPr>
      </p:pic>
      <p:pic>
        <p:nvPicPr>
          <p:cNvPr id="24" name="Picture 4"/>
          <p:cNvPicPr>
            <a:picLocks noChangeAspect="1"/>
          </p:cNvPicPr>
          <p:nvPr/>
        </p:nvPicPr>
        <p:blipFill rotWithShape="1">
          <a:blip r:embed="rId5"/>
          <a:srcRect r="38201" b="36533"/>
          <a:stretch/>
        </p:blipFill>
        <p:spPr>
          <a:xfrm>
            <a:off x="6559225" y="1243943"/>
            <a:ext cx="2425288" cy="1938808"/>
          </a:xfrm>
          <a:prstGeom prst="rect">
            <a:avLst/>
          </a:prstGeom>
        </p:spPr>
      </p:pic>
      <p:pic>
        <p:nvPicPr>
          <p:cNvPr id="25" name="Picture 4"/>
          <p:cNvPicPr>
            <a:picLocks noChangeAspect="1"/>
          </p:cNvPicPr>
          <p:nvPr/>
        </p:nvPicPr>
        <p:blipFill rotWithShape="1">
          <a:blip r:embed="rId5"/>
          <a:srcRect t="63565" r="38201"/>
          <a:stretch/>
        </p:blipFill>
        <p:spPr>
          <a:xfrm>
            <a:off x="6554414" y="3653532"/>
            <a:ext cx="2425288" cy="1113020"/>
          </a:xfrm>
          <a:prstGeom prst="rect">
            <a:avLst/>
          </a:prstGeom>
        </p:spPr>
      </p:pic>
      <p:pic>
        <p:nvPicPr>
          <p:cNvPr id="38" name="Picture 4"/>
          <p:cNvPicPr>
            <a:picLocks noChangeAspect="1"/>
          </p:cNvPicPr>
          <p:nvPr/>
        </p:nvPicPr>
        <p:blipFill rotWithShape="1">
          <a:blip r:embed="rId5"/>
          <a:srcRect l="60829" t="49030" r="7" b="650"/>
          <a:stretch/>
        </p:blipFill>
        <p:spPr>
          <a:xfrm>
            <a:off x="6554414" y="2647507"/>
            <a:ext cx="1047865" cy="1048005"/>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1509561094"/>
              </p:ext>
            </p:extLst>
          </p:nvPr>
        </p:nvGraphicFramePr>
        <p:xfrm>
          <a:off x="10389" y="1219203"/>
          <a:ext cx="6404924" cy="3577009"/>
        </p:xfrm>
        <a:graphic>
          <a:graphicData uri="http://schemas.openxmlformats.org/drawingml/2006/table">
            <a:tbl>
              <a:tblPr firstRow="1" bandRow="1">
                <a:tableStyleId>{6E25E649-3F16-4E02-A733-19D2CDBF48F0}</a:tableStyleId>
              </a:tblPr>
              <a:tblGrid>
                <a:gridCol w="1877221"/>
                <a:gridCol w="1252591"/>
                <a:gridCol w="1707570"/>
                <a:gridCol w="1567542"/>
              </a:tblGrid>
              <a:tr h="1198725">
                <a:tc>
                  <a:txBody>
                    <a:bodyPr/>
                    <a:lstStyle/>
                    <a:p>
                      <a:pPr algn="ctr"/>
                      <a:endParaRPr lang="en-GB" sz="1400" dirty="0"/>
                    </a:p>
                  </a:txBody>
                  <a:tcPr/>
                </a:tc>
                <a:tc>
                  <a:txBody>
                    <a:bodyPr/>
                    <a:lstStyle/>
                    <a:p>
                      <a:pPr algn="ctr"/>
                      <a:r>
                        <a:rPr lang="en-GB" sz="1800" dirty="0" smtClean="0"/>
                        <a:t>Non-local regularity</a:t>
                      </a:r>
                      <a:endParaRPr lang="en-GB" sz="1800" dirty="0"/>
                    </a:p>
                  </a:txBody>
                  <a:tcPr marL="36000" marR="36000" anchor="ctr"/>
                </a:tc>
                <a:tc>
                  <a:txBody>
                    <a:bodyPr/>
                    <a:lstStyle/>
                    <a:p>
                      <a:pPr algn="ctr"/>
                      <a:r>
                        <a:rPr lang="en-GB" sz="1800" dirty="0" smtClean="0"/>
                        <a:t>Simultaneous</a:t>
                      </a:r>
                    </a:p>
                    <a:p>
                      <a:pPr algn="ctr"/>
                      <a:r>
                        <a:rPr lang="en-GB" sz="1800" dirty="0" smtClean="0"/>
                        <a:t>(non-greedy)</a:t>
                      </a:r>
                      <a:endParaRPr lang="en-GB" sz="1800" dirty="0"/>
                    </a:p>
                  </a:txBody>
                  <a:tcPr marL="36000" marR="36000" anchor="ctr"/>
                </a:tc>
                <a:tc>
                  <a:txBody>
                    <a:bodyPr/>
                    <a:lstStyle/>
                    <a:p>
                      <a:pPr algn="ctr"/>
                      <a:r>
                        <a:rPr lang="en-GB" sz="1800" dirty="0" smtClean="0"/>
                        <a:t>Preserve</a:t>
                      </a:r>
                      <a:r>
                        <a:rPr lang="en-GB" sz="1800" baseline="0" dirty="0" smtClean="0"/>
                        <a:t> orientation groups</a:t>
                      </a:r>
                      <a:endParaRPr lang="en-GB" sz="1800" dirty="0"/>
                    </a:p>
                  </a:txBody>
                  <a:tcPr marL="36000" marR="36000" anchor="ctr"/>
                </a:tc>
              </a:tr>
              <a:tr h="1019678">
                <a:tc>
                  <a:txBody>
                    <a:bodyPr/>
                    <a:lstStyle/>
                    <a:p>
                      <a:pPr algn="ctr"/>
                      <a:r>
                        <a:rPr lang="en-GB" sz="1400" kern="1200" dirty="0" smtClean="0"/>
                        <a:t>[Schnabel et al. 2007]</a:t>
                      </a:r>
                    </a:p>
                    <a:p>
                      <a:pPr algn="ctr"/>
                      <a:r>
                        <a:rPr lang="en-GB" sz="1400" kern="1200" dirty="0" smtClean="0"/>
                        <a:t>[</a:t>
                      </a:r>
                      <a:r>
                        <a:rPr lang="en-GB" sz="1400" kern="1200" dirty="0" err="1" smtClean="0"/>
                        <a:t>Isack</a:t>
                      </a:r>
                      <a:r>
                        <a:rPr lang="en-GB" sz="1400" kern="1200" dirty="0" smtClean="0"/>
                        <a:t> and </a:t>
                      </a:r>
                      <a:r>
                        <a:rPr lang="en-GB" sz="1400" kern="1200" dirty="0" err="1" smtClean="0"/>
                        <a:t>Boykov</a:t>
                      </a:r>
                      <a:r>
                        <a:rPr lang="en-GB" sz="1400" kern="1200" dirty="0" smtClean="0"/>
                        <a:t> 2012]</a:t>
                      </a:r>
                    </a:p>
                  </a:txBody>
                  <a:tcPr marL="54000" marR="54000" anchor="ctr"/>
                </a:tc>
                <a:tc>
                  <a:txBody>
                    <a:bodyPr/>
                    <a:lstStyle/>
                    <a:p>
                      <a:pPr algn="ctr"/>
                      <a:endParaRPr lang="en-GB" sz="1400" dirty="0"/>
                    </a:p>
                  </a:txBody>
                  <a:tcPr anchor="ctr"/>
                </a:tc>
                <a:tc>
                  <a:txBody>
                    <a:bodyPr/>
                    <a:lstStyle/>
                    <a:p>
                      <a:pPr algn="ctr"/>
                      <a:endParaRPr lang="en-GB" sz="1400" dirty="0" smtClean="0"/>
                    </a:p>
                  </a:txBody>
                  <a:tcPr anchor="ctr"/>
                </a:tc>
                <a:tc>
                  <a:txBody>
                    <a:bodyPr/>
                    <a:lstStyle/>
                    <a:p>
                      <a:pPr algn="ctr"/>
                      <a:endParaRPr lang="en-GB" sz="1400" dirty="0"/>
                    </a:p>
                  </a:txBody>
                  <a:tcPr anchor="ctr"/>
                </a:tc>
              </a:tr>
              <a:tr h="450703">
                <a:tc>
                  <a:txBody>
                    <a:bodyPr/>
                    <a:lstStyle/>
                    <a:p>
                      <a:pPr algn="ctr"/>
                      <a:r>
                        <a:rPr lang="en-GB" sz="1400" dirty="0" smtClean="0"/>
                        <a:t>[Li et al. 2011]</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50703">
                <a:tc>
                  <a:txBody>
                    <a:bodyPr/>
                    <a:lstStyle/>
                    <a:p>
                      <a:pPr algn="ctr"/>
                      <a:r>
                        <a:rPr lang="en-GB" sz="1400" dirty="0" smtClean="0"/>
                        <a:t>[Straub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r>
                        <a:rPr lang="en-GB" sz="2400" b="1" dirty="0" smtClean="0">
                          <a:solidFill>
                            <a:srgbClr val="FF0000"/>
                          </a:solidFill>
                        </a:rPr>
                        <a:t>?</a:t>
                      </a:r>
                      <a:endParaRPr lang="en-GB" sz="1400" b="1" dirty="0">
                        <a:solidFill>
                          <a:srgbClr val="FF0000"/>
                        </a:solidFill>
                      </a:endParaRPr>
                    </a:p>
                  </a:txBody>
                  <a:tcPr anchor="ctr"/>
                </a:tc>
              </a:tr>
              <a:tr h="450703">
                <a:tc>
                  <a:txBody>
                    <a:bodyPr/>
                    <a:lstStyle/>
                    <a:p>
                      <a:pPr algn="ctr"/>
                      <a:r>
                        <a:rPr lang="en-GB" sz="1400" dirty="0" smtClean="0"/>
                        <a:t>[Pham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bl>
          </a:graphicData>
        </a:graphic>
      </p:graphicFrame>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631" y="2671625"/>
            <a:ext cx="268586" cy="268586"/>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3527622"/>
            <a:ext cx="269961" cy="310769"/>
          </a:xfrm>
          <a:prstGeom prst="rect">
            <a:avLst/>
          </a:prstGeom>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96" y="3931518"/>
            <a:ext cx="269961" cy="310769"/>
          </a:xfrm>
          <a:prstGeom prst="rect">
            <a:avLst/>
          </a:prstGeom>
        </p:spPr>
      </p:pic>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4365710"/>
            <a:ext cx="269961" cy="310769"/>
          </a:xfrm>
          <a:prstGeom prst="rect">
            <a:avLst/>
          </a:prstGeom>
        </p:spPr>
      </p:pic>
      <p:pic>
        <p:nvPicPr>
          <p:cNvPr id="43"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238" y="2671625"/>
            <a:ext cx="268586" cy="268586"/>
          </a:xfrm>
          <a:prstGeom prst="rect">
            <a:avLst/>
          </a:prstGeom>
        </p:spPr>
      </p:pic>
      <p:pic>
        <p:nvPicPr>
          <p:cNvPr id="44"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808" y="2671625"/>
            <a:ext cx="268586" cy="268586"/>
          </a:xfrm>
          <a:prstGeom prst="rect">
            <a:avLst/>
          </a:prstGeom>
        </p:spPr>
      </p:pic>
      <p:pic>
        <p:nvPicPr>
          <p:cNvPr id="45"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238" y="3555753"/>
            <a:ext cx="268586" cy="268586"/>
          </a:xfrm>
          <a:prstGeom prst="rect">
            <a:avLst/>
          </a:prstGeom>
        </p:spPr>
      </p:pic>
      <p:pic>
        <p:nvPicPr>
          <p:cNvPr id="46"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8808" y="3555753"/>
            <a:ext cx="268586" cy="268586"/>
          </a:xfrm>
          <a:prstGeom prst="rect">
            <a:avLst/>
          </a:prstGeom>
        </p:spPr>
      </p:pic>
      <p:pic>
        <p:nvPicPr>
          <p:cNvPr id="47"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403" y="3931518"/>
            <a:ext cx="269961" cy="310769"/>
          </a:xfrm>
          <a:prstGeom prst="rect">
            <a:avLst/>
          </a:prstGeom>
        </p:spPr>
      </p:pic>
      <p:pic>
        <p:nvPicPr>
          <p:cNvPr id="49"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1987" y="4393841"/>
            <a:ext cx="268586" cy="268586"/>
          </a:xfrm>
          <a:prstGeom prst="rect">
            <a:avLst/>
          </a:prstGeom>
        </p:spPr>
      </p:pic>
      <p:pic>
        <p:nvPicPr>
          <p:cNvPr id="50"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4352896"/>
            <a:ext cx="269961" cy="310769"/>
          </a:xfrm>
          <a:prstGeom prst="rect">
            <a:avLst/>
          </a:prstGeom>
        </p:spPr>
      </p:pic>
      <p:sp useBgFill="1">
        <p:nvSpPr>
          <p:cNvPr id="39" name="Rectangle 38"/>
          <p:cNvSpPr/>
          <p:nvPr/>
        </p:nvSpPr>
        <p:spPr>
          <a:xfrm>
            <a:off x="-191387" y="4327504"/>
            <a:ext cx="6623609" cy="961662"/>
          </a:xfrm>
          <a:prstGeom prst="rect">
            <a:avLst/>
          </a:prstGeom>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9817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53489" y="1219203"/>
            <a:ext cx="2627138" cy="3570513"/>
          </a:xfrm>
          <a:prstGeom prst="rect">
            <a:avLst/>
          </a:prstGeom>
          <a:solidFill>
            <a:schemeClr val="bg1"/>
          </a:solid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457200" y="26266"/>
            <a:ext cx="8229600" cy="721881"/>
          </a:xfrm>
        </p:spPr>
        <p:txBody>
          <a:bodyPr/>
          <a:lstStyle/>
          <a:p>
            <a:r>
              <a:rPr lang="en-GB" dirty="0" smtClean="0"/>
              <a:t>Related work</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009375577"/>
              </p:ext>
            </p:extLst>
          </p:nvPr>
        </p:nvGraphicFramePr>
        <p:xfrm>
          <a:off x="10389" y="1219203"/>
          <a:ext cx="6404924" cy="3577009"/>
        </p:xfrm>
        <a:graphic>
          <a:graphicData uri="http://schemas.openxmlformats.org/drawingml/2006/table">
            <a:tbl>
              <a:tblPr firstRow="1" bandRow="1">
                <a:tableStyleId>{6E25E649-3F16-4E02-A733-19D2CDBF48F0}</a:tableStyleId>
              </a:tblPr>
              <a:tblGrid>
                <a:gridCol w="1877221"/>
                <a:gridCol w="1252591"/>
                <a:gridCol w="1707570"/>
                <a:gridCol w="1567542"/>
              </a:tblGrid>
              <a:tr h="1198725">
                <a:tc>
                  <a:txBody>
                    <a:bodyPr/>
                    <a:lstStyle/>
                    <a:p>
                      <a:pPr algn="ctr"/>
                      <a:endParaRPr lang="en-GB" sz="1400" dirty="0"/>
                    </a:p>
                  </a:txBody>
                  <a:tcPr/>
                </a:tc>
                <a:tc>
                  <a:txBody>
                    <a:bodyPr/>
                    <a:lstStyle/>
                    <a:p>
                      <a:pPr algn="ctr"/>
                      <a:r>
                        <a:rPr lang="en-GB" sz="1800" dirty="0" smtClean="0"/>
                        <a:t>Non-local regularity</a:t>
                      </a:r>
                      <a:endParaRPr lang="en-GB" sz="1800" dirty="0"/>
                    </a:p>
                  </a:txBody>
                  <a:tcPr marL="36000" marR="36000" anchor="ctr"/>
                </a:tc>
                <a:tc>
                  <a:txBody>
                    <a:bodyPr/>
                    <a:lstStyle/>
                    <a:p>
                      <a:pPr algn="ctr"/>
                      <a:r>
                        <a:rPr lang="en-GB" sz="1800" dirty="0" smtClean="0"/>
                        <a:t>Simultaneous</a:t>
                      </a:r>
                    </a:p>
                    <a:p>
                      <a:pPr algn="ctr"/>
                      <a:r>
                        <a:rPr lang="en-GB" sz="1800" dirty="0" smtClean="0"/>
                        <a:t>(non-greedy)</a:t>
                      </a:r>
                      <a:endParaRPr lang="en-GB" sz="1800" dirty="0"/>
                    </a:p>
                  </a:txBody>
                  <a:tcPr marL="36000" marR="36000" anchor="ctr"/>
                </a:tc>
                <a:tc>
                  <a:txBody>
                    <a:bodyPr/>
                    <a:lstStyle/>
                    <a:p>
                      <a:pPr algn="ctr"/>
                      <a:r>
                        <a:rPr lang="en-GB" sz="1800" dirty="0" smtClean="0"/>
                        <a:t>Preserve</a:t>
                      </a:r>
                      <a:r>
                        <a:rPr lang="en-GB" sz="1800" baseline="0" dirty="0" smtClean="0"/>
                        <a:t> orientation groups</a:t>
                      </a:r>
                      <a:endParaRPr lang="en-GB" sz="1800" dirty="0"/>
                    </a:p>
                  </a:txBody>
                  <a:tcPr marL="36000" marR="36000" anchor="ctr"/>
                </a:tc>
              </a:tr>
              <a:tr h="1019678">
                <a:tc>
                  <a:txBody>
                    <a:bodyPr/>
                    <a:lstStyle/>
                    <a:p>
                      <a:pPr algn="ctr"/>
                      <a:r>
                        <a:rPr lang="en-GB" sz="1400" kern="1200" dirty="0" smtClean="0"/>
                        <a:t>[Schnabel et al. 2007]</a:t>
                      </a:r>
                    </a:p>
                    <a:p>
                      <a:pPr algn="ctr"/>
                      <a:r>
                        <a:rPr lang="en-GB" sz="1400" kern="1200" dirty="0" smtClean="0"/>
                        <a:t>[</a:t>
                      </a:r>
                      <a:r>
                        <a:rPr lang="en-GB" sz="1400" kern="1200" dirty="0" err="1" smtClean="0"/>
                        <a:t>Isack</a:t>
                      </a:r>
                      <a:r>
                        <a:rPr lang="en-GB" sz="1400" kern="1200" dirty="0" smtClean="0"/>
                        <a:t> and </a:t>
                      </a:r>
                      <a:r>
                        <a:rPr lang="en-GB" sz="1400" kern="1200" dirty="0" err="1" smtClean="0"/>
                        <a:t>Boykov</a:t>
                      </a:r>
                      <a:r>
                        <a:rPr lang="en-GB" sz="1400" kern="1200" dirty="0" smtClean="0"/>
                        <a:t> 2012]</a:t>
                      </a:r>
                    </a:p>
                  </a:txBody>
                  <a:tcPr marL="54000" marR="54000" anchor="ctr"/>
                </a:tc>
                <a:tc>
                  <a:txBody>
                    <a:bodyPr/>
                    <a:lstStyle/>
                    <a:p>
                      <a:pPr algn="ctr"/>
                      <a:endParaRPr lang="en-GB" sz="1400" dirty="0"/>
                    </a:p>
                  </a:txBody>
                  <a:tcPr anchor="ctr"/>
                </a:tc>
                <a:tc>
                  <a:txBody>
                    <a:bodyPr/>
                    <a:lstStyle/>
                    <a:p>
                      <a:pPr algn="ctr"/>
                      <a:endParaRPr lang="en-GB" sz="1400" dirty="0" smtClean="0"/>
                    </a:p>
                  </a:txBody>
                  <a:tcPr anchor="ctr"/>
                </a:tc>
                <a:tc>
                  <a:txBody>
                    <a:bodyPr/>
                    <a:lstStyle/>
                    <a:p>
                      <a:pPr algn="ctr"/>
                      <a:endParaRPr lang="en-GB" sz="1400" dirty="0"/>
                    </a:p>
                  </a:txBody>
                  <a:tcPr anchor="ctr"/>
                </a:tc>
              </a:tr>
              <a:tr h="450703">
                <a:tc>
                  <a:txBody>
                    <a:bodyPr/>
                    <a:lstStyle/>
                    <a:p>
                      <a:pPr algn="ctr"/>
                      <a:r>
                        <a:rPr lang="en-GB" sz="1400" dirty="0" smtClean="0"/>
                        <a:t>[Li et al. 2011]</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50703">
                <a:tc>
                  <a:txBody>
                    <a:bodyPr/>
                    <a:lstStyle/>
                    <a:p>
                      <a:pPr algn="ctr"/>
                      <a:r>
                        <a:rPr lang="en-GB" sz="1400" dirty="0" smtClean="0"/>
                        <a:t>[Straub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r>
                        <a:rPr lang="en-GB" sz="2400" b="1" dirty="0" smtClean="0">
                          <a:solidFill>
                            <a:srgbClr val="FF0000"/>
                          </a:solidFill>
                        </a:rPr>
                        <a:t>?</a:t>
                      </a:r>
                      <a:endParaRPr lang="en-GB" sz="2400" dirty="0"/>
                    </a:p>
                  </a:txBody>
                  <a:tcPr anchor="ctr"/>
                </a:tc>
              </a:tr>
              <a:tr h="450703">
                <a:tc>
                  <a:txBody>
                    <a:bodyPr/>
                    <a:lstStyle/>
                    <a:p>
                      <a:pPr algn="ctr"/>
                      <a:r>
                        <a:rPr lang="en-GB" sz="1400" dirty="0" smtClean="0"/>
                        <a:t>[Pham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2671625"/>
            <a:ext cx="268586" cy="2685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631" y="3527622"/>
            <a:ext cx="269961" cy="31076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796" y="3931518"/>
            <a:ext cx="269961" cy="310769"/>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631" y="4365710"/>
            <a:ext cx="269961" cy="310769"/>
          </a:xfrm>
          <a:prstGeom prst="rect">
            <a:avLst/>
          </a:prstGeom>
        </p:spPr>
      </p:pic>
      <p:pic>
        <p:nvPicPr>
          <p:cNvPr id="28"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2671625"/>
            <a:ext cx="268586" cy="268586"/>
          </a:xfrm>
          <a:prstGeom prst="rect">
            <a:avLst/>
          </a:prstGeom>
        </p:spPr>
      </p:pic>
      <p:pic>
        <p:nvPicPr>
          <p:cNvPr id="29"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808" y="2671625"/>
            <a:ext cx="268586" cy="268586"/>
          </a:xfrm>
          <a:prstGeom prst="rect">
            <a:avLst/>
          </a:prstGeom>
        </p:spPr>
      </p:pic>
      <p:pic>
        <p:nvPicPr>
          <p:cNvPr id="30"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3555753"/>
            <a:ext cx="268586" cy="268586"/>
          </a:xfrm>
          <a:prstGeom prst="rect">
            <a:avLst/>
          </a:prstGeom>
        </p:spPr>
      </p:pic>
      <p:pic>
        <p:nvPicPr>
          <p:cNvPr id="31"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808" y="3555753"/>
            <a:ext cx="268586" cy="268586"/>
          </a:xfrm>
          <a:prstGeom prst="rect">
            <a:avLst/>
          </a:prstGeom>
        </p:spPr>
      </p:pic>
      <p:pic>
        <p:nvPicPr>
          <p:cNvPr id="32"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5403" y="3931518"/>
            <a:ext cx="269961" cy="310769"/>
          </a:xfrm>
          <a:prstGeom prst="rect">
            <a:avLst/>
          </a:prstGeom>
        </p:spPr>
      </p:pic>
      <p:pic>
        <p:nvPicPr>
          <p:cNvPr id="34"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1987" y="4393841"/>
            <a:ext cx="268586" cy="268586"/>
          </a:xfrm>
          <a:prstGeom prst="rect">
            <a:avLst/>
          </a:prstGeom>
        </p:spPr>
      </p:pic>
      <p:pic>
        <p:nvPicPr>
          <p:cNvPr id="35"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238" y="4352896"/>
            <a:ext cx="269961" cy="310769"/>
          </a:xfrm>
          <a:prstGeom prst="rect">
            <a:avLst/>
          </a:prstGeom>
        </p:spPr>
      </p:pic>
      <p:pic>
        <p:nvPicPr>
          <p:cNvPr id="39"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l="56004" t="2181" r="766" b="15065"/>
          <a:stretch/>
        </p:blipFill>
        <p:spPr>
          <a:xfrm>
            <a:off x="6506654" y="2891078"/>
            <a:ext cx="2532673" cy="1856567"/>
          </a:xfrm>
        </p:spPr>
      </p:pic>
      <p:pic>
        <p:nvPicPr>
          <p:cNvPr id="40"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295" t="2181" r="43996" b="15065"/>
          <a:stretch/>
        </p:blipFill>
        <p:spPr bwMode="auto">
          <a:xfrm>
            <a:off x="6506654" y="1324272"/>
            <a:ext cx="2532673" cy="144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3779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Related work</a:t>
            </a:r>
            <a:endParaRPr lang="en-GB" dirty="0"/>
          </a:p>
        </p:txBody>
      </p:sp>
      <p:sp>
        <p:nvSpPr>
          <p:cNvPr id="3" name="Title 1"/>
          <p:cNvSpPr txBox="1">
            <a:spLocks/>
          </p:cNvSpPr>
          <p:nvPr/>
        </p:nvSpPr>
        <p:spPr bwMode="auto">
          <a:xfrm>
            <a:off x="457200" y="3937000"/>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pPr algn="l"/>
            <a:r>
              <a:rPr lang="en-GB" sz="2400" dirty="0" err="1" smtClean="0"/>
              <a:t>Oesau</a:t>
            </a:r>
            <a:r>
              <a:rPr lang="en-GB" sz="2400" dirty="0" smtClean="0"/>
              <a:t> and Lafarge and </a:t>
            </a:r>
            <a:r>
              <a:rPr lang="en-GB" sz="2400" dirty="0" err="1" smtClean="0"/>
              <a:t>Alliez</a:t>
            </a:r>
            <a:r>
              <a:rPr lang="en-GB" sz="2400" dirty="0" smtClean="0"/>
              <a:t>:</a:t>
            </a:r>
            <a:br>
              <a:rPr lang="en-GB" sz="2400" dirty="0" smtClean="0"/>
            </a:br>
            <a:r>
              <a:rPr lang="en-GB" sz="2400" dirty="0" smtClean="0"/>
              <a:t>Planar Shape Detection and Regularization in Tandem, Computer Graphics Forum 2015</a:t>
            </a:r>
            <a:endParaRPr lang="en-GB"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4452"/>
            <a:ext cx="9144000" cy="2491696"/>
          </a:xfrm>
          <a:prstGeom prst="rect">
            <a:avLst/>
          </a:prstGeom>
        </p:spPr>
      </p:pic>
    </p:spTree>
    <p:extLst>
      <p:ext uri="{BB962C8B-B14F-4D97-AF65-F5344CB8AC3E}">
        <p14:creationId xmlns:p14="http://schemas.microsoft.com/office/powerpoint/2010/main" val="1402493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6453489" y="1219203"/>
            <a:ext cx="2627138" cy="3570513"/>
          </a:xfrm>
          <a:prstGeom prst="rect">
            <a:avLst/>
          </a:prstGeom>
          <a:solidFill>
            <a:schemeClr val="bg1"/>
          </a:solid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le 1"/>
          <p:cNvSpPr>
            <a:spLocks noGrp="1"/>
          </p:cNvSpPr>
          <p:nvPr>
            <p:ph type="title"/>
          </p:nvPr>
        </p:nvSpPr>
        <p:spPr>
          <a:xfrm>
            <a:off x="457200" y="26266"/>
            <a:ext cx="8229600" cy="721881"/>
          </a:xfrm>
        </p:spPr>
        <p:txBody>
          <a:bodyPr/>
          <a:lstStyle/>
          <a:p>
            <a:r>
              <a:rPr lang="en-GB" dirty="0" smtClean="0"/>
              <a:t>Related work</a:t>
            </a:r>
            <a:endParaRPr lang="en-GB" dirty="0"/>
          </a:p>
        </p:txBody>
      </p:sp>
      <p:graphicFrame>
        <p:nvGraphicFramePr>
          <p:cNvPr id="4" name="Table 3"/>
          <p:cNvGraphicFramePr>
            <a:graphicFrameLocks noGrp="1"/>
          </p:cNvGraphicFramePr>
          <p:nvPr>
            <p:extLst/>
          </p:nvPr>
        </p:nvGraphicFramePr>
        <p:xfrm>
          <a:off x="10389" y="1219203"/>
          <a:ext cx="6404924" cy="3570514"/>
        </p:xfrm>
        <a:graphic>
          <a:graphicData uri="http://schemas.openxmlformats.org/drawingml/2006/table">
            <a:tbl>
              <a:tblPr firstRow="1" bandRow="1">
                <a:tableStyleId>{6E25E649-3F16-4E02-A733-19D2CDBF48F0}</a:tableStyleId>
              </a:tblPr>
              <a:tblGrid>
                <a:gridCol w="1877221"/>
                <a:gridCol w="1252591"/>
                <a:gridCol w="1707570"/>
                <a:gridCol w="1567542"/>
              </a:tblGrid>
              <a:tr h="1064370">
                <a:tc>
                  <a:txBody>
                    <a:bodyPr/>
                    <a:lstStyle/>
                    <a:p>
                      <a:pPr algn="ctr"/>
                      <a:endParaRPr lang="en-GB" sz="1400" dirty="0"/>
                    </a:p>
                  </a:txBody>
                  <a:tcPr/>
                </a:tc>
                <a:tc>
                  <a:txBody>
                    <a:bodyPr/>
                    <a:lstStyle/>
                    <a:p>
                      <a:pPr algn="ctr"/>
                      <a:r>
                        <a:rPr lang="en-GB" sz="1800" dirty="0" smtClean="0"/>
                        <a:t>Non-local regularity</a:t>
                      </a:r>
                      <a:endParaRPr lang="en-GB" sz="1800" dirty="0"/>
                    </a:p>
                  </a:txBody>
                  <a:tcPr marL="36000" marR="36000" anchor="ctr"/>
                </a:tc>
                <a:tc>
                  <a:txBody>
                    <a:bodyPr/>
                    <a:lstStyle/>
                    <a:p>
                      <a:pPr algn="ctr"/>
                      <a:r>
                        <a:rPr lang="en-GB" sz="1800" dirty="0" smtClean="0"/>
                        <a:t>Simultaneous</a:t>
                      </a:r>
                    </a:p>
                    <a:p>
                      <a:pPr algn="ctr"/>
                      <a:r>
                        <a:rPr lang="en-GB" sz="1800" dirty="0" smtClean="0"/>
                        <a:t>(non-greedy)</a:t>
                      </a:r>
                      <a:endParaRPr lang="en-GB" sz="1800" dirty="0"/>
                    </a:p>
                  </a:txBody>
                  <a:tcPr marL="36000" marR="36000" anchor="ctr"/>
                </a:tc>
                <a:tc>
                  <a:txBody>
                    <a:bodyPr/>
                    <a:lstStyle/>
                    <a:p>
                      <a:pPr algn="ctr"/>
                      <a:r>
                        <a:rPr lang="en-GB" sz="1800" dirty="0" smtClean="0"/>
                        <a:t>Preserve</a:t>
                      </a:r>
                      <a:r>
                        <a:rPr lang="en-GB" sz="1800" baseline="0" dirty="0" smtClean="0"/>
                        <a:t> orientation groups</a:t>
                      </a:r>
                      <a:endParaRPr lang="en-GB" sz="1800" dirty="0"/>
                    </a:p>
                  </a:txBody>
                  <a:tcPr marL="36000" marR="36000" anchor="ctr"/>
                </a:tc>
              </a:tr>
              <a:tr h="905392">
                <a:tc>
                  <a:txBody>
                    <a:bodyPr/>
                    <a:lstStyle/>
                    <a:p>
                      <a:pPr algn="ctr"/>
                      <a:r>
                        <a:rPr lang="en-GB" sz="1400" kern="1200" dirty="0" smtClean="0"/>
                        <a:t>[Schnabel et al. 2007]</a:t>
                      </a:r>
                    </a:p>
                    <a:p>
                      <a:pPr algn="ctr"/>
                      <a:r>
                        <a:rPr lang="en-GB" sz="1400" kern="1200" dirty="0" smtClean="0"/>
                        <a:t>[</a:t>
                      </a:r>
                      <a:r>
                        <a:rPr lang="en-GB" sz="1400" kern="1200" dirty="0" err="1" smtClean="0"/>
                        <a:t>Isack</a:t>
                      </a:r>
                      <a:r>
                        <a:rPr lang="en-GB" sz="1400" kern="1200" dirty="0" smtClean="0"/>
                        <a:t> and </a:t>
                      </a:r>
                      <a:r>
                        <a:rPr lang="en-GB" sz="1400" kern="1200" dirty="0" err="1" smtClean="0"/>
                        <a:t>Boykov</a:t>
                      </a:r>
                      <a:r>
                        <a:rPr lang="en-GB" sz="1400" kern="1200" dirty="0" smtClean="0"/>
                        <a:t> 2012]</a:t>
                      </a:r>
                    </a:p>
                  </a:txBody>
                  <a:tcPr marL="54000" marR="54000" anchor="ctr"/>
                </a:tc>
                <a:tc>
                  <a:txBody>
                    <a:bodyPr/>
                    <a:lstStyle/>
                    <a:p>
                      <a:pPr algn="ctr"/>
                      <a:endParaRPr lang="en-GB" sz="1400" dirty="0"/>
                    </a:p>
                  </a:txBody>
                  <a:tcPr anchor="ctr"/>
                </a:tc>
                <a:tc>
                  <a:txBody>
                    <a:bodyPr/>
                    <a:lstStyle/>
                    <a:p>
                      <a:pPr algn="ctr"/>
                      <a:endParaRPr lang="en-GB" sz="1400" dirty="0" smtClean="0"/>
                    </a:p>
                  </a:txBody>
                  <a:tcPr anchor="ctr"/>
                </a:tc>
                <a:tc>
                  <a:txBody>
                    <a:bodyPr/>
                    <a:lstStyle/>
                    <a:p>
                      <a:pPr algn="ctr"/>
                      <a:endParaRPr lang="en-GB" sz="1400" dirty="0"/>
                    </a:p>
                  </a:txBody>
                  <a:tcPr anchor="ctr"/>
                </a:tc>
              </a:tr>
              <a:tr h="400188">
                <a:tc>
                  <a:txBody>
                    <a:bodyPr/>
                    <a:lstStyle/>
                    <a:p>
                      <a:pPr algn="ctr"/>
                      <a:r>
                        <a:rPr lang="en-GB" sz="1400" dirty="0" smtClean="0"/>
                        <a:t>[Li et al. 2011]</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00188">
                <a:tc>
                  <a:txBody>
                    <a:bodyPr/>
                    <a:lstStyle/>
                    <a:p>
                      <a:pPr algn="ctr"/>
                      <a:r>
                        <a:rPr lang="en-GB" sz="1400" dirty="0" smtClean="0"/>
                        <a:t>[Straub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00188">
                <a:tc>
                  <a:txBody>
                    <a:bodyPr/>
                    <a:lstStyle/>
                    <a:p>
                      <a:pPr algn="ctr"/>
                      <a:r>
                        <a:rPr lang="en-GB" sz="1400" dirty="0" smtClean="0"/>
                        <a:t>[Pham et al. 2014]</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r h="400188">
                <a:tc>
                  <a:txBody>
                    <a:bodyPr/>
                    <a:lstStyle/>
                    <a:p>
                      <a:pPr algn="ctr"/>
                      <a:r>
                        <a:rPr lang="en-GB" sz="1400" dirty="0" err="1" smtClean="0"/>
                        <a:t>RAPter</a:t>
                      </a:r>
                      <a:endParaRPr lang="en-GB" sz="1400" dirty="0"/>
                    </a:p>
                  </a:txBody>
                  <a:tcPr marL="54000" marR="54000"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631" y="2496365"/>
            <a:ext cx="268586" cy="2685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3204017"/>
            <a:ext cx="269961" cy="310769"/>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96" y="3607913"/>
            <a:ext cx="269961" cy="310769"/>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9631" y="4042105"/>
            <a:ext cx="269961" cy="310769"/>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795" y="4425506"/>
            <a:ext cx="269961" cy="310769"/>
          </a:xfrm>
          <a:prstGeom prst="rect">
            <a:avLst/>
          </a:prstGeom>
        </p:spPr>
      </p:pic>
      <p:pic>
        <p:nvPicPr>
          <p:cNvPr id="28"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2496365"/>
            <a:ext cx="268586" cy="268586"/>
          </a:xfrm>
          <a:prstGeom prst="rect">
            <a:avLst/>
          </a:prstGeom>
        </p:spPr>
      </p:pic>
      <p:pic>
        <p:nvPicPr>
          <p:cNvPr id="29"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808" y="2496365"/>
            <a:ext cx="268586" cy="268586"/>
          </a:xfrm>
          <a:prstGeom prst="rect">
            <a:avLst/>
          </a:prstGeom>
        </p:spPr>
      </p:pic>
      <p:pic>
        <p:nvPicPr>
          <p:cNvPr id="30"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7238" y="3232148"/>
            <a:ext cx="268586" cy="268586"/>
          </a:xfrm>
          <a:prstGeom prst="rect">
            <a:avLst/>
          </a:prstGeom>
        </p:spPr>
      </p:pic>
      <p:pic>
        <p:nvPicPr>
          <p:cNvPr id="31"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8808" y="3232148"/>
            <a:ext cx="268586" cy="268586"/>
          </a:xfrm>
          <a:prstGeom prst="rect">
            <a:avLst/>
          </a:prstGeom>
        </p:spPr>
      </p:pic>
      <p:pic>
        <p:nvPicPr>
          <p:cNvPr id="32"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5403" y="3607913"/>
            <a:ext cx="269961" cy="310769"/>
          </a:xfrm>
          <a:prstGeom prst="rect">
            <a:avLst/>
          </a:prstGeom>
        </p:spPr>
      </p:pic>
      <p:pic>
        <p:nvPicPr>
          <p:cNvPr id="33"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152" y="3637540"/>
            <a:ext cx="268586" cy="268586"/>
          </a:xfrm>
          <a:prstGeom prst="rect">
            <a:avLst/>
          </a:prstGeom>
        </p:spPr>
      </p:pic>
      <p:pic>
        <p:nvPicPr>
          <p:cNvPr id="34"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1987" y="4070236"/>
            <a:ext cx="268586" cy="268586"/>
          </a:xfrm>
          <a:prstGeom prst="rect">
            <a:avLst/>
          </a:prstGeom>
        </p:spPr>
      </p:pic>
      <p:pic>
        <p:nvPicPr>
          <p:cNvPr id="35"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4029291"/>
            <a:ext cx="269961" cy="310769"/>
          </a:xfrm>
          <a:prstGeom prst="rect">
            <a:avLst/>
          </a:prstGeom>
        </p:spPr>
      </p:pic>
      <p:pic>
        <p:nvPicPr>
          <p:cNvPr id="36"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238" y="4425506"/>
            <a:ext cx="269961" cy="310769"/>
          </a:xfrm>
          <a:prstGeom prst="rect">
            <a:avLst/>
          </a:prstGeom>
        </p:spPr>
      </p:pic>
      <p:pic>
        <p:nvPicPr>
          <p:cNvPr id="37"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0152" y="4425506"/>
            <a:ext cx="269961" cy="310769"/>
          </a:xfrm>
          <a:prstGeom prst="rect">
            <a:avLst/>
          </a:prstGeom>
        </p:spPr>
      </p:pic>
    </p:spTree>
    <p:extLst>
      <p:ext uri="{BB962C8B-B14F-4D97-AF65-F5344CB8AC3E}">
        <p14:creationId xmlns:p14="http://schemas.microsoft.com/office/powerpoint/2010/main" val="2170232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Results</a:t>
            </a:r>
            <a:endParaRPr lang="en-GB" dirty="0"/>
          </a:p>
        </p:txBody>
      </p:sp>
    </p:spTree>
    <p:extLst>
      <p:ext uri="{BB962C8B-B14F-4D97-AF65-F5344CB8AC3E}">
        <p14:creationId xmlns:p14="http://schemas.microsoft.com/office/powerpoint/2010/main" val="18028922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hape 43"/>
          <p:cNvPicPr preferRelativeResize="0"/>
          <p:nvPr/>
        </p:nvPicPr>
        <p:blipFill rotWithShape="1">
          <a:blip r:embed="rId3">
            <a:alphaModFix/>
          </a:blip>
          <a:srcRect l="9545" t="16340" r="7521" b="30257"/>
          <a:stretch/>
        </p:blipFill>
        <p:spPr>
          <a:xfrm>
            <a:off x="627867" y="808651"/>
            <a:ext cx="8449633" cy="3400491"/>
          </a:xfrm>
          <a:prstGeom prst="rect">
            <a:avLst/>
          </a:prstGeom>
          <a:noFill/>
          <a:ln>
            <a:noFill/>
          </a:ln>
        </p:spPr>
      </p:pic>
      <p:sp>
        <p:nvSpPr>
          <p:cNvPr id="5" name="Shape 891"/>
          <p:cNvSpPr txBox="1"/>
          <p:nvPr/>
        </p:nvSpPr>
        <p:spPr>
          <a:xfrm>
            <a:off x="6697785" y="4722264"/>
            <a:ext cx="2446215" cy="469030"/>
          </a:xfrm>
          <a:prstGeom prst="rect">
            <a:avLst/>
          </a:prstGeom>
          <a:noFill/>
          <a:ln>
            <a:noFill/>
          </a:ln>
        </p:spPr>
        <p:txBody>
          <a:bodyPr lIns="91425" tIns="91425" rIns="91425" bIns="91425" anchor="ctr" anchorCtr="0">
            <a:noAutofit/>
          </a:bodyPr>
          <a:lstStyle/>
          <a:p>
            <a:pPr lvl="0" algn="r" rtl="0">
              <a:spcBef>
                <a:spcPts val="0"/>
              </a:spcBef>
              <a:buNone/>
            </a:pPr>
            <a:r>
              <a:rPr lang="en" sz="1600" b="1" dirty="0">
                <a:solidFill>
                  <a:schemeClr val="bg1"/>
                </a:solidFill>
                <a:latin typeface="+mj-lt"/>
                <a:ea typeface="ＭＳ Ｐゴシック" pitchFamily="-108" charset="-128"/>
                <a:cs typeface="ＭＳ Ｐゴシック" pitchFamily="-108" charset="-128"/>
              </a:rPr>
              <a:t> Data</a:t>
            </a:r>
            <a:r>
              <a:rPr lang="en" sz="1600" b="1" dirty="0" smtClean="0">
                <a:solidFill>
                  <a:schemeClr val="bg1"/>
                </a:solidFill>
                <a:latin typeface="+mj-lt"/>
                <a:ea typeface="ＭＳ Ｐゴシック" pitchFamily="-108" charset="-128"/>
                <a:cs typeface="ＭＳ Ｐゴシック" pitchFamily="-108" charset="-128"/>
              </a:rPr>
              <a:t>: [Oesau al. 2014]</a:t>
            </a:r>
            <a:endParaRPr lang="en" sz="1600" b="1" dirty="0">
              <a:solidFill>
                <a:schemeClr val="bg1"/>
              </a:solidFill>
              <a:latin typeface="+mj-lt"/>
              <a:ea typeface="ＭＳ Ｐゴシック" pitchFamily="-108" charset="-128"/>
              <a:cs typeface="ＭＳ Ｐゴシック" pitchFamily="-108" charset="-128"/>
            </a:endParaRPr>
          </a:p>
        </p:txBody>
      </p:sp>
      <p:sp>
        <p:nvSpPr>
          <p:cNvPr id="6" name="Shape 891"/>
          <p:cNvSpPr txBox="1"/>
          <p:nvPr/>
        </p:nvSpPr>
        <p:spPr>
          <a:xfrm>
            <a:off x="1745420" y="4801829"/>
            <a:ext cx="3736312" cy="309899"/>
          </a:xfrm>
          <a:prstGeom prst="rect">
            <a:avLst/>
          </a:prstGeom>
          <a:noFill/>
          <a:ln>
            <a:noFill/>
          </a:ln>
        </p:spPr>
        <p:txBody>
          <a:bodyPr lIns="91425" tIns="91425" rIns="91425" bIns="91425" anchor="ctr" anchorCtr="0">
            <a:noAutofit/>
          </a:bodyPr>
          <a:lstStyle/>
          <a:p>
            <a:pPr lvl="0" algn="ctr" rtl="0">
              <a:spcBef>
                <a:spcPts val="0"/>
              </a:spcBef>
              <a:buNone/>
            </a:pPr>
            <a:r>
              <a:rPr lang="en" sz="2000" b="1" dirty="0" smtClean="0">
                <a:solidFill>
                  <a:schemeClr val="bg1"/>
                </a:solidFill>
                <a:latin typeface="+mj-lt"/>
                <a:ea typeface="ＭＳ Ｐゴシック" pitchFamily="-108" charset="-128"/>
                <a:cs typeface="ＭＳ Ｐゴシック" pitchFamily="-108" charset="-128"/>
              </a:rPr>
              <a:t>Distribution of point normals</a:t>
            </a:r>
            <a:endParaRPr lang="en" sz="2000" b="1" dirty="0">
              <a:solidFill>
                <a:schemeClr val="bg1"/>
              </a:solidFill>
              <a:latin typeface="+mj-lt"/>
              <a:ea typeface="ＭＳ Ｐゴシック" pitchFamily="-108" charset="-128"/>
              <a:cs typeface="ＭＳ Ｐゴシック" pitchFamily="-108" charset="-128"/>
            </a:endParaRPr>
          </a:p>
        </p:txBody>
      </p:sp>
      <p:sp>
        <p:nvSpPr>
          <p:cNvPr id="7" name="Shape 891"/>
          <p:cNvSpPr txBox="1"/>
          <p:nvPr/>
        </p:nvSpPr>
        <p:spPr>
          <a:xfrm>
            <a:off x="3773233" y="4248886"/>
            <a:ext cx="3218895" cy="309899"/>
          </a:xfrm>
          <a:prstGeom prst="rect">
            <a:avLst/>
          </a:prstGeom>
          <a:noFill/>
          <a:ln>
            <a:noFill/>
          </a:ln>
        </p:spPr>
        <p:txBody>
          <a:bodyPr lIns="91425" tIns="91425" rIns="91425" bIns="91425" anchor="ctr" anchorCtr="0">
            <a:noAutofit/>
          </a:bodyPr>
          <a:lstStyle/>
          <a:p>
            <a:pPr lvl="0" algn="ctr" rtl="0">
              <a:spcBef>
                <a:spcPts val="0"/>
              </a:spcBef>
              <a:buNone/>
            </a:pPr>
            <a:r>
              <a:rPr lang="en" sz="2000" b="1" dirty="0" smtClean="0">
                <a:solidFill>
                  <a:schemeClr val="bg1"/>
                </a:solidFill>
                <a:latin typeface="+mj-lt"/>
                <a:ea typeface="ＭＳ Ｐゴシック" pitchFamily="-108" charset="-128"/>
                <a:cs typeface="ＭＳ Ｐゴシック" pitchFamily="-108" charset="-128"/>
              </a:rPr>
              <a:t>Input pointcloud (LiDAR)</a:t>
            </a:r>
            <a:endParaRPr lang="en" sz="2000" b="1" dirty="0">
              <a:solidFill>
                <a:schemeClr val="bg1"/>
              </a:solidFill>
              <a:latin typeface="+mj-lt"/>
              <a:ea typeface="ＭＳ Ｐゴシック" pitchFamily="-108" charset="-128"/>
              <a:cs typeface="ＭＳ Ｐゴシック" pitchFamily="-108" charset="-128"/>
            </a:endParaRPr>
          </a:p>
        </p:txBody>
      </p:sp>
      <p:pic>
        <p:nvPicPr>
          <p:cNvPr id="13" name="Shape 31"/>
          <p:cNvPicPr preferRelativeResize="0"/>
          <p:nvPr/>
        </p:nvPicPr>
        <p:blipFill rotWithShape="1">
          <a:blip r:embed="rId4">
            <a:alphaModFix/>
          </a:blip>
          <a:srcRect l="73253" t="21285" r="21570" b="55626"/>
          <a:stretch/>
        </p:blipFill>
        <p:spPr>
          <a:xfrm>
            <a:off x="54553" y="3367316"/>
            <a:ext cx="1776184" cy="1776184"/>
          </a:xfrm>
          <a:prstGeom prst="rect">
            <a:avLst/>
          </a:prstGeom>
          <a:noFill/>
          <a:ln>
            <a:noFill/>
          </a:ln>
        </p:spPr>
      </p:pic>
      <p:sp>
        <p:nvSpPr>
          <p:cNvPr id="23" name="Title 1"/>
          <p:cNvSpPr txBox="1">
            <a:spLocks/>
          </p:cNvSpPr>
          <p:nvPr/>
        </p:nvSpPr>
        <p:spPr bwMode="auto">
          <a:xfrm>
            <a:off x="113576" y="0"/>
            <a:ext cx="8916850"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3200" dirty="0"/>
              <a:t>“Euler” (4M points</a:t>
            </a:r>
            <a:r>
              <a:rPr lang="en-GB" sz="3200" dirty="0" smtClean="0"/>
              <a:t>) – Input cloud</a:t>
            </a:r>
            <a:endParaRPr lang="en-GB" sz="3200" dirty="0"/>
          </a:p>
        </p:txBody>
      </p:sp>
    </p:spTree>
    <p:extLst>
      <p:ext uri="{BB962C8B-B14F-4D97-AF65-F5344CB8AC3E}">
        <p14:creationId xmlns:p14="http://schemas.microsoft.com/office/powerpoint/2010/main" val="2666124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p:cNvPicPr>
            <a:picLocks noChangeAspect="1"/>
          </p:cNvPicPr>
          <p:nvPr/>
        </p:nvPicPr>
        <p:blipFill rotWithShape="1">
          <a:blip r:embed="rId3">
            <a:extLst>
              <a:ext uri="{28A0092B-C50C-407E-A947-70E740481C1C}">
                <a14:useLocalDpi xmlns:a14="http://schemas.microsoft.com/office/drawing/2010/main" val="0"/>
              </a:ext>
            </a:extLst>
          </a:blip>
          <a:srcRect l="9596" t="16230" r="7471" b="30371"/>
          <a:stretch/>
        </p:blipFill>
        <p:spPr>
          <a:xfrm>
            <a:off x="627866" y="808651"/>
            <a:ext cx="8449633" cy="3400491"/>
          </a:xfrm>
          <a:prstGeom prst="rect">
            <a:avLst/>
          </a:prstGeom>
        </p:spPr>
      </p:pic>
      <p:sp>
        <p:nvSpPr>
          <p:cNvPr id="12" name="Title 1"/>
          <p:cNvSpPr txBox="1">
            <a:spLocks/>
          </p:cNvSpPr>
          <p:nvPr/>
        </p:nvSpPr>
        <p:spPr bwMode="auto">
          <a:xfrm>
            <a:off x="113576" y="0"/>
            <a:ext cx="8916850"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3200" dirty="0"/>
              <a:t>“Euler” (4M points</a:t>
            </a:r>
            <a:r>
              <a:rPr lang="en-GB" sz="3200" dirty="0" smtClean="0"/>
              <a:t>) – </a:t>
            </a:r>
            <a:r>
              <a:rPr lang="en-GB" sz="3200" dirty="0" err="1" smtClean="0"/>
              <a:t>RAPter</a:t>
            </a:r>
            <a:r>
              <a:rPr lang="en-GB" sz="3200" dirty="0" smtClean="0"/>
              <a:t> cloud</a:t>
            </a:r>
            <a:endParaRPr lang="en-GB"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 y="3367316"/>
            <a:ext cx="1834347" cy="1776184"/>
          </a:xfrm>
          <a:prstGeom prst="rect">
            <a:avLst/>
          </a:prstGeom>
          <a:solidFill>
            <a:schemeClr val="bg2"/>
          </a:solidFill>
        </p:spPr>
      </p:pic>
    </p:spTree>
    <p:extLst>
      <p:ext uri="{BB962C8B-B14F-4D97-AF65-F5344CB8AC3E}">
        <p14:creationId xmlns:p14="http://schemas.microsoft.com/office/powerpoint/2010/main" val="940159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64" y="2727271"/>
            <a:ext cx="2844886" cy="1778054"/>
          </a:xfrm>
          <a:prstGeom prst="rect">
            <a:avLst/>
          </a:prstGeom>
          <a:effectLst>
            <a:outerShdw blurRad="63500" sx="102000" sy="102000" algn="ctr" rotWithShape="0">
              <a:prstClr val="black">
                <a:alpha val="40000"/>
              </a:prstClr>
            </a:outerShdw>
          </a:effectLst>
        </p:spPr>
      </p:pic>
      <p:sp>
        <p:nvSpPr>
          <p:cNvPr id="10" name="Title 1"/>
          <p:cNvSpPr txBox="1">
            <a:spLocks/>
          </p:cNvSpPr>
          <p:nvPr/>
        </p:nvSpPr>
        <p:spPr bwMode="auto">
          <a:xfrm>
            <a:off x="113576" y="0"/>
            <a:ext cx="8916850"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3200" dirty="0"/>
              <a:t>“Euler” (4M points</a:t>
            </a:r>
            <a:r>
              <a:rPr lang="en-GB" sz="3200" dirty="0" smtClean="0"/>
              <a:t>) - Inside views</a:t>
            </a:r>
            <a:endParaRPr lang="en-GB" sz="3200" dirty="0"/>
          </a:p>
        </p:txBody>
      </p:sp>
      <p:pic>
        <p:nvPicPr>
          <p:cNvPr id="4"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714" y="755595"/>
            <a:ext cx="2841637" cy="1776023"/>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682" y="753438"/>
            <a:ext cx="2844888" cy="1778055"/>
          </a:xfrm>
          <a:prstGeom prst="rect">
            <a:avLst/>
          </a:prstGeom>
          <a:effectLst>
            <a:outerShdw blurRad="63500" sx="102000" sy="102000" algn="ctr" rotWithShape="0">
              <a:prstClr val="black">
                <a:alpha val="40000"/>
              </a:prstClr>
            </a:outerShdw>
          </a:effectLst>
        </p:spPr>
      </p:pic>
      <p:pic>
        <p:nvPicPr>
          <p:cNvPr id="6"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4682" y="2729426"/>
            <a:ext cx="2841637" cy="1776023"/>
          </a:xfrm>
          <a:prstGeom prst="rect">
            <a:avLst/>
          </a:prstGeom>
          <a:effectLst>
            <a:outerShdw blurRad="63500" sx="102000" sy="102000" algn="ctr" rotWithShape="0">
              <a:prstClr val="black">
                <a:alpha val="40000"/>
              </a:prstClr>
            </a:outerShdw>
          </a:effectLst>
        </p:spPr>
      </p:pic>
      <p:pic>
        <p:nvPicPr>
          <p:cNvPr id="9"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5653" y="747260"/>
            <a:ext cx="2854196" cy="1783872"/>
          </a:xfrm>
          <a:prstGeom prst="rect">
            <a:avLst/>
          </a:prstGeom>
          <a:effectLst>
            <a:outerShdw blurRad="63500" sx="102000" sy="102000" algn="ctr" rotWithShape="0">
              <a:prstClr val="black">
                <a:alpha val="40000"/>
              </a:prstClr>
            </a:outerShdw>
          </a:effectLst>
        </p:spPr>
      </p:pic>
      <p:pic>
        <p:nvPicPr>
          <p:cNvPr id="11"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85539" y="2727271"/>
            <a:ext cx="2844886" cy="1778054"/>
          </a:xfrm>
          <a:prstGeom prst="rect">
            <a:avLst/>
          </a:prstGeom>
          <a:effectLst>
            <a:outerShdw blurRad="63500" sx="102000" sy="102000" algn="ctr" rotWithShape="0">
              <a:prstClr val="black">
                <a:alpha val="40000"/>
              </a:prstClr>
            </a:outerShdw>
          </a:effectLst>
        </p:spPr>
      </p:pic>
      <p:pic>
        <p:nvPicPr>
          <p:cNvPr id="12" name="Zoom0"/>
          <p:cNvPicPr>
            <a:picLocks noChangeAspect="1"/>
          </p:cNvPicPr>
          <p:nvPr/>
        </p:nvPicPr>
        <p:blipFill rotWithShape="1">
          <a:blip r:embed="rId3">
            <a:extLst>
              <a:ext uri="{28A0092B-C50C-407E-A947-70E740481C1C}">
                <a14:useLocalDpi xmlns:a14="http://schemas.microsoft.com/office/drawing/2010/main" val="0"/>
              </a:ext>
            </a:extLst>
          </a:blip>
          <a:srcRect l="-271" t="45387" r="39163" b="10634"/>
          <a:stretch/>
        </p:blipFill>
        <p:spPr>
          <a:xfrm>
            <a:off x="44307" y="755595"/>
            <a:ext cx="8978280" cy="4038385"/>
          </a:xfrm>
          <a:prstGeom prst="rect">
            <a:avLst/>
          </a:prstGeom>
          <a:effectLst>
            <a:outerShdw blurRad="63500" sx="102000" sy="102000" algn="ctr" rotWithShape="0">
              <a:prstClr val="black">
                <a:alpha val="40000"/>
              </a:prstClr>
            </a:outerShdw>
          </a:effectLst>
        </p:spPr>
      </p:pic>
      <p:pic>
        <p:nvPicPr>
          <p:cNvPr id="13" name="Zoom1"/>
          <p:cNvPicPr>
            <a:picLocks noChangeAspect="1"/>
          </p:cNvPicPr>
          <p:nvPr/>
        </p:nvPicPr>
        <p:blipFill rotWithShape="1">
          <a:blip r:embed="rId6">
            <a:extLst>
              <a:ext uri="{28A0092B-C50C-407E-A947-70E740481C1C}">
                <a14:useLocalDpi xmlns:a14="http://schemas.microsoft.com/office/drawing/2010/main" val="0"/>
              </a:ext>
            </a:extLst>
          </a:blip>
          <a:srcRect l="46073" t="53872" r="29420" b="28757"/>
          <a:stretch/>
        </p:blipFill>
        <p:spPr>
          <a:xfrm>
            <a:off x="48127" y="759120"/>
            <a:ext cx="9107906" cy="403486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235745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4"/>
            <a:ext cx="9144000" cy="857250"/>
          </a:xfrm>
        </p:spPr>
        <p:txBody>
          <a:bodyPr/>
          <a:lstStyle/>
          <a:p>
            <a:r>
              <a:rPr lang="en-GB" sz="3600" dirty="0" smtClean="0"/>
              <a:t>Processing large </a:t>
            </a:r>
            <a:r>
              <a:rPr lang="en-GB" sz="3600" dirty="0" err="1" smtClean="0"/>
              <a:t>pointclouds</a:t>
            </a:r>
            <a:endParaRPr lang="en-GB" sz="3600" dirty="0"/>
          </a:p>
        </p:txBody>
      </p:sp>
      <p:pic>
        <p:nvPicPr>
          <p:cNvPr id="5" name="Shape 67"/>
          <p:cNvPicPr preferRelativeResize="0"/>
          <p:nvPr/>
        </p:nvPicPr>
        <p:blipFill>
          <a:blip r:embed="rId3">
            <a:alphaModFix/>
          </a:blip>
          <a:stretch>
            <a:fillRect/>
          </a:stretch>
        </p:blipFill>
        <p:spPr>
          <a:xfrm>
            <a:off x="1458201" y="1200150"/>
            <a:ext cx="6227597" cy="3892250"/>
          </a:xfrm>
          <a:prstGeom prst="rect">
            <a:avLst/>
          </a:prstGeom>
          <a:noFill/>
          <a:ln>
            <a:noFill/>
          </a:ln>
        </p:spPr>
      </p:pic>
      <p:cxnSp>
        <p:nvCxnSpPr>
          <p:cNvPr id="15" name="Straight Arrow Connector 14"/>
          <p:cNvCxnSpPr/>
          <p:nvPr/>
        </p:nvCxnSpPr>
        <p:spPr>
          <a:xfrm flipH="1">
            <a:off x="7338303" y="957128"/>
            <a:ext cx="1703147" cy="1399600"/>
          </a:xfrm>
          <a:prstGeom prst="straightConnector1">
            <a:avLst/>
          </a:prstGeom>
          <a:ln w="1905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99103" y="2153541"/>
            <a:ext cx="3474181" cy="2133113"/>
          </a:xfrm>
          <a:prstGeom prst="straightConnector1">
            <a:avLst/>
          </a:prstGeom>
          <a:ln w="1905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23778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2"/>
          <p:cNvPicPr>
            <a:picLocks noChangeAspect="1"/>
          </p:cNvPicPr>
          <p:nvPr/>
        </p:nvPicPr>
        <p:blipFill rotWithShape="1">
          <a:blip r:embed="rId3">
            <a:extLst>
              <a:ext uri="{28A0092B-C50C-407E-A947-70E740481C1C}">
                <a14:useLocalDpi xmlns:a14="http://schemas.microsoft.com/office/drawing/2010/main" val="0"/>
              </a:ext>
            </a:extLst>
          </a:blip>
          <a:srcRect l="9596" t="16230" r="7471" b="30371"/>
          <a:stretch/>
        </p:blipFill>
        <p:spPr>
          <a:xfrm>
            <a:off x="627866" y="808651"/>
            <a:ext cx="8449633" cy="3400491"/>
          </a:xfrm>
          <a:prstGeom prst="rect">
            <a:avLst/>
          </a:prstGeom>
        </p:spPr>
      </p:pic>
      <p:sp>
        <p:nvSpPr>
          <p:cNvPr id="12" name="Title 1"/>
          <p:cNvSpPr txBox="1">
            <a:spLocks/>
          </p:cNvSpPr>
          <p:nvPr/>
        </p:nvSpPr>
        <p:spPr bwMode="auto">
          <a:xfrm>
            <a:off x="113576" y="0"/>
            <a:ext cx="8916850"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3200" dirty="0"/>
              <a:t>“Euler” (4M points</a:t>
            </a:r>
            <a:r>
              <a:rPr lang="en-GB" sz="3200" dirty="0" smtClean="0"/>
              <a:t>) – </a:t>
            </a:r>
            <a:r>
              <a:rPr lang="en-GB" sz="3200" dirty="0" err="1" smtClean="0"/>
              <a:t>RAPter</a:t>
            </a:r>
            <a:r>
              <a:rPr lang="en-GB" sz="3200" dirty="0" smtClean="0"/>
              <a:t> cloud</a:t>
            </a:r>
            <a:endParaRPr lang="en-GB" sz="3200" dirty="0"/>
          </a:p>
        </p:txBody>
      </p:sp>
      <p:pic>
        <p:nvPicPr>
          <p:cNvPr id="14" name="Picture 3"/>
          <p:cNvPicPr>
            <a:picLocks noChangeAspect="1"/>
          </p:cNvPicPr>
          <p:nvPr/>
        </p:nvPicPr>
        <p:blipFill rotWithShape="1">
          <a:blip r:embed="rId4">
            <a:extLst>
              <a:ext uri="{28A0092B-C50C-407E-A947-70E740481C1C}">
                <a14:useLocalDpi xmlns:a14="http://schemas.microsoft.com/office/drawing/2010/main" val="0"/>
              </a:ext>
            </a:extLst>
          </a:blip>
          <a:srcRect l="8311" t="13083" r="7583" b="29203"/>
          <a:stretch/>
        </p:blipFill>
        <p:spPr>
          <a:xfrm>
            <a:off x="627867" y="585336"/>
            <a:ext cx="8449632" cy="3623806"/>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2055" y="553564"/>
            <a:ext cx="4659891" cy="4512137"/>
          </a:xfrm>
          <a:prstGeom prst="rect">
            <a:avLst/>
          </a:prstGeom>
          <a:solidFill>
            <a:schemeClr val="bg2"/>
          </a:solidFill>
        </p:spPr>
      </p:pic>
      <p:sp>
        <p:nvSpPr>
          <p:cNvPr id="3" name="Oval 2"/>
          <p:cNvSpPr/>
          <p:nvPr/>
        </p:nvSpPr>
        <p:spPr>
          <a:xfrm>
            <a:off x="4342611" y="2433637"/>
            <a:ext cx="436667" cy="436667"/>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Oval 19"/>
          <p:cNvSpPr/>
          <p:nvPr/>
        </p:nvSpPr>
        <p:spPr>
          <a:xfrm>
            <a:off x="5481732" y="2428132"/>
            <a:ext cx="436667" cy="436667"/>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 name="Oval 20"/>
          <p:cNvSpPr/>
          <p:nvPr/>
        </p:nvSpPr>
        <p:spPr>
          <a:xfrm>
            <a:off x="5456383" y="4738444"/>
            <a:ext cx="436667" cy="436667"/>
          </a:xfrm>
          <a:prstGeom prst="ellipse">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Rectangle 3"/>
          <p:cNvSpPr/>
          <p:nvPr/>
        </p:nvSpPr>
        <p:spPr>
          <a:xfrm>
            <a:off x="5944808" y="2247899"/>
            <a:ext cx="2180017" cy="1152525"/>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5" name="Picture 2"/>
          <p:cNvPicPr>
            <a:picLocks noChangeAspect="1"/>
          </p:cNvPicPr>
          <p:nvPr/>
        </p:nvPicPr>
        <p:blipFill rotWithShape="1">
          <a:blip r:embed="rId6">
            <a:extLst>
              <a:ext uri="{28A0092B-C50C-407E-A947-70E740481C1C}">
                <a14:useLocalDpi xmlns:a14="http://schemas.microsoft.com/office/drawing/2010/main" val="0"/>
              </a:ext>
            </a:extLst>
          </a:blip>
          <a:srcRect l="2186" r="15213"/>
          <a:stretch/>
        </p:blipFill>
        <p:spPr>
          <a:xfrm>
            <a:off x="23749" y="585335"/>
            <a:ext cx="4560529" cy="3680739"/>
          </a:xfrm>
          <a:prstGeom prst="rect">
            <a:avLst/>
          </a:prstGeom>
        </p:spPr>
      </p:pic>
      <p:pic>
        <p:nvPicPr>
          <p:cNvPr id="17" name="Picture 2"/>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l="2185" r="15213"/>
          <a:stretch/>
        </p:blipFill>
        <p:spPr>
          <a:xfrm>
            <a:off x="4576754" y="585335"/>
            <a:ext cx="4560528" cy="3680739"/>
          </a:xfrm>
          <a:prstGeom prst="rect">
            <a:avLst/>
          </a:prstGeom>
        </p:spPr>
      </p:pic>
      <p:pic>
        <p:nvPicPr>
          <p:cNvPr id="1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516" y="713641"/>
            <a:ext cx="8576968" cy="4288485"/>
          </a:xfrm>
          <a:prstGeom prst="rect">
            <a:avLst/>
          </a:prstGeom>
        </p:spPr>
      </p:pic>
    </p:spTree>
    <p:extLst>
      <p:ext uri="{BB962C8B-B14F-4D97-AF65-F5344CB8AC3E}">
        <p14:creationId xmlns:p14="http://schemas.microsoft.com/office/powerpoint/2010/main" val="225422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xit" presetSubtype="0" fill="hold" grpId="1" nodeType="with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0"/>
                                        </p:tgtEl>
                                      </p:cBhvr>
                                    </p:animEffect>
                                    <p:set>
                                      <p:cBhvr>
                                        <p:cTn id="35" dur="1" fill="hold">
                                          <p:stCondLst>
                                            <p:cond delay="499"/>
                                          </p:stCondLst>
                                        </p:cTn>
                                        <p:tgtEl>
                                          <p:spTgt spid="2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20" grpId="0" animBg="1"/>
      <p:bldP spid="20" grpId="1" animBg="1"/>
      <p:bldP spid="21" grpId="0" animBg="1"/>
      <p:bldP spid="21" grpId="1"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3756" y="585335"/>
            <a:ext cx="8716488" cy="4332133"/>
          </a:xfrm>
          <a:prstGeom prst="rect">
            <a:avLst/>
          </a:prstGeom>
          <a:solidFill>
            <a:schemeClr val="bg1"/>
          </a:solidFill>
          <a:ln>
            <a:solidFill>
              <a:srgbClr val="000000"/>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3" name="Shape 885"/>
          <p:cNvPicPr preferRelativeResize="0"/>
          <p:nvPr/>
        </p:nvPicPr>
        <p:blipFill rotWithShape="1">
          <a:blip r:embed="rId3">
            <a:alphaModFix/>
          </a:blip>
          <a:srcRect l="3415" t="37164" r="70406" b="16531"/>
          <a:stretch/>
        </p:blipFill>
        <p:spPr>
          <a:xfrm>
            <a:off x="605637" y="663607"/>
            <a:ext cx="1876303" cy="4135110"/>
          </a:xfrm>
          <a:prstGeom prst="rect">
            <a:avLst/>
          </a:prstGeom>
          <a:noFill/>
          <a:ln>
            <a:noFill/>
          </a:ln>
        </p:spPr>
      </p:pic>
      <p:pic>
        <p:nvPicPr>
          <p:cNvPr id="8" name="Shape 886"/>
          <p:cNvPicPr preferRelativeResize="0"/>
          <p:nvPr/>
        </p:nvPicPr>
        <p:blipFill rotWithShape="1">
          <a:blip r:embed="rId3">
            <a:alphaModFix/>
          </a:blip>
          <a:srcRect l="35080" t="1443" r="40142" b="79029"/>
          <a:stretch/>
        </p:blipFill>
        <p:spPr>
          <a:xfrm>
            <a:off x="2398815" y="733475"/>
            <a:ext cx="3859482" cy="3910294"/>
          </a:xfrm>
          <a:prstGeom prst="rect">
            <a:avLst/>
          </a:prstGeom>
          <a:noFill/>
          <a:ln>
            <a:noFill/>
          </a:ln>
        </p:spPr>
      </p:pic>
      <p:pic>
        <p:nvPicPr>
          <p:cNvPr id="10" name="Shape 889"/>
          <p:cNvPicPr preferRelativeResize="0"/>
          <p:nvPr/>
        </p:nvPicPr>
        <p:blipFill rotWithShape="1">
          <a:blip r:embed="rId3">
            <a:alphaModFix/>
          </a:blip>
          <a:srcRect l="65589" t="11280" r="28388" b="80646"/>
          <a:stretch/>
        </p:blipFill>
        <p:spPr>
          <a:xfrm>
            <a:off x="5943824" y="2933945"/>
            <a:ext cx="1074493" cy="1851883"/>
          </a:xfrm>
          <a:prstGeom prst="rect">
            <a:avLst/>
          </a:prstGeom>
          <a:noFill/>
          <a:ln w="19050">
            <a:solidFill>
              <a:srgbClr val="000000"/>
            </a:solidFill>
          </a:ln>
        </p:spPr>
      </p:pic>
      <p:sp>
        <p:nvSpPr>
          <p:cNvPr id="11" name="Shape 891"/>
          <p:cNvSpPr txBox="1"/>
          <p:nvPr/>
        </p:nvSpPr>
        <p:spPr>
          <a:xfrm>
            <a:off x="6020790" y="4917467"/>
            <a:ext cx="3123523" cy="239705"/>
          </a:xfrm>
          <a:prstGeom prst="rect">
            <a:avLst/>
          </a:prstGeom>
          <a:noFill/>
          <a:ln>
            <a:noFill/>
          </a:ln>
        </p:spPr>
        <p:txBody>
          <a:bodyPr lIns="91425" tIns="91425" rIns="91425" bIns="91425" anchor="ctr" anchorCtr="0">
            <a:noAutofit/>
          </a:bodyPr>
          <a:lstStyle/>
          <a:p>
            <a:pPr lvl="0" algn="r" rtl="0">
              <a:spcBef>
                <a:spcPts val="0"/>
              </a:spcBef>
              <a:buNone/>
            </a:pPr>
            <a:r>
              <a:rPr lang="en" sz="1200" b="1" dirty="0">
                <a:solidFill>
                  <a:schemeClr val="bg1"/>
                </a:solidFill>
                <a:latin typeface="+mj-lt"/>
                <a:ea typeface="ＭＳ Ｐゴシック" pitchFamily="-108" charset="-128"/>
                <a:cs typeface="ＭＳ Ｐゴシック" pitchFamily="-108" charset="-128"/>
              </a:rPr>
              <a:t> Data</a:t>
            </a:r>
            <a:r>
              <a:rPr lang="en" sz="1200" b="1" dirty="0" smtClean="0">
                <a:solidFill>
                  <a:schemeClr val="bg1"/>
                </a:solidFill>
                <a:latin typeface="+mj-lt"/>
                <a:ea typeface="ＭＳ Ｐゴシック" pitchFamily="-108" charset="-128"/>
                <a:cs typeface="ＭＳ Ｐゴシック" pitchFamily="-108" charset="-128"/>
              </a:rPr>
              <a:t>: </a:t>
            </a:r>
            <a:r>
              <a:rPr lang="en" sz="1200" b="1" dirty="0">
                <a:solidFill>
                  <a:schemeClr val="bg1"/>
                </a:solidFill>
                <a:latin typeface="+mj-lt"/>
                <a:ea typeface="ＭＳ Ｐゴシック" pitchFamily="-108" charset="-128"/>
                <a:cs typeface="ＭＳ Ｐゴシック" pitchFamily="-108" charset="-128"/>
              </a:rPr>
              <a:t> </a:t>
            </a:r>
            <a:r>
              <a:rPr lang="en" sz="1200" b="1" dirty="0" smtClean="0">
                <a:solidFill>
                  <a:schemeClr val="bg1"/>
                </a:solidFill>
                <a:latin typeface="+mj-lt"/>
                <a:ea typeface="ＭＳ Ｐゴシック" pitchFamily="-108" charset="-128"/>
                <a:cs typeface="ＭＳ Ｐゴシック" pitchFamily="-108" charset="-128"/>
              </a:rPr>
              <a:t>[</a:t>
            </a:r>
            <a:r>
              <a:rPr lang="en" sz="1200" b="1" dirty="0">
                <a:solidFill>
                  <a:schemeClr val="bg1"/>
                </a:solidFill>
                <a:latin typeface="+mj-lt"/>
                <a:ea typeface="ＭＳ Ｐゴシック" pitchFamily="-108" charset="-128"/>
                <a:cs typeface="ＭＳ Ｐゴシック" pitchFamily="-108" charset="-128"/>
              </a:rPr>
              <a:t>Lafarge and Alliez </a:t>
            </a:r>
            <a:r>
              <a:rPr lang="en" sz="1200" b="1" dirty="0" smtClean="0">
                <a:solidFill>
                  <a:schemeClr val="bg1"/>
                </a:solidFill>
                <a:latin typeface="+mj-lt"/>
                <a:ea typeface="ＭＳ Ｐゴシック" pitchFamily="-108" charset="-128"/>
                <a:cs typeface="ＭＳ Ｐゴシック" pitchFamily="-108" charset="-128"/>
              </a:rPr>
              <a:t>2013</a:t>
            </a:r>
            <a:r>
              <a:rPr lang="en" sz="1200" b="1" dirty="0">
                <a:solidFill>
                  <a:schemeClr val="bg1"/>
                </a:solidFill>
                <a:latin typeface="+mj-lt"/>
                <a:ea typeface="ＭＳ Ｐゴシック" pitchFamily="-108" charset="-128"/>
                <a:cs typeface="ＭＳ Ｐゴシック" pitchFamily="-108" charset="-128"/>
              </a:rPr>
              <a:t>]</a:t>
            </a:r>
          </a:p>
        </p:txBody>
      </p:sp>
      <p:sp>
        <p:nvSpPr>
          <p:cNvPr id="14" name="Title 1"/>
          <p:cNvSpPr txBox="1">
            <a:spLocks/>
          </p:cNvSpPr>
          <p:nvPr/>
        </p:nvSpPr>
        <p:spPr bwMode="auto">
          <a:xfrm>
            <a:off x="113576" y="0"/>
            <a:ext cx="8916850"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3200" dirty="0"/>
              <a:t>“Empire” (1.2M points)</a:t>
            </a:r>
          </a:p>
        </p:txBody>
      </p:sp>
      <p:pic>
        <p:nvPicPr>
          <p:cNvPr id="15" name="Shape 888"/>
          <p:cNvPicPr preferRelativeResize="0"/>
          <p:nvPr/>
        </p:nvPicPr>
        <p:blipFill rotWithShape="1">
          <a:blip r:embed="rId3">
            <a:alphaModFix/>
          </a:blip>
          <a:srcRect l="2810" t="11305" r="72560" b="69601"/>
          <a:stretch/>
        </p:blipFill>
        <p:spPr>
          <a:xfrm>
            <a:off x="213756" y="3923385"/>
            <a:ext cx="997388" cy="994083"/>
          </a:xfrm>
          <a:prstGeom prst="rect">
            <a:avLst/>
          </a:prstGeom>
          <a:noFill/>
          <a:ln>
            <a:noFill/>
          </a:ln>
        </p:spPr>
      </p:pic>
      <p:pic>
        <p:nvPicPr>
          <p:cNvPr id="16" name="Shape 890"/>
          <p:cNvPicPr preferRelativeResize="0"/>
          <p:nvPr/>
        </p:nvPicPr>
        <p:blipFill rotWithShape="1">
          <a:blip r:embed="rId3">
            <a:alphaModFix/>
          </a:blip>
          <a:srcRect l="77418" t="3122" r="2701" b="81220"/>
          <a:stretch/>
        </p:blipFill>
        <p:spPr>
          <a:xfrm>
            <a:off x="7018317" y="2933946"/>
            <a:ext cx="1828802" cy="1851882"/>
          </a:xfrm>
          <a:prstGeom prst="rect">
            <a:avLst/>
          </a:prstGeom>
          <a:noFill/>
          <a:ln w="19050">
            <a:solidFill>
              <a:srgbClr val="000000"/>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567" t="-446" r="2474" b="4433"/>
          <a:stretch/>
        </p:blipFill>
        <p:spPr>
          <a:xfrm>
            <a:off x="2467477" y="630383"/>
            <a:ext cx="3722157" cy="4239490"/>
          </a:xfrm>
          <a:prstGeom prst="rect">
            <a:avLst/>
          </a:prstGeom>
        </p:spPr>
      </p:pic>
      <p:pic>
        <p:nvPicPr>
          <p:cNvPr id="2" name="Picture 1"/>
          <p:cNvPicPr>
            <a:picLocks noChangeAspect="1"/>
          </p:cNvPicPr>
          <p:nvPr/>
        </p:nvPicPr>
        <p:blipFill rotWithShape="1">
          <a:blip r:embed="rId5">
            <a:alphaModFix/>
            <a:extLst>
              <a:ext uri="{28A0092B-C50C-407E-A947-70E740481C1C}">
                <a14:useLocalDpi xmlns:a14="http://schemas.microsoft.com/office/drawing/2010/main" val="0"/>
              </a:ext>
            </a:extLst>
          </a:blip>
          <a:srcRect l="1840" r="2118"/>
          <a:stretch/>
        </p:blipFill>
        <p:spPr>
          <a:xfrm>
            <a:off x="5943824" y="605865"/>
            <a:ext cx="2970215" cy="2155801"/>
          </a:xfrm>
          <a:prstGeom prst="rect">
            <a:avLst/>
          </a:prstGeom>
          <a:noFill/>
          <a:ln w="28575">
            <a:solidFill>
              <a:srgbClr val="000000"/>
            </a:solidFill>
          </a:ln>
          <a:effectLst>
            <a:outerShdw blurRad="63500" sx="102000" sy="102000" algn="ctr" rotWithShape="0">
              <a:prstClr val="black">
                <a:alpha val="40000"/>
              </a:prstClr>
            </a:outerShdw>
          </a:effectLst>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6215" t="17790" r="7944"/>
          <a:stretch/>
        </p:blipFill>
        <p:spPr>
          <a:xfrm>
            <a:off x="5937249" y="2933947"/>
            <a:ext cx="1057275" cy="1851881"/>
          </a:xfrm>
          <a:prstGeom prst="rect">
            <a:avLst/>
          </a:prstGeom>
          <a:ln w="19050">
            <a:solidFill>
              <a:srgbClr val="000000"/>
            </a:solidFill>
          </a:ln>
        </p:spPr>
      </p:pic>
      <p:pic>
        <p:nvPicPr>
          <p:cNvPr id="32" name="Picture 31"/>
          <p:cNvPicPr>
            <a:picLocks noChangeAspect="1"/>
          </p:cNvPicPr>
          <p:nvPr/>
        </p:nvPicPr>
        <p:blipFill rotWithShape="1">
          <a:blip r:embed="rId5">
            <a:alphaModFix/>
            <a:extLst>
              <a:ext uri="{28A0092B-C50C-407E-A947-70E740481C1C}">
                <a14:useLocalDpi xmlns:a14="http://schemas.microsoft.com/office/drawing/2010/main" val="0"/>
              </a:ext>
            </a:extLst>
          </a:blip>
          <a:srcRect l="1840" r="2118"/>
          <a:stretch/>
        </p:blipFill>
        <p:spPr>
          <a:xfrm>
            <a:off x="1147066" y="64843"/>
            <a:ext cx="6849868" cy="4971678"/>
          </a:xfrm>
          <a:prstGeom prst="rect">
            <a:avLst/>
          </a:prstGeom>
          <a:noFill/>
          <a:ln w="28575">
            <a:solidFill>
              <a:srgbClr val="000000"/>
            </a:solidFill>
          </a:ln>
          <a:effectLst>
            <a:outerShdw blurRad="63500" sx="102000" sy="102000" algn="ctr" rotWithShape="0">
              <a:prstClr val="black">
                <a:alpha val="40000"/>
              </a:prstClr>
            </a:outerShdw>
          </a:effectLst>
        </p:spPr>
      </p:pic>
      <p:cxnSp>
        <p:nvCxnSpPr>
          <p:cNvPr id="33" name="Straight Arrow Connector 32"/>
          <p:cNvCxnSpPr/>
          <p:nvPr/>
        </p:nvCxnSpPr>
        <p:spPr>
          <a:xfrm>
            <a:off x="912563" y="3391321"/>
            <a:ext cx="1939014" cy="363476"/>
          </a:xfrm>
          <a:prstGeom prst="straightConnector1">
            <a:avLst/>
          </a:prstGeom>
          <a:ln w="1905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3408" t="1472" r="20325" b="60562"/>
          <a:stretch/>
        </p:blipFill>
        <p:spPr>
          <a:xfrm>
            <a:off x="684407" y="64844"/>
            <a:ext cx="8006167" cy="5003853"/>
          </a:xfrm>
          <a:prstGeom prst="rect">
            <a:avLst/>
          </a:prstGeom>
          <a:ln w="28575">
            <a:solidFill>
              <a:srgbClr val="000000"/>
            </a:solidFill>
          </a:ln>
          <a:effectLst>
            <a:outerShdw blurRad="63500" sx="102000" sy="102000" algn="ctr" rotWithShape="0">
              <a:prstClr val="black">
                <a:alpha val="40000"/>
              </a:prstClr>
            </a:outerShdw>
          </a:effectLst>
        </p:spPr>
      </p:pic>
      <p:cxnSp>
        <p:nvCxnSpPr>
          <p:cNvPr id="18" name="Straight Arrow Connector 17"/>
          <p:cNvCxnSpPr/>
          <p:nvPr/>
        </p:nvCxnSpPr>
        <p:spPr>
          <a:xfrm flipH="1">
            <a:off x="2091888" y="2421611"/>
            <a:ext cx="1577723" cy="799023"/>
          </a:xfrm>
          <a:prstGeom prst="straightConnector1">
            <a:avLst/>
          </a:prstGeom>
          <a:ln w="1905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a:off x="2071996" y="1275549"/>
            <a:ext cx="1439551" cy="701506"/>
          </a:xfrm>
          <a:prstGeom prst="straightConnector1">
            <a:avLst/>
          </a:prstGeom>
          <a:ln w="1905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5389754" y="3139440"/>
            <a:ext cx="1939014" cy="363476"/>
          </a:xfrm>
          <a:prstGeom prst="straightConnector1">
            <a:avLst/>
          </a:prstGeom>
          <a:ln w="190500">
            <a:solidFill>
              <a:srgbClr val="000000"/>
            </a:solidFill>
            <a:tailEnd type="triangle"/>
          </a:ln>
          <a:effectLst>
            <a:glow rad="101600">
              <a:schemeClr val="bg1">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4327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50"/>
                                        <p:tgtEl>
                                          <p:spTgt spid="32"/>
                                        </p:tgtEl>
                                      </p:cBhvr>
                                    </p:animEffect>
                                  </p:childTnLst>
                                </p:cTn>
                              </p:par>
                            </p:childTnLst>
                          </p:cTn>
                        </p:par>
                        <p:par>
                          <p:cTn id="8" fill="hold">
                            <p:stCondLst>
                              <p:cond delay="250"/>
                            </p:stCondLst>
                            <p:childTnLst>
                              <p:par>
                                <p:cTn id="9" presetID="10" presetClass="entr" presetSubtype="0" fill="hold" nodeType="afterEffect">
                                  <p:stCondLst>
                                    <p:cond delay="25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2"/>
                                        </p:tgtEl>
                                      </p:cBhvr>
                                    </p:animEffect>
                                    <p:set>
                                      <p:cBhvr>
                                        <p:cTn id="16" dur="1" fill="hold">
                                          <p:stCondLst>
                                            <p:cond delay="499"/>
                                          </p:stCondLst>
                                        </p:cTn>
                                        <p:tgtEl>
                                          <p:spTgt spid="32"/>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par>
                          <p:cTn id="23" fill="hold">
                            <p:stCondLst>
                              <p:cond delay="500"/>
                            </p:stCondLst>
                            <p:childTnLst>
                              <p:par>
                                <p:cTn id="24" presetID="10" presetClass="entr" presetSubtype="0" fill="hold" nodeType="afterEffect">
                                  <p:stCondLst>
                                    <p:cond delay="25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250"/>
                                        <p:tgtEl>
                                          <p:spTgt spid="18"/>
                                        </p:tgtEl>
                                      </p:cBhvr>
                                    </p:animEffect>
                                  </p:childTnLst>
                                </p:cTn>
                              </p:par>
                              <p:par>
                                <p:cTn id="27" presetID="10" presetClass="entr" presetSubtype="0" fill="hold" nodeType="withEffect">
                                  <p:stCondLst>
                                    <p:cond delay="25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250"/>
                                        <p:tgtEl>
                                          <p:spTgt spid="19"/>
                                        </p:tgtEl>
                                      </p:cBhvr>
                                    </p:animEffect>
                                  </p:childTnLst>
                                </p:cTn>
                              </p:par>
                              <p:par>
                                <p:cTn id="30" presetID="10" presetClass="entr" presetSubtype="0" fill="hold" nodeType="withEffect">
                                  <p:stCondLst>
                                    <p:cond delay="25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2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la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346" t="1" r="30978" b="113"/>
          <a:stretch/>
        </p:blipFill>
        <p:spPr>
          <a:xfrm>
            <a:off x="4644189" y="1114927"/>
            <a:ext cx="4454091" cy="3895223"/>
          </a:xfrm>
          <a:prstGeom prst="rect">
            <a:avLst/>
          </a:prstGeom>
          <a:ln w="25400">
            <a:solidFill>
              <a:srgbClr val="000000"/>
            </a:solidFill>
          </a:ln>
          <a:effectLst>
            <a:outerShdw blurRad="63500" sx="102000" sy="102000" algn="ctr" rotWithShape="0">
              <a:prstClr val="black">
                <a:alpha val="40000"/>
              </a:prstClr>
            </a:outerShdw>
          </a:effectLst>
        </p:spPr>
      </p:pic>
      <p:pic>
        <p:nvPicPr>
          <p:cNvPr id="3" name="nola">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15641" t="-124" r="19813" b="-18"/>
          <a:stretch/>
        </p:blipFill>
        <p:spPr>
          <a:xfrm>
            <a:off x="32084" y="1114927"/>
            <a:ext cx="4467727" cy="3899034"/>
          </a:xfrm>
          <a:prstGeom prst="rect">
            <a:avLst/>
          </a:prstGeom>
          <a:ln w="25400">
            <a:solidFill>
              <a:srgbClr val="000000"/>
            </a:solidFill>
          </a:ln>
          <a:effectLst>
            <a:outerShdw blurRad="63500" sx="102000" sy="102000" algn="ctr" rotWithShape="0">
              <a:prstClr val="black">
                <a:alpha val="40000"/>
              </a:prstClr>
            </a:outerShdw>
          </a:effectLst>
        </p:spPr>
      </p:pic>
      <p:sp>
        <p:nvSpPr>
          <p:cNvPr id="2" name="Titre 1"/>
          <p:cNvSpPr>
            <a:spLocks noGrp="1"/>
          </p:cNvSpPr>
          <p:nvPr>
            <p:ph type="title"/>
          </p:nvPr>
        </p:nvSpPr>
        <p:spPr>
          <a:xfrm>
            <a:off x="418924" y="-85086"/>
            <a:ext cx="8229600" cy="653133"/>
          </a:xfrm>
        </p:spPr>
        <p:txBody>
          <a:bodyPr/>
          <a:lstStyle/>
          <a:p>
            <a:r>
              <a:rPr lang="fr-FR" sz="3200" dirty="0" err="1" smtClean="0"/>
              <a:t>Other</a:t>
            </a:r>
            <a:r>
              <a:rPr lang="fr-FR" sz="3200" dirty="0" smtClean="0"/>
              <a:t> </a:t>
            </a:r>
            <a:r>
              <a:rPr lang="fr-FR" sz="3200" dirty="0" err="1" smtClean="0"/>
              <a:t>results</a:t>
            </a:r>
            <a:endParaRPr lang="fr-FR" sz="3200" dirty="0"/>
          </a:p>
        </p:txBody>
      </p:sp>
      <p:sp>
        <p:nvSpPr>
          <p:cNvPr id="5" name="Title 1"/>
          <p:cNvSpPr txBox="1">
            <a:spLocks/>
          </p:cNvSpPr>
          <p:nvPr/>
        </p:nvSpPr>
        <p:spPr bwMode="auto">
          <a:xfrm>
            <a:off x="300581" y="547384"/>
            <a:ext cx="3930732"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2800" dirty="0" smtClean="0"/>
              <a:t>“Nola” (#800k)</a:t>
            </a:r>
            <a:endParaRPr lang="en-GB" sz="2800" dirty="0"/>
          </a:p>
        </p:txBody>
      </p:sp>
      <p:sp>
        <p:nvSpPr>
          <p:cNvPr id="7" name="Title 1"/>
          <p:cNvSpPr txBox="1">
            <a:spLocks/>
          </p:cNvSpPr>
          <p:nvPr/>
        </p:nvSpPr>
        <p:spPr bwMode="auto">
          <a:xfrm>
            <a:off x="4905868" y="529592"/>
            <a:ext cx="3930732" cy="58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b="1" kern="1200">
                <a:solidFill>
                  <a:schemeClr val="bg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bg1"/>
                </a:solidFill>
                <a:latin typeface="Arial" pitchFamily="-108" charset="0"/>
                <a:ea typeface="ＭＳ Ｐゴシック" pitchFamily="-108" charset="-128"/>
                <a:cs typeface="ＭＳ Ｐゴシック" pitchFamily="-108" charset="-128"/>
              </a:defRPr>
            </a:lvl9pPr>
          </a:lstStyle>
          <a:p>
            <a:r>
              <a:rPr lang="en-GB" sz="2800" dirty="0" smtClean="0"/>
              <a:t>“</a:t>
            </a:r>
            <a:r>
              <a:rPr lang="en-GB" sz="2800" dirty="0" err="1" smtClean="0"/>
              <a:t>Lans</a:t>
            </a:r>
            <a:r>
              <a:rPr lang="en-GB" sz="2800" dirty="0" smtClean="0"/>
              <a:t>” (#1.2M)</a:t>
            </a:r>
            <a:endParaRPr lang="en-GB" sz="2800" dirty="0"/>
          </a:p>
        </p:txBody>
      </p:sp>
      <p:pic>
        <p:nvPicPr>
          <p:cNvPr id="9" name="Shape 896"/>
          <p:cNvPicPr preferRelativeResize="0"/>
          <p:nvPr/>
        </p:nvPicPr>
        <p:blipFill rotWithShape="1">
          <a:blip r:embed="rId9">
            <a:alphaModFix/>
          </a:blip>
          <a:srcRect l="5876" t="16268" r="69651" b="60743"/>
          <a:stretch/>
        </p:blipFill>
        <p:spPr>
          <a:xfrm>
            <a:off x="68238" y="1132719"/>
            <a:ext cx="1063256" cy="1066818"/>
          </a:xfrm>
          <a:prstGeom prst="rect">
            <a:avLst/>
          </a:prstGeom>
          <a:noFill/>
          <a:ln>
            <a:noFill/>
          </a:ln>
        </p:spPr>
      </p:pic>
      <p:pic>
        <p:nvPicPr>
          <p:cNvPr id="8" name="Shape 901"/>
          <p:cNvPicPr preferRelativeResize="0"/>
          <p:nvPr/>
        </p:nvPicPr>
        <p:blipFill rotWithShape="1">
          <a:blip r:embed="rId9">
            <a:alphaModFix/>
          </a:blip>
          <a:srcRect l="83758" t="1662" r="2241" b="85103"/>
          <a:stretch/>
        </p:blipFill>
        <p:spPr>
          <a:xfrm>
            <a:off x="3412357" y="1141972"/>
            <a:ext cx="1056669" cy="1066817"/>
          </a:xfrm>
          <a:prstGeom prst="rect">
            <a:avLst/>
          </a:prstGeom>
          <a:noFill/>
          <a:ln>
            <a:noFill/>
          </a:ln>
        </p:spPr>
      </p:pic>
      <p:pic>
        <p:nvPicPr>
          <p:cNvPr id="10" name="Shape 916"/>
          <p:cNvPicPr preferRelativeResize="0"/>
          <p:nvPr/>
        </p:nvPicPr>
        <p:blipFill rotWithShape="1">
          <a:blip r:embed="rId10">
            <a:alphaModFix/>
          </a:blip>
          <a:srcRect l="85898" t="2525" r="2188" b="84646"/>
          <a:stretch/>
        </p:blipFill>
        <p:spPr>
          <a:xfrm>
            <a:off x="7987593" y="1153475"/>
            <a:ext cx="1070263" cy="1079130"/>
          </a:xfrm>
          <a:prstGeom prst="rect">
            <a:avLst/>
          </a:prstGeom>
          <a:noFill/>
          <a:ln>
            <a:noFill/>
          </a:ln>
        </p:spPr>
      </p:pic>
      <p:pic>
        <p:nvPicPr>
          <p:cNvPr id="11" name="Shape 912"/>
          <p:cNvPicPr preferRelativeResize="0"/>
          <p:nvPr/>
        </p:nvPicPr>
        <p:blipFill rotWithShape="1">
          <a:blip r:embed="rId10">
            <a:alphaModFix/>
          </a:blip>
          <a:srcRect l="6295" t="10204" r="65794" b="60038"/>
          <a:stretch/>
        </p:blipFill>
        <p:spPr>
          <a:xfrm>
            <a:off x="4669589" y="1145895"/>
            <a:ext cx="1080879" cy="1079130"/>
          </a:xfrm>
          <a:prstGeom prst="rect">
            <a:avLst/>
          </a:prstGeom>
          <a:noFill/>
          <a:ln>
            <a:noFill/>
          </a:ln>
        </p:spPr>
      </p:pic>
    </p:spTree>
    <p:extLst>
      <p:ext uri="{BB962C8B-B14F-4D97-AF65-F5344CB8AC3E}">
        <p14:creationId xmlns:p14="http://schemas.microsoft.com/office/powerpoint/2010/main" val="3251556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99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video>
              <p:cMediaNode vol="80000">
                <p:cTn id="12" fill="hold" display="0">
                  <p:stCondLst>
                    <p:cond delay="indefinite"/>
                  </p:stCondLst>
                </p:cTn>
                <p:tgtEl>
                  <p:spTgt spid="1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96"/>
            <a:ext cx="8229600" cy="857250"/>
          </a:xfrm>
        </p:spPr>
        <p:txBody>
          <a:bodyPr/>
          <a:lstStyle/>
          <a:p>
            <a:r>
              <a:rPr lang="en-GB" dirty="0" smtClean="0"/>
              <a:t>Evaluation</a:t>
            </a:r>
            <a:endParaRPr lang="en-GB" dirty="0"/>
          </a:p>
        </p:txBody>
      </p:sp>
      <p:sp>
        <p:nvSpPr>
          <p:cNvPr id="3" name="Content Placeholder 2"/>
          <p:cNvSpPr>
            <a:spLocks noGrp="1"/>
          </p:cNvSpPr>
          <p:nvPr>
            <p:ph idx="1"/>
          </p:nvPr>
        </p:nvSpPr>
        <p:spPr>
          <a:xfrm>
            <a:off x="424047" y="659494"/>
            <a:ext cx="2540264" cy="612354"/>
          </a:xfrm>
        </p:spPr>
        <p:txBody>
          <a:bodyPr/>
          <a:lstStyle/>
          <a:p>
            <a:r>
              <a:rPr lang="en-GB" dirty="0" smtClean="0"/>
              <a:t>Qualitative</a:t>
            </a:r>
            <a:endParaRPr lang="en-GB" dirty="0"/>
          </a:p>
        </p:txBody>
      </p:sp>
      <p:pic>
        <p:nvPicPr>
          <p:cNvPr id="4" name="Shape 967"/>
          <p:cNvPicPr preferRelativeResize="0"/>
          <p:nvPr/>
        </p:nvPicPr>
        <p:blipFill rotWithShape="1">
          <a:blip r:embed="rId2">
            <a:alphaModFix/>
          </a:blip>
          <a:srcRect l="29269" t="37295" r="2086" b="3362"/>
          <a:stretch/>
        </p:blipFill>
        <p:spPr>
          <a:xfrm>
            <a:off x="106614" y="1380228"/>
            <a:ext cx="3299806" cy="3667953"/>
          </a:xfrm>
          <a:prstGeom prst="rect">
            <a:avLst/>
          </a:prstGeom>
          <a:noFill/>
          <a:ln>
            <a:noFill/>
          </a:ln>
          <a:effectLst>
            <a:outerShdw blurRad="63500" sx="102000" sy="102000" algn="ctr" rotWithShape="0">
              <a:prstClr val="black">
                <a:alpha val="40000"/>
              </a:prstClr>
            </a:outerShdw>
          </a:effectLst>
        </p:spPr>
      </p:pic>
      <p:pic>
        <p:nvPicPr>
          <p:cNvPr id="6" name="Shape 980"/>
          <p:cNvPicPr preferRelativeResize="0"/>
          <p:nvPr/>
        </p:nvPicPr>
        <p:blipFill rotWithShape="1">
          <a:blip r:embed="rId3">
            <a:alphaModFix/>
          </a:blip>
          <a:srcRect l="37921" t="25666" r="1094"/>
          <a:stretch/>
        </p:blipFill>
        <p:spPr>
          <a:xfrm>
            <a:off x="2964311" y="1378309"/>
            <a:ext cx="3215378" cy="3669872"/>
          </a:xfrm>
          <a:prstGeom prst="rect">
            <a:avLst/>
          </a:prstGeom>
          <a:noFill/>
          <a:ln>
            <a:noFill/>
          </a:ln>
          <a:effectLst>
            <a:outerShdw blurRad="63500" sx="102000" sy="102000" algn="ctr" rotWithShape="0">
              <a:prstClr val="black">
                <a:alpha val="40000"/>
              </a:prstClr>
            </a:outerShdw>
          </a:effectLst>
        </p:spPr>
      </p:pic>
      <p:pic>
        <p:nvPicPr>
          <p:cNvPr id="5" name="Shape 974"/>
          <p:cNvPicPr preferRelativeResize="0"/>
          <p:nvPr/>
        </p:nvPicPr>
        <p:blipFill rotWithShape="1">
          <a:blip r:embed="rId4">
            <a:alphaModFix/>
          </a:blip>
          <a:srcRect l="34024" t="26779"/>
          <a:stretch/>
        </p:blipFill>
        <p:spPr>
          <a:xfrm>
            <a:off x="6041589" y="1380228"/>
            <a:ext cx="3087534" cy="3659842"/>
          </a:xfrm>
          <a:prstGeom prst="rect">
            <a:avLst/>
          </a:prstGeom>
          <a:noFill/>
          <a:ln>
            <a:noFill/>
          </a:ln>
          <a:effectLst>
            <a:outerShdw blurRad="63500" sx="102000" sy="102000" algn="ctr" rotWithShape="0">
              <a:prstClr val="black">
                <a:alpha val="40000"/>
              </a:prstClr>
            </a:outerShdw>
          </a:effectLst>
        </p:spPr>
      </p:pic>
      <p:sp>
        <p:nvSpPr>
          <p:cNvPr id="7" name="Content Placeholder 2"/>
          <p:cNvSpPr txBox="1">
            <a:spLocks/>
          </p:cNvSpPr>
          <p:nvPr/>
        </p:nvSpPr>
        <p:spPr bwMode="auto">
          <a:xfrm>
            <a:off x="4174738" y="656741"/>
            <a:ext cx="4954385" cy="61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Quantitative (see paper)</a:t>
            </a:r>
            <a:endParaRPr lang="en-GB" dirty="0"/>
          </a:p>
        </p:txBody>
      </p:sp>
    </p:spTree>
    <p:extLst>
      <p:ext uri="{BB962C8B-B14F-4D97-AF65-F5344CB8AC3E}">
        <p14:creationId xmlns:p14="http://schemas.microsoft.com/office/powerpoint/2010/main" val="19426527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50"/>
                                        <p:tgtEl>
                                          <p:spTgt spid="5"/>
                                        </p:tgtEl>
                                      </p:cBhvr>
                                    </p:animEffect>
                                  </p:childTnLst>
                                </p:cTn>
                              </p:par>
                            </p:childTnLst>
                          </p:cTn>
                        </p:par>
                        <p:par>
                          <p:cTn id="22" fill="hold">
                            <p:stCondLst>
                              <p:cond delay="250"/>
                            </p:stCondLst>
                            <p:childTnLst>
                              <p:par>
                                <p:cTn id="23" presetID="10" presetClass="entr" presetSubtype="0" fill="hold" nodeType="after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25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Limitations</a:t>
            </a:r>
            <a:endParaRPr lang="en-GB" dirty="0"/>
          </a:p>
        </p:txBody>
      </p:sp>
      <p:sp>
        <p:nvSpPr>
          <p:cNvPr id="3" name="Content Placeholder 2"/>
          <p:cNvSpPr>
            <a:spLocks noGrp="1"/>
          </p:cNvSpPr>
          <p:nvPr>
            <p:ph idx="1"/>
          </p:nvPr>
        </p:nvSpPr>
        <p:spPr/>
        <p:txBody>
          <a:bodyPr/>
          <a:lstStyle/>
          <a:p>
            <a:r>
              <a:rPr lang="en-GB" dirty="0" smtClean="0"/>
              <a:t>Input:</a:t>
            </a:r>
          </a:p>
          <a:p>
            <a:pPr lvl="1"/>
            <a:r>
              <a:rPr lang="en-GB" dirty="0"/>
              <a:t>Preferred relations + Scale </a:t>
            </a:r>
            <a:r>
              <a:rPr lang="en-GB" dirty="0" smtClean="0"/>
              <a:t>parameter </a:t>
            </a:r>
          </a:p>
          <a:p>
            <a:pPr lvl="1"/>
            <a:r>
              <a:rPr lang="en-GB" dirty="0"/>
              <a:t>F</a:t>
            </a:r>
            <a:r>
              <a:rPr lang="en-GB" dirty="0" smtClean="0"/>
              <a:t>uture work: auto-detection</a:t>
            </a:r>
          </a:p>
          <a:p>
            <a:r>
              <a:rPr lang="en-GB" dirty="0" smtClean="0"/>
              <a:t>Quadratic programming solver</a:t>
            </a:r>
          </a:p>
          <a:p>
            <a:pPr lvl="1"/>
            <a:r>
              <a:rPr lang="en-GB" dirty="0" smtClean="0"/>
              <a:t>Quadratic constraints </a:t>
            </a:r>
            <a:endParaRPr lang="en-GB" dirty="0"/>
          </a:p>
        </p:txBody>
      </p:sp>
    </p:spTree>
    <p:extLst>
      <p:ext uri="{BB962C8B-B14F-4D97-AF65-F5344CB8AC3E}">
        <p14:creationId xmlns:p14="http://schemas.microsoft.com/office/powerpoint/2010/main" val="1870164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013"/>
          <p:cNvSpPr txBox="1"/>
          <p:nvPr/>
        </p:nvSpPr>
        <p:spPr>
          <a:xfrm>
            <a:off x="72325" y="207300"/>
            <a:ext cx="2169300" cy="3212699"/>
          </a:xfrm>
          <a:prstGeom prst="rect">
            <a:avLst/>
          </a:prstGeom>
          <a:noFill/>
          <a:ln>
            <a:noFill/>
          </a:ln>
        </p:spPr>
        <p:txBody>
          <a:bodyPr lIns="91425" tIns="91425" rIns="91425" bIns="91425" anchor="ctr" anchorCtr="0">
            <a:noAutofit/>
          </a:bodyPr>
          <a:lstStyle/>
          <a:p>
            <a:pPr rtl="0">
              <a:spcBef>
                <a:spcPts val="0"/>
              </a:spcBef>
              <a:buNone/>
            </a:pPr>
            <a:r>
              <a:rPr lang="en" sz="2000" dirty="0">
                <a:solidFill>
                  <a:schemeClr val="lt1"/>
                </a:solidFill>
              </a:rPr>
              <a:t>Special thanks to</a:t>
            </a:r>
          </a:p>
          <a:p>
            <a:pPr marL="457200" lvl="0" indent="-304800" rtl="0">
              <a:spcBef>
                <a:spcPts val="0"/>
              </a:spcBef>
              <a:buClr>
                <a:schemeClr val="lt1"/>
              </a:buClr>
              <a:buSzPct val="100000"/>
              <a:buFont typeface="Arial"/>
              <a:buChar char=" "/>
            </a:pPr>
            <a:r>
              <a:rPr lang="en" sz="1200" dirty="0">
                <a:solidFill>
                  <a:schemeClr val="lt1"/>
                </a:solidFill>
              </a:rPr>
              <a:t>Anonymus Reviewers</a:t>
            </a:r>
          </a:p>
          <a:p>
            <a:pPr marL="457200" lvl="0" indent="-304800" rtl="0">
              <a:spcBef>
                <a:spcPts val="0"/>
              </a:spcBef>
              <a:buClr>
                <a:schemeClr val="lt1"/>
              </a:buClr>
              <a:buSzPct val="100000"/>
              <a:buFont typeface="Arial"/>
              <a:buChar char=" "/>
            </a:pPr>
            <a:r>
              <a:rPr lang="en" sz="1200" dirty="0">
                <a:solidFill>
                  <a:schemeClr val="lt1"/>
                </a:solidFill>
              </a:rPr>
              <a:t>Florent Lafarge</a:t>
            </a:r>
          </a:p>
          <a:p>
            <a:pPr marL="457200" lvl="0" indent="-304800" rtl="0">
              <a:spcBef>
                <a:spcPts val="0"/>
              </a:spcBef>
              <a:buClr>
                <a:schemeClr val="lt1"/>
              </a:buClr>
              <a:buSzPct val="100000"/>
              <a:buFont typeface="Arial"/>
              <a:buChar char=" "/>
            </a:pPr>
            <a:r>
              <a:rPr lang="en" sz="1200" dirty="0">
                <a:solidFill>
                  <a:schemeClr val="lt1"/>
                </a:solidFill>
              </a:rPr>
              <a:t>Neil Smith</a:t>
            </a:r>
          </a:p>
          <a:p>
            <a:pPr marL="457200" lvl="0" indent="-304800" rtl="0">
              <a:spcBef>
                <a:spcPts val="0"/>
              </a:spcBef>
              <a:buClr>
                <a:schemeClr val="lt1"/>
              </a:buClr>
              <a:buSzPct val="100000"/>
              <a:buFont typeface="Arial"/>
              <a:buChar char=" "/>
            </a:pPr>
            <a:r>
              <a:rPr lang="en" sz="1200" dirty="0">
                <a:solidFill>
                  <a:schemeClr val="lt1"/>
                </a:solidFill>
              </a:rPr>
              <a:t>Hui Lin</a:t>
            </a:r>
          </a:p>
          <a:p>
            <a:pPr marL="457200" lvl="0" indent="-304800" rtl="0">
              <a:spcBef>
                <a:spcPts val="0"/>
              </a:spcBef>
              <a:buClr>
                <a:schemeClr val="lt1"/>
              </a:buClr>
              <a:buSzPct val="100000"/>
              <a:buFont typeface="Arial"/>
              <a:buChar char=" "/>
            </a:pPr>
            <a:r>
              <a:rPr lang="en" sz="1200" dirty="0">
                <a:solidFill>
                  <a:schemeClr val="lt1"/>
                </a:solidFill>
              </a:rPr>
              <a:t>David Vanderhaghe</a:t>
            </a:r>
          </a:p>
          <a:p>
            <a:pPr marL="457200" lvl="0" indent="-304800" rtl="0">
              <a:spcBef>
                <a:spcPts val="0"/>
              </a:spcBef>
              <a:buClr>
                <a:schemeClr val="lt1"/>
              </a:buClr>
              <a:buSzPct val="100000"/>
              <a:buFont typeface="Arial"/>
              <a:buChar char=" "/>
            </a:pPr>
            <a:r>
              <a:rPr lang="en" sz="1200" dirty="0">
                <a:solidFill>
                  <a:schemeClr val="lt1"/>
                </a:solidFill>
              </a:rPr>
              <a:t>Julian Straub</a:t>
            </a:r>
          </a:p>
          <a:p>
            <a:pPr marL="457200" lvl="0" indent="-304800" rtl="0">
              <a:spcBef>
                <a:spcPts val="0"/>
              </a:spcBef>
              <a:buClr>
                <a:schemeClr val="lt1"/>
              </a:buClr>
              <a:buSzPct val="100000"/>
              <a:buFont typeface="Arial"/>
              <a:buChar char=" "/>
            </a:pPr>
            <a:r>
              <a:rPr lang="en" sz="1200" dirty="0">
                <a:solidFill>
                  <a:schemeClr val="lt1"/>
                </a:solidFill>
              </a:rPr>
              <a:t>Simon Julier</a:t>
            </a:r>
          </a:p>
          <a:p>
            <a:pPr marL="457200" lvl="0" indent="-304800" rtl="0">
              <a:spcBef>
                <a:spcPts val="0"/>
              </a:spcBef>
              <a:buClr>
                <a:schemeClr val="lt1"/>
              </a:buClr>
              <a:buSzPct val="100000"/>
              <a:buFont typeface="Arial"/>
              <a:buChar char=" "/>
            </a:pPr>
            <a:r>
              <a:rPr lang="en" sz="1200" dirty="0">
                <a:solidFill>
                  <a:schemeClr val="lt1"/>
                </a:solidFill>
              </a:rPr>
              <a:t>Duygu Ceylan</a:t>
            </a:r>
          </a:p>
          <a:p>
            <a:pPr marL="457200" lvl="0" indent="-304800" rtl="0">
              <a:spcBef>
                <a:spcPts val="0"/>
              </a:spcBef>
              <a:buClr>
                <a:schemeClr val="lt1"/>
              </a:buClr>
              <a:buSzPct val="100000"/>
              <a:buFont typeface="Arial"/>
              <a:buChar char=" "/>
            </a:pPr>
            <a:r>
              <a:rPr lang="en" sz="1200" dirty="0">
                <a:solidFill>
                  <a:schemeClr val="lt1"/>
                </a:solidFill>
              </a:rPr>
              <a:t>Moos Hueting</a:t>
            </a:r>
          </a:p>
          <a:p>
            <a:pPr marL="457200" lvl="0" indent="-304800" rtl="0">
              <a:spcBef>
                <a:spcPts val="0"/>
              </a:spcBef>
              <a:buClr>
                <a:schemeClr val="lt1"/>
              </a:buClr>
              <a:buSzPct val="100000"/>
              <a:buFont typeface="Arial"/>
              <a:buChar char=" "/>
            </a:pPr>
            <a:r>
              <a:rPr lang="en" sz="1200" dirty="0">
                <a:solidFill>
                  <a:schemeClr val="lt1"/>
                </a:solidFill>
              </a:rPr>
              <a:t>Melinos Averkiou</a:t>
            </a:r>
          </a:p>
          <a:p>
            <a:pPr marL="457200" lvl="0" indent="-304800" rtl="0">
              <a:spcBef>
                <a:spcPts val="0"/>
              </a:spcBef>
              <a:buClr>
                <a:schemeClr val="lt1"/>
              </a:buClr>
              <a:buSzPct val="100000"/>
              <a:buFont typeface="Arial"/>
              <a:buChar char=" "/>
            </a:pPr>
            <a:r>
              <a:rPr lang="en" sz="1200" dirty="0">
                <a:solidFill>
                  <a:schemeClr val="lt1"/>
                </a:solidFill>
              </a:rPr>
              <a:t>Peter Hedman</a:t>
            </a:r>
          </a:p>
          <a:p>
            <a:pPr marL="457200" lvl="0" indent="-304800" rtl="0">
              <a:spcBef>
                <a:spcPts val="0"/>
              </a:spcBef>
              <a:buClr>
                <a:schemeClr val="lt1"/>
              </a:buClr>
              <a:buSzPct val="100000"/>
              <a:buFont typeface="Arial"/>
              <a:buChar char=" "/>
            </a:pPr>
            <a:r>
              <a:rPr lang="en" sz="1200" dirty="0">
                <a:solidFill>
                  <a:schemeClr val="lt1"/>
                </a:solidFill>
              </a:rPr>
              <a:t>James Hennessey</a:t>
            </a:r>
          </a:p>
          <a:p>
            <a:pPr marL="457200" lvl="0" indent="-304800" rtl="0">
              <a:spcBef>
                <a:spcPts val="0"/>
              </a:spcBef>
              <a:buClr>
                <a:schemeClr val="lt1"/>
              </a:buClr>
              <a:buSzPct val="100000"/>
              <a:buFont typeface="Arial"/>
              <a:buChar char=" "/>
            </a:pPr>
            <a:r>
              <a:rPr lang="en" sz="1200" dirty="0">
                <a:solidFill>
                  <a:schemeClr val="lt1"/>
                </a:solidFill>
              </a:rPr>
              <a:t>Clement Godard</a:t>
            </a:r>
          </a:p>
          <a:p>
            <a:pPr marL="457200" lvl="0" indent="-304800" rtl="0">
              <a:spcBef>
                <a:spcPts val="0"/>
              </a:spcBef>
              <a:buClr>
                <a:schemeClr val="lt1"/>
              </a:buClr>
              <a:buSzPct val="100000"/>
              <a:buFont typeface="Arial"/>
              <a:buChar char=" "/>
            </a:pPr>
            <a:r>
              <a:rPr lang="en" sz="1200" dirty="0">
                <a:solidFill>
                  <a:schemeClr val="lt1"/>
                </a:solidFill>
              </a:rPr>
              <a:t>Martin Kilian</a:t>
            </a:r>
          </a:p>
          <a:p>
            <a:pPr marL="457200" lvl="0" indent="-304800" rtl="0">
              <a:spcBef>
                <a:spcPts val="0"/>
              </a:spcBef>
              <a:buClr>
                <a:schemeClr val="lt1"/>
              </a:buClr>
              <a:buSzPct val="100000"/>
              <a:buFont typeface="Arial"/>
              <a:buChar char=" "/>
            </a:pPr>
            <a:r>
              <a:rPr lang="en" sz="1200" dirty="0">
                <a:solidFill>
                  <a:schemeClr val="lt1"/>
                </a:solidFill>
              </a:rPr>
              <a:t>Bongjin Koo</a:t>
            </a:r>
          </a:p>
          <a:p>
            <a:pPr marL="457200" lvl="0" indent="-304800" rtl="0">
              <a:spcBef>
                <a:spcPts val="0"/>
              </a:spcBef>
              <a:buClr>
                <a:schemeClr val="lt1"/>
              </a:buClr>
              <a:buSzPct val="100000"/>
              <a:buFont typeface="Arial"/>
              <a:buChar char=" "/>
            </a:pPr>
            <a:r>
              <a:rPr lang="en" sz="1200" dirty="0">
                <a:solidFill>
                  <a:schemeClr val="lt1"/>
                </a:solidFill>
              </a:rPr>
              <a:t>Veronika Benis</a:t>
            </a:r>
          </a:p>
        </p:txBody>
      </p:sp>
      <p:sp>
        <p:nvSpPr>
          <p:cNvPr id="6" name="Shape 1012"/>
          <p:cNvSpPr txBox="1"/>
          <p:nvPr/>
        </p:nvSpPr>
        <p:spPr>
          <a:xfrm>
            <a:off x="2873158" y="266942"/>
            <a:ext cx="3397685" cy="830400"/>
          </a:xfrm>
          <a:prstGeom prst="rect">
            <a:avLst/>
          </a:prstGeom>
          <a:noFill/>
          <a:ln>
            <a:noFill/>
          </a:ln>
        </p:spPr>
        <p:txBody>
          <a:bodyPr lIns="91425" tIns="91425" rIns="91425" bIns="91425" anchor="ctr" anchorCtr="0">
            <a:noAutofit/>
          </a:bodyPr>
          <a:lstStyle/>
          <a:p>
            <a:pPr lvl="0" algn="ctr" rtl="0">
              <a:spcBef>
                <a:spcPts val="0"/>
              </a:spcBef>
              <a:buNone/>
            </a:pPr>
            <a:r>
              <a:rPr lang="en" sz="4800" dirty="0">
                <a:solidFill>
                  <a:schemeClr val="lt1"/>
                </a:solidFill>
              </a:rPr>
              <a:t>Thank</a:t>
            </a:r>
            <a:r>
              <a:rPr lang="en" sz="4000" dirty="0">
                <a:solidFill>
                  <a:schemeClr val="lt1"/>
                </a:solidFill>
              </a:rPr>
              <a:t> </a:t>
            </a:r>
            <a:r>
              <a:rPr lang="en" sz="4800" dirty="0">
                <a:solidFill>
                  <a:schemeClr val="lt1"/>
                </a:solidFill>
              </a:rPr>
              <a:t>you!</a:t>
            </a:r>
            <a:endParaRPr lang="en" sz="4000" dirty="0">
              <a:solidFill>
                <a:schemeClr val="lt1"/>
              </a:solidFill>
            </a:endParaRPr>
          </a:p>
        </p:txBody>
      </p:sp>
      <p:sp>
        <p:nvSpPr>
          <p:cNvPr id="7" name="Shape 1011"/>
          <p:cNvSpPr txBox="1"/>
          <p:nvPr/>
        </p:nvSpPr>
        <p:spPr>
          <a:xfrm>
            <a:off x="2686200" y="1847650"/>
            <a:ext cx="6407999" cy="1646399"/>
          </a:xfrm>
          <a:prstGeom prst="rect">
            <a:avLst/>
          </a:prstGeom>
          <a:noFill/>
          <a:ln>
            <a:noFill/>
          </a:ln>
        </p:spPr>
        <p:txBody>
          <a:bodyPr lIns="91425" tIns="91425" rIns="91425" bIns="91425" anchor="ctr" anchorCtr="0">
            <a:noAutofit/>
          </a:bodyPr>
          <a:lstStyle/>
          <a:p>
            <a:pPr marL="444500" lvl="0" indent="-342900" rtl="0">
              <a:spcBef>
                <a:spcPts val="0"/>
              </a:spcBef>
              <a:buClr>
                <a:schemeClr val="lt1"/>
              </a:buClr>
              <a:buSzPct val="100000"/>
              <a:buFont typeface="Arial" panose="020B0604020202020204" pitchFamily="34" charset="0"/>
              <a:buChar char="•"/>
            </a:pPr>
            <a:r>
              <a:rPr lang="en" sz="2000" dirty="0">
                <a:solidFill>
                  <a:schemeClr val="lt1"/>
                </a:solidFill>
              </a:rPr>
              <a:t>ERC Starting Grant SmartGeometry </a:t>
            </a:r>
            <a:r>
              <a:rPr lang="en" sz="2000" dirty="0" smtClean="0">
                <a:solidFill>
                  <a:schemeClr val="lt1"/>
                </a:solidFill>
              </a:rPr>
              <a:t/>
            </a:r>
            <a:br>
              <a:rPr lang="en" sz="2000" dirty="0" smtClean="0">
                <a:solidFill>
                  <a:schemeClr val="lt1"/>
                </a:solidFill>
              </a:rPr>
            </a:br>
            <a:r>
              <a:rPr lang="en" dirty="0" smtClean="0">
                <a:solidFill>
                  <a:schemeClr val="lt1"/>
                </a:solidFill>
              </a:rPr>
              <a:t>(</a:t>
            </a:r>
            <a:r>
              <a:rPr lang="en" dirty="0">
                <a:solidFill>
                  <a:schemeClr val="lt1"/>
                </a:solidFill>
              </a:rPr>
              <a:t>StG-2013-335373)</a:t>
            </a:r>
          </a:p>
          <a:p>
            <a:pPr marL="444500" lvl="0" indent="-342900" rtl="0">
              <a:spcBef>
                <a:spcPts val="0"/>
              </a:spcBef>
              <a:buClr>
                <a:schemeClr val="lt1"/>
              </a:buClr>
              <a:buSzPct val="100000"/>
              <a:buFont typeface="Arial" panose="020B0604020202020204" pitchFamily="34" charset="0"/>
              <a:buChar char="•"/>
            </a:pPr>
            <a:r>
              <a:rPr lang="en" sz="2000" dirty="0">
                <a:solidFill>
                  <a:schemeClr val="lt1"/>
                </a:solidFill>
              </a:rPr>
              <a:t>Marie Curie CIG</a:t>
            </a:r>
          </a:p>
          <a:p>
            <a:pPr marL="444500" lvl="0" indent="-342900" rtl="0">
              <a:spcBef>
                <a:spcPts val="0"/>
              </a:spcBef>
              <a:buClr>
                <a:schemeClr val="lt1"/>
              </a:buClr>
              <a:buSzPct val="100000"/>
              <a:buFont typeface="Arial" panose="020B0604020202020204" pitchFamily="34" charset="0"/>
              <a:buChar char="•"/>
            </a:pPr>
            <a:r>
              <a:rPr lang="en" sz="2000" dirty="0">
                <a:solidFill>
                  <a:schemeClr val="lt1"/>
                </a:solidFill>
              </a:rPr>
              <a:t>ANR Mapstyle project </a:t>
            </a:r>
            <a:r>
              <a:rPr lang="en" dirty="0">
                <a:solidFill>
                  <a:schemeClr val="lt1"/>
                </a:solidFill>
              </a:rPr>
              <a:t>(ANR-12-COORD-0025)</a:t>
            </a:r>
          </a:p>
          <a:p>
            <a:pPr marL="444500" lvl="0" indent="-342900" rtl="0">
              <a:spcBef>
                <a:spcPts val="0"/>
              </a:spcBef>
              <a:buClr>
                <a:schemeClr val="lt1"/>
              </a:buClr>
              <a:buSzPct val="100000"/>
              <a:buFont typeface="Arial" panose="020B0604020202020204" pitchFamily="34" charset="0"/>
              <a:buChar char="•"/>
            </a:pPr>
            <a:r>
              <a:rPr lang="en" sz="2000" dirty="0">
                <a:solidFill>
                  <a:schemeClr val="lt1"/>
                </a:solidFill>
              </a:rPr>
              <a:t>EU project CR-PLAY </a:t>
            </a:r>
            <a:r>
              <a:rPr lang="en" dirty="0">
                <a:solidFill>
                  <a:schemeClr val="lt1"/>
                </a:solidFill>
              </a:rPr>
              <a:t>(no 611089)</a:t>
            </a:r>
            <a:r>
              <a:rPr lang="en" sz="2000" dirty="0">
                <a:solidFill>
                  <a:schemeClr val="lt1"/>
                </a:solidFill>
              </a:rPr>
              <a:t> </a:t>
            </a:r>
            <a:r>
              <a:rPr lang="en" sz="2000" dirty="0">
                <a:solidFill>
                  <a:schemeClr val="lt1"/>
                </a:solidFill>
                <a:hlinkClick r:id="rId2"/>
              </a:rPr>
              <a:t>www.cr-play.eu</a:t>
            </a:r>
          </a:p>
        </p:txBody>
      </p:sp>
      <p:pic>
        <p:nvPicPr>
          <p:cNvPr id="8" name="Shape 1014"/>
          <p:cNvPicPr preferRelativeResize="0"/>
          <p:nvPr/>
        </p:nvPicPr>
        <p:blipFill rotWithShape="1">
          <a:blip r:embed="rId3">
            <a:alphaModFix/>
          </a:blip>
          <a:srcRect l="15141" t="4218" r="15879" b="24874"/>
          <a:stretch/>
        </p:blipFill>
        <p:spPr>
          <a:xfrm>
            <a:off x="72325" y="3584124"/>
            <a:ext cx="1528182" cy="1498461"/>
          </a:xfrm>
          <a:prstGeom prst="rect">
            <a:avLst/>
          </a:prstGeom>
          <a:noFill/>
          <a:ln>
            <a:noFill/>
          </a:ln>
        </p:spPr>
      </p:pic>
      <p:grpSp>
        <p:nvGrpSpPr>
          <p:cNvPr id="9" name="Shape 1015"/>
          <p:cNvGrpSpPr/>
          <p:nvPr/>
        </p:nvGrpSpPr>
        <p:grpSpPr>
          <a:xfrm>
            <a:off x="1638217" y="3584082"/>
            <a:ext cx="3357200" cy="1498531"/>
            <a:chOff x="2216424" y="3157150"/>
            <a:chExt cx="3434475" cy="1533024"/>
          </a:xfrm>
        </p:grpSpPr>
        <p:pic>
          <p:nvPicPr>
            <p:cNvPr id="10" name="Shape 1016"/>
            <p:cNvPicPr preferRelativeResize="0"/>
            <p:nvPr/>
          </p:nvPicPr>
          <p:blipFill rotWithShape="1">
            <a:blip r:embed="rId4">
              <a:alphaModFix/>
            </a:blip>
            <a:srcRect l="40461" r="28864"/>
            <a:stretch/>
          </p:blipFill>
          <p:spPr>
            <a:xfrm>
              <a:off x="2216424" y="3157150"/>
              <a:ext cx="1880950" cy="1533024"/>
            </a:xfrm>
            <a:prstGeom prst="rect">
              <a:avLst/>
            </a:prstGeom>
            <a:noFill/>
            <a:ln>
              <a:noFill/>
            </a:ln>
          </p:spPr>
        </p:pic>
        <p:pic>
          <p:nvPicPr>
            <p:cNvPr id="11" name="Shape 1017"/>
            <p:cNvPicPr preferRelativeResize="0"/>
            <p:nvPr/>
          </p:nvPicPr>
          <p:blipFill rotWithShape="1">
            <a:blip r:embed="rId4">
              <a:alphaModFix/>
            </a:blip>
            <a:srcRect l="74665"/>
            <a:stretch/>
          </p:blipFill>
          <p:spPr>
            <a:xfrm>
              <a:off x="4097375" y="3157150"/>
              <a:ext cx="1553524" cy="1533024"/>
            </a:xfrm>
            <a:prstGeom prst="rect">
              <a:avLst/>
            </a:prstGeom>
            <a:noFill/>
            <a:ln>
              <a:noFill/>
            </a:ln>
          </p:spPr>
        </p:pic>
      </p:grpSp>
      <p:pic>
        <p:nvPicPr>
          <p:cNvPr id="12" name="Shape 1018"/>
          <p:cNvPicPr preferRelativeResize="0"/>
          <p:nvPr/>
        </p:nvPicPr>
        <p:blipFill rotWithShape="1">
          <a:blip r:embed="rId5">
            <a:alphaModFix/>
          </a:blip>
          <a:srcRect r="2267"/>
          <a:stretch/>
        </p:blipFill>
        <p:spPr>
          <a:xfrm>
            <a:off x="5033124" y="3584125"/>
            <a:ext cx="2120380" cy="1498461"/>
          </a:xfrm>
          <a:prstGeom prst="rect">
            <a:avLst/>
          </a:prstGeom>
          <a:noFill/>
          <a:ln>
            <a:noFill/>
          </a:ln>
        </p:spPr>
      </p:pic>
      <p:pic>
        <p:nvPicPr>
          <p:cNvPr id="13" name="Shape 1019"/>
          <p:cNvPicPr preferRelativeResize="0"/>
          <p:nvPr/>
        </p:nvPicPr>
        <p:blipFill rotWithShape="1">
          <a:blip r:embed="rId6">
            <a:alphaModFix/>
          </a:blip>
          <a:srcRect l="4903" t="12919" r="5281" b="17242"/>
          <a:stretch/>
        </p:blipFill>
        <p:spPr>
          <a:xfrm>
            <a:off x="7191200" y="3584125"/>
            <a:ext cx="1927124" cy="1498450"/>
          </a:xfrm>
          <a:prstGeom prst="rect">
            <a:avLst/>
          </a:prstGeom>
          <a:noFill/>
          <a:ln>
            <a:noFill/>
          </a:ln>
        </p:spPr>
      </p:pic>
      <p:sp>
        <p:nvSpPr>
          <p:cNvPr id="14" name="Shape 1012"/>
          <p:cNvSpPr txBox="1"/>
          <p:nvPr/>
        </p:nvSpPr>
        <p:spPr>
          <a:xfrm>
            <a:off x="4627467" y="911996"/>
            <a:ext cx="5732493" cy="830400"/>
          </a:xfrm>
          <a:prstGeom prst="rect">
            <a:avLst/>
          </a:prstGeom>
          <a:noFill/>
          <a:ln>
            <a:noFill/>
          </a:ln>
        </p:spPr>
        <p:txBody>
          <a:bodyPr lIns="91425" tIns="91425" rIns="91425" bIns="91425" anchor="ctr" anchorCtr="0">
            <a:noAutofit/>
          </a:bodyPr>
          <a:lstStyle/>
          <a:p>
            <a:pPr lvl="0" algn="ctr" rtl="0">
              <a:spcBef>
                <a:spcPts val="0"/>
              </a:spcBef>
              <a:buNone/>
            </a:pPr>
            <a:r>
              <a:rPr lang="en-GB" sz="2400" dirty="0" smtClean="0">
                <a:solidFill>
                  <a:schemeClr val="lt1"/>
                </a:solidFill>
              </a:rPr>
              <a:t>(D</a:t>
            </a:r>
            <a:r>
              <a:rPr lang="en" sz="2400" dirty="0" smtClean="0">
                <a:solidFill>
                  <a:schemeClr val="lt1"/>
                </a:solidFill>
              </a:rPr>
              <a:t>ata and code online!)</a:t>
            </a:r>
            <a:endParaRPr lang="en" sz="2400" dirty="0">
              <a:solidFill>
                <a:schemeClr val="lt1"/>
              </a:solidFill>
            </a:endParaRPr>
          </a:p>
        </p:txBody>
      </p:sp>
    </p:spTree>
    <p:extLst>
      <p:ext uri="{BB962C8B-B14F-4D97-AF65-F5344CB8AC3E}">
        <p14:creationId xmlns:p14="http://schemas.microsoft.com/office/powerpoint/2010/main" val="1439693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5000"/>
                            </p:stCondLst>
                            <p:childTnLst>
                              <p:par>
                                <p:cTn id="33" presetID="10" presetClass="entr" presetSubtype="0" fill="hold" grpId="1"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5500"/>
                            </p:stCondLst>
                            <p:childTnLst>
                              <p:par>
                                <p:cTn id="37" presetID="26" presetClass="emph" presetSubtype="0" fill="hold" grpId="0" nodeType="afterEffect">
                                  <p:stCondLst>
                                    <p:cond delay="0"/>
                                  </p:stCondLst>
                                  <p:childTnLst>
                                    <p:animEffect transition="out" filter="fade">
                                      <p:cBhvr>
                                        <p:cTn id="38" dur="500" tmFilter="0, 0; .2, .5; .8, .5; 1, 0"/>
                                        <p:tgtEl>
                                          <p:spTgt spid="14"/>
                                        </p:tgtEl>
                                      </p:cBhvr>
                                    </p:animEffect>
                                    <p:animScale>
                                      <p:cBhvr>
                                        <p:cTn id="39" dur="250" autoRev="1" fill="hold"/>
                                        <p:tgtEl>
                                          <p:spTgt spid="14"/>
                                        </p:tgtEl>
                                      </p:cBhvr>
                                      <p:by x="105000" y="105000"/>
                                    </p:animScale>
                                  </p:childTnLst>
                                </p:cTn>
                              </p:par>
                            </p:childTnLst>
                          </p:cTn>
                        </p:par>
                        <p:par>
                          <p:cTn id="40" fill="hold">
                            <p:stCondLst>
                              <p:cond delay="6000"/>
                            </p:stCondLst>
                            <p:childTnLst>
                              <p:par>
                                <p:cTn id="41" presetID="26" presetClass="emph" presetSubtype="0" fill="hold" grpId="2" nodeType="afterEffect">
                                  <p:stCondLst>
                                    <p:cond delay="0"/>
                                  </p:stCondLst>
                                  <p:childTnLst>
                                    <p:animEffect transition="out" filter="fade">
                                      <p:cBhvr>
                                        <p:cTn id="42" dur="500" tmFilter="0, 0; .2, .5; .8, .5; 1, 0"/>
                                        <p:tgtEl>
                                          <p:spTgt spid="14"/>
                                        </p:tgtEl>
                                      </p:cBhvr>
                                    </p:animEffect>
                                    <p:animScale>
                                      <p:cBhvr>
                                        <p:cTn id="43"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4" grpId="0"/>
      <p:bldP spid="14" grpId="1"/>
      <p:bldP spid="14" grpId="2"/>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p:txBody>
          <a:bodyPr/>
          <a:lstStyle/>
          <a:p>
            <a:r>
              <a:rPr lang="en-GB" sz="2400" dirty="0" smtClean="0"/>
              <a:t>[Schnabel07] </a:t>
            </a:r>
            <a:r>
              <a:rPr lang="en-GB" sz="2400" dirty="0"/>
              <a:t>Schnabel, Wahl and Klein: Efﬁcient RANSAC for point-cloud shape detection, CGF </a:t>
            </a:r>
            <a:r>
              <a:rPr lang="en-GB" sz="2400" dirty="0" smtClean="0"/>
              <a:t>2007</a:t>
            </a:r>
            <a:endParaRPr lang="en-GB" sz="2400" dirty="0"/>
          </a:p>
        </p:txBody>
      </p:sp>
    </p:spTree>
    <p:extLst>
      <p:ext uri="{BB962C8B-B14F-4D97-AF65-F5344CB8AC3E}">
        <p14:creationId xmlns:p14="http://schemas.microsoft.com/office/powerpoint/2010/main" val="125442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319314" y="659493"/>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smtClean="0"/>
              <a:t>Comparison</a:t>
            </a:r>
          </a:p>
        </p:txBody>
      </p:sp>
      <p:sp>
        <p:nvSpPr>
          <p:cNvPr id="2" name="Title 1"/>
          <p:cNvSpPr>
            <a:spLocks noGrp="1"/>
          </p:cNvSpPr>
          <p:nvPr>
            <p:ph type="title"/>
          </p:nvPr>
        </p:nvSpPr>
        <p:spPr>
          <a:xfrm>
            <a:off x="457200" y="0"/>
            <a:ext cx="8229600" cy="857250"/>
          </a:xfrm>
        </p:spPr>
        <p:txBody>
          <a:bodyPr/>
          <a:lstStyle/>
          <a:p>
            <a:r>
              <a:rPr lang="en-GB" dirty="0" smtClean="0"/>
              <a:t>Evaluation</a:t>
            </a:r>
            <a:endParaRPr lang="en-GB" dirty="0"/>
          </a:p>
        </p:txBody>
      </p:sp>
      <p:pic>
        <p:nvPicPr>
          <p:cNvPr id="6" name="Picture 5"/>
          <p:cNvPicPr>
            <a:picLocks noChangeAspect="1"/>
          </p:cNvPicPr>
          <p:nvPr/>
        </p:nvPicPr>
        <p:blipFill rotWithShape="1">
          <a:blip r:embed="rId3"/>
          <a:srcRect r="67532" b="14103"/>
          <a:stretch/>
        </p:blipFill>
        <p:spPr>
          <a:xfrm>
            <a:off x="37862" y="1351226"/>
            <a:ext cx="2854985" cy="2606495"/>
          </a:xfrm>
          <a:prstGeom prst="rect">
            <a:avLst/>
          </a:prstGeom>
          <a:ln w="19050">
            <a:solidFill>
              <a:srgbClr val="000000"/>
            </a:solidFill>
          </a:ln>
          <a:effectLst>
            <a:outerShdw blurRad="292100" dist="139700" dir="2700000" algn="tl" rotWithShape="0">
              <a:srgbClr val="333333">
                <a:alpha val="65000"/>
              </a:srgbClr>
            </a:outerShdw>
          </a:effectLst>
        </p:spPr>
      </p:pic>
      <p:sp>
        <p:nvSpPr>
          <p:cNvPr id="3" name="ZoneTexte 2"/>
          <p:cNvSpPr txBox="1"/>
          <p:nvPr/>
        </p:nvSpPr>
        <p:spPr>
          <a:xfrm>
            <a:off x="143519" y="4049590"/>
            <a:ext cx="2643672" cy="523220"/>
          </a:xfrm>
          <a:prstGeom prst="rect">
            <a:avLst/>
          </a:prstGeom>
          <a:noFill/>
        </p:spPr>
        <p:txBody>
          <a:bodyPr wrap="none" rtlCol="0">
            <a:spAutoFit/>
          </a:bodyPr>
          <a:lstStyle/>
          <a:p>
            <a:pPr algn="ctr"/>
            <a:r>
              <a:rPr lang="fr-FR" sz="2800" dirty="0" smtClean="0">
                <a:solidFill>
                  <a:schemeClr val="bg1"/>
                </a:solidFill>
              </a:rPr>
              <a:t>Input segments</a:t>
            </a:r>
            <a:endParaRPr lang="fr-FR" sz="2800" dirty="0">
              <a:solidFill>
                <a:schemeClr val="bg1"/>
              </a:solidFill>
            </a:endParaRPr>
          </a:p>
        </p:txBody>
      </p:sp>
      <p:sp>
        <p:nvSpPr>
          <p:cNvPr id="9" name="ZoneTexte 8"/>
          <p:cNvSpPr txBox="1"/>
          <p:nvPr/>
        </p:nvSpPr>
        <p:spPr>
          <a:xfrm>
            <a:off x="3943577" y="4073430"/>
            <a:ext cx="1223412" cy="523220"/>
          </a:xfrm>
          <a:prstGeom prst="rect">
            <a:avLst/>
          </a:prstGeom>
          <a:noFill/>
        </p:spPr>
        <p:txBody>
          <a:bodyPr wrap="none" rtlCol="0">
            <a:spAutoFit/>
          </a:bodyPr>
          <a:lstStyle/>
          <a:p>
            <a:pPr algn="ctr"/>
            <a:r>
              <a:rPr lang="fr-FR" sz="2800" dirty="0" err="1" smtClean="0">
                <a:solidFill>
                  <a:schemeClr val="bg1"/>
                </a:solidFill>
              </a:rPr>
              <a:t>Globfit</a:t>
            </a:r>
            <a:endParaRPr lang="fr-FR" sz="2800" dirty="0">
              <a:solidFill>
                <a:schemeClr val="bg1"/>
              </a:solidFill>
            </a:endParaRPr>
          </a:p>
        </p:txBody>
      </p:sp>
      <p:sp>
        <p:nvSpPr>
          <p:cNvPr id="11" name="ZoneTexte 10"/>
          <p:cNvSpPr txBox="1"/>
          <p:nvPr/>
        </p:nvSpPr>
        <p:spPr>
          <a:xfrm>
            <a:off x="7175249" y="4073430"/>
            <a:ext cx="963725" cy="523220"/>
          </a:xfrm>
          <a:prstGeom prst="rect">
            <a:avLst/>
          </a:prstGeom>
          <a:noFill/>
        </p:spPr>
        <p:txBody>
          <a:bodyPr wrap="none" rtlCol="0">
            <a:spAutoFit/>
          </a:bodyPr>
          <a:lstStyle/>
          <a:p>
            <a:pPr algn="ctr"/>
            <a:r>
              <a:rPr lang="fr-FR" sz="2800" dirty="0" smtClean="0">
                <a:solidFill>
                  <a:schemeClr val="bg1"/>
                </a:solidFill>
              </a:rPr>
              <a:t>Ours</a:t>
            </a:r>
            <a:endParaRPr lang="fr-FR" sz="2800" dirty="0">
              <a:solidFill>
                <a:schemeClr val="bg1"/>
              </a:solidFill>
            </a:endParaRPr>
          </a:p>
        </p:txBody>
      </p:sp>
      <p:pic>
        <p:nvPicPr>
          <p:cNvPr id="12" name="Picture 5"/>
          <p:cNvPicPr>
            <a:picLocks noChangeAspect="1"/>
          </p:cNvPicPr>
          <p:nvPr/>
        </p:nvPicPr>
        <p:blipFill rotWithShape="1">
          <a:blip r:embed="rId3"/>
          <a:srcRect l="33323" r="33355" b="14109"/>
          <a:stretch/>
        </p:blipFill>
        <p:spPr>
          <a:xfrm>
            <a:off x="3090201" y="1351416"/>
            <a:ext cx="2930167" cy="2606311"/>
          </a:xfrm>
          <a:prstGeom prst="rect">
            <a:avLst/>
          </a:prstGeom>
          <a:ln w="19050">
            <a:solidFill>
              <a:srgbClr val="000000"/>
            </a:solidFill>
          </a:ln>
          <a:effectLst>
            <a:outerShdw blurRad="292100" dist="139700" dir="2700000" algn="tl" rotWithShape="0">
              <a:srgbClr val="333333">
                <a:alpha val="65000"/>
              </a:srgbClr>
            </a:outerShdw>
          </a:effectLst>
        </p:spPr>
      </p:pic>
      <p:pic>
        <p:nvPicPr>
          <p:cNvPr id="13" name="Picture 5"/>
          <p:cNvPicPr>
            <a:picLocks noChangeAspect="1"/>
          </p:cNvPicPr>
          <p:nvPr/>
        </p:nvPicPr>
        <p:blipFill rotWithShape="1">
          <a:blip r:embed="rId3"/>
          <a:srcRect l="67262" b="14109"/>
          <a:stretch/>
        </p:blipFill>
        <p:spPr>
          <a:xfrm>
            <a:off x="6217723" y="1351416"/>
            <a:ext cx="2878777" cy="2606311"/>
          </a:xfrm>
          <a:prstGeom prst="rect">
            <a:avLst/>
          </a:prstGeom>
          <a:ln w="19050">
            <a:solidFill>
              <a:srgbClr val="00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50194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1" descr="S15_main.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9749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4"/>
            <a:ext cx="9144000" cy="857250"/>
          </a:xfrm>
        </p:spPr>
        <p:txBody>
          <a:bodyPr/>
          <a:lstStyle/>
          <a:p>
            <a:r>
              <a:rPr lang="en-GB" sz="3600" dirty="0" smtClean="0"/>
              <a:t>Man-made scenes contain redundancy</a:t>
            </a:r>
            <a:endParaRPr lang="en-GB" sz="3600" dirty="0"/>
          </a:p>
        </p:txBody>
      </p:sp>
      <p:pic>
        <p:nvPicPr>
          <p:cNvPr id="5" name="Shape 67"/>
          <p:cNvPicPr preferRelativeResize="0"/>
          <p:nvPr/>
        </p:nvPicPr>
        <p:blipFill>
          <a:blip r:embed="rId3">
            <a:alphaModFix/>
          </a:blip>
          <a:stretch>
            <a:fillRect/>
          </a:stretch>
        </p:blipFill>
        <p:spPr>
          <a:xfrm>
            <a:off x="1458201" y="1200150"/>
            <a:ext cx="6227597" cy="3892250"/>
          </a:xfrm>
          <a:prstGeom prst="rect">
            <a:avLst/>
          </a:prstGeom>
          <a:noFill/>
          <a:ln>
            <a:noFill/>
          </a:ln>
        </p:spPr>
      </p:pic>
      <p:sp>
        <p:nvSpPr>
          <p:cNvPr id="4" name="Rectangle 3"/>
          <p:cNvSpPr/>
          <p:nvPr/>
        </p:nvSpPr>
        <p:spPr>
          <a:xfrm>
            <a:off x="1457266" y="1202507"/>
            <a:ext cx="5503706" cy="433788"/>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1510524 w 4517117"/>
              <a:gd name="connsiteY4" fmla="*/ 193156 h 347940"/>
              <a:gd name="connsiteX5" fmla="*/ 0 w 4517117"/>
              <a:gd name="connsiteY5" fmla="*/ 0 h 347940"/>
              <a:gd name="connsiteX0" fmla="*/ 0 w 5503706"/>
              <a:gd name="connsiteY0" fmla="*/ 0 h 347940"/>
              <a:gd name="connsiteX1" fmla="*/ 5503706 w 5503706"/>
              <a:gd name="connsiteY1" fmla="*/ 218 h 347940"/>
              <a:gd name="connsiteX2" fmla="*/ 5129101 w 5503706"/>
              <a:gd name="connsiteY2" fmla="*/ 296129 h 347940"/>
              <a:gd name="connsiteX3" fmla="*/ 3569368 w 5503706"/>
              <a:gd name="connsiteY3" fmla="*/ 347940 h 347940"/>
              <a:gd name="connsiteX4" fmla="*/ 2497113 w 5503706"/>
              <a:gd name="connsiteY4" fmla="*/ 193156 h 347940"/>
              <a:gd name="connsiteX5" fmla="*/ 0 w 5503706"/>
              <a:gd name="connsiteY5" fmla="*/ 0 h 347940"/>
              <a:gd name="connsiteX0" fmla="*/ 0 w 5503706"/>
              <a:gd name="connsiteY0" fmla="*/ 0 h 347940"/>
              <a:gd name="connsiteX1" fmla="*/ 5503706 w 5503706"/>
              <a:gd name="connsiteY1" fmla="*/ 218 h 347940"/>
              <a:gd name="connsiteX2" fmla="*/ 5129101 w 5503706"/>
              <a:gd name="connsiteY2" fmla="*/ 296129 h 347940"/>
              <a:gd name="connsiteX3" fmla="*/ 3569368 w 5503706"/>
              <a:gd name="connsiteY3" fmla="*/ 347940 h 347940"/>
              <a:gd name="connsiteX4" fmla="*/ 2497113 w 5503706"/>
              <a:gd name="connsiteY4" fmla="*/ 193156 h 347940"/>
              <a:gd name="connsiteX5" fmla="*/ 1197702 w 5503706"/>
              <a:gd name="connsiteY5" fmla="*/ 88882 h 347940"/>
              <a:gd name="connsiteX6" fmla="*/ 0 w 5503706"/>
              <a:gd name="connsiteY6" fmla="*/ 0 h 347940"/>
              <a:gd name="connsiteX0" fmla="*/ 0 w 5503706"/>
              <a:gd name="connsiteY0" fmla="*/ 0 h 433788"/>
              <a:gd name="connsiteX1" fmla="*/ 5503706 w 5503706"/>
              <a:gd name="connsiteY1" fmla="*/ 218 h 433788"/>
              <a:gd name="connsiteX2" fmla="*/ 5129101 w 5503706"/>
              <a:gd name="connsiteY2" fmla="*/ 296129 h 433788"/>
              <a:gd name="connsiteX3" fmla="*/ 3569368 w 5503706"/>
              <a:gd name="connsiteY3" fmla="*/ 347940 h 433788"/>
              <a:gd name="connsiteX4" fmla="*/ 2497113 w 5503706"/>
              <a:gd name="connsiteY4" fmla="*/ 193156 h 433788"/>
              <a:gd name="connsiteX5" fmla="*/ 10586 w 5503706"/>
              <a:gd name="connsiteY5" fmla="*/ 433788 h 433788"/>
              <a:gd name="connsiteX6" fmla="*/ 0 w 5503706"/>
              <a:gd name="connsiteY6" fmla="*/ 0 h 433788"/>
              <a:gd name="connsiteX0" fmla="*/ 0 w 5503706"/>
              <a:gd name="connsiteY0" fmla="*/ 0 h 433788"/>
              <a:gd name="connsiteX1" fmla="*/ 5503706 w 5503706"/>
              <a:gd name="connsiteY1" fmla="*/ 218 h 433788"/>
              <a:gd name="connsiteX2" fmla="*/ 5129101 w 5503706"/>
              <a:gd name="connsiteY2" fmla="*/ 296129 h 433788"/>
              <a:gd name="connsiteX3" fmla="*/ 3569368 w 5503706"/>
              <a:gd name="connsiteY3" fmla="*/ 347940 h 433788"/>
              <a:gd name="connsiteX4" fmla="*/ 2545239 w 5503706"/>
              <a:gd name="connsiteY4" fmla="*/ 225240 h 433788"/>
              <a:gd name="connsiteX5" fmla="*/ 10586 w 5503706"/>
              <a:gd name="connsiteY5" fmla="*/ 433788 h 433788"/>
              <a:gd name="connsiteX6" fmla="*/ 0 w 5503706"/>
              <a:gd name="connsiteY6" fmla="*/ 0 h 433788"/>
              <a:gd name="connsiteX0" fmla="*/ 0 w 5503706"/>
              <a:gd name="connsiteY0" fmla="*/ 0 h 433788"/>
              <a:gd name="connsiteX1" fmla="*/ 5503706 w 5503706"/>
              <a:gd name="connsiteY1" fmla="*/ 218 h 433788"/>
              <a:gd name="connsiteX2" fmla="*/ 5129101 w 5503706"/>
              <a:gd name="connsiteY2" fmla="*/ 296129 h 433788"/>
              <a:gd name="connsiteX3" fmla="*/ 3569368 w 5503706"/>
              <a:gd name="connsiteY3" fmla="*/ 347940 h 433788"/>
              <a:gd name="connsiteX4" fmla="*/ 2537218 w 5503706"/>
              <a:gd name="connsiteY4" fmla="*/ 185135 h 433788"/>
              <a:gd name="connsiteX5" fmla="*/ 10586 w 5503706"/>
              <a:gd name="connsiteY5" fmla="*/ 433788 h 433788"/>
              <a:gd name="connsiteX6" fmla="*/ 0 w 5503706"/>
              <a:gd name="connsiteY6" fmla="*/ 0 h 43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03706" h="433788">
                <a:moveTo>
                  <a:pt x="0" y="0"/>
                </a:moveTo>
                <a:lnTo>
                  <a:pt x="5503706" y="218"/>
                </a:lnTo>
                <a:lnTo>
                  <a:pt x="5129101" y="296129"/>
                </a:lnTo>
                <a:lnTo>
                  <a:pt x="3569368" y="347940"/>
                </a:lnTo>
                <a:lnTo>
                  <a:pt x="2537218" y="185135"/>
                </a:lnTo>
                <a:lnTo>
                  <a:pt x="10586" y="433788"/>
                </a:lnTo>
                <a:lnTo>
                  <a:pt x="0" y="0"/>
                </a:ln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3"/>
          <p:cNvSpPr/>
          <p:nvPr/>
        </p:nvSpPr>
        <p:spPr>
          <a:xfrm>
            <a:off x="3043357" y="3790324"/>
            <a:ext cx="2423622" cy="1298760"/>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1310466"/>
              <a:gd name="connsiteX1" fmla="*/ 4517117 w 4517117"/>
              <a:gd name="connsiteY1" fmla="*/ 218 h 1310466"/>
              <a:gd name="connsiteX2" fmla="*/ 4142512 w 4517117"/>
              <a:gd name="connsiteY2" fmla="*/ 296129 h 1310466"/>
              <a:gd name="connsiteX3" fmla="*/ 673769 w 4517117"/>
              <a:gd name="connsiteY3" fmla="*/ 1310466 h 1310466"/>
              <a:gd name="connsiteX4" fmla="*/ 0 w 4517117"/>
              <a:gd name="connsiteY4" fmla="*/ 0 h 1310466"/>
              <a:gd name="connsiteX0" fmla="*/ 1251284 w 3843348"/>
              <a:gd name="connsiteY0" fmla="*/ 120098 h 1310248"/>
              <a:gd name="connsiteX1" fmla="*/ 3843348 w 3843348"/>
              <a:gd name="connsiteY1" fmla="*/ 0 h 1310248"/>
              <a:gd name="connsiteX2" fmla="*/ 3468743 w 3843348"/>
              <a:gd name="connsiteY2" fmla="*/ 295911 h 1310248"/>
              <a:gd name="connsiteX3" fmla="*/ 0 w 3843348"/>
              <a:gd name="connsiteY3" fmla="*/ 1310248 h 1310248"/>
              <a:gd name="connsiteX4" fmla="*/ 1251284 w 3843348"/>
              <a:gd name="connsiteY4" fmla="*/ 120098 h 1310248"/>
              <a:gd name="connsiteX0" fmla="*/ 1195137 w 3787201"/>
              <a:gd name="connsiteY0" fmla="*/ 120098 h 1326290"/>
              <a:gd name="connsiteX1" fmla="*/ 3787201 w 3787201"/>
              <a:gd name="connsiteY1" fmla="*/ 0 h 1326290"/>
              <a:gd name="connsiteX2" fmla="*/ 3412596 w 3787201"/>
              <a:gd name="connsiteY2" fmla="*/ 295911 h 1326290"/>
              <a:gd name="connsiteX3" fmla="*/ 0 w 3787201"/>
              <a:gd name="connsiteY3" fmla="*/ 1326290 h 1326290"/>
              <a:gd name="connsiteX4" fmla="*/ 1195137 w 3787201"/>
              <a:gd name="connsiteY4" fmla="*/ 120098 h 1326290"/>
              <a:gd name="connsiteX0" fmla="*/ 1195137 w 3787201"/>
              <a:gd name="connsiteY0" fmla="*/ 120098 h 1354690"/>
              <a:gd name="connsiteX1" fmla="*/ 3787201 w 3787201"/>
              <a:gd name="connsiteY1" fmla="*/ 0 h 1354690"/>
              <a:gd name="connsiteX2" fmla="*/ 2145270 w 3787201"/>
              <a:gd name="connsiteY2" fmla="*/ 1354690 h 1354690"/>
              <a:gd name="connsiteX3" fmla="*/ 0 w 3787201"/>
              <a:gd name="connsiteY3" fmla="*/ 1326290 h 1354690"/>
              <a:gd name="connsiteX4" fmla="*/ 1195137 w 3787201"/>
              <a:gd name="connsiteY4" fmla="*/ 120098 h 1354690"/>
              <a:gd name="connsiteX0" fmla="*/ 1195137 w 2423622"/>
              <a:gd name="connsiteY0" fmla="*/ 0 h 1234592"/>
              <a:gd name="connsiteX1" fmla="*/ 2423622 w 2423622"/>
              <a:gd name="connsiteY1" fmla="*/ 457417 h 1234592"/>
              <a:gd name="connsiteX2" fmla="*/ 2145270 w 2423622"/>
              <a:gd name="connsiteY2" fmla="*/ 1234592 h 1234592"/>
              <a:gd name="connsiteX3" fmla="*/ 0 w 2423622"/>
              <a:gd name="connsiteY3" fmla="*/ 1206192 h 1234592"/>
              <a:gd name="connsiteX4" fmla="*/ 1195137 w 2423622"/>
              <a:gd name="connsiteY4" fmla="*/ 0 h 1234592"/>
              <a:gd name="connsiteX0" fmla="*/ 1251284 w 2423622"/>
              <a:gd name="connsiteY0" fmla="*/ 0 h 1298760"/>
              <a:gd name="connsiteX1" fmla="*/ 2423622 w 2423622"/>
              <a:gd name="connsiteY1" fmla="*/ 521585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423622"/>
              <a:gd name="connsiteY0" fmla="*/ 0 h 1298760"/>
              <a:gd name="connsiteX1" fmla="*/ 2423622 w 2423622"/>
              <a:gd name="connsiteY1" fmla="*/ 569712 h 1298760"/>
              <a:gd name="connsiteX2" fmla="*/ 2145270 w 2423622"/>
              <a:gd name="connsiteY2" fmla="*/ 1298760 h 1298760"/>
              <a:gd name="connsiteX3" fmla="*/ 0 w 2423622"/>
              <a:gd name="connsiteY3" fmla="*/ 1270360 h 1298760"/>
              <a:gd name="connsiteX4" fmla="*/ 1251284 w 2423622"/>
              <a:gd name="connsiteY4" fmla="*/ 0 h 129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3622" h="1298760">
                <a:moveTo>
                  <a:pt x="1251284" y="0"/>
                </a:moveTo>
                <a:lnTo>
                  <a:pt x="2423622" y="569712"/>
                </a:lnTo>
                <a:lnTo>
                  <a:pt x="2145270" y="1298760"/>
                </a:lnTo>
                <a:lnTo>
                  <a:pt x="0" y="1270360"/>
                </a:lnTo>
                <a:lnTo>
                  <a:pt x="1251284" y="0"/>
                </a:ln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ectangle 3"/>
          <p:cNvSpPr/>
          <p:nvPr/>
        </p:nvSpPr>
        <p:spPr>
          <a:xfrm>
            <a:off x="4912262" y="1550518"/>
            <a:ext cx="1653601" cy="1539174"/>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1310466"/>
              <a:gd name="connsiteX1" fmla="*/ 4517117 w 4517117"/>
              <a:gd name="connsiteY1" fmla="*/ 218 h 1310466"/>
              <a:gd name="connsiteX2" fmla="*/ 4142512 w 4517117"/>
              <a:gd name="connsiteY2" fmla="*/ 296129 h 1310466"/>
              <a:gd name="connsiteX3" fmla="*/ 673769 w 4517117"/>
              <a:gd name="connsiteY3" fmla="*/ 1310466 h 1310466"/>
              <a:gd name="connsiteX4" fmla="*/ 0 w 4517117"/>
              <a:gd name="connsiteY4" fmla="*/ 0 h 1310466"/>
              <a:gd name="connsiteX0" fmla="*/ 1251284 w 3843348"/>
              <a:gd name="connsiteY0" fmla="*/ 120098 h 1310248"/>
              <a:gd name="connsiteX1" fmla="*/ 3843348 w 3843348"/>
              <a:gd name="connsiteY1" fmla="*/ 0 h 1310248"/>
              <a:gd name="connsiteX2" fmla="*/ 3468743 w 3843348"/>
              <a:gd name="connsiteY2" fmla="*/ 295911 h 1310248"/>
              <a:gd name="connsiteX3" fmla="*/ 0 w 3843348"/>
              <a:gd name="connsiteY3" fmla="*/ 1310248 h 1310248"/>
              <a:gd name="connsiteX4" fmla="*/ 1251284 w 3843348"/>
              <a:gd name="connsiteY4" fmla="*/ 120098 h 1310248"/>
              <a:gd name="connsiteX0" fmla="*/ 1195137 w 3787201"/>
              <a:gd name="connsiteY0" fmla="*/ 120098 h 1326290"/>
              <a:gd name="connsiteX1" fmla="*/ 3787201 w 3787201"/>
              <a:gd name="connsiteY1" fmla="*/ 0 h 1326290"/>
              <a:gd name="connsiteX2" fmla="*/ 3412596 w 3787201"/>
              <a:gd name="connsiteY2" fmla="*/ 295911 h 1326290"/>
              <a:gd name="connsiteX3" fmla="*/ 0 w 3787201"/>
              <a:gd name="connsiteY3" fmla="*/ 1326290 h 1326290"/>
              <a:gd name="connsiteX4" fmla="*/ 1195137 w 3787201"/>
              <a:gd name="connsiteY4" fmla="*/ 120098 h 1326290"/>
              <a:gd name="connsiteX0" fmla="*/ 1195137 w 3787201"/>
              <a:gd name="connsiteY0" fmla="*/ 120098 h 1354690"/>
              <a:gd name="connsiteX1" fmla="*/ 3787201 w 3787201"/>
              <a:gd name="connsiteY1" fmla="*/ 0 h 1354690"/>
              <a:gd name="connsiteX2" fmla="*/ 2145270 w 3787201"/>
              <a:gd name="connsiteY2" fmla="*/ 1354690 h 1354690"/>
              <a:gd name="connsiteX3" fmla="*/ 0 w 3787201"/>
              <a:gd name="connsiteY3" fmla="*/ 1326290 h 1354690"/>
              <a:gd name="connsiteX4" fmla="*/ 1195137 w 3787201"/>
              <a:gd name="connsiteY4" fmla="*/ 120098 h 1354690"/>
              <a:gd name="connsiteX0" fmla="*/ 1195137 w 2423622"/>
              <a:gd name="connsiteY0" fmla="*/ 0 h 1234592"/>
              <a:gd name="connsiteX1" fmla="*/ 2423622 w 2423622"/>
              <a:gd name="connsiteY1" fmla="*/ 457417 h 1234592"/>
              <a:gd name="connsiteX2" fmla="*/ 2145270 w 2423622"/>
              <a:gd name="connsiteY2" fmla="*/ 1234592 h 1234592"/>
              <a:gd name="connsiteX3" fmla="*/ 0 w 2423622"/>
              <a:gd name="connsiteY3" fmla="*/ 1206192 h 1234592"/>
              <a:gd name="connsiteX4" fmla="*/ 1195137 w 2423622"/>
              <a:gd name="connsiteY4" fmla="*/ 0 h 1234592"/>
              <a:gd name="connsiteX0" fmla="*/ 1251284 w 2423622"/>
              <a:gd name="connsiteY0" fmla="*/ 0 h 1298760"/>
              <a:gd name="connsiteX1" fmla="*/ 2423622 w 2423622"/>
              <a:gd name="connsiteY1" fmla="*/ 521585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423622"/>
              <a:gd name="connsiteY0" fmla="*/ 0 h 1298760"/>
              <a:gd name="connsiteX1" fmla="*/ 2423622 w 2423622"/>
              <a:gd name="connsiteY1" fmla="*/ 569712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808632"/>
              <a:gd name="connsiteY0" fmla="*/ 47909 h 1346669"/>
              <a:gd name="connsiteX1" fmla="*/ 2808632 w 2808632"/>
              <a:gd name="connsiteY1" fmla="*/ 0 h 1346669"/>
              <a:gd name="connsiteX2" fmla="*/ 2145270 w 2808632"/>
              <a:gd name="connsiteY2" fmla="*/ 1346669 h 1346669"/>
              <a:gd name="connsiteX3" fmla="*/ 0 w 2808632"/>
              <a:gd name="connsiteY3" fmla="*/ 1318269 h 1346669"/>
              <a:gd name="connsiteX4" fmla="*/ 1251284 w 2808632"/>
              <a:gd name="connsiteY4" fmla="*/ 47909 h 1346669"/>
              <a:gd name="connsiteX0" fmla="*/ 120316 w 1677664"/>
              <a:gd name="connsiteY0" fmla="*/ 47909 h 1346669"/>
              <a:gd name="connsiteX1" fmla="*/ 1677664 w 1677664"/>
              <a:gd name="connsiteY1" fmla="*/ 0 h 1346669"/>
              <a:gd name="connsiteX2" fmla="*/ 1014302 w 1677664"/>
              <a:gd name="connsiteY2" fmla="*/ 1346669 h 1346669"/>
              <a:gd name="connsiteX3" fmla="*/ 0 w 1677664"/>
              <a:gd name="connsiteY3" fmla="*/ 1302227 h 1346669"/>
              <a:gd name="connsiteX4" fmla="*/ 120316 w 1677664"/>
              <a:gd name="connsiteY4" fmla="*/ 47909 h 1346669"/>
              <a:gd name="connsiteX0" fmla="*/ 120316 w 1677664"/>
              <a:gd name="connsiteY0" fmla="*/ 47909 h 1539174"/>
              <a:gd name="connsiteX1" fmla="*/ 1677664 w 1677664"/>
              <a:gd name="connsiteY1" fmla="*/ 0 h 1539174"/>
              <a:gd name="connsiteX2" fmla="*/ 1030344 w 1677664"/>
              <a:gd name="connsiteY2" fmla="*/ 1539174 h 1539174"/>
              <a:gd name="connsiteX3" fmla="*/ 0 w 1677664"/>
              <a:gd name="connsiteY3" fmla="*/ 1302227 h 1539174"/>
              <a:gd name="connsiteX4" fmla="*/ 120316 w 1677664"/>
              <a:gd name="connsiteY4" fmla="*/ 47909 h 1539174"/>
              <a:gd name="connsiteX0" fmla="*/ 96253 w 1653601"/>
              <a:gd name="connsiteY0" fmla="*/ 47909 h 1539174"/>
              <a:gd name="connsiteX1" fmla="*/ 1653601 w 1653601"/>
              <a:gd name="connsiteY1" fmla="*/ 0 h 1539174"/>
              <a:gd name="connsiteX2" fmla="*/ 1006281 w 1653601"/>
              <a:gd name="connsiteY2" fmla="*/ 1539174 h 1539174"/>
              <a:gd name="connsiteX3" fmla="*/ 0 w 1653601"/>
              <a:gd name="connsiteY3" fmla="*/ 1318269 h 1539174"/>
              <a:gd name="connsiteX4" fmla="*/ 96253 w 1653601"/>
              <a:gd name="connsiteY4" fmla="*/ 47909 h 1539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601" h="1539174">
                <a:moveTo>
                  <a:pt x="96253" y="47909"/>
                </a:moveTo>
                <a:lnTo>
                  <a:pt x="1653601" y="0"/>
                </a:lnTo>
                <a:lnTo>
                  <a:pt x="1006281" y="1539174"/>
                </a:lnTo>
                <a:lnTo>
                  <a:pt x="0" y="1318269"/>
                </a:lnTo>
                <a:lnTo>
                  <a:pt x="96253" y="47909"/>
                </a:ln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3"/>
          <p:cNvSpPr/>
          <p:nvPr/>
        </p:nvSpPr>
        <p:spPr>
          <a:xfrm>
            <a:off x="1596429" y="1430638"/>
            <a:ext cx="2578407" cy="1763762"/>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1310466"/>
              <a:gd name="connsiteX1" fmla="*/ 4517117 w 4517117"/>
              <a:gd name="connsiteY1" fmla="*/ 218 h 1310466"/>
              <a:gd name="connsiteX2" fmla="*/ 4142512 w 4517117"/>
              <a:gd name="connsiteY2" fmla="*/ 296129 h 1310466"/>
              <a:gd name="connsiteX3" fmla="*/ 673769 w 4517117"/>
              <a:gd name="connsiteY3" fmla="*/ 1310466 h 1310466"/>
              <a:gd name="connsiteX4" fmla="*/ 0 w 4517117"/>
              <a:gd name="connsiteY4" fmla="*/ 0 h 1310466"/>
              <a:gd name="connsiteX0" fmla="*/ 1251284 w 3843348"/>
              <a:gd name="connsiteY0" fmla="*/ 120098 h 1310248"/>
              <a:gd name="connsiteX1" fmla="*/ 3843348 w 3843348"/>
              <a:gd name="connsiteY1" fmla="*/ 0 h 1310248"/>
              <a:gd name="connsiteX2" fmla="*/ 3468743 w 3843348"/>
              <a:gd name="connsiteY2" fmla="*/ 295911 h 1310248"/>
              <a:gd name="connsiteX3" fmla="*/ 0 w 3843348"/>
              <a:gd name="connsiteY3" fmla="*/ 1310248 h 1310248"/>
              <a:gd name="connsiteX4" fmla="*/ 1251284 w 3843348"/>
              <a:gd name="connsiteY4" fmla="*/ 120098 h 1310248"/>
              <a:gd name="connsiteX0" fmla="*/ 1195137 w 3787201"/>
              <a:gd name="connsiteY0" fmla="*/ 120098 h 1326290"/>
              <a:gd name="connsiteX1" fmla="*/ 3787201 w 3787201"/>
              <a:gd name="connsiteY1" fmla="*/ 0 h 1326290"/>
              <a:gd name="connsiteX2" fmla="*/ 3412596 w 3787201"/>
              <a:gd name="connsiteY2" fmla="*/ 295911 h 1326290"/>
              <a:gd name="connsiteX3" fmla="*/ 0 w 3787201"/>
              <a:gd name="connsiteY3" fmla="*/ 1326290 h 1326290"/>
              <a:gd name="connsiteX4" fmla="*/ 1195137 w 3787201"/>
              <a:gd name="connsiteY4" fmla="*/ 120098 h 1326290"/>
              <a:gd name="connsiteX0" fmla="*/ 1195137 w 3787201"/>
              <a:gd name="connsiteY0" fmla="*/ 120098 h 1354690"/>
              <a:gd name="connsiteX1" fmla="*/ 3787201 w 3787201"/>
              <a:gd name="connsiteY1" fmla="*/ 0 h 1354690"/>
              <a:gd name="connsiteX2" fmla="*/ 2145270 w 3787201"/>
              <a:gd name="connsiteY2" fmla="*/ 1354690 h 1354690"/>
              <a:gd name="connsiteX3" fmla="*/ 0 w 3787201"/>
              <a:gd name="connsiteY3" fmla="*/ 1326290 h 1354690"/>
              <a:gd name="connsiteX4" fmla="*/ 1195137 w 3787201"/>
              <a:gd name="connsiteY4" fmla="*/ 120098 h 1354690"/>
              <a:gd name="connsiteX0" fmla="*/ 1195137 w 2423622"/>
              <a:gd name="connsiteY0" fmla="*/ 0 h 1234592"/>
              <a:gd name="connsiteX1" fmla="*/ 2423622 w 2423622"/>
              <a:gd name="connsiteY1" fmla="*/ 457417 h 1234592"/>
              <a:gd name="connsiteX2" fmla="*/ 2145270 w 2423622"/>
              <a:gd name="connsiteY2" fmla="*/ 1234592 h 1234592"/>
              <a:gd name="connsiteX3" fmla="*/ 0 w 2423622"/>
              <a:gd name="connsiteY3" fmla="*/ 1206192 h 1234592"/>
              <a:gd name="connsiteX4" fmla="*/ 1195137 w 2423622"/>
              <a:gd name="connsiteY4" fmla="*/ 0 h 1234592"/>
              <a:gd name="connsiteX0" fmla="*/ 1251284 w 2423622"/>
              <a:gd name="connsiteY0" fmla="*/ 0 h 1298760"/>
              <a:gd name="connsiteX1" fmla="*/ 2423622 w 2423622"/>
              <a:gd name="connsiteY1" fmla="*/ 521585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423622"/>
              <a:gd name="connsiteY0" fmla="*/ 0 h 1298760"/>
              <a:gd name="connsiteX1" fmla="*/ 2423622 w 2423622"/>
              <a:gd name="connsiteY1" fmla="*/ 569712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808632"/>
              <a:gd name="connsiteY0" fmla="*/ 47909 h 1346669"/>
              <a:gd name="connsiteX1" fmla="*/ 2808632 w 2808632"/>
              <a:gd name="connsiteY1" fmla="*/ 0 h 1346669"/>
              <a:gd name="connsiteX2" fmla="*/ 2145270 w 2808632"/>
              <a:gd name="connsiteY2" fmla="*/ 1346669 h 1346669"/>
              <a:gd name="connsiteX3" fmla="*/ 0 w 2808632"/>
              <a:gd name="connsiteY3" fmla="*/ 1318269 h 1346669"/>
              <a:gd name="connsiteX4" fmla="*/ 1251284 w 2808632"/>
              <a:gd name="connsiteY4" fmla="*/ 47909 h 1346669"/>
              <a:gd name="connsiteX0" fmla="*/ 120316 w 1677664"/>
              <a:gd name="connsiteY0" fmla="*/ 47909 h 1346669"/>
              <a:gd name="connsiteX1" fmla="*/ 1677664 w 1677664"/>
              <a:gd name="connsiteY1" fmla="*/ 0 h 1346669"/>
              <a:gd name="connsiteX2" fmla="*/ 1014302 w 1677664"/>
              <a:gd name="connsiteY2" fmla="*/ 1346669 h 1346669"/>
              <a:gd name="connsiteX3" fmla="*/ 0 w 1677664"/>
              <a:gd name="connsiteY3" fmla="*/ 1302227 h 1346669"/>
              <a:gd name="connsiteX4" fmla="*/ 120316 w 1677664"/>
              <a:gd name="connsiteY4" fmla="*/ 47909 h 1346669"/>
              <a:gd name="connsiteX0" fmla="*/ 120316 w 1677664"/>
              <a:gd name="connsiteY0" fmla="*/ 47909 h 1539174"/>
              <a:gd name="connsiteX1" fmla="*/ 1677664 w 1677664"/>
              <a:gd name="connsiteY1" fmla="*/ 0 h 1539174"/>
              <a:gd name="connsiteX2" fmla="*/ 1030344 w 1677664"/>
              <a:gd name="connsiteY2" fmla="*/ 1539174 h 1539174"/>
              <a:gd name="connsiteX3" fmla="*/ 0 w 1677664"/>
              <a:gd name="connsiteY3" fmla="*/ 1302227 h 1539174"/>
              <a:gd name="connsiteX4" fmla="*/ 120316 w 1677664"/>
              <a:gd name="connsiteY4" fmla="*/ 47909 h 1539174"/>
              <a:gd name="connsiteX0" fmla="*/ 120316 w 1669643"/>
              <a:gd name="connsiteY0" fmla="*/ 184266 h 1675531"/>
              <a:gd name="connsiteX1" fmla="*/ 1669643 w 1669643"/>
              <a:gd name="connsiteY1" fmla="*/ 0 h 1675531"/>
              <a:gd name="connsiteX2" fmla="*/ 1030344 w 1669643"/>
              <a:gd name="connsiteY2" fmla="*/ 1675531 h 1675531"/>
              <a:gd name="connsiteX3" fmla="*/ 0 w 1669643"/>
              <a:gd name="connsiteY3" fmla="*/ 1438584 h 1675531"/>
              <a:gd name="connsiteX4" fmla="*/ 120316 w 1669643"/>
              <a:gd name="connsiteY4" fmla="*/ 184266 h 1675531"/>
              <a:gd name="connsiteX0" fmla="*/ 0 w 2367475"/>
              <a:gd name="connsiteY0" fmla="*/ 200308 h 1675531"/>
              <a:gd name="connsiteX1" fmla="*/ 2367475 w 2367475"/>
              <a:gd name="connsiteY1" fmla="*/ 0 h 1675531"/>
              <a:gd name="connsiteX2" fmla="*/ 1728176 w 2367475"/>
              <a:gd name="connsiteY2" fmla="*/ 1675531 h 1675531"/>
              <a:gd name="connsiteX3" fmla="*/ 697832 w 2367475"/>
              <a:gd name="connsiteY3" fmla="*/ 1438584 h 1675531"/>
              <a:gd name="connsiteX4" fmla="*/ 0 w 2367475"/>
              <a:gd name="connsiteY4" fmla="*/ 200308 h 1675531"/>
              <a:gd name="connsiteX0" fmla="*/ 0 w 2367475"/>
              <a:gd name="connsiteY0" fmla="*/ 200308 h 1675531"/>
              <a:gd name="connsiteX1" fmla="*/ 2367475 w 2367475"/>
              <a:gd name="connsiteY1" fmla="*/ 0 h 1675531"/>
              <a:gd name="connsiteX2" fmla="*/ 1728176 w 2367475"/>
              <a:gd name="connsiteY2" fmla="*/ 1675531 h 1675531"/>
              <a:gd name="connsiteX3" fmla="*/ 360948 w 2367475"/>
              <a:gd name="connsiteY3" fmla="*/ 828984 h 1675531"/>
              <a:gd name="connsiteX4" fmla="*/ 0 w 2367475"/>
              <a:gd name="connsiteY4" fmla="*/ 200308 h 1675531"/>
              <a:gd name="connsiteX0" fmla="*/ 0 w 2578407"/>
              <a:gd name="connsiteY0" fmla="*/ 200308 h 1723657"/>
              <a:gd name="connsiteX1" fmla="*/ 2367475 w 2578407"/>
              <a:gd name="connsiteY1" fmla="*/ 0 h 1723657"/>
              <a:gd name="connsiteX2" fmla="*/ 2578407 w 2578407"/>
              <a:gd name="connsiteY2" fmla="*/ 1723657 h 1723657"/>
              <a:gd name="connsiteX3" fmla="*/ 360948 w 2578407"/>
              <a:gd name="connsiteY3" fmla="*/ 828984 h 1723657"/>
              <a:gd name="connsiteX4" fmla="*/ 0 w 2578407"/>
              <a:gd name="connsiteY4" fmla="*/ 200308 h 1723657"/>
              <a:gd name="connsiteX0" fmla="*/ 0 w 2578407"/>
              <a:gd name="connsiteY0" fmla="*/ 240413 h 1763762"/>
              <a:gd name="connsiteX1" fmla="*/ 2367475 w 2578407"/>
              <a:gd name="connsiteY1" fmla="*/ 0 h 1763762"/>
              <a:gd name="connsiteX2" fmla="*/ 2578407 w 2578407"/>
              <a:gd name="connsiteY2" fmla="*/ 1763762 h 1763762"/>
              <a:gd name="connsiteX3" fmla="*/ 360948 w 2578407"/>
              <a:gd name="connsiteY3" fmla="*/ 869089 h 1763762"/>
              <a:gd name="connsiteX4" fmla="*/ 0 w 2578407"/>
              <a:gd name="connsiteY4" fmla="*/ 240413 h 176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407" h="1763762">
                <a:moveTo>
                  <a:pt x="0" y="240413"/>
                </a:moveTo>
                <a:lnTo>
                  <a:pt x="2367475" y="0"/>
                </a:lnTo>
                <a:lnTo>
                  <a:pt x="2578407" y="1763762"/>
                </a:lnTo>
                <a:lnTo>
                  <a:pt x="360948" y="869089"/>
                </a:lnTo>
                <a:lnTo>
                  <a:pt x="0" y="240413"/>
                </a:ln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Rectangle 3"/>
          <p:cNvSpPr/>
          <p:nvPr/>
        </p:nvSpPr>
        <p:spPr>
          <a:xfrm>
            <a:off x="4011520" y="1436729"/>
            <a:ext cx="947748" cy="2313097"/>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1310466"/>
              <a:gd name="connsiteX1" fmla="*/ 4517117 w 4517117"/>
              <a:gd name="connsiteY1" fmla="*/ 218 h 1310466"/>
              <a:gd name="connsiteX2" fmla="*/ 4142512 w 4517117"/>
              <a:gd name="connsiteY2" fmla="*/ 296129 h 1310466"/>
              <a:gd name="connsiteX3" fmla="*/ 673769 w 4517117"/>
              <a:gd name="connsiteY3" fmla="*/ 1310466 h 1310466"/>
              <a:gd name="connsiteX4" fmla="*/ 0 w 4517117"/>
              <a:gd name="connsiteY4" fmla="*/ 0 h 1310466"/>
              <a:gd name="connsiteX0" fmla="*/ 1251284 w 3843348"/>
              <a:gd name="connsiteY0" fmla="*/ 120098 h 1310248"/>
              <a:gd name="connsiteX1" fmla="*/ 3843348 w 3843348"/>
              <a:gd name="connsiteY1" fmla="*/ 0 h 1310248"/>
              <a:gd name="connsiteX2" fmla="*/ 3468743 w 3843348"/>
              <a:gd name="connsiteY2" fmla="*/ 295911 h 1310248"/>
              <a:gd name="connsiteX3" fmla="*/ 0 w 3843348"/>
              <a:gd name="connsiteY3" fmla="*/ 1310248 h 1310248"/>
              <a:gd name="connsiteX4" fmla="*/ 1251284 w 3843348"/>
              <a:gd name="connsiteY4" fmla="*/ 120098 h 1310248"/>
              <a:gd name="connsiteX0" fmla="*/ 1195137 w 3787201"/>
              <a:gd name="connsiteY0" fmla="*/ 120098 h 1326290"/>
              <a:gd name="connsiteX1" fmla="*/ 3787201 w 3787201"/>
              <a:gd name="connsiteY1" fmla="*/ 0 h 1326290"/>
              <a:gd name="connsiteX2" fmla="*/ 3412596 w 3787201"/>
              <a:gd name="connsiteY2" fmla="*/ 295911 h 1326290"/>
              <a:gd name="connsiteX3" fmla="*/ 0 w 3787201"/>
              <a:gd name="connsiteY3" fmla="*/ 1326290 h 1326290"/>
              <a:gd name="connsiteX4" fmla="*/ 1195137 w 3787201"/>
              <a:gd name="connsiteY4" fmla="*/ 120098 h 1326290"/>
              <a:gd name="connsiteX0" fmla="*/ 1195137 w 3787201"/>
              <a:gd name="connsiteY0" fmla="*/ 120098 h 1354690"/>
              <a:gd name="connsiteX1" fmla="*/ 3787201 w 3787201"/>
              <a:gd name="connsiteY1" fmla="*/ 0 h 1354690"/>
              <a:gd name="connsiteX2" fmla="*/ 2145270 w 3787201"/>
              <a:gd name="connsiteY2" fmla="*/ 1354690 h 1354690"/>
              <a:gd name="connsiteX3" fmla="*/ 0 w 3787201"/>
              <a:gd name="connsiteY3" fmla="*/ 1326290 h 1354690"/>
              <a:gd name="connsiteX4" fmla="*/ 1195137 w 3787201"/>
              <a:gd name="connsiteY4" fmla="*/ 120098 h 1354690"/>
              <a:gd name="connsiteX0" fmla="*/ 1195137 w 2423622"/>
              <a:gd name="connsiteY0" fmla="*/ 0 h 1234592"/>
              <a:gd name="connsiteX1" fmla="*/ 2423622 w 2423622"/>
              <a:gd name="connsiteY1" fmla="*/ 457417 h 1234592"/>
              <a:gd name="connsiteX2" fmla="*/ 2145270 w 2423622"/>
              <a:gd name="connsiteY2" fmla="*/ 1234592 h 1234592"/>
              <a:gd name="connsiteX3" fmla="*/ 0 w 2423622"/>
              <a:gd name="connsiteY3" fmla="*/ 1206192 h 1234592"/>
              <a:gd name="connsiteX4" fmla="*/ 1195137 w 2423622"/>
              <a:gd name="connsiteY4" fmla="*/ 0 h 1234592"/>
              <a:gd name="connsiteX0" fmla="*/ 1251284 w 2423622"/>
              <a:gd name="connsiteY0" fmla="*/ 0 h 1298760"/>
              <a:gd name="connsiteX1" fmla="*/ 2423622 w 2423622"/>
              <a:gd name="connsiteY1" fmla="*/ 521585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423622"/>
              <a:gd name="connsiteY0" fmla="*/ 0 h 1298760"/>
              <a:gd name="connsiteX1" fmla="*/ 2423622 w 2423622"/>
              <a:gd name="connsiteY1" fmla="*/ 569712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808632"/>
              <a:gd name="connsiteY0" fmla="*/ 47909 h 1346669"/>
              <a:gd name="connsiteX1" fmla="*/ 2808632 w 2808632"/>
              <a:gd name="connsiteY1" fmla="*/ 0 h 1346669"/>
              <a:gd name="connsiteX2" fmla="*/ 2145270 w 2808632"/>
              <a:gd name="connsiteY2" fmla="*/ 1346669 h 1346669"/>
              <a:gd name="connsiteX3" fmla="*/ 0 w 2808632"/>
              <a:gd name="connsiteY3" fmla="*/ 1318269 h 1346669"/>
              <a:gd name="connsiteX4" fmla="*/ 1251284 w 2808632"/>
              <a:gd name="connsiteY4" fmla="*/ 47909 h 1346669"/>
              <a:gd name="connsiteX0" fmla="*/ 120316 w 1677664"/>
              <a:gd name="connsiteY0" fmla="*/ 47909 h 1346669"/>
              <a:gd name="connsiteX1" fmla="*/ 1677664 w 1677664"/>
              <a:gd name="connsiteY1" fmla="*/ 0 h 1346669"/>
              <a:gd name="connsiteX2" fmla="*/ 1014302 w 1677664"/>
              <a:gd name="connsiteY2" fmla="*/ 1346669 h 1346669"/>
              <a:gd name="connsiteX3" fmla="*/ 0 w 1677664"/>
              <a:gd name="connsiteY3" fmla="*/ 1302227 h 1346669"/>
              <a:gd name="connsiteX4" fmla="*/ 120316 w 1677664"/>
              <a:gd name="connsiteY4" fmla="*/ 47909 h 1346669"/>
              <a:gd name="connsiteX0" fmla="*/ 120316 w 1677664"/>
              <a:gd name="connsiteY0" fmla="*/ 47909 h 1539174"/>
              <a:gd name="connsiteX1" fmla="*/ 1677664 w 1677664"/>
              <a:gd name="connsiteY1" fmla="*/ 0 h 1539174"/>
              <a:gd name="connsiteX2" fmla="*/ 1030344 w 1677664"/>
              <a:gd name="connsiteY2" fmla="*/ 1539174 h 1539174"/>
              <a:gd name="connsiteX3" fmla="*/ 0 w 1677664"/>
              <a:gd name="connsiteY3" fmla="*/ 1302227 h 1539174"/>
              <a:gd name="connsiteX4" fmla="*/ 120316 w 1677664"/>
              <a:gd name="connsiteY4" fmla="*/ 47909 h 1539174"/>
              <a:gd name="connsiteX0" fmla="*/ 120316 w 1669643"/>
              <a:gd name="connsiteY0" fmla="*/ 184266 h 1675531"/>
              <a:gd name="connsiteX1" fmla="*/ 1669643 w 1669643"/>
              <a:gd name="connsiteY1" fmla="*/ 0 h 1675531"/>
              <a:gd name="connsiteX2" fmla="*/ 1030344 w 1669643"/>
              <a:gd name="connsiteY2" fmla="*/ 1675531 h 1675531"/>
              <a:gd name="connsiteX3" fmla="*/ 0 w 1669643"/>
              <a:gd name="connsiteY3" fmla="*/ 1438584 h 1675531"/>
              <a:gd name="connsiteX4" fmla="*/ 120316 w 1669643"/>
              <a:gd name="connsiteY4" fmla="*/ 184266 h 1675531"/>
              <a:gd name="connsiteX0" fmla="*/ 0 w 2367475"/>
              <a:gd name="connsiteY0" fmla="*/ 200308 h 1675531"/>
              <a:gd name="connsiteX1" fmla="*/ 2367475 w 2367475"/>
              <a:gd name="connsiteY1" fmla="*/ 0 h 1675531"/>
              <a:gd name="connsiteX2" fmla="*/ 1728176 w 2367475"/>
              <a:gd name="connsiteY2" fmla="*/ 1675531 h 1675531"/>
              <a:gd name="connsiteX3" fmla="*/ 697832 w 2367475"/>
              <a:gd name="connsiteY3" fmla="*/ 1438584 h 1675531"/>
              <a:gd name="connsiteX4" fmla="*/ 0 w 2367475"/>
              <a:gd name="connsiteY4" fmla="*/ 200308 h 1675531"/>
              <a:gd name="connsiteX0" fmla="*/ 0 w 2367475"/>
              <a:gd name="connsiteY0" fmla="*/ 200308 h 1675531"/>
              <a:gd name="connsiteX1" fmla="*/ 2367475 w 2367475"/>
              <a:gd name="connsiteY1" fmla="*/ 0 h 1675531"/>
              <a:gd name="connsiteX2" fmla="*/ 1728176 w 2367475"/>
              <a:gd name="connsiteY2" fmla="*/ 1675531 h 1675531"/>
              <a:gd name="connsiteX3" fmla="*/ 360948 w 2367475"/>
              <a:gd name="connsiteY3" fmla="*/ 828984 h 1675531"/>
              <a:gd name="connsiteX4" fmla="*/ 0 w 2367475"/>
              <a:gd name="connsiteY4" fmla="*/ 200308 h 1675531"/>
              <a:gd name="connsiteX0" fmla="*/ 0 w 2578407"/>
              <a:gd name="connsiteY0" fmla="*/ 200308 h 1723657"/>
              <a:gd name="connsiteX1" fmla="*/ 2367475 w 2578407"/>
              <a:gd name="connsiteY1" fmla="*/ 0 h 1723657"/>
              <a:gd name="connsiteX2" fmla="*/ 2578407 w 2578407"/>
              <a:gd name="connsiteY2" fmla="*/ 1723657 h 1723657"/>
              <a:gd name="connsiteX3" fmla="*/ 360948 w 2578407"/>
              <a:gd name="connsiteY3" fmla="*/ 828984 h 1723657"/>
              <a:gd name="connsiteX4" fmla="*/ 0 w 2578407"/>
              <a:gd name="connsiteY4" fmla="*/ 200308 h 1723657"/>
              <a:gd name="connsiteX0" fmla="*/ 0 w 2578407"/>
              <a:gd name="connsiteY0" fmla="*/ 240413 h 1763762"/>
              <a:gd name="connsiteX1" fmla="*/ 2367475 w 2578407"/>
              <a:gd name="connsiteY1" fmla="*/ 0 h 1763762"/>
              <a:gd name="connsiteX2" fmla="*/ 2578407 w 2578407"/>
              <a:gd name="connsiteY2" fmla="*/ 1763762 h 1763762"/>
              <a:gd name="connsiteX3" fmla="*/ 360948 w 2578407"/>
              <a:gd name="connsiteY3" fmla="*/ 869089 h 1763762"/>
              <a:gd name="connsiteX4" fmla="*/ 0 w 2578407"/>
              <a:gd name="connsiteY4" fmla="*/ 240413 h 1763762"/>
              <a:gd name="connsiteX0" fmla="*/ 0 w 2578407"/>
              <a:gd name="connsiteY0" fmla="*/ 0 h 1523349"/>
              <a:gd name="connsiteX1" fmla="*/ 971811 w 2578407"/>
              <a:gd name="connsiteY1" fmla="*/ 160640 h 1523349"/>
              <a:gd name="connsiteX2" fmla="*/ 2578407 w 2578407"/>
              <a:gd name="connsiteY2" fmla="*/ 1523349 h 1523349"/>
              <a:gd name="connsiteX3" fmla="*/ 360948 w 2578407"/>
              <a:gd name="connsiteY3" fmla="*/ 628676 h 1523349"/>
              <a:gd name="connsiteX4" fmla="*/ 0 w 2578407"/>
              <a:gd name="connsiteY4" fmla="*/ 0 h 1523349"/>
              <a:gd name="connsiteX0" fmla="*/ 0 w 2578407"/>
              <a:gd name="connsiteY0" fmla="*/ 0 h 2313097"/>
              <a:gd name="connsiteX1" fmla="*/ 971811 w 2578407"/>
              <a:gd name="connsiteY1" fmla="*/ 160640 h 2313097"/>
              <a:gd name="connsiteX2" fmla="*/ 2578407 w 2578407"/>
              <a:gd name="connsiteY2" fmla="*/ 1523349 h 2313097"/>
              <a:gd name="connsiteX3" fmla="*/ 312822 w 2578407"/>
              <a:gd name="connsiteY3" fmla="*/ 2313097 h 2313097"/>
              <a:gd name="connsiteX4" fmla="*/ 0 w 2578407"/>
              <a:gd name="connsiteY4" fmla="*/ 0 h 2313097"/>
              <a:gd name="connsiteX0" fmla="*/ 0 w 971811"/>
              <a:gd name="connsiteY0" fmla="*/ 0 h 2313097"/>
              <a:gd name="connsiteX1" fmla="*/ 971811 w 971811"/>
              <a:gd name="connsiteY1" fmla="*/ 160640 h 2313097"/>
              <a:gd name="connsiteX2" fmla="*/ 829817 w 971811"/>
              <a:gd name="connsiteY2" fmla="*/ 2004612 h 2313097"/>
              <a:gd name="connsiteX3" fmla="*/ 312822 w 971811"/>
              <a:gd name="connsiteY3" fmla="*/ 2313097 h 2313097"/>
              <a:gd name="connsiteX4" fmla="*/ 0 w 971811"/>
              <a:gd name="connsiteY4" fmla="*/ 0 h 2313097"/>
              <a:gd name="connsiteX0" fmla="*/ 0 w 947748"/>
              <a:gd name="connsiteY0" fmla="*/ 0 h 2313097"/>
              <a:gd name="connsiteX1" fmla="*/ 947748 w 947748"/>
              <a:gd name="connsiteY1" fmla="*/ 160640 h 2313097"/>
              <a:gd name="connsiteX2" fmla="*/ 805754 w 947748"/>
              <a:gd name="connsiteY2" fmla="*/ 2004612 h 2313097"/>
              <a:gd name="connsiteX3" fmla="*/ 288759 w 947748"/>
              <a:gd name="connsiteY3" fmla="*/ 2313097 h 2313097"/>
              <a:gd name="connsiteX4" fmla="*/ 0 w 947748"/>
              <a:gd name="connsiteY4" fmla="*/ 0 h 2313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748" h="2313097">
                <a:moveTo>
                  <a:pt x="0" y="0"/>
                </a:moveTo>
                <a:lnTo>
                  <a:pt x="947748" y="160640"/>
                </a:lnTo>
                <a:lnTo>
                  <a:pt x="805754" y="2004612"/>
                </a:lnTo>
                <a:lnTo>
                  <a:pt x="288759" y="2313097"/>
                </a:lnTo>
                <a:lnTo>
                  <a:pt x="0" y="0"/>
                </a:ln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Rectangle 3"/>
          <p:cNvSpPr/>
          <p:nvPr/>
        </p:nvSpPr>
        <p:spPr>
          <a:xfrm>
            <a:off x="5486400" y="1207869"/>
            <a:ext cx="2184681" cy="3917584"/>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1310466"/>
              <a:gd name="connsiteX1" fmla="*/ 4517117 w 4517117"/>
              <a:gd name="connsiteY1" fmla="*/ 218 h 1310466"/>
              <a:gd name="connsiteX2" fmla="*/ 4142512 w 4517117"/>
              <a:gd name="connsiteY2" fmla="*/ 296129 h 1310466"/>
              <a:gd name="connsiteX3" fmla="*/ 673769 w 4517117"/>
              <a:gd name="connsiteY3" fmla="*/ 1310466 h 1310466"/>
              <a:gd name="connsiteX4" fmla="*/ 0 w 4517117"/>
              <a:gd name="connsiteY4" fmla="*/ 0 h 1310466"/>
              <a:gd name="connsiteX0" fmla="*/ 1251284 w 3843348"/>
              <a:gd name="connsiteY0" fmla="*/ 120098 h 1310248"/>
              <a:gd name="connsiteX1" fmla="*/ 3843348 w 3843348"/>
              <a:gd name="connsiteY1" fmla="*/ 0 h 1310248"/>
              <a:gd name="connsiteX2" fmla="*/ 3468743 w 3843348"/>
              <a:gd name="connsiteY2" fmla="*/ 295911 h 1310248"/>
              <a:gd name="connsiteX3" fmla="*/ 0 w 3843348"/>
              <a:gd name="connsiteY3" fmla="*/ 1310248 h 1310248"/>
              <a:gd name="connsiteX4" fmla="*/ 1251284 w 3843348"/>
              <a:gd name="connsiteY4" fmla="*/ 120098 h 1310248"/>
              <a:gd name="connsiteX0" fmla="*/ 1195137 w 3787201"/>
              <a:gd name="connsiteY0" fmla="*/ 120098 h 1326290"/>
              <a:gd name="connsiteX1" fmla="*/ 3787201 w 3787201"/>
              <a:gd name="connsiteY1" fmla="*/ 0 h 1326290"/>
              <a:gd name="connsiteX2" fmla="*/ 3412596 w 3787201"/>
              <a:gd name="connsiteY2" fmla="*/ 295911 h 1326290"/>
              <a:gd name="connsiteX3" fmla="*/ 0 w 3787201"/>
              <a:gd name="connsiteY3" fmla="*/ 1326290 h 1326290"/>
              <a:gd name="connsiteX4" fmla="*/ 1195137 w 3787201"/>
              <a:gd name="connsiteY4" fmla="*/ 120098 h 1326290"/>
              <a:gd name="connsiteX0" fmla="*/ 1195137 w 3787201"/>
              <a:gd name="connsiteY0" fmla="*/ 120098 h 1354690"/>
              <a:gd name="connsiteX1" fmla="*/ 3787201 w 3787201"/>
              <a:gd name="connsiteY1" fmla="*/ 0 h 1354690"/>
              <a:gd name="connsiteX2" fmla="*/ 2145270 w 3787201"/>
              <a:gd name="connsiteY2" fmla="*/ 1354690 h 1354690"/>
              <a:gd name="connsiteX3" fmla="*/ 0 w 3787201"/>
              <a:gd name="connsiteY3" fmla="*/ 1326290 h 1354690"/>
              <a:gd name="connsiteX4" fmla="*/ 1195137 w 3787201"/>
              <a:gd name="connsiteY4" fmla="*/ 120098 h 1354690"/>
              <a:gd name="connsiteX0" fmla="*/ 1195137 w 2423622"/>
              <a:gd name="connsiteY0" fmla="*/ 0 h 1234592"/>
              <a:gd name="connsiteX1" fmla="*/ 2423622 w 2423622"/>
              <a:gd name="connsiteY1" fmla="*/ 457417 h 1234592"/>
              <a:gd name="connsiteX2" fmla="*/ 2145270 w 2423622"/>
              <a:gd name="connsiteY2" fmla="*/ 1234592 h 1234592"/>
              <a:gd name="connsiteX3" fmla="*/ 0 w 2423622"/>
              <a:gd name="connsiteY3" fmla="*/ 1206192 h 1234592"/>
              <a:gd name="connsiteX4" fmla="*/ 1195137 w 2423622"/>
              <a:gd name="connsiteY4" fmla="*/ 0 h 1234592"/>
              <a:gd name="connsiteX0" fmla="*/ 1251284 w 2423622"/>
              <a:gd name="connsiteY0" fmla="*/ 0 h 1298760"/>
              <a:gd name="connsiteX1" fmla="*/ 2423622 w 2423622"/>
              <a:gd name="connsiteY1" fmla="*/ 521585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423622"/>
              <a:gd name="connsiteY0" fmla="*/ 0 h 1298760"/>
              <a:gd name="connsiteX1" fmla="*/ 2423622 w 2423622"/>
              <a:gd name="connsiteY1" fmla="*/ 569712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808632"/>
              <a:gd name="connsiteY0" fmla="*/ 47909 h 1346669"/>
              <a:gd name="connsiteX1" fmla="*/ 2808632 w 2808632"/>
              <a:gd name="connsiteY1" fmla="*/ 0 h 1346669"/>
              <a:gd name="connsiteX2" fmla="*/ 2145270 w 2808632"/>
              <a:gd name="connsiteY2" fmla="*/ 1346669 h 1346669"/>
              <a:gd name="connsiteX3" fmla="*/ 0 w 2808632"/>
              <a:gd name="connsiteY3" fmla="*/ 1318269 h 1346669"/>
              <a:gd name="connsiteX4" fmla="*/ 1251284 w 2808632"/>
              <a:gd name="connsiteY4" fmla="*/ 47909 h 1346669"/>
              <a:gd name="connsiteX0" fmla="*/ 120316 w 1677664"/>
              <a:gd name="connsiteY0" fmla="*/ 47909 h 1346669"/>
              <a:gd name="connsiteX1" fmla="*/ 1677664 w 1677664"/>
              <a:gd name="connsiteY1" fmla="*/ 0 h 1346669"/>
              <a:gd name="connsiteX2" fmla="*/ 1014302 w 1677664"/>
              <a:gd name="connsiteY2" fmla="*/ 1346669 h 1346669"/>
              <a:gd name="connsiteX3" fmla="*/ 0 w 1677664"/>
              <a:gd name="connsiteY3" fmla="*/ 1302227 h 1346669"/>
              <a:gd name="connsiteX4" fmla="*/ 120316 w 1677664"/>
              <a:gd name="connsiteY4" fmla="*/ 47909 h 1346669"/>
              <a:gd name="connsiteX0" fmla="*/ 120316 w 1677664"/>
              <a:gd name="connsiteY0" fmla="*/ 47909 h 1539174"/>
              <a:gd name="connsiteX1" fmla="*/ 1677664 w 1677664"/>
              <a:gd name="connsiteY1" fmla="*/ 0 h 1539174"/>
              <a:gd name="connsiteX2" fmla="*/ 1030344 w 1677664"/>
              <a:gd name="connsiteY2" fmla="*/ 1539174 h 1539174"/>
              <a:gd name="connsiteX3" fmla="*/ 0 w 1677664"/>
              <a:gd name="connsiteY3" fmla="*/ 1302227 h 1539174"/>
              <a:gd name="connsiteX4" fmla="*/ 120316 w 1677664"/>
              <a:gd name="connsiteY4" fmla="*/ 47909 h 1539174"/>
              <a:gd name="connsiteX0" fmla="*/ 120316 w 1669643"/>
              <a:gd name="connsiteY0" fmla="*/ 184266 h 1675531"/>
              <a:gd name="connsiteX1" fmla="*/ 1669643 w 1669643"/>
              <a:gd name="connsiteY1" fmla="*/ 0 h 1675531"/>
              <a:gd name="connsiteX2" fmla="*/ 1030344 w 1669643"/>
              <a:gd name="connsiteY2" fmla="*/ 1675531 h 1675531"/>
              <a:gd name="connsiteX3" fmla="*/ 0 w 1669643"/>
              <a:gd name="connsiteY3" fmla="*/ 1438584 h 1675531"/>
              <a:gd name="connsiteX4" fmla="*/ 120316 w 1669643"/>
              <a:gd name="connsiteY4" fmla="*/ 184266 h 1675531"/>
              <a:gd name="connsiteX0" fmla="*/ 0 w 2367475"/>
              <a:gd name="connsiteY0" fmla="*/ 200308 h 1675531"/>
              <a:gd name="connsiteX1" fmla="*/ 2367475 w 2367475"/>
              <a:gd name="connsiteY1" fmla="*/ 0 h 1675531"/>
              <a:gd name="connsiteX2" fmla="*/ 1728176 w 2367475"/>
              <a:gd name="connsiteY2" fmla="*/ 1675531 h 1675531"/>
              <a:gd name="connsiteX3" fmla="*/ 697832 w 2367475"/>
              <a:gd name="connsiteY3" fmla="*/ 1438584 h 1675531"/>
              <a:gd name="connsiteX4" fmla="*/ 0 w 2367475"/>
              <a:gd name="connsiteY4" fmla="*/ 200308 h 1675531"/>
              <a:gd name="connsiteX0" fmla="*/ 0 w 2367475"/>
              <a:gd name="connsiteY0" fmla="*/ 200308 h 1675531"/>
              <a:gd name="connsiteX1" fmla="*/ 2367475 w 2367475"/>
              <a:gd name="connsiteY1" fmla="*/ 0 h 1675531"/>
              <a:gd name="connsiteX2" fmla="*/ 1728176 w 2367475"/>
              <a:gd name="connsiteY2" fmla="*/ 1675531 h 1675531"/>
              <a:gd name="connsiteX3" fmla="*/ 360948 w 2367475"/>
              <a:gd name="connsiteY3" fmla="*/ 828984 h 1675531"/>
              <a:gd name="connsiteX4" fmla="*/ 0 w 2367475"/>
              <a:gd name="connsiteY4" fmla="*/ 200308 h 1675531"/>
              <a:gd name="connsiteX0" fmla="*/ 0 w 2578407"/>
              <a:gd name="connsiteY0" fmla="*/ 200308 h 1723657"/>
              <a:gd name="connsiteX1" fmla="*/ 2367475 w 2578407"/>
              <a:gd name="connsiteY1" fmla="*/ 0 h 1723657"/>
              <a:gd name="connsiteX2" fmla="*/ 2578407 w 2578407"/>
              <a:gd name="connsiteY2" fmla="*/ 1723657 h 1723657"/>
              <a:gd name="connsiteX3" fmla="*/ 360948 w 2578407"/>
              <a:gd name="connsiteY3" fmla="*/ 828984 h 1723657"/>
              <a:gd name="connsiteX4" fmla="*/ 0 w 2578407"/>
              <a:gd name="connsiteY4" fmla="*/ 200308 h 1723657"/>
              <a:gd name="connsiteX0" fmla="*/ 0 w 2578407"/>
              <a:gd name="connsiteY0" fmla="*/ 240413 h 1763762"/>
              <a:gd name="connsiteX1" fmla="*/ 2367475 w 2578407"/>
              <a:gd name="connsiteY1" fmla="*/ 0 h 1763762"/>
              <a:gd name="connsiteX2" fmla="*/ 2578407 w 2578407"/>
              <a:gd name="connsiteY2" fmla="*/ 1763762 h 1763762"/>
              <a:gd name="connsiteX3" fmla="*/ 360948 w 2578407"/>
              <a:gd name="connsiteY3" fmla="*/ 869089 h 1763762"/>
              <a:gd name="connsiteX4" fmla="*/ 0 w 2578407"/>
              <a:gd name="connsiteY4" fmla="*/ 240413 h 1763762"/>
              <a:gd name="connsiteX0" fmla="*/ 0 w 2578407"/>
              <a:gd name="connsiteY0" fmla="*/ 0 h 1523349"/>
              <a:gd name="connsiteX1" fmla="*/ 971811 w 2578407"/>
              <a:gd name="connsiteY1" fmla="*/ 160640 h 1523349"/>
              <a:gd name="connsiteX2" fmla="*/ 2578407 w 2578407"/>
              <a:gd name="connsiteY2" fmla="*/ 1523349 h 1523349"/>
              <a:gd name="connsiteX3" fmla="*/ 360948 w 2578407"/>
              <a:gd name="connsiteY3" fmla="*/ 628676 h 1523349"/>
              <a:gd name="connsiteX4" fmla="*/ 0 w 2578407"/>
              <a:gd name="connsiteY4" fmla="*/ 0 h 1523349"/>
              <a:gd name="connsiteX0" fmla="*/ 0 w 2578407"/>
              <a:gd name="connsiteY0" fmla="*/ 0 h 2313097"/>
              <a:gd name="connsiteX1" fmla="*/ 971811 w 2578407"/>
              <a:gd name="connsiteY1" fmla="*/ 160640 h 2313097"/>
              <a:gd name="connsiteX2" fmla="*/ 2578407 w 2578407"/>
              <a:gd name="connsiteY2" fmla="*/ 1523349 h 2313097"/>
              <a:gd name="connsiteX3" fmla="*/ 312822 w 2578407"/>
              <a:gd name="connsiteY3" fmla="*/ 2313097 h 2313097"/>
              <a:gd name="connsiteX4" fmla="*/ 0 w 2578407"/>
              <a:gd name="connsiteY4" fmla="*/ 0 h 2313097"/>
              <a:gd name="connsiteX0" fmla="*/ 0 w 971811"/>
              <a:gd name="connsiteY0" fmla="*/ 0 h 2313097"/>
              <a:gd name="connsiteX1" fmla="*/ 971811 w 971811"/>
              <a:gd name="connsiteY1" fmla="*/ 160640 h 2313097"/>
              <a:gd name="connsiteX2" fmla="*/ 829817 w 971811"/>
              <a:gd name="connsiteY2" fmla="*/ 2004612 h 2313097"/>
              <a:gd name="connsiteX3" fmla="*/ 312822 w 971811"/>
              <a:gd name="connsiteY3" fmla="*/ 2313097 h 2313097"/>
              <a:gd name="connsiteX4" fmla="*/ 0 w 971811"/>
              <a:gd name="connsiteY4" fmla="*/ 0 h 2313097"/>
              <a:gd name="connsiteX0" fmla="*/ 0 w 947748"/>
              <a:gd name="connsiteY0" fmla="*/ 0 h 2313097"/>
              <a:gd name="connsiteX1" fmla="*/ 947748 w 947748"/>
              <a:gd name="connsiteY1" fmla="*/ 160640 h 2313097"/>
              <a:gd name="connsiteX2" fmla="*/ 805754 w 947748"/>
              <a:gd name="connsiteY2" fmla="*/ 2004612 h 2313097"/>
              <a:gd name="connsiteX3" fmla="*/ 288759 w 947748"/>
              <a:gd name="connsiteY3" fmla="*/ 2313097 h 2313097"/>
              <a:gd name="connsiteX4" fmla="*/ 0 w 947748"/>
              <a:gd name="connsiteY4" fmla="*/ 0 h 2313097"/>
              <a:gd name="connsiteX0" fmla="*/ 0 w 1019937"/>
              <a:gd name="connsiteY0" fmla="*/ 328644 h 2641741"/>
              <a:gd name="connsiteX1" fmla="*/ 1019937 w 1019937"/>
              <a:gd name="connsiteY1" fmla="*/ 0 h 2641741"/>
              <a:gd name="connsiteX2" fmla="*/ 805754 w 1019937"/>
              <a:gd name="connsiteY2" fmla="*/ 2333256 h 2641741"/>
              <a:gd name="connsiteX3" fmla="*/ 288759 w 1019937"/>
              <a:gd name="connsiteY3" fmla="*/ 2641741 h 2641741"/>
              <a:gd name="connsiteX4" fmla="*/ 0 w 1019937"/>
              <a:gd name="connsiteY4" fmla="*/ 328644 h 2641741"/>
              <a:gd name="connsiteX0" fmla="*/ 0 w 1022322"/>
              <a:gd name="connsiteY0" fmla="*/ 328644 h 3889340"/>
              <a:gd name="connsiteX1" fmla="*/ 1019937 w 1022322"/>
              <a:gd name="connsiteY1" fmla="*/ 0 h 3889340"/>
              <a:gd name="connsiteX2" fmla="*/ 1022322 w 1022322"/>
              <a:gd name="connsiteY2" fmla="*/ 3889340 h 3889340"/>
              <a:gd name="connsiteX3" fmla="*/ 288759 w 1022322"/>
              <a:gd name="connsiteY3" fmla="*/ 2641741 h 3889340"/>
              <a:gd name="connsiteX4" fmla="*/ 0 w 1022322"/>
              <a:gd name="connsiteY4" fmla="*/ 328644 h 3889340"/>
              <a:gd name="connsiteX0" fmla="*/ 866273 w 1888595"/>
              <a:gd name="connsiteY0" fmla="*/ 328644 h 3889340"/>
              <a:gd name="connsiteX1" fmla="*/ 1886210 w 1888595"/>
              <a:gd name="connsiteY1" fmla="*/ 0 h 3889340"/>
              <a:gd name="connsiteX2" fmla="*/ 1888595 w 1888595"/>
              <a:gd name="connsiteY2" fmla="*/ 3889340 h 3889340"/>
              <a:gd name="connsiteX3" fmla="*/ 0 w 1888595"/>
              <a:gd name="connsiteY3" fmla="*/ 2320899 h 3889340"/>
              <a:gd name="connsiteX4" fmla="*/ 866273 w 1888595"/>
              <a:gd name="connsiteY4" fmla="*/ 328644 h 3889340"/>
              <a:gd name="connsiteX0" fmla="*/ 866273 w 1888595"/>
              <a:gd name="connsiteY0" fmla="*/ 328644 h 3889340"/>
              <a:gd name="connsiteX1" fmla="*/ 1886210 w 1888595"/>
              <a:gd name="connsiteY1" fmla="*/ 0 h 3889340"/>
              <a:gd name="connsiteX2" fmla="*/ 1888595 w 1888595"/>
              <a:gd name="connsiteY2" fmla="*/ 3889340 h 3889340"/>
              <a:gd name="connsiteX3" fmla="*/ 682482 w 1888595"/>
              <a:gd name="connsiteY3" fmla="*/ 2882868 h 3889340"/>
              <a:gd name="connsiteX4" fmla="*/ 0 w 1888595"/>
              <a:gd name="connsiteY4" fmla="*/ 2320899 h 3889340"/>
              <a:gd name="connsiteX5" fmla="*/ 866273 w 1888595"/>
              <a:gd name="connsiteY5" fmla="*/ 328644 h 3889340"/>
              <a:gd name="connsiteX0" fmla="*/ 1162359 w 2184681"/>
              <a:gd name="connsiteY0" fmla="*/ 328644 h 3917584"/>
              <a:gd name="connsiteX1" fmla="*/ 2182296 w 2184681"/>
              <a:gd name="connsiteY1" fmla="*/ 0 h 3917584"/>
              <a:gd name="connsiteX2" fmla="*/ 2184681 w 2184681"/>
              <a:gd name="connsiteY2" fmla="*/ 3889340 h 3917584"/>
              <a:gd name="connsiteX3" fmla="*/ 0 w 2184681"/>
              <a:gd name="connsiteY3" fmla="*/ 3917584 h 3917584"/>
              <a:gd name="connsiteX4" fmla="*/ 296086 w 2184681"/>
              <a:gd name="connsiteY4" fmla="*/ 2320899 h 3917584"/>
              <a:gd name="connsiteX5" fmla="*/ 1162359 w 2184681"/>
              <a:gd name="connsiteY5" fmla="*/ 328644 h 3917584"/>
              <a:gd name="connsiteX0" fmla="*/ 1162359 w 2184681"/>
              <a:gd name="connsiteY0" fmla="*/ 328644 h 3917584"/>
              <a:gd name="connsiteX1" fmla="*/ 1612232 w 2184681"/>
              <a:gd name="connsiteY1" fmla="*/ 179773 h 3917584"/>
              <a:gd name="connsiteX2" fmla="*/ 2182296 w 2184681"/>
              <a:gd name="connsiteY2" fmla="*/ 0 h 3917584"/>
              <a:gd name="connsiteX3" fmla="*/ 2184681 w 2184681"/>
              <a:gd name="connsiteY3" fmla="*/ 3889340 h 3917584"/>
              <a:gd name="connsiteX4" fmla="*/ 0 w 2184681"/>
              <a:gd name="connsiteY4" fmla="*/ 3917584 h 3917584"/>
              <a:gd name="connsiteX5" fmla="*/ 296086 w 2184681"/>
              <a:gd name="connsiteY5" fmla="*/ 2320899 h 3917584"/>
              <a:gd name="connsiteX6" fmla="*/ 1162359 w 2184681"/>
              <a:gd name="connsiteY6" fmla="*/ 328644 h 3917584"/>
              <a:gd name="connsiteX0" fmla="*/ 1162359 w 2184681"/>
              <a:gd name="connsiteY0" fmla="*/ 328644 h 3917584"/>
              <a:gd name="connsiteX1" fmla="*/ 1524000 w 2184681"/>
              <a:gd name="connsiteY1" fmla="*/ 3310 h 3917584"/>
              <a:gd name="connsiteX2" fmla="*/ 2182296 w 2184681"/>
              <a:gd name="connsiteY2" fmla="*/ 0 h 3917584"/>
              <a:gd name="connsiteX3" fmla="*/ 2184681 w 2184681"/>
              <a:gd name="connsiteY3" fmla="*/ 3889340 h 3917584"/>
              <a:gd name="connsiteX4" fmla="*/ 0 w 2184681"/>
              <a:gd name="connsiteY4" fmla="*/ 3917584 h 3917584"/>
              <a:gd name="connsiteX5" fmla="*/ 296086 w 2184681"/>
              <a:gd name="connsiteY5" fmla="*/ 2320899 h 3917584"/>
              <a:gd name="connsiteX6" fmla="*/ 1162359 w 2184681"/>
              <a:gd name="connsiteY6" fmla="*/ 328644 h 3917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4681" h="3917584">
                <a:moveTo>
                  <a:pt x="1162359" y="328644"/>
                </a:moveTo>
                <a:lnTo>
                  <a:pt x="1524000" y="3310"/>
                </a:lnTo>
                <a:lnTo>
                  <a:pt x="2182296" y="0"/>
                </a:lnTo>
                <a:lnTo>
                  <a:pt x="2184681" y="3889340"/>
                </a:lnTo>
                <a:lnTo>
                  <a:pt x="0" y="3917584"/>
                </a:lnTo>
                <a:lnTo>
                  <a:pt x="296086" y="2320899"/>
                </a:lnTo>
                <a:lnTo>
                  <a:pt x="1162359" y="328644"/>
                </a:ln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3"/>
          <p:cNvSpPr/>
          <p:nvPr/>
        </p:nvSpPr>
        <p:spPr>
          <a:xfrm>
            <a:off x="1473035" y="2314327"/>
            <a:ext cx="1984849" cy="1310247"/>
          </a:xfrm>
          <a:custGeom>
            <a:avLst/>
            <a:gdLst>
              <a:gd name="connsiteX0" fmla="*/ 0 w 1179926"/>
              <a:gd name="connsiteY0" fmla="*/ 0 h 963827"/>
              <a:gd name="connsiteX1" fmla="*/ 1179926 w 1179926"/>
              <a:gd name="connsiteY1" fmla="*/ 0 h 963827"/>
              <a:gd name="connsiteX2" fmla="*/ 1179926 w 1179926"/>
              <a:gd name="connsiteY2" fmla="*/ 963827 h 963827"/>
              <a:gd name="connsiteX3" fmla="*/ 0 w 1179926"/>
              <a:gd name="connsiteY3" fmla="*/ 963827 h 963827"/>
              <a:gd name="connsiteX4" fmla="*/ 0 w 1179926"/>
              <a:gd name="connsiteY4" fmla="*/ 0 h 963827"/>
              <a:gd name="connsiteX0" fmla="*/ 0 w 2901634"/>
              <a:gd name="connsiteY0" fmla="*/ 782594 h 1746421"/>
              <a:gd name="connsiteX1" fmla="*/ 2901634 w 2901634"/>
              <a:gd name="connsiteY1" fmla="*/ 0 h 1746421"/>
              <a:gd name="connsiteX2" fmla="*/ 1179926 w 2901634"/>
              <a:gd name="connsiteY2" fmla="*/ 1746421 h 1746421"/>
              <a:gd name="connsiteX3" fmla="*/ 0 w 2901634"/>
              <a:gd name="connsiteY3" fmla="*/ 1746421 h 1746421"/>
              <a:gd name="connsiteX4" fmla="*/ 0 w 2901634"/>
              <a:gd name="connsiteY4" fmla="*/ 782594 h 1746421"/>
              <a:gd name="connsiteX0" fmla="*/ 0 w 3025201"/>
              <a:gd name="connsiteY0" fmla="*/ 0 h 1754660"/>
              <a:gd name="connsiteX1" fmla="*/ 3025201 w 3025201"/>
              <a:gd name="connsiteY1" fmla="*/ 8239 h 1754660"/>
              <a:gd name="connsiteX2" fmla="*/ 1303493 w 3025201"/>
              <a:gd name="connsiteY2" fmla="*/ 1754660 h 1754660"/>
              <a:gd name="connsiteX3" fmla="*/ 123567 w 3025201"/>
              <a:gd name="connsiteY3" fmla="*/ 1754660 h 1754660"/>
              <a:gd name="connsiteX4" fmla="*/ 0 w 3025201"/>
              <a:gd name="connsiteY4" fmla="*/ 0 h 1754660"/>
              <a:gd name="connsiteX0" fmla="*/ 0 w 3025201"/>
              <a:gd name="connsiteY0" fmla="*/ 0 h 1754660"/>
              <a:gd name="connsiteX1" fmla="*/ 3025201 w 3025201"/>
              <a:gd name="connsiteY1" fmla="*/ 8239 h 1754660"/>
              <a:gd name="connsiteX2" fmla="*/ 1303493 w 3025201"/>
              <a:gd name="connsiteY2" fmla="*/ 1754660 h 1754660"/>
              <a:gd name="connsiteX3" fmla="*/ 304800 w 3025201"/>
              <a:gd name="connsiteY3" fmla="*/ 420130 h 1754660"/>
              <a:gd name="connsiteX4" fmla="*/ 0 w 3025201"/>
              <a:gd name="connsiteY4" fmla="*/ 0 h 1754660"/>
              <a:gd name="connsiteX0" fmla="*/ 0 w 3025201"/>
              <a:gd name="connsiteY0" fmla="*/ 0 h 420130"/>
              <a:gd name="connsiteX1" fmla="*/ 3025201 w 3025201"/>
              <a:gd name="connsiteY1" fmla="*/ 8239 h 420130"/>
              <a:gd name="connsiteX2" fmla="*/ 2506217 w 3025201"/>
              <a:gd name="connsiteY2" fmla="*/ 280087 h 420130"/>
              <a:gd name="connsiteX3" fmla="*/ 304800 w 3025201"/>
              <a:gd name="connsiteY3" fmla="*/ 420130 h 420130"/>
              <a:gd name="connsiteX4" fmla="*/ 0 w 3025201"/>
              <a:gd name="connsiteY4" fmla="*/ 0 h 420130"/>
              <a:gd name="connsiteX0" fmla="*/ 0 w 3025201"/>
              <a:gd name="connsiteY0" fmla="*/ 0 h 355961"/>
              <a:gd name="connsiteX1" fmla="*/ 3025201 w 3025201"/>
              <a:gd name="connsiteY1" fmla="*/ 8239 h 355961"/>
              <a:gd name="connsiteX2" fmla="*/ 2506217 w 3025201"/>
              <a:gd name="connsiteY2" fmla="*/ 280087 h 355961"/>
              <a:gd name="connsiteX3" fmla="*/ 1090863 w 3025201"/>
              <a:gd name="connsiteY3" fmla="*/ 355961 h 355961"/>
              <a:gd name="connsiteX4" fmla="*/ 0 w 3025201"/>
              <a:gd name="connsiteY4" fmla="*/ 0 h 355961"/>
              <a:gd name="connsiteX0" fmla="*/ 0 w 4517117"/>
              <a:gd name="connsiteY0" fmla="*/ 0 h 347940"/>
              <a:gd name="connsiteX1" fmla="*/ 4517117 w 4517117"/>
              <a:gd name="connsiteY1" fmla="*/ 218 h 347940"/>
              <a:gd name="connsiteX2" fmla="*/ 3998133 w 4517117"/>
              <a:gd name="connsiteY2" fmla="*/ 272066 h 347940"/>
              <a:gd name="connsiteX3" fmla="*/ 2582779 w 4517117"/>
              <a:gd name="connsiteY3" fmla="*/ 347940 h 347940"/>
              <a:gd name="connsiteX4" fmla="*/ 0 w 4517117"/>
              <a:gd name="connsiteY4" fmla="*/ 0 h 347940"/>
              <a:gd name="connsiteX0" fmla="*/ 0 w 4517117"/>
              <a:gd name="connsiteY0" fmla="*/ 0 h 347940"/>
              <a:gd name="connsiteX1" fmla="*/ 4517117 w 4517117"/>
              <a:gd name="connsiteY1" fmla="*/ 218 h 347940"/>
              <a:gd name="connsiteX2" fmla="*/ 4142512 w 4517117"/>
              <a:gd name="connsiteY2" fmla="*/ 296129 h 347940"/>
              <a:gd name="connsiteX3" fmla="*/ 2582779 w 4517117"/>
              <a:gd name="connsiteY3" fmla="*/ 347940 h 347940"/>
              <a:gd name="connsiteX4" fmla="*/ 0 w 4517117"/>
              <a:gd name="connsiteY4" fmla="*/ 0 h 347940"/>
              <a:gd name="connsiteX0" fmla="*/ 0 w 4517117"/>
              <a:gd name="connsiteY0" fmla="*/ 0 h 1310466"/>
              <a:gd name="connsiteX1" fmla="*/ 4517117 w 4517117"/>
              <a:gd name="connsiteY1" fmla="*/ 218 h 1310466"/>
              <a:gd name="connsiteX2" fmla="*/ 4142512 w 4517117"/>
              <a:gd name="connsiteY2" fmla="*/ 296129 h 1310466"/>
              <a:gd name="connsiteX3" fmla="*/ 673769 w 4517117"/>
              <a:gd name="connsiteY3" fmla="*/ 1310466 h 1310466"/>
              <a:gd name="connsiteX4" fmla="*/ 0 w 4517117"/>
              <a:gd name="connsiteY4" fmla="*/ 0 h 1310466"/>
              <a:gd name="connsiteX0" fmla="*/ 1251284 w 3843348"/>
              <a:gd name="connsiteY0" fmla="*/ 120098 h 1310248"/>
              <a:gd name="connsiteX1" fmla="*/ 3843348 w 3843348"/>
              <a:gd name="connsiteY1" fmla="*/ 0 h 1310248"/>
              <a:gd name="connsiteX2" fmla="*/ 3468743 w 3843348"/>
              <a:gd name="connsiteY2" fmla="*/ 295911 h 1310248"/>
              <a:gd name="connsiteX3" fmla="*/ 0 w 3843348"/>
              <a:gd name="connsiteY3" fmla="*/ 1310248 h 1310248"/>
              <a:gd name="connsiteX4" fmla="*/ 1251284 w 3843348"/>
              <a:gd name="connsiteY4" fmla="*/ 120098 h 1310248"/>
              <a:gd name="connsiteX0" fmla="*/ 1195137 w 3787201"/>
              <a:gd name="connsiteY0" fmla="*/ 120098 h 1326290"/>
              <a:gd name="connsiteX1" fmla="*/ 3787201 w 3787201"/>
              <a:gd name="connsiteY1" fmla="*/ 0 h 1326290"/>
              <a:gd name="connsiteX2" fmla="*/ 3412596 w 3787201"/>
              <a:gd name="connsiteY2" fmla="*/ 295911 h 1326290"/>
              <a:gd name="connsiteX3" fmla="*/ 0 w 3787201"/>
              <a:gd name="connsiteY3" fmla="*/ 1326290 h 1326290"/>
              <a:gd name="connsiteX4" fmla="*/ 1195137 w 3787201"/>
              <a:gd name="connsiteY4" fmla="*/ 120098 h 1326290"/>
              <a:gd name="connsiteX0" fmla="*/ 1195137 w 3787201"/>
              <a:gd name="connsiteY0" fmla="*/ 120098 h 1354690"/>
              <a:gd name="connsiteX1" fmla="*/ 3787201 w 3787201"/>
              <a:gd name="connsiteY1" fmla="*/ 0 h 1354690"/>
              <a:gd name="connsiteX2" fmla="*/ 2145270 w 3787201"/>
              <a:gd name="connsiteY2" fmla="*/ 1354690 h 1354690"/>
              <a:gd name="connsiteX3" fmla="*/ 0 w 3787201"/>
              <a:gd name="connsiteY3" fmla="*/ 1326290 h 1354690"/>
              <a:gd name="connsiteX4" fmla="*/ 1195137 w 3787201"/>
              <a:gd name="connsiteY4" fmla="*/ 120098 h 1354690"/>
              <a:gd name="connsiteX0" fmla="*/ 1195137 w 2423622"/>
              <a:gd name="connsiteY0" fmla="*/ 0 h 1234592"/>
              <a:gd name="connsiteX1" fmla="*/ 2423622 w 2423622"/>
              <a:gd name="connsiteY1" fmla="*/ 457417 h 1234592"/>
              <a:gd name="connsiteX2" fmla="*/ 2145270 w 2423622"/>
              <a:gd name="connsiteY2" fmla="*/ 1234592 h 1234592"/>
              <a:gd name="connsiteX3" fmla="*/ 0 w 2423622"/>
              <a:gd name="connsiteY3" fmla="*/ 1206192 h 1234592"/>
              <a:gd name="connsiteX4" fmla="*/ 1195137 w 2423622"/>
              <a:gd name="connsiteY4" fmla="*/ 0 h 1234592"/>
              <a:gd name="connsiteX0" fmla="*/ 1251284 w 2423622"/>
              <a:gd name="connsiteY0" fmla="*/ 0 h 1298760"/>
              <a:gd name="connsiteX1" fmla="*/ 2423622 w 2423622"/>
              <a:gd name="connsiteY1" fmla="*/ 521585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423622"/>
              <a:gd name="connsiteY0" fmla="*/ 0 h 1298760"/>
              <a:gd name="connsiteX1" fmla="*/ 2423622 w 2423622"/>
              <a:gd name="connsiteY1" fmla="*/ 569712 h 1298760"/>
              <a:gd name="connsiteX2" fmla="*/ 2145270 w 2423622"/>
              <a:gd name="connsiteY2" fmla="*/ 1298760 h 1298760"/>
              <a:gd name="connsiteX3" fmla="*/ 0 w 2423622"/>
              <a:gd name="connsiteY3" fmla="*/ 1270360 h 1298760"/>
              <a:gd name="connsiteX4" fmla="*/ 1251284 w 2423622"/>
              <a:gd name="connsiteY4" fmla="*/ 0 h 1298760"/>
              <a:gd name="connsiteX0" fmla="*/ 1251284 w 2808632"/>
              <a:gd name="connsiteY0" fmla="*/ 47909 h 1346669"/>
              <a:gd name="connsiteX1" fmla="*/ 2808632 w 2808632"/>
              <a:gd name="connsiteY1" fmla="*/ 0 h 1346669"/>
              <a:gd name="connsiteX2" fmla="*/ 2145270 w 2808632"/>
              <a:gd name="connsiteY2" fmla="*/ 1346669 h 1346669"/>
              <a:gd name="connsiteX3" fmla="*/ 0 w 2808632"/>
              <a:gd name="connsiteY3" fmla="*/ 1318269 h 1346669"/>
              <a:gd name="connsiteX4" fmla="*/ 1251284 w 2808632"/>
              <a:gd name="connsiteY4" fmla="*/ 47909 h 1346669"/>
              <a:gd name="connsiteX0" fmla="*/ 120316 w 1677664"/>
              <a:gd name="connsiteY0" fmla="*/ 47909 h 1346669"/>
              <a:gd name="connsiteX1" fmla="*/ 1677664 w 1677664"/>
              <a:gd name="connsiteY1" fmla="*/ 0 h 1346669"/>
              <a:gd name="connsiteX2" fmla="*/ 1014302 w 1677664"/>
              <a:gd name="connsiteY2" fmla="*/ 1346669 h 1346669"/>
              <a:gd name="connsiteX3" fmla="*/ 0 w 1677664"/>
              <a:gd name="connsiteY3" fmla="*/ 1302227 h 1346669"/>
              <a:gd name="connsiteX4" fmla="*/ 120316 w 1677664"/>
              <a:gd name="connsiteY4" fmla="*/ 47909 h 1346669"/>
              <a:gd name="connsiteX0" fmla="*/ 120316 w 1677664"/>
              <a:gd name="connsiteY0" fmla="*/ 47909 h 1539174"/>
              <a:gd name="connsiteX1" fmla="*/ 1677664 w 1677664"/>
              <a:gd name="connsiteY1" fmla="*/ 0 h 1539174"/>
              <a:gd name="connsiteX2" fmla="*/ 1030344 w 1677664"/>
              <a:gd name="connsiteY2" fmla="*/ 1539174 h 1539174"/>
              <a:gd name="connsiteX3" fmla="*/ 0 w 1677664"/>
              <a:gd name="connsiteY3" fmla="*/ 1302227 h 1539174"/>
              <a:gd name="connsiteX4" fmla="*/ 120316 w 1677664"/>
              <a:gd name="connsiteY4" fmla="*/ 47909 h 1539174"/>
              <a:gd name="connsiteX0" fmla="*/ 120316 w 1669643"/>
              <a:gd name="connsiteY0" fmla="*/ 184266 h 1675531"/>
              <a:gd name="connsiteX1" fmla="*/ 1669643 w 1669643"/>
              <a:gd name="connsiteY1" fmla="*/ 0 h 1675531"/>
              <a:gd name="connsiteX2" fmla="*/ 1030344 w 1669643"/>
              <a:gd name="connsiteY2" fmla="*/ 1675531 h 1675531"/>
              <a:gd name="connsiteX3" fmla="*/ 0 w 1669643"/>
              <a:gd name="connsiteY3" fmla="*/ 1438584 h 1675531"/>
              <a:gd name="connsiteX4" fmla="*/ 120316 w 1669643"/>
              <a:gd name="connsiteY4" fmla="*/ 184266 h 1675531"/>
              <a:gd name="connsiteX0" fmla="*/ 0 w 2367475"/>
              <a:gd name="connsiteY0" fmla="*/ 200308 h 1675531"/>
              <a:gd name="connsiteX1" fmla="*/ 2367475 w 2367475"/>
              <a:gd name="connsiteY1" fmla="*/ 0 h 1675531"/>
              <a:gd name="connsiteX2" fmla="*/ 1728176 w 2367475"/>
              <a:gd name="connsiteY2" fmla="*/ 1675531 h 1675531"/>
              <a:gd name="connsiteX3" fmla="*/ 697832 w 2367475"/>
              <a:gd name="connsiteY3" fmla="*/ 1438584 h 1675531"/>
              <a:gd name="connsiteX4" fmla="*/ 0 w 2367475"/>
              <a:gd name="connsiteY4" fmla="*/ 200308 h 1675531"/>
              <a:gd name="connsiteX0" fmla="*/ 0 w 2367475"/>
              <a:gd name="connsiteY0" fmla="*/ 200308 h 1675531"/>
              <a:gd name="connsiteX1" fmla="*/ 2367475 w 2367475"/>
              <a:gd name="connsiteY1" fmla="*/ 0 h 1675531"/>
              <a:gd name="connsiteX2" fmla="*/ 1728176 w 2367475"/>
              <a:gd name="connsiteY2" fmla="*/ 1675531 h 1675531"/>
              <a:gd name="connsiteX3" fmla="*/ 360948 w 2367475"/>
              <a:gd name="connsiteY3" fmla="*/ 828984 h 1675531"/>
              <a:gd name="connsiteX4" fmla="*/ 0 w 2367475"/>
              <a:gd name="connsiteY4" fmla="*/ 200308 h 1675531"/>
              <a:gd name="connsiteX0" fmla="*/ 0 w 2578407"/>
              <a:gd name="connsiteY0" fmla="*/ 200308 h 1723657"/>
              <a:gd name="connsiteX1" fmla="*/ 2367475 w 2578407"/>
              <a:gd name="connsiteY1" fmla="*/ 0 h 1723657"/>
              <a:gd name="connsiteX2" fmla="*/ 2578407 w 2578407"/>
              <a:gd name="connsiteY2" fmla="*/ 1723657 h 1723657"/>
              <a:gd name="connsiteX3" fmla="*/ 360948 w 2578407"/>
              <a:gd name="connsiteY3" fmla="*/ 828984 h 1723657"/>
              <a:gd name="connsiteX4" fmla="*/ 0 w 2578407"/>
              <a:gd name="connsiteY4" fmla="*/ 200308 h 1723657"/>
              <a:gd name="connsiteX0" fmla="*/ 0 w 2578407"/>
              <a:gd name="connsiteY0" fmla="*/ 240413 h 1763762"/>
              <a:gd name="connsiteX1" fmla="*/ 2367475 w 2578407"/>
              <a:gd name="connsiteY1" fmla="*/ 0 h 1763762"/>
              <a:gd name="connsiteX2" fmla="*/ 2578407 w 2578407"/>
              <a:gd name="connsiteY2" fmla="*/ 1763762 h 1763762"/>
              <a:gd name="connsiteX3" fmla="*/ 360948 w 2578407"/>
              <a:gd name="connsiteY3" fmla="*/ 869089 h 1763762"/>
              <a:gd name="connsiteX4" fmla="*/ 0 w 2578407"/>
              <a:gd name="connsiteY4" fmla="*/ 240413 h 1763762"/>
              <a:gd name="connsiteX0" fmla="*/ 0 w 2578407"/>
              <a:gd name="connsiteY0" fmla="*/ 0 h 1523349"/>
              <a:gd name="connsiteX1" fmla="*/ 971811 w 2578407"/>
              <a:gd name="connsiteY1" fmla="*/ 160640 h 1523349"/>
              <a:gd name="connsiteX2" fmla="*/ 2578407 w 2578407"/>
              <a:gd name="connsiteY2" fmla="*/ 1523349 h 1523349"/>
              <a:gd name="connsiteX3" fmla="*/ 360948 w 2578407"/>
              <a:gd name="connsiteY3" fmla="*/ 628676 h 1523349"/>
              <a:gd name="connsiteX4" fmla="*/ 0 w 2578407"/>
              <a:gd name="connsiteY4" fmla="*/ 0 h 1523349"/>
              <a:gd name="connsiteX0" fmla="*/ 0 w 2578407"/>
              <a:gd name="connsiteY0" fmla="*/ 0 h 2313097"/>
              <a:gd name="connsiteX1" fmla="*/ 971811 w 2578407"/>
              <a:gd name="connsiteY1" fmla="*/ 160640 h 2313097"/>
              <a:gd name="connsiteX2" fmla="*/ 2578407 w 2578407"/>
              <a:gd name="connsiteY2" fmla="*/ 1523349 h 2313097"/>
              <a:gd name="connsiteX3" fmla="*/ 312822 w 2578407"/>
              <a:gd name="connsiteY3" fmla="*/ 2313097 h 2313097"/>
              <a:gd name="connsiteX4" fmla="*/ 0 w 2578407"/>
              <a:gd name="connsiteY4" fmla="*/ 0 h 2313097"/>
              <a:gd name="connsiteX0" fmla="*/ 0 w 971811"/>
              <a:gd name="connsiteY0" fmla="*/ 0 h 2313097"/>
              <a:gd name="connsiteX1" fmla="*/ 971811 w 971811"/>
              <a:gd name="connsiteY1" fmla="*/ 160640 h 2313097"/>
              <a:gd name="connsiteX2" fmla="*/ 829817 w 971811"/>
              <a:gd name="connsiteY2" fmla="*/ 2004612 h 2313097"/>
              <a:gd name="connsiteX3" fmla="*/ 312822 w 971811"/>
              <a:gd name="connsiteY3" fmla="*/ 2313097 h 2313097"/>
              <a:gd name="connsiteX4" fmla="*/ 0 w 971811"/>
              <a:gd name="connsiteY4" fmla="*/ 0 h 2313097"/>
              <a:gd name="connsiteX0" fmla="*/ 0 w 947748"/>
              <a:gd name="connsiteY0" fmla="*/ 0 h 2313097"/>
              <a:gd name="connsiteX1" fmla="*/ 947748 w 947748"/>
              <a:gd name="connsiteY1" fmla="*/ 160640 h 2313097"/>
              <a:gd name="connsiteX2" fmla="*/ 805754 w 947748"/>
              <a:gd name="connsiteY2" fmla="*/ 2004612 h 2313097"/>
              <a:gd name="connsiteX3" fmla="*/ 288759 w 947748"/>
              <a:gd name="connsiteY3" fmla="*/ 2313097 h 2313097"/>
              <a:gd name="connsiteX4" fmla="*/ 0 w 947748"/>
              <a:gd name="connsiteY4" fmla="*/ 0 h 2313097"/>
              <a:gd name="connsiteX0" fmla="*/ 0 w 1437032"/>
              <a:gd name="connsiteY0" fmla="*/ 0 h 2168718"/>
              <a:gd name="connsiteX1" fmla="*/ 1437032 w 1437032"/>
              <a:gd name="connsiteY1" fmla="*/ 16261 h 2168718"/>
              <a:gd name="connsiteX2" fmla="*/ 1295038 w 1437032"/>
              <a:gd name="connsiteY2" fmla="*/ 1860233 h 2168718"/>
              <a:gd name="connsiteX3" fmla="*/ 778043 w 1437032"/>
              <a:gd name="connsiteY3" fmla="*/ 2168718 h 2168718"/>
              <a:gd name="connsiteX4" fmla="*/ 0 w 1437032"/>
              <a:gd name="connsiteY4" fmla="*/ 0 h 2168718"/>
              <a:gd name="connsiteX0" fmla="*/ 0 w 1295038"/>
              <a:gd name="connsiteY0" fmla="*/ 96034 h 2264752"/>
              <a:gd name="connsiteX1" fmla="*/ 402316 w 1295038"/>
              <a:gd name="connsiteY1" fmla="*/ 0 h 2264752"/>
              <a:gd name="connsiteX2" fmla="*/ 1295038 w 1295038"/>
              <a:gd name="connsiteY2" fmla="*/ 1956267 h 2264752"/>
              <a:gd name="connsiteX3" fmla="*/ 778043 w 1295038"/>
              <a:gd name="connsiteY3" fmla="*/ 2264752 h 2264752"/>
              <a:gd name="connsiteX4" fmla="*/ 0 w 1295038"/>
              <a:gd name="connsiteY4" fmla="*/ 96034 h 2264752"/>
              <a:gd name="connsiteX0" fmla="*/ 0 w 1984849"/>
              <a:gd name="connsiteY0" fmla="*/ 96034 h 2264752"/>
              <a:gd name="connsiteX1" fmla="*/ 402316 w 1984849"/>
              <a:gd name="connsiteY1" fmla="*/ 0 h 2264752"/>
              <a:gd name="connsiteX2" fmla="*/ 1984849 w 1984849"/>
              <a:gd name="connsiteY2" fmla="*/ 672899 h 2264752"/>
              <a:gd name="connsiteX3" fmla="*/ 778043 w 1984849"/>
              <a:gd name="connsiteY3" fmla="*/ 2264752 h 2264752"/>
              <a:gd name="connsiteX4" fmla="*/ 0 w 1984849"/>
              <a:gd name="connsiteY4" fmla="*/ 96034 h 2264752"/>
              <a:gd name="connsiteX0" fmla="*/ 0 w 1984849"/>
              <a:gd name="connsiteY0" fmla="*/ 96034 h 1278163"/>
              <a:gd name="connsiteX1" fmla="*/ 402316 w 1984849"/>
              <a:gd name="connsiteY1" fmla="*/ 0 h 1278163"/>
              <a:gd name="connsiteX2" fmla="*/ 1984849 w 1984849"/>
              <a:gd name="connsiteY2" fmla="*/ 672899 h 1278163"/>
              <a:gd name="connsiteX3" fmla="*/ 489285 w 1984849"/>
              <a:gd name="connsiteY3" fmla="*/ 1278163 h 1278163"/>
              <a:gd name="connsiteX4" fmla="*/ 0 w 1984849"/>
              <a:gd name="connsiteY4" fmla="*/ 96034 h 1278163"/>
              <a:gd name="connsiteX0" fmla="*/ 0 w 1984849"/>
              <a:gd name="connsiteY0" fmla="*/ 96034 h 1278163"/>
              <a:gd name="connsiteX1" fmla="*/ 402316 w 1984849"/>
              <a:gd name="connsiteY1" fmla="*/ 0 h 1278163"/>
              <a:gd name="connsiteX2" fmla="*/ 1984849 w 1984849"/>
              <a:gd name="connsiteY2" fmla="*/ 672899 h 1278163"/>
              <a:gd name="connsiteX3" fmla="*/ 489285 w 1984849"/>
              <a:gd name="connsiteY3" fmla="*/ 1278163 h 1278163"/>
              <a:gd name="connsiteX4" fmla="*/ 259512 w 1984849"/>
              <a:gd name="connsiteY4" fmla="*/ 741694 h 1278163"/>
              <a:gd name="connsiteX5" fmla="*/ 0 w 1984849"/>
              <a:gd name="connsiteY5" fmla="*/ 96034 h 1278163"/>
              <a:gd name="connsiteX0" fmla="*/ 0 w 1984849"/>
              <a:gd name="connsiteY0" fmla="*/ 96034 h 1278163"/>
              <a:gd name="connsiteX1" fmla="*/ 402316 w 1984849"/>
              <a:gd name="connsiteY1" fmla="*/ 0 h 1278163"/>
              <a:gd name="connsiteX2" fmla="*/ 1984849 w 1984849"/>
              <a:gd name="connsiteY2" fmla="*/ 672899 h 1278163"/>
              <a:gd name="connsiteX3" fmla="*/ 489285 w 1984849"/>
              <a:gd name="connsiteY3" fmla="*/ 1278163 h 1278163"/>
              <a:gd name="connsiteX4" fmla="*/ 2839 w 1984849"/>
              <a:gd name="connsiteY4" fmla="*/ 1238999 h 1278163"/>
              <a:gd name="connsiteX5" fmla="*/ 0 w 1984849"/>
              <a:gd name="connsiteY5" fmla="*/ 96034 h 1278163"/>
              <a:gd name="connsiteX0" fmla="*/ 0 w 1984849"/>
              <a:gd name="connsiteY0" fmla="*/ 96034 h 1278163"/>
              <a:gd name="connsiteX1" fmla="*/ 402316 w 1984849"/>
              <a:gd name="connsiteY1" fmla="*/ 0 h 1278163"/>
              <a:gd name="connsiteX2" fmla="*/ 1984849 w 1984849"/>
              <a:gd name="connsiteY2" fmla="*/ 672899 h 1278163"/>
              <a:gd name="connsiteX3" fmla="*/ 489285 w 1984849"/>
              <a:gd name="connsiteY3" fmla="*/ 1278163 h 1278163"/>
              <a:gd name="connsiteX4" fmla="*/ 259512 w 1984849"/>
              <a:gd name="connsiteY4" fmla="*/ 1247020 h 1278163"/>
              <a:gd name="connsiteX5" fmla="*/ 2839 w 1984849"/>
              <a:gd name="connsiteY5" fmla="*/ 1238999 h 1278163"/>
              <a:gd name="connsiteX6" fmla="*/ 0 w 1984849"/>
              <a:gd name="connsiteY6" fmla="*/ 96034 h 1278163"/>
              <a:gd name="connsiteX0" fmla="*/ 0 w 1984849"/>
              <a:gd name="connsiteY0" fmla="*/ 96034 h 1278163"/>
              <a:gd name="connsiteX1" fmla="*/ 402316 w 1984849"/>
              <a:gd name="connsiteY1" fmla="*/ 0 h 1278163"/>
              <a:gd name="connsiteX2" fmla="*/ 1984849 w 1984849"/>
              <a:gd name="connsiteY2" fmla="*/ 672899 h 1278163"/>
              <a:gd name="connsiteX3" fmla="*/ 489285 w 1984849"/>
              <a:gd name="connsiteY3" fmla="*/ 1278163 h 1278163"/>
              <a:gd name="connsiteX4" fmla="*/ 211386 w 1984849"/>
              <a:gd name="connsiteY4" fmla="*/ 1102641 h 1278163"/>
              <a:gd name="connsiteX5" fmla="*/ 2839 w 1984849"/>
              <a:gd name="connsiteY5" fmla="*/ 1238999 h 1278163"/>
              <a:gd name="connsiteX6" fmla="*/ 0 w 1984849"/>
              <a:gd name="connsiteY6" fmla="*/ 96034 h 1278163"/>
              <a:gd name="connsiteX0" fmla="*/ 0 w 1984849"/>
              <a:gd name="connsiteY0" fmla="*/ 96034 h 1310247"/>
              <a:gd name="connsiteX1" fmla="*/ 402316 w 1984849"/>
              <a:gd name="connsiteY1" fmla="*/ 0 h 1310247"/>
              <a:gd name="connsiteX2" fmla="*/ 1984849 w 1984849"/>
              <a:gd name="connsiteY2" fmla="*/ 672899 h 1310247"/>
              <a:gd name="connsiteX3" fmla="*/ 441159 w 1984849"/>
              <a:gd name="connsiteY3" fmla="*/ 1310247 h 1310247"/>
              <a:gd name="connsiteX4" fmla="*/ 211386 w 1984849"/>
              <a:gd name="connsiteY4" fmla="*/ 1102641 h 1310247"/>
              <a:gd name="connsiteX5" fmla="*/ 2839 w 1984849"/>
              <a:gd name="connsiteY5" fmla="*/ 1238999 h 1310247"/>
              <a:gd name="connsiteX6" fmla="*/ 0 w 1984849"/>
              <a:gd name="connsiteY6" fmla="*/ 96034 h 1310247"/>
              <a:gd name="connsiteX0" fmla="*/ 0 w 1984849"/>
              <a:gd name="connsiteY0" fmla="*/ 96034 h 1310247"/>
              <a:gd name="connsiteX1" fmla="*/ 402316 w 1984849"/>
              <a:gd name="connsiteY1" fmla="*/ 0 h 1310247"/>
              <a:gd name="connsiteX2" fmla="*/ 1984849 w 1984849"/>
              <a:gd name="connsiteY2" fmla="*/ 672899 h 1310247"/>
              <a:gd name="connsiteX3" fmla="*/ 441159 w 1984849"/>
              <a:gd name="connsiteY3" fmla="*/ 1310247 h 1310247"/>
              <a:gd name="connsiteX4" fmla="*/ 259512 w 1984849"/>
              <a:gd name="connsiteY4" fmla="*/ 1062535 h 1310247"/>
              <a:gd name="connsiteX5" fmla="*/ 2839 w 1984849"/>
              <a:gd name="connsiteY5" fmla="*/ 1238999 h 1310247"/>
              <a:gd name="connsiteX6" fmla="*/ 0 w 1984849"/>
              <a:gd name="connsiteY6" fmla="*/ 96034 h 1310247"/>
              <a:gd name="connsiteX0" fmla="*/ 0 w 1984849"/>
              <a:gd name="connsiteY0" fmla="*/ 96034 h 1310247"/>
              <a:gd name="connsiteX1" fmla="*/ 402316 w 1984849"/>
              <a:gd name="connsiteY1" fmla="*/ 0 h 1310247"/>
              <a:gd name="connsiteX2" fmla="*/ 1984849 w 1984849"/>
              <a:gd name="connsiteY2" fmla="*/ 672899 h 1310247"/>
              <a:gd name="connsiteX3" fmla="*/ 441159 w 1984849"/>
              <a:gd name="connsiteY3" fmla="*/ 1310247 h 1310247"/>
              <a:gd name="connsiteX4" fmla="*/ 259512 w 1984849"/>
              <a:gd name="connsiteY4" fmla="*/ 1110661 h 1310247"/>
              <a:gd name="connsiteX5" fmla="*/ 2839 w 1984849"/>
              <a:gd name="connsiteY5" fmla="*/ 1238999 h 1310247"/>
              <a:gd name="connsiteX6" fmla="*/ 0 w 1984849"/>
              <a:gd name="connsiteY6" fmla="*/ 96034 h 1310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4849" h="1310247">
                <a:moveTo>
                  <a:pt x="0" y="96034"/>
                </a:moveTo>
                <a:lnTo>
                  <a:pt x="402316" y="0"/>
                </a:lnTo>
                <a:lnTo>
                  <a:pt x="1984849" y="672899"/>
                </a:lnTo>
                <a:lnTo>
                  <a:pt x="441159" y="1310247"/>
                </a:lnTo>
                <a:lnTo>
                  <a:pt x="259512" y="1110661"/>
                </a:lnTo>
                <a:lnTo>
                  <a:pt x="2839" y="1238999"/>
                </a:lnTo>
                <a:cubicBezTo>
                  <a:pt x="1893" y="858011"/>
                  <a:pt x="946" y="477022"/>
                  <a:pt x="0" y="96034"/>
                </a:cubicBezTo>
                <a:close/>
              </a:path>
            </a:pathLst>
          </a:custGeom>
          <a:solidFill>
            <a:srgbClr val="000000">
              <a:alpha val="40000"/>
            </a:srgbClr>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14" name="Shape 141"/>
          <p:cNvCxnSpPr/>
          <p:nvPr/>
        </p:nvCxnSpPr>
        <p:spPr>
          <a:xfrm>
            <a:off x="2183168" y="1252196"/>
            <a:ext cx="0" cy="2001767"/>
          </a:xfrm>
          <a:prstGeom prst="straightConnector1">
            <a:avLst/>
          </a:prstGeom>
          <a:noFill/>
          <a:ln w="88900" cap="flat" cmpd="sng">
            <a:solidFill>
              <a:srgbClr val="000000"/>
            </a:solidFill>
            <a:prstDash val="solid"/>
            <a:round/>
            <a:headEnd type="triangle" w="lg" len="lg"/>
            <a:tailEnd type="triangle" w="lg" len="lg"/>
          </a:ln>
          <a:effectLst>
            <a:glow rad="228600">
              <a:schemeClr val="bg1">
                <a:lumMod val="95000"/>
                <a:alpha val="40000"/>
              </a:schemeClr>
            </a:glow>
          </a:effectLst>
        </p:spPr>
      </p:cxnSp>
      <p:cxnSp>
        <p:nvCxnSpPr>
          <p:cNvPr id="16" name="Shape 141"/>
          <p:cNvCxnSpPr/>
          <p:nvPr/>
        </p:nvCxnSpPr>
        <p:spPr>
          <a:xfrm>
            <a:off x="4413676" y="3386430"/>
            <a:ext cx="2092187" cy="59563"/>
          </a:xfrm>
          <a:prstGeom prst="straightConnector1">
            <a:avLst/>
          </a:prstGeom>
          <a:noFill/>
          <a:ln w="88900" cap="flat" cmpd="sng">
            <a:solidFill>
              <a:srgbClr val="000000"/>
            </a:solidFill>
            <a:prstDash val="solid"/>
            <a:round/>
            <a:headEnd type="triangle" w="lg" len="lg"/>
            <a:tailEnd type="triangle" w="lg" len="lg"/>
          </a:ln>
          <a:effectLst>
            <a:glow rad="228600">
              <a:schemeClr val="bg1">
                <a:lumMod val="95000"/>
                <a:alpha val="40000"/>
              </a:schemeClr>
            </a:glow>
          </a:effectLst>
        </p:spPr>
      </p:cxnSp>
      <p:cxnSp>
        <p:nvCxnSpPr>
          <p:cNvPr id="19" name="Shape 141"/>
          <p:cNvCxnSpPr/>
          <p:nvPr/>
        </p:nvCxnSpPr>
        <p:spPr>
          <a:xfrm flipV="1">
            <a:off x="4436245" y="2180629"/>
            <a:ext cx="1090883" cy="178151"/>
          </a:xfrm>
          <a:prstGeom prst="straightConnector1">
            <a:avLst/>
          </a:prstGeom>
          <a:noFill/>
          <a:ln w="88900" cap="flat" cmpd="sng">
            <a:solidFill>
              <a:srgbClr val="000000"/>
            </a:solidFill>
            <a:prstDash val="solid"/>
            <a:round/>
            <a:headEnd type="triangle" w="lg" len="lg"/>
            <a:tailEnd type="triangle" w="lg" len="lg"/>
          </a:ln>
          <a:effectLst>
            <a:glow rad="228600">
              <a:schemeClr val="bg1">
                <a:lumMod val="95000"/>
                <a:alpha val="40000"/>
              </a:schemeClr>
            </a:glow>
          </a:effectLst>
        </p:spPr>
      </p:cxnSp>
    </p:spTree>
    <p:extLst>
      <p:ext uri="{BB962C8B-B14F-4D97-AF65-F5344CB8AC3E}">
        <p14:creationId xmlns:p14="http://schemas.microsoft.com/office/powerpoint/2010/main" val="545591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2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childTnLst>
                          </p:cTn>
                        </p:par>
                        <p:par>
                          <p:cTn id="14" fill="hold">
                            <p:stCondLst>
                              <p:cond delay="1200"/>
                            </p:stCondLst>
                            <p:childTnLst>
                              <p:par>
                                <p:cTn id="15" presetID="10" presetClass="entr" presetSubtype="0" fill="hold" grpId="0" nodeType="afterEffect">
                                  <p:stCondLst>
                                    <p:cond delay="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par>
                                <p:cTn id="18" presetID="10" presetClass="entr" presetSubtype="0" fill="hold" grpId="0" nodeType="withEffect">
                                  <p:stCondLst>
                                    <p:cond delay="2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2400"/>
                            </p:stCondLst>
                            <p:childTnLst>
                              <p:par>
                                <p:cTn id="22" presetID="10" presetClass="entr" presetSubtype="0" fill="hold" grpId="0" nodeType="afterEffect">
                                  <p:stCondLst>
                                    <p:cond delay="2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10" presetClass="entr" presetSubtype="0" fill="hold" grpId="0" nodeType="withEffect">
                                  <p:stCondLst>
                                    <p:cond delay="2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loud"/>
          <p:cNvPicPr preferRelativeResize="0"/>
          <p:nvPr/>
        </p:nvPicPr>
        <p:blipFill>
          <a:blip r:embed="rId3">
            <a:alphaModFix/>
          </a:blip>
          <a:stretch>
            <a:fillRect/>
          </a:stretch>
        </p:blipFill>
        <p:spPr>
          <a:xfrm>
            <a:off x="1146468" y="804998"/>
            <a:ext cx="6808446" cy="4255281"/>
          </a:xfrm>
          <a:prstGeom prst="rect">
            <a:avLst/>
          </a:prstGeom>
          <a:noFill/>
          <a:ln>
            <a:noFill/>
          </a:ln>
        </p:spPr>
      </p:pic>
      <p:sp>
        <p:nvSpPr>
          <p:cNvPr id="2" name="Title 1"/>
          <p:cNvSpPr>
            <a:spLocks noGrp="1"/>
          </p:cNvSpPr>
          <p:nvPr>
            <p:ph type="title"/>
          </p:nvPr>
        </p:nvSpPr>
        <p:spPr>
          <a:xfrm>
            <a:off x="457200" y="0"/>
            <a:ext cx="8229600" cy="857250"/>
          </a:xfrm>
        </p:spPr>
        <p:txBody>
          <a:bodyPr/>
          <a:lstStyle/>
          <a:p>
            <a:r>
              <a:rPr lang="en-GB" dirty="0" smtClean="0"/>
              <a:t>Plane detection output</a:t>
            </a:r>
            <a:endParaRPr lang="en-GB" dirty="0"/>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56" y="810550"/>
            <a:ext cx="6850959" cy="4281849"/>
          </a:xfrm>
          <a:prstGeom prst="rect">
            <a:avLst/>
          </a:prstGeom>
        </p:spPr>
      </p:pic>
      <p:cxnSp>
        <p:nvCxnSpPr>
          <p:cNvPr id="6" name="Arrow Parallel"/>
          <p:cNvCxnSpPr/>
          <p:nvPr/>
        </p:nvCxnSpPr>
        <p:spPr>
          <a:xfrm>
            <a:off x="4101033" y="857250"/>
            <a:ext cx="0" cy="2952750"/>
          </a:xfrm>
          <a:prstGeom prst="straightConnector1">
            <a:avLst/>
          </a:prstGeom>
          <a:noFill/>
          <a:ln w="177800" cap="flat" cmpd="sng">
            <a:solidFill>
              <a:srgbClr val="000000"/>
            </a:solidFill>
            <a:prstDash val="solid"/>
            <a:round/>
            <a:headEnd type="triangle" w="med" len="med"/>
            <a:tailEnd type="triangle" w="med" len="med"/>
          </a:ln>
          <a:effectLst>
            <a:glow rad="228600">
              <a:schemeClr val="bg1">
                <a:lumMod val="95000"/>
                <a:alpha val="40000"/>
              </a:schemeClr>
            </a:glow>
          </a:effectLst>
        </p:spPr>
      </p:cxnSp>
      <p:sp>
        <p:nvSpPr>
          <p:cNvPr id="3" name="Text"/>
          <p:cNvSpPr>
            <a:spLocks noGrp="1"/>
          </p:cNvSpPr>
          <p:nvPr>
            <p:ph idx="1"/>
          </p:nvPr>
        </p:nvSpPr>
        <p:spPr>
          <a:xfrm>
            <a:off x="6543207" y="804998"/>
            <a:ext cx="2600793" cy="2174594"/>
          </a:xfrm>
          <a:solidFill>
            <a:srgbClr val="000000">
              <a:alpha val="80000"/>
            </a:srgbClr>
          </a:solidFill>
          <a:ln>
            <a:noFill/>
          </a:ln>
        </p:spPr>
        <p:txBody>
          <a:bodyPr/>
          <a:lstStyle/>
          <a:p>
            <a:r>
              <a:rPr lang="en-GB" b="1" dirty="0" smtClean="0"/>
              <a:t>Planes not detected</a:t>
            </a:r>
          </a:p>
          <a:p>
            <a:r>
              <a:rPr lang="en-GB" b="1" dirty="0"/>
              <a:t>Relations </a:t>
            </a:r>
            <a:r>
              <a:rPr lang="en-GB" b="1" dirty="0" smtClean="0"/>
              <a:t>missed</a:t>
            </a:r>
            <a:endParaRPr lang="en-GB" b="1" dirty="0"/>
          </a:p>
        </p:txBody>
      </p:sp>
      <p:cxnSp>
        <p:nvCxnSpPr>
          <p:cNvPr id="11" name="Arrow Parallel"/>
          <p:cNvCxnSpPr/>
          <p:nvPr/>
        </p:nvCxnSpPr>
        <p:spPr>
          <a:xfrm flipH="1">
            <a:off x="4530448" y="1533796"/>
            <a:ext cx="1540862" cy="538844"/>
          </a:xfrm>
          <a:prstGeom prst="straightConnector1">
            <a:avLst/>
          </a:prstGeom>
          <a:noFill/>
          <a:ln w="127000" cap="flat" cmpd="sng">
            <a:solidFill>
              <a:srgbClr val="000000"/>
            </a:solidFill>
            <a:prstDash val="solid"/>
            <a:round/>
            <a:headEnd type="triangle" w="med" len="med"/>
            <a:tailEnd type="triangle" w="med" len="med"/>
          </a:ln>
          <a:effectLst>
            <a:glow rad="228600">
              <a:schemeClr val="bg1">
                <a:lumMod val="95000"/>
                <a:alpha val="40000"/>
              </a:schemeClr>
            </a:glow>
          </a:effectLst>
        </p:spPr>
      </p:cxnSp>
      <p:sp>
        <p:nvSpPr>
          <p:cNvPr id="17" name="TextBox 16"/>
          <p:cNvSpPr txBox="1"/>
          <p:nvPr/>
        </p:nvSpPr>
        <p:spPr>
          <a:xfrm>
            <a:off x="5087394" y="1861846"/>
            <a:ext cx="1189852" cy="769441"/>
          </a:xfrm>
          <a:prstGeom prst="rect">
            <a:avLst/>
          </a:prstGeom>
          <a:noFill/>
        </p:spPr>
        <p:txBody>
          <a:bodyPr wrap="square" rtlCol="0">
            <a:spAutoFit/>
          </a:bodyPr>
          <a:lstStyle/>
          <a:p>
            <a:r>
              <a:rPr lang="en-GB" sz="4400" b="1" dirty="0" smtClean="0">
                <a:solidFill>
                  <a:srgbClr val="000000"/>
                </a:solidFill>
              </a:rPr>
              <a:t>87°</a:t>
            </a:r>
            <a:endParaRPr lang="en-GB" sz="4400" b="1" dirty="0">
              <a:solidFill>
                <a:srgbClr val="000000"/>
              </a:solidFill>
            </a:endParaRPr>
          </a:p>
        </p:txBody>
      </p:sp>
      <p:sp>
        <p:nvSpPr>
          <p:cNvPr id="18" name="TextBox 17"/>
          <p:cNvSpPr txBox="1"/>
          <p:nvPr/>
        </p:nvSpPr>
        <p:spPr>
          <a:xfrm>
            <a:off x="2855977" y="1533796"/>
            <a:ext cx="1546532" cy="769441"/>
          </a:xfrm>
          <a:prstGeom prst="rect">
            <a:avLst/>
          </a:prstGeom>
          <a:noFill/>
        </p:spPr>
        <p:txBody>
          <a:bodyPr wrap="square" rtlCol="0">
            <a:spAutoFit/>
          </a:bodyPr>
          <a:lstStyle/>
          <a:p>
            <a:r>
              <a:rPr lang="en-GB" sz="4400" b="1" dirty="0" smtClean="0">
                <a:solidFill>
                  <a:srgbClr val="000000"/>
                </a:solidFill>
              </a:rPr>
              <a:t>1.5°</a:t>
            </a:r>
            <a:endParaRPr lang="en-GB" sz="4400" b="1" dirty="0">
              <a:solidFill>
                <a:srgbClr val="000000"/>
              </a:solidFill>
            </a:endParaRPr>
          </a:p>
        </p:txBody>
      </p:sp>
      <p:sp>
        <p:nvSpPr>
          <p:cNvPr id="35" name="Rectangle 34"/>
          <p:cNvSpPr/>
          <p:nvPr/>
        </p:nvSpPr>
        <p:spPr>
          <a:xfrm>
            <a:off x="-6781" y="3575398"/>
            <a:ext cx="2280980" cy="150628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1047072" y="3658766"/>
            <a:ext cx="0" cy="534692"/>
          </a:xfrm>
          <a:prstGeom prst="line">
            <a:avLst/>
          </a:prstGeom>
          <a:ln w="101600">
            <a:solidFill>
              <a:srgbClr val="000000"/>
            </a:solidFill>
            <a:prstDash val="sysDot"/>
            <a:headEnd w="sm" len="sm"/>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1636684" y="4222127"/>
            <a:ext cx="0" cy="534692"/>
          </a:xfrm>
          <a:prstGeom prst="line">
            <a:avLst/>
          </a:prstGeom>
          <a:ln w="101600">
            <a:solidFill>
              <a:srgbClr val="000000"/>
            </a:solidFill>
            <a:prstDash val="sysDot"/>
            <a:headEnd w="sm" len="sm"/>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69419" y="3683306"/>
            <a:ext cx="977653" cy="0"/>
          </a:xfrm>
          <a:prstGeom prst="line">
            <a:avLst/>
          </a:prstGeom>
          <a:ln w="101600">
            <a:solidFill>
              <a:srgbClr val="000000"/>
            </a:solidFill>
            <a:prstDash val="sysDot"/>
            <a:headEnd w="sm" len="sm"/>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047072" y="4222318"/>
            <a:ext cx="589612" cy="0"/>
          </a:xfrm>
          <a:prstGeom prst="line">
            <a:avLst/>
          </a:prstGeom>
          <a:ln w="101600">
            <a:solidFill>
              <a:srgbClr val="000000"/>
            </a:solidFill>
            <a:prstDash val="sysDot"/>
            <a:headEnd w="sm" len="sm"/>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H="1">
            <a:off x="1636684" y="4757010"/>
            <a:ext cx="589612" cy="0"/>
          </a:xfrm>
          <a:prstGeom prst="line">
            <a:avLst/>
          </a:prstGeom>
          <a:ln w="101600">
            <a:solidFill>
              <a:srgbClr val="000000"/>
            </a:solidFill>
            <a:prstDash val="sysDot"/>
            <a:headEnd w="sm" len="sm"/>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77039" y="4772250"/>
            <a:ext cx="2156877" cy="0"/>
          </a:xfrm>
          <a:prstGeom prst="line">
            <a:avLst/>
          </a:prstGeom>
          <a:ln w="152400">
            <a:solidFill>
              <a:srgbClr val="649756"/>
            </a:solidFill>
          </a:ln>
        </p:spPr>
        <p:style>
          <a:lnRef idx="2">
            <a:schemeClr val="accent1"/>
          </a:lnRef>
          <a:fillRef idx="0">
            <a:schemeClr val="accent1"/>
          </a:fillRef>
          <a:effectRef idx="1">
            <a:schemeClr val="accent1"/>
          </a:effectRef>
          <a:fontRef idx="minor">
            <a:schemeClr val="tx1"/>
          </a:fontRef>
        </p:style>
      </p:cxnSp>
      <p:cxnSp>
        <p:nvCxnSpPr>
          <p:cNvPr id="39" name="Arrow Parallel"/>
          <p:cNvCxnSpPr/>
          <p:nvPr/>
        </p:nvCxnSpPr>
        <p:spPr>
          <a:xfrm flipH="1">
            <a:off x="1363360" y="3065247"/>
            <a:ext cx="862936" cy="860865"/>
          </a:xfrm>
          <a:prstGeom prst="straightConnector1">
            <a:avLst/>
          </a:prstGeom>
          <a:noFill/>
          <a:ln w="127000" cap="flat" cmpd="sng">
            <a:solidFill>
              <a:srgbClr val="000000"/>
            </a:solidFill>
            <a:prstDash val="solid"/>
            <a:round/>
            <a:headEnd type="triangle" w="med" len="med"/>
            <a:tailEnd type="none" w="med" len="med"/>
          </a:ln>
          <a:effectLst>
            <a:glow rad="228600">
              <a:schemeClr val="bg1">
                <a:lumMod val="95000"/>
                <a:alpha val="40000"/>
              </a:schemeClr>
            </a:glow>
          </a:effectLst>
        </p:spPr>
      </p:cxnSp>
      <p:cxnSp>
        <p:nvCxnSpPr>
          <p:cNvPr id="45" name="Arrow Parallel"/>
          <p:cNvCxnSpPr/>
          <p:nvPr/>
        </p:nvCxnSpPr>
        <p:spPr>
          <a:xfrm flipH="1">
            <a:off x="2226296" y="3535256"/>
            <a:ext cx="3074584" cy="1486129"/>
          </a:xfrm>
          <a:prstGeom prst="straightConnector1">
            <a:avLst/>
          </a:prstGeom>
          <a:noFill/>
          <a:ln w="127000" cap="flat" cmpd="sng">
            <a:solidFill>
              <a:srgbClr val="000000"/>
            </a:solidFill>
            <a:prstDash val="solid"/>
            <a:round/>
            <a:headEnd type="triangle" w="med" len="med"/>
            <a:tailEnd type="none" w="med" len="med"/>
          </a:ln>
          <a:effectLst>
            <a:glow rad="228600">
              <a:schemeClr val="bg1">
                <a:lumMod val="95000"/>
                <a:alpha val="40000"/>
              </a:schemeClr>
            </a:glow>
          </a:effectLst>
        </p:spPr>
      </p:cxnSp>
      <p:sp>
        <p:nvSpPr>
          <p:cNvPr id="20" name="Shape 891"/>
          <p:cNvSpPr txBox="1"/>
          <p:nvPr/>
        </p:nvSpPr>
        <p:spPr>
          <a:xfrm>
            <a:off x="6490433" y="4611938"/>
            <a:ext cx="1660358" cy="541140"/>
          </a:xfrm>
          <a:prstGeom prst="rect">
            <a:avLst/>
          </a:prstGeom>
          <a:noFill/>
          <a:ln>
            <a:noFill/>
          </a:ln>
        </p:spPr>
        <p:txBody>
          <a:bodyPr lIns="91425" tIns="91425" rIns="91425" bIns="91425" anchor="b" anchorCtr="0">
            <a:noAutofit/>
          </a:bodyPr>
          <a:lstStyle/>
          <a:p>
            <a:pPr lvl="0" algn="ctr" rtl="0">
              <a:spcBef>
                <a:spcPts val="0"/>
              </a:spcBef>
              <a:buNone/>
            </a:pPr>
            <a:r>
              <a:rPr lang="en" sz="1400" b="1" dirty="0" smtClean="0">
                <a:solidFill>
                  <a:srgbClr val="000000"/>
                </a:solidFill>
                <a:latin typeface="+mj-lt"/>
                <a:ea typeface="ＭＳ Ｐゴシック" pitchFamily="-108" charset="-128"/>
                <a:cs typeface="ＭＳ Ｐゴシック" pitchFamily="-108" charset="-128"/>
              </a:rPr>
              <a:t>[Schnabel ‘07]</a:t>
            </a:r>
            <a:endParaRPr lang="en" sz="1400" b="1" dirty="0">
              <a:solidFill>
                <a:srgbClr val="000000"/>
              </a:solidFill>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283252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fade">
                                      <p:cBhvr>
                                        <p:cTn id="15" dur="250"/>
                                        <p:tgtEl>
                                          <p:spTgt spid="3">
                                            <p:bg/>
                                          </p:spTgt>
                                        </p:tgtEl>
                                      </p:cBhvr>
                                    </p:animEffect>
                                  </p:childTnLst>
                                </p:cTn>
                              </p:par>
                            </p:childTnLst>
                          </p:cTn>
                        </p:par>
                        <p:par>
                          <p:cTn id="16" fill="hold">
                            <p:stCondLst>
                              <p:cond delay="25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250"/>
                                        <p:tgtEl>
                                          <p:spTgt spid="3">
                                            <p:txEl>
                                              <p:pRg st="0" end="0"/>
                                            </p:tx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250"/>
                                        <p:tgtEl>
                                          <p:spTgt spid="35"/>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250"/>
                                        <p:tgtEl>
                                          <p:spTgt spid="45"/>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250"/>
                                        <p:tgtEl>
                                          <p:spTgt spid="39"/>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250"/>
                                        <p:tgtEl>
                                          <p:spTgt spid="26"/>
                                        </p:tgtEl>
                                      </p:cBhvr>
                                    </p:animEffect>
                                  </p:childTnLst>
                                </p:cTn>
                              </p:par>
                            </p:childTnLst>
                          </p:cTn>
                        </p:par>
                        <p:par>
                          <p:cTn id="35" fill="hold">
                            <p:stCondLst>
                              <p:cond delay="1250"/>
                            </p:stCondLst>
                            <p:childTnLst>
                              <p:par>
                                <p:cTn id="36" presetID="10" presetClass="entr" presetSubtype="0"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250"/>
                                        <p:tgtEl>
                                          <p:spTgt spid="24"/>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250"/>
                                        <p:tgtEl>
                                          <p:spTgt spid="28"/>
                                        </p:tgtEl>
                                      </p:cBhvr>
                                    </p:animEffect>
                                  </p:childTnLst>
                                </p:cTn>
                              </p:par>
                            </p:childTnLst>
                          </p:cTn>
                        </p:par>
                        <p:par>
                          <p:cTn id="43" fill="hold">
                            <p:stCondLst>
                              <p:cond delay="175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250"/>
                                        <p:tgtEl>
                                          <p:spTgt spid="25"/>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250"/>
                                        <p:tgtEl>
                                          <p:spTgt spid="29"/>
                                        </p:tgtEl>
                                      </p:cBhvr>
                                    </p:animEffect>
                                  </p:childTnLst>
                                </p:cTn>
                              </p:par>
                            </p:childTnLst>
                          </p:cTn>
                        </p:par>
                        <p:par>
                          <p:cTn id="51" fill="hold">
                            <p:stCondLst>
                              <p:cond delay="2250"/>
                            </p:stCondLst>
                            <p:childTnLst>
                              <p:par>
                                <p:cTn id="52" presetID="10" presetClass="exit" presetSubtype="0" fill="hold" nodeType="afterEffect">
                                  <p:stCondLst>
                                    <p:cond delay="1000"/>
                                  </p:stCondLst>
                                  <p:childTnLst>
                                    <p:animEffect transition="out" filter="fade">
                                      <p:cBhvr>
                                        <p:cTn id="53" dur="250"/>
                                        <p:tgtEl>
                                          <p:spTgt spid="25"/>
                                        </p:tgtEl>
                                      </p:cBhvr>
                                    </p:animEffect>
                                    <p:set>
                                      <p:cBhvr>
                                        <p:cTn id="54" dur="1" fill="hold">
                                          <p:stCondLst>
                                            <p:cond delay="249"/>
                                          </p:stCondLst>
                                        </p:cTn>
                                        <p:tgtEl>
                                          <p:spTgt spid="25"/>
                                        </p:tgtEl>
                                        <p:attrNameLst>
                                          <p:attrName>style.visibility</p:attrName>
                                        </p:attrNameLst>
                                      </p:cBhvr>
                                      <p:to>
                                        <p:strVal val="hidden"/>
                                      </p:to>
                                    </p:set>
                                  </p:childTnLst>
                                </p:cTn>
                              </p:par>
                              <p:par>
                                <p:cTn id="55" presetID="10" presetClass="exit" presetSubtype="0" fill="hold" nodeType="withEffect">
                                  <p:stCondLst>
                                    <p:cond delay="1000"/>
                                  </p:stCondLst>
                                  <p:childTnLst>
                                    <p:animEffect transition="out" filter="fade">
                                      <p:cBhvr>
                                        <p:cTn id="56" dur="250"/>
                                        <p:tgtEl>
                                          <p:spTgt spid="24"/>
                                        </p:tgtEl>
                                      </p:cBhvr>
                                    </p:animEffect>
                                    <p:set>
                                      <p:cBhvr>
                                        <p:cTn id="57" dur="1" fill="hold">
                                          <p:stCondLst>
                                            <p:cond delay="249"/>
                                          </p:stCondLst>
                                        </p:cTn>
                                        <p:tgtEl>
                                          <p:spTgt spid="24"/>
                                        </p:tgtEl>
                                        <p:attrNameLst>
                                          <p:attrName>style.visibility</p:attrName>
                                        </p:attrNameLst>
                                      </p:cBhvr>
                                      <p:to>
                                        <p:strVal val="hidden"/>
                                      </p:to>
                                    </p:set>
                                  </p:childTnLst>
                                </p:cTn>
                              </p:par>
                              <p:par>
                                <p:cTn id="58" presetID="42" presetClass="path" presetSubtype="0" accel="50000" decel="50000" fill="hold" nodeType="withEffect">
                                  <p:stCondLst>
                                    <p:cond delay="1000"/>
                                  </p:stCondLst>
                                  <p:childTnLst>
                                    <p:animMotion origin="layout" path="M -1.38889E-6 2.34568E-6 L -1.38889E-6 0.1037 " pathEditMode="relative" rAng="0" ptsTypes="AA">
                                      <p:cBhvr>
                                        <p:cTn id="59" dur="500" fill="hold"/>
                                        <p:tgtEl>
                                          <p:spTgt spid="28"/>
                                        </p:tgtEl>
                                        <p:attrNameLst>
                                          <p:attrName>ppt_x</p:attrName>
                                          <p:attrName>ppt_y</p:attrName>
                                        </p:attrNameLst>
                                      </p:cBhvr>
                                      <p:rCtr x="0" y="5185"/>
                                    </p:animMotion>
                                  </p:childTnLst>
                                </p:cTn>
                              </p:par>
                              <p:par>
                                <p:cTn id="60" presetID="42" presetClass="path" presetSubtype="0" accel="50000" decel="50000" fill="hold" nodeType="withEffect">
                                  <p:stCondLst>
                                    <p:cond delay="1000"/>
                                  </p:stCondLst>
                                  <p:childTnLst>
                                    <p:animMotion origin="layout" path="M -1.11111E-6 6.17284E-7 L -1.11111E-6 0.20895 " pathEditMode="relative" rAng="0" ptsTypes="AA">
                                      <p:cBhvr>
                                        <p:cTn id="61" dur="500" fill="hold"/>
                                        <p:tgtEl>
                                          <p:spTgt spid="26"/>
                                        </p:tgtEl>
                                        <p:attrNameLst>
                                          <p:attrName>ppt_x</p:attrName>
                                          <p:attrName>ppt_y</p:attrName>
                                        </p:attrNameLst>
                                      </p:cBhvr>
                                      <p:rCtr x="0" y="10432"/>
                                    </p:animMotion>
                                  </p:childTnLst>
                                </p:cTn>
                              </p:par>
                            </p:childTnLst>
                          </p:cTn>
                        </p:par>
                        <p:par>
                          <p:cTn id="62" fill="hold">
                            <p:stCondLst>
                              <p:cond delay="3750"/>
                            </p:stCondLst>
                            <p:childTnLst>
                              <p:par>
                                <p:cTn id="63" presetID="10" presetClass="entr" presetSubtype="0" fill="hold"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25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xEl>
                                              <p:pRg st="1" end="1"/>
                                            </p:txEl>
                                          </p:spTgt>
                                        </p:tgtEl>
                                        <p:attrNameLst>
                                          <p:attrName>style.visibility</p:attrName>
                                        </p:attrNameLst>
                                      </p:cBhvr>
                                      <p:to>
                                        <p:strVal val="visible"/>
                                      </p:to>
                                    </p:set>
                                    <p:animEffect transition="in" filter="fade">
                                      <p:cBhvr>
                                        <p:cTn id="70" dur="250"/>
                                        <p:tgtEl>
                                          <p:spTgt spid="3">
                                            <p:txEl>
                                              <p:pRg st="1" end="1"/>
                                            </p:txEl>
                                          </p:spTgt>
                                        </p:tgtEl>
                                      </p:cBhvr>
                                    </p:animEffect>
                                  </p:childTnLst>
                                </p:cTn>
                              </p:par>
                            </p:childTnLst>
                          </p:cTn>
                        </p:par>
                        <p:par>
                          <p:cTn id="71" fill="hold">
                            <p:stCondLst>
                              <p:cond delay="250"/>
                            </p:stCondLst>
                            <p:childTnLst>
                              <p:par>
                                <p:cTn id="72" presetID="10" presetClass="entr" presetSubtype="0" fill="hold" nodeType="after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250"/>
                                        <p:tgtEl>
                                          <p:spTgt spid="6"/>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fade">
                                      <p:cBhvr>
                                        <p:cTn id="77" dur="250"/>
                                        <p:tgtEl>
                                          <p:spTgt spid="18"/>
                                        </p:tgtEl>
                                      </p:cBhvr>
                                    </p:animEffec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250"/>
                                        <p:tgtEl>
                                          <p:spTgt spid="1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17" grpId="0"/>
      <p:bldP spid="18" grpId="0"/>
      <p:bldP spid="35"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990"/>
            <a:ext cx="8229600" cy="857250"/>
          </a:xfrm>
        </p:spPr>
        <p:txBody>
          <a:bodyPr/>
          <a:lstStyle/>
          <a:p>
            <a:r>
              <a:rPr lang="en-GB" dirty="0" smtClean="0"/>
              <a:t>Regularity defined</a:t>
            </a:r>
            <a:endParaRPr lang="en-GB" dirty="0"/>
          </a:p>
        </p:txBody>
      </p:sp>
      <p:pic>
        <p:nvPicPr>
          <p:cNvPr id="4" name="Shape 162"/>
          <p:cNvPicPr preferRelativeResize="0">
            <a:picLocks noGrp="1"/>
          </p:cNvPicPr>
          <p:nvPr>
            <p:ph idx="1"/>
          </p:nvPr>
        </p:nvPicPr>
        <p:blipFill>
          <a:blip r:embed="rId3"/>
          <a:stretch>
            <a:fillRect/>
          </a:stretch>
        </p:blipFill>
        <p:spPr>
          <a:xfrm>
            <a:off x="1774372" y="1063625"/>
            <a:ext cx="5595256" cy="407987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54708" y="1008183"/>
            <a:ext cx="2039815" cy="1754326"/>
          </a:xfrm>
          <a:prstGeom prst="rect">
            <a:avLst/>
          </a:prstGeom>
          <a:noFill/>
        </p:spPr>
        <p:txBody>
          <a:bodyPr wrap="square" rtlCol="0">
            <a:spAutoFit/>
          </a:bodyPr>
          <a:lstStyle/>
          <a:p>
            <a:r>
              <a:rPr lang="en-GB" sz="3600" b="1" dirty="0" smtClean="0">
                <a:solidFill>
                  <a:schemeClr val="bg1"/>
                </a:solidFill>
                <a:latin typeface="+mj-lt"/>
                <a:ea typeface="ＭＳ Ｐゴシック" pitchFamily="-108" charset="-128"/>
                <a:cs typeface="ＭＳ Ｐゴシック" pitchFamily="-108" charset="-128"/>
              </a:rPr>
              <a:t>Input:</a:t>
            </a: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90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05697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7"/>
            <a:ext cx="8229600" cy="857250"/>
          </a:xfrm>
        </p:spPr>
        <p:txBody>
          <a:bodyPr/>
          <a:lstStyle/>
          <a:p>
            <a:r>
              <a:rPr lang="en-GB" dirty="0"/>
              <a:t>Perfect regularity: </a:t>
            </a:r>
            <a:r>
              <a:rPr lang="en-GB" dirty="0" smtClean="0"/>
              <a:t>parallel</a:t>
            </a:r>
            <a:endParaRPr lang="en-GB" dirty="0"/>
          </a:p>
        </p:txBody>
      </p:sp>
      <p:pic>
        <p:nvPicPr>
          <p:cNvPr id="4" name="Shape 162"/>
          <p:cNvPicPr preferRelativeResize="0">
            <a:picLocks noGrp="1"/>
          </p:cNvPicPr>
          <p:nvPr>
            <p:ph idx="1"/>
          </p:nvPr>
        </p:nvPicPr>
        <p:blipFill>
          <a:blip r:embed="rId3"/>
          <a:stretch>
            <a:fillRect/>
          </a:stretch>
        </p:blipFill>
        <p:spPr>
          <a:xfrm>
            <a:off x="1774372" y="1063625"/>
            <a:ext cx="5595256" cy="4079875"/>
          </a:xfrm>
          <a:prstGeom prst="rect">
            <a:avLst/>
          </a:prstGeom>
          <a:effectLst>
            <a:outerShdw blurRad="63500" sx="102000" sy="102000" algn="ctr" rotWithShape="0">
              <a:prstClr val="black">
                <a:alpha val="40000"/>
              </a:prstClr>
            </a:outerShdw>
          </a:effectLst>
        </p:spPr>
      </p:pic>
      <p:sp>
        <p:nvSpPr>
          <p:cNvPr id="22" name="Shape 174"/>
          <p:cNvSpPr txBox="1"/>
          <p:nvPr/>
        </p:nvSpPr>
        <p:spPr>
          <a:xfrm>
            <a:off x="5560350" y="2193508"/>
            <a:ext cx="607088" cy="547687"/>
          </a:xfrm>
          <a:prstGeom prst="rect">
            <a:avLst/>
          </a:prstGeom>
          <a:noFill/>
          <a:ln>
            <a:noFill/>
          </a:ln>
        </p:spPr>
        <p:txBody>
          <a:bodyPr wrap="square" lIns="91425" tIns="91425" rIns="91425" bIns="91425" anchor="t" anchorCtr="0">
            <a:noAutofit/>
          </a:bodyPr>
          <a:lstStyle/>
          <a:p>
            <a:pPr lvl="0" rtl="0">
              <a:spcBef>
                <a:spcPts val="0"/>
              </a:spcBef>
              <a:buNone/>
            </a:pPr>
            <a:r>
              <a:rPr lang="en" sz="3200" dirty="0" smtClean="0">
                <a:solidFill>
                  <a:srgbClr val="000000"/>
                </a:solidFill>
              </a:rPr>
              <a:t>0</a:t>
            </a:r>
            <a:r>
              <a:rPr lang="en" sz="3200" baseline="30000" dirty="0" smtClean="0">
                <a:solidFill>
                  <a:srgbClr val="000000"/>
                </a:solidFill>
              </a:rPr>
              <a:t>°</a:t>
            </a:r>
            <a:endParaRPr lang="en" sz="1800" baseline="30000" dirty="0">
              <a:solidFill>
                <a:srgbClr val="000000"/>
              </a:solidFill>
            </a:endParaRPr>
          </a:p>
        </p:txBody>
      </p:sp>
      <p:cxnSp>
        <p:nvCxnSpPr>
          <p:cNvPr id="12" name="Shape 141"/>
          <p:cNvCxnSpPr/>
          <p:nvPr/>
        </p:nvCxnSpPr>
        <p:spPr>
          <a:xfrm>
            <a:off x="5448177" y="1624013"/>
            <a:ext cx="0" cy="3086100"/>
          </a:xfrm>
          <a:prstGeom prst="straightConnector1">
            <a:avLst/>
          </a:prstGeom>
          <a:noFill/>
          <a:ln w="114300" cap="flat" cmpd="sng">
            <a:solidFill>
              <a:srgbClr val="000000"/>
            </a:solidFill>
            <a:prstDash val="solid"/>
            <a:round/>
            <a:headEnd type="triangle" w="lg" len="lg"/>
            <a:tailEnd type="triangle" w="lg" len="lg"/>
          </a:ln>
          <a:effectLst/>
        </p:spPr>
      </p:cxnSp>
      <p:sp>
        <p:nvSpPr>
          <p:cNvPr id="14" name="Shape 174"/>
          <p:cNvSpPr txBox="1"/>
          <p:nvPr/>
        </p:nvSpPr>
        <p:spPr>
          <a:xfrm>
            <a:off x="3201678" y="3466048"/>
            <a:ext cx="607088" cy="547687"/>
          </a:xfrm>
          <a:prstGeom prst="rect">
            <a:avLst/>
          </a:prstGeom>
          <a:noFill/>
          <a:ln>
            <a:noFill/>
          </a:ln>
        </p:spPr>
        <p:txBody>
          <a:bodyPr wrap="square" lIns="91425" tIns="91425" rIns="91425" bIns="91425" anchor="t" anchorCtr="0">
            <a:noAutofit/>
          </a:bodyPr>
          <a:lstStyle/>
          <a:p>
            <a:pPr lvl="0" rtl="0">
              <a:spcBef>
                <a:spcPts val="0"/>
              </a:spcBef>
              <a:buNone/>
            </a:pPr>
            <a:r>
              <a:rPr lang="en" sz="3200" dirty="0" smtClean="0">
                <a:solidFill>
                  <a:srgbClr val="000000"/>
                </a:solidFill>
              </a:rPr>
              <a:t>0</a:t>
            </a:r>
            <a:r>
              <a:rPr lang="en" sz="3200" baseline="30000" dirty="0" smtClean="0">
                <a:solidFill>
                  <a:srgbClr val="000000"/>
                </a:solidFill>
              </a:rPr>
              <a:t>°</a:t>
            </a:r>
            <a:endParaRPr lang="en" sz="1800" baseline="30000" dirty="0">
              <a:solidFill>
                <a:srgbClr val="000000"/>
              </a:solidFill>
            </a:endParaRPr>
          </a:p>
        </p:txBody>
      </p:sp>
      <p:cxnSp>
        <p:nvCxnSpPr>
          <p:cNvPr id="15" name="Straight Connector 14"/>
          <p:cNvCxnSpPr/>
          <p:nvPr/>
        </p:nvCxnSpPr>
        <p:spPr>
          <a:xfrm>
            <a:off x="2263140" y="3354710"/>
            <a:ext cx="163830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414577" y="4791720"/>
            <a:ext cx="37414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2225040" y="4789175"/>
            <a:ext cx="579120"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4660777" y="1499286"/>
            <a:ext cx="2170553" cy="0"/>
          </a:xfrm>
          <a:prstGeom prst="line">
            <a:avLst/>
          </a:prstGeom>
          <a:ln w="101600">
            <a:solidFill>
              <a:srgbClr val="7AC36A">
                <a:alpha val="90000"/>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257675" y="3341689"/>
            <a:ext cx="292100" cy="0"/>
          </a:xfrm>
          <a:prstGeom prst="line">
            <a:avLst/>
          </a:prstGeom>
          <a:ln w="101600">
            <a:solidFill>
              <a:srgbClr val="7AC36A">
                <a:alpha val="80000"/>
              </a:srgbClr>
            </a:solidFill>
          </a:ln>
        </p:spPr>
        <p:style>
          <a:lnRef idx="2">
            <a:schemeClr val="accent1"/>
          </a:lnRef>
          <a:fillRef idx="0">
            <a:schemeClr val="accent1"/>
          </a:fillRef>
          <a:effectRef idx="1">
            <a:schemeClr val="accent1"/>
          </a:effectRef>
          <a:fontRef idx="minor">
            <a:schemeClr val="tx1"/>
          </a:fontRef>
        </p:style>
      </p:cxnSp>
      <p:cxnSp>
        <p:nvCxnSpPr>
          <p:cNvPr id="33" name="Shape 141"/>
          <p:cNvCxnSpPr/>
          <p:nvPr/>
        </p:nvCxnSpPr>
        <p:spPr>
          <a:xfrm>
            <a:off x="3813882" y="3416300"/>
            <a:ext cx="0" cy="1346200"/>
          </a:xfrm>
          <a:prstGeom prst="straightConnector1">
            <a:avLst/>
          </a:prstGeom>
          <a:noFill/>
          <a:ln w="114300" cap="flat" cmpd="sng">
            <a:solidFill>
              <a:srgbClr val="000000"/>
            </a:solidFill>
            <a:prstDash val="solid"/>
            <a:round/>
            <a:headEnd type="triangle" w="lg" len="lg"/>
            <a:tailEnd type="triangle" w="lg" len="lg"/>
          </a:ln>
          <a:effectLst/>
        </p:spPr>
      </p:cxnSp>
      <p:sp>
        <p:nvSpPr>
          <p:cNvPr id="21" name="TextBox 20"/>
          <p:cNvSpPr txBox="1"/>
          <p:nvPr/>
        </p:nvSpPr>
        <p:spPr>
          <a:xfrm>
            <a:off x="54708" y="1008183"/>
            <a:ext cx="2039815" cy="1754326"/>
          </a:xfrm>
          <a:prstGeom prst="rect">
            <a:avLst/>
          </a:prstGeom>
          <a:noFill/>
        </p:spPr>
        <p:txBody>
          <a:bodyPr wrap="square" rtlCol="0">
            <a:spAutoFit/>
          </a:bodyPr>
          <a:lstStyle/>
          <a:p>
            <a:r>
              <a:rPr lang="en-GB" sz="3600" b="1" dirty="0" smtClean="0">
                <a:solidFill>
                  <a:schemeClr val="bg1"/>
                </a:solidFill>
                <a:latin typeface="+mj-lt"/>
                <a:ea typeface="ＭＳ Ｐゴシック" pitchFamily="-108" charset="-128"/>
                <a:cs typeface="ＭＳ Ｐゴシック" pitchFamily="-108" charset="-128"/>
              </a:rPr>
              <a:t>Input:</a:t>
            </a: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a:p>
            <a:pPr marL="571500" indent="-571500">
              <a:buFont typeface="Arial" panose="020B0604020202020204" pitchFamily="34" charset="0"/>
              <a:buChar char="•"/>
            </a:pPr>
            <a:r>
              <a:rPr lang="en-GB" sz="3600" b="1" dirty="0" smtClean="0">
                <a:solidFill>
                  <a:schemeClr val="bg1"/>
                </a:solidFill>
                <a:latin typeface="+mj-lt"/>
                <a:ea typeface="ＭＳ Ｐゴシック" pitchFamily="-108" charset="-128"/>
                <a:cs typeface="ＭＳ Ｐゴシック" pitchFamily="-108" charset="-128"/>
              </a:rPr>
              <a:t>90</a:t>
            </a:r>
            <a:r>
              <a:rPr lang="en" sz="3600" baseline="30000" dirty="0">
                <a:solidFill>
                  <a:srgbClr val="000000"/>
                </a:solidFill>
              </a:rPr>
              <a:t> </a:t>
            </a:r>
            <a:r>
              <a:rPr lang="en" sz="3600" b="1" dirty="0">
                <a:solidFill>
                  <a:schemeClr val="bg1"/>
                </a:solidFill>
                <a:latin typeface="+mj-lt"/>
                <a:ea typeface="ＭＳ Ｐゴシック" pitchFamily="-108" charset="-128"/>
                <a:cs typeface="ＭＳ Ｐゴシック" pitchFamily="-108" charset="-128"/>
              </a:rPr>
              <a:t>°</a:t>
            </a:r>
            <a:endParaRPr lang="en-GB" sz="3600" b="1" dirty="0">
              <a:solidFill>
                <a:schemeClr val="bg1"/>
              </a:solidFill>
              <a:latin typeface="+mj-lt"/>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7687784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5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5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5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25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50"/>
                                        <p:tgtEl>
                                          <p:spTgt spid="19"/>
                                        </p:tgtEl>
                                      </p:cBhvr>
                                    </p:animEffect>
                                  </p:childTnLst>
                                </p:cTn>
                              </p:par>
                            </p:childTnLst>
                          </p:cTn>
                        </p:par>
                        <p:par>
                          <p:cTn id="20" fill="hold">
                            <p:stCondLst>
                              <p:cond delay="25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50"/>
                                        <p:tgtEl>
                                          <p:spTgt spid="22"/>
                                        </p:tgtEl>
                                      </p:cBhvr>
                                    </p:animEffect>
                                  </p:child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250"/>
                                        <p:tgtEl>
                                          <p:spTgt spid="3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p:bldLst>
  </p:timing>
</p:sld>
</file>

<file path=ppt/theme/theme1.xml><?xml version="1.0" encoding="utf-8"?>
<a:theme xmlns:a="http://schemas.openxmlformats.org/drawingml/2006/main" name="S15">
  <a:themeElements>
    <a:clrScheme name="SIGGRAPH 2015">
      <a:dk1>
        <a:srgbClr val="4C75A5"/>
      </a:dk1>
      <a:lt1>
        <a:srgbClr val="FFFFFF"/>
      </a:lt1>
      <a:dk2>
        <a:srgbClr val="4C75A5"/>
      </a:dk2>
      <a:lt2>
        <a:srgbClr val="FFFFFF"/>
      </a:lt2>
      <a:accent1>
        <a:srgbClr val="A0B3D8"/>
      </a:accent1>
      <a:accent2>
        <a:srgbClr val="CDDB1C"/>
      </a:accent2>
      <a:accent3>
        <a:srgbClr val="950026"/>
      </a:accent3>
      <a:accent4>
        <a:srgbClr val="F6A168"/>
      </a:accent4>
      <a:accent5>
        <a:srgbClr val="E30078"/>
      </a:accent5>
      <a:accent6>
        <a:srgbClr val="380E2C"/>
      </a:accent6>
      <a:hlink>
        <a:srgbClr val="380E2C"/>
      </a:hlink>
      <a:folHlink>
        <a:srgbClr val="A0B3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3926</TotalTime>
  <Words>2332</Words>
  <Application>Microsoft Office PowerPoint</Application>
  <PresentationFormat>On-screen Show (16:9)</PresentationFormat>
  <Paragraphs>493</Paragraphs>
  <Slides>58</Slides>
  <Notes>45</Notes>
  <HiddenSlides>2</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Cambria Math</vt:lpstr>
      <vt:lpstr>ＭＳ Ｐゴシック</vt:lpstr>
      <vt:lpstr>Times New Roman</vt:lpstr>
      <vt:lpstr>S15</vt:lpstr>
      <vt:lpstr>RAPter:  Rebuilding Man-made Scenes with  Regular Arrangements of Planes </vt:lpstr>
      <vt:lpstr>3D scanning is accessible</vt:lpstr>
      <vt:lpstr>Scanning large scenes</vt:lpstr>
      <vt:lpstr>Motivation to scan</vt:lpstr>
      <vt:lpstr>Processing large pointclouds</vt:lpstr>
      <vt:lpstr>Man-made scenes contain redundancy</vt:lpstr>
      <vt:lpstr>Plane detection output</vt:lpstr>
      <vt:lpstr>Regularity defined</vt:lpstr>
      <vt:lpstr>Perfect regularity: parallel</vt:lpstr>
      <vt:lpstr>Perfect regularity: parallel</vt:lpstr>
      <vt:lpstr>Perfect regularity: orthogonal</vt:lpstr>
      <vt:lpstr>Perfect regularity: custom</vt:lpstr>
      <vt:lpstr>Naïve – unlucky outcome</vt:lpstr>
      <vt:lpstr>Naïve – lucky outcome</vt:lpstr>
      <vt:lpstr>Regular Arrangements of Planes</vt:lpstr>
      <vt:lpstr>Under-regularized</vt:lpstr>
      <vt:lpstr>Over-regularized</vt:lpstr>
      <vt:lpstr>RAPter’s solution</vt:lpstr>
      <vt:lpstr>RAPter</vt:lpstr>
      <vt:lpstr>Challenges</vt:lpstr>
      <vt:lpstr>Initialization</vt:lpstr>
      <vt:lpstr>Method</vt:lpstr>
      <vt:lpstr>Candidate generation</vt:lpstr>
      <vt:lpstr>Enriched candidate set</vt:lpstr>
      <vt:lpstr>Method</vt:lpstr>
      <vt:lpstr>Selection problem</vt:lpstr>
      <vt:lpstr>Energy minimization</vt:lpstr>
      <vt:lpstr>Data term</vt:lpstr>
      <vt:lpstr>Spatial term</vt:lpstr>
      <vt:lpstr>Spatial term</vt:lpstr>
      <vt:lpstr>Pairwise term</vt:lpstr>
      <vt:lpstr>Irregularity term</vt:lpstr>
      <vt:lpstr>Non-greedy, simultaneous selection</vt:lpstr>
      <vt:lpstr>Challenges</vt:lpstr>
      <vt:lpstr>Over-regularized</vt:lpstr>
      <vt:lpstr>Robust irregularity</vt:lpstr>
      <vt:lpstr>RAPter output</vt:lpstr>
      <vt:lpstr>Summary</vt:lpstr>
      <vt:lpstr>Related work</vt:lpstr>
      <vt:lpstr>Related work</vt:lpstr>
      <vt:lpstr>Related work</vt:lpstr>
      <vt:lpstr>Related work</vt:lpstr>
      <vt:lpstr>Related work</vt:lpstr>
      <vt:lpstr>Related work</vt:lpstr>
      <vt:lpstr>Related work</vt:lpstr>
      <vt:lpstr>Results</vt:lpstr>
      <vt:lpstr>PowerPoint Presentation</vt:lpstr>
      <vt:lpstr>PowerPoint Presentation</vt:lpstr>
      <vt:lpstr>PowerPoint Presentation</vt:lpstr>
      <vt:lpstr>PowerPoint Presentation</vt:lpstr>
      <vt:lpstr>PowerPoint Presentation</vt:lpstr>
      <vt:lpstr>Other results</vt:lpstr>
      <vt:lpstr>Evaluation</vt:lpstr>
      <vt:lpstr>Limitations</vt:lpstr>
      <vt:lpstr>PowerPoint Presentation</vt:lpstr>
      <vt:lpstr>References</vt:lpstr>
      <vt:lpstr>Evaluation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Todd Szymanski</dc:creator>
  <cp:lastModifiedBy>Aron Monszpart</cp:lastModifiedBy>
  <cp:revision>308</cp:revision>
  <dcterms:created xsi:type="dcterms:W3CDTF">2015-04-06T16:08:20Z</dcterms:created>
  <dcterms:modified xsi:type="dcterms:W3CDTF">2015-08-12T08:52:22Z</dcterms:modified>
</cp:coreProperties>
</file>