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7" r:id="rId4"/>
    <p:sldId id="276" r:id="rId5"/>
    <p:sldId id="258" r:id="rId6"/>
    <p:sldId id="260" r:id="rId7"/>
    <p:sldId id="259" r:id="rId8"/>
    <p:sldId id="261" r:id="rId9"/>
    <p:sldId id="268" r:id="rId10"/>
    <p:sldId id="269" r:id="rId11"/>
    <p:sldId id="273" r:id="rId12"/>
    <p:sldId id="266" r:id="rId13"/>
    <p:sldId id="272" r:id="rId14"/>
    <p:sldId id="265" r:id="rId15"/>
    <p:sldId id="267" r:id="rId16"/>
    <p:sldId id="270" r:id="rId17"/>
    <p:sldId id="277" r:id="rId18"/>
    <p:sldId id="264" r:id="rId19"/>
    <p:sldId id="271" r:id="rId20"/>
    <p:sldId id="262" r:id="rId21"/>
    <p:sldId id="274" r:id="rId22"/>
  </p:sldIdLst>
  <p:sldSz cx="12192000" cy="6858000"/>
  <p:notesSz cx="6858000" cy="9144000"/>
  <p:embeddedFontLst>
    <p:embeddedFont>
      <p:font typeface="Helvetica LT Std" panose="020B0504020202020204" pitchFamily="34" charset="0"/>
      <p:regular r:id="rId24"/>
      <p:bold r:id="rId25"/>
      <p:italic r:id="rId26"/>
    </p:embeddedFont>
    <p:embeddedFont>
      <p:font typeface="Helvetica LT Std Light" panose="020B0403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A44"/>
    <a:srgbClr val="666666"/>
    <a:srgbClr val="FDA53A"/>
    <a:srgbClr val="F8C68B"/>
    <a:srgbClr val="7F7F7F"/>
    <a:srgbClr val="818181"/>
    <a:srgbClr val="FFBD60"/>
    <a:srgbClr val="34BC2D"/>
    <a:srgbClr val="9ABBFF"/>
    <a:srgbClr val="92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0" autoAdjust="0"/>
    <p:restoredTop sz="80357" autoAdjust="0"/>
  </p:normalViewPr>
  <p:slideViewPr>
    <p:cSldViewPr snapToGrid="0">
      <p:cViewPr varScale="1">
        <p:scale>
          <a:sx n="48" d="100"/>
          <a:sy n="48" d="100"/>
        </p:scale>
        <p:origin x="666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0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06CC0-FEB3-401F-BA47-D090C771D651}" type="datetimeFigureOut">
              <a:rPr lang="en-GB" smtClean="0"/>
              <a:t>22/07/2016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B016D-8ECC-4A9F-B9F3-A91090A73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1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will talk about a system we are currently working on for crowd-sourced</a:t>
            </a:r>
            <a:r>
              <a:rPr lang="en-GB" baseline="0" dirty="0" smtClean="0"/>
              <a:t> collaborative curation of city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5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Consists of three main components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Browser displays the entire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can view models that are currently being edited by other users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We also plan to include a social hub in future</a:t>
            </a:r>
            <a:r>
              <a:rPr lang="en-US" baseline="0" dirty="0" smtClean="0"/>
              <a:t> work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Models are streamed from our second component, the Open3D server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Clicking on a building allows the user to edit that building in the third main component, the model editor.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editor implements our implicit parametric modeling approach that allows existing buildings to be modified efficiently.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Buildings currently being edited are locked on the server and unlocked once editing has concluded.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chose to split the system into these three main components and use a clear and simple-to-use interface so individual components are exchangeable.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(As editor, for example, we currently use a research prototype written in </a:t>
            </a:r>
            <a:r>
              <a:rPr lang="en-US" baseline="0" dirty="0" err="1" smtClean="0"/>
              <a:t>Matlab</a:t>
            </a:r>
            <a:r>
              <a:rPr lang="en-US" baseline="0" dirty="0" smtClean="0"/>
              <a:t> that will need to be </a:t>
            </a:r>
            <a:r>
              <a:rPr lang="en-US" baseline="0" dirty="0" err="1" smtClean="0"/>
              <a:t>exachanged</a:t>
            </a:r>
            <a:r>
              <a:rPr lang="en-US" baseline="0" dirty="0" smtClean="0"/>
              <a:t> with web-based editor in the future.)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3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096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 </a:t>
            </a:r>
            <a:r>
              <a:rPr lang="en-US" dirty="0" err="1" smtClean="0"/>
              <a:t>Mastermap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81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I am going to show some initial </a:t>
            </a:r>
            <a:r>
              <a:rPr lang="en-US" dirty="0" err="1" smtClean="0"/>
              <a:t>eexperiments</a:t>
            </a:r>
            <a:r>
              <a:rPr lang="en-US" dirty="0" smtClean="0"/>
              <a:t> we performed</a:t>
            </a:r>
            <a:r>
              <a:rPr lang="en-US" baseline="0" dirty="0" smtClean="0"/>
              <a:t> with our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Open3D is a</a:t>
            </a:r>
            <a:r>
              <a:rPr lang="en-US" baseline="0" dirty="0" smtClean="0"/>
              <a:t> system for crowd-sourced editing of large city models</a:t>
            </a:r>
          </a:p>
          <a:p>
            <a:r>
              <a:rPr lang="en-US" baseline="0" dirty="0" smtClean="0"/>
              <a:t>Solves two key challenges, modeling and collaboration by</a:t>
            </a:r>
          </a:p>
          <a:p>
            <a:r>
              <a:rPr lang="en-US" baseline="0" dirty="0" smtClean="0"/>
              <a:t>Introducing a specialized modeling approach: implicit parametric modeling</a:t>
            </a:r>
          </a:p>
          <a:p>
            <a:r>
              <a:rPr lang="en-US" baseline="0" dirty="0" smtClean="0"/>
              <a:t>And by implementing a simple form conflict prevention using a part-based locking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50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the meantime, we have implemented a solution that used google street view panoramas</a:t>
            </a:r>
          </a:p>
          <a:p>
            <a:r>
              <a:rPr lang="en-GB" dirty="0" smtClean="0"/>
              <a:t>to extract </a:t>
            </a:r>
            <a:r>
              <a:rPr lang="en-GB" dirty="0" err="1" smtClean="0"/>
              <a:t>geolocated</a:t>
            </a:r>
            <a:r>
              <a:rPr lang="en-GB" dirty="0" smtClean="0"/>
              <a:t> reference façade</a:t>
            </a:r>
            <a:r>
              <a:rPr lang="en-GB" baseline="0" dirty="0" smtClean="0"/>
              <a:t> textures</a:t>
            </a:r>
          </a:p>
          <a:p>
            <a:r>
              <a:rPr lang="en-GB" baseline="0" dirty="0" smtClean="0"/>
              <a:t>That can be used as a modelling reference in the editor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942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Including creating the initial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953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This is ongoing work and here we present the details of a very early, but functional version of the system.</a:t>
            </a:r>
          </a:p>
          <a:p>
            <a:r>
              <a:rPr lang="en-GB" baseline="0" dirty="0" smtClean="0"/>
              <a:t>This also means that some parts are still missing, for example the UI overlay you can see on top left is still a </a:t>
            </a:r>
            <a:r>
              <a:rPr lang="en-GB" baseline="0" dirty="0" err="1" smtClean="0"/>
              <a:t>mockup</a:t>
            </a:r>
            <a:r>
              <a:rPr lang="en-GB" baseline="0" dirty="0" smtClean="0"/>
              <a:t> of the UI we plan to implement soon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T</a:t>
            </a:r>
            <a:r>
              <a:rPr lang="en-US" sz="1200" dirty="0" smtClean="0"/>
              <a:t>here are some well-known </a:t>
            </a:r>
            <a:r>
              <a:rPr lang="en-US" sz="1200" baseline="0" dirty="0" smtClean="0"/>
              <a:t>collaborative editing </a:t>
            </a:r>
            <a:r>
              <a:rPr lang="en-US" sz="1200" dirty="0" smtClean="0"/>
              <a:t>systems</a:t>
            </a:r>
          </a:p>
          <a:p>
            <a:r>
              <a:rPr lang="en-US" sz="1200" dirty="0" smtClean="0"/>
              <a:t>Small teams:</a:t>
            </a:r>
            <a:r>
              <a:rPr lang="en-US" sz="1200" baseline="0" dirty="0" smtClean="0"/>
              <a:t> google docs, overleaf, </a:t>
            </a:r>
            <a:r>
              <a:rPr lang="en-US" sz="1200" baseline="0" dirty="0" err="1" smtClean="0"/>
              <a:t>onshape</a:t>
            </a:r>
            <a:endParaRPr lang="en-US" sz="1200" baseline="0" dirty="0" smtClean="0"/>
          </a:p>
          <a:p>
            <a:r>
              <a:rPr lang="en-US" sz="1200" baseline="0" dirty="0" smtClean="0"/>
              <a:t>Do not scale well to a crowd-sourced setting where we might have hundreds or even thousands of concurrent collaborators that edit extremely large data sets.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1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aseline="0" dirty="0" smtClean="0"/>
              <a:t>For </a:t>
            </a:r>
            <a:r>
              <a:rPr lang="en-US" sz="800" baseline="0" dirty="0" smtClean="0"/>
              <a:t>crowd-sourced systems, there are also a few well-known examples, including wiki, </a:t>
            </a:r>
            <a:r>
              <a:rPr lang="en-US" sz="800" baseline="0" dirty="0" err="1" smtClean="0"/>
              <a:t>openstreetmap</a:t>
            </a:r>
            <a:endParaRPr lang="en-US" sz="800" baseline="0" dirty="0" smtClean="0"/>
          </a:p>
          <a:p>
            <a:r>
              <a:rPr lang="en-US" sz="800" baseline="0" dirty="0" smtClean="0"/>
              <a:t>But what about large 3D city models?</a:t>
            </a:r>
          </a:p>
          <a:p>
            <a:r>
              <a:rPr lang="en-US" sz="800" baseline="0" dirty="0" smtClean="0"/>
              <a:t>This is where our system comes in</a:t>
            </a:r>
            <a:r>
              <a:rPr lang="en-US" sz="800" baseline="0" dirty="0" smtClean="0"/>
              <a:t>.</a:t>
            </a:r>
            <a:endParaRPr lang="en-US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0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We address two main challenges with our system: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- Editing or creating the huge amount of detailed geometry editing necessary for a city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- second, the challenge of crowd-sourcing this editing with a large group of concurrent collaborators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597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modeling a large city, the main difficulty is modeling the large amount of buildings.</a:t>
            </a:r>
          </a:p>
          <a:p>
            <a:r>
              <a:rPr lang="en-US" baseline="0" dirty="0" smtClean="0"/>
              <a:t>In a typical city, there is a large variety of buildings, but there are usually also large groups of buildings that are similar and differ only in a few properties</a:t>
            </a:r>
            <a:endParaRPr lang="en-US" dirty="0" smtClean="0"/>
          </a:p>
          <a:p>
            <a:r>
              <a:rPr lang="en-US" baseline="0" dirty="0" smtClean="0"/>
              <a:t>like the height, or the window style, or the placement of the front door.</a:t>
            </a:r>
            <a:endParaRPr lang="en-US" dirty="0" smtClean="0"/>
          </a:p>
          <a:p>
            <a:r>
              <a:rPr lang="en-US" dirty="0" smtClean="0"/>
              <a:t>For modeling these buildings</a:t>
            </a:r>
            <a:r>
              <a:rPr lang="en-US" baseline="0" dirty="0" smtClean="0"/>
              <a:t> there are traditionally two approaches: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 changing the height of a building or the style of its facade</a:t>
            </a:r>
          </a:p>
          <a:p>
            <a:r>
              <a:rPr lang="en-US" baseline="0" dirty="0" smtClean="0"/>
              <a:t>Is a difficult problem that may require almost as much effort as creating the building in the first place.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parametric modeling, which includes procedural modeling, it is the opposite:</a:t>
            </a:r>
          </a:p>
          <a:p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our setting, we can’t use either of these extremes, since we don’t want to create each building individually and we don’t want a system that is difficult to use, since we want to attract as many users as possible.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can’t directly use parametric models, since they would </a:t>
            </a:r>
            <a:r>
              <a:rPr lang="en-US" baseline="0" dirty="0" err="1" smtClean="0"/>
              <a:t>severly</a:t>
            </a:r>
            <a:r>
              <a:rPr lang="en-US" baseline="0" dirty="0" smtClean="0"/>
              <a:t> limit the user that can use our system</a:t>
            </a:r>
          </a:p>
          <a:p>
            <a:r>
              <a:rPr lang="en-US" baseline="0" dirty="0" smtClean="0"/>
              <a:t>and traditional mesh modeling  is too inefficient and does not make use of the fact that a lot buildings that only differ by a few properties.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 try to find a middle ground between these two extremes, with an approach we call implicit parametric modeling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Opted for a locking-based scheme instead, plan to include more fine-grained locking and a merge-later approach for individual lockable parts in a future version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7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There has been some work towards collaborative 3D modeling in the recent past.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One system is </a:t>
            </a:r>
            <a:r>
              <a:rPr lang="en-US" baseline="0" dirty="0" err="1" smtClean="0"/>
              <a:t>OnShape</a:t>
            </a:r>
            <a:r>
              <a:rPr lang="en-US" baseline="0" dirty="0" smtClean="0"/>
              <a:t>, which uses something called </a:t>
            </a:r>
            <a:r>
              <a:rPr lang="en-US" baseline="0" dirty="0" err="1" smtClean="0"/>
              <a:t>microversions</a:t>
            </a:r>
            <a:r>
              <a:rPr lang="en-US" baseline="0" dirty="0" smtClean="0"/>
              <a:t> to ensure consistency for a small team of collaborators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Another approach is using a versioning system as done in 3D Repo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Work well on small teams, but can easily get very messy with hundreds or thousands of concurrent collaborators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Opted for a locking-based scheme instead, currently we lock individual buildings.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locked part can only be edited by one user at a time.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a future version, we plan to include more fine-grained locking and a merge-later approach for individual lockable parts that is based on the same implicit parametric model we use for editing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7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Consists of three main components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Browser displays the entire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can view models that are currently being edited by other users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We also plan to include a social hub in future</a:t>
            </a:r>
            <a:r>
              <a:rPr lang="en-US" baseline="0" dirty="0" smtClean="0"/>
              <a:t> work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Models are streamed from our second component, the Open3D server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 am going into the formats in the next slide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Clicking on a building allows the user to edit that building in the third main component, the model editor.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editor implements our implicit parametric modeling approach that allows existing buildings to be modified efficiently.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Buildings currently being edited are locked on the server and unlocked once editing has concluded.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chose to split the system into these three main components and use a clear and simple-to-use interface so individual components are exchangeable.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(As editor, for example, we currently use a research prototype written in </a:t>
            </a:r>
            <a:r>
              <a:rPr lang="en-US" baseline="0" dirty="0" err="1" smtClean="0"/>
              <a:t>Matlab</a:t>
            </a:r>
            <a:r>
              <a:rPr lang="en-US" baseline="0" dirty="0" smtClean="0"/>
              <a:t> that will need to be </a:t>
            </a:r>
            <a:r>
              <a:rPr lang="en-US" baseline="0" dirty="0" err="1" smtClean="0"/>
              <a:t>exachanged</a:t>
            </a:r>
            <a:r>
              <a:rPr lang="en-US" baseline="0" dirty="0" smtClean="0"/>
              <a:t> with web-based editor in the future.)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22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On the server, the city is stored as a set of individual buildings, with locations stored in a scene file.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Scene metadata may be delivered either hierarchically using Cesium 3D Tiles, or as a flat list of building positions using CZML.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chose these formats because 3D tiles CZML is maintained by the same team the developed 3D Tiles, so the two formats have good compatibility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Models are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6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Communication between components uses simple</a:t>
            </a:r>
            <a:r>
              <a:rPr lang="en-US" baseline="0" dirty="0" smtClean="0"/>
              <a:t> RESTful requests, mainly between the server and one of the other two components.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Only the model selection is sent from browser directly to editor after the user selects a building to edit.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B016D-8ECC-4A9F-B9F3-A91090A732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0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30" y="6453561"/>
            <a:ext cx="1166373" cy="3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9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" y="202692"/>
            <a:ext cx="9635472" cy="6521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71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/>
          <a:stretch/>
        </p:blipFill>
        <p:spPr>
          <a:xfrm rot="5400000">
            <a:off x="7619321" y="3107436"/>
            <a:ext cx="6858000" cy="64312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293011" y="0"/>
            <a:ext cx="746589" cy="6858000"/>
          </a:xfrm>
          <a:prstGeom prst="rect">
            <a:avLst/>
          </a:prstGeom>
          <a:solidFill>
            <a:srgbClr val="92B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7284" y="365125"/>
            <a:ext cx="1304216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" y="365124"/>
            <a:ext cx="9702800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92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" y="203201"/>
            <a:ext cx="9635472" cy="6521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48" y="1280160"/>
            <a:ext cx="11854690" cy="53949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38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187911"/>
            <a:ext cx="10515600" cy="2325367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30056"/>
            <a:ext cx="10515600" cy="12780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32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" y="202692"/>
            <a:ext cx="9635472" cy="6521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48" y="1280160"/>
            <a:ext cx="5843452" cy="5394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80160"/>
            <a:ext cx="5858838" cy="5394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90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48" y="1280160"/>
            <a:ext cx="58212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348" y="2104071"/>
            <a:ext cx="5821227" cy="4594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80160"/>
            <a:ext cx="5858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04071"/>
            <a:ext cx="5858838" cy="4594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176348" y="228092"/>
            <a:ext cx="9635472" cy="652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 LT Std Light" panose="020B04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16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" y="202692"/>
            <a:ext cx="9635472" cy="6521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78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0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1280159"/>
            <a:ext cx="3932237" cy="1062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801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088" y="234219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22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4"/>
            <a:ext cx="12192000" cy="64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388" y="1280159"/>
            <a:ext cx="3932237" cy="1062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801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388" y="234219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21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48" y="164592"/>
            <a:ext cx="9635472" cy="652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48" y="1280160"/>
            <a:ext cx="11854690" cy="5394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53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LT Std Ligh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519" y="3512141"/>
            <a:ext cx="11880468" cy="119827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Open3D: Crowd-Sourced </a:t>
            </a:r>
            <a:r>
              <a:rPr lang="en-GB" dirty="0" smtClean="0"/>
              <a:t>Distributed Curation</a:t>
            </a:r>
            <a:br>
              <a:rPr lang="en-GB" dirty="0" smtClean="0"/>
            </a:br>
            <a:r>
              <a:rPr lang="en-GB" dirty="0" smtClean="0"/>
              <a:t>of </a:t>
            </a:r>
            <a:r>
              <a:rPr lang="en-GB" dirty="0"/>
              <a:t>City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3257" y="5078714"/>
            <a:ext cx="241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Paul Guerrero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0367" y="5078714"/>
            <a:ext cx="2530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Anthony Steed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7765" y="5078714"/>
            <a:ext cx="2215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Niloy</a:t>
            </a:r>
            <a:r>
              <a:rPr lang="en-US" sz="2800" dirty="0" smtClean="0"/>
              <a:t> J. </a:t>
            </a:r>
            <a:r>
              <a:rPr lang="en-US" sz="2800" dirty="0" err="1" smtClean="0"/>
              <a:t>Mitra</a:t>
            </a:r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527543" y="5741146"/>
            <a:ext cx="3170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University College London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19930" y="5078714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Zhihan</a:t>
            </a:r>
            <a:r>
              <a:rPr lang="en-US" sz="2800" dirty="0" smtClean="0"/>
              <a:t> Lu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" y="657095"/>
            <a:ext cx="10716484" cy="24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Open3D System Overview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5398" y="1058862"/>
            <a:ext cx="4572576" cy="3932955"/>
            <a:chOff x="309698" y="1452562"/>
            <a:chExt cx="5232496" cy="4500564"/>
          </a:xfrm>
        </p:grpSpPr>
        <p:sp>
          <p:nvSpPr>
            <p:cNvPr id="8" name="Rounded Rectangle 7"/>
            <p:cNvSpPr/>
            <p:nvPr/>
          </p:nvSpPr>
          <p:spPr>
            <a:xfrm>
              <a:off x="309698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9ABBFF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98" y="1552575"/>
              <a:ext cx="5232496" cy="440055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441128" y="1058861"/>
            <a:ext cx="4572576" cy="3932955"/>
            <a:chOff x="6578024" y="1452562"/>
            <a:chExt cx="5232496" cy="4500564"/>
          </a:xfrm>
        </p:grpSpPr>
        <p:sp>
          <p:nvSpPr>
            <p:cNvPr id="10" name="Rounded Rectangle 9"/>
            <p:cNvSpPr/>
            <p:nvPr/>
          </p:nvSpPr>
          <p:spPr>
            <a:xfrm>
              <a:off x="6578024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34BC2D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94" y="1502568"/>
              <a:ext cx="4687176" cy="440055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978138" y="2283972"/>
            <a:ext cx="2252825" cy="1633539"/>
            <a:chOff x="4994084" y="1452561"/>
            <a:chExt cx="2252825" cy="1633539"/>
          </a:xfrm>
        </p:grpSpPr>
        <p:sp>
          <p:nvSpPr>
            <p:cNvPr id="15" name="Rounded Rectangle 14"/>
            <p:cNvSpPr/>
            <p:nvPr/>
          </p:nvSpPr>
          <p:spPr>
            <a:xfrm>
              <a:off x="4994084" y="1452561"/>
              <a:ext cx="2252825" cy="1633539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FFBD60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</a:t>
              </a:r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894" y="1665223"/>
              <a:ext cx="1124714" cy="113995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056063" y="5253144"/>
            <a:ext cx="293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Open3D Browser</a:t>
            </a:r>
            <a:endParaRPr lang="en-GB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435761" y="5243634"/>
            <a:ext cx="255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Open3D Editor</a:t>
            </a:r>
            <a:endParaRPr lang="en-GB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29981" y="4037709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Open3D</a:t>
            </a:r>
          </a:p>
          <a:p>
            <a:pPr algn="ctr"/>
            <a:r>
              <a:rPr lang="en-GB" sz="2800" dirty="0" smtClean="0"/>
              <a:t>Server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937260"/>
            <a:ext cx="7368540" cy="58521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Implicit Parametric Model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1531234"/>
            <a:ext cx="3877827" cy="5173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451" y="1373246"/>
            <a:ext cx="2282957" cy="2421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69" y="1483228"/>
            <a:ext cx="2096266" cy="2240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80" y="1418520"/>
            <a:ext cx="2789687" cy="2352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40" y="4118229"/>
            <a:ext cx="2394971" cy="2741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31" y="4006216"/>
            <a:ext cx="2613665" cy="2699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008" y="113182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A </a:t>
            </a:r>
            <a:r>
              <a:rPr lang="en-US" dirty="0" smtClean="0">
                <a:solidFill>
                  <a:srgbClr val="F5AA44"/>
                </a:solidFill>
              </a:rPr>
              <a:t>change width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49" y="2464931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C </a:t>
            </a:r>
            <a:r>
              <a:rPr lang="en-US" dirty="0" smtClean="0">
                <a:solidFill>
                  <a:srgbClr val="F5AA44"/>
                </a:solidFill>
              </a:rPr>
              <a:t>change height</a:t>
            </a:r>
            <a:endParaRPr lang="en-GB" dirty="0">
              <a:solidFill>
                <a:srgbClr val="F5AA44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31" y="4006216"/>
            <a:ext cx="2613665" cy="26990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80" y="1418520"/>
            <a:ext cx="2789687" cy="2352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26062" y="988415"/>
            <a:ext cx="1352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original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100" y="98246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A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10704" y="98246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B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7731" y="37235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C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02208" y="399514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A &amp; D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5706" y="2281237"/>
            <a:ext cx="1327356" cy="33813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5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317798" y="1585947"/>
            <a:ext cx="1327356" cy="33813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5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58184" y="828995"/>
            <a:ext cx="285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Operation Graph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780337" y="1131824"/>
            <a:ext cx="1969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B </a:t>
            </a:r>
            <a:r>
              <a:rPr lang="en-US" dirty="0" smtClean="0">
                <a:solidFill>
                  <a:srgbClr val="F5AA44"/>
                </a:solidFill>
              </a:rPr>
              <a:t>change radius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32425" y="1585947"/>
            <a:ext cx="1327356" cy="33813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5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2232754" y="4905294"/>
            <a:ext cx="1327356" cy="33813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5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027546" y="4285814"/>
            <a:ext cx="1472967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F5AA44"/>
                </a:solidFill>
              </a:rPr>
              <a:t>D </a:t>
            </a:r>
            <a:r>
              <a:rPr lang="en-US" dirty="0" smtClean="0">
                <a:solidFill>
                  <a:srgbClr val="F5AA44"/>
                </a:solidFill>
              </a:rPr>
              <a:t>change</a:t>
            </a:r>
            <a:br>
              <a:rPr lang="en-US" dirty="0" smtClean="0">
                <a:solidFill>
                  <a:srgbClr val="F5AA44"/>
                </a:solidFill>
              </a:rPr>
            </a:br>
            <a:r>
              <a:rPr lang="en-US" dirty="0" smtClean="0">
                <a:solidFill>
                  <a:srgbClr val="F5AA44"/>
                </a:solidFill>
              </a:rPr>
              <a:t>retarget type</a:t>
            </a:r>
            <a:endParaRPr lang="en-GB" dirty="0">
              <a:solidFill>
                <a:srgbClr val="F5A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5" grpId="0"/>
      <p:bldP spid="15" grpId="1"/>
      <p:bldP spid="18" grpId="0"/>
      <p:bldP spid="19" grpId="0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5" grpId="2" animBg="1"/>
      <p:bldP spid="27" grpId="0"/>
      <p:bldP spid="27" grpId="1"/>
      <p:bldP spid="28" grpId="0" animBg="1"/>
      <p:bldP spid="28" grpId="1" animBg="1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GIS Import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07297" y="2825210"/>
            <a:ext cx="1876425" cy="457200"/>
            <a:chOff x="1273776" y="3180361"/>
            <a:chExt cx="1876425" cy="457200"/>
          </a:xfrm>
        </p:grpSpPr>
        <p:sp>
          <p:nvSpPr>
            <p:cNvPr id="9" name="Rounded Rectangle 8"/>
            <p:cNvSpPr/>
            <p:nvPr/>
          </p:nvSpPr>
          <p:spPr>
            <a:xfrm>
              <a:off x="1273776" y="3180361"/>
              <a:ext cx="1876425" cy="457200"/>
            </a:xfrm>
            <a:prstGeom prst="roundRect">
              <a:avLst>
                <a:gd name="adj" fmla="val 37500"/>
              </a:avLst>
            </a:prstGeom>
            <a:solidFill>
              <a:schemeClr val="bg1"/>
            </a:solidFill>
            <a:ln w="25400">
              <a:solidFill>
                <a:srgbClr val="818181"/>
              </a:solidFill>
            </a:ln>
            <a:effectLst>
              <a:outerShdw blurRad="1270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9569" y="3230738"/>
              <a:ext cx="1744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Create Polygon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7297" y="3734828"/>
            <a:ext cx="1876425" cy="646331"/>
            <a:chOff x="1026126" y="4168548"/>
            <a:chExt cx="1876425" cy="646331"/>
          </a:xfrm>
        </p:grpSpPr>
        <p:sp>
          <p:nvSpPr>
            <p:cNvPr id="11" name="Rounded Rectangle 10"/>
            <p:cNvSpPr/>
            <p:nvPr/>
          </p:nvSpPr>
          <p:spPr>
            <a:xfrm>
              <a:off x="1026126" y="4194371"/>
              <a:ext cx="1876425" cy="620508"/>
            </a:xfrm>
            <a:prstGeom prst="roundRect">
              <a:avLst>
                <a:gd name="adj" fmla="val 37500"/>
              </a:avLst>
            </a:prstGeom>
            <a:solidFill>
              <a:schemeClr val="bg1"/>
            </a:solidFill>
            <a:ln w="25400">
              <a:solidFill>
                <a:srgbClr val="818181"/>
              </a:solidFill>
            </a:ln>
            <a:effectLst>
              <a:outerShdw blurRad="1270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30019" y="4168548"/>
              <a:ext cx="1656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Extrude</a:t>
              </a:r>
            </a:p>
            <a:p>
              <a:pPr algn="ctr"/>
              <a:r>
                <a:rPr lang="en-US" dirty="0" smtClean="0"/>
                <a:t>(optional: roof)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959" y="848650"/>
            <a:ext cx="2770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GIS data source</a:t>
            </a:r>
            <a:endParaRPr lang="en-GB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38" y="5238812"/>
            <a:ext cx="1208693" cy="1139954"/>
          </a:xfrm>
          <a:prstGeom prst="rect">
            <a:avLst/>
          </a:prstGeom>
        </p:spPr>
      </p:pic>
      <p:pic>
        <p:nvPicPr>
          <p:cNvPr id="8" name="open3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31" end="118895"/>
                </p14:media>
              </p:ext>
            </p:extLst>
          </p:nvPr>
        </p:nvPicPr>
        <p:blipFill rotWithShape="1">
          <a:blip r:embed="rId6"/>
          <a:srcRect l="13666" r="9986" b="4555"/>
          <a:stretch/>
        </p:blipFill>
        <p:spPr>
          <a:xfrm>
            <a:off x="3799260" y="931509"/>
            <a:ext cx="8278440" cy="58216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799261" y="931509"/>
            <a:ext cx="8278440" cy="5821604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2035985" y="3372738"/>
            <a:ext cx="0" cy="31432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637464" y="1854693"/>
            <a:ext cx="469832" cy="1193307"/>
          </a:xfrm>
          <a:custGeom>
            <a:avLst/>
            <a:gdLst>
              <a:gd name="connsiteX0" fmla="*/ 0 w 438150"/>
              <a:gd name="connsiteY0" fmla="*/ 0 h 1000125"/>
              <a:gd name="connsiteX1" fmla="*/ 0 w 438150"/>
              <a:gd name="connsiteY1" fmla="*/ 1000125 h 1000125"/>
              <a:gd name="connsiteX2" fmla="*/ 438150 w 438150"/>
              <a:gd name="connsiteY2" fmla="*/ 1000125 h 1000125"/>
              <a:gd name="connsiteX0" fmla="*/ 0 w 438150"/>
              <a:gd name="connsiteY0" fmla="*/ 0 h 1000125"/>
              <a:gd name="connsiteX1" fmla="*/ 438150 w 438150"/>
              <a:gd name="connsiteY1" fmla="*/ 1000125 h 1000125"/>
              <a:gd name="connsiteX0" fmla="*/ 0 w 438150"/>
              <a:gd name="connsiteY0" fmla="*/ 0 h 1000125"/>
              <a:gd name="connsiteX1" fmla="*/ 438150 w 438150"/>
              <a:gd name="connsiteY1" fmla="*/ 1000125 h 1000125"/>
              <a:gd name="connsiteX0" fmla="*/ 9164 w 447314"/>
              <a:gd name="connsiteY0" fmla="*/ 0 h 1000125"/>
              <a:gd name="connsiteX1" fmla="*/ 447314 w 447314"/>
              <a:gd name="connsiteY1" fmla="*/ 1000125 h 1000125"/>
              <a:gd name="connsiteX0" fmla="*/ 9164 w 447314"/>
              <a:gd name="connsiteY0" fmla="*/ 0 h 419100"/>
              <a:gd name="connsiteX1" fmla="*/ 447314 w 447314"/>
              <a:gd name="connsiteY1" fmla="*/ 419100 h 419100"/>
              <a:gd name="connsiteX0" fmla="*/ 9164 w 447314"/>
              <a:gd name="connsiteY0" fmla="*/ 0 h 514350"/>
              <a:gd name="connsiteX1" fmla="*/ 447314 w 447314"/>
              <a:gd name="connsiteY1" fmla="*/ 514350 h 514350"/>
              <a:gd name="connsiteX0" fmla="*/ 7156 w 459613"/>
              <a:gd name="connsiteY0" fmla="*/ 0 h 447675"/>
              <a:gd name="connsiteX1" fmla="*/ 459613 w 459613"/>
              <a:gd name="connsiteY1" fmla="*/ 447675 h 447675"/>
              <a:gd name="connsiteX0" fmla="*/ 7156 w 459613"/>
              <a:gd name="connsiteY0" fmla="*/ 0 h 447675"/>
              <a:gd name="connsiteX1" fmla="*/ 459613 w 459613"/>
              <a:gd name="connsiteY1" fmla="*/ 447675 h 447675"/>
              <a:gd name="connsiteX0" fmla="*/ 10566 w 440133"/>
              <a:gd name="connsiteY0" fmla="*/ 0 h 539115"/>
              <a:gd name="connsiteX1" fmla="*/ 440133 w 440133"/>
              <a:gd name="connsiteY1" fmla="*/ 539115 h 539115"/>
              <a:gd name="connsiteX0" fmla="*/ 155220 w 266147"/>
              <a:gd name="connsiteY0" fmla="*/ 0 h 521902"/>
              <a:gd name="connsiteX1" fmla="*/ 266147 w 266147"/>
              <a:gd name="connsiteY1" fmla="*/ 521902 h 521902"/>
              <a:gd name="connsiteX0" fmla="*/ 247599 w 358526"/>
              <a:gd name="connsiteY0" fmla="*/ 0 h 521902"/>
              <a:gd name="connsiteX1" fmla="*/ 358526 w 358526"/>
              <a:gd name="connsiteY1" fmla="*/ 521902 h 521902"/>
              <a:gd name="connsiteX0" fmla="*/ 290554 w 401481"/>
              <a:gd name="connsiteY0" fmla="*/ 0 h 521902"/>
              <a:gd name="connsiteX1" fmla="*/ 401481 w 401481"/>
              <a:gd name="connsiteY1" fmla="*/ 521902 h 521902"/>
              <a:gd name="connsiteX0" fmla="*/ 297937 w 392932"/>
              <a:gd name="connsiteY0" fmla="*/ 0 h 539115"/>
              <a:gd name="connsiteX1" fmla="*/ 392932 w 392932"/>
              <a:gd name="connsiteY1" fmla="*/ 539115 h 53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2932" h="539115">
                <a:moveTo>
                  <a:pt x="297937" y="0"/>
                </a:moveTo>
                <a:cubicBezTo>
                  <a:pt x="-103720" y="-100"/>
                  <a:pt x="-125092" y="539115"/>
                  <a:pt x="392932" y="539115"/>
                </a:cubicBezTo>
              </a:path>
            </a:pathLst>
          </a:custGeom>
          <a:noFill/>
          <a:ln w="25400">
            <a:solidFill>
              <a:srgbClr val="FDA53A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401168" y="1512571"/>
            <a:ext cx="693583" cy="2554710"/>
          </a:xfrm>
          <a:custGeom>
            <a:avLst/>
            <a:gdLst>
              <a:gd name="connsiteX0" fmla="*/ 0 w 438150"/>
              <a:gd name="connsiteY0" fmla="*/ 0 h 1000125"/>
              <a:gd name="connsiteX1" fmla="*/ 0 w 438150"/>
              <a:gd name="connsiteY1" fmla="*/ 1000125 h 1000125"/>
              <a:gd name="connsiteX2" fmla="*/ 438150 w 438150"/>
              <a:gd name="connsiteY2" fmla="*/ 1000125 h 1000125"/>
              <a:gd name="connsiteX0" fmla="*/ 0 w 438150"/>
              <a:gd name="connsiteY0" fmla="*/ 0 h 1000125"/>
              <a:gd name="connsiteX1" fmla="*/ 438150 w 438150"/>
              <a:gd name="connsiteY1" fmla="*/ 1000125 h 1000125"/>
              <a:gd name="connsiteX0" fmla="*/ 0 w 438150"/>
              <a:gd name="connsiteY0" fmla="*/ 0 h 1000125"/>
              <a:gd name="connsiteX1" fmla="*/ 438150 w 438150"/>
              <a:gd name="connsiteY1" fmla="*/ 1000125 h 1000125"/>
              <a:gd name="connsiteX0" fmla="*/ 9164 w 447314"/>
              <a:gd name="connsiteY0" fmla="*/ 0 h 1000125"/>
              <a:gd name="connsiteX1" fmla="*/ 447314 w 447314"/>
              <a:gd name="connsiteY1" fmla="*/ 1000125 h 1000125"/>
              <a:gd name="connsiteX0" fmla="*/ 374 w 753272"/>
              <a:gd name="connsiteY0" fmla="*/ 0 h 2028825"/>
              <a:gd name="connsiteX1" fmla="*/ 753272 w 753272"/>
              <a:gd name="connsiteY1" fmla="*/ 2028825 h 2028825"/>
              <a:gd name="connsiteX0" fmla="*/ 513 w 681877"/>
              <a:gd name="connsiteY0" fmla="*/ 0 h 2019300"/>
              <a:gd name="connsiteX1" fmla="*/ 681877 w 681877"/>
              <a:gd name="connsiteY1" fmla="*/ 2019300 h 2019300"/>
              <a:gd name="connsiteX0" fmla="*/ 2849 w 684213"/>
              <a:gd name="connsiteY0" fmla="*/ 0 h 2019300"/>
              <a:gd name="connsiteX1" fmla="*/ 684213 w 684213"/>
              <a:gd name="connsiteY1" fmla="*/ 2019300 h 2019300"/>
              <a:gd name="connsiteX0" fmla="*/ 3561 w 670618"/>
              <a:gd name="connsiteY0" fmla="*/ 0 h 1800225"/>
              <a:gd name="connsiteX1" fmla="*/ 670618 w 670618"/>
              <a:gd name="connsiteY1" fmla="*/ 1800225 h 1800225"/>
              <a:gd name="connsiteX0" fmla="*/ 0 w 667057"/>
              <a:gd name="connsiteY0" fmla="*/ 0 h 1800225"/>
              <a:gd name="connsiteX1" fmla="*/ 667057 w 667057"/>
              <a:gd name="connsiteY1" fmla="*/ 1800225 h 1800225"/>
              <a:gd name="connsiteX0" fmla="*/ 3560 w 670617"/>
              <a:gd name="connsiteY0" fmla="*/ 0 h 1800225"/>
              <a:gd name="connsiteX1" fmla="*/ 670617 w 670617"/>
              <a:gd name="connsiteY1" fmla="*/ 1800225 h 1800225"/>
              <a:gd name="connsiteX0" fmla="*/ 3560 w 670617"/>
              <a:gd name="connsiteY0" fmla="*/ 0 h 1952625"/>
              <a:gd name="connsiteX1" fmla="*/ 670617 w 670617"/>
              <a:gd name="connsiteY1" fmla="*/ 1952625 h 1952625"/>
              <a:gd name="connsiteX0" fmla="*/ 5131 w 649297"/>
              <a:gd name="connsiteY0" fmla="*/ 0 h 2082165"/>
              <a:gd name="connsiteX1" fmla="*/ 649297 w 649297"/>
              <a:gd name="connsiteY1" fmla="*/ 2082165 h 2082165"/>
              <a:gd name="connsiteX0" fmla="*/ 3560 w 670617"/>
              <a:gd name="connsiteY0" fmla="*/ 0 h 2059305"/>
              <a:gd name="connsiteX1" fmla="*/ 670617 w 670617"/>
              <a:gd name="connsiteY1" fmla="*/ 2059305 h 2059305"/>
              <a:gd name="connsiteX0" fmla="*/ 247876 w 342306"/>
              <a:gd name="connsiteY0" fmla="*/ 0 h 2051655"/>
              <a:gd name="connsiteX1" fmla="*/ 342306 w 342306"/>
              <a:gd name="connsiteY1" fmla="*/ 2051655 h 2051655"/>
              <a:gd name="connsiteX0" fmla="*/ 514399 w 608829"/>
              <a:gd name="connsiteY0" fmla="*/ 0 h 2051655"/>
              <a:gd name="connsiteX1" fmla="*/ 608829 w 608829"/>
              <a:gd name="connsiteY1" fmla="*/ 2051655 h 2051655"/>
              <a:gd name="connsiteX0" fmla="*/ 578495 w 672925"/>
              <a:gd name="connsiteY0" fmla="*/ 0 h 2051655"/>
              <a:gd name="connsiteX1" fmla="*/ 672925 w 672925"/>
              <a:gd name="connsiteY1" fmla="*/ 2051655 h 2051655"/>
              <a:gd name="connsiteX0" fmla="*/ 663698 w 758128"/>
              <a:gd name="connsiteY0" fmla="*/ 0 h 2051739"/>
              <a:gd name="connsiteX1" fmla="*/ 758128 w 758128"/>
              <a:gd name="connsiteY1" fmla="*/ 2051655 h 205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128" h="2051739">
                <a:moveTo>
                  <a:pt x="663698" y="0"/>
                </a:moveTo>
                <a:cubicBezTo>
                  <a:pt x="-274240" y="7035"/>
                  <a:pt x="-195756" y="2066954"/>
                  <a:pt x="758128" y="2051655"/>
                </a:cubicBezTo>
              </a:path>
            </a:pathLst>
          </a:custGeom>
          <a:noFill/>
          <a:ln w="25400">
            <a:solidFill>
              <a:srgbClr val="FDA53A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1006172" y="1651940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footprint data</a:t>
            </a:r>
            <a:endParaRPr lang="en-GB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1024073" y="1301449"/>
            <a:ext cx="1450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height data</a:t>
            </a:r>
            <a:endParaRPr lang="en-GB" sz="2000" dirty="0"/>
          </a:p>
        </p:txBody>
      </p:sp>
      <p:cxnSp>
        <p:nvCxnSpPr>
          <p:cNvPr id="41" name="Straight Connector 40"/>
          <p:cNvCxnSpPr>
            <a:stCxn id="35" idx="0"/>
            <a:endCxn id="37" idx="1"/>
          </p:cNvCxnSpPr>
          <p:nvPr/>
        </p:nvCxnSpPr>
        <p:spPr>
          <a:xfrm flipV="1">
            <a:off x="1008361" y="1501504"/>
            <a:ext cx="15712" cy="11067"/>
          </a:xfrm>
          <a:prstGeom prst="line">
            <a:avLst/>
          </a:prstGeom>
          <a:ln w="25400">
            <a:solidFill>
              <a:srgbClr val="FDA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15373" y="2254503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initial model</a:t>
            </a:r>
            <a:endParaRPr lang="en-GB" sz="28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33485" y="4635390"/>
            <a:ext cx="0" cy="1173399"/>
          </a:xfrm>
          <a:prstGeom prst="line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2736" y="6337561"/>
            <a:ext cx="268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Open3D Server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0580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5" grpId="0"/>
      <p:bldP spid="34" grpId="0" animBg="1"/>
      <p:bldP spid="35" grpId="0" animBg="1"/>
      <p:bldP spid="36" grpId="0"/>
      <p:bldP spid="37" grpId="0"/>
      <p:bldP spid="44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9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Modeling</a:t>
            </a:r>
            <a:r>
              <a:rPr lang="en-GB" dirty="0" smtClean="0"/>
              <a:t> Examples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6" y="1295399"/>
            <a:ext cx="2494413" cy="5419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01" y="1400185"/>
            <a:ext cx="8051423" cy="5517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715" y="855309"/>
            <a:ext cx="2686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original building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192665" y="885187"/>
            <a:ext cx="488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variations (3 changes or less)</a:t>
            </a:r>
            <a:endParaRPr lang="en-GB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08649" y="5676900"/>
            <a:ext cx="936939" cy="0"/>
          </a:xfrm>
          <a:prstGeom prst="straightConnector1">
            <a:avLst/>
          </a:prstGeom>
          <a:ln w="50800">
            <a:solidFill>
              <a:srgbClr val="6666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08649" y="4038600"/>
            <a:ext cx="936939" cy="0"/>
          </a:xfrm>
          <a:prstGeom prst="straightConnector1">
            <a:avLst/>
          </a:prstGeom>
          <a:ln w="50800">
            <a:solidFill>
              <a:srgbClr val="6666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08649" y="2409825"/>
            <a:ext cx="936939" cy="0"/>
          </a:xfrm>
          <a:prstGeom prst="straightConnector1">
            <a:avLst/>
          </a:prstGeom>
          <a:ln w="50800">
            <a:solidFill>
              <a:srgbClr val="6666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6104" y="2819828"/>
            <a:ext cx="15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 operations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38004" y="4511284"/>
            <a:ext cx="157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operations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76103" y="6238484"/>
            <a:ext cx="15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 operations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2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pen3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92" end="28887"/>
                </p14:media>
              </p:ext>
            </p:extLst>
          </p:nvPr>
        </p:nvPicPr>
        <p:blipFill rotWithShape="1">
          <a:blip r:embed="rId4"/>
          <a:srcRect l="1" r="234"/>
          <a:stretch/>
        </p:blipFill>
        <p:spPr>
          <a:xfrm>
            <a:off x="28575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01095" y="3805050"/>
            <a:ext cx="2061801" cy="1773392"/>
            <a:chOff x="309698" y="1452562"/>
            <a:chExt cx="5232496" cy="4500564"/>
          </a:xfrm>
        </p:grpSpPr>
        <p:sp>
          <p:nvSpPr>
            <p:cNvPr id="5" name="Rounded Rectangle 4"/>
            <p:cNvSpPr/>
            <p:nvPr/>
          </p:nvSpPr>
          <p:spPr>
            <a:xfrm>
              <a:off x="309698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9ABBFF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98" y="1552575"/>
              <a:ext cx="5232496" cy="440055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051564" y="3781795"/>
            <a:ext cx="2088838" cy="1796647"/>
            <a:chOff x="6578024" y="1452562"/>
            <a:chExt cx="5232496" cy="4500564"/>
          </a:xfrm>
        </p:grpSpPr>
        <p:sp>
          <p:nvSpPr>
            <p:cNvPr id="8" name="Rounded Rectangle 7"/>
            <p:cNvSpPr/>
            <p:nvPr/>
          </p:nvSpPr>
          <p:spPr>
            <a:xfrm>
              <a:off x="6578024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34BC2D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94" y="1502568"/>
              <a:ext cx="4687176" cy="440055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728401" y="4232364"/>
            <a:ext cx="1080056" cy="783156"/>
            <a:chOff x="4994084" y="1452561"/>
            <a:chExt cx="2252825" cy="1633539"/>
          </a:xfrm>
        </p:grpSpPr>
        <p:sp>
          <p:nvSpPr>
            <p:cNvPr id="11" name="Rounded Rectangle 10"/>
            <p:cNvSpPr/>
            <p:nvPr/>
          </p:nvSpPr>
          <p:spPr>
            <a:xfrm>
              <a:off x="4994084" y="1452561"/>
              <a:ext cx="2252825" cy="1633539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FFBD60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</a:t>
              </a:r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894" y="1665223"/>
              <a:ext cx="1124714" cy="113995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7" y="3335825"/>
            <a:ext cx="1302601" cy="1381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01" y="3515352"/>
            <a:ext cx="1196080" cy="1278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74" y="4734978"/>
            <a:ext cx="1591729" cy="13421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9441" y="3717430"/>
            <a:ext cx="3891895" cy="1917285"/>
            <a:chOff x="6369441" y="2648484"/>
            <a:chExt cx="3891895" cy="191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36"/>
            <a:stretch/>
          </p:blipFill>
          <p:spPr>
            <a:xfrm>
              <a:off x="6383509" y="2648484"/>
              <a:ext cx="3877827" cy="183489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369441" y="3475603"/>
              <a:ext cx="3844604" cy="1090166"/>
            </a:xfrm>
            <a:prstGeom prst="rect">
              <a:avLst/>
            </a:prstGeom>
            <a:gradFill flip="none" rotWithShape="1">
              <a:gsLst>
                <a:gs pos="51000">
                  <a:srgbClr val="FFFFFF">
                    <a:alpha val="80000"/>
                  </a:srgbClr>
                </a:gs>
                <a:gs pos="10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6348" y="1018601"/>
            <a:ext cx="11854690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Crowd-sourced editing of large city models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Specialized modelling approach: Implicit parametric model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Simple conflict prevention: part-based locking mechanism</a:t>
            </a:r>
          </a:p>
        </p:txBody>
      </p:sp>
    </p:spTree>
    <p:extLst>
      <p:ext uri="{BB962C8B-B14F-4D97-AF65-F5344CB8AC3E}">
        <p14:creationId xmlns:p14="http://schemas.microsoft.com/office/powerpoint/2010/main" val="11991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6348" y="1477293"/>
            <a:ext cx="11854690" cy="259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Ongoing work, some features are still missing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Only targeted at cities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Only geometry, editing textures/materials not yet supported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Reference for accurate reconstruction still missing (at submission)</a:t>
            </a:r>
          </a:p>
        </p:txBody>
      </p:sp>
    </p:spTree>
    <p:extLst>
      <p:ext uri="{BB962C8B-B14F-4D97-AF65-F5344CB8AC3E}">
        <p14:creationId xmlns:p14="http://schemas.microsoft.com/office/powerpoint/2010/main" val="15666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Future Work: Reference Façade Textures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06" y="4322952"/>
            <a:ext cx="4267200" cy="23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90" y="1417413"/>
            <a:ext cx="4279710" cy="23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C:\Users\lvzhi_000\Desktop\New folder\3\refernceimage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5176" y="5178274"/>
            <a:ext cx="1265823" cy="14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lvzhi_000\Desktop\New folder\3\refernceimag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820" y="5418639"/>
            <a:ext cx="1691975" cy="12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1215" y="946336"/>
            <a:ext cx="846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Google Street View Panoramas (contain depth data)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306508" y="3814068"/>
            <a:ext cx="754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Rectified </a:t>
            </a:r>
            <a:r>
              <a:rPr lang="en-US" sz="2800" dirty="0" err="1" smtClean="0"/>
              <a:t>geolocated</a:t>
            </a:r>
            <a:r>
              <a:rPr lang="en-US" sz="2800" dirty="0" smtClean="0"/>
              <a:t> reference façade textures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50352" y="2237194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+</a:t>
            </a:r>
            <a:endParaRPr lang="en-GB" sz="44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89" y="1469062"/>
            <a:ext cx="4557786" cy="2305705"/>
          </a:xfrm>
          <a:prstGeom prst="rect">
            <a:avLst/>
          </a:prstGeom>
          <a:ln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600636" y="574280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969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52306"/>
            <a:ext cx="10515600" cy="2325367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6" y="357058"/>
            <a:ext cx="10716484" cy="243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1"/>
          <a:stretch/>
        </p:blipFill>
        <p:spPr>
          <a:xfrm>
            <a:off x="4338154" y="4526425"/>
            <a:ext cx="8051423" cy="207379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65730" r="8542" b="4745"/>
          <a:stretch/>
        </p:blipFill>
        <p:spPr>
          <a:xfrm>
            <a:off x="530953" y="4761162"/>
            <a:ext cx="2128837" cy="16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982401" y="5494587"/>
            <a:ext cx="936939" cy="0"/>
          </a:xfrm>
          <a:prstGeom prst="straightConnector1">
            <a:avLst/>
          </a:prstGeom>
          <a:ln w="50800">
            <a:solidFill>
              <a:srgbClr val="6666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201820" y="3562801"/>
            <a:ext cx="9775659" cy="90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 LT Std Light" panose="020B0403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geometry.cs.ucl.ac.uk/projects/2016/open3d-system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247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Collaborative Editing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2772" y="1597720"/>
            <a:ext cx="2613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Google Docs:</a:t>
            </a:r>
          </a:p>
          <a:p>
            <a:pPr algn="ctr"/>
            <a:r>
              <a:rPr lang="en-US" sz="2400" dirty="0" smtClean="0"/>
              <a:t>Office Documents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54198" y="1597720"/>
            <a:ext cx="2698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Overleaf:</a:t>
            </a:r>
          </a:p>
          <a:p>
            <a:pPr algn="ctr"/>
            <a:r>
              <a:rPr lang="en-US" sz="2400" dirty="0" err="1" smtClean="0"/>
              <a:t>LaTeX</a:t>
            </a:r>
            <a:r>
              <a:rPr lang="en-US" sz="2400" dirty="0" smtClean="0"/>
              <a:t> Documents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909377" y="1597720"/>
            <a:ext cx="255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OnShape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CAD / 3D Models</a:t>
            </a:r>
            <a:endParaRPr lang="en-GB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28723" y="2480233"/>
            <a:ext cx="3962111" cy="3120158"/>
            <a:chOff x="128723" y="2480233"/>
            <a:chExt cx="3962111" cy="31201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15951" t="1879" r="15419" b="6822"/>
            <a:stretch/>
          </p:blipFill>
          <p:spPr>
            <a:xfrm>
              <a:off x="137662" y="2498501"/>
              <a:ext cx="3928057" cy="309093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28723" y="2480233"/>
              <a:ext cx="3962111" cy="312015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6459" y="2480233"/>
            <a:ext cx="3798442" cy="3132881"/>
            <a:chOff x="4186459" y="2480839"/>
            <a:chExt cx="3798442" cy="3132881"/>
          </a:xfrm>
        </p:grpSpPr>
        <p:pic>
          <p:nvPicPr>
            <p:cNvPr id="1026" name="Picture 2" descr="Feature 3 9bb20cbbb61cbf2330dd1047e7b5bc626b611724d5b42d54b809033be488e94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2" t="-417" r="6036" b="417"/>
            <a:stretch/>
          </p:blipFill>
          <p:spPr bwMode="auto">
            <a:xfrm>
              <a:off x="4186459" y="2480839"/>
              <a:ext cx="3798442" cy="308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4186459" y="2493562"/>
              <a:ext cx="3798442" cy="312015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1677" y="2480233"/>
            <a:ext cx="3971585" cy="3124129"/>
            <a:chOff x="8121677" y="2511380"/>
            <a:chExt cx="3971585" cy="312412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22937" t="3566" r="4760"/>
            <a:stretch/>
          </p:blipFill>
          <p:spPr>
            <a:xfrm>
              <a:off x="8129895" y="2511380"/>
              <a:ext cx="3963367" cy="303749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8121677" y="2515351"/>
              <a:ext cx="3971585" cy="312015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74" y="4997164"/>
            <a:ext cx="12088392" cy="6238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0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Editing Cycle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3" y="1062065"/>
            <a:ext cx="12404633" cy="5519709"/>
          </a:xfrm>
        </p:spPr>
      </p:pic>
    </p:spTree>
    <p:extLst>
      <p:ext uri="{BB962C8B-B14F-4D97-AF65-F5344CB8AC3E}">
        <p14:creationId xmlns:p14="http://schemas.microsoft.com/office/powerpoint/2010/main" val="11468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06" y="4288917"/>
            <a:ext cx="2080264" cy="2570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1895" y="3997627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AA44"/>
                </a:solidFill>
              </a:rPr>
              <a:t>B &amp; E</a:t>
            </a:r>
            <a:endParaRPr lang="en-GB" dirty="0">
              <a:solidFill>
                <a:srgbClr val="F5AA44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883" y="5552111"/>
            <a:ext cx="1327356" cy="33813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5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877239" y="5489069"/>
            <a:ext cx="1279517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5AA44"/>
                </a:solidFill>
              </a:rPr>
              <a:t>E</a:t>
            </a:r>
            <a:r>
              <a:rPr lang="en-US" sz="2800" dirty="0" smtClean="0">
                <a:solidFill>
                  <a:srgbClr val="F5AA44"/>
                </a:solidFill>
              </a:rPr>
              <a:t> </a:t>
            </a:r>
            <a:r>
              <a:rPr lang="en-US" dirty="0" smtClean="0">
                <a:solidFill>
                  <a:srgbClr val="F5AA44"/>
                </a:solidFill>
              </a:rPr>
              <a:t>change</a:t>
            </a:r>
            <a:br>
              <a:rPr lang="en-US" dirty="0" smtClean="0">
                <a:solidFill>
                  <a:srgbClr val="F5AA44"/>
                </a:solidFill>
              </a:rPr>
            </a:br>
            <a:r>
              <a:rPr lang="en-US" dirty="0" smtClean="0">
                <a:solidFill>
                  <a:srgbClr val="F5AA44"/>
                </a:solidFill>
              </a:rPr>
              <a:t>spacing</a:t>
            </a:r>
            <a:endParaRPr lang="en-GB" dirty="0">
              <a:solidFill>
                <a:srgbClr val="F5A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Crowd-Sourced Editing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7158" y="1597720"/>
            <a:ext cx="4045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Wiki:</a:t>
            </a:r>
          </a:p>
          <a:p>
            <a:pPr algn="ctr"/>
            <a:r>
              <a:rPr lang="en-US" sz="2400" dirty="0" smtClean="0"/>
              <a:t>Large Document Collections</a:t>
            </a:r>
            <a:endParaRPr lang="en-GB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8723" y="2486404"/>
            <a:ext cx="3962111" cy="3203196"/>
            <a:chOff x="660400" y="3048794"/>
            <a:chExt cx="4711700" cy="38092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32357"/>
            <a:stretch/>
          </p:blipFill>
          <p:spPr>
            <a:xfrm>
              <a:off x="691985" y="3048794"/>
              <a:ext cx="4647483" cy="368220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0400" y="6176963"/>
              <a:ext cx="4711700" cy="6810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72159" y="2486404"/>
            <a:ext cx="3962111" cy="3089285"/>
            <a:chOff x="4463885" y="3654804"/>
            <a:chExt cx="3962111" cy="30892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30388"/>
            <a:stretch/>
          </p:blipFill>
          <p:spPr>
            <a:xfrm>
              <a:off x="4578185" y="3654804"/>
              <a:ext cx="3795487" cy="30837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63885" y="6171399"/>
              <a:ext cx="3962111" cy="57269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7149" y="2486404"/>
            <a:ext cx="4016546" cy="3198893"/>
            <a:chOff x="7896054" y="2642619"/>
            <a:chExt cx="4016546" cy="3198893"/>
          </a:xfrm>
        </p:grpSpPr>
        <p:pic>
          <p:nvPicPr>
            <p:cNvPr id="12" name="Picture 2" descr="http://blogoscoped.com/files/google-earth-2008-12-lar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0" t="7837" r="6307"/>
            <a:stretch/>
          </p:blipFill>
          <p:spPr bwMode="auto">
            <a:xfrm>
              <a:off x="7950055" y="2642619"/>
              <a:ext cx="3962545" cy="319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896054" y="5268822"/>
              <a:ext cx="4016546" cy="572690"/>
            </a:xfrm>
            <a:prstGeom prst="rect">
              <a:avLst/>
            </a:prstGeom>
            <a:gradFill>
              <a:gsLst>
                <a:gs pos="25000">
                  <a:srgbClr val="F8FBFD">
                    <a:alpha val="50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GB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84681" y="1597720"/>
            <a:ext cx="2437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OpenStreetMap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Large 2D Maps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534199" y="1285323"/>
            <a:ext cx="31470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Helvetica LT Std Light" panose="020B0403020202020204" pitchFamily="34" charset="0"/>
              </a:rPr>
              <a:t>?</a:t>
            </a:r>
          </a:p>
          <a:p>
            <a:pPr algn="ctr"/>
            <a:r>
              <a:rPr lang="en-US" sz="2400" dirty="0" smtClean="0"/>
              <a:t>Large 3D City Models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25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047149" y="2486404"/>
            <a:ext cx="4016546" cy="3198893"/>
            <a:chOff x="7896054" y="2642619"/>
            <a:chExt cx="4016546" cy="3198893"/>
          </a:xfrm>
        </p:grpSpPr>
        <p:pic>
          <p:nvPicPr>
            <p:cNvPr id="9" name="Picture 2" descr="http://blogoscoped.com/files/google-earth-2008-12-larg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0" t="7837" r="6307"/>
            <a:stretch/>
          </p:blipFill>
          <p:spPr bwMode="auto">
            <a:xfrm>
              <a:off x="7950055" y="2642619"/>
              <a:ext cx="3962545" cy="319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896054" y="5268822"/>
              <a:ext cx="4016546" cy="572690"/>
            </a:xfrm>
            <a:prstGeom prst="rect">
              <a:avLst/>
            </a:prstGeom>
            <a:gradFill>
              <a:gsLst>
                <a:gs pos="25000">
                  <a:srgbClr val="F8FBFD">
                    <a:alpha val="50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534199" y="1285323"/>
            <a:ext cx="31470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Helvetica LT Std Light" panose="020B0403020202020204" pitchFamily="34" charset="0"/>
              </a:rPr>
              <a:t>?</a:t>
            </a:r>
          </a:p>
          <a:p>
            <a:pPr algn="ctr"/>
            <a:r>
              <a:rPr lang="en-US" sz="2400" dirty="0" smtClean="0"/>
              <a:t>Large 3D City Models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5307" y="3344427"/>
            <a:ext cx="46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 smtClean="0"/>
              <a:t>Large-Scale City Models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307" y="4158500"/>
            <a:ext cx="4430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US" sz="2800" dirty="0" smtClean="0"/>
              <a:t>Crowd-Sourced </a:t>
            </a:r>
            <a:r>
              <a:rPr lang="en-US" sz="2800" dirty="0"/>
              <a:t>Editing</a:t>
            </a:r>
          </a:p>
          <a:p>
            <a:pPr marL="514350" indent="-514350">
              <a:buFont typeface="+mj-lt"/>
              <a:buAutoNum type="arabicParenR" startAt="2"/>
            </a:pP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05307" y="2530354"/>
            <a:ext cx="46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Challenges:</a:t>
            </a:r>
          </a:p>
        </p:txBody>
      </p:sp>
    </p:spTree>
    <p:extLst>
      <p:ext uri="{BB962C8B-B14F-4D97-AF65-F5344CB8AC3E}">
        <p14:creationId xmlns:p14="http://schemas.microsoft.com/office/powerpoint/2010/main" val="2778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 1: Large-Scale City Models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0647" y="868680"/>
            <a:ext cx="117203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Large 3D City Models: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Efficient and easy-to-use editing of similar (but not identical) 3D assets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1637" y="5490197"/>
            <a:ext cx="1162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Implicit parametric model</a:t>
            </a:r>
          </a:p>
          <a:p>
            <a:pPr algn="ctr"/>
            <a:r>
              <a:rPr lang="en-US" sz="2800" dirty="0" smtClean="0"/>
              <a:t>create parametric model implicitly during traditional editing session</a:t>
            </a:r>
            <a:endParaRPr lang="en-GB" sz="2800" dirty="0"/>
          </a:p>
        </p:txBody>
      </p:sp>
      <p:sp>
        <p:nvSpPr>
          <p:cNvPr id="16" name="Rectangle 15"/>
          <p:cNvSpPr/>
          <p:nvPr/>
        </p:nvSpPr>
        <p:spPr>
          <a:xfrm>
            <a:off x="4074096" y="2395009"/>
            <a:ext cx="2560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Creating a</a:t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single </a:t>
            </a:r>
            <a:r>
              <a:rPr lang="en-US" sz="2400" dirty="0" smtClean="0">
                <a:solidFill>
                  <a:srgbClr val="00B050"/>
                </a:solidFill>
              </a:rPr>
              <a:t>object is intuitive </a:t>
            </a:r>
            <a:r>
              <a:rPr lang="en-US" sz="2400" dirty="0">
                <a:solidFill>
                  <a:srgbClr val="00B050"/>
                </a:solidFill>
              </a:rPr>
              <a:t>and </a:t>
            </a:r>
            <a:r>
              <a:rPr lang="en-US" sz="2400" dirty="0" smtClean="0">
                <a:solidFill>
                  <a:srgbClr val="00B050"/>
                </a:solidFill>
              </a:rPr>
              <a:t>efficient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151173" y="2558906"/>
            <a:ext cx="2859851" cy="2593557"/>
            <a:chOff x="360243" y="3196285"/>
            <a:chExt cx="3846235" cy="34973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t="12836" r="4227"/>
            <a:stretch/>
          </p:blipFill>
          <p:spPr>
            <a:xfrm>
              <a:off x="388205" y="3196285"/>
              <a:ext cx="3571294" cy="3331517"/>
            </a:xfrm>
            <a:prstGeom prst="rect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3083560" y="4864100"/>
              <a:ext cx="0" cy="1312863"/>
            </a:xfrm>
            <a:prstGeom prst="line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416050" y="4546600"/>
              <a:ext cx="1682751" cy="317500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74675" y="5044281"/>
              <a:ext cx="552450" cy="99219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98750" y="3831431"/>
              <a:ext cx="400050" cy="1032669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164772" y="5495352"/>
              <a:ext cx="1032549" cy="81214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f</a:t>
              </a:r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açade</a:t>
              </a:r>
              <a:b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</a:br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height</a:t>
              </a:r>
              <a:endParaRPr lang="en-GB" sz="14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95679" y="4708733"/>
              <a:ext cx="1032549" cy="81214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façade</a:t>
              </a:r>
              <a:b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</a:br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width</a:t>
              </a:r>
              <a:endParaRPr lang="en-GB" sz="14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243" y="5093891"/>
              <a:ext cx="1039596" cy="81214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garage</a:t>
              </a:r>
              <a:b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</a:br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width</a:t>
              </a:r>
              <a:endParaRPr lang="en-GB" sz="14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65052" y="3892188"/>
              <a:ext cx="1005449" cy="81214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roof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height</a:t>
              </a:r>
              <a:endParaRPr lang="en-GB" sz="14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3546993" y="5551486"/>
              <a:ext cx="0" cy="387025"/>
            </a:xfrm>
            <a:prstGeom prst="line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4" y="5881469"/>
              <a:ext cx="1185614" cy="81214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window</a:t>
              </a:r>
              <a:b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</a:br>
              <a:r>
                <a:rPr lang="en-US" sz="1400" dirty="0" smtClean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height</a:t>
              </a:r>
              <a:endParaRPr lang="en-GB" sz="14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9994" y="1935593"/>
            <a:ext cx="4360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Traditional Mesh Modeling</a:t>
            </a:r>
            <a:endParaRPr lang="en-GB" sz="2800" dirty="0"/>
          </a:p>
        </p:txBody>
      </p:sp>
      <p:sp>
        <p:nvSpPr>
          <p:cNvPr id="34" name="Rectangle 33"/>
          <p:cNvSpPr/>
          <p:nvPr/>
        </p:nvSpPr>
        <p:spPr>
          <a:xfrm>
            <a:off x="8474547" y="1993709"/>
            <a:ext cx="3472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Parametric Modeling</a:t>
            </a:r>
            <a:endParaRPr lang="en-GB" sz="2800" dirty="0"/>
          </a:p>
        </p:txBody>
      </p:sp>
      <p:sp>
        <p:nvSpPr>
          <p:cNvPr id="38" name="Rectangle 37"/>
          <p:cNvSpPr/>
          <p:nvPr/>
        </p:nvSpPr>
        <p:spPr>
          <a:xfrm>
            <a:off x="6480246" y="2413086"/>
            <a:ext cx="267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C00000"/>
                </a:solidFill>
              </a:rPr>
              <a:t>Creating the </a:t>
            </a:r>
            <a:r>
              <a:rPr lang="en-US" sz="2400" i="1" dirty="0" smtClean="0">
                <a:solidFill>
                  <a:srgbClr val="C00000"/>
                </a:solidFill>
              </a:rPr>
              <a:t>parametric model</a:t>
            </a:r>
            <a:r>
              <a:rPr lang="en-US" sz="2400" dirty="0" smtClean="0">
                <a:solidFill>
                  <a:srgbClr val="C00000"/>
                </a:solidFill>
              </a:rPr>
              <a:t> is difficult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79199" y="3959829"/>
            <a:ext cx="2491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Changing or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adapting objects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is difficult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6612011" y="3991652"/>
            <a:ext cx="249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0B050"/>
                </a:solidFill>
              </a:rPr>
              <a:t>Changing or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adapting objects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is easy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09915" y="2520481"/>
            <a:ext cx="3664182" cy="2516951"/>
            <a:chOff x="409915" y="2520481"/>
            <a:chExt cx="3664182" cy="2516951"/>
          </a:xfrm>
        </p:grpSpPr>
        <p:grpSp>
          <p:nvGrpSpPr>
            <p:cNvPr id="13" name="Group 12"/>
            <p:cNvGrpSpPr/>
            <p:nvPr/>
          </p:nvGrpSpPr>
          <p:grpSpPr>
            <a:xfrm>
              <a:off x="409916" y="2521654"/>
              <a:ext cx="3664181" cy="2515778"/>
              <a:chOff x="6065337" y="2662095"/>
              <a:chExt cx="3479169" cy="2388751"/>
            </a:xfrm>
          </p:grpSpPr>
          <p:pic>
            <p:nvPicPr>
              <p:cNvPr id="1026" name="Picture 2" descr="https://i.ytimg.com/vi/0E2p-funr0w/maxresdefaul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4" t="4261" r="53149" b="86456"/>
              <a:stretch/>
            </p:blipFill>
            <p:spPr bwMode="auto">
              <a:xfrm>
                <a:off x="6065337" y="2662095"/>
                <a:ext cx="3479169" cy="602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https://i.ytimg.com/vi/0E2p-funr0w/maxresdefaul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54" t="15138" r="9966" b="17480"/>
              <a:stretch/>
            </p:blipFill>
            <p:spPr bwMode="auto">
              <a:xfrm>
                <a:off x="6065337" y="3265869"/>
                <a:ext cx="3479169" cy="1784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409915" y="2520481"/>
              <a:ext cx="3643579" cy="2509021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45788" y="4997904"/>
            <a:ext cx="3416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Autocad</a:t>
            </a:r>
            <a:r>
              <a:rPr lang="en-US" sz="1200" dirty="0"/>
              <a:t> 2013 </a:t>
            </a:r>
            <a:r>
              <a:rPr lang="en-US" sz="1200" dirty="0" smtClean="0"/>
              <a:t>(autodesk.com/products/</a:t>
            </a:r>
            <a:r>
              <a:rPr lang="en-US" sz="1200" dirty="0" err="1" smtClean="0"/>
              <a:t>autocad</a:t>
            </a:r>
            <a:r>
              <a:rPr lang="en-US" sz="1200" dirty="0" smtClean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535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34" grpId="0"/>
      <p:bldP spid="38" grpId="0"/>
      <p:bldP spid="29" grpId="0"/>
      <p:bldP spid="40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150857" y="2676526"/>
            <a:ext cx="3991149" cy="2807590"/>
            <a:chOff x="190501" y="2764531"/>
            <a:chExt cx="4235583" cy="297953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1" y="2764531"/>
              <a:ext cx="4235583" cy="297953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57176" y="4933950"/>
              <a:ext cx="876299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49785" y="4972050"/>
              <a:ext cx="876299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09725" y="5495925"/>
              <a:ext cx="209550" cy="200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09725" y="2902765"/>
              <a:ext cx="209550" cy="200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 2: Crowd-Sourced Editing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7176" y="1127760"/>
            <a:ext cx="117144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Collaborative </a:t>
            </a:r>
            <a:r>
              <a:rPr lang="en-US" sz="2800" dirty="0" smtClean="0"/>
              <a:t>Editing: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Ensure consistency of 3D assets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176" y="2389142"/>
            <a:ext cx="4235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OnShape</a:t>
            </a:r>
            <a:r>
              <a:rPr lang="en-US" sz="2800" dirty="0" smtClean="0"/>
              <a:t> (</a:t>
            </a:r>
            <a:r>
              <a:rPr lang="en-US" sz="2800" dirty="0" err="1" smtClean="0"/>
              <a:t>microversions</a:t>
            </a:r>
            <a:r>
              <a:rPr lang="en-US" sz="2800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5530" y="5843808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Part-based locking approach</a:t>
            </a:r>
          </a:p>
        </p:txBody>
      </p:sp>
      <p:sp>
        <p:nvSpPr>
          <p:cNvPr id="5" name="Rectangle 4"/>
          <p:cNvSpPr/>
          <p:nvPr/>
        </p:nvSpPr>
        <p:spPr>
          <a:xfrm>
            <a:off x="9494198" y="2389142"/>
            <a:ext cx="126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3D Diff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9498" y="3434689"/>
            <a:ext cx="40168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Not well suited for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our use case: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can get inefficient for large models and </a:t>
            </a:r>
            <a:r>
              <a:rPr lang="en-US" sz="2400" dirty="0">
                <a:solidFill>
                  <a:srgbClr val="C00000"/>
                </a:solidFill>
              </a:rPr>
              <a:t>hundreds of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concurrent </a:t>
            </a:r>
            <a:r>
              <a:rPr lang="en-US" sz="2400" dirty="0" smtClean="0">
                <a:solidFill>
                  <a:srgbClr val="C00000"/>
                </a:solidFill>
              </a:rPr>
              <a:t>collaborators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299499" y="2810389"/>
            <a:ext cx="40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Works well for small teams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7176" y="4876800"/>
            <a:ext cx="876299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549785" y="4895850"/>
            <a:ext cx="876299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6" name="Picture 8" descr="https://cdn2.hubspot.net/hub/379003/hubfs/Blog_Assets/under_the_hood_-_collab/three.png?t=1467546421621&amp;width=57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95" r="109" b="15547"/>
          <a:stretch/>
        </p:blipFill>
        <p:spPr bwMode="auto">
          <a:xfrm>
            <a:off x="338833" y="2898771"/>
            <a:ext cx="3947417" cy="236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57176" y="5264348"/>
            <a:ext cx="18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OnShape</a:t>
            </a:r>
            <a:r>
              <a:rPr lang="en-US" sz="1200" dirty="0"/>
              <a:t> </a:t>
            </a:r>
            <a:r>
              <a:rPr lang="en-US" sz="1200" dirty="0" smtClean="0"/>
              <a:t>(onshape.com)</a:t>
            </a:r>
            <a:endParaRPr lang="en-GB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9126187" y="5287609"/>
            <a:ext cx="297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/>
              <a:t>Doboš</a:t>
            </a:r>
            <a:r>
              <a:rPr lang="en-GB" sz="1200" dirty="0" smtClean="0"/>
              <a:t> and Steed</a:t>
            </a:r>
          </a:p>
          <a:p>
            <a:pPr algn="r"/>
            <a:r>
              <a:rPr lang="en-GB" sz="1200" i="1" dirty="0" smtClean="0"/>
              <a:t>3D </a:t>
            </a:r>
            <a:r>
              <a:rPr lang="en-GB" sz="1200" i="1" dirty="0"/>
              <a:t>Diff: an interactive approach to </a:t>
            </a:r>
            <a:r>
              <a:rPr lang="en-GB" sz="1200" i="1" dirty="0" smtClean="0"/>
              <a:t>mesh differencing </a:t>
            </a:r>
            <a:r>
              <a:rPr lang="en-GB" sz="1200" i="1" dirty="0"/>
              <a:t>and conflict </a:t>
            </a:r>
            <a:r>
              <a:rPr lang="en-GB" sz="1200" i="1" dirty="0" smtClean="0"/>
              <a:t>resolution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061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5" grpId="0"/>
      <p:bldP spid="13" grpId="0"/>
      <p:bldP spid="14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Open3D System Overview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5398" y="1058862"/>
            <a:ext cx="4572576" cy="3932955"/>
            <a:chOff x="309698" y="1452562"/>
            <a:chExt cx="5232496" cy="4500564"/>
          </a:xfrm>
        </p:grpSpPr>
        <p:sp>
          <p:nvSpPr>
            <p:cNvPr id="8" name="Rounded Rectangle 7"/>
            <p:cNvSpPr/>
            <p:nvPr/>
          </p:nvSpPr>
          <p:spPr>
            <a:xfrm>
              <a:off x="309698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9ABBFF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98" y="1552575"/>
              <a:ext cx="5232496" cy="440055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441128" y="1058861"/>
            <a:ext cx="4572576" cy="3932955"/>
            <a:chOff x="6578024" y="1452562"/>
            <a:chExt cx="5232496" cy="4500564"/>
          </a:xfrm>
        </p:grpSpPr>
        <p:sp>
          <p:nvSpPr>
            <p:cNvPr id="10" name="Rounded Rectangle 9"/>
            <p:cNvSpPr/>
            <p:nvPr/>
          </p:nvSpPr>
          <p:spPr>
            <a:xfrm>
              <a:off x="6578024" y="1452562"/>
              <a:ext cx="5232496" cy="4500564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34BC2D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94" y="1502568"/>
              <a:ext cx="4687176" cy="440055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978138" y="2283972"/>
            <a:ext cx="2252825" cy="1633539"/>
            <a:chOff x="4994084" y="1452561"/>
            <a:chExt cx="2252825" cy="1633539"/>
          </a:xfrm>
        </p:grpSpPr>
        <p:sp>
          <p:nvSpPr>
            <p:cNvPr id="15" name="Rounded Rectangle 14"/>
            <p:cNvSpPr/>
            <p:nvPr/>
          </p:nvSpPr>
          <p:spPr>
            <a:xfrm>
              <a:off x="4994084" y="1452561"/>
              <a:ext cx="2252825" cy="1633539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50800">
              <a:solidFill>
                <a:srgbClr val="FFBD60"/>
              </a:solidFill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</a:t>
              </a:r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894" y="1665223"/>
              <a:ext cx="1124714" cy="113995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056063" y="5253144"/>
            <a:ext cx="293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Open3D Browser</a:t>
            </a:r>
            <a:endParaRPr lang="en-GB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435761" y="5243634"/>
            <a:ext cx="255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Open3D Editor</a:t>
            </a:r>
            <a:endParaRPr lang="en-GB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29981" y="4037709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Open3D</a:t>
            </a:r>
          </a:p>
          <a:p>
            <a:pPr algn="ctr"/>
            <a:r>
              <a:rPr lang="en-GB" sz="2800" dirty="0" smtClean="0"/>
              <a:t>Server</a:t>
            </a:r>
            <a:endParaRPr lang="en-GB" sz="2800" dirty="0"/>
          </a:p>
        </p:txBody>
      </p:sp>
      <p:sp>
        <p:nvSpPr>
          <p:cNvPr id="21" name="Freeform 20"/>
          <p:cNvSpPr/>
          <p:nvPr/>
        </p:nvSpPr>
        <p:spPr>
          <a:xfrm>
            <a:off x="4064000" y="5021580"/>
            <a:ext cx="1775460" cy="557944"/>
          </a:xfrm>
          <a:custGeom>
            <a:avLst/>
            <a:gdLst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23"/>
              <a:gd name="connsiteY0" fmla="*/ 469900 h 473281"/>
              <a:gd name="connsiteX1" fmla="*/ 1790700 w 1790723"/>
              <a:gd name="connsiteY1" fmla="*/ 0 h 473281"/>
              <a:gd name="connsiteX0" fmla="*/ 0 w 1775484"/>
              <a:gd name="connsiteY0" fmla="*/ 553720 h 553720"/>
              <a:gd name="connsiteX1" fmla="*/ 1775460 w 1775484"/>
              <a:gd name="connsiteY1" fmla="*/ 0 h 553720"/>
              <a:gd name="connsiteX0" fmla="*/ 0 w 1775484"/>
              <a:gd name="connsiteY0" fmla="*/ 553720 h 571059"/>
              <a:gd name="connsiteX1" fmla="*/ 1775460 w 1775484"/>
              <a:gd name="connsiteY1" fmla="*/ 0 h 571059"/>
              <a:gd name="connsiteX0" fmla="*/ 0 w 1775460"/>
              <a:gd name="connsiteY0" fmla="*/ 553720 h 557944"/>
              <a:gd name="connsiteX1" fmla="*/ 1775460 w 1775460"/>
              <a:gd name="connsiteY1" fmla="*/ 0 h 55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5460" h="557944">
                <a:moveTo>
                  <a:pt x="0" y="553720"/>
                </a:moveTo>
                <a:cubicBezTo>
                  <a:pt x="692573" y="550545"/>
                  <a:pt x="1758527" y="654050"/>
                  <a:pt x="1775460" y="0"/>
                </a:cubicBezTo>
              </a:path>
            </a:pathLst>
          </a:custGeom>
          <a:noFill/>
          <a:ln w="50800">
            <a:solidFill>
              <a:srgbClr val="666666"/>
            </a:solidFill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 flipH="1">
            <a:off x="6281915" y="5021580"/>
            <a:ext cx="2133600" cy="557944"/>
          </a:xfrm>
          <a:custGeom>
            <a:avLst/>
            <a:gdLst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23"/>
              <a:gd name="connsiteY0" fmla="*/ 469900 h 473281"/>
              <a:gd name="connsiteX1" fmla="*/ 1790700 w 1790723"/>
              <a:gd name="connsiteY1" fmla="*/ 0 h 473281"/>
              <a:gd name="connsiteX0" fmla="*/ 0 w 1775484"/>
              <a:gd name="connsiteY0" fmla="*/ 553720 h 553720"/>
              <a:gd name="connsiteX1" fmla="*/ 1775460 w 1775484"/>
              <a:gd name="connsiteY1" fmla="*/ 0 h 553720"/>
              <a:gd name="connsiteX0" fmla="*/ 0 w 1775484"/>
              <a:gd name="connsiteY0" fmla="*/ 553720 h 571059"/>
              <a:gd name="connsiteX1" fmla="*/ 1775460 w 1775484"/>
              <a:gd name="connsiteY1" fmla="*/ 0 h 571059"/>
              <a:gd name="connsiteX0" fmla="*/ 0 w 1775460"/>
              <a:gd name="connsiteY0" fmla="*/ 553720 h 557944"/>
              <a:gd name="connsiteX1" fmla="*/ 1775460 w 1775460"/>
              <a:gd name="connsiteY1" fmla="*/ 0 h 557944"/>
              <a:gd name="connsiteX0" fmla="*/ 0 w 1775460"/>
              <a:gd name="connsiteY0" fmla="*/ 553720 h 557944"/>
              <a:gd name="connsiteX1" fmla="*/ 163055 w 1775460"/>
              <a:gd name="connsiteY1" fmla="*/ 553720 h 557944"/>
              <a:gd name="connsiteX2" fmla="*/ 1775460 w 1775460"/>
              <a:gd name="connsiteY2" fmla="*/ 0 h 557944"/>
              <a:gd name="connsiteX0" fmla="*/ 0 w 2133600"/>
              <a:gd name="connsiteY0" fmla="*/ 546100 h 557944"/>
              <a:gd name="connsiteX1" fmla="*/ 521195 w 2133600"/>
              <a:gd name="connsiteY1" fmla="*/ 553720 h 557944"/>
              <a:gd name="connsiteX2" fmla="*/ 2133600 w 2133600"/>
              <a:gd name="connsiteY2" fmla="*/ 0 h 55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557944">
                <a:moveTo>
                  <a:pt x="0" y="546100"/>
                </a:moveTo>
                <a:lnTo>
                  <a:pt x="521195" y="553720"/>
                </a:lnTo>
                <a:cubicBezTo>
                  <a:pt x="1050713" y="550545"/>
                  <a:pt x="2116667" y="654050"/>
                  <a:pt x="2133600" y="0"/>
                </a:cubicBezTo>
              </a:path>
            </a:pathLst>
          </a:custGeom>
          <a:noFill/>
          <a:ln w="50800">
            <a:solidFill>
              <a:srgbClr val="666666"/>
            </a:solidFill>
            <a:headEnd type="none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 flipH="1">
            <a:off x="6488628" y="5002645"/>
            <a:ext cx="1859280" cy="418059"/>
          </a:xfrm>
          <a:custGeom>
            <a:avLst/>
            <a:gdLst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00"/>
              <a:gd name="connsiteY0" fmla="*/ 469900 h 469900"/>
              <a:gd name="connsiteX1" fmla="*/ 1790700 w 1790700"/>
              <a:gd name="connsiteY1" fmla="*/ 0 h 469900"/>
              <a:gd name="connsiteX0" fmla="*/ 0 w 1790723"/>
              <a:gd name="connsiteY0" fmla="*/ 469900 h 473281"/>
              <a:gd name="connsiteX1" fmla="*/ 1790700 w 1790723"/>
              <a:gd name="connsiteY1" fmla="*/ 0 h 473281"/>
              <a:gd name="connsiteX0" fmla="*/ 0 w 1775484"/>
              <a:gd name="connsiteY0" fmla="*/ 553720 h 553720"/>
              <a:gd name="connsiteX1" fmla="*/ 1775460 w 1775484"/>
              <a:gd name="connsiteY1" fmla="*/ 0 h 553720"/>
              <a:gd name="connsiteX0" fmla="*/ 0 w 1775484"/>
              <a:gd name="connsiteY0" fmla="*/ 553720 h 571059"/>
              <a:gd name="connsiteX1" fmla="*/ 1775460 w 1775484"/>
              <a:gd name="connsiteY1" fmla="*/ 0 h 571059"/>
              <a:gd name="connsiteX0" fmla="*/ 0 w 1775460"/>
              <a:gd name="connsiteY0" fmla="*/ 553720 h 557944"/>
              <a:gd name="connsiteX1" fmla="*/ 1775460 w 1775460"/>
              <a:gd name="connsiteY1" fmla="*/ 0 h 557944"/>
              <a:gd name="connsiteX0" fmla="*/ 0 w 1531620"/>
              <a:gd name="connsiteY0" fmla="*/ 561340 h 564591"/>
              <a:gd name="connsiteX1" fmla="*/ 1531620 w 1531620"/>
              <a:gd name="connsiteY1" fmla="*/ 0 h 564591"/>
              <a:gd name="connsiteX0" fmla="*/ 0 w 1584960"/>
              <a:gd name="connsiteY0" fmla="*/ 553720 h 557944"/>
              <a:gd name="connsiteX1" fmla="*/ 1584960 w 1584960"/>
              <a:gd name="connsiteY1" fmla="*/ 0 h 557944"/>
              <a:gd name="connsiteX0" fmla="*/ 0 w 1623060"/>
              <a:gd name="connsiteY0" fmla="*/ 469900 h 492394"/>
              <a:gd name="connsiteX1" fmla="*/ 1623060 w 1623060"/>
              <a:gd name="connsiteY1" fmla="*/ 0 h 492394"/>
              <a:gd name="connsiteX0" fmla="*/ 0 w 1592580"/>
              <a:gd name="connsiteY0" fmla="*/ 469900 h 492394"/>
              <a:gd name="connsiteX1" fmla="*/ 1592580 w 1592580"/>
              <a:gd name="connsiteY1" fmla="*/ 0 h 492394"/>
              <a:gd name="connsiteX0" fmla="*/ 0 w 1592580"/>
              <a:gd name="connsiteY0" fmla="*/ 469900 h 469900"/>
              <a:gd name="connsiteX1" fmla="*/ 1592580 w 1592580"/>
              <a:gd name="connsiteY1" fmla="*/ 0 h 469900"/>
              <a:gd name="connsiteX0" fmla="*/ 0 w 1562100"/>
              <a:gd name="connsiteY0" fmla="*/ 447040 h 447660"/>
              <a:gd name="connsiteX1" fmla="*/ 1562100 w 1562100"/>
              <a:gd name="connsiteY1" fmla="*/ 0 h 447660"/>
              <a:gd name="connsiteX0" fmla="*/ 0 w 1592580"/>
              <a:gd name="connsiteY0" fmla="*/ 431800 h 433853"/>
              <a:gd name="connsiteX1" fmla="*/ 1592580 w 1592580"/>
              <a:gd name="connsiteY1" fmla="*/ 0 h 433853"/>
              <a:gd name="connsiteX0" fmla="*/ 0 w 1592580"/>
              <a:gd name="connsiteY0" fmla="*/ 431800 h 431800"/>
              <a:gd name="connsiteX1" fmla="*/ 82748 w 1592580"/>
              <a:gd name="connsiteY1" fmla="*/ 410094 h 431800"/>
              <a:gd name="connsiteX2" fmla="*/ 1592580 w 1592580"/>
              <a:gd name="connsiteY2" fmla="*/ 0 h 431800"/>
              <a:gd name="connsiteX0" fmla="*/ 0 w 2186940"/>
              <a:gd name="connsiteY0" fmla="*/ 416560 h 424665"/>
              <a:gd name="connsiteX1" fmla="*/ 677108 w 2186940"/>
              <a:gd name="connsiteY1" fmla="*/ 410094 h 424665"/>
              <a:gd name="connsiteX2" fmla="*/ 2186940 w 2186940"/>
              <a:gd name="connsiteY2" fmla="*/ 0 h 424665"/>
              <a:gd name="connsiteX0" fmla="*/ 0 w 2186940"/>
              <a:gd name="connsiteY0" fmla="*/ 416560 h 450259"/>
              <a:gd name="connsiteX1" fmla="*/ 699968 w 2186940"/>
              <a:gd name="connsiteY1" fmla="*/ 440574 h 450259"/>
              <a:gd name="connsiteX2" fmla="*/ 2186940 w 2186940"/>
              <a:gd name="connsiteY2" fmla="*/ 0 h 450259"/>
              <a:gd name="connsiteX0" fmla="*/ 0 w 2186940"/>
              <a:gd name="connsiteY0" fmla="*/ 416560 h 444179"/>
              <a:gd name="connsiteX1" fmla="*/ 699968 w 2186940"/>
              <a:gd name="connsiteY1" fmla="*/ 440574 h 444179"/>
              <a:gd name="connsiteX2" fmla="*/ 2186940 w 2186940"/>
              <a:gd name="connsiteY2" fmla="*/ 0 h 444179"/>
              <a:gd name="connsiteX0" fmla="*/ 0 w 1988820"/>
              <a:gd name="connsiteY0" fmla="*/ 447040 h 447040"/>
              <a:gd name="connsiteX1" fmla="*/ 501848 w 1988820"/>
              <a:gd name="connsiteY1" fmla="*/ 440574 h 447040"/>
              <a:gd name="connsiteX2" fmla="*/ 1988820 w 1988820"/>
              <a:gd name="connsiteY2" fmla="*/ 0 h 447040"/>
              <a:gd name="connsiteX0" fmla="*/ 0 w 2004060"/>
              <a:gd name="connsiteY0" fmla="*/ 431800 h 444179"/>
              <a:gd name="connsiteX1" fmla="*/ 517088 w 2004060"/>
              <a:gd name="connsiteY1" fmla="*/ 440574 h 444179"/>
              <a:gd name="connsiteX2" fmla="*/ 2004060 w 2004060"/>
              <a:gd name="connsiteY2" fmla="*/ 0 h 444179"/>
              <a:gd name="connsiteX0" fmla="*/ 0 w 1943100"/>
              <a:gd name="connsiteY0" fmla="*/ 431800 h 444179"/>
              <a:gd name="connsiteX1" fmla="*/ 456128 w 1943100"/>
              <a:gd name="connsiteY1" fmla="*/ 440574 h 444179"/>
              <a:gd name="connsiteX2" fmla="*/ 1943100 w 1943100"/>
              <a:gd name="connsiteY2" fmla="*/ 0 h 444179"/>
              <a:gd name="connsiteX0" fmla="*/ 0 w 1859280"/>
              <a:gd name="connsiteY0" fmla="*/ 401320 h 418059"/>
              <a:gd name="connsiteX1" fmla="*/ 456128 w 1859280"/>
              <a:gd name="connsiteY1" fmla="*/ 410094 h 418059"/>
              <a:gd name="connsiteX2" fmla="*/ 1859280 w 1859280"/>
              <a:gd name="connsiteY2" fmla="*/ 0 h 41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9280" h="418059">
                <a:moveTo>
                  <a:pt x="0" y="401320"/>
                </a:moveTo>
                <a:lnTo>
                  <a:pt x="456128" y="410094"/>
                </a:lnTo>
                <a:cubicBezTo>
                  <a:pt x="1088813" y="413385"/>
                  <a:pt x="1827107" y="501650"/>
                  <a:pt x="1859280" y="0"/>
                </a:cubicBezTo>
              </a:path>
            </a:pathLst>
          </a:custGeom>
          <a:noFill/>
          <a:ln w="50800">
            <a:solidFill>
              <a:srgbClr val="666666"/>
            </a:solidFill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339897" y="5528180"/>
            <a:ext cx="171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serve models</a:t>
            </a:r>
            <a:endParaRPr lang="en-GB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725135" y="4703555"/>
            <a:ext cx="1582164" cy="707886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228600">
                    <a:schemeClr val="bg1">
                      <a:alpha val="90000"/>
                    </a:schemeClr>
                  </a:glow>
                </a:effectLst>
              </a:rPr>
              <a:t>lock &amp; </a:t>
            </a:r>
          </a:p>
          <a:p>
            <a:r>
              <a:rPr lang="en-GB" sz="2000" dirty="0" smtClean="0">
                <a:effectLst>
                  <a:glow rad="228600">
                    <a:schemeClr val="bg1">
                      <a:alpha val="90000"/>
                    </a:schemeClr>
                  </a:glow>
                </a:effectLst>
              </a:rPr>
              <a:t>serve model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69818" y="5528180"/>
            <a:ext cx="173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update model</a:t>
            </a:r>
          </a:p>
          <a:p>
            <a:r>
              <a:rPr lang="en-GB" sz="2000" dirty="0" smtClean="0"/>
              <a:t>&amp; unlock</a:t>
            </a:r>
            <a:endParaRPr lang="en-GB" sz="2000" dirty="0"/>
          </a:p>
        </p:txBody>
      </p:sp>
      <p:sp>
        <p:nvSpPr>
          <p:cNvPr id="29" name="Freeform 28"/>
          <p:cNvSpPr/>
          <p:nvPr/>
        </p:nvSpPr>
        <p:spPr>
          <a:xfrm>
            <a:off x="2628901" y="5791200"/>
            <a:ext cx="6921500" cy="649570"/>
          </a:xfrm>
          <a:custGeom>
            <a:avLst/>
            <a:gdLst>
              <a:gd name="connsiteX0" fmla="*/ 293635 w 7215135"/>
              <a:gd name="connsiteY0" fmla="*/ 0 h 190514"/>
              <a:gd name="connsiteX1" fmla="*/ 814335 w 7215135"/>
              <a:gd name="connsiteY1" fmla="*/ 190500 h 190514"/>
              <a:gd name="connsiteX2" fmla="*/ 7215135 w 7215135"/>
              <a:gd name="connsiteY2" fmla="*/ 12700 h 190514"/>
              <a:gd name="connsiteX0" fmla="*/ 0 w 6921500"/>
              <a:gd name="connsiteY0" fmla="*/ 0 h 12700"/>
              <a:gd name="connsiteX1" fmla="*/ 6921500 w 6921500"/>
              <a:gd name="connsiteY1" fmla="*/ 12700 h 12700"/>
              <a:gd name="connsiteX0" fmla="*/ 0 w 6921500"/>
              <a:gd name="connsiteY0" fmla="*/ 0 h 12700"/>
              <a:gd name="connsiteX1" fmla="*/ 6921500 w 6921500"/>
              <a:gd name="connsiteY1" fmla="*/ 12700 h 12700"/>
              <a:gd name="connsiteX0" fmla="*/ 0 w 6921500"/>
              <a:gd name="connsiteY0" fmla="*/ 0 h 555988"/>
              <a:gd name="connsiteX1" fmla="*/ 6921500 w 6921500"/>
              <a:gd name="connsiteY1" fmla="*/ 12700 h 555988"/>
              <a:gd name="connsiteX0" fmla="*/ 0 w 6921500"/>
              <a:gd name="connsiteY0" fmla="*/ 0 h 803007"/>
              <a:gd name="connsiteX1" fmla="*/ 6921500 w 6921500"/>
              <a:gd name="connsiteY1" fmla="*/ 12700 h 803007"/>
              <a:gd name="connsiteX0" fmla="*/ 0 w 6921500"/>
              <a:gd name="connsiteY0" fmla="*/ 0 h 747102"/>
              <a:gd name="connsiteX1" fmla="*/ 6921500 w 6921500"/>
              <a:gd name="connsiteY1" fmla="*/ 12700 h 747102"/>
              <a:gd name="connsiteX0" fmla="*/ 0 w 6921500"/>
              <a:gd name="connsiteY0" fmla="*/ 0 h 797310"/>
              <a:gd name="connsiteX1" fmla="*/ 6921500 w 6921500"/>
              <a:gd name="connsiteY1" fmla="*/ 12700 h 797310"/>
              <a:gd name="connsiteX0" fmla="*/ 0 w 6921500"/>
              <a:gd name="connsiteY0" fmla="*/ 0 h 693918"/>
              <a:gd name="connsiteX1" fmla="*/ 6921500 w 6921500"/>
              <a:gd name="connsiteY1" fmla="*/ 12700 h 693918"/>
              <a:gd name="connsiteX0" fmla="*/ 0 w 6921500"/>
              <a:gd name="connsiteY0" fmla="*/ 0 h 649570"/>
              <a:gd name="connsiteX1" fmla="*/ 6921500 w 6921500"/>
              <a:gd name="connsiteY1" fmla="*/ 12700 h 64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21500" h="649570">
                <a:moveTo>
                  <a:pt x="0" y="0"/>
                </a:moveTo>
                <a:cubicBezTo>
                  <a:pt x="960967" y="905933"/>
                  <a:pt x="5998633" y="821267"/>
                  <a:pt x="6921500" y="12700"/>
                </a:cubicBezTo>
              </a:path>
            </a:pathLst>
          </a:custGeom>
          <a:noFill/>
          <a:ln w="50800">
            <a:solidFill>
              <a:srgbClr val="666666"/>
            </a:solidFill>
            <a:headEnd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821564" y="6447166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send model selection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69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Scene </a:t>
            </a:r>
            <a:r>
              <a:rPr lang="en-GB" dirty="0" smtClean="0"/>
              <a:t>and Model Formats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04" y="1034283"/>
            <a:ext cx="8978395" cy="56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Flow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" y="2235200"/>
            <a:ext cx="11967435" cy="3429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04" y="1034283"/>
            <a:ext cx="8978395" cy="56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1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27083 0.0134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Helvetica LT Std"/>
        <a:ea typeface=""/>
        <a:cs typeface=""/>
      </a:majorFont>
      <a:minorFont>
        <a:latin typeface="Helvetica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11217</TotalTime>
  <Words>1481</Words>
  <Application>Microsoft Office PowerPoint</Application>
  <PresentationFormat>Widescreen</PresentationFormat>
  <Paragraphs>225</Paragraphs>
  <Slides>21</Slides>
  <Notes>17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Helvetica LT Std</vt:lpstr>
      <vt:lpstr>Helvetica LT Std Light</vt:lpstr>
      <vt:lpstr>Calibri</vt:lpstr>
      <vt:lpstr>Office Theme</vt:lpstr>
      <vt:lpstr>Open3D: Crowd-Sourced Distributed Curation of City Models</vt:lpstr>
      <vt:lpstr>Collaborative Editing</vt:lpstr>
      <vt:lpstr>Crowd-Sourced Editing</vt:lpstr>
      <vt:lpstr>Challenges</vt:lpstr>
      <vt:lpstr>Goal 1: Large-Scale City Models</vt:lpstr>
      <vt:lpstr>Goal 2: Crowd-Sourced Editing</vt:lpstr>
      <vt:lpstr>Open3D System Overview</vt:lpstr>
      <vt:lpstr>Scene and Model Formats</vt:lpstr>
      <vt:lpstr>Data Flow</vt:lpstr>
      <vt:lpstr>Open3D System Overview</vt:lpstr>
      <vt:lpstr>Implicit Parametric Model</vt:lpstr>
      <vt:lpstr>GIS Import</vt:lpstr>
      <vt:lpstr>Results</vt:lpstr>
      <vt:lpstr>Modeling Examples</vt:lpstr>
      <vt:lpstr>PowerPoint Presentation</vt:lpstr>
      <vt:lpstr>Conclusions</vt:lpstr>
      <vt:lpstr>Limitations</vt:lpstr>
      <vt:lpstr>Future Work: Reference Façade Textures</vt:lpstr>
      <vt:lpstr>Thank You!</vt:lpstr>
      <vt:lpstr>Editing Cycle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</cp:lastModifiedBy>
  <cp:revision>353</cp:revision>
  <dcterms:created xsi:type="dcterms:W3CDTF">2016-06-29T20:35:08Z</dcterms:created>
  <dcterms:modified xsi:type="dcterms:W3CDTF">2016-07-23T19:44:03Z</dcterms:modified>
</cp:coreProperties>
</file>