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57" r:id="rId3"/>
    <p:sldId id="259" r:id="rId4"/>
    <p:sldId id="260" r:id="rId5"/>
    <p:sldId id="261" r:id="rId6"/>
    <p:sldId id="262" r:id="rId7"/>
    <p:sldId id="263" r:id="rId8"/>
    <p:sldId id="265" r:id="rId9"/>
    <p:sldId id="266" r:id="rId10"/>
    <p:sldId id="313" r:id="rId11"/>
    <p:sldId id="267" r:id="rId12"/>
    <p:sldId id="319" r:id="rId13"/>
    <p:sldId id="320" r:id="rId14"/>
    <p:sldId id="270" r:id="rId15"/>
    <p:sldId id="271" r:id="rId16"/>
    <p:sldId id="274" r:id="rId17"/>
    <p:sldId id="277" r:id="rId18"/>
    <p:sldId id="314" r:id="rId19"/>
    <p:sldId id="304" r:id="rId20"/>
    <p:sldId id="278" r:id="rId21"/>
    <p:sldId id="305" r:id="rId22"/>
    <p:sldId id="306" r:id="rId23"/>
    <p:sldId id="321" r:id="rId24"/>
    <p:sldId id="294" r:id="rId25"/>
    <p:sldId id="315" r:id="rId26"/>
    <p:sldId id="279" r:id="rId27"/>
    <p:sldId id="282" r:id="rId28"/>
    <p:sldId id="281" r:id="rId29"/>
    <p:sldId id="317" r:id="rId30"/>
    <p:sldId id="316" r:id="rId31"/>
    <p:sldId id="303" r:id="rId32"/>
    <p:sldId id="318" r:id="rId33"/>
    <p:sldId id="288" r:id="rId34"/>
    <p:sldId id="284" r:id="rId35"/>
    <p:sldId id="309" r:id="rId36"/>
    <p:sldId id="299" r:id="rId37"/>
    <p:sldId id="289" r:id="rId38"/>
    <p:sldId id="308" r:id="rId39"/>
  </p:sldIdLst>
  <p:sldSz cx="12192000" cy="6858000"/>
  <p:notesSz cx="6805613" cy="9944100"/>
  <p:embeddedFontLst>
    <p:embeddedFont>
      <p:font typeface="Helvetica LT Std Light" panose="020B0403020202020204" pitchFamily="34" charset="0"/>
      <p:regular r:id="rId41"/>
    </p:embeddedFont>
    <p:embeddedFont>
      <p:font typeface="Calibri" panose="020F0502020204030204" pitchFamily="34" charset="0"/>
      <p:regular r:id="rId42"/>
      <p:bold r:id="rId43"/>
      <p:italic r:id="rId44"/>
      <p:boldItalic r:id="rId45"/>
    </p:embeddedFont>
    <p:embeddedFont>
      <p:font typeface="Helvetica LT Std" panose="020B0504020202020204" pitchFamily="34" charset="0"/>
      <p:regular r:id="rId46"/>
      <p:bold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B1FF"/>
    <a:srgbClr val="FFBA5F"/>
    <a:srgbClr val="FFE1E1"/>
    <a:srgbClr val="FFC5C5"/>
    <a:srgbClr val="BDFFC2"/>
    <a:srgbClr val="BE8A47"/>
    <a:srgbClr val="BE8A46"/>
    <a:srgbClr val="7B91C9"/>
    <a:srgbClr val="FCBD65"/>
    <a:srgbClr val="6E85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2" autoAdjust="0"/>
    <p:restoredTop sz="82506" autoAdjust="0"/>
  </p:normalViewPr>
  <p:slideViewPr>
    <p:cSldViewPr snapToGrid="0">
      <p:cViewPr varScale="1">
        <p:scale>
          <a:sx n="136" d="100"/>
          <a:sy n="136" d="100"/>
        </p:scale>
        <p:origin x="1032" y="126"/>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AD906CC0-FEB3-401F-BA47-D090C771D651}" type="datetimeFigureOut">
              <a:rPr lang="en-GB" smtClean="0"/>
              <a:t>09/08/2016</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25B016D-8ECC-4A9F-B9F3-A91090A732AE}" type="slidenum">
              <a:rPr lang="en-GB" smtClean="0"/>
              <a:t>‹#›</a:t>
            </a:fld>
            <a:endParaRPr lang="en-GB"/>
          </a:p>
        </p:txBody>
      </p:sp>
    </p:spTree>
    <p:extLst>
      <p:ext uri="{BB962C8B-B14F-4D97-AF65-F5344CB8AC3E}">
        <p14:creationId xmlns:p14="http://schemas.microsoft.com/office/powerpoint/2010/main" val="835515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1</a:t>
            </a:fld>
            <a:endParaRPr lang="en-GB"/>
          </a:p>
        </p:txBody>
      </p:sp>
    </p:spTree>
    <p:extLst>
      <p:ext uri="{BB962C8B-B14F-4D97-AF65-F5344CB8AC3E}">
        <p14:creationId xmlns:p14="http://schemas.microsoft.com/office/powerpoint/2010/main" val="2684187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10</a:t>
            </a:fld>
            <a:endParaRPr lang="en-GB"/>
          </a:p>
        </p:txBody>
      </p:sp>
    </p:spTree>
    <p:extLst>
      <p:ext uri="{BB962C8B-B14F-4D97-AF65-F5344CB8AC3E}">
        <p14:creationId xmlns:p14="http://schemas.microsoft.com/office/powerpoint/2010/main" val="27731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And that does indeed</a:t>
            </a:r>
            <a:r>
              <a:rPr lang="en-US" baseline="0" dirty="0" smtClean="0"/>
              <a:t> give us a useful variation</a:t>
            </a:r>
          </a:p>
          <a:p>
            <a:pPr marL="171450" indent="-171450">
              <a:buFontTx/>
              <a:buChar char="-"/>
            </a:pPr>
            <a:r>
              <a:rPr lang="en-US" baseline="0" dirty="0" smtClean="0"/>
              <a:t>But even for this simple pattern, there are a lot of other interpretations of the pattern structure that result in other interesting variations.</a:t>
            </a:r>
          </a:p>
          <a:p>
            <a:pPr marL="171450" indent="-171450">
              <a:buFontTx/>
              <a:buChar char="-"/>
            </a:pPr>
            <a:r>
              <a:rPr lang="en-US" baseline="0" dirty="0" smtClean="0"/>
              <a:t>For example, we could interpret the elements as being aligned orthogonal to their orientation, </a:t>
            </a:r>
          </a:p>
          <a:p>
            <a:pPr marL="171450" indent="-171450">
              <a:buFontTx/>
              <a:buChar char="-"/>
            </a:pPr>
            <a:r>
              <a:rPr lang="en-US" baseline="0" dirty="0" smtClean="0"/>
              <a:t>Or the orientations to be symmetric about the central element</a:t>
            </a:r>
          </a:p>
          <a:p>
            <a:pPr marL="171450" indent="-171450">
              <a:buFontTx/>
              <a:buChar char="-"/>
            </a:pPr>
            <a:r>
              <a:rPr lang="en-US" baseline="0" dirty="0" smtClean="0"/>
              <a:t>which gives us a different variation</a:t>
            </a:r>
          </a:p>
          <a:p>
            <a:pPr marL="171450" indent="-171450">
              <a:buFontTx/>
              <a:buChar char="-"/>
            </a:pPr>
            <a:r>
              <a:rPr lang="en-US" baseline="0" dirty="0" smtClean="0"/>
              <a:t>These interpretations are not compatible with each other, they use different mutually conflicting sets of constraints.</a:t>
            </a:r>
          </a:p>
          <a:p>
            <a:pPr marL="171450" indent="-171450">
              <a:buFontTx/>
              <a:buChar char="-"/>
            </a:pPr>
            <a:r>
              <a:rPr lang="en-US" dirty="0" smtClean="0"/>
              <a:t>In</a:t>
            </a:r>
            <a:r>
              <a:rPr lang="en-US" baseline="0" dirty="0" smtClean="0"/>
              <a:t> general, only the original pattern lies at t</a:t>
            </a:r>
            <a:r>
              <a:rPr lang="en-US" dirty="0" smtClean="0"/>
              <a:t>he intersection of all of these interpretations</a:t>
            </a:r>
            <a:r>
              <a:rPr lang="en-US" baseline="0" dirty="0" smtClean="0"/>
              <a:t>.</a:t>
            </a:r>
          </a:p>
          <a:p>
            <a:pPr marL="171450" indent="-171450">
              <a:buFontTx/>
              <a:buChar char="-"/>
            </a:pPr>
            <a:endParaRPr lang="en-US" baseline="0" dirty="0" smtClean="0"/>
          </a:p>
          <a:p>
            <a:pPr marL="171450" indent="-171450">
              <a:buFontTx/>
              <a:buChar char="-"/>
            </a:pPr>
            <a:r>
              <a:rPr lang="en-US" baseline="0" dirty="0" smtClean="0"/>
              <a:t>Our key idea is to use on </a:t>
            </a:r>
            <a:r>
              <a:rPr lang="en-US" baseline="0" dirty="0" err="1" smtClean="0"/>
              <a:t>overcomplete</a:t>
            </a:r>
            <a:r>
              <a:rPr lang="en-US" baseline="0" dirty="0" smtClean="0"/>
              <a:t> representation of the pattern structure that combines all of these constraints.</a:t>
            </a:r>
          </a:p>
          <a:p>
            <a:pPr marL="171450" indent="-171450">
              <a:buFontTx/>
              <a:buChar char="-"/>
            </a:pPr>
            <a:r>
              <a:rPr lang="en-US" baseline="0" dirty="0" smtClean="0"/>
              <a:t>To generate variations for a given user edit, we choose subsets of these constraints.</a:t>
            </a:r>
          </a:p>
          <a:p>
            <a:pPr marL="171450" indent="-171450">
              <a:buFontTx/>
              <a:buChar char="-"/>
            </a:pPr>
            <a:endParaRPr lang="en-US" baseline="0" dirty="0" smtClean="0"/>
          </a:p>
          <a:p>
            <a:pPr marL="171450" indent="-171450">
              <a:buFontTx/>
              <a:buChar char="-"/>
            </a:pPr>
            <a:r>
              <a:rPr lang="en-US" baseline="0" dirty="0" smtClean="0"/>
              <a:t>Note that our goal is not to rank these variations or generate all possible variations.</a:t>
            </a:r>
          </a:p>
          <a:p>
            <a:pPr marL="171450" indent="-171450">
              <a:buFontTx/>
              <a:buChar char="-"/>
            </a:pPr>
            <a:r>
              <a:rPr lang="en-US" baseline="0" dirty="0" smtClean="0"/>
              <a:t>Instead, given a user edit and the </a:t>
            </a:r>
            <a:r>
              <a:rPr lang="en-US" baseline="0" dirty="0" err="1" smtClean="0"/>
              <a:t>overcomplete</a:t>
            </a:r>
            <a:r>
              <a:rPr lang="en-US" baseline="0" dirty="0" smtClean="0"/>
              <a:t> pattern structure, we want to find a set of distinct variations (that is large enough to facilitate pattern exploration).</a:t>
            </a:r>
          </a:p>
          <a:p>
            <a:pPr marL="171450" indent="-171450">
              <a:buFontTx/>
              <a:buChar char="-"/>
            </a:pPr>
            <a:r>
              <a:rPr lang="en-US" baseline="0" dirty="0" smtClean="0"/>
              <a:t>In our experience, 5-10 variations are enough to facilitate pattern exploration</a:t>
            </a:r>
            <a:endParaRPr lang="en-US" dirty="0" smtClean="0"/>
          </a:p>
        </p:txBody>
      </p:sp>
      <p:sp>
        <p:nvSpPr>
          <p:cNvPr id="4" name="Slide Number Placeholder 3"/>
          <p:cNvSpPr>
            <a:spLocks noGrp="1"/>
          </p:cNvSpPr>
          <p:nvPr>
            <p:ph type="sldNum" sz="quarter" idx="10"/>
          </p:nvPr>
        </p:nvSpPr>
        <p:spPr/>
        <p:txBody>
          <a:bodyPr/>
          <a:lstStyle/>
          <a:p>
            <a:fld id="{C25B016D-8ECC-4A9F-B9F3-A91090A732AE}" type="slidenum">
              <a:rPr lang="en-GB" smtClean="0"/>
              <a:t>11</a:t>
            </a:fld>
            <a:endParaRPr lang="en-GB"/>
          </a:p>
        </p:txBody>
      </p:sp>
    </p:spTree>
    <p:extLst>
      <p:ext uri="{BB962C8B-B14F-4D97-AF65-F5344CB8AC3E}">
        <p14:creationId xmlns:p14="http://schemas.microsoft.com/office/powerpoint/2010/main" val="199569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When working directly with</a:t>
            </a:r>
            <a:r>
              <a:rPr lang="en-US" baseline="0" dirty="0" smtClean="0"/>
              <a:t> this </a:t>
            </a:r>
            <a:r>
              <a:rPr lang="en-US" baseline="0" dirty="0" err="1" smtClean="0"/>
              <a:t>overcomplete</a:t>
            </a:r>
            <a:r>
              <a:rPr lang="en-US" baseline="0" dirty="0" smtClean="0"/>
              <a:t> pattern structure, a different workflow is possible</a:t>
            </a:r>
          </a:p>
          <a:p>
            <a:pPr marL="171450" indent="-171450">
              <a:buFontTx/>
              <a:buChar char="-"/>
            </a:pPr>
            <a:r>
              <a:rPr lang="en-US" dirty="0" smtClean="0"/>
              <a:t>Which lets us create</a:t>
            </a:r>
            <a:r>
              <a:rPr lang="en-US" baseline="0" dirty="0" smtClean="0"/>
              <a:t> …</a:t>
            </a:r>
          </a:p>
          <a:p>
            <a:pPr marL="171450" indent="-171450">
              <a:buFontTx/>
              <a:buChar char="-"/>
            </a:pPr>
            <a:r>
              <a:rPr lang="en-US" baseline="0" dirty="0" smtClean="0"/>
              <a:t>… and explore different pattern variations much more efficiently</a:t>
            </a:r>
          </a:p>
        </p:txBody>
      </p:sp>
      <p:sp>
        <p:nvSpPr>
          <p:cNvPr id="4" name="Slide Number Placeholder 3"/>
          <p:cNvSpPr>
            <a:spLocks noGrp="1"/>
          </p:cNvSpPr>
          <p:nvPr>
            <p:ph type="sldNum" sz="quarter" idx="10"/>
          </p:nvPr>
        </p:nvSpPr>
        <p:spPr/>
        <p:txBody>
          <a:bodyPr/>
          <a:lstStyle/>
          <a:p>
            <a:fld id="{C25B016D-8ECC-4A9F-B9F3-A91090A732AE}" type="slidenum">
              <a:rPr lang="en-GB" smtClean="0"/>
              <a:t>12</a:t>
            </a:fld>
            <a:endParaRPr lang="en-GB"/>
          </a:p>
        </p:txBody>
      </p:sp>
    </p:spTree>
    <p:extLst>
      <p:ext uri="{BB962C8B-B14F-4D97-AF65-F5344CB8AC3E}">
        <p14:creationId xmlns:p14="http://schemas.microsoft.com/office/powerpoint/2010/main" val="376423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I am going to give an overview of our proposed approach.</a:t>
            </a:r>
          </a:p>
          <a:p>
            <a:endParaRPr lang="en-US" dirty="0"/>
          </a:p>
        </p:txBody>
      </p:sp>
      <p:sp>
        <p:nvSpPr>
          <p:cNvPr id="4" name="Slide Number Placeholder 3"/>
          <p:cNvSpPr>
            <a:spLocks noGrp="1"/>
          </p:cNvSpPr>
          <p:nvPr>
            <p:ph type="sldNum" sz="quarter" idx="10"/>
          </p:nvPr>
        </p:nvSpPr>
        <p:spPr/>
        <p:txBody>
          <a:bodyPr/>
          <a:lstStyle/>
          <a:p>
            <a:fld id="{C25B016D-8ECC-4A9F-B9F3-A91090A732AE}" type="slidenum">
              <a:rPr lang="en-GB" smtClean="0"/>
              <a:t>13</a:t>
            </a:fld>
            <a:endParaRPr lang="en-GB"/>
          </a:p>
        </p:txBody>
      </p:sp>
    </p:spTree>
    <p:extLst>
      <p:ext uri="{BB962C8B-B14F-4D97-AF65-F5344CB8AC3E}">
        <p14:creationId xmlns:p14="http://schemas.microsoft.com/office/powerpoint/2010/main" val="3192580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In our method, we describe the structure of a pattern using a </a:t>
            </a:r>
            <a:r>
              <a:rPr lang="en-US" i="1" baseline="0" dirty="0" smtClean="0"/>
              <a:t>pattern graph</a:t>
            </a:r>
            <a:r>
              <a:rPr lang="en-US" baseline="0" dirty="0" smtClean="0"/>
              <a:t>, a hierarchy of binary geometric relationships</a:t>
            </a:r>
          </a:p>
          <a:p>
            <a:pPr marL="171450" indent="-171450">
              <a:buFontTx/>
              <a:buChar char="-"/>
            </a:pPr>
            <a:r>
              <a:rPr lang="en-US" baseline="0" dirty="0" smtClean="0"/>
              <a:t>We then find a large set of pattern variations by choosing different subsets of the pattern graph.</a:t>
            </a:r>
          </a:p>
          <a:p>
            <a:pPr marL="171450" indent="-171450">
              <a:buFontTx/>
              <a:buChar char="-"/>
            </a:pPr>
            <a:r>
              <a:rPr lang="en-US" baseline="0" dirty="0" smtClean="0"/>
              <a:t>This is the main enabling step of our method.</a:t>
            </a:r>
          </a:p>
          <a:p>
            <a:pPr marL="171450" indent="-171450">
              <a:buFontTx/>
              <a:buChar char="-"/>
            </a:pPr>
            <a:r>
              <a:rPr lang="en-US" baseline="0" dirty="0" smtClean="0"/>
              <a:t>Then, we use simple heuristics to pick a subset of these variations that is intuitive and free of duplicates, so we can present it directly to the user.</a:t>
            </a:r>
          </a:p>
        </p:txBody>
      </p:sp>
      <p:sp>
        <p:nvSpPr>
          <p:cNvPr id="4" name="Slide Number Placeholder 3"/>
          <p:cNvSpPr>
            <a:spLocks noGrp="1"/>
          </p:cNvSpPr>
          <p:nvPr>
            <p:ph type="sldNum" sz="quarter" idx="10"/>
          </p:nvPr>
        </p:nvSpPr>
        <p:spPr/>
        <p:txBody>
          <a:bodyPr/>
          <a:lstStyle/>
          <a:p>
            <a:fld id="{C25B016D-8ECC-4A9F-B9F3-A91090A732AE}" type="slidenum">
              <a:rPr lang="en-GB" smtClean="0"/>
              <a:t>14</a:t>
            </a:fld>
            <a:endParaRPr lang="en-GB"/>
          </a:p>
        </p:txBody>
      </p:sp>
    </p:spTree>
    <p:extLst>
      <p:ext uri="{BB962C8B-B14F-4D97-AF65-F5344CB8AC3E}">
        <p14:creationId xmlns:p14="http://schemas.microsoft.com/office/powerpoint/2010/main" val="609437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The input to our method, apart from</a:t>
            </a:r>
            <a:r>
              <a:rPr lang="en-US" baseline="0" dirty="0" smtClean="0"/>
              <a:t> the user edit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are the pattern elements, given as a set of simple polygons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And the pattern graph …</a:t>
            </a:r>
            <a:endParaRPr lang="en-US" dirty="0" smtClean="0"/>
          </a:p>
        </p:txBody>
      </p:sp>
      <p:sp>
        <p:nvSpPr>
          <p:cNvPr id="4" name="Slide Number Placeholder 3"/>
          <p:cNvSpPr>
            <a:spLocks noGrp="1"/>
          </p:cNvSpPr>
          <p:nvPr>
            <p:ph type="sldNum" sz="quarter" idx="10"/>
          </p:nvPr>
        </p:nvSpPr>
        <p:spPr/>
        <p:txBody>
          <a:bodyPr/>
          <a:lstStyle/>
          <a:p>
            <a:fld id="{C25B016D-8ECC-4A9F-B9F3-A91090A732AE}" type="slidenum">
              <a:rPr lang="en-GB" smtClean="0"/>
              <a:t>15</a:t>
            </a:fld>
            <a:endParaRPr lang="en-GB"/>
          </a:p>
        </p:txBody>
      </p:sp>
    </p:spTree>
    <p:extLst>
      <p:ext uri="{BB962C8B-B14F-4D97-AF65-F5344CB8AC3E}">
        <p14:creationId xmlns:p14="http://schemas.microsoft.com/office/powerpoint/2010/main" val="940409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 which consists of element</a:t>
            </a:r>
            <a:r>
              <a:rPr lang="en-US" baseline="0" dirty="0" smtClean="0"/>
              <a:t> nodes</a:t>
            </a:r>
            <a:r>
              <a:rPr lang="en-US" dirty="0" smtClean="0"/>
              <a:t> (yellow circles), connected by relationship</a:t>
            </a:r>
            <a:r>
              <a:rPr lang="en-US" baseline="0" dirty="0" smtClean="0"/>
              <a:t> nodes</a:t>
            </a:r>
            <a:r>
              <a:rPr lang="en-US" dirty="0" smtClean="0"/>
              <a:t> (blue circles)</a:t>
            </a:r>
          </a:p>
          <a:p>
            <a:pPr marL="171450" indent="-171450">
              <a:buFontTx/>
              <a:buChar char="-"/>
            </a:pPr>
            <a:r>
              <a:rPr lang="en-US" dirty="0" smtClean="0"/>
              <a:t>Relationships</a:t>
            </a:r>
            <a:r>
              <a:rPr lang="en-US" baseline="0" dirty="0" smtClean="0"/>
              <a:t> quantify an aspect of the geometric relationship between two elements with a single value</a:t>
            </a:r>
          </a:p>
          <a:p>
            <a:pPr marL="171450" indent="-171450">
              <a:buFontTx/>
              <a:buChar char="-"/>
            </a:pPr>
            <a:r>
              <a:rPr lang="en-US" baseline="0" dirty="0" smtClean="0"/>
              <a:t>For example, the centroid distance relationship quantifies the distance between two element centroids and the centroid direction the direction from the first to the second centroid in coordinate frame of the first element</a:t>
            </a:r>
          </a:p>
          <a:p>
            <a:pPr marL="171450" indent="-171450">
              <a:buFontTx/>
              <a:buChar char="-"/>
            </a:pPr>
            <a:r>
              <a:rPr lang="en-US" baseline="0" dirty="0" smtClean="0"/>
              <a:t>Relationships based on other properties of the elements, such as the boundary, are possible as well.</a:t>
            </a:r>
          </a:p>
          <a:p>
            <a:pPr marL="171450" indent="-171450">
              <a:buFontTx/>
              <a:buChar char="-"/>
            </a:pPr>
            <a:endParaRPr lang="en-US" baseline="0" dirty="0" smtClean="0"/>
          </a:p>
          <a:p>
            <a:pPr marL="171450" indent="-171450">
              <a:buFontTx/>
              <a:buChar char="-"/>
            </a:pPr>
            <a:r>
              <a:rPr lang="en-US" baseline="0" dirty="0" smtClean="0"/>
              <a:t>A hierarchy of these relationships can be used to describe more complex relationships, like elements arranged in a right angle</a:t>
            </a:r>
          </a:p>
          <a:p>
            <a:pPr marL="171450" indent="-171450">
              <a:buFontTx/>
              <a:buChar char="-"/>
            </a:pPr>
            <a:endParaRPr lang="en-US" baseline="0" dirty="0" smtClean="0"/>
          </a:p>
          <a:p>
            <a:pPr marL="171450" indent="-171450">
              <a:buFontTx/>
              <a:buChar char="-"/>
            </a:pPr>
            <a:r>
              <a:rPr lang="en-US" baseline="0" dirty="0" smtClean="0"/>
              <a:t>Meta-relationships quantify the relationship between two relationship values, for example the difference or ratio between two relationship values.</a:t>
            </a:r>
          </a:p>
          <a:p>
            <a:pPr marL="171450" indent="-171450">
              <a:buFontTx/>
              <a:buChar char="-"/>
            </a:pPr>
            <a:r>
              <a:rPr lang="en-US" baseline="0" dirty="0" smtClean="0"/>
              <a:t>For example, a right angle relationship between three elements can be constructed with two centroid direction relationships and difference meta-relationship.</a:t>
            </a:r>
          </a:p>
          <a:p>
            <a:pPr marL="171450" indent="-171450">
              <a:buFontTx/>
              <a:buChar char="-"/>
            </a:pPr>
            <a:r>
              <a:rPr lang="en-US" baseline="0" dirty="0" smtClean="0"/>
              <a:t>Meta-relationship can be applied to other meta-relationships</a:t>
            </a:r>
          </a:p>
          <a:p>
            <a:pPr marL="171450" indent="-171450">
              <a:buFontTx/>
              <a:buChar char="-"/>
            </a:pPr>
            <a:r>
              <a:rPr lang="en-US" baseline="0" dirty="0" smtClean="0"/>
              <a:t>for example to define a “same angle” relationship that involves four elements.</a:t>
            </a:r>
            <a:endParaRPr lang="en-US" dirty="0" smtClean="0"/>
          </a:p>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fld id="{C25B016D-8ECC-4A9F-B9F3-A91090A732AE}" type="slidenum">
              <a:rPr lang="en-GB" smtClean="0"/>
              <a:t>16</a:t>
            </a:fld>
            <a:endParaRPr lang="en-GB"/>
          </a:p>
        </p:txBody>
      </p:sp>
    </p:spTree>
    <p:extLst>
      <p:ext uri="{BB962C8B-B14F-4D97-AF65-F5344CB8AC3E}">
        <p14:creationId xmlns:p14="http://schemas.microsoft.com/office/powerpoint/2010/main" val="734840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regularity of a pattern structure</a:t>
            </a:r>
            <a:r>
              <a:rPr lang="en-US" baseline="0" dirty="0" smtClean="0"/>
              <a:t> is represented by relationship groups.</a:t>
            </a:r>
          </a:p>
          <a:p>
            <a:pPr marL="171450" indent="-171450">
              <a:buFontTx/>
              <a:buChar char="-"/>
            </a:pPr>
            <a:r>
              <a:rPr lang="en-US" baseline="0" dirty="0" smtClean="0"/>
              <a:t>These groups contain relationships of the same type and with the same value</a:t>
            </a:r>
          </a:p>
          <a:p>
            <a:pPr marL="171450" indent="-171450">
              <a:buFontTx/>
              <a:buChar char="-"/>
            </a:pPr>
            <a:r>
              <a:rPr lang="en-US" baseline="0" dirty="0" smtClean="0"/>
              <a:t>In this example the distance relationships form a group since they all have the same distance</a:t>
            </a:r>
          </a:p>
          <a:p>
            <a:pPr marL="171450" indent="-171450">
              <a:buFontTx/>
              <a:buChar char="-"/>
            </a:pPr>
            <a:r>
              <a:rPr lang="en-US" baseline="0" dirty="0" smtClean="0"/>
              <a:t>As well as the angle difference relationships since they are all 90 degrees</a:t>
            </a:r>
          </a:p>
        </p:txBody>
      </p:sp>
      <p:sp>
        <p:nvSpPr>
          <p:cNvPr id="4" name="Slide Number Placeholder 3"/>
          <p:cNvSpPr>
            <a:spLocks noGrp="1"/>
          </p:cNvSpPr>
          <p:nvPr>
            <p:ph type="sldNum" sz="quarter" idx="10"/>
          </p:nvPr>
        </p:nvSpPr>
        <p:spPr/>
        <p:txBody>
          <a:bodyPr/>
          <a:lstStyle/>
          <a:p>
            <a:fld id="{C25B016D-8ECC-4A9F-B9F3-A91090A732AE}" type="slidenum">
              <a:rPr lang="en-GB" smtClean="0"/>
              <a:t>17</a:t>
            </a:fld>
            <a:endParaRPr lang="en-GB"/>
          </a:p>
        </p:txBody>
      </p:sp>
    </p:spTree>
    <p:extLst>
      <p:ext uri="{BB962C8B-B14F-4D97-AF65-F5344CB8AC3E}">
        <p14:creationId xmlns:p14="http://schemas.microsoft.com/office/powerpoint/2010/main" val="1895294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this is how we describe</a:t>
            </a:r>
            <a:r>
              <a:rPr lang="en-US" baseline="0" dirty="0" smtClean="0"/>
              <a:t> the pattern structure.</a:t>
            </a:r>
          </a:p>
          <a:p>
            <a:pPr marL="171450" indent="-171450">
              <a:buFontTx/>
              <a:buChar char="-"/>
            </a:pPr>
            <a:r>
              <a:rPr lang="en-US" baseline="0" dirty="0" smtClean="0"/>
              <a:t>In our work, we assume this pattern graph is given for any given pattern.</a:t>
            </a:r>
          </a:p>
          <a:p>
            <a:pPr marL="171450" indent="-171450">
              <a:buFontTx/>
              <a:buChar char="-"/>
            </a:pPr>
            <a:r>
              <a:rPr lang="en-US" baseline="0" dirty="0" smtClean="0"/>
              <a:t>In a complete pattern editing workflow, we would extract this pattern graph from the arrangement of elements</a:t>
            </a:r>
          </a:p>
          <a:p>
            <a:pPr marL="171450" indent="-171450">
              <a:buFontTx/>
              <a:buChar char="-"/>
            </a:pPr>
            <a:r>
              <a:rPr lang="en-US" baseline="0" dirty="0" smtClean="0"/>
              <a:t>But we consider this to be an orthogonal pattern recognition problem, so we did not go into that</a:t>
            </a:r>
          </a:p>
          <a:p>
            <a:pPr marL="171450" indent="-171450">
              <a:buFontTx/>
              <a:buChar char="-"/>
            </a:pPr>
            <a:endParaRPr lang="en-US" dirty="0" smtClean="0"/>
          </a:p>
          <a:p>
            <a:pPr marL="171450" indent="-171450">
              <a:buFontTx/>
              <a:buChar char="-"/>
            </a:pPr>
            <a:r>
              <a:rPr lang="en-US" dirty="0" smtClean="0"/>
              <a:t>Next, we show how this</a:t>
            </a:r>
            <a:r>
              <a:rPr lang="en-US" baseline="0" dirty="0" smtClean="0"/>
              <a:t> graph can help us find pattern variations</a:t>
            </a: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18</a:t>
            </a:fld>
            <a:endParaRPr lang="en-GB"/>
          </a:p>
        </p:txBody>
      </p:sp>
    </p:spTree>
    <p:extLst>
      <p:ext uri="{BB962C8B-B14F-4D97-AF65-F5344CB8AC3E}">
        <p14:creationId xmlns:p14="http://schemas.microsoft.com/office/powerpoint/2010/main" val="1735895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Take for example this pattern and the user modification shown on the right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This is the corresponding pattern graph. For clarity we show all relationships that may exist between two elements with a single blue node.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pattern graph is an </a:t>
            </a:r>
            <a:r>
              <a:rPr lang="en-US" baseline="0" dirty="0" err="1" smtClean="0"/>
              <a:t>overcomplete</a:t>
            </a:r>
            <a:r>
              <a:rPr lang="en-US" baseline="0" dirty="0" smtClean="0"/>
              <a:t> representation of the pattern structure: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It contains several possible interpretations of the structure.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One interpretation are these interlocking rectangles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 different interpretation might be these two triangle structures.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edit changes some part of the pattern structure, shown in red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and makes is necessary to disambiguate these interpretations.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Each Interpretation results in a different variation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We can list all possible variations by deciding for each relationship whether to constrain it to its original value, to its changed value, or whether to drop it from the pattern graph.</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For example, constraining the relationship that form rectangles to the original values and dropping all other relationship gives us the first variation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Changing the distance relationships to the new values gives us the second variation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Doing the same thing with the triangle relationships gives us the two variations on the right.</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Note that the number of variations is exponential in the number of relationships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We will discuss how to find a good subset of these variations later 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For now we will concentrate</a:t>
            </a:r>
            <a:r>
              <a:rPr lang="en-US" baseline="0" dirty="0" smtClean="0"/>
              <a:t> one of these variations, characterized by a set of relationship fixed either to the original or to a modified value.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We can find the element poses corresponding to a variation using constrained optimization</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C25B016D-8ECC-4A9F-B9F3-A91090A732AE}" type="slidenum">
              <a:rPr lang="en-GB" smtClean="0"/>
              <a:t>19</a:t>
            </a:fld>
            <a:endParaRPr lang="en-GB"/>
          </a:p>
        </p:txBody>
      </p:sp>
    </p:spTree>
    <p:extLst>
      <p:ext uri="{BB962C8B-B14F-4D97-AF65-F5344CB8AC3E}">
        <p14:creationId xmlns:p14="http://schemas.microsoft.com/office/powerpoint/2010/main" val="374567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Patterns can come in a large variety of arrangements, from very symmetric compositions (right) to more organic arrangements (left).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designs, they are frequently used as to add visual interest to filled regions, as main design element, or as backdrop to a primary design element.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Our work focuses on patterns that are arrangements of discrete elements, like the examples you can see here.</a:t>
            </a:r>
          </a:p>
          <a:p>
            <a:pPr marL="171450" indent="-171450">
              <a:buFontTx/>
              <a:buChar char="-"/>
            </a:pPr>
            <a:r>
              <a:rPr lang="en-US" baseline="0" dirty="0" smtClean="0"/>
              <a:t>One common characteristic of these patterns is that they exhibit certain amount of structural regularity.</a:t>
            </a:r>
          </a:p>
        </p:txBody>
      </p:sp>
      <p:sp>
        <p:nvSpPr>
          <p:cNvPr id="4" name="Slide Number Placeholder 3"/>
          <p:cNvSpPr>
            <a:spLocks noGrp="1"/>
          </p:cNvSpPr>
          <p:nvPr>
            <p:ph type="sldNum" sz="quarter" idx="10"/>
          </p:nvPr>
        </p:nvSpPr>
        <p:spPr/>
        <p:txBody>
          <a:bodyPr/>
          <a:lstStyle/>
          <a:p>
            <a:fld id="{C25B016D-8ECC-4A9F-B9F3-A91090A732AE}" type="slidenum">
              <a:rPr lang="en-GB" smtClean="0"/>
              <a:t>2</a:t>
            </a:fld>
            <a:endParaRPr lang="en-GB"/>
          </a:p>
        </p:txBody>
      </p:sp>
    </p:spTree>
    <p:extLst>
      <p:ext uri="{BB962C8B-B14F-4D97-AF65-F5344CB8AC3E}">
        <p14:creationId xmlns:p14="http://schemas.microsoft.com/office/powerpoint/2010/main" val="3918254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start with formalizing the state of a pattern, which can be described by the element poses and the value of each relationship.</a:t>
            </a:r>
          </a:p>
          <a:p>
            <a:pPr marL="171450" indent="-171450">
              <a:buFontTx/>
              <a:buChar char="-"/>
            </a:pPr>
            <a:r>
              <a:rPr lang="en-US" baseline="0" dirty="0" smtClean="0"/>
              <a:t>This is somewhat redundant, because relationship values can be deduced from the element poses.</a:t>
            </a:r>
          </a:p>
          <a:p>
            <a:pPr marL="171450" indent="-171450">
              <a:buFontTx/>
              <a:buChar char="-"/>
            </a:pPr>
            <a:r>
              <a:rPr lang="en-US" baseline="0" dirty="0" smtClean="0"/>
              <a:t>But including them in the state reduces direct dependencies between state variables and makes the optimization problem sparse.</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20</a:t>
            </a:fld>
            <a:endParaRPr lang="en-GB"/>
          </a:p>
        </p:txBody>
      </p:sp>
    </p:spTree>
    <p:extLst>
      <p:ext uri="{BB962C8B-B14F-4D97-AF65-F5344CB8AC3E}">
        <p14:creationId xmlns:p14="http://schemas.microsoft.com/office/powerpoint/2010/main" val="283187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denote</a:t>
            </a:r>
            <a:r>
              <a:rPr lang="en-US" baseline="0" dirty="0" smtClean="0"/>
              <a:t> the state of the original pattern with tau</a:t>
            </a:r>
          </a:p>
          <a:p>
            <a:pPr marL="171450" indent="-171450">
              <a:buFontTx/>
              <a:buChar char="-"/>
            </a:pPr>
            <a:r>
              <a:rPr lang="en-US" baseline="0" dirty="0" smtClean="0"/>
              <a:t>Nu is the state of the modified pattern</a:t>
            </a:r>
          </a:p>
          <a:p>
            <a:pPr marL="171450" indent="-171450">
              <a:buFontTx/>
              <a:buChar char="-"/>
            </a:pPr>
            <a:r>
              <a:rPr lang="en-US" baseline="0" dirty="0" smtClean="0"/>
              <a:t>And mu the state of a variation.</a:t>
            </a:r>
          </a:p>
          <a:p>
            <a:pPr marL="171450" indent="-171450">
              <a:buFontTx/>
              <a:buChar cha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We fix the our</a:t>
            </a:r>
            <a:r>
              <a:rPr lang="en-US" baseline="0" dirty="0" smtClean="0"/>
              <a:t> choice of kept or changed relationships with hard constraints.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brackets denote selecting a subset of the state, in this case the value of kept and changed relationships.</a:t>
            </a:r>
          </a:p>
          <a:p>
            <a:pPr marL="171450" indent="-171450">
              <a:buFontTx/>
              <a:buChar char="-"/>
            </a:pPr>
            <a:r>
              <a:rPr lang="en-US" dirty="0" smtClean="0"/>
              <a:t>Then, we search for a</a:t>
            </a:r>
            <a:r>
              <a:rPr lang="en-US" baseline="0" dirty="0" smtClean="0"/>
              <a:t> state mu </a:t>
            </a:r>
            <a:r>
              <a:rPr lang="en-US" dirty="0" smtClean="0"/>
              <a:t>that</a:t>
            </a:r>
            <a:r>
              <a:rPr lang="en-US" baseline="0" dirty="0" smtClean="0"/>
              <a:t> optimizes two properties of a pattern variation:</a:t>
            </a:r>
          </a:p>
          <a:p>
            <a:pPr marL="171450" indent="-171450">
              <a:buFontTx/>
              <a:buChar char="-"/>
            </a:pPr>
            <a:r>
              <a:rPr lang="en-US" baseline="0" dirty="0" smtClean="0"/>
              <a:t>First, the edit accuracy, measured as difference to the modified state nu.</a:t>
            </a:r>
          </a:p>
          <a:p>
            <a:pPr marL="171450" indent="-171450">
              <a:buFontTx/>
              <a:buChar char="-"/>
            </a:pPr>
            <a:r>
              <a:rPr lang="en-US" baseline="0" dirty="0" smtClean="0"/>
              <a:t>And second, we optimize the validity of the pattern.</a:t>
            </a:r>
          </a:p>
          <a:p>
            <a:pPr marL="171450" indent="-171450">
              <a:buFontTx/>
              <a:buChar char="-"/>
            </a:pPr>
            <a:r>
              <a:rPr lang="en-US" baseline="0" dirty="0" smtClean="0"/>
              <a:t>Since both element poses and relationship values are part of the state, they do not need to correspond to each other.</a:t>
            </a:r>
          </a:p>
          <a:p>
            <a:pPr marL="171450" indent="-171450">
              <a:buFontTx/>
              <a:buChar char="-"/>
            </a:pPr>
            <a:r>
              <a:rPr lang="en-US" baseline="0" dirty="0" smtClean="0"/>
              <a:t>The pattern is only in a valid state if they do, for example if the relationship value for the distance between two elements corresponds to the distance obtained from the corresponding element poses.</a:t>
            </a:r>
          </a:p>
          <a:p>
            <a:pPr marL="171450" indent="-171450">
              <a:buFontTx/>
              <a:buChar char="-"/>
            </a:pPr>
            <a:r>
              <a:rPr lang="en-US" baseline="0" dirty="0" smtClean="0"/>
              <a:t>This is expressed by the function sigma that computes relationship values from element poses (which should match the relationship values in the state).</a:t>
            </a:r>
          </a:p>
          <a:p>
            <a:pPr marL="171450" indent="-171450">
              <a:buFontTx/>
              <a:buChar char="-"/>
            </a:pPr>
            <a:r>
              <a:rPr lang="en-US" baseline="0" dirty="0" smtClean="0"/>
              <a:t>Finally, we add a </a:t>
            </a:r>
            <a:r>
              <a:rPr lang="en-US" baseline="0" dirty="0" err="1" smtClean="0"/>
              <a:t>regularizer</a:t>
            </a:r>
            <a:r>
              <a:rPr lang="en-US" baseline="0" dirty="0" smtClean="0"/>
              <a:t> that prefers changing as few elements and relationships as possible</a:t>
            </a:r>
          </a:p>
          <a:p>
            <a:pPr marL="171450" indent="-171450">
              <a:buFontTx/>
              <a:buChar char="-"/>
            </a:pPr>
            <a:r>
              <a:rPr lang="en-US" baseline="0" dirty="0" smtClean="0"/>
              <a:t>Since the relationship functions may be non-linear, this is a non-linear optimization</a:t>
            </a:r>
          </a:p>
          <a:p>
            <a:pPr marL="171450" indent="-171450">
              <a:buFontTx/>
              <a:buChar char="-"/>
            </a:pPr>
            <a:r>
              <a:rPr lang="en-US" baseline="0" dirty="0" smtClean="0"/>
              <a:t>We use it to get the final pattern variation.</a:t>
            </a:r>
          </a:p>
          <a:p>
            <a:pPr marL="171450" indent="-171450">
              <a:buFontTx/>
              <a:buChar char="-"/>
            </a:pPr>
            <a:r>
              <a:rPr lang="en-US" baseline="0" dirty="0" smtClean="0"/>
              <a:t>For a quick preview of a variation, we use a linear approximation</a:t>
            </a:r>
          </a:p>
        </p:txBody>
      </p:sp>
      <p:sp>
        <p:nvSpPr>
          <p:cNvPr id="4" name="Slide Number Placeholder 3"/>
          <p:cNvSpPr>
            <a:spLocks noGrp="1"/>
          </p:cNvSpPr>
          <p:nvPr>
            <p:ph type="sldNum" sz="quarter" idx="10"/>
          </p:nvPr>
        </p:nvSpPr>
        <p:spPr/>
        <p:txBody>
          <a:bodyPr/>
          <a:lstStyle/>
          <a:p>
            <a:fld id="{C25B016D-8ECC-4A9F-B9F3-A91090A732AE}" type="slidenum">
              <a:rPr lang="en-GB" smtClean="0"/>
              <a:t>21</a:t>
            </a:fld>
            <a:endParaRPr lang="en-GB"/>
          </a:p>
        </p:txBody>
      </p:sp>
    </p:spTree>
    <p:extLst>
      <p:ext uri="{BB962C8B-B14F-4D97-AF65-F5344CB8AC3E}">
        <p14:creationId xmlns:p14="http://schemas.microsoft.com/office/powerpoint/2010/main" val="1447665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C25B016D-8ECC-4A9F-B9F3-A91090A732AE}" type="slidenum">
              <a:rPr lang="en-GB" smtClean="0"/>
              <a:t>22</a:t>
            </a:fld>
            <a:endParaRPr lang="en-GB"/>
          </a:p>
        </p:txBody>
      </p:sp>
    </p:spTree>
    <p:extLst>
      <p:ext uri="{BB962C8B-B14F-4D97-AF65-F5344CB8AC3E}">
        <p14:creationId xmlns:p14="http://schemas.microsoft.com/office/powerpoint/2010/main" val="2357360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then decompose the individual terms of the objective into a vector-valued function</a:t>
            </a:r>
          </a:p>
          <a:p>
            <a:pPr marL="171450" indent="-171450">
              <a:buFontTx/>
              <a:buChar char="-"/>
            </a:pPr>
            <a:r>
              <a:rPr lang="en-US" dirty="0" smtClean="0"/>
              <a:t>And approximate it with</a:t>
            </a:r>
            <a:r>
              <a:rPr lang="en-US" baseline="0" dirty="0" smtClean="0"/>
              <a:t> a linear Taylor Expansion at the modified state nu</a:t>
            </a:r>
          </a:p>
          <a:p>
            <a:pPr marL="171450" indent="-171450">
              <a:buFontTx/>
              <a:buChar char="-"/>
            </a:pPr>
            <a:r>
              <a:rPr lang="en-US" dirty="0" smtClean="0"/>
              <a:t>Since the hard constraints are constants, we can fix this part of the</a:t>
            </a:r>
            <a:r>
              <a:rPr lang="en-US" baseline="0" dirty="0" smtClean="0"/>
              <a:t> state, consisting of the relationship values for kept and changed relationships.</a:t>
            </a:r>
          </a:p>
          <a:p>
            <a:pPr marL="171450" indent="-171450">
              <a:buFontTx/>
              <a:buChar char="-"/>
            </a:pPr>
            <a:r>
              <a:rPr lang="en-US" baseline="0" dirty="0" smtClean="0"/>
              <a:t>and solve for the remaining state that is free to change, which includes the element poses and the dropped relationship values.</a:t>
            </a:r>
            <a:endParaRPr lang="en-US" dirty="0" smtClean="0"/>
          </a:p>
          <a:p>
            <a:pPr marL="171450" indent="-171450">
              <a:buFontTx/>
              <a:buChar char="-"/>
            </a:pPr>
            <a:endParaRPr lang="en-US" dirty="0" smtClean="0"/>
          </a:p>
          <a:p>
            <a:pPr marL="171450" indent="-171450">
              <a:buFontTx/>
              <a:buChar char="-"/>
            </a:pPr>
            <a:r>
              <a:rPr lang="en-US" dirty="0" smtClean="0"/>
              <a:t>Intuitively,</a:t>
            </a:r>
            <a:r>
              <a:rPr lang="en-US" baseline="0" dirty="0" smtClean="0"/>
              <a:t> the fixed constraints introduce changes that take the state away from the zero-set of the objective function, along the fixed dimensions of the pattern state.</a:t>
            </a:r>
          </a:p>
          <a:p>
            <a:pPr marL="171450" indent="-171450">
              <a:buFontTx/>
              <a:buChar char="-"/>
            </a:pPr>
            <a:r>
              <a:rPr lang="en-US" baseline="0" dirty="0" smtClean="0"/>
              <a:t>The pattern is generally not in a valid state anymore after changing relationship values without changing element poses</a:t>
            </a:r>
          </a:p>
          <a:p>
            <a:pPr marL="171450" indent="-171450">
              <a:buFontTx/>
              <a:buChar char="-"/>
            </a:pPr>
            <a:r>
              <a:rPr lang="en-US" baseline="0" dirty="0" smtClean="0"/>
              <a:t>Our solver then finds the closest state on the linear approximation of the zero-set manifold that can be reached along the free dimensions of the pattern state, which is generally close to the actual manifold.</a:t>
            </a:r>
          </a:p>
          <a:p>
            <a:pPr marL="171450" indent="-171450">
              <a:buFontTx/>
              <a:buChar char="-"/>
            </a:pPr>
            <a:endParaRPr lang="en-US" baseline="0" dirty="0" smtClean="0"/>
          </a:p>
          <a:p>
            <a:pPr marL="171450" indent="-171450">
              <a:buFontTx/>
              <a:buChar char="-"/>
            </a:pPr>
            <a:r>
              <a:rPr lang="en-US" baseline="0" dirty="0" smtClean="0"/>
              <a:t>With this linear approximation, we can quickly compute the patterns for a set of candidate variations.</a:t>
            </a:r>
          </a:p>
          <a:p>
            <a:pPr marL="171450" indent="-171450">
              <a:buFontTx/>
              <a:buChar char="-"/>
            </a:pPr>
            <a:r>
              <a:rPr lang="en-US" baseline="0" dirty="0" smtClean="0"/>
              <a:t>This will be essential for identifying a good subset of variations</a:t>
            </a:r>
          </a:p>
        </p:txBody>
      </p:sp>
      <p:sp>
        <p:nvSpPr>
          <p:cNvPr id="4" name="Slide Number Placeholder 3"/>
          <p:cNvSpPr>
            <a:spLocks noGrp="1"/>
          </p:cNvSpPr>
          <p:nvPr>
            <p:ph type="sldNum" sz="quarter" idx="10"/>
          </p:nvPr>
        </p:nvSpPr>
        <p:spPr/>
        <p:txBody>
          <a:bodyPr/>
          <a:lstStyle/>
          <a:p>
            <a:fld id="{C25B016D-8ECC-4A9F-B9F3-A91090A732AE}" type="slidenum">
              <a:rPr lang="en-GB" smtClean="0"/>
              <a:t>23</a:t>
            </a:fld>
            <a:endParaRPr lang="en-GB"/>
          </a:p>
        </p:txBody>
      </p:sp>
    </p:spTree>
    <p:extLst>
      <p:ext uri="{BB962C8B-B14F-4D97-AF65-F5344CB8AC3E}">
        <p14:creationId xmlns:p14="http://schemas.microsoft.com/office/powerpoint/2010/main" val="345694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Here we</a:t>
            </a:r>
            <a:r>
              <a:rPr lang="en-US" baseline="0" dirty="0" smtClean="0"/>
              <a:t> show the accuracy of the linear approximation.</a:t>
            </a:r>
          </a:p>
          <a:p>
            <a:pPr marL="171450" indent="-171450">
              <a:buFontTx/>
              <a:buChar char="-"/>
            </a:pPr>
            <a:r>
              <a:rPr lang="en-US" baseline="0" dirty="0" smtClean="0"/>
              <a:t>Linear approximation is shown with black lines in front of the colored non-linear solutions</a:t>
            </a:r>
          </a:p>
          <a:p>
            <a:pPr marL="171450" indent="-171450">
              <a:buFontTx/>
              <a:buChar char="-"/>
            </a:pPr>
            <a:r>
              <a:rPr lang="en-US" baseline="0" dirty="0" smtClean="0"/>
              <a:t>In most cases the approximation is quite accurate</a:t>
            </a:r>
          </a:p>
          <a:p>
            <a:pPr marL="171450" indent="-171450">
              <a:buFontTx/>
              <a:buChar char="-"/>
            </a:pPr>
            <a:r>
              <a:rPr lang="en-US" baseline="0" dirty="0" smtClean="0"/>
              <a:t>The approximation errors in the middle row are the largest we observed in any of our patterns (including much larger ones)</a:t>
            </a:r>
          </a:p>
          <a:p>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24</a:t>
            </a:fld>
            <a:endParaRPr lang="en-GB"/>
          </a:p>
        </p:txBody>
      </p:sp>
    </p:spTree>
    <p:extLst>
      <p:ext uri="{BB962C8B-B14F-4D97-AF65-F5344CB8AC3E}">
        <p14:creationId xmlns:p14="http://schemas.microsoft.com/office/powerpoint/2010/main" val="1559474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There</a:t>
            </a:r>
            <a:r>
              <a:rPr lang="en-US" baseline="0" dirty="0" smtClean="0"/>
              <a:t> is an exponential number of possible variations, one for each combination of relationship choices, whether to keep, change or delete a relationship.</a:t>
            </a:r>
            <a:endParaRPr lang="en-US" dirty="0" smtClean="0"/>
          </a:p>
          <a:p>
            <a:pPr marL="171450" indent="-171450">
              <a:buFontTx/>
              <a:buChar char="-"/>
            </a:pPr>
            <a:r>
              <a:rPr lang="en-US" dirty="0" smtClean="0"/>
              <a:t>This set of variations contains</a:t>
            </a:r>
            <a:r>
              <a:rPr lang="en-US" baseline="0" dirty="0" smtClean="0"/>
              <a:t> large subsets of duplicate patterns, some invalid patterns and some unintuitive variations.</a:t>
            </a:r>
            <a:endParaRPr lang="en-US" dirty="0" smtClean="0"/>
          </a:p>
          <a:p>
            <a:pPr marL="171450" indent="-171450">
              <a:buFontTx/>
              <a:buChar char="-"/>
            </a:pPr>
            <a:r>
              <a:rPr lang="en-US" baseline="0" dirty="0" smtClean="0"/>
              <a:t>In the next step, we pick a subset of variations that is valid, distinct and intuitive.</a:t>
            </a:r>
          </a:p>
          <a:p>
            <a:pPr marL="171450" indent="-171450">
              <a:buFontTx/>
              <a:buChar char="-"/>
            </a:pPr>
            <a:r>
              <a:rPr lang="en-US" baseline="0" dirty="0" smtClean="0"/>
              <a:t>Note that this subset does not need to represent all possible variations of a pattern</a:t>
            </a:r>
          </a:p>
          <a:p>
            <a:pPr marL="171450" indent="-171450">
              <a:buFontTx/>
              <a:buChar char="-"/>
            </a:pPr>
            <a:r>
              <a:rPr lang="en-US" sz="1200" kern="1200" dirty="0" smtClean="0">
                <a:solidFill>
                  <a:schemeClr val="tx1"/>
                </a:solidFill>
                <a:effectLst/>
                <a:latin typeface="+mn-lt"/>
                <a:ea typeface="+mn-ea"/>
                <a:cs typeface="+mn-cs"/>
              </a:rPr>
              <a:t>in our experience, showing 5-10 different suggestions is often enough to facilitate </a:t>
            </a:r>
            <a:r>
              <a:rPr lang="en-US" sz="1200" kern="1200" dirty="0" smtClean="0">
                <a:solidFill>
                  <a:schemeClr val="tx1"/>
                </a:solidFill>
                <a:effectLst/>
                <a:latin typeface="+mn-lt"/>
                <a:ea typeface="+mn-ea"/>
                <a:cs typeface="+mn-cs"/>
              </a:rPr>
              <a:t>exploration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5B016D-8ECC-4A9F-B9F3-A91090A732AE}" type="slidenum">
              <a:rPr lang="en-GB" smtClean="0"/>
              <a:t>25</a:t>
            </a:fld>
            <a:endParaRPr lang="en-GB"/>
          </a:p>
        </p:txBody>
      </p:sp>
    </p:spTree>
    <p:extLst>
      <p:ext uri="{BB962C8B-B14F-4D97-AF65-F5344CB8AC3E}">
        <p14:creationId xmlns:p14="http://schemas.microsoft.com/office/powerpoint/2010/main" val="306161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start by picking a random subset of fixed size from full set of variations.</a:t>
            </a:r>
          </a:p>
          <a:p>
            <a:pPr marL="171450" indent="-171450">
              <a:buFontTx/>
              <a:buChar char="-"/>
            </a:pPr>
            <a:r>
              <a:rPr lang="en-US" baseline="0" dirty="0" smtClean="0"/>
              <a:t>This subset contains a large enough set of interesting variations, which we continue to filter in the next steps.</a:t>
            </a:r>
          </a:p>
          <a:p>
            <a:pPr marL="171450" indent="-171450">
              <a:buFontTx/>
              <a:buChar char="-"/>
            </a:pPr>
            <a:r>
              <a:rPr lang="en-US" baseline="0" dirty="0" smtClean="0"/>
              <a:t>Some of the variations are not immediately intuitive responses to the user edit.</a:t>
            </a:r>
          </a:p>
          <a:p>
            <a:pPr marL="171450" indent="-171450">
              <a:buFontTx/>
              <a:buChar char="-"/>
            </a:pPr>
            <a:r>
              <a:rPr lang="en-US" baseline="0" dirty="0" smtClean="0"/>
              <a:t>While it is hard to define what an intuitive response to the edit is, we have identified one property that consistently causes unexpected variations:</a:t>
            </a:r>
          </a:p>
          <a:p>
            <a:pPr marL="171450" indent="-171450">
              <a:buFontTx/>
              <a:buChar char="-"/>
            </a:pPr>
            <a:r>
              <a:rPr lang="en-US" baseline="0" dirty="0" smtClean="0"/>
              <a:t>Variations that change multiple relationship groups introduce too much change at once to understand what is going on.</a:t>
            </a:r>
          </a:p>
          <a:p>
            <a:pPr marL="171450" indent="-171450">
              <a:buFontTx/>
              <a:buChar char="-"/>
            </a:pPr>
            <a:r>
              <a:rPr lang="en-US" baseline="0" dirty="0" smtClean="0"/>
              <a:t>So we filter out patterns where too many groups change at once.</a:t>
            </a:r>
          </a:p>
          <a:p>
            <a:pPr marL="171450" indent="-171450">
              <a:buFontTx/>
              <a:buChar char="-"/>
            </a:pPr>
            <a:r>
              <a:rPr lang="en-US" baseline="0" dirty="0" smtClean="0"/>
              <a:t>Next, we filter out invalid and duplicate variations.</a:t>
            </a:r>
          </a:p>
          <a:p>
            <a:pPr marL="171450" indent="-171450">
              <a:buFontTx/>
              <a:buChar char="-"/>
            </a:pPr>
            <a:r>
              <a:rPr lang="en-US" baseline="0" dirty="0" smtClean="0"/>
              <a:t>To do that, we need to know the final element poses. But we cannot solve the optimization problem for a huge number of variations, so we employ two strategies:</a:t>
            </a:r>
          </a:p>
          <a:p>
            <a:pPr marL="171450" indent="-171450">
              <a:buFontTx/>
              <a:buChar char="-"/>
            </a:pPr>
            <a:r>
              <a:rPr lang="en-US" baseline="0" dirty="0" smtClean="0"/>
              <a:t>We pick a smaller random subset of the remaining variations and then apply our linear approximation to that subset.</a:t>
            </a:r>
          </a:p>
          <a:p>
            <a:pPr marL="171450" indent="-171450">
              <a:buFontTx/>
              <a:buChar char="-"/>
            </a:pPr>
            <a:r>
              <a:rPr lang="en-US" baseline="0" dirty="0" smtClean="0"/>
              <a:t>Using the approximated solutions, we can easily identify invalid patterns by their high objective value</a:t>
            </a:r>
          </a:p>
          <a:p>
            <a:pPr marL="171450" indent="-171450">
              <a:buFontTx/>
              <a:buChar char="-"/>
            </a:pPr>
            <a:r>
              <a:rPr lang="en-US" baseline="0" dirty="0" smtClean="0"/>
              <a:t>And duplicate patterns by similar relationship values.</a:t>
            </a:r>
          </a:p>
          <a:p>
            <a:pPr marL="171450" indent="-171450">
              <a:buFontTx/>
              <a:buChar char="-"/>
            </a:pPr>
            <a:r>
              <a:rPr lang="en-US" baseline="0" dirty="0" smtClean="0"/>
              <a:t>What remains is our final set of valid, distinct and intuitive variations that is shown to the user.</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26</a:t>
            </a:fld>
            <a:endParaRPr lang="en-GB"/>
          </a:p>
        </p:txBody>
      </p:sp>
    </p:spTree>
    <p:extLst>
      <p:ext uri="{BB962C8B-B14F-4D97-AF65-F5344CB8AC3E}">
        <p14:creationId xmlns:p14="http://schemas.microsoft.com/office/powerpoint/2010/main" val="1652701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performed several experiments with our method</a:t>
            </a: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27</a:t>
            </a:fld>
            <a:endParaRPr lang="en-GB"/>
          </a:p>
        </p:txBody>
      </p:sp>
    </p:spTree>
    <p:extLst>
      <p:ext uri="{BB962C8B-B14F-4D97-AF65-F5344CB8AC3E}">
        <p14:creationId xmlns:p14="http://schemas.microsoft.com/office/powerpoint/2010/main" val="3975628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Here we show several variations of four smaller</a:t>
            </a:r>
            <a:r>
              <a:rPr lang="en-US" baseline="0" dirty="0" smtClean="0"/>
              <a:t> to medium-sized patterns.</a:t>
            </a:r>
          </a:p>
          <a:p>
            <a:pPr marL="171450" indent="-171450">
              <a:buFontTx/>
              <a:buChar char="-"/>
            </a:pPr>
            <a:r>
              <a:rPr lang="en-US" baseline="0" dirty="0" smtClean="0"/>
              <a:t>Note that the patterns are distinct and intuitive</a:t>
            </a:r>
          </a:p>
          <a:p>
            <a:pPr marL="171450" indent="-171450">
              <a:buFontTx/>
              <a:buChar char="-"/>
            </a:pPr>
            <a:r>
              <a:rPr lang="en-US" baseline="0" dirty="0" smtClean="0"/>
              <a:t>A user study suggests that they could also be used as inspiration for a designers, since it may be hard to come up with and preview all of these variations</a:t>
            </a: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28</a:t>
            </a:fld>
            <a:endParaRPr lang="en-GB"/>
          </a:p>
        </p:txBody>
      </p:sp>
    </p:spTree>
    <p:extLst>
      <p:ext uri="{BB962C8B-B14F-4D97-AF65-F5344CB8AC3E}">
        <p14:creationId xmlns:p14="http://schemas.microsoft.com/office/powerpoint/2010/main" val="3473010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5B016D-8ECC-4A9F-B9F3-A91090A732AE}" type="slidenum">
              <a:rPr lang="en-GB" smtClean="0"/>
              <a:t>29</a:t>
            </a:fld>
            <a:endParaRPr lang="en-GB"/>
          </a:p>
        </p:txBody>
      </p:sp>
    </p:spTree>
    <p:extLst>
      <p:ext uri="{BB962C8B-B14F-4D97-AF65-F5344CB8AC3E}">
        <p14:creationId xmlns:p14="http://schemas.microsoft.com/office/powerpoint/2010/main" val="428543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In patterns on the right this is immediately apparent, for example some elements share a common distance to the central element or exhibit rotational symmetry</a:t>
            </a:r>
          </a:p>
        </p:txBody>
      </p:sp>
      <p:sp>
        <p:nvSpPr>
          <p:cNvPr id="4" name="Slide Number Placeholder 3"/>
          <p:cNvSpPr>
            <a:spLocks noGrp="1"/>
          </p:cNvSpPr>
          <p:nvPr>
            <p:ph type="sldNum" sz="quarter" idx="10"/>
          </p:nvPr>
        </p:nvSpPr>
        <p:spPr/>
        <p:txBody>
          <a:bodyPr/>
          <a:lstStyle/>
          <a:p>
            <a:fld id="{C25B016D-8ECC-4A9F-B9F3-A91090A732AE}" type="slidenum">
              <a:rPr lang="en-GB" smtClean="0"/>
              <a:t>3</a:t>
            </a:fld>
            <a:endParaRPr lang="en-GB"/>
          </a:p>
        </p:txBody>
      </p:sp>
    </p:spTree>
    <p:extLst>
      <p:ext uri="{BB962C8B-B14F-4D97-AF65-F5344CB8AC3E}">
        <p14:creationId xmlns:p14="http://schemas.microsoft.com/office/powerpoint/2010/main" val="1071913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5B016D-8ECC-4A9F-B9F3-A91090A732AE}" type="slidenum">
              <a:rPr lang="en-GB" smtClean="0"/>
              <a:t>30</a:t>
            </a:fld>
            <a:endParaRPr lang="en-GB"/>
          </a:p>
        </p:txBody>
      </p:sp>
    </p:spTree>
    <p:extLst>
      <p:ext uri="{BB962C8B-B14F-4D97-AF65-F5344CB8AC3E}">
        <p14:creationId xmlns:p14="http://schemas.microsoft.com/office/powerpoint/2010/main" val="3528751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Here we</a:t>
            </a:r>
            <a:r>
              <a:rPr lang="en-US" baseline="0" dirty="0" smtClean="0"/>
              <a:t> show parts of a few editing sessions.</a:t>
            </a:r>
          </a:p>
          <a:p>
            <a:pPr marL="171450" indent="-171450">
              <a:buFontTx/>
              <a:buChar char="-"/>
            </a:pPr>
            <a:r>
              <a:rPr lang="en-US" baseline="0" dirty="0" smtClean="0"/>
              <a:t>On the left-hand side the user can modify elements of the pattern.</a:t>
            </a:r>
          </a:p>
          <a:p>
            <a:pPr marL="171450" indent="-171450">
              <a:buFontTx/>
              <a:buChar char="-"/>
            </a:pPr>
            <a:r>
              <a:rPr lang="en-US" baseline="0" dirty="0" smtClean="0"/>
              <a:t>The right-hand side show variations for the current operation in the last row.</a:t>
            </a:r>
          </a:p>
          <a:p>
            <a:pPr marL="171450" indent="-171450">
              <a:buFontTx/>
              <a:buChar char="-"/>
            </a:pPr>
            <a:r>
              <a:rPr lang="en-US" baseline="0" dirty="0" smtClean="0"/>
              <a:t>Variations from previous operations are shown in previous rows, making it possible to backtrack and pick a different choice.</a:t>
            </a:r>
          </a:p>
          <a:p>
            <a:pPr marL="171450" indent="-171450">
              <a:buFontTx/>
              <a:buChar cha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For a more extended video please visit our website. There we also show an alternative user interface.</a:t>
            </a: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31</a:t>
            </a:fld>
            <a:endParaRPr lang="en-GB"/>
          </a:p>
        </p:txBody>
      </p:sp>
    </p:spTree>
    <p:extLst>
      <p:ext uri="{BB962C8B-B14F-4D97-AF65-F5344CB8AC3E}">
        <p14:creationId xmlns:p14="http://schemas.microsoft.com/office/powerpoint/2010/main" val="1597720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32</a:t>
            </a:fld>
            <a:endParaRPr lang="en-GB"/>
          </a:p>
        </p:txBody>
      </p:sp>
    </p:spTree>
    <p:extLst>
      <p:ext uri="{BB962C8B-B14F-4D97-AF65-F5344CB8AC3E}">
        <p14:creationId xmlns:p14="http://schemas.microsoft.com/office/powerpoint/2010/main" val="3354943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Here are some additional</a:t>
            </a:r>
            <a:r>
              <a:rPr lang="en-US" baseline="0" dirty="0" smtClean="0"/>
              <a:t> results of editing sessions.</a:t>
            </a:r>
          </a:p>
          <a:p>
            <a:pPr marL="171450" indent="-171450">
              <a:buFontTx/>
              <a:buChar char="-"/>
            </a:pPr>
            <a:r>
              <a:rPr lang="en-US" baseline="0" dirty="0" smtClean="0"/>
              <a:t>As you can see it is possible to create quite distinct patterns using few operations.</a:t>
            </a:r>
          </a:p>
          <a:p>
            <a:pPr marL="171450" indent="-171450">
              <a:buFontTx/>
              <a:buChar char="-"/>
            </a:pPr>
            <a:r>
              <a:rPr lang="en-US" baseline="0" dirty="0" smtClean="0"/>
              <a:t>The number of operations performed is shown below each result.</a:t>
            </a:r>
          </a:p>
        </p:txBody>
      </p:sp>
      <p:sp>
        <p:nvSpPr>
          <p:cNvPr id="4" name="Slide Number Placeholder 3"/>
          <p:cNvSpPr>
            <a:spLocks noGrp="1"/>
          </p:cNvSpPr>
          <p:nvPr>
            <p:ph type="sldNum" sz="quarter" idx="10"/>
          </p:nvPr>
        </p:nvSpPr>
        <p:spPr/>
        <p:txBody>
          <a:bodyPr/>
          <a:lstStyle/>
          <a:p>
            <a:fld id="{C25B016D-8ECC-4A9F-B9F3-A91090A732AE}" type="slidenum">
              <a:rPr lang="en-GB" smtClean="0"/>
              <a:t>33</a:t>
            </a:fld>
            <a:endParaRPr lang="en-GB"/>
          </a:p>
        </p:txBody>
      </p:sp>
    </p:spTree>
    <p:extLst>
      <p:ext uri="{BB962C8B-B14F-4D97-AF65-F5344CB8AC3E}">
        <p14:creationId xmlns:p14="http://schemas.microsoft.com/office/powerpoint/2010/main" val="3180481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shown that variations of a pattern can be explored efficiently</a:t>
            </a:r>
          </a:p>
          <a:p>
            <a:pPr marL="171450" indent="-171450">
              <a:buFontTx/>
              <a:buChar char="-"/>
            </a:pPr>
            <a:r>
              <a:rPr lang="en-US" baseline="0" dirty="0" smtClean="0"/>
              <a:t>By representing the pattern structure using an over-complete representation that combines many different interpretations.</a:t>
            </a:r>
          </a:p>
          <a:p>
            <a:pPr marL="171450" indent="-171450">
              <a:buFontTx/>
              <a:buChar char="-"/>
            </a:pPr>
            <a:r>
              <a:rPr lang="en-US" baseline="0" dirty="0" smtClean="0"/>
              <a:t>Picking different interpretations then corresponds to choosing different subsets of this structure and results in a large set of variations</a:t>
            </a:r>
          </a:p>
          <a:p>
            <a:pPr marL="171450" indent="-171450">
              <a:buFontTx/>
              <a:buChar char="-"/>
            </a:pPr>
            <a:r>
              <a:rPr lang="en-US" baseline="0" dirty="0" smtClean="0"/>
              <a:t>We have presented one possible way to pick a subset from this list of variations, combining random sampling with a quick linear approximation, but other approaches are possible</a:t>
            </a:r>
          </a:p>
        </p:txBody>
      </p:sp>
      <p:sp>
        <p:nvSpPr>
          <p:cNvPr id="4" name="Slide Number Placeholder 3"/>
          <p:cNvSpPr>
            <a:spLocks noGrp="1"/>
          </p:cNvSpPr>
          <p:nvPr>
            <p:ph type="sldNum" sz="quarter" idx="10"/>
          </p:nvPr>
        </p:nvSpPr>
        <p:spPr/>
        <p:txBody>
          <a:bodyPr/>
          <a:lstStyle/>
          <a:p>
            <a:fld id="{C25B016D-8ECC-4A9F-B9F3-A91090A732AE}" type="slidenum">
              <a:rPr lang="en-GB" smtClean="0"/>
              <a:t>34</a:t>
            </a:fld>
            <a:endParaRPr lang="en-GB"/>
          </a:p>
        </p:txBody>
      </p:sp>
    </p:spTree>
    <p:extLst>
      <p:ext uri="{BB962C8B-B14F-4D97-AF65-F5344CB8AC3E}">
        <p14:creationId xmlns:p14="http://schemas.microsoft.com/office/powerpoint/2010/main" val="3120771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method can currently not be used for finding variations with more / fewer elements. The pattern graph does not change during an editing session.</a:t>
            </a:r>
          </a:p>
          <a:p>
            <a:r>
              <a:rPr lang="en-US" baseline="0" dirty="0" smtClean="0"/>
              <a:t>And our linear approximation may be inaccurate in some cases, introducing some error in the previews of possible variations.</a:t>
            </a:r>
          </a:p>
          <a:p>
            <a:endParaRPr lang="en-US" dirty="0" smtClean="0"/>
          </a:p>
          <a:p>
            <a:r>
              <a:rPr lang="en-US" dirty="0" smtClean="0"/>
              <a:t>Some interesting directions for future work include</a:t>
            </a:r>
          </a:p>
          <a:p>
            <a:pPr marL="171450" indent="-171450">
              <a:buFontTx/>
              <a:buChar char="-"/>
            </a:pPr>
            <a:r>
              <a:rPr lang="en-US" dirty="0" smtClean="0"/>
              <a:t>Automatically finding</a:t>
            </a:r>
            <a:r>
              <a:rPr lang="en-US" baseline="0" dirty="0" smtClean="0"/>
              <a:t> the pattern graph from the arrangement of elements, resulting in a powerful method for editing element arrangements</a:t>
            </a:r>
          </a:p>
          <a:p>
            <a:pPr marL="171450" indent="-171450">
              <a:buFontTx/>
              <a:buChar char="-"/>
            </a:pPr>
            <a:r>
              <a:rPr lang="en-US" baseline="0" dirty="0" smtClean="0"/>
              <a:t>Replacing our simple heuristics for filtering variations with a more data-driven techniques, for example learning to evaluate patterns from ratings provided by users.</a:t>
            </a: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35</a:t>
            </a:fld>
            <a:endParaRPr lang="en-GB"/>
          </a:p>
        </p:txBody>
      </p:sp>
    </p:spTree>
    <p:extLst>
      <p:ext uri="{BB962C8B-B14F-4D97-AF65-F5344CB8AC3E}">
        <p14:creationId xmlns:p14="http://schemas.microsoft.com/office/powerpoint/2010/main" val="1029674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download the code, an extended video</a:t>
            </a:r>
            <a:r>
              <a:rPr lang="en-US" baseline="0" dirty="0" smtClean="0"/>
              <a:t> of our method and additional material, please visit our website.</a:t>
            </a: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36</a:t>
            </a:fld>
            <a:endParaRPr lang="en-GB"/>
          </a:p>
        </p:txBody>
      </p:sp>
    </p:spTree>
    <p:extLst>
      <p:ext uri="{BB962C8B-B14F-4D97-AF65-F5344CB8AC3E}">
        <p14:creationId xmlns:p14="http://schemas.microsoft.com/office/powerpoint/2010/main" val="1204793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Finally we show how the number</a:t>
            </a:r>
            <a:r>
              <a:rPr lang="en-US" baseline="0" dirty="0" smtClean="0"/>
              <a:t> of variations we evaluate using our linear approximation influences the final number of valid and distinct variations we get.</a:t>
            </a:r>
          </a:p>
          <a:p>
            <a:pPr marL="171450" indent="-171450">
              <a:buFontTx/>
              <a:buChar char="-"/>
            </a:pPr>
            <a:r>
              <a:rPr lang="en-US" baseline="0" dirty="0" smtClean="0"/>
              <a:t>On the y-axis we show what fraction of all available valid and distinct variations we get for different numbers of linear approximations.</a:t>
            </a:r>
          </a:p>
          <a:p>
            <a:pPr marL="171450" indent="-171450">
              <a:buFontTx/>
              <a:buChar char="-"/>
            </a:pPr>
            <a:r>
              <a:rPr lang="en-US" baseline="0" dirty="0" smtClean="0"/>
              <a:t>Here we assume that convergence happens at around 2000 linear evaluations, which is true for most patterns and does not necessarily depend on the complexity of the pattern.</a:t>
            </a:r>
          </a:p>
          <a:p>
            <a:pPr marL="171450" indent="-171450">
              <a:buFontTx/>
              <a:buChar char="-"/>
            </a:pPr>
            <a:r>
              <a:rPr lang="en-US" baseline="0" dirty="0" smtClean="0"/>
              <a:t>The number on the x-axis is the main factor for the performance of our method and can be tuned for the desired level of interactivity.</a:t>
            </a:r>
          </a:p>
          <a:p>
            <a:pPr marL="171450" indent="-171450">
              <a:buFontTx/>
              <a:buChar char="-"/>
            </a:pPr>
            <a:r>
              <a:rPr lang="en-US" baseline="0" dirty="0" smtClean="0"/>
              <a:t>A more advanced implementation could also continue computing linear evaluations and adding more variations in a background thread for improved interactivity.</a:t>
            </a:r>
          </a:p>
          <a:p>
            <a:pPr marL="171450" indent="-171450">
              <a:buFontTx/>
              <a:buChar char="-"/>
            </a:pPr>
            <a:r>
              <a:rPr lang="en-US" baseline="0" dirty="0" smtClean="0"/>
              <a:t>As you can see, there are diminished returns above approximately 150 evaluations for most patterns, so this is the number we chose for our experiments.</a:t>
            </a:r>
          </a:p>
        </p:txBody>
      </p:sp>
      <p:sp>
        <p:nvSpPr>
          <p:cNvPr id="4" name="Slide Number Placeholder 3"/>
          <p:cNvSpPr>
            <a:spLocks noGrp="1"/>
          </p:cNvSpPr>
          <p:nvPr>
            <p:ph type="sldNum" sz="quarter" idx="10"/>
          </p:nvPr>
        </p:nvSpPr>
        <p:spPr/>
        <p:txBody>
          <a:bodyPr/>
          <a:lstStyle/>
          <a:p>
            <a:fld id="{C25B016D-8ECC-4A9F-B9F3-A91090A732AE}" type="slidenum">
              <a:rPr lang="en-GB" smtClean="0"/>
              <a:t>37</a:t>
            </a:fld>
            <a:endParaRPr lang="en-GB"/>
          </a:p>
        </p:txBody>
      </p:sp>
    </p:spTree>
    <p:extLst>
      <p:ext uri="{BB962C8B-B14F-4D97-AF65-F5344CB8AC3E}">
        <p14:creationId xmlns:p14="http://schemas.microsoft.com/office/powerpoint/2010/main" val="2054569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5B016D-8ECC-4A9F-B9F3-A91090A732AE}" type="slidenum">
              <a:rPr lang="en-GB" smtClean="0"/>
              <a:t>38</a:t>
            </a:fld>
            <a:endParaRPr lang="en-GB"/>
          </a:p>
        </p:txBody>
      </p:sp>
    </p:spTree>
    <p:extLst>
      <p:ext uri="{BB962C8B-B14F-4D97-AF65-F5344CB8AC3E}">
        <p14:creationId xmlns:p14="http://schemas.microsoft.com/office/powerpoint/2010/main" val="21014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Even in the leftmost pattern, there is some regularity, for example in the watermelon seeds, the leafs on the branch next to it, or the segments of the orange.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This structural regularity is just as characteristic of the pattern as the shape of individual elements; changing this regularity changes the way the pattern looks.</a:t>
            </a:r>
          </a:p>
          <a:p>
            <a:pPr marL="171450" indent="-171450">
              <a:buFontTx/>
              <a:buChar char="-"/>
            </a:pPr>
            <a:endParaRPr lang="en-US" baseline="0" dirty="0" smtClean="0"/>
          </a:p>
          <a:p>
            <a:pPr marL="171450" indent="-171450">
              <a:buFontTx/>
              <a:buChar char="-"/>
            </a:pPr>
            <a:r>
              <a:rPr lang="en-US" baseline="0" dirty="0" smtClean="0"/>
              <a:t>However, in current editors there is no support for working with this structure.</a:t>
            </a:r>
          </a:p>
          <a:p>
            <a:pPr marL="171450" indent="-171450">
              <a:buFontTx/>
              <a:buChar char="-"/>
            </a:pPr>
            <a:r>
              <a:rPr lang="en-US" baseline="0" dirty="0" smtClean="0"/>
              <a:t>Modifying the structure requires changing each element manually so that they form the modified structure.</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C25B016D-8ECC-4A9F-B9F3-A91090A732AE}" type="slidenum">
              <a:rPr lang="en-GB" smtClean="0"/>
              <a:t>4</a:t>
            </a:fld>
            <a:endParaRPr lang="en-GB"/>
          </a:p>
        </p:txBody>
      </p:sp>
    </p:spTree>
    <p:extLst>
      <p:ext uri="{BB962C8B-B14F-4D97-AF65-F5344CB8AC3E}">
        <p14:creationId xmlns:p14="http://schemas.microsoft.com/office/powerpoint/2010/main" val="297002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Our goal is to facilitate the exploration of possible variations of this structure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a typical exploratory editing, the user might have a rough direction, but not a concrete target pattern in mind.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We aim to provide a tool that lets the user explore different concrete alternatives of realizing that rough direction.</a:t>
            </a:r>
          </a:p>
        </p:txBody>
      </p:sp>
      <p:sp>
        <p:nvSpPr>
          <p:cNvPr id="4" name="Slide Number Placeholder 3"/>
          <p:cNvSpPr>
            <a:spLocks noGrp="1"/>
          </p:cNvSpPr>
          <p:nvPr>
            <p:ph type="sldNum" sz="quarter" idx="10"/>
          </p:nvPr>
        </p:nvSpPr>
        <p:spPr/>
        <p:txBody>
          <a:bodyPr/>
          <a:lstStyle/>
          <a:p>
            <a:fld id="{C25B016D-8ECC-4A9F-B9F3-A91090A732AE}" type="slidenum">
              <a:rPr lang="en-GB" smtClean="0"/>
              <a:t>5</a:t>
            </a:fld>
            <a:endParaRPr lang="en-GB"/>
          </a:p>
        </p:txBody>
      </p:sp>
    </p:spTree>
    <p:extLst>
      <p:ext uri="{BB962C8B-B14F-4D97-AF65-F5344CB8AC3E}">
        <p14:creationId xmlns:p14="http://schemas.microsoft.com/office/powerpoint/2010/main" val="2795130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Take for example the pattern on the right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C25B016D-8ECC-4A9F-B9F3-A91090A732AE}" type="slidenum">
              <a:rPr lang="en-GB" smtClean="0"/>
              <a:t>6</a:t>
            </a:fld>
            <a:endParaRPr lang="en-GB"/>
          </a:p>
        </p:txBody>
      </p:sp>
    </p:spTree>
    <p:extLst>
      <p:ext uri="{BB962C8B-B14F-4D97-AF65-F5344CB8AC3E}">
        <p14:creationId xmlns:p14="http://schemas.microsoft.com/office/powerpoint/2010/main" val="162342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assume the task is create </a:t>
            </a:r>
            <a:r>
              <a:rPr lang="en-US" baseline="0" dirty="0" smtClean="0"/>
              <a:t>a variation with</a:t>
            </a:r>
            <a:r>
              <a:rPr lang="en-US" dirty="0" smtClean="0"/>
              <a:t> </a:t>
            </a:r>
            <a:r>
              <a:rPr lang="en-US" baseline="0" dirty="0" smtClean="0"/>
              <a:t>increased element spacing.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two main goal are then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avoiding the inefficient and repetitive task of modifying each pattern element separately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second, exploring a large number of possible alternatives to achieve the given task.</a:t>
            </a:r>
          </a:p>
        </p:txBody>
      </p:sp>
      <p:sp>
        <p:nvSpPr>
          <p:cNvPr id="4" name="Slide Number Placeholder 3"/>
          <p:cNvSpPr>
            <a:spLocks noGrp="1"/>
          </p:cNvSpPr>
          <p:nvPr>
            <p:ph type="sldNum" sz="quarter" idx="10"/>
          </p:nvPr>
        </p:nvSpPr>
        <p:spPr/>
        <p:txBody>
          <a:bodyPr/>
          <a:lstStyle/>
          <a:p>
            <a:fld id="{C25B016D-8ECC-4A9F-B9F3-A91090A732AE}" type="slidenum">
              <a:rPr lang="en-GB" smtClean="0"/>
              <a:t>7</a:t>
            </a:fld>
            <a:endParaRPr lang="en-GB"/>
          </a:p>
        </p:txBody>
      </p:sp>
    </p:spTree>
    <p:extLst>
      <p:ext uri="{BB962C8B-B14F-4D97-AF65-F5344CB8AC3E}">
        <p14:creationId xmlns:p14="http://schemas.microsoft.com/office/powerpoint/2010/main" val="192809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In traditional vector editing tools, getting a variation of the pattern with increased spacing can require a lot of repetitive operations.</a:t>
            </a:r>
          </a:p>
          <a:p>
            <a:pPr marL="171450" indent="-171450">
              <a:buFontTx/>
              <a:buChar char="-"/>
            </a:pPr>
            <a:r>
              <a:rPr lang="en-US" baseline="0" dirty="0" smtClean="0"/>
              <a:t>Even worse, if we want to find a slightly different variation afterwards, say with a little bit more or less spacing, we have to repeat all of these operations</a:t>
            </a:r>
          </a:p>
          <a:p>
            <a:pPr marL="171450" indent="-171450">
              <a:buFontTx/>
              <a:buChar char="-"/>
            </a:pPr>
            <a:r>
              <a:rPr lang="en-US" baseline="0" dirty="0" smtClean="0"/>
              <a:t>With so much effort required to get to each pattern variation, the exploratory phase of designing a pattern can be time-consuming.</a:t>
            </a: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8</a:t>
            </a:fld>
            <a:endParaRPr lang="en-GB"/>
          </a:p>
        </p:txBody>
      </p:sp>
    </p:spTree>
    <p:extLst>
      <p:ext uri="{BB962C8B-B14F-4D97-AF65-F5344CB8AC3E}">
        <p14:creationId xmlns:p14="http://schemas.microsoft.com/office/powerpoint/2010/main" val="365744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want</a:t>
            </a:r>
            <a:r>
              <a:rPr lang="en-US" baseline="0" dirty="0" smtClean="0"/>
              <a:t> to improve upon this workflow in two ways:</a:t>
            </a:r>
          </a:p>
          <a:p>
            <a:pPr marL="171450" indent="-171450">
              <a:buFontTx/>
              <a:buChar char="-"/>
            </a:pPr>
            <a:r>
              <a:rPr lang="en-US" baseline="0" dirty="0" smtClean="0"/>
              <a:t>First, we want to avoid editing each element separately to increase efficiency</a:t>
            </a:r>
          </a:p>
          <a:p>
            <a:pPr marL="171450" indent="-171450">
              <a:buFontTx/>
              <a:buChar char="-"/>
            </a:pPr>
            <a:r>
              <a:rPr lang="en-US" baseline="0" dirty="0" smtClean="0"/>
              <a:t>And second, we want to let the user explore several alternatives of realizing a given task.</a:t>
            </a:r>
            <a:endParaRPr lang="en-US" dirty="0" smtClean="0"/>
          </a:p>
          <a:p>
            <a:pPr marL="171450" indent="-171450">
              <a:buFontTx/>
              <a:buChar char="-"/>
            </a:pPr>
            <a:r>
              <a:rPr lang="en-US" dirty="0" smtClean="0"/>
              <a:t>To do that</a:t>
            </a:r>
            <a:r>
              <a:rPr lang="en-US" baseline="0" dirty="0" smtClean="0"/>
              <a:t>, we try to solve the following problem:</a:t>
            </a:r>
          </a:p>
          <a:p>
            <a:pPr marL="171450" indent="-171450">
              <a:buFontTx/>
              <a:buChar char="-"/>
            </a:pPr>
            <a:r>
              <a:rPr lang="en-US" baseline="0" dirty="0" smtClean="0"/>
              <a:t>Given a pattern with known structure and a user modification of one or several elements, what are possible variations of the pattern that respect the user edit and maintain some part of the pattern structure?</a:t>
            </a:r>
          </a:p>
          <a:p>
            <a:pPr marL="171450" indent="-171450">
              <a:buFontTx/>
              <a:buChar char="-"/>
            </a:pPr>
            <a:r>
              <a:rPr lang="en-US" baseline="0" dirty="0" smtClean="0"/>
              <a:t>One idea that might come to mind is to use a fixed set of constraints to model the pattern structure, for example the constraint that all elements share the same orientation or are aligned horizontally</a:t>
            </a:r>
          </a:p>
          <a:p>
            <a:pPr marL="171450" indent="-171450">
              <a:buFontTx/>
              <a:buChar char="-"/>
            </a:pPr>
            <a:r>
              <a:rPr lang="en-US" baseline="0" dirty="0" smtClean="0"/>
              <a:t>And solve for element poses that respect the user edit and the constraints.</a:t>
            </a:r>
            <a:endParaRPr lang="en-GB" dirty="0"/>
          </a:p>
        </p:txBody>
      </p:sp>
      <p:sp>
        <p:nvSpPr>
          <p:cNvPr id="4" name="Slide Number Placeholder 3"/>
          <p:cNvSpPr>
            <a:spLocks noGrp="1"/>
          </p:cNvSpPr>
          <p:nvPr>
            <p:ph type="sldNum" sz="quarter" idx="10"/>
          </p:nvPr>
        </p:nvSpPr>
        <p:spPr/>
        <p:txBody>
          <a:bodyPr/>
          <a:lstStyle/>
          <a:p>
            <a:fld id="{C25B016D-8ECC-4A9F-B9F3-A91090A732AE}" type="slidenum">
              <a:rPr lang="en-GB" smtClean="0"/>
              <a:t>9</a:t>
            </a:fld>
            <a:endParaRPr lang="en-GB"/>
          </a:p>
        </p:txBody>
      </p:sp>
    </p:spTree>
    <p:extLst>
      <p:ext uri="{BB962C8B-B14F-4D97-AF65-F5344CB8AC3E}">
        <p14:creationId xmlns:p14="http://schemas.microsoft.com/office/powerpoint/2010/main" val="2894654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1820" y="6453561"/>
            <a:ext cx="2329380" cy="362987"/>
          </a:xfrm>
          <a:prstGeom prst="rect">
            <a:avLst/>
          </a:prstGeom>
        </p:spPr>
      </p:pic>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spTree>
    <p:extLst>
      <p:ext uri="{BB962C8B-B14F-4D97-AF65-F5344CB8AC3E}">
        <p14:creationId xmlns:p14="http://schemas.microsoft.com/office/powerpoint/2010/main" val="29766904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4592"/>
            <a:ext cx="12192000" cy="646176"/>
          </a:xfrm>
          <a:prstGeom prst="rect">
            <a:avLst/>
          </a:prstGeom>
        </p:spPr>
      </p:pic>
      <p:sp>
        <p:nvSpPr>
          <p:cNvPr id="2" name="Title 1"/>
          <p:cNvSpPr>
            <a:spLocks noGrp="1"/>
          </p:cNvSpPr>
          <p:nvPr>
            <p:ph type="title"/>
          </p:nvPr>
        </p:nvSpPr>
        <p:spPr>
          <a:xfrm>
            <a:off x="176348" y="202692"/>
            <a:ext cx="9635472" cy="652108"/>
          </a:xfr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8771840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43750"/>
          <a:stretch/>
        </p:blipFill>
        <p:spPr>
          <a:xfrm rot="5400000">
            <a:off x="7626262" y="3105912"/>
            <a:ext cx="6858000" cy="646176"/>
          </a:xfrm>
          <a:prstGeom prst="rect">
            <a:avLst/>
          </a:prstGeom>
        </p:spPr>
      </p:pic>
      <p:sp>
        <p:nvSpPr>
          <p:cNvPr id="8" name="Rectangle 7"/>
          <p:cNvSpPr/>
          <p:nvPr userDrawn="1"/>
        </p:nvSpPr>
        <p:spPr>
          <a:xfrm>
            <a:off x="11293011" y="0"/>
            <a:ext cx="746589" cy="6858000"/>
          </a:xfrm>
          <a:prstGeom prst="rect">
            <a:avLst/>
          </a:prstGeom>
          <a:solidFill>
            <a:srgbClr val="92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Vertical Title 1"/>
          <p:cNvSpPr>
            <a:spLocks noGrp="1"/>
          </p:cNvSpPr>
          <p:nvPr>
            <p:ph type="title" orient="vert"/>
          </p:nvPr>
        </p:nvSpPr>
        <p:spPr>
          <a:xfrm>
            <a:off x="10697284" y="365125"/>
            <a:ext cx="1304216" cy="5811838"/>
          </a:xfr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266700" y="365124"/>
            <a:ext cx="9702800" cy="6137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99216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4592"/>
            <a:ext cx="12192000" cy="646176"/>
          </a:xfrm>
          <a:prstGeom prst="rect">
            <a:avLst/>
          </a:prstGeom>
        </p:spPr>
      </p:pic>
      <p:sp>
        <p:nvSpPr>
          <p:cNvPr id="2" name="Title 1"/>
          <p:cNvSpPr>
            <a:spLocks noGrp="1"/>
          </p:cNvSpPr>
          <p:nvPr>
            <p:ph type="title"/>
          </p:nvPr>
        </p:nvSpPr>
        <p:spPr>
          <a:xfrm>
            <a:off x="176348" y="203201"/>
            <a:ext cx="9635472" cy="652108"/>
          </a:xfr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176348" y="1280160"/>
            <a:ext cx="11854690" cy="53949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5403824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187911"/>
            <a:ext cx="10515600" cy="2325367"/>
          </a:xfrm>
        </p:spPr>
        <p:txBody>
          <a:bodyPr anchor="ctr"/>
          <a:lstStyle>
            <a:lvl1pPr algn="ctr">
              <a:defRPr sz="6000">
                <a:solidFill>
                  <a:schemeClr val="tx1"/>
                </a:solidFill>
              </a:defRPr>
            </a:lvl1pPr>
          </a:lstStyle>
          <a:p>
            <a:r>
              <a:rPr lang="en-US" dirty="0" smtClean="0"/>
              <a:t>Click to edit Master title style</a:t>
            </a:r>
            <a:endParaRPr lang="en-GB" dirty="0"/>
          </a:p>
        </p:txBody>
      </p:sp>
      <p:sp>
        <p:nvSpPr>
          <p:cNvPr id="17" name="Text Placeholder 2"/>
          <p:cNvSpPr>
            <a:spLocks noGrp="1"/>
          </p:cNvSpPr>
          <p:nvPr>
            <p:ph type="body" idx="1"/>
          </p:nvPr>
        </p:nvSpPr>
        <p:spPr>
          <a:xfrm>
            <a:off x="831850" y="4530056"/>
            <a:ext cx="10515600" cy="1278062"/>
          </a:xfrm>
        </p:spPr>
        <p:txBody>
          <a:bodyPr/>
          <a:lstStyle>
            <a:lvl1pPr marL="0" indent="0" algn="ctr">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933244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4592"/>
            <a:ext cx="12192000" cy="646176"/>
          </a:xfrm>
          <a:prstGeom prst="rect">
            <a:avLst/>
          </a:prstGeom>
        </p:spPr>
      </p:pic>
      <p:sp>
        <p:nvSpPr>
          <p:cNvPr id="2" name="Title 1"/>
          <p:cNvSpPr>
            <a:spLocks noGrp="1"/>
          </p:cNvSpPr>
          <p:nvPr>
            <p:ph type="title"/>
          </p:nvPr>
        </p:nvSpPr>
        <p:spPr>
          <a:xfrm>
            <a:off x="176348" y="202692"/>
            <a:ext cx="9635472" cy="652108"/>
          </a:xfrm>
        </p:spPr>
        <p:txBody>
          <a:bodyPr/>
          <a:lstStyle>
            <a:lvl1pPr>
              <a:defRPr>
                <a:solidFill>
                  <a:schemeClr val="bg1"/>
                </a:solidFill>
              </a:defRPr>
            </a:lvl1pPr>
          </a:lstStyle>
          <a:p>
            <a:r>
              <a:rPr lang="en-US" smtClean="0"/>
              <a:t>Click to edit Master title style</a:t>
            </a:r>
            <a:endParaRPr lang="en-GB"/>
          </a:p>
        </p:txBody>
      </p:sp>
      <p:sp>
        <p:nvSpPr>
          <p:cNvPr id="3" name="Content Placeholder 2"/>
          <p:cNvSpPr>
            <a:spLocks noGrp="1"/>
          </p:cNvSpPr>
          <p:nvPr>
            <p:ph sz="half" idx="1"/>
          </p:nvPr>
        </p:nvSpPr>
        <p:spPr>
          <a:xfrm>
            <a:off x="176348" y="1280160"/>
            <a:ext cx="5843452" cy="5394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280160"/>
            <a:ext cx="5858838" cy="5394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389003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4592"/>
            <a:ext cx="12192000" cy="646176"/>
          </a:xfrm>
          <a:prstGeom prst="rect">
            <a:avLst/>
          </a:prstGeom>
        </p:spPr>
      </p:pic>
      <p:sp>
        <p:nvSpPr>
          <p:cNvPr id="3" name="Text Placeholder 2"/>
          <p:cNvSpPr>
            <a:spLocks noGrp="1"/>
          </p:cNvSpPr>
          <p:nvPr>
            <p:ph type="body" idx="1"/>
          </p:nvPr>
        </p:nvSpPr>
        <p:spPr>
          <a:xfrm>
            <a:off x="176348" y="1280160"/>
            <a:ext cx="58212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6348" y="2104071"/>
            <a:ext cx="5821227" cy="45946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280160"/>
            <a:ext cx="58588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104071"/>
            <a:ext cx="5858838" cy="45946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itle Placeholder 1"/>
          <p:cNvSpPr txBox="1">
            <a:spLocks/>
          </p:cNvSpPr>
          <p:nvPr userDrawn="1"/>
        </p:nvSpPr>
        <p:spPr>
          <a:xfrm>
            <a:off x="176348" y="228092"/>
            <a:ext cx="9635472" cy="65210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Helvetica LT Std Light" panose="020B0403020202020204" pitchFamily="34" charset="0"/>
                <a:ea typeface="+mj-ea"/>
                <a:cs typeface="+mj-cs"/>
              </a:defRPr>
            </a:lvl1pPr>
          </a:lstStyle>
          <a:p>
            <a:r>
              <a:rPr lang="en-US" dirty="0" smtClean="0"/>
              <a:t>Click to edit Master title style</a:t>
            </a:r>
            <a:endParaRPr lang="en-GB" dirty="0"/>
          </a:p>
        </p:txBody>
      </p:sp>
    </p:spTree>
    <p:extLst>
      <p:ext uri="{BB962C8B-B14F-4D97-AF65-F5344CB8AC3E}">
        <p14:creationId xmlns:p14="http://schemas.microsoft.com/office/powerpoint/2010/main" val="28761616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4592"/>
            <a:ext cx="12192000" cy="646176"/>
          </a:xfrm>
          <a:prstGeom prst="rect">
            <a:avLst/>
          </a:prstGeom>
        </p:spPr>
      </p:pic>
      <p:sp>
        <p:nvSpPr>
          <p:cNvPr id="2" name="Title 1"/>
          <p:cNvSpPr>
            <a:spLocks noGrp="1"/>
          </p:cNvSpPr>
          <p:nvPr>
            <p:ph type="title"/>
          </p:nvPr>
        </p:nvSpPr>
        <p:spPr>
          <a:xfrm>
            <a:off x="176348" y="202692"/>
            <a:ext cx="9635472" cy="652108"/>
          </a:xfrm>
        </p:spPr>
        <p:txBody>
          <a:bodyPr/>
          <a:lstStyle>
            <a:lvl1pPr>
              <a:defRPr>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15717807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3048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4592"/>
            <a:ext cx="12192000" cy="646176"/>
          </a:xfrm>
          <a:prstGeom prst="rect">
            <a:avLst/>
          </a:prstGeom>
        </p:spPr>
      </p:pic>
      <p:sp>
        <p:nvSpPr>
          <p:cNvPr id="2" name="Title 1"/>
          <p:cNvSpPr>
            <a:spLocks noGrp="1"/>
          </p:cNvSpPr>
          <p:nvPr>
            <p:ph type="title"/>
          </p:nvPr>
        </p:nvSpPr>
        <p:spPr>
          <a:xfrm>
            <a:off x="827088" y="1280159"/>
            <a:ext cx="3932237" cy="1062037"/>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128016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27088" y="234219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982242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4592"/>
            <a:ext cx="12192000" cy="646176"/>
          </a:xfrm>
          <a:prstGeom prst="rect">
            <a:avLst/>
          </a:prstGeom>
        </p:spPr>
      </p:pic>
      <p:sp>
        <p:nvSpPr>
          <p:cNvPr id="2" name="Title 1"/>
          <p:cNvSpPr>
            <a:spLocks noGrp="1"/>
          </p:cNvSpPr>
          <p:nvPr>
            <p:ph type="title"/>
          </p:nvPr>
        </p:nvSpPr>
        <p:spPr>
          <a:xfrm>
            <a:off x="814388" y="1280159"/>
            <a:ext cx="3932237" cy="1062037"/>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128016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14388" y="234219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9042123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348" y="164592"/>
            <a:ext cx="9635472" cy="65210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176348" y="1280160"/>
            <a:ext cx="11854690" cy="53949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78539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Helvetica LT Std Light" panose="020B04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9.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0.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9.png"/><Relationship Id="rId18" Type="http://schemas.openxmlformats.org/officeDocument/2006/relationships/image" Target="../media/image67.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61.png"/><Relationship Id="rId5" Type="http://schemas.openxmlformats.org/officeDocument/2006/relationships/image" Target="../media/image40.png"/><Relationship Id="rId15" Type="http://schemas.openxmlformats.org/officeDocument/2006/relationships/image" Target="../media/image64.png"/><Relationship Id="rId10" Type="http://schemas.openxmlformats.org/officeDocument/2006/relationships/image" Target="../media/image45.png"/><Relationship Id="rId19" Type="http://schemas.openxmlformats.org/officeDocument/2006/relationships/image" Target="../media/image68.pn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6.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63.png"/><Relationship Id="rId5" Type="http://schemas.openxmlformats.org/officeDocument/2006/relationships/image" Target="../media/image72.png"/><Relationship Id="rId10" Type="http://schemas.openxmlformats.org/officeDocument/2006/relationships/image" Target="../media/image61.png"/><Relationship Id="rId4" Type="http://schemas.openxmlformats.org/officeDocument/2006/relationships/image" Target="../media/image71.png"/><Relationship Id="rId9" Type="http://schemas.openxmlformats.org/officeDocument/2006/relationships/image" Target="../media/image67.png"/><Relationship Id="rId1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notesSlide" Target="../notesSlides/notesSlide24.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6.png"/><Relationship Id="rId9" Type="http://schemas.openxmlformats.org/officeDocument/2006/relationships/image" Target="../media/image10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1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microsoft.com/office/2007/relationships/media" Target="../media/media8.mp4"/><Relationship Id="rId7" Type="http://schemas.openxmlformats.org/officeDocument/2006/relationships/image" Target="../media/image11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36.xml"/><Relationship Id="rId5" Type="http://schemas.openxmlformats.org/officeDocument/2006/relationships/slideLayout" Target="../slideLayouts/slideLayout3.xml"/><Relationship Id="rId10" Type="http://schemas.openxmlformats.org/officeDocument/2006/relationships/image" Target="../media/image3.png"/><Relationship Id="rId4" Type="http://schemas.openxmlformats.org/officeDocument/2006/relationships/video" Target="../media/media8.mp4"/><Relationship Id="rId9"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498220" y="3512141"/>
            <a:ext cx="9144000" cy="1198278"/>
          </a:xfrm>
        </p:spPr>
        <p:txBody>
          <a:bodyPr/>
          <a:lstStyle/>
          <a:p>
            <a:r>
              <a:rPr lang="en-US" dirty="0" smtClean="0"/>
              <a:t>PATEX: Exploring Pattern Variations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68" y="497794"/>
            <a:ext cx="10999931" cy="2675080"/>
          </a:xfrm>
          <a:prstGeom prst="rect">
            <a:avLst/>
          </a:prstGeom>
        </p:spPr>
      </p:pic>
      <p:sp>
        <p:nvSpPr>
          <p:cNvPr id="6" name="TextBox 5"/>
          <p:cNvSpPr txBox="1"/>
          <p:nvPr/>
        </p:nvSpPr>
        <p:spPr>
          <a:xfrm>
            <a:off x="172519" y="5049686"/>
            <a:ext cx="3170420" cy="830997"/>
          </a:xfrm>
          <a:prstGeom prst="rect">
            <a:avLst/>
          </a:prstGeom>
          <a:noFill/>
        </p:spPr>
        <p:txBody>
          <a:bodyPr wrap="none" rtlCol="0">
            <a:spAutoFit/>
          </a:bodyPr>
          <a:lstStyle/>
          <a:p>
            <a:pPr algn="ctr"/>
            <a:r>
              <a:rPr lang="en-US" sz="2800" dirty="0" smtClean="0"/>
              <a:t>Paul Guerrero</a:t>
            </a:r>
          </a:p>
          <a:p>
            <a:pPr algn="ctr"/>
            <a:r>
              <a:rPr lang="en-US" sz="2000" dirty="0" smtClean="0"/>
              <a:t>University College London</a:t>
            </a:r>
            <a:endParaRPr lang="en-GB" sz="2000" dirty="0"/>
          </a:p>
        </p:txBody>
      </p:sp>
      <p:sp>
        <p:nvSpPr>
          <p:cNvPr id="7" name="TextBox 6"/>
          <p:cNvSpPr txBox="1"/>
          <p:nvPr/>
        </p:nvSpPr>
        <p:spPr>
          <a:xfrm>
            <a:off x="3514692" y="5049686"/>
            <a:ext cx="2879442" cy="830997"/>
          </a:xfrm>
          <a:prstGeom prst="rect">
            <a:avLst/>
          </a:prstGeom>
          <a:noFill/>
        </p:spPr>
        <p:txBody>
          <a:bodyPr wrap="none" rtlCol="0">
            <a:spAutoFit/>
          </a:bodyPr>
          <a:lstStyle/>
          <a:p>
            <a:pPr algn="ctr"/>
            <a:r>
              <a:rPr lang="en-US" sz="2800" dirty="0" smtClean="0"/>
              <a:t>Gilbert Bernstein</a:t>
            </a:r>
          </a:p>
          <a:p>
            <a:pPr algn="ctr"/>
            <a:r>
              <a:rPr lang="en-US" sz="2000" dirty="0" smtClean="0"/>
              <a:t>Stanford University</a:t>
            </a:r>
            <a:endParaRPr lang="en-GB" sz="2000" dirty="0"/>
          </a:p>
        </p:txBody>
      </p:sp>
      <p:sp>
        <p:nvSpPr>
          <p:cNvPr id="8" name="TextBox 7"/>
          <p:cNvSpPr txBox="1"/>
          <p:nvPr/>
        </p:nvSpPr>
        <p:spPr>
          <a:xfrm>
            <a:off x="6587163" y="5049686"/>
            <a:ext cx="2080057" cy="830997"/>
          </a:xfrm>
          <a:prstGeom prst="rect">
            <a:avLst/>
          </a:prstGeom>
          <a:noFill/>
        </p:spPr>
        <p:txBody>
          <a:bodyPr wrap="none" rtlCol="0">
            <a:spAutoFit/>
          </a:bodyPr>
          <a:lstStyle/>
          <a:p>
            <a:pPr algn="ctr"/>
            <a:r>
              <a:rPr lang="en-US" sz="2800" dirty="0" smtClean="0"/>
              <a:t>Wilmot Li</a:t>
            </a:r>
          </a:p>
          <a:p>
            <a:pPr algn="ctr"/>
            <a:r>
              <a:rPr lang="en-US" sz="2000" dirty="0" smtClean="0"/>
              <a:t>Adobe Research</a:t>
            </a:r>
            <a:endParaRPr lang="en-GB" sz="2000" dirty="0"/>
          </a:p>
        </p:txBody>
      </p:sp>
      <p:sp>
        <p:nvSpPr>
          <p:cNvPr id="9" name="TextBox 8"/>
          <p:cNvSpPr txBox="1"/>
          <p:nvPr/>
        </p:nvSpPr>
        <p:spPr>
          <a:xfrm>
            <a:off x="8873590" y="5049686"/>
            <a:ext cx="3179397" cy="830997"/>
          </a:xfrm>
          <a:prstGeom prst="rect">
            <a:avLst/>
          </a:prstGeom>
          <a:noFill/>
        </p:spPr>
        <p:txBody>
          <a:bodyPr wrap="none" rtlCol="0">
            <a:spAutoFit/>
          </a:bodyPr>
          <a:lstStyle/>
          <a:p>
            <a:pPr algn="ctr"/>
            <a:r>
              <a:rPr lang="en-US" sz="2800" dirty="0" err="1" smtClean="0"/>
              <a:t>Niloy</a:t>
            </a:r>
            <a:r>
              <a:rPr lang="en-US" sz="2800" dirty="0" smtClean="0"/>
              <a:t> J. </a:t>
            </a:r>
            <a:r>
              <a:rPr lang="en-US" sz="2800" dirty="0" err="1" smtClean="0"/>
              <a:t>Mitra</a:t>
            </a:r>
            <a:endParaRPr lang="en-US" sz="2800" dirty="0" smtClean="0"/>
          </a:p>
          <a:p>
            <a:pPr algn="ctr"/>
            <a:r>
              <a:rPr lang="en-US" sz="2000" dirty="0" smtClean="0"/>
              <a:t>University College London</a:t>
            </a:r>
            <a:endParaRPr lang="en-GB" sz="2000" dirty="0"/>
          </a:p>
        </p:txBody>
      </p:sp>
    </p:spTree>
    <p:extLst>
      <p:ext uri="{BB962C8B-B14F-4D97-AF65-F5344CB8AC3E}">
        <p14:creationId xmlns:p14="http://schemas.microsoft.com/office/powerpoint/2010/main" val="470483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Multiple Variations</a:t>
            </a:r>
            <a:endParaRPr lang="en-GB" dirty="0"/>
          </a:p>
        </p:txBody>
      </p:sp>
      <p:grpSp>
        <p:nvGrpSpPr>
          <p:cNvPr id="4" name="Group 3"/>
          <p:cNvGrpSpPr/>
          <p:nvPr/>
        </p:nvGrpSpPr>
        <p:grpSpPr>
          <a:xfrm>
            <a:off x="1085850" y="3854268"/>
            <a:ext cx="3733800" cy="1335154"/>
            <a:chOff x="1085850" y="3854268"/>
            <a:chExt cx="3733800" cy="1335154"/>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626" y="3963655"/>
              <a:ext cx="3413340" cy="1216155"/>
            </a:xfrm>
            <a:prstGeom prst="rect">
              <a:avLst/>
            </a:prstGeom>
          </p:spPr>
        </p:pic>
        <p:cxnSp>
          <p:nvCxnSpPr>
            <p:cNvPr id="17" name="Straight Connector 16"/>
            <p:cNvCxnSpPr/>
            <p:nvPr/>
          </p:nvCxnSpPr>
          <p:spPr>
            <a:xfrm>
              <a:off x="1085850" y="458215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729247" y="3854268"/>
              <a:ext cx="0" cy="1335154"/>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936001" y="3854268"/>
              <a:ext cx="0" cy="1325542"/>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142755" y="3854268"/>
              <a:ext cx="0" cy="1335154"/>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7145953" y="4005733"/>
            <a:ext cx="3468818" cy="1217090"/>
            <a:chOff x="7145953" y="4005733"/>
            <a:chExt cx="3468818" cy="1217090"/>
          </a:xfrm>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35366"/>
            <a:stretch/>
          </p:blipFill>
          <p:spPr>
            <a:xfrm>
              <a:off x="8358173" y="4017860"/>
              <a:ext cx="2245480" cy="1171562"/>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33347"/>
            <a:stretch/>
          </p:blipFill>
          <p:spPr>
            <a:xfrm>
              <a:off x="8339672" y="4005733"/>
              <a:ext cx="2275099" cy="1216155"/>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953" y="4085250"/>
              <a:ext cx="1183042" cy="1100117"/>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00000">
              <a:off x="7234051" y="4006668"/>
              <a:ext cx="997247" cy="1216155"/>
            </a:xfrm>
            <a:prstGeom prst="rect">
              <a:avLst/>
            </a:prstGeom>
          </p:spPr>
        </p:pic>
      </p:grpSp>
      <p:sp>
        <p:nvSpPr>
          <p:cNvPr id="19" name="TextBox 18"/>
          <p:cNvSpPr txBox="1"/>
          <p:nvPr/>
        </p:nvSpPr>
        <p:spPr>
          <a:xfrm>
            <a:off x="5864431" y="3963655"/>
            <a:ext cx="906913" cy="923330"/>
          </a:xfrm>
          <a:prstGeom prst="rect">
            <a:avLst/>
          </a:prstGeom>
          <a:noFill/>
        </p:spPr>
        <p:txBody>
          <a:bodyPr wrap="square" rtlCol="0">
            <a:spAutoFit/>
          </a:bodyPr>
          <a:lstStyle/>
          <a:p>
            <a:r>
              <a:rPr lang="en-US" sz="5400" b="1" dirty="0" smtClean="0">
                <a:solidFill>
                  <a:schemeClr val="tx1">
                    <a:lumMod val="50000"/>
                    <a:lumOff val="50000"/>
                  </a:schemeClr>
                </a:solidFill>
              </a:rPr>
              <a:t>+</a:t>
            </a:r>
            <a:endParaRPr lang="en-GB" sz="5400" b="1" dirty="0">
              <a:solidFill>
                <a:schemeClr val="tx1">
                  <a:lumMod val="50000"/>
                  <a:lumOff val="50000"/>
                </a:schemeClr>
              </a:solidFill>
            </a:endParaRPr>
          </a:p>
        </p:txBody>
      </p:sp>
    </p:spTree>
    <p:extLst>
      <p:ext uri="{BB962C8B-B14F-4D97-AF65-F5344CB8AC3E}">
        <p14:creationId xmlns:p14="http://schemas.microsoft.com/office/powerpoint/2010/main" val="174269928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4"/>
                                        </p:tgtEl>
                                      </p:cBhvr>
                                      <p:by x="90200" y="90200"/>
                                    </p:animScale>
                                  </p:childTnLst>
                                </p:cTn>
                              </p:par>
                              <p:par>
                                <p:cTn id="7" presetID="42" presetClass="path" presetSubtype="0" accel="50000" decel="50000" fill="hold" nodeType="withEffect">
                                  <p:stCondLst>
                                    <p:cond delay="0"/>
                                  </p:stCondLst>
                                  <p:childTnLst>
                                    <p:animMotion origin="layout" path="M 2.5E-6 7.40741E-7 L -0.07604 -0.38866 " pathEditMode="relative" rAng="0" ptsTypes="AA">
                                      <p:cBhvr>
                                        <p:cTn id="8" dur="1000" fill="hold"/>
                                        <p:tgtEl>
                                          <p:spTgt spid="4"/>
                                        </p:tgtEl>
                                        <p:attrNameLst>
                                          <p:attrName>ppt_x</p:attrName>
                                          <p:attrName>ppt_y</p:attrName>
                                        </p:attrNameLst>
                                      </p:cBhvr>
                                      <p:rCtr x="-3802" y="-19444"/>
                                    </p:animMotion>
                                  </p:childTnLst>
                                </p:cTn>
                              </p:par>
                              <p:par>
                                <p:cTn id="9" presetID="6" presetClass="emph" presetSubtype="0" accel="50000" decel="50000" fill="hold" nodeType="withEffect">
                                  <p:stCondLst>
                                    <p:cond delay="0"/>
                                  </p:stCondLst>
                                  <p:childTnLst>
                                    <p:animScale>
                                      <p:cBhvr>
                                        <p:cTn id="10" dur="1000" fill="hold"/>
                                        <p:tgtEl>
                                          <p:spTgt spid="6"/>
                                        </p:tgtEl>
                                      </p:cBhvr>
                                      <p:by x="90200" y="90200"/>
                                    </p:animScale>
                                  </p:childTnLst>
                                </p:cTn>
                              </p:par>
                              <p:par>
                                <p:cTn id="11" presetID="42" presetClass="path" presetSubtype="0" accel="50000" decel="50000" fill="hold" nodeType="withEffect">
                                  <p:stCondLst>
                                    <p:cond delay="0"/>
                                  </p:stCondLst>
                                  <p:childTnLst>
                                    <p:animMotion origin="layout" path="M 4.79167E-6 4.81481E-6 L -0.22826 -0.40232 " pathEditMode="relative" rAng="0" ptsTypes="AA">
                                      <p:cBhvr>
                                        <p:cTn id="12" dur="1000" fill="hold"/>
                                        <p:tgtEl>
                                          <p:spTgt spid="6"/>
                                        </p:tgtEl>
                                        <p:attrNameLst>
                                          <p:attrName>ppt_x</p:attrName>
                                          <p:attrName>ppt_y</p:attrName>
                                        </p:attrNameLst>
                                      </p:cBhvr>
                                      <p:rCtr x="-11419" y="-20116"/>
                                    </p:animMotion>
                                  </p:childTnLst>
                                </p:cTn>
                              </p:par>
                              <p:par>
                                <p:cTn id="13" presetID="42" presetClass="path" presetSubtype="0" accel="50000" decel="50000" fill="hold" grpId="0" nodeType="withEffect">
                                  <p:stCondLst>
                                    <p:cond delay="0"/>
                                  </p:stCondLst>
                                  <p:childTnLst>
                                    <p:animMotion origin="layout" path="M 1.04167E-6 1.11111E-6 L -0.17396 -0.37546 " pathEditMode="fixed" rAng="0" ptsTypes="AA">
                                      <p:cBhvr>
                                        <p:cTn id="14" dur="1000" fill="hold"/>
                                        <p:tgtEl>
                                          <p:spTgt spid="19"/>
                                        </p:tgtEl>
                                        <p:attrNameLst>
                                          <p:attrName>ppt_x</p:attrName>
                                          <p:attrName>ppt_y</p:attrName>
                                        </p:attrNameLst>
                                      </p:cBhvr>
                                      <p:rCtr x="-8698" y="-18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Multiple Variations</a:t>
            </a:r>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276" y="1321847"/>
            <a:ext cx="3134569" cy="1057049"/>
          </a:xfrm>
          <a:prstGeom prst="rect">
            <a:avLst/>
          </a:prstGeom>
        </p:spPr>
      </p:pic>
      <p:sp>
        <p:nvSpPr>
          <p:cNvPr id="16" name="TextBox 15"/>
          <p:cNvSpPr txBox="1"/>
          <p:nvPr/>
        </p:nvSpPr>
        <p:spPr>
          <a:xfrm>
            <a:off x="9627881" y="4857496"/>
            <a:ext cx="1291579" cy="1200329"/>
          </a:xfrm>
          <a:prstGeom prst="rect">
            <a:avLst/>
          </a:prstGeom>
          <a:noFill/>
        </p:spPr>
        <p:txBody>
          <a:bodyPr wrap="square" rtlCol="0">
            <a:spAutoFit/>
          </a:bodyPr>
          <a:lstStyle/>
          <a:p>
            <a:r>
              <a:rPr lang="en-US" sz="7200" dirty="0" smtClean="0"/>
              <a:t>…</a:t>
            </a:r>
            <a:endParaRPr lang="en-GB" sz="72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5864" y="1359984"/>
            <a:ext cx="3021184" cy="1038761"/>
          </a:xfrm>
          <a:prstGeom prst="rect">
            <a:avLst/>
          </a:prstGeom>
        </p:spPr>
      </p:pic>
      <p:sp>
        <p:nvSpPr>
          <p:cNvPr id="17" name="TextBox 16"/>
          <p:cNvSpPr txBox="1"/>
          <p:nvPr/>
        </p:nvSpPr>
        <p:spPr>
          <a:xfrm>
            <a:off x="8689669" y="827585"/>
            <a:ext cx="1876425" cy="523220"/>
          </a:xfrm>
          <a:prstGeom prst="rect">
            <a:avLst/>
          </a:prstGeom>
          <a:noFill/>
        </p:spPr>
        <p:txBody>
          <a:bodyPr wrap="square" rtlCol="0">
            <a:spAutoFit/>
          </a:bodyPr>
          <a:lstStyle/>
          <a:p>
            <a:r>
              <a:rPr lang="en-US" sz="2800" dirty="0" smtClean="0"/>
              <a:t>variation 1</a:t>
            </a:r>
            <a:endParaRPr lang="en-GB" sz="2800" dirty="0"/>
          </a:p>
        </p:txBody>
      </p:sp>
      <p:grpSp>
        <p:nvGrpSpPr>
          <p:cNvPr id="25" name="Group 24"/>
          <p:cNvGrpSpPr/>
          <p:nvPr/>
        </p:nvGrpSpPr>
        <p:grpSpPr>
          <a:xfrm>
            <a:off x="284541" y="4597522"/>
            <a:ext cx="3036119" cy="1968899"/>
            <a:chOff x="477979" y="2593748"/>
            <a:chExt cx="3036119" cy="1968899"/>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942" y="3026451"/>
              <a:ext cx="3032156" cy="1536196"/>
            </a:xfrm>
            <a:prstGeom prst="rect">
              <a:avLst/>
            </a:prstGeom>
          </p:spPr>
        </p:pic>
        <p:sp>
          <p:nvSpPr>
            <p:cNvPr id="19" name="TextBox 18"/>
            <p:cNvSpPr txBox="1"/>
            <p:nvPr/>
          </p:nvSpPr>
          <p:spPr>
            <a:xfrm>
              <a:off x="477979" y="2593748"/>
              <a:ext cx="1876425" cy="523220"/>
            </a:xfrm>
            <a:prstGeom prst="rect">
              <a:avLst/>
            </a:prstGeom>
            <a:noFill/>
          </p:spPr>
          <p:txBody>
            <a:bodyPr wrap="square" rtlCol="0">
              <a:spAutoFit/>
            </a:bodyPr>
            <a:lstStyle/>
            <a:p>
              <a:r>
                <a:rPr lang="en-US" sz="2800" dirty="0" smtClean="0"/>
                <a:t>variation 5</a:t>
              </a:r>
              <a:endParaRPr lang="en-GB" sz="2800" dirty="0"/>
            </a:p>
          </p:txBody>
        </p:sp>
      </p:grpSp>
      <p:grpSp>
        <p:nvGrpSpPr>
          <p:cNvPr id="28" name="Group 27"/>
          <p:cNvGrpSpPr/>
          <p:nvPr/>
        </p:nvGrpSpPr>
        <p:grpSpPr>
          <a:xfrm>
            <a:off x="4473980" y="4586912"/>
            <a:ext cx="3036729" cy="1910226"/>
            <a:chOff x="8670319" y="2617495"/>
            <a:chExt cx="3036729" cy="1910226"/>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2207" y="3221955"/>
              <a:ext cx="3024841" cy="1305766"/>
            </a:xfrm>
            <a:prstGeom prst="rect">
              <a:avLst/>
            </a:prstGeom>
          </p:spPr>
        </p:pic>
        <p:sp>
          <p:nvSpPr>
            <p:cNvPr id="21" name="TextBox 20"/>
            <p:cNvSpPr txBox="1"/>
            <p:nvPr/>
          </p:nvSpPr>
          <p:spPr>
            <a:xfrm>
              <a:off x="8670319" y="2617495"/>
              <a:ext cx="1876425" cy="523220"/>
            </a:xfrm>
            <a:prstGeom prst="rect">
              <a:avLst/>
            </a:prstGeom>
            <a:noFill/>
          </p:spPr>
          <p:txBody>
            <a:bodyPr wrap="square" rtlCol="0">
              <a:spAutoFit/>
            </a:bodyPr>
            <a:lstStyle/>
            <a:p>
              <a:r>
                <a:rPr lang="en-US" sz="2800" dirty="0" smtClean="0"/>
                <a:t>variation 6</a:t>
              </a:r>
              <a:endParaRPr lang="en-GB" sz="2800" dirty="0"/>
            </a:p>
          </p:txBody>
        </p:sp>
      </p:grpSp>
      <p:grpSp>
        <p:nvGrpSpPr>
          <p:cNvPr id="29" name="Group 28"/>
          <p:cNvGrpSpPr/>
          <p:nvPr/>
        </p:nvGrpSpPr>
        <p:grpSpPr>
          <a:xfrm>
            <a:off x="8721594" y="2623036"/>
            <a:ext cx="3035814" cy="2224525"/>
            <a:chOff x="477979" y="4595886"/>
            <a:chExt cx="3035814" cy="2224525"/>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979" y="5031841"/>
              <a:ext cx="3035814" cy="1788570"/>
            </a:xfrm>
            <a:prstGeom prst="rect">
              <a:avLst/>
            </a:prstGeom>
          </p:spPr>
        </p:pic>
        <p:sp>
          <p:nvSpPr>
            <p:cNvPr id="22" name="TextBox 21"/>
            <p:cNvSpPr txBox="1"/>
            <p:nvPr/>
          </p:nvSpPr>
          <p:spPr>
            <a:xfrm>
              <a:off x="483980" y="4595886"/>
              <a:ext cx="1876425" cy="523220"/>
            </a:xfrm>
            <a:prstGeom prst="rect">
              <a:avLst/>
            </a:prstGeom>
            <a:noFill/>
          </p:spPr>
          <p:txBody>
            <a:bodyPr wrap="square" rtlCol="0">
              <a:spAutoFit/>
            </a:bodyPr>
            <a:lstStyle/>
            <a:p>
              <a:r>
                <a:rPr lang="en-US" sz="2800" dirty="0" smtClean="0"/>
                <a:t>variation 4</a:t>
              </a:r>
              <a:endParaRPr lang="en-GB" sz="2800" dirty="0"/>
            </a:p>
          </p:txBody>
        </p:sp>
      </p:grpSp>
      <p:grpSp>
        <p:nvGrpSpPr>
          <p:cNvPr id="69" name="Group 68"/>
          <p:cNvGrpSpPr/>
          <p:nvPr/>
        </p:nvGrpSpPr>
        <p:grpSpPr>
          <a:xfrm>
            <a:off x="4490745" y="2630800"/>
            <a:ext cx="3035814" cy="1753208"/>
            <a:chOff x="4613913" y="4595886"/>
            <a:chExt cx="3035814" cy="1753208"/>
          </a:xfrm>
        </p:grpSpPr>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3913" y="5244496"/>
              <a:ext cx="3035814" cy="1104598"/>
            </a:xfrm>
            <a:prstGeom prst="rect">
              <a:avLst/>
            </a:prstGeom>
          </p:spPr>
        </p:pic>
        <p:sp>
          <p:nvSpPr>
            <p:cNvPr id="23" name="TextBox 22"/>
            <p:cNvSpPr txBox="1"/>
            <p:nvPr/>
          </p:nvSpPr>
          <p:spPr>
            <a:xfrm>
              <a:off x="4613913" y="4595886"/>
              <a:ext cx="1876425" cy="523220"/>
            </a:xfrm>
            <a:prstGeom prst="rect">
              <a:avLst/>
            </a:prstGeom>
            <a:noFill/>
          </p:spPr>
          <p:txBody>
            <a:bodyPr wrap="square" rtlCol="0">
              <a:spAutoFit/>
            </a:bodyPr>
            <a:lstStyle/>
            <a:p>
              <a:r>
                <a:rPr lang="en-US" sz="2800" dirty="0" smtClean="0"/>
                <a:t>variation 3</a:t>
              </a:r>
              <a:endParaRPr lang="en-GB" sz="2800" dirty="0"/>
            </a:p>
          </p:txBody>
        </p:sp>
      </p:grpSp>
      <p:sp>
        <p:nvSpPr>
          <p:cNvPr id="33" name="TextBox 32"/>
          <p:cNvSpPr txBox="1"/>
          <p:nvPr/>
        </p:nvSpPr>
        <p:spPr>
          <a:xfrm>
            <a:off x="4519275" y="817209"/>
            <a:ext cx="2899576" cy="523220"/>
          </a:xfrm>
          <a:prstGeom prst="rect">
            <a:avLst/>
          </a:prstGeom>
          <a:noFill/>
        </p:spPr>
        <p:txBody>
          <a:bodyPr wrap="none" rtlCol="0">
            <a:spAutoFit/>
          </a:bodyPr>
          <a:lstStyle/>
          <a:p>
            <a:r>
              <a:rPr lang="en-US" sz="2800" dirty="0"/>
              <a:t>u</a:t>
            </a:r>
            <a:r>
              <a:rPr lang="en-US" sz="2800" dirty="0" smtClean="0"/>
              <a:t>ser modification</a:t>
            </a:r>
            <a:endParaRPr lang="en-GB" sz="2800" dirty="0"/>
          </a:p>
        </p:txBody>
      </p:sp>
      <p:sp>
        <p:nvSpPr>
          <p:cNvPr id="34" name="TextBox 33"/>
          <p:cNvSpPr txBox="1"/>
          <p:nvPr/>
        </p:nvSpPr>
        <p:spPr>
          <a:xfrm>
            <a:off x="8689669" y="827585"/>
            <a:ext cx="1543047" cy="523220"/>
          </a:xfrm>
          <a:prstGeom prst="rect">
            <a:avLst/>
          </a:prstGeom>
          <a:noFill/>
        </p:spPr>
        <p:txBody>
          <a:bodyPr wrap="square" rtlCol="0">
            <a:spAutoFit/>
          </a:bodyPr>
          <a:lstStyle/>
          <a:p>
            <a:r>
              <a:rPr lang="en-US" sz="2800" dirty="0" smtClean="0"/>
              <a:t>variation</a:t>
            </a:r>
            <a:endParaRPr lang="en-GB" sz="2800" dirty="0"/>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803" y="1351608"/>
            <a:ext cx="3079705" cy="1097282"/>
          </a:xfrm>
          <a:prstGeom prst="rect">
            <a:avLst/>
          </a:prstGeom>
        </p:spPr>
      </p:pic>
      <p:sp>
        <p:nvSpPr>
          <p:cNvPr id="36" name="TextBox 35"/>
          <p:cNvSpPr txBox="1"/>
          <p:nvPr/>
        </p:nvSpPr>
        <p:spPr>
          <a:xfrm>
            <a:off x="483980" y="827585"/>
            <a:ext cx="2559547" cy="523220"/>
          </a:xfrm>
          <a:prstGeom prst="rect">
            <a:avLst/>
          </a:prstGeom>
          <a:noFill/>
        </p:spPr>
        <p:txBody>
          <a:bodyPr wrap="none" rtlCol="0">
            <a:spAutoFit/>
          </a:bodyPr>
          <a:lstStyle/>
          <a:p>
            <a:r>
              <a:rPr lang="en-US" sz="2800" dirty="0" smtClean="0"/>
              <a:t>original pattern</a:t>
            </a:r>
            <a:endParaRPr lang="en-GB" sz="2800" dirty="0"/>
          </a:p>
        </p:txBody>
      </p:sp>
      <p:cxnSp>
        <p:nvCxnSpPr>
          <p:cNvPr id="37" name="Straight Arrow Connector 36"/>
          <p:cNvCxnSpPr/>
          <p:nvPr/>
        </p:nvCxnSpPr>
        <p:spPr>
          <a:xfrm>
            <a:off x="7851689" y="1896819"/>
            <a:ext cx="559118" cy="0"/>
          </a:xfrm>
          <a:prstGeom prst="straightConnector1">
            <a:avLst/>
          </a:prstGeom>
          <a:ln w="63500">
            <a:solidFill>
              <a:schemeClr val="bg1">
                <a:lumMod val="50000"/>
              </a:schemeClr>
            </a:solidFill>
            <a:headEnd type="none" w="lg" len="lg"/>
            <a:tailEnd type="stealth"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2900" y="1896819"/>
            <a:ext cx="3360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914472" y="1260578"/>
            <a:ext cx="0" cy="1188312"/>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996512" y="1260578"/>
            <a:ext cx="0" cy="1188312"/>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096867" y="1260578"/>
            <a:ext cx="0" cy="1188312"/>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262625" y="2388087"/>
            <a:ext cx="3258623" cy="523220"/>
          </a:xfrm>
          <a:prstGeom prst="rect">
            <a:avLst/>
          </a:prstGeom>
          <a:noFill/>
        </p:spPr>
        <p:txBody>
          <a:bodyPr wrap="square" rtlCol="0">
            <a:spAutoFit/>
          </a:bodyPr>
          <a:lstStyle/>
          <a:p>
            <a:r>
              <a:rPr lang="en-US" sz="2800" i="1" dirty="0" smtClean="0"/>
              <a:t>“horizontal”</a:t>
            </a:r>
          </a:p>
        </p:txBody>
      </p:sp>
      <p:grpSp>
        <p:nvGrpSpPr>
          <p:cNvPr id="86" name="Group 85"/>
          <p:cNvGrpSpPr/>
          <p:nvPr/>
        </p:nvGrpSpPr>
        <p:grpSpPr>
          <a:xfrm>
            <a:off x="8552506" y="1296925"/>
            <a:ext cx="3360420" cy="1094390"/>
            <a:chOff x="8552506" y="1296925"/>
            <a:chExt cx="3360420" cy="1094390"/>
          </a:xfrm>
        </p:grpSpPr>
        <p:cxnSp>
          <p:nvCxnSpPr>
            <p:cNvPr id="51" name="Straight Connector 50"/>
            <p:cNvCxnSpPr/>
            <p:nvPr/>
          </p:nvCxnSpPr>
          <p:spPr>
            <a:xfrm>
              <a:off x="8552506" y="1901648"/>
              <a:ext cx="3360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8799506" y="1300641"/>
              <a:ext cx="520701" cy="109067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9896039" y="1296925"/>
              <a:ext cx="520701" cy="109067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0977707" y="1300645"/>
              <a:ext cx="520701" cy="109067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5" name="Picture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2175" y="2676032"/>
            <a:ext cx="3032156" cy="1949504"/>
          </a:xfrm>
          <a:prstGeom prst="rect">
            <a:avLst/>
          </a:prstGeom>
        </p:spPr>
      </p:pic>
      <p:grpSp>
        <p:nvGrpSpPr>
          <p:cNvPr id="30" name="Group 29"/>
          <p:cNvGrpSpPr/>
          <p:nvPr/>
        </p:nvGrpSpPr>
        <p:grpSpPr>
          <a:xfrm>
            <a:off x="608229" y="2590733"/>
            <a:ext cx="3065689" cy="2176247"/>
            <a:chOff x="4854856" y="4768550"/>
            <a:chExt cx="3065689" cy="2176247"/>
          </a:xfrm>
        </p:grpSpPr>
        <p:cxnSp>
          <p:nvCxnSpPr>
            <p:cNvPr id="57" name="Straight Connector 56"/>
            <p:cNvCxnSpPr/>
            <p:nvPr/>
          </p:nvCxnSpPr>
          <p:spPr>
            <a:xfrm flipV="1">
              <a:off x="4888389" y="5404856"/>
              <a:ext cx="3032156" cy="14551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4854856" y="5705249"/>
              <a:ext cx="520701" cy="109067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5832442" y="5225747"/>
              <a:ext cx="520701" cy="109067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6832333" y="4768550"/>
              <a:ext cx="520701" cy="109067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Arc 60"/>
            <p:cNvSpPr/>
            <p:nvPr/>
          </p:nvSpPr>
          <p:spPr>
            <a:xfrm rot="20172545">
              <a:off x="5014789" y="6398843"/>
              <a:ext cx="545954" cy="545954"/>
            </a:xfrm>
            <a:prstGeom prst="arc">
              <a:avLst>
                <a:gd name="adj1" fmla="val 16200000"/>
                <a:gd name="adj2" fmla="val 2159091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 name="Arc 61"/>
            <p:cNvSpPr/>
            <p:nvPr/>
          </p:nvSpPr>
          <p:spPr>
            <a:xfrm rot="20172545">
              <a:off x="5992379" y="5911907"/>
              <a:ext cx="545954" cy="545954"/>
            </a:xfrm>
            <a:prstGeom prst="arc">
              <a:avLst>
                <a:gd name="adj1" fmla="val 16200000"/>
                <a:gd name="adj2" fmla="val 2159091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Arc 62"/>
            <p:cNvSpPr/>
            <p:nvPr/>
          </p:nvSpPr>
          <p:spPr>
            <a:xfrm rot="20172545">
              <a:off x="6984837" y="5447275"/>
              <a:ext cx="545954" cy="545954"/>
            </a:xfrm>
            <a:prstGeom prst="arc">
              <a:avLst>
                <a:gd name="adj1" fmla="val 16200000"/>
                <a:gd name="adj2" fmla="val 2159091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66" name="Arc 65"/>
          <p:cNvSpPr/>
          <p:nvPr/>
        </p:nvSpPr>
        <p:spPr>
          <a:xfrm>
            <a:off x="2823890" y="2038131"/>
            <a:ext cx="545954" cy="545954"/>
          </a:xfrm>
          <a:prstGeom prst="arc">
            <a:avLst>
              <a:gd name="adj1" fmla="val 16200000"/>
              <a:gd name="adj2" fmla="val 2159091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Arc 66"/>
          <p:cNvSpPr/>
          <p:nvPr/>
        </p:nvSpPr>
        <p:spPr>
          <a:xfrm>
            <a:off x="1734957" y="2050984"/>
            <a:ext cx="545954" cy="545954"/>
          </a:xfrm>
          <a:prstGeom prst="arc">
            <a:avLst>
              <a:gd name="adj1" fmla="val 16200000"/>
              <a:gd name="adj2" fmla="val 2159091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Arc 67"/>
          <p:cNvSpPr/>
          <p:nvPr/>
        </p:nvSpPr>
        <p:spPr>
          <a:xfrm>
            <a:off x="646024" y="2050776"/>
            <a:ext cx="545954" cy="545954"/>
          </a:xfrm>
          <a:prstGeom prst="arc">
            <a:avLst>
              <a:gd name="adj1" fmla="val 16200000"/>
              <a:gd name="adj2" fmla="val 2159091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p:cNvSpPr txBox="1"/>
          <p:nvPr/>
        </p:nvSpPr>
        <p:spPr>
          <a:xfrm>
            <a:off x="477979" y="2617495"/>
            <a:ext cx="1876425" cy="523220"/>
          </a:xfrm>
          <a:prstGeom prst="rect">
            <a:avLst/>
          </a:prstGeom>
          <a:noFill/>
        </p:spPr>
        <p:txBody>
          <a:bodyPr wrap="square" rtlCol="0">
            <a:spAutoFit/>
          </a:bodyPr>
          <a:lstStyle/>
          <a:p>
            <a:r>
              <a:rPr lang="en-US" sz="2800" dirty="0" smtClean="0"/>
              <a:t>variation 2</a:t>
            </a:r>
            <a:endParaRPr lang="en-GB" sz="2800" dirty="0"/>
          </a:p>
        </p:txBody>
      </p:sp>
      <p:sp>
        <p:nvSpPr>
          <p:cNvPr id="64" name="TextBox 63"/>
          <p:cNvSpPr txBox="1"/>
          <p:nvPr/>
        </p:nvSpPr>
        <p:spPr>
          <a:xfrm>
            <a:off x="-71302" y="4555701"/>
            <a:ext cx="4415081" cy="523220"/>
          </a:xfrm>
          <a:prstGeom prst="rect">
            <a:avLst/>
          </a:prstGeom>
          <a:noFill/>
        </p:spPr>
        <p:txBody>
          <a:bodyPr wrap="square" rtlCol="0">
            <a:spAutoFit/>
          </a:bodyPr>
          <a:lstStyle/>
          <a:p>
            <a:r>
              <a:rPr lang="en-US" sz="2800" i="1" dirty="0" smtClean="0"/>
              <a:t>“orthogonal to orientation”</a:t>
            </a:r>
          </a:p>
        </p:txBody>
      </p:sp>
      <p:sp>
        <p:nvSpPr>
          <p:cNvPr id="88" name="TextBox 87"/>
          <p:cNvSpPr txBox="1"/>
          <p:nvPr/>
        </p:nvSpPr>
        <p:spPr>
          <a:xfrm>
            <a:off x="3743711" y="1391285"/>
            <a:ext cx="906913" cy="923330"/>
          </a:xfrm>
          <a:prstGeom prst="rect">
            <a:avLst/>
          </a:prstGeom>
          <a:noFill/>
        </p:spPr>
        <p:txBody>
          <a:bodyPr wrap="square" rtlCol="0">
            <a:spAutoFit/>
          </a:bodyPr>
          <a:lstStyle/>
          <a:p>
            <a:r>
              <a:rPr lang="en-US" sz="5400" b="1" dirty="0" smtClean="0">
                <a:solidFill>
                  <a:schemeClr val="tx1">
                    <a:lumMod val="50000"/>
                    <a:lumOff val="50000"/>
                  </a:schemeClr>
                </a:solidFill>
              </a:rPr>
              <a:t>+</a:t>
            </a:r>
            <a:endParaRPr lang="en-GB" sz="5400" b="1" dirty="0">
              <a:solidFill>
                <a:schemeClr val="tx1">
                  <a:lumMod val="50000"/>
                  <a:lumOff val="50000"/>
                </a:schemeClr>
              </a:solidFill>
            </a:endParaRPr>
          </a:p>
        </p:txBody>
      </p:sp>
      <p:cxnSp>
        <p:nvCxnSpPr>
          <p:cNvPr id="5" name="Straight Connector 4"/>
          <p:cNvCxnSpPr/>
          <p:nvPr/>
        </p:nvCxnSpPr>
        <p:spPr>
          <a:xfrm>
            <a:off x="5981700" y="3065257"/>
            <a:ext cx="0" cy="15138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91491" y="3828731"/>
            <a:ext cx="3360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42900" y="2314615"/>
            <a:ext cx="3360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82520" y="4539499"/>
            <a:ext cx="4415081" cy="523220"/>
          </a:xfrm>
          <a:prstGeom prst="rect">
            <a:avLst/>
          </a:prstGeom>
          <a:noFill/>
        </p:spPr>
        <p:txBody>
          <a:bodyPr wrap="square" rtlCol="0">
            <a:spAutoFit/>
          </a:bodyPr>
          <a:lstStyle/>
          <a:p>
            <a:r>
              <a:rPr lang="en-US" sz="2800" i="1" dirty="0" smtClean="0"/>
              <a:t>“horizontal &amp; mirrored”</a:t>
            </a:r>
          </a:p>
        </p:txBody>
      </p:sp>
      <p:cxnSp>
        <p:nvCxnSpPr>
          <p:cNvPr id="76" name="Straight Connector 75"/>
          <p:cNvCxnSpPr/>
          <p:nvPr/>
        </p:nvCxnSpPr>
        <p:spPr>
          <a:xfrm>
            <a:off x="1996512" y="1321847"/>
            <a:ext cx="0" cy="140859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3248" y="816582"/>
            <a:ext cx="4134080" cy="523220"/>
          </a:xfrm>
          <a:prstGeom prst="rect">
            <a:avLst/>
          </a:prstGeom>
          <a:noFill/>
        </p:spPr>
        <p:txBody>
          <a:bodyPr wrap="none" rtlCol="0">
            <a:spAutoFit/>
          </a:bodyPr>
          <a:lstStyle/>
          <a:p>
            <a:r>
              <a:rPr lang="en-US" sz="2800" b="1" dirty="0" err="1" smtClean="0">
                <a:solidFill>
                  <a:srgbClr val="FF0000"/>
                </a:solidFill>
              </a:rPr>
              <a:t>overcomplete</a:t>
            </a:r>
            <a:r>
              <a:rPr lang="en-US" sz="2800" b="1" dirty="0" smtClean="0">
                <a:solidFill>
                  <a:srgbClr val="FF0000"/>
                </a:solidFill>
              </a:rPr>
              <a:t> structure</a:t>
            </a:r>
            <a:endParaRPr lang="en-GB" sz="2800" b="1" dirty="0">
              <a:solidFill>
                <a:srgbClr val="FF0000"/>
              </a:solidFill>
            </a:endParaRPr>
          </a:p>
        </p:txBody>
      </p:sp>
      <p:cxnSp>
        <p:nvCxnSpPr>
          <p:cNvPr id="78" name="Straight Connector 77"/>
          <p:cNvCxnSpPr/>
          <p:nvPr/>
        </p:nvCxnSpPr>
        <p:spPr>
          <a:xfrm flipH="1" flipV="1">
            <a:off x="4613290" y="3255307"/>
            <a:ext cx="520701" cy="109067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837030" y="3248930"/>
            <a:ext cx="520701" cy="109067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9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6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6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8"/>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52"/>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xit"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300"/>
                                        <p:tgtEl>
                                          <p:spTgt spid="31"/>
                                        </p:tgtEl>
                                      </p:cBhvr>
                                    </p:animEffect>
                                    <p:set>
                                      <p:cBhvr>
                                        <p:cTn id="87" dur="1" fill="hold">
                                          <p:stCondLst>
                                            <p:cond delay="299"/>
                                          </p:stCondLst>
                                        </p:cTn>
                                        <p:tgtEl>
                                          <p:spTgt spid="31"/>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300"/>
                                        <p:tgtEl>
                                          <p:spTgt spid="64"/>
                                        </p:tgtEl>
                                      </p:cBhvr>
                                    </p:animEffect>
                                    <p:set>
                                      <p:cBhvr>
                                        <p:cTn id="90" dur="1" fill="hold">
                                          <p:stCondLst>
                                            <p:cond delay="299"/>
                                          </p:stCondLst>
                                        </p:cTn>
                                        <p:tgtEl>
                                          <p:spTgt spid="6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300"/>
                                        <p:tgtEl>
                                          <p:spTgt spid="75"/>
                                        </p:tgtEl>
                                      </p:cBhvr>
                                    </p:animEffect>
                                    <p:set>
                                      <p:cBhvr>
                                        <p:cTn id="93" dur="1" fill="hold">
                                          <p:stCondLst>
                                            <p:cond delay="299"/>
                                          </p:stCondLst>
                                        </p:cTn>
                                        <p:tgtEl>
                                          <p:spTgt spid="75"/>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childTnLst>
                                </p:cTn>
                              </p:par>
                            </p:childTnLst>
                          </p:cTn>
                        </p:par>
                        <p:par>
                          <p:cTn id="96" fill="hold">
                            <p:stCondLst>
                              <p:cond delay="300"/>
                            </p:stCondLst>
                            <p:childTnLst>
                              <p:par>
                                <p:cTn id="97" presetID="1" presetClass="entr" presetSubtype="0" fill="hold" nodeType="afterEffect">
                                  <p:stCondLst>
                                    <p:cond delay="200"/>
                                  </p:stCondLst>
                                  <p:childTnLst>
                                    <p:set>
                                      <p:cBhvr>
                                        <p:cTn id="98" dur="1" fill="hold">
                                          <p:stCondLst>
                                            <p:cond delay="0"/>
                                          </p:stCondLst>
                                        </p:cTn>
                                        <p:tgtEl>
                                          <p:spTgt spid="25"/>
                                        </p:tgtEl>
                                        <p:attrNameLst>
                                          <p:attrName>style.visibility</p:attrName>
                                        </p:attrNameLst>
                                      </p:cBhvr>
                                      <p:to>
                                        <p:strVal val="visible"/>
                                      </p:to>
                                    </p:set>
                                  </p:childTnLst>
                                </p:cTn>
                              </p:par>
                            </p:childTnLst>
                          </p:cTn>
                        </p:par>
                        <p:par>
                          <p:cTn id="99" fill="hold">
                            <p:stCondLst>
                              <p:cond delay="500"/>
                            </p:stCondLst>
                            <p:childTnLst>
                              <p:par>
                                <p:cTn id="100" presetID="1" presetClass="entr" presetSubtype="0" fill="hold" nodeType="afterEffect">
                                  <p:stCondLst>
                                    <p:cond delay="500"/>
                                  </p:stCondLst>
                                  <p:childTnLst>
                                    <p:set>
                                      <p:cBhvr>
                                        <p:cTn id="101" dur="1" fill="hold">
                                          <p:stCondLst>
                                            <p:cond delay="0"/>
                                          </p:stCondLst>
                                        </p:cTn>
                                        <p:tgtEl>
                                          <p:spTgt spid="28"/>
                                        </p:tgtEl>
                                        <p:attrNameLst>
                                          <p:attrName>style.visibility</p:attrName>
                                        </p:attrNameLst>
                                      </p:cBhvr>
                                      <p:to>
                                        <p:strVal val="visible"/>
                                      </p:to>
                                    </p:set>
                                  </p:childTnLst>
                                </p:cTn>
                              </p:par>
                            </p:childTnLst>
                          </p:cTn>
                        </p:par>
                        <p:par>
                          <p:cTn id="102" fill="hold">
                            <p:stCondLst>
                              <p:cond delay="1000"/>
                            </p:stCondLst>
                            <p:childTnLst>
                              <p:par>
                                <p:cTn id="103" presetID="1" presetClass="entr" presetSubtype="0" fill="hold" grpId="1" nodeType="afterEffect">
                                  <p:stCondLst>
                                    <p:cond delay="500"/>
                                  </p:stCondLst>
                                  <p:childTnLst>
                                    <p:set>
                                      <p:cBhvr>
                                        <p:cTn id="10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p:bldP spid="34" grpId="0"/>
      <p:bldP spid="34" grpId="1"/>
      <p:bldP spid="36" grpId="0"/>
      <p:bldP spid="31" grpId="0"/>
      <p:bldP spid="31" grpId="1"/>
      <p:bldP spid="66" grpId="0" animBg="1"/>
      <p:bldP spid="66" grpId="1" animBg="1"/>
      <p:bldP spid="66" grpId="2" animBg="1"/>
      <p:bldP spid="67" grpId="0" animBg="1"/>
      <p:bldP spid="67" grpId="1" animBg="1"/>
      <p:bldP spid="67" grpId="2" animBg="1"/>
      <p:bldP spid="68" grpId="0" animBg="1"/>
      <p:bldP spid="68" grpId="1" animBg="1"/>
      <p:bldP spid="68" grpId="2" animBg="1"/>
      <p:bldP spid="18" grpId="0"/>
      <p:bldP spid="64" grpId="0"/>
      <p:bldP spid="64" grpId="1"/>
      <p:bldP spid="75" grpId="0"/>
      <p:bldP spid="75" grpId="1"/>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tro2_3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267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PATEX</a:t>
            </a:r>
            <a:endParaRPr lang="en-US" dirty="0"/>
          </a:p>
        </p:txBody>
      </p:sp>
      <p:sp>
        <p:nvSpPr>
          <p:cNvPr id="3" name="Text Placeholder 2"/>
          <p:cNvSpPr>
            <a:spLocks noGrp="1"/>
          </p:cNvSpPr>
          <p:nvPr>
            <p:ph type="body" idx="1"/>
          </p:nvPr>
        </p:nvSpPr>
        <p:spPr>
          <a:xfrm>
            <a:off x="831850" y="3968885"/>
            <a:ext cx="10515600" cy="1839233"/>
          </a:xfrm>
        </p:spPr>
        <p:txBody>
          <a:bodyPr>
            <a:normAutofit/>
          </a:bodyPr>
          <a:lstStyle/>
          <a:p>
            <a:r>
              <a:rPr lang="en-US" sz="3200" dirty="0" err="1" smtClean="0"/>
              <a:t>PAT</a:t>
            </a:r>
            <a:r>
              <a:rPr lang="en-US" sz="2800" dirty="0" err="1" smtClean="0"/>
              <a:t>tern</a:t>
            </a:r>
            <a:r>
              <a:rPr lang="en-US" sz="2800" dirty="0" smtClean="0"/>
              <a:t> </a:t>
            </a:r>
            <a:r>
              <a:rPr lang="en-US" sz="3200" dirty="0" err="1" smtClean="0"/>
              <a:t>EX</a:t>
            </a:r>
            <a:r>
              <a:rPr lang="en-US" sz="2800" dirty="0" err="1" smtClean="0"/>
              <a:t>ploration</a:t>
            </a:r>
            <a:endParaRPr lang="en-US" sz="2800" dirty="0"/>
          </a:p>
        </p:txBody>
      </p:sp>
    </p:spTree>
    <p:extLst>
      <p:ext uri="{BB962C8B-B14F-4D97-AF65-F5344CB8AC3E}">
        <p14:creationId xmlns:p14="http://schemas.microsoft.com/office/powerpoint/2010/main" val="528826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63598" y="809624"/>
            <a:ext cx="4243386" cy="60483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normAutofit fontScale="90000"/>
          </a:bodyPr>
          <a:lstStyle/>
          <a:p>
            <a:r>
              <a:rPr lang="en-US" dirty="0"/>
              <a:t>P</a:t>
            </a:r>
            <a:r>
              <a:rPr lang="en-US" dirty="0" smtClean="0"/>
              <a:t>ATEX Overview</a:t>
            </a:r>
            <a:endParaRPr lang="en-GB" dirty="0"/>
          </a:p>
        </p:txBody>
      </p:sp>
      <p:sp>
        <p:nvSpPr>
          <p:cNvPr id="4" name="TextBox 3"/>
          <p:cNvSpPr txBox="1"/>
          <p:nvPr/>
        </p:nvSpPr>
        <p:spPr>
          <a:xfrm>
            <a:off x="317172" y="1908571"/>
            <a:ext cx="3778724"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Pattern Elements</a:t>
            </a:r>
          </a:p>
          <a:p>
            <a:pPr marL="457200" indent="-457200">
              <a:buFont typeface="Arial" panose="020B0604020202020204" pitchFamily="34" charset="0"/>
              <a:buChar char="•"/>
            </a:pPr>
            <a:r>
              <a:rPr lang="en-US" sz="2800" dirty="0" smtClean="0"/>
              <a:t>The Pattern Graph</a:t>
            </a:r>
            <a:endParaRPr lang="en-GB" sz="2800" dirty="0"/>
          </a:p>
        </p:txBody>
      </p:sp>
      <p:sp>
        <p:nvSpPr>
          <p:cNvPr id="5" name="TextBox 4"/>
          <p:cNvSpPr txBox="1"/>
          <p:nvPr/>
        </p:nvSpPr>
        <p:spPr>
          <a:xfrm>
            <a:off x="4661984" y="1278673"/>
            <a:ext cx="3323063" cy="954107"/>
          </a:xfrm>
          <a:prstGeom prst="rect">
            <a:avLst/>
          </a:prstGeom>
          <a:noFill/>
        </p:spPr>
        <p:txBody>
          <a:bodyPr wrap="square" rtlCol="0">
            <a:spAutoFit/>
          </a:bodyPr>
          <a:lstStyle/>
          <a:p>
            <a:r>
              <a:rPr lang="en-US" sz="2800" b="1" dirty="0" smtClean="0"/>
              <a:t>Computing</a:t>
            </a:r>
          </a:p>
          <a:p>
            <a:r>
              <a:rPr lang="en-US" sz="2800" b="1" dirty="0" smtClean="0"/>
              <a:t>Pattern Variations</a:t>
            </a:r>
            <a:endParaRPr lang="en-GB" sz="2800" b="1" dirty="0"/>
          </a:p>
        </p:txBody>
      </p:sp>
      <p:sp>
        <p:nvSpPr>
          <p:cNvPr id="6" name="TextBox 5"/>
          <p:cNvSpPr txBox="1"/>
          <p:nvPr/>
        </p:nvSpPr>
        <p:spPr>
          <a:xfrm>
            <a:off x="8927531" y="1278672"/>
            <a:ext cx="3323063" cy="954107"/>
          </a:xfrm>
          <a:prstGeom prst="rect">
            <a:avLst/>
          </a:prstGeom>
          <a:noFill/>
        </p:spPr>
        <p:txBody>
          <a:bodyPr wrap="square" rtlCol="0">
            <a:spAutoFit/>
          </a:bodyPr>
          <a:lstStyle/>
          <a:p>
            <a:r>
              <a:rPr lang="en-US" sz="2800" dirty="0" smtClean="0"/>
              <a:t>Choosing</a:t>
            </a:r>
          </a:p>
          <a:p>
            <a:r>
              <a:rPr lang="en-US" sz="2800" dirty="0" smtClean="0"/>
              <a:t>Pattern Variations</a:t>
            </a:r>
            <a:endParaRPr lang="en-GB" sz="2800" dirty="0"/>
          </a:p>
        </p:txBody>
      </p:sp>
      <p:sp>
        <p:nvSpPr>
          <p:cNvPr id="7" name="TextBox 6"/>
          <p:cNvSpPr txBox="1"/>
          <p:nvPr/>
        </p:nvSpPr>
        <p:spPr>
          <a:xfrm>
            <a:off x="317172" y="1227437"/>
            <a:ext cx="2414894" cy="769441"/>
          </a:xfrm>
          <a:prstGeom prst="rect">
            <a:avLst/>
          </a:prstGeom>
          <a:noFill/>
        </p:spPr>
        <p:txBody>
          <a:bodyPr wrap="square" rtlCol="0">
            <a:spAutoFit/>
          </a:bodyPr>
          <a:lstStyle/>
          <a:p>
            <a:r>
              <a:rPr lang="en-US" sz="4400" dirty="0" smtClean="0">
                <a:latin typeface="+mj-lt"/>
              </a:rPr>
              <a:t>Input</a:t>
            </a:r>
            <a:endParaRPr lang="en-GB" sz="4400" dirty="0">
              <a:latin typeface="+mj-lt"/>
            </a:endParaRPr>
          </a:p>
        </p:txBody>
      </p:sp>
      <p:sp>
        <p:nvSpPr>
          <p:cNvPr id="8" name="TextBox 7"/>
          <p:cNvSpPr txBox="1"/>
          <p:nvPr/>
        </p:nvSpPr>
        <p:spPr>
          <a:xfrm>
            <a:off x="4068894" y="1123741"/>
            <a:ext cx="572429" cy="1261884"/>
          </a:xfrm>
          <a:prstGeom prst="rect">
            <a:avLst/>
          </a:prstGeom>
          <a:noFill/>
        </p:spPr>
        <p:txBody>
          <a:bodyPr wrap="square" rtlCol="0">
            <a:spAutoFit/>
          </a:bodyPr>
          <a:lstStyle/>
          <a:p>
            <a:r>
              <a:rPr lang="en-US" sz="7600" dirty="0" smtClean="0">
                <a:latin typeface="+mj-lt"/>
              </a:rPr>
              <a:t>1</a:t>
            </a:r>
            <a:endParaRPr lang="en-GB" sz="7600" dirty="0">
              <a:latin typeface="+mj-lt"/>
            </a:endParaRPr>
          </a:p>
        </p:txBody>
      </p:sp>
      <p:sp>
        <p:nvSpPr>
          <p:cNvPr id="9" name="TextBox 8"/>
          <p:cNvSpPr txBox="1"/>
          <p:nvPr/>
        </p:nvSpPr>
        <p:spPr>
          <a:xfrm>
            <a:off x="8327005" y="1123741"/>
            <a:ext cx="572429" cy="1261884"/>
          </a:xfrm>
          <a:prstGeom prst="rect">
            <a:avLst/>
          </a:prstGeom>
          <a:noFill/>
        </p:spPr>
        <p:txBody>
          <a:bodyPr wrap="square" rtlCol="0">
            <a:spAutoFit/>
          </a:bodyPr>
          <a:lstStyle/>
          <a:p>
            <a:r>
              <a:rPr lang="en-US" sz="7600" dirty="0">
                <a:latin typeface="Helvetica LT Std Light" panose="020B0403020202020204" pitchFamily="34" charset="0"/>
              </a:rPr>
              <a:t>2</a:t>
            </a:r>
            <a:endParaRPr lang="en-GB" sz="7600" dirty="0">
              <a:latin typeface="Helvetica LT Std Light" panose="020B0403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228188" y="2596499"/>
            <a:ext cx="3528476" cy="35358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6503" y="2394101"/>
            <a:ext cx="3504464" cy="411934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772" y="3536403"/>
            <a:ext cx="3496681" cy="2977040"/>
          </a:xfrm>
          <a:prstGeom prst="rect">
            <a:avLst/>
          </a:prstGeom>
        </p:spPr>
      </p:pic>
      <p:sp>
        <p:nvSpPr>
          <p:cNvPr id="13" name="Oval 12"/>
          <p:cNvSpPr/>
          <p:nvPr/>
        </p:nvSpPr>
        <p:spPr>
          <a:xfrm>
            <a:off x="9390865" y="2810022"/>
            <a:ext cx="209863" cy="209863"/>
          </a:xfrm>
          <a:prstGeom prst="ellipse">
            <a:avLst/>
          </a:prstGeom>
          <a:solidFill>
            <a:srgbClr val="E0E0E0"/>
          </a:solidFill>
          <a:ln w="38100">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9646390" y="2676827"/>
            <a:ext cx="1412823" cy="461665"/>
          </a:xfrm>
          <a:prstGeom prst="rect">
            <a:avLst/>
          </a:prstGeom>
          <a:noFill/>
        </p:spPr>
        <p:txBody>
          <a:bodyPr wrap="none" rtlCol="0">
            <a:spAutoFit/>
          </a:bodyPr>
          <a:lstStyle/>
          <a:p>
            <a:r>
              <a:rPr lang="en-US" sz="2400" dirty="0" smtClean="0"/>
              <a:t>duplicate</a:t>
            </a:r>
            <a:endParaRPr lang="en-GB" sz="2400" dirty="0"/>
          </a:p>
        </p:txBody>
      </p:sp>
      <p:sp>
        <p:nvSpPr>
          <p:cNvPr id="15" name="Oval 14"/>
          <p:cNvSpPr/>
          <p:nvPr/>
        </p:nvSpPr>
        <p:spPr>
          <a:xfrm>
            <a:off x="9390865" y="2456816"/>
            <a:ext cx="209863" cy="209863"/>
          </a:xfrm>
          <a:prstGeom prst="ellipse">
            <a:avLst/>
          </a:prstGeom>
          <a:solidFill>
            <a:srgbClr val="B33375"/>
          </a:solidFill>
          <a:ln w="38100">
            <a:solidFill>
              <a:srgbClr val="B23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9646390" y="2331241"/>
            <a:ext cx="1565172" cy="461665"/>
          </a:xfrm>
          <a:prstGeom prst="rect">
            <a:avLst/>
          </a:prstGeom>
          <a:noFill/>
        </p:spPr>
        <p:txBody>
          <a:bodyPr wrap="none" rtlCol="0">
            <a:spAutoFit/>
          </a:bodyPr>
          <a:lstStyle/>
          <a:p>
            <a:r>
              <a:rPr lang="en-US" sz="2400" dirty="0" smtClean="0"/>
              <a:t>unintuitive</a:t>
            </a:r>
            <a:endParaRPr lang="en-GB" sz="2400" dirty="0"/>
          </a:p>
        </p:txBody>
      </p:sp>
      <p:sp>
        <p:nvSpPr>
          <p:cNvPr id="17" name="Oval 16"/>
          <p:cNvSpPr/>
          <p:nvPr/>
        </p:nvSpPr>
        <p:spPr>
          <a:xfrm>
            <a:off x="9395803" y="3170110"/>
            <a:ext cx="209863" cy="209863"/>
          </a:xfrm>
          <a:prstGeom prst="ellipse">
            <a:avLst/>
          </a:prstGeom>
          <a:solidFill>
            <a:srgbClr val="92B1FF"/>
          </a:solidFill>
          <a:ln w="38100">
            <a:solidFill>
              <a:srgbClr val="708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9651328" y="3021675"/>
            <a:ext cx="870751" cy="461665"/>
          </a:xfrm>
          <a:prstGeom prst="rect">
            <a:avLst/>
          </a:prstGeom>
          <a:noFill/>
        </p:spPr>
        <p:txBody>
          <a:bodyPr wrap="none" rtlCol="0">
            <a:spAutoFit/>
          </a:bodyPr>
          <a:lstStyle/>
          <a:p>
            <a:r>
              <a:rPr lang="en-US" sz="2400" dirty="0" smtClean="0"/>
              <a:t>good</a:t>
            </a:r>
            <a:endParaRPr lang="en-GB" sz="2400" dirty="0"/>
          </a:p>
        </p:txBody>
      </p:sp>
      <p:sp>
        <p:nvSpPr>
          <p:cNvPr id="21" name="TextBox 20"/>
          <p:cNvSpPr txBox="1"/>
          <p:nvPr/>
        </p:nvSpPr>
        <p:spPr>
          <a:xfrm>
            <a:off x="5205242" y="789470"/>
            <a:ext cx="2447630" cy="400110"/>
          </a:xfrm>
          <a:prstGeom prst="rect">
            <a:avLst/>
          </a:prstGeom>
          <a:noFill/>
        </p:spPr>
        <p:txBody>
          <a:bodyPr wrap="square" rtlCol="0">
            <a:spAutoFit/>
          </a:bodyPr>
          <a:lstStyle/>
          <a:p>
            <a:r>
              <a:rPr lang="en-US" sz="2000" b="1" dirty="0" smtClean="0">
                <a:solidFill>
                  <a:schemeClr val="accent6">
                    <a:lumMod val="50000"/>
                  </a:schemeClr>
                </a:solidFill>
              </a:rPr>
              <a:t>main step</a:t>
            </a:r>
            <a:endParaRPr lang="en-GB" sz="2000" b="1" dirty="0">
              <a:solidFill>
                <a:schemeClr val="accent6">
                  <a:lumMod val="50000"/>
                </a:schemeClr>
              </a:solidFill>
            </a:endParaRPr>
          </a:p>
        </p:txBody>
      </p:sp>
      <p:sp>
        <p:nvSpPr>
          <p:cNvPr id="20" name="Rectangle 19"/>
          <p:cNvSpPr/>
          <p:nvPr/>
        </p:nvSpPr>
        <p:spPr>
          <a:xfrm>
            <a:off x="8106984" y="809624"/>
            <a:ext cx="3970716" cy="60483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863599" y="809624"/>
            <a:ext cx="4243385" cy="60483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957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20"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dirty="0" smtClean="0"/>
              <a:t>Pattern Elements</a:t>
            </a:r>
            <a:endParaRPr lang="en-GB"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480" y="1327701"/>
            <a:ext cx="4852015" cy="493125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8579" y="2729575"/>
            <a:ext cx="2051308" cy="2051308"/>
          </a:xfrm>
          <a:prstGeom prst="rect">
            <a:avLst/>
          </a:prstGeom>
        </p:spPr>
      </p:pic>
      <p:pic>
        <p:nvPicPr>
          <p:cNvPr id="19" name="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7521" y="1472184"/>
            <a:ext cx="4373889" cy="4383033"/>
          </a:xfrm>
          <a:prstGeom prst="rect">
            <a:avLst/>
          </a:prstGeom>
        </p:spPr>
      </p:pic>
      <p:sp>
        <p:nvSpPr>
          <p:cNvPr id="2" name="TextBox 1"/>
          <p:cNvSpPr txBox="1"/>
          <p:nvPr/>
        </p:nvSpPr>
        <p:spPr>
          <a:xfrm>
            <a:off x="1487278" y="1138333"/>
            <a:ext cx="2751138" cy="523220"/>
          </a:xfrm>
          <a:prstGeom prst="rect">
            <a:avLst/>
          </a:prstGeom>
          <a:noFill/>
        </p:spPr>
        <p:txBody>
          <a:bodyPr wrap="none" rtlCol="0">
            <a:spAutoFit/>
          </a:bodyPr>
          <a:lstStyle/>
          <a:p>
            <a:r>
              <a:rPr lang="en-US" sz="2800" dirty="0" smtClean="0"/>
              <a:t>simple polygons</a:t>
            </a:r>
            <a:endParaRPr lang="en-GB" sz="2800" dirty="0"/>
          </a:p>
        </p:txBody>
      </p:sp>
    </p:spTree>
    <p:extLst>
      <p:ext uri="{BB962C8B-B14F-4D97-AF65-F5344CB8AC3E}">
        <p14:creationId xmlns:p14="http://schemas.microsoft.com/office/powerpoint/2010/main" val="3211250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hidden"/>
                                      </p:to>
                                    </p:set>
                                  </p:childTnLst>
                                </p:cTn>
                              </p:par>
                              <p:par>
                                <p:cTn id="10" presetID="6" presetClass="emph" presetSubtype="0" accel="50000" decel="50000" fill="hold" nodeType="withEffect">
                                  <p:stCondLst>
                                    <p:cond delay="0"/>
                                  </p:stCondLst>
                                  <p:childTnLst>
                                    <p:animScale>
                                      <p:cBhvr>
                                        <p:cTn id="11" dur="500" fill="hold"/>
                                        <p:tgtEl>
                                          <p:spTgt spid="16"/>
                                        </p:tgtEl>
                                      </p:cBhvr>
                                      <p:by x="200000" y="200000"/>
                                    </p:animScale>
                                  </p:childTnLst>
                                </p:cTn>
                              </p:par>
                              <p:par>
                                <p:cTn id="12" presetID="42" presetClass="path" presetSubtype="0" accel="50000" decel="50000" fill="hold" nodeType="withEffect">
                                  <p:stCondLst>
                                    <p:cond delay="0"/>
                                  </p:stCondLst>
                                  <p:childTnLst>
                                    <p:animMotion origin="layout" path="M -1.04167E-6 -3.7037E-6 L 0.12005 0.00116 " pathEditMode="relative" rAng="0" ptsTypes="AA">
                                      <p:cBhvr>
                                        <p:cTn id="13" dur="500" fill="hold"/>
                                        <p:tgtEl>
                                          <p:spTgt spid="16"/>
                                        </p:tgtEl>
                                        <p:attrNameLst>
                                          <p:attrName>ppt_x</p:attrName>
                                          <p:attrName>ppt_y</p:attrName>
                                        </p:attrNameLst>
                                      </p:cBhvr>
                                      <p:rCtr x="6003" y="46"/>
                                    </p:animMotion>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
                                        <p:tgtEl>
                                          <p:spTgt spid="19"/>
                                        </p:tgtEl>
                                      </p:cBhvr>
                                    </p:animEffect>
                                  </p:childTnLst>
                                </p:cTn>
                              </p:par>
                            </p:childTnLst>
                          </p:cTn>
                        </p:par>
                        <p:par>
                          <p:cTn id="18" fill="hold">
                            <p:stCondLst>
                              <p:cond delay="600"/>
                            </p:stCondLst>
                            <p:childTnLst>
                              <p:par>
                                <p:cTn id="19" presetID="10" presetClass="exit" presetSubtype="0" fill="hold" nodeType="afterEffect">
                                  <p:stCondLst>
                                    <p:cond delay="0"/>
                                  </p:stCondLst>
                                  <p:childTnLst>
                                    <p:animEffect transition="out" filter="fade">
                                      <p:cBhvr>
                                        <p:cTn id="20" dur="100"/>
                                        <p:tgtEl>
                                          <p:spTgt spid="16"/>
                                        </p:tgtEl>
                                      </p:cBhvr>
                                    </p:animEffect>
                                    <p:set>
                                      <p:cBhvr>
                                        <p:cTn id="21" dur="1" fill="hold">
                                          <p:stCondLst>
                                            <p:cond delay="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76" y="3911158"/>
            <a:ext cx="2505461" cy="1249683"/>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249" y="2185415"/>
            <a:ext cx="2505461" cy="1039370"/>
          </a:xfrm>
          <a:prstGeom prst="rect">
            <a:avLst/>
          </a:prstGeom>
        </p:spPr>
      </p:pic>
      <p:pic>
        <p:nvPicPr>
          <p:cNvPr id="8" name="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7521" y="1472184"/>
            <a:ext cx="4373889" cy="4383033"/>
          </a:xfrm>
          <a:prstGeom prst="rect">
            <a:avLst/>
          </a:prstGeom>
        </p:spPr>
      </p:pic>
      <p:sp>
        <p:nvSpPr>
          <p:cNvPr id="11" name="Title"/>
          <p:cNvSpPr>
            <a:spLocks noGrp="1"/>
          </p:cNvSpPr>
          <p:nvPr>
            <p:ph type="title"/>
          </p:nvPr>
        </p:nvSpPr>
        <p:spPr/>
        <p:txBody>
          <a:bodyPr>
            <a:normAutofit fontScale="90000"/>
          </a:bodyPr>
          <a:lstStyle/>
          <a:p>
            <a:r>
              <a:rPr lang="en-US" dirty="0" smtClean="0"/>
              <a:t>The Pattern Graph</a:t>
            </a:r>
            <a:endParaRPr lang="en-GB" dirty="0"/>
          </a:p>
        </p:txBody>
      </p:sp>
      <p:sp>
        <p:nvSpPr>
          <p:cNvPr id="9" name="TextBox 8"/>
          <p:cNvSpPr txBox="1"/>
          <p:nvPr/>
        </p:nvSpPr>
        <p:spPr>
          <a:xfrm>
            <a:off x="100148" y="1195334"/>
            <a:ext cx="2298258" cy="523220"/>
          </a:xfrm>
          <a:prstGeom prst="rect">
            <a:avLst/>
          </a:prstGeom>
          <a:noFill/>
        </p:spPr>
        <p:txBody>
          <a:bodyPr wrap="none" rtlCol="0">
            <a:spAutoFit/>
          </a:bodyPr>
          <a:lstStyle/>
          <a:p>
            <a:r>
              <a:rPr lang="en-US" sz="2800" dirty="0" smtClean="0"/>
              <a:t>relationships:</a:t>
            </a:r>
            <a:endParaRPr lang="en-GB" sz="2800" dirty="0"/>
          </a:p>
        </p:txBody>
      </p:sp>
      <p:sp>
        <p:nvSpPr>
          <p:cNvPr id="17" name="TextBox 16"/>
          <p:cNvSpPr txBox="1"/>
          <p:nvPr/>
        </p:nvSpPr>
        <p:spPr>
          <a:xfrm>
            <a:off x="8454636" y="1195334"/>
            <a:ext cx="3677738" cy="523220"/>
          </a:xfrm>
          <a:prstGeom prst="rect">
            <a:avLst/>
          </a:prstGeom>
          <a:noFill/>
        </p:spPr>
        <p:txBody>
          <a:bodyPr wrap="none" rtlCol="0">
            <a:spAutoFit/>
          </a:bodyPr>
          <a:lstStyle/>
          <a:p>
            <a:r>
              <a:rPr lang="en-US" sz="2800" dirty="0" smtClean="0"/>
              <a:t>relationship hierarchy:</a:t>
            </a:r>
            <a:endParaRPr lang="en-GB" sz="2800" dirty="0"/>
          </a:p>
        </p:txBody>
      </p:sp>
      <p:sp>
        <p:nvSpPr>
          <p:cNvPr id="18" name="TextBox 17"/>
          <p:cNvSpPr txBox="1"/>
          <p:nvPr/>
        </p:nvSpPr>
        <p:spPr>
          <a:xfrm>
            <a:off x="330261" y="3236988"/>
            <a:ext cx="2894190" cy="523220"/>
          </a:xfrm>
          <a:prstGeom prst="rect">
            <a:avLst/>
          </a:prstGeom>
          <a:noFill/>
        </p:spPr>
        <p:txBody>
          <a:bodyPr wrap="none" rtlCol="0">
            <a:spAutoFit/>
          </a:bodyPr>
          <a:lstStyle/>
          <a:p>
            <a:r>
              <a:rPr lang="en-US" sz="2800" dirty="0" smtClean="0"/>
              <a:t>centroid distance</a:t>
            </a:r>
            <a:endParaRPr lang="en-GB" sz="2800" dirty="0"/>
          </a:p>
        </p:txBody>
      </p:sp>
      <p:sp>
        <p:nvSpPr>
          <p:cNvPr id="19" name="TextBox 18"/>
          <p:cNvSpPr txBox="1"/>
          <p:nvPr/>
        </p:nvSpPr>
        <p:spPr>
          <a:xfrm>
            <a:off x="330261" y="5177567"/>
            <a:ext cx="2911438" cy="523220"/>
          </a:xfrm>
          <a:prstGeom prst="rect">
            <a:avLst/>
          </a:prstGeom>
          <a:noFill/>
        </p:spPr>
        <p:txBody>
          <a:bodyPr wrap="none" rtlCol="0">
            <a:spAutoFit/>
          </a:bodyPr>
          <a:lstStyle/>
          <a:p>
            <a:r>
              <a:rPr lang="en-US" sz="2800" dirty="0" smtClean="0"/>
              <a:t>centroid direction</a:t>
            </a:r>
            <a:endParaRPr lang="en-GB" sz="2800" dirty="0"/>
          </a:p>
        </p:txBody>
      </p:sp>
      <p:sp>
        <p:nvSpPr>
          <p:cNvPr id="20" name="TextBox 19"/>
          <p:cNvSpPr txBox="1"/>
          <p:nvPr/>
        </p:nvSpPr>
        <p:spPr>
          <a:xfrm rot="5400000">
            <a:off x="1481797" y="5796834"/>
            <a:ext cx="808736" cy="830997"/>
          </a:xfrm>
          <a:prstGeom prst="rect">
            <a:avLst/>
          </a:prstGeom>
          <a:noFill/>
        </p:spPr>
        <p:txBody>
          <a:bodyPr wrap="square" rtlCol="0">
            <a:spAutoFit/>
          </a:bodyPr>
          <a:lstStyle/>
          <a:p>
            <a:r>
              <a:rPr lang="en-US" sz="4800" dirty="0" smtClean="0"/>
              <a:t>…</a:t>
            </a:r>
            <a:endParaRPr lang="en-GB" sz="4800" dirty="0"/>
          </a:p>
        </p:txBody>
      </p:sp>
      <p:sp>
        <p:nvSpPr>
          <p:cNvPr id="21" name="TextBox 20"/>
          <p:cNvSpPr txBox="1"/>
          <p:nvPr/>
        </p:nvSpPr>
        <p:spPr>
          <a:xfrm rot="5400000">
            <a:off x="10009374" y="5637367"/>
            <a:ext cx="808736" cy="830997"/>
          </a:xfrm>
          <a:prstGeom prst="rect">
            <a:avLst/>
          </a:prstGeom>
          <a:noFill/>
        </p:spPr>
        <p:txBody>
          <a:bodyPr wrap="square" rtlCol="0">
            <a:spAutoFit/>
          </a:bodyPr>
          <a:lstStyle/>
          <a:p>
            <a:r>
              <a:rPr lang="en-US" sz="4800" dirty="0" smtClean="0"/>
              <a:t>…</a:t>
            </a:r>
            <a:endParaRPr lang="en-GB" sz="4800" dirty="0"/>
          </a:p>
        </p:txBody>
      </p:sp>
      <p:pic>
        <p:nvPicPr>
          <p:cNvPr id="24" name="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4760" y="1472184"/>
            <a:ext cx="4373889" cy="4383033"/>
          </a:xfrm>
          <a:prstGeom prst="rect">
            <a:avLst/>
          </a:prstGeom>
        </p:spPr>
      </p:pic>
      <p:pic>
        <p:nvPicPr>
          <p:cNvPr id="25" name="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4760" y="1472184"/>
            <a:ext cx="4373889" cy="4383033"/>
          </a:xfrm>
          <a:prstGeom prst="rect">
            <a:avLst/>
          </a:prstGeom>
        </p:spPr>
      </p:pic>
      <p:pic>
        <p:nvPicPr>
          <p:cNvPr id="26"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4760" y="1472184"/>
            <a:ext cx="4373889" cy="4383033"/>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0702" y="2197320"/>
            <a:ext cx="2551181" cy="2551181"/>
          </a:xfrm>
          <a:prstGeom prst="rect">
            <a:avLst/>
          </a:prstGeom>
        </p:spPr>
      </p:pic>
      <p:sp>
        <p:nvSpPr>
          <p:cNvPr id="31" name="TextBox 30"/>
          <p:cNvSpPr txBox="1"/>
          <p:nvPr/>
        </p:nvSpPr>
        <p:spPr>
          <a:xfrm>
            <a:off x="9283419" y="4793396"/>
            <a:ext cx="1871602" cy="523220"/>
          </a:xfrm>
          <a:prstGeom prst="rect">
            <a:avLst/>
          </a:prstGeom>
          <a:noFill/>
        </p:spPr>
        <p:txBody>
          <a:bodyPr wrap="none" rtlCol="0">
            <a:spAutoFit/>
          </a:bodyPr>
          <a:lstStyle/>
          <a:p>
            <a:pPr algn="ctr"/>
            <a:r>
              <a:rPr lang="en-US" sz="2800" dirty="0" smtClean="0"/>
              <a:t>right angle</a:t>
            </a:r>
            <a:endParaRPr lang="en-GB" sz="2800" dirty="0"/>
          </a:p>
        </p:txBody>
      </p:sp>
      <p:pic>
        <p:nvPicPr>
          <p:cNvPr id="32" name="Picture 31"/>
          <p:cNvPicPr>
            <a:picLocks noChangeAspect="1"/>
          </p:cNvPicPr>
          <p:nvPr/>
        </p:nvPicPr>
        <p:blipFill rotWithShape="1">
          <a:blip r:embed="rId10" cstate="print">
            <a:extLst>
              <a:ext uri="{28A0092B-C50C-407E-A947-70E740481C1C}">
                <a14:useLocalDpi xmlns:a14="http://schemas.microsoft.com/office/drawing/2010/main" val="0"/>
              </a:ext>
            </a:extLst>
          </a:blip>
          <a:srcRect r="90432" b="70152"/>
          <a:stretch/>
        </p:blipFill>
        <p:spPr>
          <a:xfrm>
            <a:off x="3843761" y="5624236"/>
            <a:ext cx="207930" cy="277481"/>
          </a:xfrm>
          <a:prstGeom prst="rect">
            <a:avLst/>
          </a:prstGeom>
        </p:spPr>
      </p:pic>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t="72191" r="90432" b="-2039"/>
          <a:stretch/>
        </p:blipFill>
        <p:spPr>
          <a:xfrm>
            <a:off x="3843761" y="6250773"/>
            <a:ext cx="207930" cy="277481"/>
          </a:xfrm>
          <a:prstGeom prst="rect">
            <a:avLst/>
          </a:prstGeom>
        </p:spPr>
      </p:pic>
      <p:pic>
        <p:nvPicPr>
          <p:cNvPr id="35" name="Picture 34"/>
          <p:cNvPicPr>
            <a:picLocks noChangeAspect="1"/>
          </p:cNvPicPr>
          <p:nvPr/>
        </p:nvPicPr>
        <p:blipFill rotWithShape="1">
          <a:blip r:embed="rId10" cstate="print">
            <a:extLst>
              <a:ext uri="{28A0092B-C50C-407E-A947-70E740481C1C}">
                <a14:useLocalDpi xmlns:a14="http://schemas.microsoft.com/office/drawing/2010/main" val="0"/>
              </a:ext>
            </a:extLst>
          </a:blip>
          <a:srcRect l="-386" t="36998" r="90818" b="33154"/>
          <a:stretch/>
        </p:blipFill>
        <p:spPr>
          <a:xfrm>
            <a:off x="3835372" y="5950088"/>
            <a:ext cx="207930" cy="277481"/>
          </a:xfrm>
          <a:prstGeom prst="rect">
            <a:avLst/>
          </a:prstGeom>
        </p:spPr>
      </p:pic>
      <p:sp>
        <p:nvSpPr>
          <p:cNvPr id="36" name="TextBox 35"/>
          <p:cNvSpPr txBox="1"/>
          <p:nvPr/>
        </p:nvSpPr>
        <p:spPr>
          <a:xfrm>
            <a:off x="4043302" y="5507783"/>
            <a:ext cx="1866217" cy="400110"/>
          </a:xfrm>
          <a:prstGeom prst="rect">
            <a:avLst/>
          </a:prstGeom>
          <a:noFill/>
        </p:spPr>
        <p:txBody>
          <a:bodyPr wrap="none" rtlCol="0">
            <a:spAutoFit/>
          </a:bodyPr>
          <a:lstStyle/>
          <a:p>
            <a:r>
              <a:rPr lang="en-US" sz="2000" dirty="0" smtClean="0"/>
              <a:t>element nodes</a:t>
            </a:r>
            <a:endParaRPr lang="en-GB" sz="2000" dirty="0"/>
          </a:p>
        </p:txBody>
      </p:sp>
      <p:sp>
        <p:nvSpPr>
          <p:cNvPr id="37" name="TextBox 36"/>
          <p:cNvSpPr txBox="1"/>
          <p:nvPr/>
        </p:nvSpPr>
        <p:spPr>
          <a:xfrm>
            <a:off x="4034912" y="5855217"/>
            <a:ext cx="2261838" cy="400110"/>
          </a:xfrm>
          <a:prstGeom prst="rect">
            <a:avLst/>
          </a:prstGeom>
          <a:noFill/>
        </p:spPr>
        <p:txBody>
          <a:bodyPr wrap="none" rtlCol="0">
            <a:spAutoFit/>
          </a:bodyPr>
          <a:lstStyle/>
          <a:p>
            <a:r>
              <a:rPr lang="en-US" sz="2000" dirty="0" smtClean="0"/>
              <a:t>relationship nodes</a:t>
            </a:r>
            <a:endParaRPr lang="en-GB" sz="2000" dirty="0"/>
          </a:p>
        </p:txBody>
      </p:sp>
      <p:sp>
        <p:nvSpPr>
          <p:cNvPr id="38" name="TextBox 37"/>
          <p:cNvSpPr txBox="1"/>
          <p:nvPr/>
        </p:nvSpPr>
        <p:spPr>
          <a:xfrm>
            <a:off x="4024749" y="6191736"/>
            <a:ext cx="3626314" cy="400110"/>
          </a:xfrm>
          <a:prstGeom prst="rect">
            <a:avLst/>
          </a:prstGeom>
          <a:noFill/>
        </p:spPr>
        <p:txBody>
          <a:bodyPr wrap="none" rtlCol="0">
            <a:spAutoFit/>
          </a:bodyPr>
          <a:lstStyle/>
          <a:p>
            <a:r>
              <a:rPr lang="en-US" sz="2000" dirty="0" smtClean="0"/>
              <a:t>higher-level relationship nodes</a:t>
            </a:r>
            <a:endParaRPr lang="en-GB" sz="2000" dirty="0"/>
          </a:p>
        </p:txBody>
      </p:sp>
    </p:spTree>
    <p:extLst>
      <p:ext uri="{BB962C8B-B14F-4D97-AF65-F5344CB8AC3E}">
        <p14:creationId xmlns:p14="http://schemas.microsoft.com/office/powerpoint/2010/main" val="352990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0" presetClass="exit" presetSubtype="0" fill="hold"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19" grpId="0"/>
      <p:bldP spid="20" grpId="0"/>
      <p:bldP spid="21" grpId="0"/>
      <p:bldP spid="31"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stancegrouptext"/>
          <p:cNvSpPr txBox="1"/>
          <p:nvPr/>
        </p:nvSpPr>
        <p:spPr>
          <a:xfrm>
            <a:off x="3237179" y="1190583"/>
            <a:ext cx="5265159" cy="523220"/>
          </a:xfrm>
          <a:prstGeom prst="rect">
            <a:avLst/>
          </a:prstGeom>
          <a:noFill/>
        </p:spPr>
        <p:txBody>
          <a:bodyPr wrap="none" rtlCol="0">
            <a:spAutoFit/>
          </a:bodyPr>
          <a:lstStyle/>
          <a:p>
            <a:r>
              <a:rPr lang="en-GB" sz="2800" dirty="0" smtClean="0"/>
              <a:t>group 1: same centroid distance</a:t>
            </a:r>
            <a:endParaRPr lang="en-GB" sz="2800"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76" y="3911158"/>
            <a:ext cx="2505461" cy="1249683"/>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249" y="2185415"/>
            <a:ext cx="2505461" cy="1039370"/>
          </a:xfrm>
          <a:prstGeom prst="rect">
            <a:avLst/>
          </a:prstGeom>
        </p:spPr>
      </p:pic>
      <p:sp>
        <p:nvSpPr>
          <p:cNvPr id="11" name="Title"/>
          <p:cNvSpPr>
            <a:spLocks noGrp="1"/>
          </p:cNvSpPr>
          <p:nvPr>
            <p:ph type="title"/>
          </p:nvPr>
        </p:nvSpPr>
        <p:spPr/>
        <p:txBody>
          <a:bodyPr>
            <a:normAutofit fontScale="90000"/>
          </a:bodyPr>
          <a:lstStyle/>
          <a:p>
            <a:r>
              <a:rPr lang="en-US" dirty="0" smtClean="0"/>
              <a:t>The Pattern Graph</a:t>
            </a:r>
            <a:endParaRPr lang="en-GB" dirty="0"/>
          </a:p>
        </p:txBody>
      </p:sp>
      <p:sp>
        <p:nvSpPr>
          <p:cNvPr id="9" name="TextBox 8"/>
          <p:cNvSpPr txBox="1"/>
          <p:nvPr/>
        </p:nvSpPr>
        <p:spPr>
          <a:xfrm>
            <a:off x="100148" y="1195334"/>
            <a:ext cx="2298258" cy="523220"/>
          </a:xfrm>
          <a:prstGeom prst="rect">
            <a:avLst/>
          </a:prstGeom>
          <a:noFill/>
        </p:spPr>
        <p:txBody>
          <a:bodyPr wrap="none" rtlCol="0">
            <a:spAutoFit/>
          </a:bodyPr>
          <a:lstStyle/>
          <a:p>
            <a:r>
              <a:rPr lang="en-US" sz="2800" dirty="0" smtClean="0"/>
              <a:t>relationships:</a:t>
            </a:r>
            <a:endParaRPr lang="en-GB" sz="2800" dirty="0"/>
          </a:p>
        </p:txBody>
      </p:sp>
      <p:sp>
        <p:nvSpPr>
          <p:cNvPr id="18" name="TextBox 17"/>
          <p:cNvSpPr txBox="1"/>
          <p:nvPr/>
        </p:nvSpPr>
        <p:spPr>
          <a:xfrm>
            <a:off x="330261" y="3236988"/>
            <a:ext cx="2894190" cy="523220"/>
          </a:xfrm>
          <a:prstGeom prst="rect">
            <a:avLst/>
          </a:prstGeom>
          <a:noFill/>
        </p:spPr>
        <p:txBody>
          <a:bodyPr wrap="none" rtlCol="0">
            <a:spAutoFit/>
          </a:bodyPr>
          <a:lstStyle/>
          <a:p>
            <a:r>
              <a:rPr lang="en-US" sz="2800" dirty="0" smtClean="0"/>
              <a:t>centroid distance</a:t>
            </a:r>
            <a:endParaRPr lang="en-GB" sz="2800" dirty="0"/>
          </a:p>
        </p:txBody>
      </p:sp>
      <p:sp>
        <p:nvSpPr>
          <p:cNvPr id="19" name="TextBox 18"/>
          <p:cNvSpPr txBox="1"/>
          <p:nvPr/>
        </p:nvSpPr>
        <p:spPr>
          <a:xfrm>
            <a:off x="330261" y="5177567"/>
            <a:ext cx="2911438" cy="523220"/>
          </a:xfrm>
          <a:prstGeom prst="rect">
            <a:avLst/>
          </a:prstGeom>
          <a:noFill/>
        </p:spPr>
        <p:txBody>
          <a:bodyPr wrap="none" rtlCol="0">
            <a:spAutoFit/>
          </a:bodyPr>
          <a:lstStyle/>
          <a:p>
            <a:r>
              <a:rPr lang="en-US" sz="2800" dirty="0" smtClean="0"/>
              <a:t>centroid direction</a:t>
            </a:r>
            <a:endParaRPr lang="en-GB" sz="2800" dirty="0"/>
          </a:p>
        </p:txBody>
      </p:sp>
      <p:sp>
        <p:nvSpPr>
          <p:cNvPr id="20" name="TextBox 19"/>
          <p:cNvSpPr txBox="1"/>
          <p:nvPr/>
        </p:nvSpPr>
        <p:spPr>
          <a:xfrm rot="5400000">
            <a:off x="1481797" y="5796834"/>
            <a:ext cx="808736" cy="830997"/>
          </a:xfrm>
          <a:prstGeom prst="rect">
            <a:avLst/>
          </a:prstGeom>
          <a:noFill/>
        </p:spPr>
        <p:txBody>
          <a:bodyPr wrap="square" rtlCol="0">
            <a:spAutoFit/>
          </a:bodyPr>
          <a:lstStyle/>
          <a:p>
            <a:r>
              <a:rPr lang="en-US" sz="4800" dirty="0" smtClean="0"/>
              <a:t>…</a:t>
            </a:r>
            <a:endParaRPr lang="en-GB" sz="4800" dirty="0"/>
          </a:p>
        </p:txBody>
      </p:sp>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r="90432" b="70152"/>
          <a:stretch/>
        </p:blipFill>
        <p:spPr>
          <a:xfrm>
            <a:off x="3843761" y="5624236"/>
            <a:ext cx="207930" cy="277481"/>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t="72191" r="90432" b="-2039"/>
          <a:stretch/>
        </p:blipFill>
        <p:spPr>
          <a:xfrm>
            <a:off x="3843761" y="6250773"/>
            <a:ext cx="207930" cy="277481"/>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386" t="36998" r="90818" b="33154"/>
          <a:stretch/>
        </p:blipFill>
        <p:spPr>
          <a:xfrm>
            <a:off x="3835372" y="5950088"/>
            <a:ext cx="207930" cy="277481"/>
          </a:xfrm>
          <a:prstGeom prst="rect">
            <a:avLst/>
          </a:prstGeom>
        </p:spPr>
      </p:pic>
      <p:sp>
        <p:nvSpPr>
          <p:cNvPr id="36" name="TextBox 35"/>
          <p:cNvSpPr txBox="1"/>
          <p:nvPr/>
        </p:nvSpPr>
        <p:spPr>
          <a:xfrm>
            <a:off x="4043302" y="5507783"/>
            <a:ext cx="1866217" cy="400110"/>
          </a:xfrm>
          <a:prstGeom prst="rect">
            <a:avLst/>
          </a:prstGeom>
          <a:noFill/>
        </p:spPr>
        <p:txBody>
          <a:bodyPr wrap="none" rtlCol="0">
            <a:spAutoFit/>
          </a:bodyPr>
          <a:lstStyle/>
          <a:p>
            <a:r>
              <a:rPr lang="en-US" sz="2000" dirty="0" smtClean="0"/>
              <a:t>element nodes</a:t>
            </a:r>
            <a:endParaRPr lang="en-GB" sz="2000" dirty="0"/>
          </a:p>
        </p:txBody>
      </p:sp>
      <p:sp>
        <p:nvSpPr>
          <p:cNvPr id="37" name="TextBox 36"/>
          <p:cNvSpPr txBox="1"/>
          <p:nvPr/>
        </p:nvSpPr>
        <p:spPr>
          <a:xfrm>
            <a:off x="4034912" y="5855217"/>
            <a:ext cx="2261838" cy="400110"/>
          </a:xfrm>
          <a:prstGeom prst="rect">
            <a:avLst/>
          </a:prstGeom>
          <a:noFill/>
        </p:spPr>
        <p:txBody>
          <a:bodyPr wrap="none" rtlCol="0">
            <a:spAutoFit/>
          </a:bodyPr>
          <a:lstStyle/>
          <a:p>
            <a:r>
              <a:rPr lang="en-US" sz="2000" dirty="0" smtClean="0"/>
              <a:t>relationship nodes</a:t>
            </a:r>
            <a:endParaRPr lang="en-GB" sz="2000" dirty="0"/>
          </a:p>
        </p:txBody>
      </p:sp>
      <p:sp>
        <p:nvSpPr>
          <p:cNvPr id="38" name="TextBox 37"/>
          <p:cNvSpPr txBox="1"/>
          <p:nvPr/>
        </p:nvSpPr>
        <p:spPr>
          <a:xfrm>
            <a:off x="4024749" y="6191736"/>
            <a:ext cx="3655488" cy="400110"/>
          </a:xfrm>
          <a:prstGeom prst="rect">
            <a:avLst/>
          </a:prstGeom>
          <a:noFill/>
        </p:spPr>
        <p:txBody>
          <a:bodyPr wrap="none" rtlCol="0">
            <a:spAutoFit/>
          </a:bodyPr>
          <a:lstStyle/>
          <a:p>
            <a:r>
              <a:rPr lang="en-US" sz="2000" dirty="0" smtClean="0"/>
              <a:t>hierarchy of relationship nodes</a:t>
            </a:r>
            <a:endParaRPr lang="en-GB" sz="2000" dirty="0"/>
          </a:p>
        </p:txBody>
      </p:sp>
      <p:pic>
        <p:nvPicPr>
          <p:cNvPr id="42" name="6 - group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4760" y="1472184"/>
            <a:ext cx="4373889" cy="4383033"/>
          </a:xfrm>
          <a:prstGeom prst="rect">
            <a:avLst/>
          </a:prstGeom>
        </p:spPr>
      </p:pic>
      <p:sp>
        <p:nvSpPr>
          <p:cNvPr id="44" name="TextBox 43"/>
          <p:cNvSpPr txBox="1"/>
          <p:nvPr/>
        </p:nvSpPr>
        <p:spPr>
          <a:xfrm>
            <a:off x="9283419" y="4793396"/>
            <a:ext cx="1871602" cy="523220"/>
          </a:xfrm>
          <a:prstGeom prst="rect">
            <a:avLst/>
          </a:prstGeom>
          <a:noFill/>
        </p:spPr>
        <p:txBody>
          <a:bodyPr wrap="none" rtlCol="0">
            <a:spAutoFit/>
          </a:bodyPr>
          <a:lstStyle/>
          <a:p>
            <a:pPr algn="ctr"/>
            <a:r>
              <a:rPr lang="en-US" sz="2800" dirty="0" smtClean="0"/>
              <a:t>right angle</a:t>
            </a:r>
            <a:endParaRPr lang="en-GB" sz="2800" dirty="0"/>
          </a:p>
        </p:txBody>
      </p:sp>
      <p:sp>
        <p:nvSpPr>
          <p:cNvPr id="45" name="TextBox 44"/>
          <p:cNvSpPr txBox="1"/>
          <p:nvPr/>
        </p:nvSpPr>
        <p:spPr>
          <a:xfrm>
            <a:off x="8454636" y="1195334"/>
            <a:ext cx="3677738" cy="523220"/>
          </a:xfrm>
          <a:prstGeom prst="rect">
            <a:avLst/>
          </a:prstGeom>
          <a:noFill/>
        </p:spPr>
        <p:txBody>
          <a:bodyPr wrap="none" rtlCol="0">
            <a:spAutoFit/>
          </a:bodyPr>
          <a:lstStyle/>
          <a:p>
            <a:r>
              <a:rPr lang="en-US" sz="2800" dirty="0" smtClean="0"/>
              <a:t>relationship hierarchy:</a:t>
            </a:r>
            <a:endParaRPr lang="en-GB" sz="2800" dirty="0"/>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0702" y="2197320"/>
            <a:ext cx="2551181" cy="2551181"/>
          </a:xfrm>
          <a:prstGeom prst="rect">
            <a:avLst/>
          </a:prstGeom>
        </p:spPr>
      </p:pic>
      <p:sp>
        <p:nvSpPr>
          <p:cNvPr id="47" name="TextBox 46"/>
          <p:cNvSpPr txBox="1"/>
          <p:nvPr/>
        </p:nvSpPr>
        <p:spPr>
          <a:xfrm rot="5400000">
            <a:off x="10009374" y="5637367"/>
            <a:ext cx="808736" cy="830997"/>
          </a:xfrm>
          <a:prstGeom prst="rect">
            <a:avLst/>
          </a:prstGeom>
          <a:noFill/>
        </p:spPr>
        <p:txBody>
          <a:bodyPr wrap="square" rtlCol="0">
            <a:spAutoFit/>
          </a:bodyPr>
          <a:lstStyle/>
          <a:p>
            <a:r>
              <a:rPr lang="en-US" sz="4800" dirty="0" smtClean="0"/>
              <a:t>…</a:t>
            </a:r>
            <a:endParaRPr lang="en-GB" sz="4800" dirty="0"/>
          </a:p>
        </p:txBody>
      </p:sp>
    </p:spTree>
    <p:extLst>
      <p:ext uri="{BB962C8B-B14F-4D97-AF65-F5344CB8AC3E}">
        <p14:creationId xmlns:p14="http://schemas.microsoft.com/office/powerpoint/2010/main" val="3678877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63598" y="809624"/>
            <a:ext cx="4243386" cy="60483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normAutofit fontScale="90000"/>
          </a:bodyPr>
          <a:lstStyle/>
          <a:p>
            <a:r>
              <a:rPr lang="en-US" dirty="0"/>
              <a:t>P</a:t>
            </a:r>
            <a:r>
              <a:rPr lang="en-US" dirty="0" smtClean="0"/>
              <a:t>ATEX Overview</a:t>
            </a:r>
            <a:endParaRPr lang="en-GB" dirty="0"/>
          </a:p>
        </p:txBody>
      </p:sp>
      <p:sp>
        <p:nvSpPr>
          <p:cNvPr id="4" name="TextBox 3"/>
          <p:cNvSpPr txBox="1"/>
          <p:nvPr/>
        </p:nvSpPr>
        <p:spPr>
          <a:xfrm>
            <a:off x="317172" y="1908571"/>
            <a:ext cx="3778724"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Pattern Elements</a:t>
            </a:r>
          </a:p>
          <a:p>
            <a:pPr marL="457200" indent="-457200">
              <a:buFont typeface="Arial" panose="020B0604020202020204" pitchFamily="34" charset="0"/>
              <a:buChar char="•"/>
            </a:pPr>
            <a:r>
              <a:rPr lang="en-US" sz="2800" dirty="0" smtClean="0"/>
              <a:t>The Pattern Graph</a:t>
            </a:r>
            <a:endParaRPr lang="en-GB" sz="2800" dirty="0"/>
          </a:p>
        </p:txBody>
      </p:sp>
      <p:sp>
        <p:nvSpPr>
          <p:cNvPr id="5" name="TextBox 4"/>
          <p:cNvSpPr txBox="1"/>
          <p:nvPr/>
        </p:nvSpPr>
        <p:spPr>
          <a:xfrm>
            <a:off x="4661984" y="1278673"/>
            <a:ext cx="3323063" cy="954107"/>
          </a:xfrm>
          <a:prstGeom prst="rect">
            <a:avLst/>
          </a:prstGeom>
          <a:noFill/>
        </p:spPr>
        <p:txBody>
          <a:bodyPr wrap="square" rtlCol="0">
            <a:spAutoFit/>
          </a:bodyPr>
          <a:lstStyle/>
          <a:p>
            <a:r>
              <a:rPr lang="en-US" sz="2800" b="1" dirty="0" smtClean="0"/>
              <a:t>Computing</a:t>
            </a:r>
          </a:p>
          <a:p>
            <a:r>
              <a:rPr lang="en-US" sz="2800" b="1" dirty="0" smtClean="0"/>
              <a:t>Pattern Variations</a:t>
            </a:r>
            <a:endParaRPr lang="en-GB" sz="2800" b="1" dirty="0"/>
          </a:p>
        </p:txBody>
      </p:sp>
      <p:sp>
        <p:nvSpPr>
          <p:cNvPr id="6" name="TextBox 5"/>
          <p:cNvSpPr txBox="1"/>
          <p:nvPr/>
        </p:nvSpPr>
        <p:spPr>
          <a:xfrm>
            <a:off x="8927531" y="1278672"/>
            <a:ext cx="3323063" cy="954107"/>
          </a:xfrm>
          <a:prstGeom prst="rect">
            <a:avLst/>
          </a:prstGeom>
          <a:noFill/>
        </p:spPr>
        <p:txBody>
          <a:bodyPr wrap="square" rtlCol="0">
            <a:spAutoFit/>
          </a:bodyPr>
          <a:lstStyle/>
          <a:p>
            <a:r>
              <a:rPr lang="en-US" sz="2800" dirty="0" smtClean="0"/>
              <a:t>Choosing</a:t>
            </a:r>
          </a:p>
          <a:p>
            <a:r>
              <a:rPr lang="en-US" sz="2800" dirty="0" smtClean="0"/>
              <a:t>Pattern Variations</a:t>
            </a:r>
            <a:endParaRPr lang="en-GB" sz="2800" dirty="0"/>
          </a:p>
        </p:txBody>
      </p:sp>
      <p:sp>
        <p:nvSpPr>
          <p:cNvPr id="7" name="TextBox 6"/>
          <p:cNvSpPr txBox="1"/>
          <p:nvPr/>
        </p:nvSpPr>
        <p:spPr>
          <a:xfrm>
            <a:off x="317172" y="1227437"/>
            <a:ext cx="2414894" cy="769441"/>
          </a:xfrm>
          <a:prstGeom prst="rect">
            <a:avLst/>
          </a:prstGeom>
          <a:noFill/>
        </p:spPr>
        <p:txBody>
          <a:bodyPr wrap="square" rtlCol="0">
            <a:spAutoFit/>
          </a:bodyPr>
          <a:lstStyle/>
          <a:p>
            <a:r>
              <a:rPr lang="en-US" sz="4400" dirty="0" smtClean="0">
                <a:latin typeface="+mj-lt"/>
              </a:rPr>
              <a:t>Input</a:t>
            </a:r>
            <a:endParaRPr lang="en-GB" sz="4400" dirty="0">
              <a:latin typeface="+mj-lt"/>
            </a:endParaRPr>
          </a:p>
        </p:txBody>
      </p:sp>
      <p:sp>
        <p:nvSpPr>
          <p:cNvPr id="8" name="TextBox 7"/>
          <p:cNvSpPr txBox="1"/>
          <p:nvPr/>
        </p:nvSpPr>
        <p:spPr>
          <a:xfrm>
            <a:off x="4068894" y="1123741"/>
            <a:ext cx="572429" cy="1261884"/>
          </a:xfrm>
          <a:prstGeom prst="rect">
            <a:avLst/>
          </a:prstGeom>
          <a:noFill/>
        </p:spPr>
        <p:txBody>
          <a:bodyPr wrap="square" rtlCol="0">
            <a:spAutoFit/>
          </a:bodyPr>
          <a:lstStyle/>
          <a:p>
            <a:r>
              <a:rPr lang="en-US" sz="7600" dirty="0" smtClean="0">
                <a:latin typeface="+mj-lt"/>
              </a:rPr>
              <a:t>1</a:t>
            </a:r>
            <a:endParaRPr lang="en-GB" sz="7600" dirty="0">
              <a:latin typeface="+mj-lt"/>
            </a:endParaRPr>
          </a:p>
        </p:txBody>
      </p:sp>
      <p:sp>
        <p:nvSpPr>
          <p:cNvPr id="9" name="TextBox 8"/>
          <p:cNvSpPr txBox="1"/>
          <p:nvPr/>
        </p:nvSpPr>
        <p:spPr>
          <a:xfrm>
            <a:off x="8327005" y="1123741"/>
            <a:ext cx="572429" cy="1261884"/>
          </a:xfrm>
          <a:prstGeom prst="rect">
            <a:avLst/>
          </a:prstGeom>
          <a:noFill/>
        </p:spPr>
        <p:txBody>
          <a:bodyPr wrap="square" rtlCol="0">
            <a:spAutoFit/>
          </a:bodyPr>
          <a:lstStyle/>
          <a:p>
            <a:r>
              <a:rPr lang="en-US" sz="7600" dirty="0">
                <a:latin typeface="Helvetica LT Std Light" panose="020B0403020202020204" pitchFamily="34" charset="0"/>
              </a:rPr>
              <a:t>2</a:t>
            </a:r>
            <a:endParaRPr lang="en-GB" sz="7600" dirty="0">
              <a:latin typeface="Helvetica LT Std Light" panose="020B0403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228188" y="2596499"/>
            <a:ext cx="3528476" cy="35358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6503" y="2394101"/>
            <a:ext cx="3504464" cy="411934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772" y="3536403"/>
            <a:ext cx="3496681" cy="2977040"/>
          </a:xfrm>
          <a:prstGeom prst="rect">
            <a:avLst/>
          </a:prstGeom>
        </p:spPr>
      </p:pic>
      <p:sp>
        <p:nvSpPr>
          <p:cNvPr id="13" name="Oval 12"/>
          <p:cNvSpPr/>
          <p:nvPr/>
        </p:nvSpPr>
        <p:spPr>
          <a:xfrm>
            <a:off x="9390865" y="2810022"/>
            <a:ext cx="209863" cy="209863"/>
          </a:xfrm>
          <a:prstGeom prst="ellipse">
            <a:avLst/>
          </a:prstGeom>
          <a:solidFill>
            <a:srgbClr val="E0E0E0"/>
          </a:solidFill>
          <a:ln w="38100">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9646390" y="2676827"/>
            <a:ext cx="1412823" cy="461665"/>
          </a:xfrm>
          <a:prstGeom prst="rect">
            <a:avLst/>
          </a:prstGeom>
          <a:noFill/>
        </p:spPr>
        <p:txBody>
          <a:bodyPr wrap="none" rtlCol="0">
            <a:spAutoFit/>
          </a:bodyPr>
          <a:lstStyle/>
          <a:p>
            <a:r>
              <a:rPr lang="en-US" sz="2400" dirty="0" smtClean="0"/>
              <a:t>duplicate</a:t>
            </a:r>
            <a:endParaRPr lang="en-GB" sz="2400" dirty="0"/>
          </a:p>
        </p:txBody>
      </p:sp>
      <p:sp>
        <p:nvSpPr>
          <p:cNvPr id="15" name="Oval 14"/>
          <p:cNvSpPr/>
          <p:nvPr/>
        </p:nvSpPr>
        <p:spPr>
          <a:xfrm>
            <a:off x="9390865" y="2456816"/>
            <a:ext cx="209863" cy="209863"/>
          </a:xfrm>
          <a:prstGeom prst="ellipse">
            <a:avLst/>
          </a:prstGeom>
          <a:solidFill>
            <a:srgbClr val="B33375"/>
          </a:solidFill>
          <a:ln w="38100">
            <a:solidFill>
              <a:srgbClr val="B23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9646390" y="2331241"/>
            <a:ext cx="1565172" cy="461665"/>
          </a:xfrm>
          <a:prstGeom prst="rect">
            <a:avLst/>
          </a:prstGeom>
          <a:noFill/>
        </p:spPr>
        <p:txBody>
          <a:bodyPr wrap="none" rtlCol="0">
            <a:spAutoFit/>
          </a:bodyPr>
          <a:lstStyle/>
          <a:p>
            <a:r>
              <a:rPr lang="en-US" sz="2400" dirty="0" smtClean="0"/>
              <a:t>unintuitive</a:t>
            </a:r>
            <a:endParaRPr lang="en-GB" sz="2400" dirty="0"/>
          </a:p>
        </p:txBody>
      </p:sp>
      <p:sp>
        <p:nvSpPr>
          <p:cNvPr id="17" name="Oval 16"/>
          <p:cNvSpPr/>
          <p:nvPr/>
        </p:nvSpPr>
        <p:spPr>
          <a:xfrm>
            <a:off x="9395803" y="3170110"/>
            <a:ext cx="209863" cy="209863"/>
          </a:xfrm>
          <a:prstGeom prst="ellipse">
            <a:avLst/>
          </a:prstGeom>
          <a:solidFill>
            <a:srgbClr val="92B1FF"/>
          </a:solidFill>
          <a:ln w="38100">
            <a:solidFill>
              <a:srgbClr val="708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9651328" y="3021675"/>
            <a:ext cx="870751" cy="461665"/>
          </a:xfrm>
          <a:prstGeom prst="rect">
            <a:avLst/>
          </a:prstGeom>
          <a:noFill/>
        </p:spPr>
        <p:txBody>
          <a:bodyPr wrap="none" rtlCol="0">
            <a:spAutoFit/>
          </a:bodyPr>
          <a:lstStyle/>
          <a:p>
            <a:r>
              <a:rPr lang="en-US" sz="2400" dirty="0" smtClean="0"/>
              <a:t>good</a:t>
            </a:r>
            <a:endParaRPr lang="en-GB" sz="2400" dirty="0"/>
          </a:p>
        </p:txBody>
      </p:sp>
      <p:sp>
        <p:nvSpPr>
          <p:cNvPr id="21" name="TextBox 20"/>
          <p:cNvSpPr txBox="1"/>
          <p:nvPr/>
        </p:nvSpPr>
        <p:spPr>
          <a:xfrm>
            <a:off x="5205242" y="789470"/>
            <a:ext cx="2447630" cy="400110"/>
          </a:xfrm>
          <a:prstGeom prst="rect">
            <a:avLst/>
          </a:prstGeom>
          <a:noFill/>
        </p:spPr>
        <p:txBody>
          <a:bodyPr wrap="square" rtlCol="0">
            <a:spAutoFit/>
          </a:bodyPr>
          <a:lstStyle/>
          <a:p>
            <a:r>
              <a:rPr lang="en-US" sz="2000" b="1" dirty="0" smtClean="0">
                <a:solidFill>
                  <a:schemeClr val="accent6">
                    <a:lumMod val="50000"/>
                  </a:schemeClr>
                </a:solidFill>
              </a:rPr>
              <a:t>main step</a:t>
            </a:r>
            <a:endParaRPr lang="en-GB" sz="2000" b="1" dirty="0">
              <a:solidFill>
                <a:schemeClr val="accent6">
                  <a:lumMod val="50000"/>
                </a:schemeClr>
              </a:solidFill>
            </a:endParaRPr>
          </a:p>
        </p:txBody>
      </p:sp>
      <p:sp>
        <p:nvSpPr>
          <p:cNvPr id="20" name="Rectangle 19"/>
          <p:cNvSpPr/>
          <p:nvPr/>
        </p:nvSpPr>
        <p:spPr>
          <a:xfrm>
            <a:off x="8106984" y="809624"/>
            <a:ext cx="3970716" cy="60483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863599" y="809624"/>
            <a:ext cx="4243385" cy="60483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681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579" y="1407543"/>
            <a:ext cx="2143662" cy="2143662"/>
          </a:xfrm>
          <a:prstGeom prst="rect">
            <a:avLst/>
          </a:prstGeom>
        </p:spPr>
      </p:pic>
      <p:sp>
        <p:nvSpPr>
          <p:cNvPr id="38" name="Rectangle 37"/>
          <p:cNvSpPr/>
          <p:nvPr/>
        </p:nvSpPr>
        <p:spPr>
          <a:xfrm>
            <a:off x="5690107" y="1160239"/>
            <a:ext cx="2818151" cy="263826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639" y="1517018"/>
            <a:ext cx="1945542" cy="194950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739" y="1407543"/>
            <a:ext cx="2143662" cy="2143662"/>
          </a:xfrm>
          <a:prstGeom prst="rect">
            <a:avLst/>
          </a:prstGeom>
        </p:spPr>
      </p:pic>
      <p:sp>
        <p:nvSpPr>
          <p:cNvPr id="35" name="Rectangle 34"/>
          <p:cNvSpPr/>
          <p:nvPr/>
        </p:nvSpPr>
        <p:spPr>
          <a:xfrm>
            <a:off x="2650892" y="1160239"/>
            <a:ext cx="2818151" cy="263826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en-US" dirty="0" smtClean="0"/>
              <a:t>Computing Pattern Variations</a:t>
            </a:r>
            <a:endParaRPr lang="en-GB"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5910" y="4478717"/>
            <a:ext cx="2135738" cy="212781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113" y="4599570"/>
            <a:ext cx="1890069" cy="188610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4293" y="4460886"/>
            <a:ext cx="2163474" cy="216347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7395" y="4340032"/>
            <a:ext cx="2409144" cy="2405182"/>
          </a:xfrm>
          <a:prstGeom prst="rect">
            <a:avLst/>
          </a:prstGeom>
        </p:spPr>
      </p:pic>
      <p:sp>
        <p:nvSpPr>
          <p:cNvPr id="11" name="TextBox 10"/>
          <p:cNvSpPr txBox="1"/>
          <p:nvPr/>
        </p:nvSpPr>
        <p:spPr>
          <a:xfrm>
            <a:off x="5903467" y="833007"/>
            <a:ext cx="2899576" cy="523220"/>
          </a:xfrm>
          <a:prstGeom prst="rect">
            <a:avLst/>
          </a:prstGeom>
          <a:noFill/>
        </p:spPr>
        <p:txBody>
          <a:bodyPr wrap="none" rtlCol="0">
            <a:spAutoFit/>
          </a:bodyPr>
          <a:lstStyle/>
          <a:p>
            <a:r>
              <a:rPr lang="en-US" sz="2800" dirty="0"/>
              <a:t>u</a:t>
            </a:r>
            <a:r>
              <a:rPr lang="en-US" sz="2800" dirty="0" smtClean="0"/>
              <a:t>ser modification</a:t>
            </a:r>
            <a:endParaRPr lang="en-GB" sz="2800" dirty="0"/>
          </a:p>
        </p:txBody>
      </p:sp>
      <p:sp>
        <p:nvSpPr>
          <p:cNvPr id="12" name="TextBox 11"/>
          <p:cNvSpPr txBox="1"/>
          <p:nvPr/>
        </p:nvSpPr>
        <p:spPr>
          <a:xfrm>
            <a:off x="2760455" y="843383"/>
            <a:ext cx="2559547" cy="523220"/>
          </a:xfrm>
          <a:prstGeom prst="rect">
            <a:avLst/>
          </a:prstGeom>
          <a:noFill/>
        </p:spPr>
        <p:txBody>
          <a:bodyPr wrap="none" rtlCol="0">
            <a:spAutoFit/>
          </a:bodyPr>
          <a:lstStyle/>
          <a:p>
            <a:r>
              <a:rPr lang="en-US" sz="2800" dirty="0" smtClean="0"/>
              <a:t>original pattern</a:t>
            </a:r>
            <a:endParaRPr lang="en-GB" sz="2800" dirty="0"/>
          </a:p>
        </p:txBody>
      </p:sp>
      <p:sp>
        <p:nvSpPr>
          <p:cNvPr id="30" name="TextBox 29"/>
          <p:cNvSpPr txBox="1"/>
          <p:nvPr/>
        </p:nvSpPr>
        <p:spPr>
          <a:xfrm>
            <a:off x="11144779" y="4708556"/>
            <a:ext cx="1291579" cy="1200329"/>
          </a:xfrm>
          <a:prstGeom prst="rect">
            <a:avLst/>
          </a:prstGeom>
          <a:noFill/>
        </p:spPr>
        <p:txBody>
          <a:bodyPr wrap="square" rtlCol="0">
            <a:spAutoFit/>
          </a:bodyPr>
          <a:lstStyle/>
          <a:p>
            <a:r>
              <a:rPr lang="en-US" sz="7200" dirty="0" smtClean="0">
                <a:solidFill>
                  <a:schemeClr val="bg1">
                    <a:lumMod val="50000"/>
                  </a:schemeClr>
                </a:solidFill>
              </a:rPr>
              <a:t>…</a:t>
            </a:r>
            <a:endParaRPr lang="en-GB" sz="7200" dirty="0">
              <a:solidFill>
                <a:schemeClr val="bg1">
                  <a:lumMod val="50000"/>
                </a:schemeClr>
              </a:solidFill>
            </a:endParaRPr>
          </a:p>
        </p:txBody>
      </p:sp>
      <p:cxnSp>
        <p:nvCxnSpPr>
          <p:cNvPr id="36" name="Straight Arrow Connector 35"/>
          <p:cNvCxnSpPr/>
          <p:nvPr/>
        </p:nvCxnSpPr>
        <p:spPr>
          <a:xfrm flipH="1">
            <a:off x="6868032" y="2586718"/>
            <a:ext cx="255886" cy="267954"/>
          </a:xfrm>
          <a:prstGeom prst="straightConnector1">
            <a:avLst/>
          </a:prstGeom>
          <a:ln w="889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363650" y="2101188"/>
            <a:ext cx="249186" cy="260937"/>
          </a:xfrm>
          <a:prstGeom prst="straightConnector1">
            <a:avLst/>
          </a:prstGeom>
          <a:ln w="889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86090" y="4094315"/>
            <a:ext cx="2494233" cy="268325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151" y="4698629"/>
            <a:ext cx="1691949" cy="1691949"/>
          </a:xfrm>
          <a:prstGeom prst="rect">
            <a:avLst/>
          </a:prstGeom>
        </p:spPr>
      </p:pic>
      <p:sp>
        <p:nvSpPr>
          <p:cNvPr id="47" name="Rectangle 46"/>
          <p:cNvSpPr/>
          <p:nvPr/>
        </p:nvSpPr>
        <p:spPr>
          <a:xfrm>
            <a:off x="2699886" y="4094315"/>
            <a:ext cx="2494233" cy="268325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5592806" y="4158832"/>
            <a:ext cx="2494233" cy="268325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8482306" y="4117327"/>
            <a:ext cx="2494233" cy="268325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47045" y="4572832"/>
            <a:ext cx="1953467" cy="1937618"/>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66048" y="4423582"/>
            <a:ext cx="2211023" cy="2222910"/>
          </a:xfrm>
          <a:prstGeom prst="rect">
            <a:avLst/>
          </a:prstGeom>
        </p:spPr>
      </p:pic>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9887" y="4565398"/>
            <a:ext cx="1973279" cy="1969317"/>
          </a:xfrm>
          <a:prstGeom prst="rect">
            <a:avLst/>
          </a:prstGeom>
        </p:spPr>
      </p:pic>
      <p:sp>
        <p:nvSpPr>
          <p:cNvPr id="52" name="TextBox 51"/>
          <p:cNvSpPr txBox="1"/>
          <p:nvPr/>
        </p:nvSpPr>
        <p:spPr>
          <a:xfrm>
            <a:off x="3436423" y="3545556"/>
            <a:ext cx="4084067" cy="523220"/>
          </a:xfrm>
          <a:prstGeom prst="rect">
            <a:avLst/>
          </a:prstGeom>
          <a:noFill/>
        </p:spPr>
        <p:txBody>
          <a:bodyPr wrap="none" rtlCol="0">
            <a:spAutoFit/>
          </a:bodyPr>
          <a:lstStyle/>
          <a:p>
            <a:r>
              <a:rPr lang="en-US" sz="2800" dirty="0" smtClean="0">
                <a:solidFill>
                  <a:srgbClr val="6E85BF"/>
                </a:solidFill>
              </a:rPr>
              <a:t>Keep </a:t>
            </a:r>
            <a:r>
              <a:rPr lang="en-US" sz="2800" dirty="0" smtClean="0"/>
              <a:t>or </a:t>
            </a:r>
            <a:r>
              <a:rPr lang="en-US" sz="2800" dirty="0" smtClean="0">
                <a:solidFill>
                  <a:srgbClr val="FF0000"/>
                </a:solidFill>
              </a:rPr>
              <a:t>Change </a:t>
            </a:r>
            <a:r>
              <a:rPr lang="en-US" sz="2800" dirty="0" smtClean="0"/>
              <a:t>or </a:t>
            </a:r>
            <a:r>
              <a:rPr lang="en-US" sz="2800" dirty="0" smtClean="0">
                <a:solidFill>
                  <a:schemeClr val="bg1">
                    <a:lumMod val="65000"/>
                  </a:schemeClr>
                </a:solidFill>
              </a:rPr>
              <a:t>Drop</a:t>
            </a:r>
            <a:endParaRPr lang="en-GB" sz="2800" dirty="0">
              <a:solidFill>
                <a:schemeClr val="bg1">
                  <a:lumMod val="65000"/>
                </a:schemeClr>
              </a:solidFill>
            </a:endParaRPr>
          </a:p>
        </p:txBody>
      </p:sp>
      <p:pic>
        <p:nvPicPr>
          <p:cNvPr id="54" name="Picture 53"/>
          <p:cNvPicPr>
            <a:picLocks noChangeAspect="1"/>
          </p:cNvPicPr>
          <p:nvPr/>
        </p:nvPicPr>
        <p:blipFill>
          <a:blip r:embed="rId14"/>
          <a:stretch>
            <a:fillRect/>
          </a:stretch>
        </p:blipFill>
        <p:spPr>
          <a:xfrm>
            <a:off x="9400328" y="1839060"/>
            <a:ext cx="628650" cy="414338"/>
          </a:xfrm>
          <a:prstGeom prst="rect">
            <a:avLst/>
          </a:prstGeom>
        </p:spPr>
      </p:pic>
      <p:pic>
        <p:nvPicPr>
          <p:cNvPr id="55" name="Picture 54"/>
          <p:cNvPicPr>
            <a:picLocks noChangeAspect="1"/>
          </p:cNvPicPr>
          <p:nvPr/>
        </p:nvPicPr>
        <p:blipFill>
          <a:blip r:embed="rId15"/>
          <a:stretch>
            <a:fillRect/>
          </a:stretch>
        </p:blipFill>
        <p:spPr>
          <a:xfrm>
            <a:off x="9398611" y="2727971"/>
            <a:ext cx="661988" cy="404813"/>
          </a:xfrm>
          <a:prstGeom prst="rect">
            <a:avLst/>
          </a:prstGeom>
        </p:spPr>
      </p:pic>
      <p:sp>
        <p:nvSpPr>
          <p:cNvPr id="56" name="TextBox 55"/>
          <p:cNvSpPr txBox="1"/>
          <p:nvPr/>
        </p:nvSpPr>
        <p:spPr>
          <a:xfrm>
            <a:off x="9952102" y="1781448"/>
            <a:ext cx="1645002" cy="954107"/>
          </a:xfrm>
          <a:prstGeom prst="rect">
            <a:avLst/>
          </a:prstGeom>
          <a:noFill/>
        </p:spPr>
        <p:txBody>
          <a:bodyPr wrap="none" rtlCol="0">
            <a:spAutoFit/>
          </a:bodyPr>
          <a:lstStyle/>
          <a:p>
            <a:r>
              <a:rPr lang="en-US" sz="2800" dirty="0" smtClean="0"/>
              <a:t>changed</a:t>
            </a:r>
            <a:br>
              <a:rPr lang="en-US" sz="2800" dirty="0" smtClean="0"/>
            </a:br>
            <a:r>
              <a:rPr lang="en-US" sz="2800" dirty="0" smtClean="0"/>
              <a:t>elements</a:t>
            </a:r>
            <a:endParaRPr lang="en-GB" sz="2800" dirty="0"/>
          </a:p>
        </p:txBody>
      </p:sp>
      <p:sp>
        <p:nvSpPr>
          <p:cNvPr id="57" name="TextBox 56"/>
          <p:cNvSpPr txBox="1"/>
          <p:nvPr/>
        </p:nvSpPr>
        <p:spPr>
          <a:xfrm>
            <a:off x="9978143" y="2661101"/>
            <a:ext cx="2198872" cy="954107"/>
          </a:xfrm>
          <a:prstGeom prst="rect">
            <a:avLst/>
          </a:prstGeom>
          <a:noFill/>
        </p:spPr>
        <p:txBody>
          <a:bodyPr wrap="none" rtlCol="0">
            <a:spAutoFit/>
          </a:bodyPr>
          <a:lstStyle/>
          <a:p>
            <a:r>
              <a:rPr lang="en-US" sz="2800" dirty="0" smtClean="0"/>
              <a:t>changed</a:t>
            </a:r>
            <a:br>
              <a:rPr lang="en-US" sz="2800" dirty="0" smtClean="0"/>
            </a:br>
            <a:r>
              <a:rPr lang="en-US" sz="2800" dirty="0" smtClean="0"/>
              <a:t>relationships</a:t>
            </a:r>
            <a:endParaRPr lang="en-GB" sz="2800" dirty="0"/>
          </a:p>
        </p:txBody>
      </p:sp>
      <p:pic>
        <p:nvPicPr>
          <p:cNvPr id="63" name="Picture 62"/>
          <p:cNvPicPr>
            <a:picLocks noChangeAspect="1"/>
          </p:cNvPicPr>
          <p:nvPr/>
        </p:nvPicPr>
        <p:blipFill>
          <a:blip r:embed="rId16">
            <a:clrChange>
              <a:clrFrom>
                <a:srgbClr val="FFFFFF"/>
              </a:clrFrom>
              <a:clrTo>
                <a:srgbClr val="FFFFFF">
                  <a:alpha val="0"/>
                </a:srgbClr>
              </a:clrTo>
            </a:clrChange>
          </a:blip>
          <a:stretch>
            <a:fillRect/>
          </a:stretch>
        </p:blipFill>
        <p:spPr>
          <a:xfrm>
            <a:off x="6779722" y="4029799"/>
            <a:ext cx="561975" cy="381000"/>
          </a:xfrm>
          <a:prstGeom prst="rect">
            <a:avLst/>
          </a:prstGeom>
        </p:spPr>
      </p:pic>
      <p:pic>
        <p:nvPicPr>
          <p:cNvPr id="65" name="Picture 64"/>
          <p:cNvPicPr>
            <a:picLocks noChangeAspect="1"/>
          </p:cNvPicPr>
          <p:nvPr/>
        </p:nvPicPr>
        <p:blipFill>
          <a:blip r:embed="rId17">
            <a:clrChange>
              <a:clrFrom>
                <a:srgbClr val="FFFFFF"/>
              </a:clrFrom>
              <a:clrTo>
                <a:srgbClr val="FFFFFF">
                  <a:alpha val="0"/>
                </a:srgbClr>
              </a:clrTo>
            </a:clrChange>
          </a:blip>
          <a:stretch>
            <a:fillRect/>
          </a:stretch>
        </p:blipFill>
        <p:spPr>
          <a:xfrm>
            <a:off x="5319749" y="4029799"/>
            <a:ext cx="552450" cy="381000"/>
          </a:xfrm>
          <a:prstGeom prst="rect">
            <a:avLst/>
          </a:prstGeom>
        </p:spPr>
      </p:pic>
      <p:pic>
        <p:nvPicPr>
          <p:cNvPr id="66" name="Picture 65"/>
          <p:cNvPicPr>
            <a:picLocks noChangeAspect="1"/>
          </p:cNvPicPr>
          <p:nvPr/>
        </p:nvPicPr>
        <p:blipFill>
          <a:blip r:embed="rId18">
            <a:clrChange>
              <a:clrFrom>
                <a:srgbClr val="FFFFFF"/>
              </a:clrFrom>
              <a:clrTo>
                <a:srgbClr val="FFFFFF">
                  <a:alpha val="0"/>
                </a:srgbClr>
              </a:clrTo>
            </a:clrChange>
          </a:blip>
          <a:stretch>
            <a:fillRect/>
          </a:stretch>
        </p:blipFill>
        <p:spPr>
          <a:xfrm>
            <a:off x="3742921" y="4053785"/>
            <a:ext cx="523875" cy="381000"/>
          </a:xfrm>
          <a:prstGeom prst="rect">
            <a:avLst/>
          </a:prstGeom>
        </p:spPr>
      </p:pic>
      <p:sp>
        <p:nvSpPr>
          <p:cNvPr id="67" name="Oval 66"/>
          <p:cNvSpPr/>
          <p:nvPr/>
        </p:nvSpPr>
        <p:spPr>
          <a:xfrm>
            <a:off x="9040235" y="2820815"/>
            <a:ext cx="209863" cy="209863"/>
          </a:xfrm>
          <a:prstGeom prst="ellipse">
            <a:avLst/>
          </a:prstGeom>
          <a:solidFill>
            <a:srgbClr val="FF8D8D"/>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p:cNvPicPr>
            <a:picLocks noChangeAspect="1"/>
          </p:cNvPicPr>
          <p:nvPr/>
        </p:nvPicPr>
        <p:blipFill rotWithShape="1">
          <a:blip r:embed="rId8" cstate="print">
            <a:extLst>
              <a:ext uri="{28A0092B-C50C-407E-A947-70E740481C1C}">
                <a14:useLocalDpi xmlns:a14="http://schemas.microsoft.com/office/drawing/2010/main" val="0"/>
              </a:ext>
            </a:extLst>
          </a:blip>
          <a:srcRect l="57518" t="17762" r="20645" b="58993"/>
          <a:stretch/>
        </p:blipFill>
        <p:spPr>
          <a:xfrm>
            <a:off x="8886718" y="1740510"/>
            <a:ext cx="472440" cy="502920"/>
          </a:xfrm>
          <a:prstGeom prst="rect">
            <a:avLst/>
          </a:prstGeom>
        </p:spPr>
      </p:pic>
      <p:pic>
        <p:nvPicPr>
          <p:cNvPr id="39" name="interp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78752" y="1505883"/>
            <a:ext cx="1945542" cy="1949505"/>
          </a:xfrm>
          <a:prstGeom prst="rect">
            <a:avLst/>
          </a:prstGeom>
        </p:spPr>
      </p:pic>
      <p:pic>
        <p:nvPicPr>
          <p:cNvPr id="3" name="interp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78752" y="1505883"/>
            <a:ext cx="1945542" cy="1949505"/>
          </a:xfrm>
          <a:prstGeom prst="rect">
            <a:avLst/>
          </a:prstGeom>
        </p:spPr>
      </p:pic>
      <p:pic>
        <p:nvPicPr>
          <p:cNvPr id="8" name="interp2"/>
          <p:cNvPicPr>
            <a:picLocks noChangeAspect="1"/>
          </p:cNvPicPr>
          <p:nvPr/>
        </p:nvPicPr>
        <p:blipFill>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978752" y="1505883"/>
            <a:ext cx="1945542" cy="1949505"/>
          </a:xfrm>
          <a:prstGeom prst="rect">
            <a:avLst/>
          </a:prstGeom>
        </p:spPr>
      </p:pic>
    </p:spTree>
    <p:extLst>
      <p:ext uri="{BB962C8B-B14F-4D97-AF65-F5344CB8AC3E}">
        <p14:creationId xmlns:p14="http://schemas.microsoft.com/office/powerpoint/2010/main" val="210565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xit" presetSubtype="0" fill="hold" nodeType="withEffect">
                                  <p:stCondLst>
                                    <p:cond delay="0"/>
                                  </p:stCondLst>
                                  <p:childTnLst>
                                    <p:animEffect transition="out" filter="fade">
                                      <p:cBhvr>
                                        <p:cTn id="23" dur="500"/>
                                        <p:tgtEl>
                                          <p:spTgt spid="39"/>
                                        </p:tgtEl>
                                      </p:cBhvr>
                                    </p:animEffect>
                                    <p:set>
                                      <p:cBhvr>
                                        <p:cTn id="24" dur="1" fill="hold">
                                          <p:stCondLst>
                                            <p:cond delay="499"/>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xit" presetSubtype="0" fill="hold"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30" grpId="0"/>
      <p:bldP spid="46" grpId="0" animBg="1"/>
      <p:bldP spid="47" grpId="0" animBg="1"/>
      <p:bldP spid="48" grpId="0" animBg="1"/>
      <p:bldP spid="49" grpId="0" animBg="1"/>
      <p:bldP spid="52" grpId="0"/>
      <p:bldP spid="56" grpId="0"/>
      <p:bldP spid="57" grpId="0"/>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209" y="2794775"/>
            <a:ext cx="4055791" cy="4063273"/>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dirty="0" smtClean="0"/>
              <a:t>Patterns</a:t>
            </a:r>
            <a:endParaRPr lang="en-GB" dirty="0"/>
          </a:p>
        </p:txBody>
      </p:sp>
      <p:pic>
        <p:nvPicPr>
          <p:cNvPr id="6" name="Picture 5"/>
          <p:cNvPicPr>
            <a:picLocks noChangeAspect="1"/>
          </p:cNvPicPr>
          <p:nvPr/>
        </p:nvPicPr>
        <p:blipFill>
          <a:blip r:embed="rId4"/>
          <a:stretch>
            <a:fillRect/>
          </a:stretch>
        </p:blipFill>
        <p:spPr>
          <a:xfrm rot="5400000">
            <a:off x="5945667" y="3151541"/>
            <a:ext cx="4075416" cy="336264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rot="16200000">
            <a:off x="2941525" y="3338260"/>
            <a:ext cx="4105118" cy="293661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6"/>
          <a:srcRect l="-1" r="12623"/>
          <a:stretch/>
        </p:blipFill>
        <p:spPr>
          <a:xfrm>
            <a:off x="0" y="2782584"/>
            <a:ext cx="3562350" cy="40879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55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Updating Element Poses</a:t>
            </a:r>
            <a:endParaRPr lang="en-GB" dirty="0"/>
          </a:p>
        </p:txBody>
      </p:sp>
      <p:sp>
        <p:nvSpPr>
          <p:cNvPr id="50" name="Left Brace 49"/>
          <p:cNvSpPr/>
          <p:nvPr/>
        </p:nvSpPr>
        <p:spPr>
          <a:xfrm rot="16200000">
            <a:off x="4589215" y="615490"/>
            <a:ext cx="328667" cy="2054100"/>
          </a:xfrm>
          <a:prstGeom prst="leftBrace">
            <a:avLst>
              <a:gd name="adj1" fmla="val 79312"/>
              <a:gd name="adj2" fmla="val 50798"/>
            </a:avLst>
          </a:prstGeom>
          <a:ln w="38100">
            <a:solidFill>
              <a:srgbClr val="7189C4"/>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e 50"/>
          <p:cNvSpPr/>
          <p:nvPr/>
        </p:nvSpPr>
        <p:spPr>
          <a:xfrm rot="16200000">
            <a:off x="7615350" y="524711"/>
            <a:ext cx="328667" cy="2235657"/>
          </a:xfrm>
          <a:prstGeom prst="leftBrace">
            <a:avLst>
              <a:gd name="adj1" fmla="val 79312"/>
              <a:gd name="adj2" fmla="val 50798"/>
            </a:avLst>
          </a:prstGeom>
          <a:ln w="38100">
            <a:solidFill>
              <a:srgbClr val="7189C4"/>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 name="Left Brace 51"/>
          <p:cNvSpPr/>
          <p:nvPr/>
        </p:nvSpPr>
        <p:spPr>
          <a:xfrm rot="16200000">
            <a:off x="9758888" y="791743"/>
            <a:ext cx="328667" cy="1701591"/>
          </a:xfrm>
          <a:prstGeom prst="leftBrace">
            <a:avLst>
              <a:gd name="adj1" fmla="val 79312"/>
              <a:gd name="adj2" fmla="val 50798"/>
            </a:avLst>
          </a:prstGeom>
          <a:ln w="38100">
            <a:solidFill>
              <a:srgbClr val="7189C4"/>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TextBox 52"/>
          <p:cNvSpPr txBox="1"/>
          <p:nvPr/>
        </p:nvSpPr>
        <p:spPr>
          <a:xfrm>
            <a:off x="3811780" y="1806312"/>
            <a:ext cx="1364476" cy="523220"/>
          </a:xfrm>
          <a:prstGeom prst="rect">
            <a:avLst/>
          </a:prstGeom>
          <a:noFill/>
        </p:spPr>
        <p:txBody>
          <a:bodyPr wrap="none" rtlCol="0">
            <a:spAutoFit/>
          </a:bodyPr>
          <a:lstStyle/>
          <a:p>
            <a:r>
              <a:rPr lang="en-US" sz="2800" dirty="0" smtClean="0"/>
              <a:t>pose of</a:t>
            </a:r>
            <a:endParaRPr lang="en-GB" sz="2800" dirty="0"/>
          </a:p>
        </p:txBody>
      </p:sp>
      <p:pic>
        <p:nvPicPr>
          <p:cNvPr id="55" name="Picture 54"/>
          <p:cNvPicPr>
            <a:picLocks noChangeAspect="1"/>
          </p:cNvPicPr>
          <p:nvPr/>
        </p:nvPicPr>
        <p:blipFill>
          <a:blip r:embed="rId3"/>
          <a:stretch>
            <a:fillRect/>
          </a:stretch>
        </p:blipFill>
        <p:spPr>
          <a:xfrm>
            <a:off x="5147517" y="1871344"/>
            <a:ext cx="442913" cy="400050"/>
          </a:xfrm>
          <a:prstGeom prst="rect">
            <a:avLst/>
          </a:prstGeom>
        </p:spPr>
      </p:pic>
      <p:sp>
        <p:nvSpPr>
          <p:cNvPr id="56" name="TextBox 55"/>
          <p:cNvSpPr txBox="1"/>
          <p:nvPr/>
        </p:nvSpPr>
        <p:spPr>
          <a:xfrm>
            <a:off x="6850103" y="1806312"/>
            <a:ext cx="1364476" cy="523220"/>
          </a:xfrm>
          <a:prstGeom prst="rect">
            <a:avLst/>
          </a:prstGeom>
          <a:noFill/>
        </p:spPr>
        <p:txBody>
          <a:bodyPr wrap="none" rtlCol="0">
            <a:spAutoFit/>
          </a:bodyPr>
          <a:lstStyle/>
          <a:p>
            <a:r>
              <a:rPr lang="en-US" sz="2800" dirty="0" smtClean="0"/>
              <a:t>pose of</a:t>
            </a:r>
            <a:endParaRPr lang="en-GB" sz="2800" dirty="0"/>
          </a:p>
        </p:txBody>
      </p:sp>
      <p:pic>
        <p:nvPicPr>
          <p:cNvPr id="58" name="Picture 57"/>
          <p:cNvPicPr>
            <a:picLocks noChangeAspect="1"/>
          </p:cNvPicPr>
          <p:nvPr/>
        </p:nvPicPr>
        <p:blipFill>
          <a:blip r:embed="rId4"/>
          <a:stretch>
            <a:fillRect/>
          </a:stretch>
        </p:blipFill>
        <p:spPr>
          <a:xfrm>
            <a:off x="8206628" y="1865515"/>
            <a:ext cx="438150" cy="404813"/>
          </a:xfrm>
          <a:prstGeom prst="rect">
            <a:avLst/>
          </a:prstGeom>
        </p:spPr>
      </p:pic>
      <p:sp>
        <p:nvSpPr>
          <p:cNvPr id="59" name="TextBox 58"/>
          <p:cNvSpPr txBox="1"/>
          <p:nvPr/>
        </p:nvSpPr>
        <p:spPr>
          <a:xfrm>
            <a:off x="8970663" y="1806312"/>
            <a:ext cx="1714572" cy="523220"/>
          </a:xfrm>
          <a:prstGeom prst="rect">
            <a:avLst/>
          </a:prstGeom>
          <a:noFill/>
        </p:spPr>
        <p:txBody>
          <a:bodyPr wrap="none" rtlCol="0">
            <a:spAutoFit/>
          </a:bodyPr>
          <a:lstStyle/>
          <a:p>
            <a:r>
              <a:rPr lang="en-US" sz="2800" dirty="0" smtClean="0"/>
              <a:t>values of </a:t>
            </a:r>
            <a:endParaRPr lang="en-GB" sz="2800" dirty="0"/>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48" y="1583058"/>
            <a:ext cx="2143662" cy="2143662"/>
          </a:xfrm>
          <a:prstGeom prst="rect">
            <a:avLst/>
          </a:prstGeom>
        </p:spPr>
      </p:pic>
      <p:sp>
        <p:nvSpPr>
          <p:cNvPr id="63" name="Rectangle 62"/>
          <p:cNvSpPr/>
          <p:nvPr/>
        </p:nvSpPr>
        <p:spPr>
          <a:xfrm>
            <a:off x="265501" y="1335754"/>
            <a:ext cx="2818151" cy="263826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397" y="1682472"/>
            <a:ext cx="1945542" cy="1949505"/>
          </a:xfrm>
          <a:prstGeom prst="rect">
            <a:avLst/>
          </a:prstGeom>
        </p:spPr>
      </p:pic>
      <p:grpSp>
        <p:nvGrpSpPr>
          <p:cNvPr id="49" name="Group 48"/>
          <p:cNvGrpSpPr/>
          <p:nvPr/>
        </p:nvGrpSpPr>
        <p:grpSpPr>
          <a:xfrm>
            <a:off x="1331521" y="954987"/>
            <a:ext cx="9656161" cy="523220"/>
            <a:chOff x="1331521" y="954987"/>
            <a:chExt cx="9656161" cy="523220"/>
          </a:xfrm>
        </p:grpSpPr>
        <p:pic>
          <p:nvPicPr>
            <p:cNvPr id="39" name="Picture 38"/>
            <p:cNvPicPr>
              <a:picLocks noChangeAspect="1"/>
            </p:cNvPicPr>
            <p:nvPr/>
          </p:nvPicPr>
          <p:blipFill rotWithShape="1">
            <a:blip r:embed="rId7">
              <a:clrChange>
                <a:clrFrom>
                  <a:srgbClr val="FFFFFF"/>
                </a:clrFrom>
                <a:clrTo>
                  <a:srgbClr val="FFFFFF">
                    <a:alpha val="0"/>
                  </a:srgbClr>
                </a:clrTo>
              </a:clrChange>
            </a:blip>
            <a:srcRect l="10086" r="-1"/>
            <a:stretch/>
          </p:blipFill>
          <p:spPr>
            <a:xfrm>
              <a:off x="3540954" y="963857"/>
              <a:ext cx="7446728" cy="514350"/>
            </a:xfrm>
            <a:prstGeom prst="rect">
              <a:avLst/>
            </a:prstGeom>
          </p:spPr>
        </p:pic>
        <p:sp>
          <p:nvSpPr>
            <p:cNvPr id="40" name="TextBox 39"/>
            <p:cNvSpPr txBox="1"/>
            <p:nvPr/>
          </p:nvSpPr>
          <p:spPr>
            <a:xfrm>
              <a:off x="1331521" y="954987"/>
              <a:ext cx="2160271" cy="523220"/>
            </a:xfrm>
            <a:prstGeom prst="rect">
              <a:avLst/>
            </a:prstGeom>
            <a:noFill/>
          </p:spPr>
          <p:txBody>
            <a:bodyPr wrap="none" rtlCol="0">
              <a:spAutoFit/>
            </a:bodyPr>
            <a:lstStyle/>
            <a:p>
              <a:r>
                <a:rPr lang="en-US" sz="2800" dirty="0" smtClean="0"/>
                <a:t>pattern state</a:t>
              </a:r>
              <a:endParaRPr lang="en-GB" sz="2800" dirty="0"/>
            </a:p>
          </p:txBody>
        </p:sp>
      </p:grpSp>
      <p:pic>
        <p:nvPicPr>
          <p:cNvPr id="65" name="Picture 64"/>
          <p:cNvPicPr>
            <a:picLocks noChangeAspect="1"/>
          </p:cNvPicPr>
          <p:nvPr/>
        </p:nvPicPr>
        <p:blipFill>
          <a:blip r:embed="rId8"/>
          <a:stretch>
            <a:fillRect/>
          </a:stretch>
        </p:blipFill>
        <p:spPr>
          <a:xfrm>
            <a:off x="10535766" y="1848038"/>
            <a:ext cx="457200" cy="423863"/>
          </a:xfrm>
          <a:prstGeom prst="rect">
            <a:avLst/>
          </a:prstGeom>
        </p:spPr>
      </p:pic>
      <p:pic>
        <p:nvPicPr>
          <p:cNvPr id="69" name="Picture 68"/>
          <p:cNvPicPr>
            <a:picLocks noChangeAspect="1"/>
          </p:cNvPicPr>
          <p:nvPr/>
        </p:nvPicPr>
        <p:blipFill>
          <a:blip r:embed="rId3">
            <a:clrChange>
              <a:clrFrom>
                <a:srgbClr val="FFFFFF"/>
              </a:clrFrom>
              <a:clrTo>
                <a:srgbClr val="FFFFFF">
                  <a:alpha val="0"/>
                </a:srgbClr>
              </a:clrTo>
            </a:clrChange>
          </a:blip>
          <a:stretch>
            <a:fillRect/>
          </a:stretch>
        </p:blipFill>
        <p:spPr>
          <a:xfrm>
            <a:off x="125926" y="1770818"/>
            <a:ext cx="442913" cy="400050"/>
          </a:xfrm>
          <a:prstGeom prst="rect">
            <a:avLst/>
          </a:prstGeom>
        </p:spPr>
      </p:pic>
      <p:pic>
        <p:nvPicPr>
          <p:cNvPr id="70" name="Picture 69"/>
          <p:cNvPicPr>
            <a:picLocks noChangeAspect="1"/>
          </p:cNvPicPr>
          <p:nvPr/>
        </p:nvPicPr>
        <p:blipFill>
          <a:blip r:embed="rId4">
            <a:clrChange>
              <a:clrFrom>
                <a:srgbClr val="FFFFFF"/>
              </a:clrFrom>
              <a:clrTo>
                <a:srgbClr val="FFFFFF">
                  <a:alpha val="0"/>
                </a:srgbClr>
              </a:clrTo>
            </a:clrChange>
          </a:blip>
          <a:stretch>
            <a:fillRect/>
          </a:stretch>
        </p:blipFill>
        <p:spPr>
          <a:xfrm>
            <a:off x="120830" y="2936481"/>
            <a:ext cx="438150" cy="404813"/>
          </a:xfrm>
          <a:prstGeom prst="rect">
            <a:avLst/>
          </a:prstGeom>
        </p:spPr>
      </p:pic>
      <p:pic>
        <p:nvPicPr>
          <p:cNvPr id="71" name="Picture 70"/>
          <p:cNvPicPr>
            <a:picLocks noChangeAspect="1"/>
          </p:cNvPicPr>
          <p:nvPr/>
        </p:nvPicPr>
        <p:blipFill rotWithShape="1">
          <a:blip r:embed="rId6" cstate="print">
            <a:extLst>
              <a:ext uri="{28A0092B-C50C-407E-A947-70E740481C1C}">
                <a14:useLocalDpi xmlns:a14="http://schemas.microsoft.com/office/drawing/2010/main" val="0"/>
              </a:ext>
            </a:extLst>
          </a:blip>
          <a:srcRect t="29525" r="88936" b="59563"/>
          <a:stretch/>
        </p:blipFill>
        <p:spPr>
          <a:xfrm>
            <a:off x="593397" y="2261355"/>
            <a:ext cx="215249" cy="212725"/>
          </a:xfrm>
          <a:prstGeom prst="ellipse">
            <a:avLst/>
          </a:prstGeom>
        </p:spPr>
      </p:pic>
      <p:pic>
        <p:nvPicPr>
          <p:cNvPr id="72" name="Picture 71"/>
          <p:cNvPicPr>
            <a:picLocks noChangeAspect="1"/>
          </p:cNvPicPr>
          <p:nvPr/>
        </p:nvPicPr>
        <p:blipFill rotWithShape="1">
          <a:blip r:embed="rId6" cstate="print">
            <a:extLst>
              <a:ext uri="{28A0092B-C50C-407E-A947-70E740481C1C}">
                <a14:useLocalDpi xmlns:a14="http://schemas.microsoft.com/office/drawing/2010/main" val="0"/>
              </a:ext>
            </a:extLst>
          </a:blip>
          <a:srcRect t="29525" r="88936" b="59563"/>
          <a:stretch/>
        </p:blipFill>
        <p:spPr>
          <a:xfrm>
            <a:off x="593396" y="3417902"/>
            <a:ext cx="215249" cy="212725"/>
          </a:xfrm>
          <a:prstGeom prst="ellipse">
            <a:avLst/>
          </a:prstGeom>
        </p:spPr>
      </p:pic>
    </p:spTree>
    <p:extLst>
      <p:ext uri="{BB962C8B-B14F-4D97-AF65-F5344CB8AC3E}">
        <p14:creationId xmlns:p14="http://schemas.microsoft.com/office/powerpoint/2010/main" val="9916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p:bldP spid="56" grpId="0"/>
      <p:bldP spid="59" grpId="0"/>
      <p:bldP spid="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Updating Element Poses</a:t>
            </a:r>
            <a:endParaRPr lang="en-GB" dirty="0"/>
          </a:p>
        </p:txBody>
      </p:sp>
      <p:grpSp>
        <p:nvGrpSpPr>
          <p:cNvPr id="29" name="Group 28"/>
          <p:cNvGrpSpPr/>
          <p:nvPr/>
        </p:nvGrpSpPr>
        <p:grpSpPr>
          <a:xfrm>
            <a:off x="3048192" y="1368300"/>
            <a:ext cx="2818151" cy="2638269"/>
            <a:chOff x="5690107" y="1160239"/>
            <a:chExt cx="2818151" cy="2638269"/>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579" y="1407543"/>
              <a:ext cx="2143662" cy="2143662"/>
            </a:xfrm>
            <a:prstGeom prst="rect">
              <a:avLst/>
            </a:prstGeom>
          </p:spPr>
        </p:pic>
        <p:sp>
          <p:nvSpPr>
            <p:cNvPr id="17" name="Rectangle 16"/>
            <p:cNvSpPr/>
            <p:nvPr/>
          </p:nvSpPr>
          <p:spPr>
            <a:xfrm>
              <a:off x="5690107" y="1160239"/>
              <a:ext cx="2818151" cy="263826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639" y="1517018"/>
              <a:ext cx="1945542" cy="1949505"/>
            </a:xfrm>
            <a:prstGeom prst="rect">
              <a:avLst/>
            </a:prstGeom>
          </p:spPr>
        </p:pic>
        <p:cxnSp>
          <p:nvCxnSpPr>
            <p:cNvPr id="21" name="Straight Arrow Connector 20"/>
            <p:cNvCxnSpPr/>
            <p:nvPr/>
          </p:nvCxnSpPr>
          <p:spPr>
            <a:xfrm flipH="1">
              <a:off x="6868032" y="2586718"/>
              <a:ext cx="255886" cy="267954"/>
            </a:xfrm>
            <a:prstGeom prst="straightConnector1">
              <a:avLst/>
            </a:prstGeom>
            <a:ln w="889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363650" y="2101188"/>
              <a:ext cx="249186" cy="260937"/>
            </a:xfrm>
            <a:prstGeom prst="straightConnector1">
              <a:avLst/>
            </a:prstGeom>
            <a:ln w="889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65501" y="1335754"/>
            <a:ext cx="2818151" cy="2638269"/>
            <a:chOff x="2650892" y="1160239"/>
            <a:chExt cx="2818151" cy="2638269"/>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739" y="1407543"/>
              <a:ext cx="2143662" cy="2143662"/>
            </a:xfrm>
            <a:prstGeom prst="rect">
              <a:avLst/>
            </a:prstGeom>
          </p:spPr>
        </p:pic>
        <p:sp>
          <p:nvSpPr>
            <p:cNvPr id="20" name="Rectangle 19"/>
            <p:cNvSpPr/>
            <p:nvPr/>
          </p:nvSpPr>
          <p:spPr>
            <a:xfrm>
              <a:off x="2650892" y="1160239"/>
              <a:ext cx="2818151" cy="263826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8788" y="1506957"/>
              <a:ext cx="1945542" cy="1949505"/>
            </a:xfrm>
            <a:prstGeom prst="rect">
              <a:avLst/>
            </a:prstGeom>
          </p:spPr>
        </p:pic>
      </p:grpSp>
      <p:grpSp>
        <p:nvGrpSpPr>
          <p:cNvPr id="28" name="Group 27"/>
          <p:cNvGrpSpPr/>
          <p:nvPr/>
        </p:nvGrpSpPr>
        <p:grpSpPr>
          <a:xfrm>
            <a:off x="9198241" y="1313260"/>
            <a:ext cx="2494233" cy="2683256"/>
            <a:chOff x="9096089" y="4298432"/>
            <a:chExt cx="2494233" cy="2683256"/>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9193" y="4511637"/>
              <a:ext cx="2135738" cy="2127813"/>
            </a:xfrm>
            <a:prstGeom prst="rect">
              <a:avLst/>
            </a:prstGeom>
          </p:spPr>
        </p:pic>
        <p:sp>
          <p:nvSpPr>
            <p:cNvPr id="26" name="Rectangle 25"/>
            <p:cNvSpPr/>
            <p:nvPr/>
          </p:nvSpPr>
          <p:spPr>
            <a:xfrm>
              <a:off x="9096089" y="4298432"/>
              <a:ext cx="2494233" cy="268325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0328" y="4605752"/>
              <a:ext cx="1953467" cy="1937618"/>
            </a:xfrm>
            <a:prstGeom prst="rect">
              <a:avLst/>
            </a:prstGeom>
          </p:spPr>
        </p:pic>
      </p:grpSp>
      <p:grpSp>
        <p:nvGrpSpPr>
          <p:cNvPr id="34" name="Group 33"/>
          <p:cNvGrpSpPr/>
          <p:nvPr/>
        </p:nvGrpSpPr>
        <p:grpSpPr>
          <a:xfrm>
            <a:off x="6277253" y="1274018"/>
            <a:ext cx="2494233" cy="2683256"/>
            <a:chOff x="88724" y="4094315"/>
            <a:chExt cx="2494233" cy="2683256"/>
          </a:xfrm>
        </p:grpSpPr>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747" y="4492890"/>
              <a:ext cx="1890069" cy="1886106"/>
            </a:xfrm>
            <a:prstGeom prst="rect">
              <a:avLst/>
            </a:prstGeom>
          </p:spPr>
        </p:pic>
        <p:sp>
          <p:nvSpPr>
            <p:cNvPr id="32" name="Rectangle 31"/>
            <p:cNvSpPr/>
            <p:nvPr/>
          </p:nvSpPr>
          <p:spPr>
            <a:xfrm>
              <a:off x="88724" y="4094315"/>
              <a:ext cx="2494233" cy="268325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785" y="4591949"/>
              <a:ext cx="1691949" cy="1691949"/>
            </a:xfrm>
            <a:prstGeom prst="rect">
              <a:avLst/>
            </a:prstGeom>
          </p:spPr>
        </p:pic>
      </p:grpSp>
      <p:pic>
        <p:nvPicPr>
          <p:cNvPr id="37" name="Picture 36"/>
          <p:cNvPicPr>
            <a:picLocks noChangeAspect="1"/>
          </p:cNvPicPr>
          <p:nvPr/>
        </p:nvPicPr>
        <p:blipFill>
          <a:blip r:embed="rId11">
            <a:clrChange>
              <a:clrFrom>
                <a:srgbClr val="FFFFFF"/>
              </a:clrFrom>
              <a:clrTo>
                <a:srgbClr val="FFFFFF">
                  <a:alpha val="0"/>
                </a:srgbClr>
              </a:clrTo>
            </a:clrChange>
          </a:blip>
          <a:stretch>
            <a:fillRect/>
          </a:stretch>
        </p:blipFill>
        <p:spPr>
          <a:xfrm>
            <a:off x="3339604" y="3894550"/>
            <a:ext cx="457200" cy="492919"/>
          </a:xfrm>
          <a:prstGeom prst="rect">
            <a:avLst/>
          </a:prstGeom>
        </p:spPr>
      </p:pic>
      <p:pic>
        <p:nvPicPr>
          <p:cNvPr id="38" name="Picture 37"/>
          <p:cNvPicPr>
            <a:picLocks noChangeAspect="1"/>
          </p:cNvPicPr>
          <p:nvPr/>
        </p:nvPicPr>
        <p:blipFill>
          <a:blip r:embed="rId12">
            <a:clrChange>
              <a:clrFrom>
                <a:srgbClr val="FFFFFF"/>
              </a:clrFrom>
              <a:clrTo>
                <a:srgbClr val="FFFFFF">
                  <a:alpha val="0"/>
                </a:srgbClr>
              </a:clrTo>
            </a:clrChange>
          </a:blip>
          <a:stretch>
            <a:fillRect/>
          </a:stretch>
        </p:blipFill>
        <p:spPr>
          <a:xfrm>
            <a:off x="485711" y="3882863"/>
            <a:ext cx="435769" cy="514350"/>
          </a:xfrm>
          <a:prstGeom prst="rect">
            <a:avLst/>
          </a:prstGeom>
        </p:spPr>
      </p:pic>
      <p:pic>
        <p:nvPicPr>
          <p:cNvPr id="39" name="Picture 38"/>
          <p:cNvPicPr>
            <a:picLocks noChangeAspect="1"/>
          </p:cNvPicPr>
          <p:nvPr/>
        </p:nvPicPr>
        <p:blipFill rotWithShape="1">
          <a:blip r:embed="rId13">
            <a:clrChange>
              <a:clrFrom>
                <a:srgbClr val="FFFFFF"/>
              </a:clrFrom>
              <a:clrTo>
                <a:srgbClr val="FFFFFF">
                  <a:alpha val="0"/>
                </a:srgbClr>
              </a:clrTo>
            </a:clrChange>
          </a:blip>
          <a:srcRect l="10086" r="-1"/>
          <a:stretch/>
        </p:blipFill>
        <p:spPr>
          <a:xfrm>
            <a:off x="3540954" y="963857"/>
            <a:ext cx="7446728" cy="514350"/>
          </a:xfrm>
          <a:prstGeom prst="rect">
            <a:avLst/>
          </a:prstGeom>
        </p:spPr>
      </p:pic>
      <p:sp>
        <p:nvSpPr>
          <p:cNvPr id="40" name="TextBox 39"/>
          <p:cNvSpPr txBox="1"/>
          <p:nvPr/>
        </p:nvSpPr>
        <p:spPr>
          <a:xfrm>
            <a:off x="1331521" y="954987"/>
            <a:ext cx="2160271" cy="523220"/>
          </a:xfrm>
          <a:prstGeom prst="rect">
            <a:avLst/>
          </a:prstGeom>
          <a:noFill/>
        </p:spPr>
        <p:txBody>
          <a:bodyPr wrap="none" rtlCol="0">
            <a:spAutoFit/>
          </a:bodyPr>
          <a:lstStyle/>
          <a:p>
            <a:r>
              <a:rPr lang="en-US" sz="2800" dirty="0" smtClean="0"/>
              <a:t>pattern state</a:t>
            </a:r>
            <a:endParaRPr lang="en-GB" sz="2800" dirty="0"/>
          </a:p>
        </p:txBody>
      </p:sp>
      <p:pic>
        <p:nvPicPr>
          <p:cNvPr id="42" name="Picture 41"/>
          <p:cNvPicPr>
            <a:picLocks noChangeAspect="1"/>
          </p:cNvPicPr>
          <p:nvPr/>
        </p:nvPicPr>
        <p:blipFill>
          <a:blip r:embed="rId14">
            <a:clrChange>
              <a:clrFrom>
                <a:srgbClr val="FFFFFF"/>
              </a:clrFrom>
              <a:clrTo>
                <a:srgbClr val="FFFFFF">
                  <a:alpha val="0"/>
                </a:srgbClr>
              </a:clrTo>
            </a:clrChange>
          </a:blip>
          <a:stretch>
            <a:fillRect/>
          </a:stretch>
        </p:blipFill>
        <p:spPr>
          <a:xfrm>
            <a:off x="6244779" y="3611047"/>
            <a:ext cx="621506" cy="807244"/>
          </a:xfrm>
          <a:prstGeom prst="rect">
            <a:avLst/>
          </a:prstGeom>
        </p:spPr>
      </p:pic>
      <p:pic>
        <p:nvPicPr>
          <p:cNvPr id="43" name="Picture 42"/>
          <p:cNvPicPr>
            <a:picLocks noChangeAspect="1"/>
          </p:cNvPicPr>
          <p:nvPr/>
        </p:nvPicPr>
        <p:blipFill>
          <a:blip r:embed="rId15">
            <a:clrChange>
              <a:clrFrom>
                <a:srgbClr val="FFFFFF"/>
              </a:clrFrom>
              <a:clrTo>
                <a:srgbClr val="FFFFFF">
                  <a:alpha val="0"/>
                </a:srgbClr>
              </a:clrTo>
            </a:clrChange>
          </a:blip>
          <a:stretch>
            <a:fillRect/>
          </a:stretch>
        </p:blipFill>
        <p:spPr>
          <a:xfrm>
            <a:off x="9286276" y="3636570"/>
            <a:ext cx="678656" cy="850106"/>
          </a:xfrm>
          <a:prstGeom prst="rect">
            <a:avLst/>
          </a:prstGeom>
        </p:spPr>
      </p:pic>
      <p:sp>
        <p:nvSpPr>
          <p:cNvPr id="44" name="TextBox 43"/>
          <p:cNvSpPr txBox="1"/>
          <p:nvPr/>
        </p:nvSpPr>
        <p:spPr>
          <a:xfrm>
            <a:off x="791937" y="3888422"/>
            <a:ext cx="1533048" cy="523220"/>
          </a:xfrm>
          <a:prstGeom prst="rect">
            <a:avLst/>
          </a:prstGeom>
          <a:noFill/>
        </p:spPr>
        <p:txBody>
          <a:bodyPr wrap="none" rtlCol="0">
            <a:spAutoFit/>
          </a:bodyPr>
          <a:lstStyle/>
          <a:p>
            <a:r>
              <a:rPr lang="en-US" sz="2800" dirty="0" smtClean="0"/>
              <a:t>: original</a:t>
            </a:r>
            <a:endParaRPr lang="en-GB" sz="2800" dirty="0"/>
          </a:p>
        </p:txBody>
      </p:sp>
      <p:sp>
        <p:nvSpPr>
          <p:cNvPr id="45" name="TextBox 44"/>
          <p:cNvSpPr txBox="1"/>
          <p:nvPr/>
        </p:nvSpPr>
        <p:spPr>
          <a:xfrm>
            <a:off x="3705593" y="3888422"/>
            <a:ext cx="1721049" cy="523220"/>
          </a:xfrm>
          <a:prstGeom prst="rect">
            <a:avLst/>
          </a:prstGeom>
          <a:noFill/>
        </p:spPr>
        <p:txBody>
          <a:bodyPr wrap="none" rtlCol="0">
            <a:spAutoFit/>
          </a:bodyPr>
          <a:lstStyle/>
          <a:p>
            <a:r>
              <a:rPr lang="en-US" sz="2800" dirty="0" smtClean="0"/>
              <a:t>: modified</a:t>
            </a:r>
            <a:endParaRPr lang="en-GB" sz="2800" dirty="0"/>
          </a:p>
        </p:txBody>
      </p:sp>
      <p:sp>
        <p:nvSpPr>
          <p:cNvPr id="46" name="TextBox 45"/>
          <p:cNvSpPr txBox="1"/>
          <p:nvPr/>
        </p:nvSpPr>
        <p:spPr>
          <a:xfrm>
            <a:off x="6742912" y="3888422"/>
            <a:ext cx="2022605" cy="523220"/>
          </a:xfrm>
          <a:prstGeom prst="rect">
            <a:avLst/>
          </a:prstGeom>
          <a:noFill/>
        </p:spPr>
        <p:txBody>
          <a:bodyPr wrap="none" rtlCol="0">
            <a:spAutoFit/>
          </a:bodyPr>
          <a:lstStyle/>
          <a:p>
            <a:r>
              <a:rPr lang="en-US" sz="2800" dirty="0" smtClean="0"/>
              <a:t>: variation 1</a:t>
            </a:r>
            <a:endParaRPr lang="en-GB" sz="2800" dirty="0"/>
          </a:p>
        </p:txBody>
      </p:sp>
      <p:sp>
        <p:nvSpPr>
          <p:cNvPr id="47" name="TextBox 46"/>
          <p:cNvSpPr txBox="1"/>
          <p:nvPr/>
        </p:nvSpPr>
        <p:spPr>
          <a:xfrm>
            <a:off x="9816420" y="3888422"/>
            <a:ext cx="2022605" cy="523220"/>
          </a:xfrm>
          <a:prstGeom prst="rect">
            <a:avLst/>
          </a:prstGeom>
          <a:noFill/>
        </p:spPr>
        <p:txBody>
          <a:bodyPr wrap="none" rtlCol="0">
            <a:spAutoFit/>
          </a:bodyPr>
          <a:lstStyle/>
          <a:p>
            <a:r>
              <a:rPr lang="en-US" sz="2800" dirty="0" smtClean="0"/>
              <a:t>: variation 2</a:t>
            </a:r>
            <a:endParaRPr lang="en-GB" sz="2800" dirty="0"/>
          </a:p>
        </p:txBody>
      </p:sp>
      <p:pic>
        <p:nvPicPr>
          <p:cNvPr id="6" name="Picture 5"/>
          <p:cNvPicPr>
            <a:picLocks noChangeAspect="1"/>
          </p:cNvPicPr>
          <p:nvPr/>
        </p:nvPicPr>
        <p:blipFill>
          <a:blip r:embed="rId16"/>
          <a:stretch>
            <a:fillRect/>
          </a:stretch>
        </p:blipFill>
        <p:spPr>
          <a:xfrm>
            <a:off x="2683830" y="5250445"/>
            <a:ext cx="6238875" cy="700088"/>
          </a:xfrm>
          <a:prstGeom prst="rect">
            <a:avLst/>
          </a:prstGeom>
        </p:spPr>
      </p:pic>
      <p:pic>
        <p:nvPicPr>
          <p:cNvPr id="7" name="Picture 6"/>
          <p:cNvPicPr>
            <a:picLocks noChangeAspect="1"/>
          </p:cNvPicPr>
          <p:nvPr/>
        </p:nvPicPr>
        <p:blipFill rotWithShape="1">
          <a:blip r:embed="rId17"/>
          <a:srcRect l="15247" r="47210"/>
          <a:stretch/>
        </p:blipFill>
        <p:spPr>
          <a:xfrm>
            <a:off x="2254732" y="4551303"/>
            <a:ext cx="2590801" cy="476250"/>
          </a:xfrm>
          <a:prstGeom prst="rect">
            <a:avLst/>
          </a:prstGeom>
        </p:spPr>
      </p:pic>
      <p:pic>
        <p:nvPicPr>
          <p:cNvPr id="41" name="Picture 40"/>
          <p:cNvPicPr>
            <a:picLocks noChangeAspect="1"/>
          </p:cNvPicPr>
          <p:nvPr/>
        </p:nvPicPr>
        <p:blipFill rotWithShape="1">
          <a:blip r:embed="rId17"/>
          <a:srcRect l="63169" b="7569"/>
          <a:stretch/>
        </p:blipFill>
        <p:spPr>
          <a:xfrm>
            <a:off x="8527145" y="4569327"/>
            <a:ext cx="2541622" cy="440202"/>
          </a:xfrm>
          <a:prstGeom prst="rect">
            <a:avLst/>
          </a:prstGeom>
        </p:spPr>
      </p:pic>
      <p:sp>
        <p:nvSpPr>
          <p:cNvPr id="49" name="TextBox 48"/>
          <p:cNvSpPr txBox="1"/>
          <p:nvPr/>
        </p:nvSpPr>
        <p:spPr>
          <a:xfrm>
            <a:off x="1111298" y="4532339"/>
            <a:ext cx="1109663" cy="523220"/>
          </a:xfrm>
          <a:prstGeom prst="rect">
            <a:avLst/>
          </a:prstGeom>
          <a:noFill/>
        </p:spPr>
        <p:txBody>
          <a:bodyPr wrap="none" rtlCol="0">
            <a:spAutoFit/>
          </a:bodyPr>
          <a:lstStyle/>
          <a:p>
            <a:r>
              <a:rPr lang="en-US" sz="2800" dirty="0" smtClean="0">
                <a:solidFill>
                  <a:srgbClr val="6E85BF"/>
                </a:solidFill>
              </a:rPr>
              <a:t>Keep:</a:t>
            </a:r>
            <a:endParaRPr lang="en-GB" sz="2800" dirty="0">
              <a:solidFill>
                <a:schemeClr val="bg1">
                  <a:lumMod val="65000"/>
                </a:schemeClr>
              </a:solidFill>
            </a:endParaRPr>
          </a:p>
        </p:txBody>
      </p:sp>
      <p:sp>
        <p:nvSpPr>
          <p:cNvPr id="50" name="TextBox 49"/>
          <p:cNvSpPr txBox="1"/>
          <p:nvPr/>
        </p:nvSpPr>
        <p:spPr>
          <a:xfrm>
            <a:off x="6853294" y="4527818"/>
            <a:ext cx="1545616" cy="523220"/>
          </a:xfrm>
          <a:prstGeom prst="rect">
            <a:avLst/>
          </a:prstGeom>
          <a:noFill/>
        </p:spPr>
        <p:txBody>
          <a:bodyPr wrap="none" rtlCol="0">
            <a:spAutoFit/>
          </a:bodyPr>
          <a:lstStyle/>
          <a:p>
            <a:r>
              <a:rPr lang="en-US" sz="2800" dirty="0" smtClean="0">
                <a:solidFill>
                  <a:srgbClr val="FF0000"/>
                </a:solidFill>
              </a:rPr>
              <a:t>Change:</a:t>
            </a:r>
            <a:endParaRPr lang="en-GB" sz="2800" dirty="0">
              <a:solidFill>
                <a:schemeClr val="bg1">
                  <a:lumMod val="65000"/>
                </a:schemeClr>
              </a:solidFill>
            </a:endParaRPr>
          </a:p>
        </p:txBody>
      </p:sp>
      <p:pic>
        <p:nvPicPr>
          <p:cNvPr id="4" name="Picture 3"/>
          <p:cNvPicPr>
            <a:picLocks noChangeAspect="1"/>
          </p:cNvPicPr>
          <p:nvPr/>
        </p:nvPicPr>
        <p:blipFill>
          <a:blip r:embed="rId18"/>
          <a:stretch>
            <a:fillRect/>
          </a:stretch>
        </p:blipFill>
        <p:spPr>
          <a:xfrm>
            <a:off x="9017334" y="5215631"/>
            <a:ext cx="2952750" cy="666750"/>
          </a:xfrm>
          <a:prstGeom prst="rect">
            <a:avLst/>
          </a:prstGeom>
        </p:spPr>
      </p:pic>
      <p:sp>
        <p:nvSpPr>
          <p:cNvPr id="51" name="TextBox 50"/>
          <p:cNvSpPr txBox="1"/>
          <p:nvPr/>
        </p:nvSpPr>
        <p:spPr>
          <a:xfrm>
            <a:off x="1585556" y="6194632"/>
            <a:ext cx="1684757" cy="523220"/>
          </a:xfrm>
          <a:prstGeom prst="rect">
            <a:avLst/>
          </a:prstGeom>
          <a:noFill/>
        </p:spPr>
        <p:txBody>
          <a:bodyPr wrap="none" rtlCol="0">
            <a:spAutoFit/>
          </a:bodyPr>
          <a:lstStyle/>
          <a:p>
            <a:r>
              <a:rPr lang="en-US" sz="2800" dirty="0" smtClean="0"/>
              <a:t>Accurate:</a:t>
            </a:r>
            <a:endParaRPr lang="en-GB" sz="2800" dirty="0"/>
          </a:p>
        </p:txBody>
      </p:sp>
      <p:sp>
        <p:nvSpPr>
          <p:cNvPr id="53" name="TextBox 52"/>
          <p:cNvSpPr txBox="1"/>
          <p:nvPr/>
        </p:nvSpPr>
        <p:spPr>
          <a:xfrm>
            <a:off x="6796434" y="6226569"/>
            <a:ext cx="1058816" cy="523220"/>
          </a:xfrm>
          <a:prstGeom prst="rect">
            <a:avLst/>
          </a:prstGeom>
          <a:noFill/>
        </p:spPr>
        <p:txBody>
          <a:bodyPr wrap="none" rtlCol="0">
            <a:spAutoFit/>
          </a:bodyPr>
          <a:lstStyle/>
          <a:p>
            <a:r>
              <a:rPr lang="en-US" sz="2800" dirty="0" smtClean="0"/>
              <a:t>Valid:</a:t>
            </a:r>
            <a:endParaRPr lang="en-GB" sz="2800" dirty="0"/>
          </a:p>
        </p:txBody>
      </p:sp>
      <p:sp>
        <p:nvSpPr>
          <p:cNvPr id="54" name="TextBox 53"/>
          <p:cNvSpPr txBox="1"/>
          <p:nvPr/>
        </p:nvSpPr>
        <p:spPr>
          <a:xfrm>
            <a:off x="9714213" y="5823890"/>
            <a:ext cx="2477788" cy="707886"/>
          </a:xfrm>
          <a:prstGeom prst="rect">
            <a:avLst/>
          </a:prstGeom>
          <a:noFill/>
        </p:spPr>
        <p:txBody>
          <a:bodyPr wrap="square" rtlCol="0">
            <a:spAutoFit/>
          </a:bodyPr>
          <a:lstStyle/>
          <a:p>
            <a:r>
              <a:rPr lang="en-US" sz="2000" dirty="0" smtClean="0"/>
              <a:t>: relationship values</a:t>
            </a:r>
          </a:p>
          <a:p>
            <a:r>
              <a:rPr lang="en-US" sz="2000" dirty="0"/>
              <a:t> </a:t>
            </a:r>
            <a:r>
              <a:rPr lang="en-US" sz="2000" dirty="0" smtClean="0"/>
              <a:t> from elements</a:t>
            </a:r>
            <a:endParaRPr lang="en-GB" sz="2000" dirty="0"/>
          </a:p>
        </p:txBody>
      </p:sp>
      <p:pic>
        <p:nvPicPr>
          <p:cNvPr id="56" name="Picture 55"/>
          <p:cNvPicPr>
            <a:picLocks noChangeAspect="1"/>
          </p:cNvPicPr>
          <p:nvPr/>
        </p:nvPicPr>
        <p:blipFill rotWithShape="1">
          <a:blip r:embed="rId19"/>
          <a:srcRect l="75575"/>
          <a:stretch/>
        </p:blipFill>
        <p:spPr>
          <a:xfrm>
            <a:off x="9206212" y="5860376"/>
            <a:ext cx="557378" cy="326898"/>
          </a:xfrm>
          <a:prstGeom prst="rect">
            <a:avLst/>
          </a:prstGeom>
        </p:spPr>
      </p:pic>
      <p:pic>
        <p:nvPicPr>
          <p:cNvPr id="24" name="Picture 23"/>
          <p:cNvPicPr>
            <a:picLocks noChangeAspect="1"/>
          </p:cNvPicPr>
          <p:nvPr/>
        </p:nvPicPr>
        <p:blipFill rotWithShape="1">
          <a:blip r:embed="rId20"/>
          <a:srcRect l="47408" r="8608"/>
          <a:stretch/>
        </p:blipFill>
        <p:spPr>
          <a:xfrm>
            <a:off x="3237443" y="6143429"/>
            <a:ext cx="2628900" cy="571500"/>
          </a:xfrm>
          <a:prstGeom prst="rect">
            <a:avLst/>
          </a:prstGeom>
        </p:spPr>
      </p:pic>
      <p:pic>
        <p:nvPicPr>
          <p:cNvPr id="65" name="Picture 64"/>
          <p:cNvPicPr>
            <a:picLocks noChangeAspect="1"/>
          </p:cNvPicPr>
          <p:nvPr/>
        </p:nvPicPr>
        <p:blipFill rotWithShape="1">
          <a:blip r:embed="rId19"/>
          <a:srcRect l="53971"/>
          <a:stretch/>
        </p:blipFill>
        <p:spPr>
          <a:xfrm>
            <a:off x="7807110" y="6240038"/>
            <a:ext cx="1591485" cy="495300"/>
          </a:xfrm>
          <a:prstGeom prst="rect">
            <a:avLst/>
          </a:prstGeom>
        </p:spPr>
      </p:pic>
      <p:sp>
        <p:nvSpPr>
          <p:cNvPr id="66" name="Left Brace 65"/>
          <p:cNvSpPr/>
          <p:nvPr/>
        </p:nvSpPr>
        <p:spPr>
          <a:xfrm rot="16200000">
            <a:off x="4865699" y="5174784"/>
            <a:ext cx="328667" cy="1465190"/>
          </a:xfrm>
          <a:prstGeom prst="leftBrace">
            <a:avLst>
              <a:gd name="adj1" fmla="val 79312"/>
              <a:gd name="adj2" fmla="val 50798"/>
            </a:avLst>
          </a:prstGeom>
          <a:ln w="38100">
            <a:solidFill>
              <a:srgbClr val="7189C4"/>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7" name="Left Brace 66"/>
          <p:cNvSpPr/>
          <p:nvPr/>
        </p:nvSpPr>
        <p:spPr>
          <a:xfrm rot="5400000">
            <a:off x="3572138" y="4137844"/>
            <a:ext cx="328667" cy="4088130"/>
          </a:xfrm>
          <a:prstGeom prst="leftBrace">
            <a:avLst>
              <a:gd name="adj1" fmla="val 67719"/>
              <a:gd name="adj2" fmla="val 17946"/>
            </a:avLst>
          </a:prstGeom>
          <a:ln w="38100">
            <a:solidFill>
              <a:srgbClr val="7189C4"/>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8" name="Left Brace 67"/>
          <p:cNvSpPr/>
          <p:nvPr/>
        </p:nvSpPr>
        <p:spPr>
          <a:xfrm rot="16200000">
            <a:off x="7710571" y="5178214"/>
            <a:ext cx="328667" cy="1381962"/>
          </a:xfrm>
          <a:prstGeom prst="leftBrace">
            <a:avLst>
              <a:gd name="adj1" fmla="val 79312"/>
              <a:gd name="adj2" fmla="val 50798"/>
            </a:avLst>
          </a:prstGeom>
          <a:ln w="38100">
            <a:solidFill>
              <a:srgbClr val="7189C4"/>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9" name="Left Brace 68"/>
          <p:cNvSpPr/>
          <p:nvPr/>
        </p:nvSpPr>
        <p:spPr>
          <a:xfrm rot="5400000">
            <a:off x="7949575" y="4843339"/>
            <a:ext cx="328667" cy="2677142"/>
          </a:xfrm>
          <a:prstGeom prst="leftBrace">
            <a:avLst>
              <a:gd name="adj1" fmla="val 67719"/>
              <a:gd name="adj2" fmla="val 58506"/>
            </a:avLst>
          </a:prstGeom>
          <a:ln w="38100">
            <a:solidFill>
              <a:srgbClr val="7189C4"/>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015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9" grpId="0"/>
      <p:bldP spid="50" grpId="0"/>
      <p:bldP spid="51" grpId="0"/>
      <p:bldP spid="53" grpId="0"/>
      <p:bldP spid="54" grpId="0"/>
      <p:bldP spid="66" grpId="0" animBg="1"/>
      <p:bldP spid="67" grpId="0" animBg="1"/>
      <p:bldP spid="68" grpId="0" animBg="1"/>
      <p:bldP spid="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Linear Approximation</a:t>
            </a:r>
            <a:endParaRPr lang="en-GB" dirty="0"/>
          </a:p>
        </p:txBody>
      </p:sp>
      <p:grpSp>
        <p:nvGrpSpPr>
          <p:cNvPr id="3" name="Group 2"/>
          <p:cNvGrpSpPr/>
          <p:nvPr/>
        </p:nvGrpSpPr>
        <p:grpSpPr>
          <a:xfrm>
            <a:off x="2683830" y="5215631"/>
            <a:ext cx="9286254" cy="734902"/>
            <a:chOff x="2683830" y="5215631"/>
            <a:chExt cx="9286254" cy="734902"/>
          </a:xfrm>
        </p:grpSpPr>
        <p:pic>
          <p:nvPicPr>
            <p:cNvPr id="6" name="Picture 5"/>
            <p:cNvPicPr>
              <a:picLocks noChangeAspect="1"/>
            </p:cNvPicPr>
            <p:nvPr/>
          </p:nvPicPr>
          <p:blipFill>
            <a:blip r:embed="rId3"/>
            <a:stretch>
              <a:fillRect/>
            </a:stretch>
          </p:blipFill>
          <p:spPr>
            <a:xfrm>
              <a:off x="2683830" y="5250445"/>
              <a:ext cx="6238875" cy="700088"/>
            </a:xfrm>
            <a:prstGeom prst="rect">
              <a:avLst/>
            </a:prstGeom>
          </p:spPr>
        </p:pic>
        <p:pic>
          <p:nvPicPr>
            <p:cNvPr id="4" name="Picture 3"/>
            <p:cNvPicPr>
              <a:picLocks noChangeAspect="1"/>
            </p:cNvPicPr>
            <p:nvPr/>
          </p:nvPicPr>
          <p:blipFill>
            <a:blip r:embed="rId4"/>
            <a:stretch>
              <a:fillRect/>
            </a:stretch>
          </p:blipFill>
          <p:spPr>
            <a:xfrm>
              <a:off x="9017334" y="5215631"/>
              <a:ext cx="2952750" cy="666750"/>
            </a:xfrm>
            <a:prstGeom prst="rect">
              <a:avLst/>
            </a:prstGeom>
          </p:spPr>
        </p:pic>
      </p:grpSp>
    </p:spTree>
    <p:extLst>
      <p:ext uri="{BB962C8B-B14F-4D97-AF65-F5344CB8AC3E}">
        <p14:creationId xmlns:p14="http://schemas.microsoft.com/office/powerpoint/2010/main" val="41066433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1.11111E-6 L -0.197 -0.60972 " pathEditMode="relative" rAng="0" ptsTypes="AA">
                                      <p:cBhvr>
                                        <p:cTn id="6" dur="500" fill="hold"/>
                                        <p:tgtEl>
                                          <p:spTgt spid="3"/>
                                        </p:tgtEl>
                                        <p:attrNameLst>
                                          <p:attrName>ppt_x</p:attrName>
                                          <p:attrName>ppt_y</p:attrName>
                                        </p:attrNameLst>
                                      </p:cBhvr>
                                      <p:rCtr x="-9857" y="-30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559" y="3488170"/>
            <a:ext cx="4026294" cy="2798801"/>
          </a:xfrm>
          <a:prstGeom prst="rect">
            <a:avLst/>
          </a:prstGeom>
        </p:spPr>
      </p:pic>
      <p:sp>
        <p:nvSpPr>
          <p:cNvPr id="44" name="Rounded Rectangle 43"/>
          <p:cNvSpPr/>
          <p:nvPr/>
        </p:nvSpPr>
        <p:spPr>
          <a:xfrm>
            <a:off x="3833929" y="4464614"/>
            <a:ext cx="1821366" cy="464225"/>
          </a:xfrm>
          <a:prstGeom prst="roundRect">
            <a:avLst/>
          </a:prstGeom>
          <a:solidFill>
            <a:srgbClr val="FFE1E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en-US" dirty="0" smtClean="0"/>
              <a:t>Linear Approximation</a:t>
            </a:r>
            <a:endParaRPr lang="en-GB" dirty="0"/>
          </a:p>
        </p:txBody>
      </p:sp>
      <p:pic>
        <p:nvPicPr>
          <p:cNvPr id="7" name="Picture 6"/>
          <p:cNvPicPr>
            <a:picLocks noChangeAspect="1"/>
          </p:cNvPicPr>
          <p:nvPr/>
        </p:nvPicPr>
        <p:blipFill rotWithShape="1">
          <a:blip r:embed="rId4"/>
          <a:srcRect r="74788"/>
          <a:stretch/>
        </p:blipFill>
        <p:spPr>
          <a:xfrm>
            <a:off x="129181" y="3778975"/>
            <a:ext cx="2393039" cy="647700"/>
          </a:xfrm>
          <a:prstGeom prst="rect">
            <a:avLst/>
          </a:prstGeom>
        </p:spPr>
      </p:pic>
      <p:sp>
        <p:nvSpPr>
          <p:cNvPr id="8" name="TextBox 7"/>
          <p:cNvSpPr txBox="1"/>
          <p:nvPr/>
        </p:nvSpPr>
        <p:spPr>
          <a:xfrm>
            <a:off x="129181" y="3255755"/>
            <a:ext cx="4043864" cy="523220"/>
          </a:xfrm>
          <a:prstGeom prst="rect">
            <a:avLst/>
          </a:prstGeom>
          <a:noFill/>
        </p:spPr>
        <p:txBody>
          <a:bodyPr wrap="none" rtlCol="0">
            <a:spAutoFit/>
          </a:bodyPr>
          <a:lstStyle/>
          <a:p>
            <a:r>
              <a:rPr lang="en-US" sz="2800" dirty="0" smtClean="0"/>
              <a:t>Linear Taylor expansion:</a:t>
            </a:r>
            <a:endParaRPr lang="en-GB" sz="2800" dirty="0"/>
          </a:p>
        </p:txBody>
      </p:sp>
      <p:sp>
        <p:nvSpPr>
          <p:cNvPr id="13" name="TextBox 12"/>
          <p:cNvSpPr txBox="1"/>
          <p:nvPr/>
        </p:nvSpPr>
        <p:spPr>
          <a:xfrm>
            <a:off x="3968989" y="4868747"/>
            <a:ext cx="1586088" cy="523220"/>
          </a:xfrm>
          <a:prstGeom prst="rect">
            <a:avLst/>
          </a:prstGeom>
          <a:noFill/>
        </p:spPr>
        <p:txBody>
          <a:bodyPr wrap="square" rtlCol="0">
            <a:spAutoFit/>
          </a:bodyPr>
          <a:lstStyle/>
          <a:p>
            <a:r>
              <a:rPr lang="en-US" sz="2800" dirty="0">
                <a:solidFill>
                  <a:srgbClr val="FF0000"/>
                </a:solidFill>
              </a:rPr>
              <a:t>s</a:t>
            </a:r>
            <a:r>
              <a:rPr lang="en-US" sz="2800" dirty="0" smtClean="0">
                <a:solidFill>
                  <a:srgbClr val="FF0000"/>
                </a:solidFill>
              </a:rPr>
              <a:t>olve for</a:t>
            </a:r>
            <a:endParaRPr lang="en-GB" sz="2800" dirty="0">
              <a:solidFill>
                <a:srgbClr val="FF0000"/>
              </a:solidFill>
            </a:endParaRPr>
          </a:p>
        </p:txBody>
      </p:sp>
      <p:sp>
        <p:nvSpPr>
          <p:cNvPr id="15" name="TextBox 14"/>
          <p:cNvSpPr txBox="1"/>
          <p:nvPr/>
        </p:nvSpPr>
        <p:spPr>
          <a:xfrm>
            <a:off x="129181" y="1890067"/>
            <a:ext cx="9901428" cy="523220"/>
          </a:xfrm>
          <a:prstGeom prst="rect">
            <a:avLst/>
          </a:prstGeom>
          <a:noFill/>
        </p:spPr>
        <p:txBody>
          <a:bodyPr wrap="none" rtlCol="0">
            <a:spAutoFit/>
          </a:bodyPr>
          <a:lstStyle/>
          <a:p>
            <a:r>
              <a:rPr lang="en-US" sz="2800" dirty="0" smtClean="0"/>
              <a:t>Vector-valued objective (L2 norm is scalar objective function):</a:t>
            </a:r>
            <a:endParaRPr lang="en-GB" sz="2800" dirty="0"/>
          </a:p>
        </p:txBody>
      </p:sp>
      <p:pic>
        <p:nvPicPr>
          <p:cNvPr id="17" name="Picture 16"/>
          <p:cNvPicPr>
            <a:picLocks noChangeAspect="1"/>
          </p:cNvPicPr>
          <p:nvPr/>
        </p:nvPicPr>
        <p:blipFill>
          <a:blip r:embed="rId5"/>
          <a:stretch>
            <a:fillRect/>
          </a:stretch>
        </p:blipFill>
        <p:spPr>
          <a:xfrm>
            <a:off x="128185" y="5662633"/>
            <a:ext cx="2909888" cy="385763"/>
          </a:xfrm>
          <a:prstGeom prst="rect">
            <a:avLst/>
          </a:prstGeom>
        </p:spPr>
      </p:pic>
      <p:pic>
        <p:nvPicPr>
          <p:cNvPr id="18" name="Picture 17"/>
          <p:cNvPicPr>
            <a:picLocks noChangeAspect="1"/>
          </p:cNvPicPr>
          <p:nvPr/>
        </p:nvPicPr>
        <p:blipFill>
          <a:blip r:embed="rId6"/>
          <a:stretch>
            <a:fillRect/>
          </a:stretch>
        </p:blipFill>
        <p:spPr>
          <a:xfrm>
            <a:off x="3973083" y="5680519"/>
            <a:ext cx="2762250" cy="404813"/>
          </a:xfrm>
          <a:prstGeom prst="rect">
            <a:avLst/>
          </a:prstGeom>
        </p:spPr>
      </p:pic>
      <p:sp>
        <p:nvSpPr>
          <p:cNvPr id="19" name="TextBox 18"/>
          <p:cNvSpPr txBox="1"/>
          <p:nvPr/>
        </p:nvSpPr>
        <p:spPr>
          <a:xfrm>
            <a:off x="1304681" y="5970353"/>
            <a:ext cx="1010277" cy="523220"/>
          </a:xfrm>
          <a:prstGeom prst="rect">
            <a:avLst/>
          </a:prstGeom>
          <a:noFill/>
        </p:spPr>
        <p:txBody>
          <a:bodyPr wrap="none" rtlCol="0">
            <a:spAutoFit/>
          </a:bodyPr>
          <a:lstStyle/>
          <a:p>
            <a:r>
              <a:rPr lang="en-US" sz="2800" dirty="0" smtClean="0">
                <a:solidFill>
                  <a:srgbClr val="6E85BF"/>
                </a:solidFill>
              </a:rPr>
              <a:t>Keep</a:t>
            </a:r>
            <a:endParaRPr lang="en-GB" sz="2800" dirty="0">
              <a:solidFill>
                <a:schemeClr val="bg1">
                  <a:lumMod val="65000"/>
                </a:schemeClr>
              </a:solidFill>
            </a:endParaRPr>
          </a:p>
        </p:txBody>
      </p:sp>
      <p:sp>
        <p:nvSpPr>
          <p:cNvPr id="20" name="TextBox 19"/>
          <p:cNvSpPr txBox="1"/>
          <p:nvPr/>
        </p:nvSpPr>
        <p:spPr>
          <a:xfrm>
            <a:off x="2314958" y="5969943"/>
            <a:ext cx="1446230" cy="523220"/>
          </a:xfrm>
          <a:prstGeom prst="rect">
            <a:avLst/>
          </a:prstGeom>
          <a:noFill/>
        </p:spPr>
        <p:txBody>
          <a:bodyPr wrap="none" rtlCol="0">
            <a:spAutoFit/>
          </a:bodyPr>
          <a:lstStyle/>
          <a:p>
            <a:r>
              <a:rPr lang="en-US" sz="2800" dirty="0" smtClean="0">
                <a:solidFill>
                  <a:srgbClr val="FF0000"/>
                </a:solidFill>
              </a:rPr>
              <a:t>Change</a:t>
            </a:r>
            <a:endParaRPr lang="en-GB" sz="2800" dirty="0">
              <a:solidFill>
                <a:schemeClr val="bg1">
                  <a:lumMod val="65000"/>
                </a:schemeClr>
              </a:solidFill>
            </a:endParaRPr>
          </a:p>
        </p:txBody>
      </p:sp>
      <p:sp>
        <p:nvSpPr>
          <p:cNvPr id="21" name="TextBox 20"/>
          <p:cNvSpPr txBox="1"/>
          <p:nvPr/>
        </p:nvSpPr>
        <p:spPr>
          <a:xfrm>
            <a:off x="6011840" y="6005494"/>
            <a:ext cx="958147" cy="523220"/>
          </a:xfrm>
          <a:prstGeom prst="rect">
            <a:avLst/>
          </a:prstGeom>
          <a:noFill/>
        </p:spPr>
        <p:txBody>
          <a:bodyPr wrap="none" rtlCol="0">
            <a:spAutoFit/>
          </a:bodyPr>
          <a:lstStyle/>
          <a:p>
            <a:r>
              <a:rPr lang="en-US" sz="2800" dirty="0" smtClean="0">
                <a:solidFill>
                  <a:schemeClr val="bg1">
                    <a:lumMod val="65000"/>
                  </a:schemeClr>
                </a:solidFill>
              </a:rPr>
              <a:t>Drop</a:t>
            </a:r>
            <a:endParaRPr lang="en-GB" sz="2800" dirty="0">
              <a:solidFill>
                <a:schemeClr val="bg1">
                  <a:lumMod val="65000"/>
                </a:schemeClr>
              </a:solidFill>
            </a:endParaRPr>
          </a:p>
        </p:txBody>
      </p:sp>
      <p:pic>
        <p:nvPicPr>
          <p:cNvPr id="3" name="Picture 2"/>
          <p:cNvPicPr>
            <a:picLocks noChangeAspect="1"/>
          </p:cNvPicPr>
          <p:nvPr/>
        </p:nvPicPr>
        <p:blipFill>
          <a:blip r:embed="rId7"/>
          <a:stretch>
            <a:fillRect/>
          </a:stretch>
        </p:blipFill>
        <p:spPr>
          <a:xfrm>
            <a:off x="129181" y="2413287"/>
            <a:ext cx="8248650" cy="585788"/>
          </a:xfrm>
          <a:prstGeom prst="rect">
            <a:avLst/>
          </a:prstGeom>
        </p:spPr>
      </p:pic>
      <p:grpSp>
        <p:nvGrpSpPr>
          <p:cNvPr id="16" name="Group 15"/>
          <p:cNvGrpSpPr/>
          <p:nvPr/>
        </p:nvGrpSpPr>
        <p:grpSpPr>
          <a:xfrm>
            <a:off x="280674" y="1031775"/>
            <a:ext cx="9286254" cy="734902"/>
            <a:chOff x="2683830" y="5215631"/>
            <a:chExt cx="9286254" cy="734902"/>
          </a:xfrm>
        </p:grpSpPr>
        <p:pic>
          <p:nvPicPr>
            <p:cNvPr id="22" name="Picture 21"/>
            <p:cNvPicPr>
              <a:picLocks noChangeAspect="1"/>
            </p:cNvPicPr>
            <p:nvPr/>
          </p:nvPicPr>
          <p:blipFill>
            <a:blip r:embed="rId8"/>
            <a:stretch>
              <a:fillRect/>
            </a:stretch>
          </p:blipFill>
          <p:spPr>
            <a:xfrm>
              <a:off x="2683830" y="5250445"/>
              <a:ext cx="6238875" cy="700088"/>
            </a:xfrm>
            <a:prstGeom prst="rect">
              <a:avLst/>
            </a:prstGeom>
          </p:spPr>
        </p:pic>
        <p:pic>
          <p:nvPicPr>
            <p:cNvPr id="23" name="Picture 22"/>
            <p:cNvPicPr>
              <a:picLocks noChangeAspect="1"/>
            </p:cNvPicPr>
            <p:nvPr/>
          </p:nvPicPr>
          <p:blipFill>
            <a:blip r:embed="rId9"/>
            <a:stretch>
              <a:fillRect/>
            </a:stretch>
          </p:blipFill>
          <p:spPr>
            <a:xfrm>
              <a:off x="9017334" y="5215631"/>
              <a:ext cx="2952750" cy="666750"/>
            </a:xfrm>
            <a:prstGeom prst="rect">
              <a:avLst/>
            </a:prstGeom>
          </p:spPr>
        </p:pic>
      </p:grpSp>
      <p:sp>
        <p:nvSpPr>
          <p:cNvPr id="6" name="TextBox 5"/>
          <p:cNvSpPr txBox="1"/>
          <p:nvPr/>
        </p:nvSpPr>
        <p:spPr>
          <a:xfrm>
            <a:off x="7260324" y="6005494"/>
            <a:ext cx="2133276" cy="707886"/>
          </a:xfrm>
          <a:prstGeom prst="rect">
            <a:avLst/>
          </a:prstGeom>
          <a:noFill/>
        </p:spPr>
        <p:txBody>
          <a:bodyPr wrap="none" rtlCol="0">
            <a:spAutoFit/>
          </a:bodyPr>
          <a:lstStyle/>
          <a:p>
            <a:pPr algn="r"/>
            <a:r>
              <a:rPr lang="en-US" sz="2000" dirty="0" smtClean="0"/>
              <a:t>zero-set manifold</a:t>
            </a:r>
          </a:p>
          <a:p>
            <a:pPr algn="r"/>
            <a:r>
              <a:rPr lang="en-US" sz="2000" dirty="0" smtClean="0"/>
              <a:t>of objective</a:t>
            </a:r>
            <a:endParaRPr lang="en-GB" sz="2000" dirty="0"/>
          </a:p>
        </p:txBody>
      </p:sp>
      <p:pic>
        <p:nvPicPr>
          <p:cNvPr id="25" name="Picture 24"/>
          <p:cNvPicPr>
            <a:picLocks noChangeAspect="1"/>
          </p:cNvPicPr>
          <p:nvPr/>
        </p:nvPicPr>
        <p:blipFill rotWithShape="1">
          <a:blip r:embed="rId4">
            <a:clrChange>
              <a:clrFrom>
                <a:srgbClr val="FFFFFF"/>
              </a:clrFrom>
              <a:clrTo>
                <a:srgbClr val="FFFFFF">
                  <a:alpha val="0"/>
                </a:srgbClr>
              </a:clrTo>
            </a:clrChange>
          </a:blip>
          <a:srcRect l="39523" r="41694"/>
          <a:stretch/>
        </p:blipFill>
        <p:spPr>
          <a:xfrm>
            <a:off x="10424995" y="4567834"/>
            <a:ext cx="1426255" cy="518160"/>
          </a:xfrm>
          <a:prstGeom prst="rect">
            <a:avLst/>
          </a:prstGeom>
          <a:effectLst>
            <a:glow rad="63500">
              <a:schemeClr val="bg1">
                <a:alpha val="70000"/>
              </a:schemeClr>
            </a:glow>
          </a:effectLst>
        </p:spPr>
      </p:pic>
      <p:pic>
        <p:nvPicPr>
          <p:cNvPr id="26" name="Picture 25"/>
          <p:cNvPicPr>
            <a:picLocks noChangeAspect="1"/>
          </p:cNvPicPr>
          <p:nvPr/>
        </p:nvPicPr>
        <p:blipFill>
          <a:blip r:embed="rId10">
            <a:clrChange>
              <a:clrFrom>
                <a:srgbClr val="FFFFFF"/>
              </a:clrFrom>
              <a:clrTo>
                <a:srgbClr val="FFFFFF">
                  <a:alpha val="0"/>
                </a:srgbClr>
              </a:clrTo>
            </a:clrChange>
          </a:blip>
          <a:stretch>
            <a:fillRect/>
          </a:stretch>
        </p:blipFill>
        <p:spPr>
          <a:xfrm>
            <a:off x="9403858" y="4607693"/>
            <a:ext cx="243840" cy="262890"/>
          </a:xfrm>
          <a:prstGeom prst="rect">
            <a:avLst/>
          </a:prstGeom>
          <a:effectLst>
            <a:glow rad="63500">
              <a:schemeClr val="bg1">
                <a:alpha val="70000"/>
              </a:schemeClr>
            </a:glow>
          </a:effectLst>
        </p:spPr>
      </p:pic>
      <p:pic>
        <p:nvPicPr>
          <p:cNvPr id="27" name="Picture 26"/>
          <p:cNvPicPr>
            <a:picLocks noChangeAspect="1"/>
          </p:cNvPicPr>
          <p:nvPr/>
        </p:nvPicPr>
        <p:blipFill rotWithShape="1">
          <a:blip r:embed="rId4">
            <a:clrChange>
              <a:clrFrom>
                <a:srgbClr val="FFFFFF"/>
              </a:clrFrom>
              <a:clrTo>
                <a:srgbClr val="FFFFFF">
                  <a:alpha val="0"/>
                </a:srgbClr>
              </a:clrTo>
            </a:clrChange>
          </a:blip>
          <a:srcRect l="25037" r="39720"/>
          <a:stretch/>
        </p:blipFill>
        <p:spPr>
          <a:xfrm>
            <a:off x="2490930" y="4343548"/>
            <a:ext cx="3345180" cy="647700"/>
          </a:xfrm>
          <a:prstGeom prst="rect">
            <a:avLst/>
          </a:prstGeom>
        </p:spPr>
      </p:pic>
      <p:pic>
        <p:nvPicPr>
          <p:cNvPr id="28" name="Picture 27"/>
          <p:cNvPicPr>
            <a:picLocks noChangeAspect="1"/>
          </p:cNvPicPr>
          <p:nvPr/>
        </p:nvPicPr>
        <p:blipFill rotWithShape="1">
          <a:blip r:embed="rId4"/>
          <a:srcRect l="60601"/>
          <a:stretch/>
        </p:blipFill>
        <p:spPr>
          <a:xfrm>
            <a:off x="2522220" y="3800820"/>
            <a:ext cx="3739632" cy="647700"/>
          </a:xfrm>
          <a:prstGeom prst="rect">
            <a:avLst/>
          </a:prstGeom>
        </p:spPr>
      </p:pic>
      <p:pic>
        <p:nvPicPr>
          <p:cNvPr id="30" name="Picture 29"/>
          <p:cNvPicPr>
            <a:picLocks noChangeAspect="1"/>
          </p:cNvPicPr>
          <p:nvPr/>
        </p:nvPicPr>
        <p:blipFill rotWithShape="1">
          <a:blip r:embed="rId4">
            <a:clrChange>
              <a:clrFrom>
                <a:srgbClr val="FFFFFF"/>
              </a:clrFrom>
              <a:clrTo>
                <a:srgbClr val="FFFFFF">
                  <a:alpha val="0"/>
                </a:srgbClr>
              </a:clrTo>
            </a:clrChange>
          </a:blip>
          <a:srcRect l="75913" r="2892"/>
          <a:stretch/>
        </p:blipFill>
        <p:spPr>
          <a:xfrm>
            <a:off x="9288955" y="4069040"/>
            <a:ext cx="1609406" cy="518160"/>
          </a:xfrm>
          <a:prstGeom prst="rect">
            <a:avLst/>
          </a:prstGeom>
          <a:effectLst>
            <a:glow rad="63500">
              <a:schemeClr val="bg1">
                <a:alpha val="70000"/>
              </a:schemeClr>
            </a:glow>
          </a:effectLst>
        </p:spPr>
      </p:pic>
      <p:pic>
        <p:nvPicPr>
          <p:cNvPr id="32" name="Picture 31"/>
          <p:cNvPicPr>
            <a:picLocks noChangeAspect="1"/>
          </p:cNvPicPr>
          <p:nvPr/>
        </p:nvPicPr>
        <p:blipFill rotWithShape="1">
          <a:blip r:embed="rId11">
            <a:clrChange>
              <a:clrFrom>
                <a:srgbClr val="FFFFFF"/>
              </a:clrFrom>
              <a:clrTo>
                <a:srgbClr val="FFFFFF">
                  <a:alpha val="0"/>
                </a:srgbClr>
              </a:clrTo>
            </a:clrChange>
          </a:blip>
          <a:srcRect t="42581" r="30758"/>
          <a:stretch/>
        </p:blipFill>
        <p:spPr>
          <a:xfrm>
            <a:off x="10023504" y="5478208"/>
            <a:ext cx="229516" cy="247206"/>
          </a:xfrm>
          <a:prstGeom prst="rect">
            <a:avLst/>
          </a:prstGeom>
          <a:effectLst>
            <a:glow rad="63500">
              <a:schemeClr val="bg1">
                <a:alpha val="70000"/>
              </a:schemeClr>
            </a:glow>
          </a:effectLst>
        </p:spPr>
      </p:pic>
      <p:grpSp>
        <p:nvGrpSpPr>
          <p:cNvPr id="47" name="Group 46"/>
          <p:cNvGrpSpPr/>
          <p:nvPr/>
        </p:nvGrpSpPr>
        <p:grpSpPr>
          <a:xfrm>
            <a:off x="11197002" y="3453515"/>
            <a:ext cx="727561" cy="1231050"/>
            <a:chOff x="11179677" y="3596962"/>
            <a:chExt cx="727561" cy="1231050"/>
          </a:xfrm>
        </p:grpSpPr>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179677" y="3935358"/>
              <a:ext cx="727561" cy="718354"/>
            </a:xfrm>
            <a:prstGeom prst="rect">
              <a:avLst/>
            </a:prstGeom>
          </p:spPr>
        </p:pic>
        <p:pic>
          <p:nvPicPr>
            <p:cNvPr id="36" name="Picture 35"/>
            <p:cNvPicPr>
              <a:picLocks noChangeAspect="1"/>
            </p:cNvPicPr>
            <p:nvPr/>
          </p:nvPicPr>
          <p:blipFill rotWithShape="1">
            <a:blip r:embed="rId4">
              <a:clrChange>
                <a:clrFrom>
                  <a:srgbClr val="FFFFFF"/>
                </a:clrFrom>
                <a:clrTo>
                  <a:srgbClr val="FFFFFF">
                    <a:alpha val="0"/>
                  </a:srgbClr>
                </a:clrTo>
              </a:clrChange>
            </a:blip>
            <a:srcRect l="78432" r="15423"/>
            <a:stretch/>
          </p:blipFill>
          <p:spPr>
            <a:xfrm>
              <a:off x="11440581" y="3596962"/>
              <a:ext cx="466657" cy="518160"/>
            </a:xfrm>
            <a:prstGeom prst="rect">
              <a:avLst/>
            </a:prstGeom>
            <a:effectLst>
              <a:glow rad="63500">
                <a:schemeClr val="bg1">
                  <a:alpha val="70000"/>
                </a:schemeClr>
              </a:glow>
            </a:effectLst>
          </p:spPr>
        </p:pic>
        <p:pic>
          <p:nvPicPr>
            <p:cNvPr id="38" name="Picture 37"/>
            <p:cNvPicPr>
              <a:picLocks noChangeAspect="1"/>
            </p:cNvPicPr>
            <p:nvPr/>
          </p:nvPicPr>
          <p:blipFill rotWithShape="1">
            <a:blip r:embed="rId4">
              <a:clrChange>
                <a:clrFrom>
                  <a:srgbClr val="FFFFFF"/>
                </a:clrFrom>
                <a:clrTo>
                  <a:srgbClr val="FFFFFF">
                    <a:alpha val="0"/>
                  </a:srgbClr>
                </a:clrTo>
              </a:clrChange>
            </a:blip>
            <a:srcRect l="41967" r="53317"/>
            <a:stretch/>
          </p:blipFill>
          <p:spPr>
            <a:xfrm>
              <a:off x="11274494" y="4309852"/>
              <a:ext cx="358140" cy="518160"/>
            </a:xfrm>
            <a:prstGeom prst="rect">
              <a:avLst/>
            </a:prstGeom>
            <a:effectLst>
              <a:glow rad="63500">
                <a:schemeClr val="bg1">
                  <a:alpha val="70000"/>
                </a:schemeClr>
              </a:glow>
            </a:effectLst>
          </p:spPr>
        </p:pic>
      </p:grpSp>
      <p:cxnSp>
        <p:nvCxnSpPr>
          <p:cNvPr id="11" name="Straight Connector 10"/>
          <p:cNvCxnSpPr/>
          <p:nvPr/>
        </p:nvCxnSpPr>
        <p:spPr>
          <a:xfrm flipH="1">
            <a:off x="9333490" y="6085332"/>
            <a:ext cx="216394" cy="24779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4" idx="1"/>
          </p:cNvCxnSpPr>
          <p:nvPr/>
        </p:nvCxnSpPr>
        <p:spPr>
          <a:xfrm flipH="1">
            <a:off x="9050178" y="3249059"/>
            <a:ext cx="334170" cy="35612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9384348" y="2895116"/>
            <a:ext cx="2481770" cy="707886"/>
            <a:chOff x="9384348" y="2895116"/>
            <a:chExt cx="2481770" cy="707886"/>
          </a:xfrm>
        </p:grpSpPr>
        <p:sp>
          <p:nvSpPr>
            <p:cNvPr id="24" name="TextBox 23"/>
            <p:cNvSpPr txBox="1"/>
            <p:nvPr/>
          </p:nvSpPr>
          <p:spPr>
            <a:xfrm>
              <a:off x="9384348" y="2895116"/>
              <a:ext cx="2481770" cy="707886"/>
            </a:xfrm>
            <a:prstGeom prst="rect">
              <a:avLst/>
            </a:prstGeom>
            <a:noFill/>
          </p:spPr>
          <p:txBody>
            <a:bodyPr wrap="none" rtlCol="0">
              <a:spAutoFit/>
            </a:bodyPr>
            <a:lstStyle/>
            <a:p>
              <a:r>
                <a:rPr lang="en-US" sz="2000" dirty="0" smtClean="0"/>
                <a:t>linear approximation</a:t>
              </a:r>
            </a:p>
            <a:p>
              <a:r>
                <a:rPr lang="en-US" sz="2000" dirty="0" smtClean="0"/>
                <a:t>of zero-set at </a:t>
              </a:r>
              <a:endParaRPr lang="en-GB" sz="2000" dirty="0"/>
            </a:p>
          </p:txBody>
        </p:sp>
        <p:pic>
          <p:nvPicPr>
            <p:cNvPr id="45" name="Picture 44"/>
            <p:cNvPicPr>
              <a:picLocks noChangeAspect="1"/>
            </p:cNvPicPr>
            <p:nvPr/>
          </p:nvPicPr>
          <p:blipFill>
            <a:blip r:embed="rId10">
              <a:clrChange>
                <a:clrFrom>
                  <a:srgbClr val="FFFFFF"/>
                </a:clrFrom>
                <a:clrTo>
                  <a:srgbClr val="FFFFFF">
                    <a:alpha val="0"/>
                  </a:srgbClr>
                </a:clrTo>
              </a:clrChange>
            </a:blip>
            <a:stretch>
              <a:fillRect/>
            </a:stretch>
          </p:blipFill>
          <p:spPr>
            <a:xfrm>
              <a:off x="10949634" y="3287716"/>
              <a:ext cx="243840" cy="262890"/>
            </a:xfrm>
            <a:prstGeom prst="rect">
              <a:avLst/>
            </a:prstGeom>
            <a:effectLst>
              <a:glow rad="63500">
                <a:schemeClr val="bg1">
                  <a:alpha val="70000"/>
                </a:schemeClr>
              </a:glow>
            </a:effectLst>
          </p:spPr>
        </p:pic>
      </p:grpSp>
      <p:cxnSp>
        <p:nvCxnSpPr>
          <p:cNvPr id="53" name="Straight Arrow Connector 52"/>
          <p:cNvCxnSpPr/>
          <p:nvPr/>
        </p:nvCxnSpPr>
        <p:spPr>
          <a:xfrm>
            <a:off x="9613495" y="4580057"/>
            <a:ext cx="696668"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10309609" y="4575226"/>
            <a:ext cx="1786" cy="761155"/>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9584150" y="4545529"/>
            <a:ext cx="63547" cy="635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10279006" y="4545529"/>
            <a:ext cx="63547" cy="635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10277835" y="5307293"/>
            <a:ext cx="63547" cy="635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10277835" y="5470980"/>
            <a:ext cx="63547" cy="635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470117" y="4846329"/>
            <a:ext cx="443401" cy="523220"/>
          </a:xfrm>
          <a:prstGeom prst="rect">
            <a:avLst/>
          </a:prstGeom>
          <a:noFill/>
        </p:spPr>
        <p:txBody>
          <a:bodyPr wrap="square" rtlCol="0">
            <a:spAutoFit/>
          </a:bodyPr>
          <a:lstStyle/>
          <a:p>
            <a:r>
              <a:rPr lang="en-US" sz="2800" dirty="0" smtClean="0">
                <a:solidFill>
                  <a:srgbClr val="FF0000"/>
                </a:solidFill>
              </a:rPr>
              <a:t>0</a:t>
            </a:r>
            <a:endParaRPr lang="en-GB" sz="2800" dirty="0">
              <a:solidFill>
                <a:srgbClr val="FF0000"/>
              </a:solidFill>
            </a:endParaRPr>
          </a:p>
        </p:txBody>
      </p:sp>
      <p:grpSp>
        <p:nvGrpSpPr>
          <p:cNvPr id="71" name="Group 70"/>
          <p:cNvGrpSpPr/>
          <p:nvPr/>
        </p:nvGrpSpPr>
        <p:grpSpPr>
          <a:xfrm>
            <a:off x="186822" y="4262679"/>
            <a:ext cx="935737" cy="666160"/>
            <a:chOff x="186822" y="4262679"/>
            <a:chExt cx="935737" cy="666160"/>
          </a:xfrm>
        </p:grpSpPr>
        <p:sp>
          <p:nvSpPr>
            <p:cNvPr id="66" name="Left Brace 65"/>
            <p:cNvSpPr/>
            <p:nvPr/>
          </p:nvSpPr>
          <p:spPr>
            <a:xfrm rot="16200000">
              <a:off x="490357" y="3959144"/>
              <a:ext cx="328667" cy="935737"/>
            </a:xfrm>
            <a:prstGeom prst="leftBrace">
              <a:avLst>
                <a:gd name="adj1" fmla="val 79312"/>
                <a:gd name="adj2" fmla="val 50798"/>
              </a:avLst>
            </a:prstGeom>
            <a:ln w="38100">
              <a:solidFill>
                <a:srgbClr val="FF0000"/>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70" name="Straight Arrow Connector 69"/>
            <p:cNvCxnSpPr/>
            <p:nvPr/>
          </p:nvCxnSpPr>
          <p:spPr>
            <a:xfrm flipH="1">
              <a:off x="654690" y="4591346"/>
              <a:ext cx="7468" cy="3374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10283620" y="964603"/>
            <a:ext cx="1628386" cy="1794733"/>
            <a:chOff x="3048192" y="1368300"/>
            <a:chExt cx="2818151" cy="3106038"/>
          </a:xfrm>
        </p:grpSpPr>
        <p:grpSp>
          <p:nvGrpSpPr>
            <p:cNvPr id="72" name="Group 71"/>
            <p:cNvGrpSpPr/>
            <p:nvPr/>
          </p:nvGrpSpPr>
          <p:grpSpPr>
            <a:xfrm>
              <a:off x="3048192" y="1368300"/>
              <a:ext cx="2818151" cy="2638269"/>
              <a:chOff x="5690107" y="1160239"/>
              <a:chExt cx="2818151" cy="2638269"/>
            </a:xfrm>
          </p:grpSpPr>
          <p:pic>
            <p:nvPicPr>
              <p:cNvPr id="73" name="Picture 7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2579" y="1407543"/>
                <a:ext cx="2143662" cy="2143662"/>
              </a:xfrm>
              <a:prstGeom prst="rect">
                <a:avLst/>
              </a:prstGeom>
            </p:spPr>
          </p:pic>
          <p:sp>
            <p:nvSpPr>
              <p:cNvPr id="74" name="Rectangle 73"/>
              <p:cNvSpPr/>
              <p:nvPr/>
            </p:nvSpPr>
            <p:spPr>
              <a:xfrm>
                <a:off x="5690107" y="1160239"/>
                <a:ext cx="2818151" cy="263826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71639" y="1517018"/>
                <a:ext cx="1945542" cy="1949505"/>
              </a:xfrm>
              <a:prstGeom prst="rect">
                <a:avLst/>
              </a:prstGeom>
            </p:spPr>
          </p:pic>
          <p:cxnSp>
            <p:nvCxnSpPr>
              <p:cNvPr id="76" name="Straight Arrow Connector 75"/>
              <p:cNvCxnSpPr/>
              <p:nvPr/>
            </p:nvCxnSpPr>
            <p:spPr>
              <a:xfrm flipH="1">
                <a:off x="6868032" y="2586718"/>
                <a:ext cx="255886" cy="267954"/>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7363650" y="2101188"/>
                <a:ext cx="249186" cy="260937"/>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pic>
          <p:nvPicPr>
            <p:cNvPr id="78" name="Picture 77"/>
            <p:cNvPicPr>
              <a:picLocks noChangeAspect="1"/>
            </p:cNvPicPr>
            <p:nvPr/>
          </p:nvPicPr>
          <p:blipFill>
            <a:blip r:embed="rId10">
              <a:clrChange>
                <a:clrFrom>
                  <a:srgbClr val="FFFFFF"/>
                </a:clrFrom>
                <a:clrTo>
                  <a:srgbClr val="FFFFFF">
                    <a:alpha val="0"/>
                  </a:srgbClr>
                </a:clrTo>
              </a:clrChange>
            </a:blip>
            <a:stretch>
              <a:fillRect/>
            </a:stretch>
          </p:blipFill>
          <p:spPr>
            <a:xfrm>
              <a:off x="3339604" y="3894550"/>
              <a:ext cx="457200" cy="492919"/>
            </a:xfrm>
            <a:prstGeom prst="rect">
              <a:avLst/>
            </a:prstGeom>
          </p:spPr>
        </p:pic>
        <p:sp>
          <p:nvSpPr>
            <p:cNvPr id="79" name="TextBox 78"/>
            <p:cNvSpPr txBox="1"/>
            <p:nvPr/>
          </p:nvSpPr>
          <p:spPr>
            <a:xfrm>
              <a:off x="3705593" y="3888423"/>
              <a:ext cx="1836203" cy="585915"/>
            </a:xfrm>
            <a:prstGeom prst="rect">
              <a:avLst/>
            </a:prstGeom>
            <a:noFill/>
          </p:spPr>
          <p:txBody>
            <a:bodyPr wrap="none" rtlCol="0">
              <a:spAutoFit/>
            </a:bodyPr>
            <a:lstStyle/>
            <a:p>
              <a:r>
                <a:rPr lang="en-US" sz="1600" dirty="0" smtClean="0"/>
                <a:t>: modified</a:t>
              </a:r>
              <a:endParaRPr lang="en-GB" sz="1600" dirty="0"/>
            </a:p>
          </p:txBody>
        </p:sp>
      </p:grpSp>
    </p:spTree>
    <p:extLst>
      <p:ext uri="{BB962C8B-B14F-4D97-AF65-F5344CB8AC3E}">
        <p14:creationId xmlns:p14="http://schemas.microsoft.com/office/powerpoint/2010/main" val="234873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 grpId="0"/>
      <p:bldP spid="13" grpId="0"/>
      <p:bldP spid="19" grpId="0"/>
      <p:bldP spid="20" grpId="0"/>
      <p:bldP spid="21" grpId="0"/>
      <p:bldP spid="6" grpId="0"/>
      <p:bldP spid="61" grpId="0" animBg="1"/>
      <p:bldP spid="62" grpId="0" animBg="1"/>
      <p:bldP spid="63" grpId="0" animBg="1"/>
      <p:bldP spid="64" grpId="0" animBg="1"/>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7198" y="4638909"/>
            <a:ext cx="2272310" cy="2229166"/>
          </a:xfrm>
          <a:prstGeom prst="rect">
            <a:avLst/>
          </a:prstGeom>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4553" y="4700032"/>
            <a:ext cx="2106920" cy="2106920"/>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9962" y="4703627"/>
            <a:ext cx="2164448" cy="2099730"/>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5314" y="2074683"/>
            <a:ext cx="1276079" cy="1407905"/>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7695" y="2064137"/>
            <a:ext cx="1460636" cy="1428997"/>
          </a:xfrm>
          <a:prstGeom prst="rect">
            <a:avLst/>
          </a:prstGeom>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8874" y="2037771"/>
            <a:ext cx="1286625" cy="1481728"/>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8748" y="2043044"/>
            <a:ext cx="1207528" cy="1471182"/>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1909" y="3463824"/>
            <a:ext cx="1502889" cy="1121774"/>
          </a:xfrm>
          <a:prstGeom prst="rect">
            <a:avLst/>
          </a:prstGeom>
        </p:spPr>
      </p:pic>
      <p:pic>
        <p:nvPicPr>
          <p:cNvPr id="71" name="Picture 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1851" y="3395511"/>
            <a:ext cx="1632324" cy="1258400"/>
          </a:xfrm>
          <a:prstGeom prst="rect">
            <a:avLst/>
          </a:prstGeom>
        </p:spPr>
      </p:pic>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45409" y="3476314"/>
            <a:ext cx="1613554" cy="1096794"/>
          </a:xfrm>
          <a:prstGeom prst="rect">
            <a:avLst/>
          </a:prstGeom>
        </p:spPr>
      </p:pic>
      <p:pic>
        <p:nvPicPr>
          <p:cNvPr id="75" name="Picture 7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84891" y="4962498"/>
            <a:ext cx="1855242" cy="1581988"/>
          </a:xfrm>
          <a:prstGeom prst="rect">
            <a:avLst/>
          </a:prstGeom>
        </p:spPr>
      </p:pic>
      <p:sp>
        <p:nvSpPr>
          <p:cNvPr id="2" name="Title 1"/>
          <p:cNvSpPr>
            <a:spLocks noGrp="1"/>
          </p:cNvSpPr>
          <p:nvPr>
            <p:ph type="title"/>
          </p:nvPr>
        </p:nvSpPr>
        <p:spPr/>
        <p:txBody>
          <a:bodyPr>
            <a:normAutofit fontScale="90000"/>
          </a:bodyPr>
          <a:lstStyle/>
          <a:p>
            <a:r>
              <a:rPr lang="en-US" dirty="0"/>
              <a:t>Linear </a:t>
            </a:r>
            <a:r>
              <a:rPr lang="en-US" dirty="0" smtClean="0"/>
              <a:t>Approximation: Accuracy</a:t>
            </a:r>
            <a:endParaRPr lang="en-GB" dirty="0"/>
          </a:p>
        </p:txBody>
      </p:sp>
      <p:sp>
        <p:nvSpPr>
          <p:cNvPr id="11" name="TextBox 10"/>
          <p:cNvSpPr txBox="1"/>
          <p:nvPr/>
        </p:nvSpPr>
        <p:spPr>
          <a:xfrm>
            <a:off x="7374815" y="921208"/>
            <a:ext cx="4435573" cy="523220"/>
          </a:xfrm>
          <a:prstGeom prst="rect">
            <a:avLst/>
          </a:prstGeom>
          <a:noFill/>
        </p:spPr>
        <p:txBody>
          <a:bodyPr wrap="none" rtlCol="0">
            <a:spAutoFit/>
          </a:bodyPr>
          <a:lstStyle/>
          <a:p>
            <a:r>
              <a:rPr lang="en-US" sz="2800" dirty="0" smtClean="0"/>
              <a:t>linear approximation errors</a:t>
            </a:r>
            <a:endParaRPr lang="en-GB" sz="2800" dirty="0"/>
          </a:p>
        </p:txBody>
      </p:sp>
      <p:sp>
        <p:nvSpPr>
          <p:cNvPr id="13" name="TextBox 12"/>
          <p:cNvSpPr txBox="1"/>
          <p:nvPr/>
        </p:nvSpPr>
        <p:spPr>
          <a:xfrm>
            <a:off x="3580318" y="921208"/>
            <a:ext cx="3127779" cy="523220"/>
          </a:xfrm>
          <a:prstGeom prst="rect">
            <a:avLst/>
          </a:prstGeom>
          <a:noFill/>
        </p:spPr>
        <p:txBody>
          <a:bodyPr wrap="none" rtlCol="0">
            <a:spAutoFit/>
          </a:bodyPr>
          <a:lstStyle/>
          <a:p>
            <a:r>
              <a:rPr lang="en-US" sz="2800" dirty="0" smtClean="0"/>
              <a:t>non-linear solution</a:t>
            </a:r>
            <a:endParaRPr lang="en-GB" sz="2800" dirty="0"/>
          </a:p>
        </p:txBody>
      </p:sp>
      <p:sp>
        <p:nvSpPr>
          <p:cNvPr id="3" name="TextBox 2"/>
          <p:cNvSpPr txBox="1"/>
          <p:nvPr/>
        </p:nvSpPr>
        <p:spPr>
          <a:xfrm>
            <a:off x="10818" y="1176043"/>
            <a:ext cx="2899576" cy="954107"/>
          </a:xfrm>
          <a:prstGeom prst="rect">
            <a:avLst/>
          </a:prstGeom>
          <a:noFill/>
        </p:spPr>
        <p:txBody>
          <a:bodyPr wrap="none" rtlCol="0">
            <a:spAutoFit/>
          </a:bodyPr>
          <a:lstStyle/>
          <a:p>
            <a:r>
              <a:rPr lang="en-US" sz="2800" dirty="0" smtClean="0">
                <a:solidFill>
                  <a:schemeClr val="bg1">
                    <a:lumMod val="50000"/>
                  </a:schemeClr>
                </a:solidFill>
              </a:rPr>
              <a:t>original pattern &amp;</a:t>
            </a:r>
          </a:p>
          <a:p>
            <a:r>
              <a:rPr lang="en-US" sz="2800" dirty="0" smtClean="0">
                <a:solidFill>
                  <a:schemeClr val="bg1">
                    <a:lumMod val="50000"/>
                  </a:schemeClr>
                </a:solidFill>
              </a:rPr>
              <a:t>user modification</a:t>
            </a:r>
            <a:endParaRPr lang="en-GB" sz="2800" dirty="0">
              <a:solidFill>
                <a:schemeClr val="bg1">
                  <a:lumMod val="50000"/>
                </a:schemeClr>
              </a:solidFill>
            </a:endParaRPr>
          </a:p>
        </p:txBody>
      </p:sp>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340" y="2013702"/>
            <a:ext cx="1328810" cy="1360448"/>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5451" y="3727022"/>
            <a:ext cx="1481728" cy="580036"/>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1090" y="4983613"/>
            <a:ext cx="1866660" cy="1877206"/>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85314" y="2074683"/>
            <a:ext cx="1276079" cy="1407905"/>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37695" y="2064137"/>
            <a:ext cx="1460636" cy="142899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08874" y="2037771"/>
            <a:ext cx="1286625" cy="1481728"/>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308748" y="2043044"/>
            <a:ext cx="1207528" cy="1471182"/>
          </a:xfrm>
          <a:prstGeom prst="rect">
            <a:avLst/>
          </a:prstGeom>
        </p:spPr>
      </p:pic>
      <p:pic>
        <p:nvPicPr>
          <p:cNvPr id="38" name="Picture 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1943" y="3463132"/>
            <a:ext cx="1502820" cy="1123159"/>
          </a:xfrm>
          <a:prstGeom prst="rect">
            <a:avLst/>
          </a:prstGeom>
        </p:spPr>
      </p:pic>
      <p:pic>
        <p:nvPicPr>
          <p:cNvPr id="39" name="Picture 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50690" y="3397219"/>
            <a:ext cx="1634646" cy="1254985"/>
          </a:xfrm>
          <a:prstGeom prst="rect">
            <a:avLst/>
          </a:prstGeom>
        </p:spPr>
      </p:pic>
      <p:pic>
        <p:nvPicPr>
          <p:cNvPr id="40" name="Picture 3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45409" y="3476314"/>
            <a:ext cx="1613554" cy="1096794"/>
          </a:xfrm>
          <a:prstGeom prst="rect">
            <a:avLst/>
          </a:prstGeom>
        </p:spPr>
      </p:pic>
      <p:pic>
        <p:nvPicPr>
          <p:cNvPr id="41" name="Picture 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787011" y="4638242"/>
            <a:ext cx="2272685" cy="2230501"/>
          </a:xfrm>
          <a:prstGeom prst="rect">
            <a:avLst/>
          </a:prstGeom>
        </p:spPr>
      </p:pic>
      <p:pic>
        <p:nvPicPr>
          <p:cNvPr id="42" name="Picture 4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313404" y="4698883"/>
            <a:ext cx="2109219" cy="2109219"/>
          </a:xfrm>
          <a:prstGeom prst="rect">
            <a:avLst/>
          </a:prstGeom>
        </p:spPr>
      </p:pic>
      <p:pic>
        <p:nvPicPr>
          <p:cNvPr id="43" name="Picture 4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571210" y="4704156"/>
            <a:ext cx="2161952" cy="2098673"/>
          </a:xfrm>
          <a:prstGeom prst="rect">
            <a:avLst/>
          </a:prstGeom>
        </p:spPr>
      </p:pic>
      <p:pic>
        <p:nvPicPr>
          <p:cNvPr id="44" name="Picture 4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984455" y="4962535"/>
            <a:ext cx="1856114" cy="1581915"/>
          </a:xfrm>
          <a:prstGeom prst="rect">
            <a:avLst/>
          </a:prstGeom>
        </p:spPr>
      </p:pic>
      <p:sp>
        <p:nvSpPr>
          <p:cNvPr id="45" name="TextBox 44"/>
          <p:cNvSpPr txBox="1"/>
          <p:nvPr/>
        </p:nvSpPr>
        <p:spPr>
          <a:xfrm>
            <a:off x="3040937" y="1601995"/>
            <a:ext cx="1742400" cy="523220"/>
          </a:xfrm>
          <a:prstGeom prst="rect">
            <a:avLst/>
          </a:prstGeom>
          <a:noFill/>
        </p:spPr>
        <p:txBody>
          <a:bodyPr wrap="none" rtlCol="0">
            <a:spAutoFit/>
          </a:bodyPr>
          <a:lstStyle/>
          <a:p>
            <a:r>
              <a:rPr lang="en-US" sz="2800" dirty="0" smtClean="0">
                <a:solidFill>
                  <a:schemeClr val="bg1">
                    <a:lumMod val="50000"/>
                  </a:schemeClr>
                </a:solidFill>
              </a:rPr>
              <a:t>variation1</a:t>
            </a:r>
            <a:endParaRPr lang="en-GB" sz="2800" dirty="0">
              <a:solidFill>
                <a:schemeClr val="bg1">
                  <a:lumMod val="50000"/>
                </a:schemeClr>
              </a:solidFill>
            </a:endParaRPr>
          </a:p>
        </p:txBody>
      </p:sp>
      <p:sp>
        <p:nvSpPr>
          <p:cNvPr id="46" name="Oval 45"/>
          <p:cNvSpPr/>
          <p:nvPr/>
        </p:nvSpPr>
        <p:spPr>
          <a:xfrm>
            <a:off x="3148544" y="1068788"/>
            <a:ext cx="261610" cy="261610"/>
          </a:xfrm>
          <a:prstGeom prst="ellipse">
            <a:avLst/>
          </a:prstGeom>
          <a:solidFill>
            <a:srgbClr val="FFB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3280269" y="1073301"/>
            <a:ext cx="261610" cy="261610"/>
          </a:xfrm>
          <a:prstGeom prst="ellipse">
            <a:avLst/>
          </a:prstGeom>
          <a:solidFill>
            <a:srgbClr val="92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069977" y="1052013"/>
            <a:ext cx="261610" cy="2616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5477094" y="1597553"/>
            <a:ext cx="1742400" cy="523220"/>
          </a:xfrm>
          <a:prstGeom prst="rect">
            <a:avLst/>
          </a:prstGeom>
          <a:noFill/>
        </p:spPr>
        <p:txBody>
          <a:bodyPr wrap="none" rtlCol="0">
            <a:spAutoFit/>
          </a:bodyPr>
          <a:lstStyle/>
          <a:p>
            <a:r>
              <a:rPr lang="en-US" sz="2800" dirty="0" smtClean="0">
                <a:solidFill>
                  <a:schemeClr val="bg1">
                    <a:lumMod val="50000"/>
                  </a:schemeClr>
                </a:solidFill>
              </a:rPr>
              <a:t>variation2</a:t>
            </a:r>
            <a:endParaRPr lang="en-GB" sz="2800" dirty="0">
              <a:solidFill>
                <a:schemeClr val="bg1">
                  <a:lumMod val="50000"/>
                </a:schemeClr>
              </a:solidFill>
            </a:endParaRPr>
          </a:p>
        </p:txBody>
      </p:sp>
      <p:sp>
        <p:nvSpPr>
          <p:cNvPr id="51" name="TextBox 50"/>
          <p:cNvSpPr txBox="1"/>
          <p:nvPr/>
        </p:nvSpPr>
        <p:spPr>
          <a:xfrm>
            <a:off x="7800127" y="1606930"/>
            <a:ext cx="1742400" cy="523220"/>
          </a:xfrm>
          <a:prstGeom prst="rect">
            <a:avLst/>
          </a:prstGeom>
          <a:noFill/>
        </p:spPr>
        <p:txBody>
          <a:bodyPr wrap="none" rtlCol="0">
            <a:spAutoFit/>
          </a:bodyPr>
          <a:lstStyle/>
          <a:p>
            <a:r>
              <a:rPr lang="en-US" sz="2800" dirty="0" smtClean="0">
                <a:solidFill>
                  <a:schemeClr val="bg1">
                    <a:lumMod val="50000"/>
                  </a:schemeClr>
                </a:solidFill>
              </a:rPr>
              <a:t>variation3</a:t>
            </a:r>
            <a:endParaRPr lang="en-GB" sz="2800" dirty="0">
              <a:solidFill>
                <a:schemeClr val="bg1">
                  <a:lumMod val="50000"/>
                </a:schemeClr>
              </a:solidFill>
            </a:endParaRPr>
          </a:p>
        </p:txBody>
      </p:sp>
      <p:sp>
        <p:nvSpPr>
          <p:cNvPr id="52" name="TextBox 51"/>
          <p:cNvSpPr txBox="1"/>
          <p:nvPr/>
        </p:nvSpPr>
        <p:spPr>
          <a:xfrm>
            <a:off x="10059399" y="1597552"/>
            <a:ext cx="1742400" cy="523220"/>
          </a:xfrm>
          <a:prstGeom prst="rect">
            <a:avLst/>
          </a:prstGeom>
          <a:noFill/>
        </p:spPr>
        <p:txBody>
          <a:bodyPr wrap="none" rtlCol="0">
            <a:spAutoFit/>
          </a:bodyPr>
          <a:lstStyle/>
          <a:p>
            <a:r>
              <a:rPr lang="en-US" sz="2800" dirty="0" smtClean="0">
                <a:solidFill>
                  <a:schemeClr val="bg1">
                    <a:lumMod val="50000"/>
                  </a:schemeClr>
                </a:solidFill>
              </a:rPr>
              <a:t>variation4</a:t>
            </a:r>
            <a:endParaRPr lang="en-GB" sz="2800" dirty="0">
              <a:solidFill>
                <a:schemeClr val="bg1">
                  <a:lumMod val="50000"/>
                </a:schemeClr>
              </a:solidFill>
            </a:endParaRPr>
          </a:p>
        </p:txBody>
      </p:sp>
    </p:spTree>
    <p:extLst>
      <p:ext uri="{BB962C8B-B14F-4D97-AF65-F5344CB8AC3E}">
        <p14:creationId xmlns:p14="http://schemas.microsoft.com/office/powerpoint/2010/main" val="143439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63598" y="809624"/>
            <a:ext cx="4243386" cy="60483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normAutofit fontScale="90000"/>
          </a:bodyPr>
          <a:lstStyle/>
          <a:p>
            <a:r>
              <a:rPr lang="en-US" dirty="0"/>
              <a:t>P</a:t>
            </a:r>
            <a:r>
              <a:rPr lang="en-US" dirty="0" smtClean="0"/>
              <a:t>ATEX Overview</a:t>
            </a:r>
            <a:endParaRPr lang="en-GB" dirty="0"/>
          </a:p>
        </p:txBody>
      </p:sp>
      <p:sp>
        <p:nvSpPr>
          <p:cNvPr id="4" name="TextBox 3"/>
          <p:cNvSpPr txBox="1"/>
          <p:nvPr/>
        </p:nvSpPr>
        <p:spPr>
          <a:xfrm>
            <a:off x="317172" y="1908571"/>
            <a:ext cx="3778724"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Pattern Elements</a:t>
            </a:r>
          </a:p>
          <a:p>
            <a:pPr marL="457200" indent="-457200">
              <a:buFont typeface="Arial" panose="020B0604020202020204" pitchFamily="34" charset="0"/>
              <a:buChar char="•"/>
            </a:pPr>
            <a:r>
              <a:rPr lang="en-US" sz="2800" dirty="0" smtClean="0"/>
              <a:t>The Pattern Graph</a:t>
            </a:r>
            <a:endParaRPr lang="en-GB" sz="2800" dirty="0"/>
          </a:p>
        </p:txBody>
      </p:sp>
      <p:sp>
        <p:nvSpPr>
          <p:cNvPr id="5" name="TextBox 4"/>
          <p:cNvSpPr txBox="1"/>
          <p:nvPr/>
        </p:nvSpPr>
        <p:spPr>
          <a:xfrm>
            <a:off x="4661984" y="1278673"/>
            <a:ext cx="3323063" cy="954107"/>
          </a:xfrm>
          <a:prstGeom prst="rect">
            <a:avLst/>
          </a:prstGeom>
          <a:noFill/>
        </p:spPr>
        <p:txBody>
          <a:bodyPr wrap="square" rtlCol="0">
            <a:spAutoFit/>
          </a:bodyPr>
          <a:lstStyle/>
          <a:p>
            <a:r>
              <a:rPr lang="en-US" sz="2800" b="1" dirty="0" smtClean="0"/>
              <a:t>Computing</a:t>
            </a:r>
          </a:p>
          <a:p>
            <a:r>
              <a:rPr lang="en-US" sz="2800" b="1" dirty="0" smtClean="0"/>
              <a:t>Pattern Variations</a:t>
            </a:r>
            <a:endParaRPr lang="en-GB" sz="2800" b="1" dirty="0"/>
          </a:p>
        </p:txBody>
      </p:sp>
      <p:sp>
        <p:nvSpPr>
          <p:cNvPr id="6" name="TextBox 5"/>
          <p:cNvSpPr txBox="1"/>
          <p:nvPr/>
        </p:nvSpPr>
        <p:spPr>
          <a:xfrm>
            <a:off x="8927531" y="1278672"/>
            <a:ext cx="3323063" cy="954107"/>
          </a:xfrm>
          <a:prstGeom prst="rect">
            <a:avLst/>
          </a:prstGeom>
          <a:noFill/>
        </p:spPr>
        <p:txBody>
          <a:bodyPr wrap="square" rtlCol="0">
            <a:spAutoFit/>
          </a:bodyPr>
          <a:lstStyle/>
          <a:p>
            <a:r>
              <a:rPr lang="en-US" sz="2800" dirty="0" smtClean="0"/>
              <a:t>Choosing</a:t>
            </a:r>
          </a:p>
          <a:p>
            <a:r>
              <a:rPr lang="en-US" sz="2800" dirty="0" smtClean="0"/>
              <a:t>Pattern Variations</a:t>
            </a:r>
            <a:endParaRPr lang="en-GB" sz="2800" dirty="0"/>
          </a:p>
        </p:txBody>
      </p:sp>
      <p:sp>
        <p:nvSpPr>
          <p:cNvPr id="7" name="TextBox 6"/>
          <p:cNvSpPr txBox="1"/>
          <p:nvPr/>
        </p:nvSpPr>
        <p:spPr>
          <a:xfrm>
            <a:off x="317172" y="1227437"/>
            <a:ext cx="2414894" cy="769441"/>
          </a:xfrm>
          <a:prstGeom prst="rect">
            <a:avLst/>
          </a:prstGeom>
          <a:noFill/>
        </p:spPr>
        <p:txBody>
          <a:bodyPr wrap="square" rtlCol="0">
            <a:spAutoFit/>
          </a:bodyPr>
          <a:lstStyle/>
          <a:p>
            <a:r>
              <a:rPr lang="en-US" sz="4400" dirty="0" smtClean="0">
                <a:latin typeface="+mj-lt"/>
              </a:rPr>
              <a:t>Input</a:t>
            </a:r>
            <a:endParaRPr lang="en-GB" sz="4400" dirty="0">
              <a:latin typeface="+mj-lt"/>
            </a:endParaRPr>
          </a:p>
        </p:txBody>
      </p:sp>
      <p:sp>
        <p:nvSpPr>
          <p:cNvPr id="8" name="TextBox 7"/>
          <p:cNvSpPr txBox="1"/>
          <p:nvPr/>
        </p:nvSpPr>
        <p:spPr>
          <a:xfrm>
            <a:off x="4068894" y="1123741"/>
            <a:ext cx="572429" cy="1261884"/>
          </a:xfrm>
          <a:prstGeom prst="rect">
            <a:avLst/>
          </a:prstGeom>
          <a:noFill/>
        </p:spPr>
        <p:txBody>
          <a:bodyPr wrap="square" rtlCol="0">
            <a:spAutoFit/>
          </a:bodyPr>
          <a:lstStyle/>
          <a:p>
            <a:r>
              <a:rPr lang="en-US" sz="7600" dirty="0" smtClean="0">
                <a:latin typeface="+mj-lt"/>
              </a:rPr>
              <a:t>1</a:t>
            </a:r>
            <a:endParaRPr lang="en-GB" sz="7600" dirty="0">
              <a:latin typeface="+mj-lt"/>
            </a:endParaRPr>
          </a:p>
        </p:txBody>
      </p:sp>
      <p:sp>
        <p:nvSpPr>
          <p:cNvPr id="9" name="TextBox 8"/>
          <p:cNvSpPr txBox="1"/>
          <p:nvPr/>
        </p:nvSpPr>
        <p:spPr>
          <a:xfrm>
            <a:off x="8327005" y="1123741"/>
            <a:ext cx="572429" cy="1261884"/>
          </a:xfrm>
          <a:prstGeom prst="rect">
            <a:avLst/>
          </a:prstGeom>
          <a:noFill/>
        </p:spPr>
        <p:txBody>
          <a:bodyPr wrap="square" rtlCol="0">
            <a:spAutoFit/>
          </a:bodyPr>
          <a:lstStyle/>
          <a:p>
            <a:r>
              <a:rPr lang="en-US" sz="7600" dirty="0">
                <a:latin typeface="Helvetica LT Std Light" panose="020B0403020202020204" pitchFamily="34" charset="0"/>
              </a:rPr>
              <a:t>2</a:t>
            </a:r>
            <a:endParaRPr lang="en-GB" sz="7600" dirty="0">
              <a:latin typeface="Helvetica LT Std Light" panose="020B0403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228188" y="2596499"/>
            <a:ext cx="3528476" cy="35358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6503" y="2394101"/>
            <a:ext cx="3504464" cy="411934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772" y="3536403"/>
            <a:ext cx="3496681" cy="2977040"/>
          </a:xfrm>
          <a:prstGeom prst="rect">
            <a:avLst/>
          </a:prstGeom>
        </p:spPr>
      </p:pic>
      <p:sp>
        <p:nvSpPr>
          <p:cNvPr id="13" name="Oval 12"/>
          <p:cNvSpPr/>
          <p:nvPr/>
        </p:nvSpPr>
        <p:spPr>
          <a:xfrm>
            <a:off x="9390865" y="2810022"/>
            <a:ext cx="209863" cy="209863"/>
          </a:xfrm>
          <a:prstGeom prst="ellipse">
            <a:avLst/>
          </a:prstGeom>
          <a:solidFill>
            <a:srgbClr val="E0E0E0"/>
          </a:solidFill>
          <a:ln w="38100">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9646390" y="2676827"/>
            <a:ext cx="1412823" cy="461665"/>
          </a:xfrm>
          <a:prstGeom prst="rect">
            <a:avLst/>
          </a:prstGeom>
          <a:noFill/>
        </p:spPr>
        <p:txBody>
          <a:bodyPr wrap="none" rtlCol="0">
            <a:spAutoFit/>
          </a:bodyPr>
          <a:lstStyle/>
          <a:p>
            <a:r>
              <a:rPr lang="en-US" sz="2400" dirty="0" smtClean="0"/>
              <a:t>duplicate</a:t>
            </a:r>
            <a:endParaRPr lang="en-GB" sz="2400" dirty="0"/>
          </a:p>
        </p:txBody>
      </p:sp>
      <p:sp>
        <p:nvSpPr>
          <p:cNvPr id="15" name="Oval 14"/>
          <p:cNvSpPr/>
          <p:nvPr/>
        </p:nvSpPr>
        <p:spPr>
          <a:xfrm>
            <a:off x="9390865" y="2456816"/>
            <a:ext cx="209863" cy="209863"/>
          </a:xfrm>
          <a:prstGeom prst="ellipse">
            <a:avLst/>
          </a:prstGeom>
          <a:solidFill>
            <a:srgbClr val="B33375"/>
          </a:solidFill>
          <a:ln w="38100">
            <a:solidFill>
              <a:srgbClr val="B23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9646390" y="2331241"/>
            <a:ext cx="1565172" cy="461665"/>
          </a:xfrm>
          <a:prstGeom prst="rect">
            <a:avLst/>
          </a:prstGeom>
          <a:noFill/>
        </p:spPr>
        <p:txBody>
          <a:bodyPr wrap="none" rtlCol="0">
            <a:spAutoFit/>
          </a:bodyPr>
          <a:lstStyle/>
          <a:p>
            <a:r>
              <a:rPr lang="en-US" sz="2400" dirty="0" smtClean="0"/>
              <a:t>unintuitive</a:t>
            </a:r>
            <a:endParaRPr lang="en-GB" sz="2400" dirty="0"/>
          </a:p>
        </p:txBody>
      </p:sp>
      <p:sp>
        <p:nvSpPr>
          <p:cNvPr id="17" name="Oval 16"/>
          <p:cNvSpPr/>
          <p:nvPr/>
        </p:nvSpPr>
        <p:spPr>
          <a:xfrm>
            <a:off x="9395803" y="3170110"/>
            <a:ext cx="209863" cy="209863"/>
          </a:xfrm>
          <a:prstGeom prst="ellipse">
            <a:avLst/>
          </a:prstGeom>
          <a:solidFill>
            <a:srgbClr val="92B1FF"/>
          </a:solidFill>
          <a:ln w="38100">
            <a:solidFill>
              <a:srgbClr val="708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9651328" y="3021675"/>
            <a:ext cx="870751" cy="461665"/>
          </a:xfrm>
          <a:prstGeom prst="rect">
            <a:avLst/>
          </a:prstGeom>
          <a:noFill/>
        </p:spPr>
        <p:txBody>
          <a:bodyPr wrap="none" rtlCol="0">
            <a:spAutoFit/>
          </a:bodyPr>
          <a:lstStyle/>
          <a:p>
            <a:r>
              <a:rPr lang="en-US" sz="2400" dirty="0" smtClean="0"/>
              <a:t>good</a:t>
            </a:r>
            <a:endParaRPr lang="en-GB" sz="2400" dirty="0"/>
          </a:p>
        </p:txBody>
      </p:sp>
      <p:sp>
        <p:nvSpPr>
          <p:cNvPr id="21" name="TextBox 20"/>
          <p:cNvSpPr txBox="1"/>
          <p:nvPr/>
        </p:nvSpPr>
        <p:spPr>
          <a:xfrm>
            <a:off x="5205242" y="789470"/>
            <a:ext cx="2447630" cy="400110"/>
          </a:xfrm>
          <a:prstGeom prst="rect">
            <a:avLst/>
          </a:prstGeom>
          <a:noFill/>
        </p:spPr>
        <p:txBody>
          <a:bodyPr wrap="square" rtlCol="0">
            <a:spAutoFit/>
          </a:bodyPr>
          <a:lstStyle/>
          <a:p>
            <a:r>
              <a:rPr lang="en-US" sz="2000" b="1" dirty="0" smtClean="0">
                <a:solidFill>
                  <a:schemeClr val="accent6">
                    <a:lumMod val="50000"/>
                  </a:schemeClr>
                </a:solidFill>
              </a:rPr>
              <a:t>main step</a:t>
            </a:r>
            <a:endParaRPr lang="en-GB" sz="2000" b="1" dirty="0">
              <a:solidFill>
                <a:schemeClr val="accent6">
                  <a:lumMod val="50000"/>
                </a:schemeClr>
              </a:solidFill>
            </a:endParaRPr>
          </a:p>
        </p:txBody>
      </p:sp>
      <p:sp>
        <p:nvSpPr>
          <p:cNvPr id="20" name="Rectangle 19"/>
          <p:cNvSpPr/>
          <p:nvPr/>
        </p:nvSpPr>
        <p:spPr>
          <a:xfrm>
            <a:off x="8106984" y="809624"/>
            <a:ext cx="3970716" cy="60483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50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Choosing Pattern Variations</a:t>
            </a:r>
            <a:endParaRPr lang="en-GB" dirty="0"/>
          </a:p>
        </p:txBody>
      </p:sp>
      <p:sp>
        <p:nvSpPr>
          <p:cNvPr id="4" name="TextBox 3"/>
          <p:cNvSpPr txBox="1"/>
          <p:nvPr/>
        </p:nvSpPr>
        <p:spPr>
          <a:xfrm>
            <a:off x="5108372" y="4952197"/>
            <a:ext cx="3742691" cy="523220"/>
          </a:xfrm>
          <a:prstGeom prst="rect">
            <a:avLst/>
          </a:prstGeom>
          <a:noFill/>
        </p:spPr>
        <p:txBody>
          <a:bodyPr wrap="none" rtlCol="0">
            <a:spAutoFit/>
          </a:bodyPr>
          <a:lstStyle/>
          <a:p>
            <a:r>
              <a:rPr lang="en-US" sz="2800" b="1" dirty="0" smtClean="0"/>
              <a:t>Valid &amp; distinct filter:</a:t>
            </a:r>
            <a:endParaRPr lang="en-GB" sz="2800" b="1" dirty="0"/>
          </a:p>
        </p:txBody>
      </p:sp>
      <p:sp>
        <p:nvSpPr>
          <p:cNvPr id="6" name="TextBox 5"/>
          <p:cNvSpPr txBox="1"/>
          <p:nvPr/>
        </p:nvSpPr>
        <p:spPr>
          <a:xfrm>
            <a:off x="5135250" y="1923195"/>
            <a:ext cx="2531399" cy="523220"/>
          </a:xfrm>
          <a:prstGeom prst="rect">
            <a:avLst/>
          </a:prstGeom>
          <a:noFill/>
        </p:spPr>
        <p:txBody>
          <a:bodyPr wrap="none" rtlCol="0">
            <a:spAutoFit/>
          </a:bodyPr>
          <a:lstStyle/>
          <a:p>
            <a:r>
              <a:rPr lang="en-US" sz="2800" b="1" dirty="0" smtClean="0"/>
              <a:t>Intuitive filter:</a:t>
            </a:r>
            <a:endParaRPr lang="en-GB" sz="2800" b="1" dirty="0"/>
          </a:p>
        </p:txBody>
      </p:sp>
      <p:grpSp>
        <p:nvGrpSpPr>
          <p:cNvPr id="27" name="Group 26"/>
          <p:cNvGrpSpPr/>
          <p:nvPr/>
        </p:nvGrpSpPr>
        <p:grpSpPr>
          <a:xfrm>
            <a:off x="5135250" y="5397303"/>
            <a:ext cx="6910418" cy="1384995"/>
            <a:chOff x="4970150" y="3708537"/>
            <a:chExt cx="6910418" cy="1384995"/>
          </a:xfrm>
        </p:grpSpPr>
        <p:sp>
          <p:nvSpPr>
            <p:cNvPr id="7" name="TextBox 6"/>
            <p:cNvSpPr txBox="1"/>
            <p:nvPr/>
          </p:nvSpPr>
          <p:spPr>
            <a:xfrm>
              <a:off x="4970150" y="3708537"/>
              <a:ext cx="6910418"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Objective Value below threshold</a:t>
              </a:r>
            </a:p>
            <a:p>
              <a:pPr marL="457200" indent="-457200">
                <a:buFont typeface="Arial" panose="020B0604020202020204" pitchFamily="34" charset="0"/>
                <a:buChar char="•"/>
              </a:pPr>
              <a:r>
                <a:rPr lang="en-US" sz="2800" dirty="0" smtClean="0"/>
                <a:t>    distance </a:t>
              </a:r>
              <a:r>
                <a:rPr lang="en-US" sz="2800" dirty="0"/>
                <a:t>of relationship values </a:t>
              </a:r>
              <a:r>
                <a:rPr lang="en-US" sz="2800" dirty="0" smtClean="0"/>
                <a:t>above</a:t>
              </a:r>
              <a:br>
                <a:rPr lang="en-US" sz="2800" dirty="0" smtClean="0"/>
              </a:br>
              <a:r>
                <a:rPr lang="en-US" sz="2800" dirty="0" smtClean="0"/>
                <a:t>threshold</a:t>
              </a:r>
            </a:p>
          </p:txBody>
        </p:sp>
        <p:pic>
          <p:nvPicPr>
            <p:cNvPr id="9" name="Picture 8"/>
            <p:cNvPicPr>
              <a:picLocks noChangeAspect="1"/>
            </p:cNvPicPr>
            <p:nvPr/>
          </p:nvPicPr>
          <p:blipFill>
            <a:blip r:embed="rId3"/>
            <a:stretch>
              <a:fillRect/>
            </a:stretch>
          </p:blipFill>
          <p:spPr>
            <a:xfrm>
              <a:off x="5447335" y="4177912"/>
              <a:ext cx="452438" cy="385763"/>
            </a:xfrm>
            <a:prstGeom prst="rect">
              <a:avLst/>
            </a:prstGeom>
          </p:spPr>
        </p:pic>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3512" r="35223" b="74044"/>
          <a:stretch/>
        </p:blipFill>
        <p:spPr>
          <a:xfrm>
            <a:off x="1496773" y="939798"/>
            <a:ext cx="1323063" cy="1291148"/>
          </a:xfrm>
          <a:prstGeom prst="rect">
            <a:avLst/>
          </a:prstGeom>
        </p:spPr>
      </p:pic>
      <p:sp>
        <p:nvSpPr>
          <p:cNvPr id="12" name="Oval 11"/>
          <p:cNvSpPr/>
          <p:nvPr/>
        </p:nvSpPr>
        <p:spPr>
          <a:xfrm>
            <a:off x="181314" y="6529530"/>
            <a:ext cx="209863" cy="209863"/>
          </a:xfrm>
          <a:prstGeom prst="ellipse">
            <a:avLst/>
          </a:prstGeom>
          <a:solidFill>
            <a:srgbClr val="E0E0E0"/>
          </a:solidFill>
          <a:ln w="38100">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436839" y="6396335"/>
            <a:ext cx="1412823" cy="461665"/>
          </a:xfrm>
          <a:prstGeom prst="rect">
            <a:avLst/>
          </a:prstGeom>
          <a:noFill/>
        </p:spPr>
        <p:txBody>
          <a:bodyPr wrap="none" rtlCol="0">
            <a:spAutoFit/>
          </a:bodyPr>
          <a:lstStyle/>
          <a:p>
            <a:r>
              <a:rPr lang="en-US" sz="2400" dirty="0" smtClean="0"/>
              <a:t>duplicate</a:t>
            </a:r>
            <a:endParaRPr lang="en-GB" sz="2400" dirty="0"/>
          </a:p>
        </p:txBody>
      </p:sp>
      <p:sp>
        <p:nvSpPr>
          <p:cNvPr id="14" name="Oval 13"/>
          <p:cNvSpPr/>
          <p:nvPr/>
        </p:nvSpPr>
        <p:spPr>
          <a:xfrm>
            <a:off x="181316" y="6149386"/>
            <a:ext cx="202634" cy="202634"/>
          </a:xfrm>
          <a:prstGeom prst="ellipse">
            <a:avLst/>
          </a:prstGeom>
          <a:solidFill>
            <a:srgbClr val="B33375"/>
          </a:solidFill>
          <a:ln w="38100">
            <a:solidFill>
              <a:srgbClr val="B23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36840" y="6023810"/>
            <a:ext cx="1565172" cy="461665"/>
          </a:xfrm>
          <a:prstGeom prst="rect">
            <a:avLst/>
          </a:prstGeom>
          <a:noFill/>
        </p:spPr>
        <p:txBody>
          <a:bodyPr wrap="none" rtlCol="0">
            <a:spAutoFit/>
          </a:bodyPr>
          <a:lstStyle/>
          <a:p>
            <a:r>
              <a:rPr lang="en-US" sz="2400" dirty="0" smtClean="0"/>
              <a:t>unintuitive</a:t>
            </a:r>
            <a:endParaRPr lang="en-GB" sz="2400" dirty="0"/>
          </a:p>
        </p:txBody>
      </p:sp>
      <p:sp>
        <p:nvSpPr>
          <p:cNvPr id="16" name="Oval 15"/>
          <p:cNvSpPr/>
          <p:nvPr/>
        </p:nvSpPr>
        <p:spPr>
          <a:xfrm>
            <a:off x="181314" y="5775791"/>
            <a:ext cx="209863" cy="209863"/>
          </a:xfrm>
          <a:prstGeom prst="ellipse">
            <a:avLst/>
          </a:prstGeom>
          <a:solidFill>
            <a:srgbClr val="92B1FF"/>
          </a:solidFill>
          <a:ln w="38100">
            <a:solidFill>
              <a:srgbClr val="708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36839" y="5627356"/>
            <a:ext cx="2271904" cy="461665"/>
          </a:xfrm>
          <a:prstGeom prst="rect">
            <a:avLst/>
          </a:prstGeom>
          <a:noFill/>
        </p:spPr>
        <p:txBody>
          <a:bodyPr wrap="none" rtlCol="0">
            <a:spAutoFit/>
          </a:bodyPr>
          <a:lstStyle/>
          <a:p>
            <a:r>
              <a:rPr lang="en-US" sz="2400" dirty="0" smtClean="0"/>
              <a:t>good variations</a:t>
            </a:r>
            <a:endParaRPr lang="en-GB" sz="2400" dirty="0"/>
          </a:p>
        </p:txBody>
      </p:sp>
      <p:sp>
        <p:nvSpPr>
          <p:cNvPr id="19" name="TextBox 18"/>
          <p:cNvSpPr txBox="1"/>
          <p:nvPr/>
        </p:nvSpPr>
        <p:spPr>
          <a:xfrm>
            <a:off x="5119347" y="2446415"/>
            <a:ext cx="6914200"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t>Prefer changing few relationship groups</a:t>
            </a:r>
            <a:endParaRPr lang="en-GB" sz="2800" dirty="0"/>
          </a:p>
        </p:txBody>
      </p:sp>
      <p:pic>
        <p:nvPicPr>
          <p:cNvPr id="21" name="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48" y="2230947"/>
            <a:ext cx="3989251" cy="3396409"/>
          </a:xfrm>
          <a:prstGeom prst="rect">
            <a:avLst/>
          </a:prstGeom>
        </p:spPr>
      </p:pic>
      <p:pic>
        <p:nvPicPr>
          <p:cNvPr id="22" name="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48" y="2230947"/>
            <a:ext cx="3989251" cy="3396409"/>
          </a:xfrm>
          <a:prstGeom prst="rect">
            <a:avLst/>
          </a:prstGeom>
        </p:spPr>
      </p:pic>
      <p:pic>
        <p:nvPicPr>
          <p:cNvPr id="23" name="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348" y="2230947"/>
            <a:ext cx="3989252" cy="3396410"/>
          </a:xfrm>
          <a:prstGeom prst="rect">
            <a:avLst/>
          </a:prstGeom>
        </p:spPr>
      </p:pic>
      <p:sp>
        <p:nvSpPr>
          <p:cNvPr id="29" name="Freeform 28"/>
          <p:cNvSpPr/>
          <p:nvPr/>
        </p:nvSpPr>
        <p:spPr>
          <a:xfrm>
            <a:off x="4254499" y="939798"/>
            <a:ext cx="774700" cy="5740401"/>
          </a:xfrm>
          <a:custGeom>
            <a:avLst/>
            <a:gdLst>
              <a:gd name="connsiteX0" fmla="*/ 762000 w 762000"/>
              <a:gd name="connsiteY0" fmla="*/ 0 h 5778500"/>
              <a:gd name="connsiteX1" fmla="*/ 762000 w 762000"/>
              <a:gd name="connsiteY1" fmla="*/ 5778500 h 5778500"/>
              <a:gd name="connsiteX2" fmla="*/ 0 w 762000"/>
              <a:gd name="connsiteY2" fmla="*/ 63500 h 5778500"/>
              <a:gd name="connsiteX3" fmla="*/ 762000 w 762000"/>
              <a:gd name="connsiteY3" fmla="*/ 0 h 5778500"/>
              <a:gd name="connsiteX0" fmla="*/ 774700 w 774700"/>
              <a:gd name="connsiteY0" fmla="*/ 12700 h 5791200"/>
              <a:gd name="connsiteX1" fmla="*/ 774700 w 774700"/>
              <a:gd name="connsiteY1" fmla="*/ 5791200 h 5791200"/>
              <a:gd name="connsiteX2" fmla="*/ 0 w 774700"/>
              <a:gd name="connsiteY2" fmla="*/ 0 h 5791200"/>
              <a:gd name="connsiteX3" fmla="*/ 774700 w 774700"/>
              <a:gd name="connsiteY3" fmla="*/ 12700 h 5791200"/>
              <a:gd name="connsiteX0" fmla="*/ 774700 w 774700"/>
              <a:gd name="connsiteY0" fmla="*/ 0 h 5778500"/>
              <a:gd name="connsiteX1" fmla="*/ 774700 w 774700"/>
              <a:gd name="connsiteY1" fmla="*/ 5778500 h 5778500"/>
              <a:gd name="connsiteX2" fmla="*/ 0 w 774700"/>
              <a:gd name="connsiteY2" fmla="*/ 2540 h 5778500"/>
              <a:gd name="connsiteX3" fmla="*/ 774700 w 774700"/>
              <a:gd name="connsiteY3" fmla="*/ 0 h 5778500"/>
              <a:gd name="connsiteX0" fmla="*/ 774700 w 774700"/>
              <a:gd name="connsiteY0" fmla="*/ 0 h 5778500"/>
              <a:gd name="connsiteX1" fmla="*/ 774700 w 774700"/>
              <a:gd name="connsiteY1" fmla="*/ 5778500 h 5778500"/>
              <a:gd name="connsiteX2" fmla="*/ 0 w 774700"/>
              <a:gd name="connsiteY2" fmla="*/ 2540 h 5778500"/>
              <a:gd name="connsiteX3" fmla="*/ 774700 w 774700"/>
              <a:gd name="connsiteY3" fmla="*/ 0 h 5778500"/>
              <a:gd name="connsiteX0" fmla="*/ 774700 w 774700"/>
              <a:gd name="connsiteY0" fmla="*/ 0 h 5778500"/>
              <a:gd name="connsiteX1" fmla="*/ 774700 w 774700"/>
              <a:gd name="connsiteY1" fmla="*/ 5778500 h 5778500"/>
              <a:gd name="connsiteX2" fmla="*/ 0 w 774700"/>
              <a:gd name="connsiteY2" fmla="*/ 2540 h 5778500"/>
              <a:gd name="connsiteX3" fmla="*/ 774700 w 774700"/>
              <a:gd name="connsiteY3" fmla="*/ 0 h 5778500"/>
              <a:gd name="connsiteX0" fmla="*/ 774700 w 774700"/>
              <a:gd name="connsiteY0" fmla="*/ 0 h 5778500"/>
              <a:gd name="connsiteX1" fmla="*/ 774700 w 774700"/>
              <a:gd name="connsiteY1" fmla="*/ 5778500 h 5778500"/>
              <a:gd name="connsiteX2" fmla="*/ 0 w 774700"/>
              <a:gd name="connsiteY2" fmla="*/ 2540 h 5778500"/>
              <a:gd name="connsiteX3" fmla="*/ 774700 w 774700"/>
              <a:gd name="connsiteY3" fmla="*/ 0 h 5778500"/>
              <a:gd name="connsiteX0" fmla="*/ 774700 w 774700"/>
              <a:gd name="connsiteY0" fmla="*/ 0 h 5778500"/>
              <a:gd name="connsiteX1" fmla="*/ 774700 w 774700"/>
              <a:gd name="connsiteY1" fmla="*/ 5778500 h 5778500"/>
              <a:gd name="connsiteX2" fmla="*/ 0 w 774700"/>
              <a:gd name="connsiteY2" fmla="*/ 2540 h 5778500"/>
              <a:gd name="connsiteX3" fmla="*/ 774700 w 774700"/>
              <a:gd name="connsiteY3" fmla="*/ 0 h 5778500"/>
              <a:gd name="connsiteX0" fmla="*/ 774700 w 774700"/>
              <a:gd name="connsiteY0" fmla="*/ 0 h 5778500"/>
              <a:gd name="connsiteX1" fmla="*/ 768350 w 774700"/>
              <a:gd name="connsiteY1" fmla="*/ 4614135 h 5778500"/>
              <a:gd name="connsiteX2" fmla="*/ 774700 w 774700"/>
              <a:gd name="connsiteY2" fmla="*/ 5778500 h 5778500"/>
              <a:gd name="connsiteX3" fmla="*/ 0 w 774700"/>
              <a:gd name="connsiteY3" fmla="*/ 2540 h 5778500"/>
              <a:gd name="connsiteX4" fmla="*/ 774700 w 774700"/>
              <a:gd name="connsiteY4" fmla="*/ 0 h 5778500"/>
              <a:gd name="connsiteX0" fmla="*/ 774700 w 830238"/>
              <a:gd name="connsiteY0" fmla="*/ 0 h 5778500"/>
              <a:gd name="connsiteX1" fmla="*/ 768350 w 830238"/>
              <a:gd name="connsiteY1" fmla="*/ 3986663 h 5778500"/>
              <a:gd name="connsiteX2" fmla="*/ 768350 w 830238"/>
              <a:gd name="connsiteY2" fmla="*/ 4614135 h 5778500"/>
              <a:gd name="connsiteX3" fmla="*/ 774700 w 830238"/>
              <a:gd name="connsiteY3" fmla="*/ 5778500 h 5778500"/>
              <a:gd name="connsiteX4" fmla="*/ 0 w 830238"/>
              <a:gd name="connsiteY4" fmla="*/ 2540 h 5778500"/>
              <a:gd name="connsiteX5" fmla="*/ 774700 w 830238"/>
              <a:gd name="connsiteY5" fmla="*/ 0 h 5778500"/>
              <a:gd name="connsiteX0" fmla="*/ 775027 w 830565"/>
              <a:gd name="connsiteY0" fmla="*/ 0 h 5778500"/>
              <a:gd name="connsiteX1" fmla="*/ 768677 w 830565"/>
              <a:gd name="connsiteY1" fmla="*/ 3986663 h 5778500"/>
              <a:gd name="connsiteX2" fmla="*/ 768677 w 830565"/>
              <a:gd name="connsiteY2" fmla="*/ 4614135 h 5778500"/>
              <a:gd name="connsiteX3" fmla="*/ 775027 w 830565"/>
              <a:gd name="connsiteY3" fmla="*/ 5778500 h 5778500"/>
              <a:gd name="connsiteX4" fmla="*/ 679777 w 830565"/>
              <a:gd name="connsiteY4" fmla="*/ 3986663 h 5778500"/>
              <a:gd name="connsiteX5" fmla="*/ 327 w 830565"/>
              <a:gd name="connsiteY5" fmla="*/ 2540 h 5778500"/>
              <a:gd name="connsiteX6" fmla="*/ 775027 w 830565"/>
              <a:gd name="connsiteY6" fmla="*/ 0 h 5778500"/>
              <a:gd name="connsiteX0" fmla="*/ 774700 w 830238"/>
              <a:gd name="connsiteY0" fmla="*/ 0 h 5778500"/>
              <a:gd name="connsiteX1" fmla="*/ 768350 w 830238"/>
              <a:gd name="connsiteY1" fmla="*/ 3986663 h 5778500"/>
              <a:gd name="connsiteX2" fmla="*/ 768350 w 830238"/>
              <a:gd name="connsiteY2" fmla="*/ 4614135 h 5778500"/>
              <a:gd name="connsiteX3" fmla="*/ 774700 w 830238"/>
              <a:gd name="connsiteY3" fmla="*/ 5778500 h 5778500"/>
              <a:gd name="connsiteX4" fmla="*/ 679450 w 830238"/>
              <a:gd name="connsiteY4" fmla="*/ 3986663 h 5778500"/>
              <a:gd name="connsiteX5" fmla="*/ 0 w 830238"/>
              <a:gd name="connsiteY5" fmla="*/ 2540 h 5778500"/>
              <a:gd name="connsiteX6" fmla="*/ 774700 w 830238"/>
              <a:gd name="connsiteY6" fmla="*/ 0 h 5778500"/>
              <a:gd name="connsiteX0" fmla="*/ 774700 w 830013"/>
              <a:gd name="connsiteY0" fmla="*/ 0 h 5778500"/>
              <a:gd name="connsiteX1" fmla="*/ 768350 w 830013"/>
              <a:gd name="connsiteY1" fmla="*/ 3986663 h 5778500"/>
              <a:gd name="connsiteX2" fmla="*/ 774700 w 830013"/>
              <a:gd name="connsiteY2" fmla="*/ 5778500 h 5778500"/>
              <a:gd name="connsiteX3" fmla="*/ 679450 w 830013"/>
              <a:gd name="connsiteY3" fmla="*/ 3986663 h 5778500"/>
              <a:gd name="connsiteX4" fmla="*/ 0 w 830013"/>
              <a:gd name="connsiteY4" fmla="*/ 2540 h 5778500"/>
              <a:gd name="connsiteX5" fmla="*/ 774700 w 830013"/>
              <a:gd name="connsiteY5" fmla="*/ 0 h 5778500"/>
              <a:gd name="connsiteX0" fmla="*/ 774700 w 833531"/>
              <a:gd name="connsiteY0" fmla="*/ 0 h 4484837"/>
              <a:gd name="connsiteX1" fmla="*/ 768350 w 833531"/>
              <a:gd name="connsiteY1" fmla="*/ 3986663 h 4484837"/>
              <a:gd name="connsiteX2" fmla="*/ 679450 w 833531"/>
              <a:gd name="connsiteY2" fmla="*/ 3986663 h 4484837"/>
              <a:gd name="connsiteX3" fmla="*/ 0 w 833531"/>
              <a:gd name="connsiteY3" fmla="*/ 2540 h 4484837"/>
              <a:gd name="connsiteX4" fmla="*/ 774700 w 833531"/>
              <a:gd name="connsiteY4" fmla="*/ 0 h 4484837"/>
              <a:gd name="connsiteX0" fmla="*/ 774700 w 830691"/>
              <a:gd name="connsiteY0" fmla="*/ 0 h 4484837"/>
              <a:gd name="connsiteX1" fmla="*/ 768350 w 830691"/>
              <a:gd name="connsiteY1" fmla="*/ 3986663 h 4484837"/>
              <a:gd name="connsiteX2" fmla="*/ 679450 w 830691"/>
              <a:gd name="connsiteY2" fmla="*/ 3986663 h 4484837"/>
              <a:gd name="connsiteX3" fmla="*/ 0 w 830691"/>
              <a:gd name="connsiteY3" fmla="*/ 2540 h 4484837"/>
              <a:gd name="connsiteX4" fmla="*/ 774700 w 830691"/>
              <a:gd name="connsiteY4" fmla="*/ 0 h 4484837"/>
              <a:gd name="connsiteX0" fmla="*/ 774700 w 774700"/>
              <a:gd name="connsiteY0" fmla="*/ 0 h 4484837"/>
              <a:gd name="connsiteX1" fmla="*/ 768350 w 774700"/>
              <a:gd name="connsiteY1" fmla="*/ 3986663 h 4484837"/>
              <a:gd name="connsiteX2" fmla="*/ 679450 w 774700"/>
              <a:gd name="connsiteY2" fmla="*/ 3986663 h 4484837"/>
              <a:gd name="connsiteX3" fmla="*/ 0 w 774700"/>
              <a:gd name="connsiteY3" fmla="*/ 2540 h 4484837"/>
              <a:gd name="connsiteX4" fmla="*/ 774700 w 774700"/>
              <a:gd name="connsiteY4" fmla="*/ 0 h 4484837"/>
              <a:gd name="connsiteX0" fmla="*/ 774700 w 774700"/>
              <a:gd name="connsiteY0" fmla="*/ 0 h 4281548"/>
              <a:gd name="connsiteX1" fmla="*/ 768350 w 774700"/>
              <a:gd name="connsiteY1" fmla="*/ 3986663 h 4281548"/>
              <a:gd name="connsiteX2" fmla="*/ 679450 w 774700"/>
              <a:gd name="connsiteY2" fmla="*/ 3986663 h 4281548"/>
              <a:gd name="connsiteX3" fmla="*/ 0 w 774700"/>
              <a:gd name="connsiteY3" fmla="*/ 2540 h 4281548"/>
              <a:gd name="connsiteX4" fmla="*/ 774700 w 774700"/>
              <a:gd name="connsiteY4" fmla="*/ 0 h 4281548"/>
              <a:gd name="connsiteX0" fmla="*/ 774700 w 774700"/>
              <a:gd name="connsiteY0" fmla="*/ 0 h 3986663"/>
              <a:gd name="connsiteX1" fmla="*/ 768350 w 774700"/>
              <a:gd name="connsiteY1" fmla="*/ 3986663 h 3986663"/>
              <a:gd name="connsiteX2" fmla="*/ 679450 w 774700"/>
              <a:gd name="connsiteY2" fmla="*/ 3986663 h 3986663"/>
              <a:gd name="connsiteX3" fmla="*/ 0 w 774700"/>
              <a:gd name="connsiteY3" fmla="*/ 2540 h 3986663"/>
              <a:gd name="connsiteX4" fmla="*/ 774700 w 774700"/>
              <a:gd name="connsiteY4" fmla="*/ 0 h 3986663"/>
              <a:gd name="connsiteX0" fmla="*/ 774700 w 774700"/>
              <a:gd name="connsiteY0" fmla="*/ 0 h 3986663"/>
              <a:gd name="connsiteX1" fmla="*/ 768350 w 774700"/>
              <a:gd name="connsiteY1" fmla="*/ 3986663 h 3986663"/>
              <a:gd name="connsiteX2" fmla="*/ 679450 w 774700"/>
              <a:gd name="connsiteY2" fmla="*/ 3986663 h 3986663"/>
              <a:gd name="connsiteX3" fmla="*/ 0 w 774700"/>
              <a:gd name="connsiteY3" fmla="*/ 2540 h 3986663"/>
              <a:gd name="connsiteX4" fmla="*/ 774700 w 774700"/>
              <a:gd name="connsiteY4" fmla="*/ 0 h 3986663"/>
              <a:gd name="connsiteX0" fmla="*/ 774700 w 774700"/>
              <a:gd name="connsiteY0" fmla="*/ 0 h 3986663"/>
              <a:gd name="connsiteX1" fmla="*/ 768350 w 774700"/>
              <a:gd name="connsiteY1" fmla="*/ 3986663 h 3986663"/>
              <a:gd name="connsiteX2" fmla="*/ 679450 w 774700"/>
              <a:gd name="connsiteY2" fmla="*/ 3986663 h 3986663"/>
              <a:gd name="connsiteX3" fmla="*/ 0 w 774700"/>
              <a:gd name="connsiteY3" fmla="*/ 2540 h 3986663"/>
              <a:gd name="connsiteX4" fmla="*/ 774700 w 774700"/>
              <a:gd name="connsiteY4" fmla="*/ 0 h 3986663"/>
              <a:gd name="connsiteX0" fmla="*/ 774700 w 774700"/>
              <a:gd name="connsiteY0" fmla="*/ 0 h 3986663"/>
              <a:gd name="connsiteX1" fmla="*/ 768350 w 774700"/>
              <a:gd name="connsiteY1" fmla="*/ 3986663 h 3986663"/>
              <a:gd name="connsiteX2" fmla="*/ 679450 w 774700"/>
              <a:gd name="connsiteY2" fmla="*/ 3986663 h 3986663"/>
              <a:gd name="connsiteX3" fmla="*/ 0 w 774700"/>
              <a:gd name="connsiteY3" fmla="*/ 2540 h 3986663"/>
              <a:gd name="connsiteX4" fmla="*/ 774700 w 774700"/>
              <a:gd name="connsiteY4" fmla="*/ 0 h 3986663"/>
              <a:gd name="connsiteX0" fmla="*/ 774700 w 774700"/>
              <a:gd name="connsiteY0" fmla="*/ 0 h 3986663"/>
              <a:gd name="connsiteX1" fmla="*/ 768350 w 774700"/>
              <a:gd name="connsiteY1" fmla="*/ 3986663 h 3986663"/>
              <a:gd name="connsiteX2" fmla="*/ 679450 w 774700"/>
              <a:gd name="connsiteY2" fmla="*/ 3986663 h 3986663"/>
              <a:gd name="connsiteX3" fmla="*/ 0 w 774700"/>
              <a:gd name="connsiteY3" fmla="*/ 2540 h 3986663"/>
              <a:gd name="connsiteX4" fmla="*/ 774700 w 774700"/>
              <a:gd name="connsiteY4" fmla="*/ 0 h 398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3986663">
                <a:moveTo>
                  <a:pt x="774700" y="0"/>
                </a:moveTo>
                <a:cubicBezTo>
                  <a:pt x="772583" y="1328888"/>
                  <a:pt x="770467" y="2657775"/>
                  <a:pt x="768350" y="3986663"/>
                </a:cubicBezTo>
                <a:cubicBezTo>
                  <a:pt x="733425" y="3985608"/>
                  <a:pt x="724958" y="3985184"/>
                  <a:pt x="679450" y="3986663"/>
                </a:cubicBezTo>
                <a:cubicBezTo>
                  <a:pt x="620183" y="2941608"/>
                  <a:pt x="550819" y="1252782"/>
                  <a:pt x="0" y="2540"/>
                </a:cubicBezTo>
                <a:lnTo>
                  <a:pt x="774700" y="0"/>
                </a:lnTo>
                <a:close/>
              </a:path>
            </a:pathLst>
          </a:custGeom>
          <a:solidFill>
            <a:srgbClr val="92B1FF"/>
          </a:solidFill>
          <a:ln w="38100">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rot="16200000">
            <a:off x="3774523" y="1710719"/>
            <a:ext cx="2098780" cy="461665"/>
          </a:xfrm>
          <a:prstGeom prst="rect">
            <a:avLst/>
          </a:prstGeom>
          <a:noFill/>
        </p:spPr>
        <p:txBody>
          <a:bodyPr wrap="none" rtlCol="0">
            <a:spAutoFit/>
          </a:bodyPr>
          <a:lstStyle/>
          <a:p>
            <a:r>
              <a:rPr lang="en-US" sz="2400" dirty="0" smtClean="0">
                <a:solidFill>
                  <a:schemeClr val="bg1"/>
                </a:solidFill>
              </a:rPr>
              <a:t># of variations</a:t>
            </a:r>
            <a:endParaRPr lang="en-GB" sz="2400" dirty="0">
              <a:solidFill>
                <a:schemeClr val="bg1"/>
              </a:solidFill>
            </a:endParaRPr>
          </a:p>
        </p:txBody>
      </p:sp>
      <p:grpSp>
        <p:nvGrpSpPr>
          <p:cNvPr id="47" name="Group 46"/>
          <p:cNvGrpSpPr/>
          <p:nvPr/>
        </p:nvGrpSpPr>
        <p:grpSpPr>
          <a:xfrm>
            <a:off x="5119347" y="874715"/>
            <a:ext cx="6703566" cy="523220"/>
            <a:chOff x="5119347" y="874715"/>
            <a:chExt cx="6703566" cy="523220"/>
          </a:xfrm>
        </p:grpSpPr>
        <p:sp>
          <p:nvSpPr>
            <p:cNvPr id="25" name="TextBox 24"/>
            <p:cNvSpPr txBox="1"/>
            <p:nvPr/>
          </p:nvSpPr>
          <p:spPr>
            <a:xfrm>
              <a:off x="5119347" y="874715"/>
              <a:ext cx="6703566" cy="523220"/>
            </a:xfrm>
            <a:prstGeom prst="rect">
              <a:avLst/>
            </a:prstGeom>
            <a:noFill/>
          </p:spPr>
          <p:txBody>
            <a:bodyPr wrap="none" rtlCol="0">
              <a:spAutoFit/>
            </a:bodyPr>
            <a:lstStyle/>
            <a:p>
              <a:r>
                <a:rPr lang="en-US" sz="2800" dirty="0" smtClean="0"/>
                <a:t>Pick     random samples (e.g. </a:t>
              </a:r>
              <a:r>
                <a:rPr lang="en-US" sz="2800" dirty="0"/>
                <a:t> </a:t>
              </a:r>
              <a:r>
                <a:rPr lang="en-US" sz="2800" dirty="0" smtClean="0"/>
                <a:t>   = 10000)</a:t>
              </a:r>
              <a:endParaRPr lang="en-GB" sz="2800" dirty="0"/>
            </a:p>
          </p:txBody>
        </p:sp>
        <p:pic>
          <p:nvPicPr>
            <p:cNvPr id="43" name="Picture 42"/>
            <p:cNvPicPr>
              <a:picLocks noChangeAspect="1"/>
            </p:cNvPicPr>
            <p:nvPr/>
          </p:nvPicPr>
          <p:blipFill>
            <a:blip r:embed="rId8">
              <a:clrChange>
                <a:clrFrom>
                  <a:srgbClr val="FFFFFF"/>
                </a:clrFrom>
                <a:clrTo>
                  <a:srgbClr val="FFFFFF">
                    <a:alpha val="0"/>
                  </a:srgbClr>
                </a:clrTo>
              </a:clrChange>
            </a:blip>
            <a:stretch>
              <a:fillRect/>
            </a:stretch>
          </p:blipFill>
          <p:spPr>
            <a:xfrm>
              <a:off x="9787106" y="904913"/>
              <a:ext cx="395288" cy="409575"/>
            </a:xfrm>
            <a:prstGeom prst="rect">
              <a:avLst/>
            </a:prstGeom>
          </p:spPr>
        </p:pic>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a:off x="5933133" y="911987"/>
              <a:ext cx="395288" cy="409575"/>
            </a:xfrm>
            <a:prstGeom prst="rect">
              <a:avLst/>
            </a:prstGeom>
          </p:spPr>
        </p:pic>
      </p:grpSp>
      <p:grpSp>
        <p:nvGrpSpPr>
          <p:cNvPr id="46" name="Group 45"/>
          <p:cNvGrpSpPr/>
          <p:nvPr/>
        </p:nvGrpSpPr>
        <p:grpSpPr>
          <a:xfrm>
            <a:off x="5108372" y="3547374"/>
            <a:ext cx="6208816" cy="954107"/>
            <a:chOff x="5108372" y="3547374"/>
            <a:chExt cx="6208816" cy="954107"/>
          </a:xfrm>
        </p:grpSpPr>
        <p:sp>
          <p:nvSpPr>
            <p:cNvPr id="26" name="TextBox 25"/>
            <p:cNvSpPr txBox="1"/>
            <p:nvPr/>
          </p:nvSpPr>
          <p:spPr>
            <a:xfrm>
              <a:off x="5108372" y="3547374"/>
              <a:ext cx="6208816" cy="954107"/>
            </a:xfrm>
            <a:prstGeom prst="rect">
              <a:avLst/>
            </a:prstGeom>
            <a:noFill/>
          </p:spPr>
          <p:txBody>
            <a:bodyPr wrap="none" rtlCol="0">
              <a:spAutoFit/>
            </a:bodyPr>
            <a:lstStyle/>
            <a:p>
              <a:r>
                <a:rPr lang="en-US" sz="2800" dirty="0" smtClean="0"/>
                <a:t>Pick    random samples (e.g.    = 150)</a:t>
              </a:r>
            </a:p>
            <a:p>
              <a:r>
                <a:rPr lang="en-US" sz="2800" dirty="0" smtClean="0"/>
                <a:t>and approximate solution</a:t>
              </a:r>
              <a:endParaRPr lang="en-GB" sz="2800" dirty="0"/>
            </a:p>
          </p:txBody>
        </p:sp>
        <p:pic>
          <p:nvPicPr>
            <p:cNvPr id="41" name="Picture 40"/>
            <p:cNvPicPr>
              <a:picLocks noChangeAspect="1"/>
            </p:cNvPicPr>
            <p:nvPr/>
          </p:nvPicPr>
          <p:blipFill>
            <a:blip r:embed="rId9">
              <a:clrChange>
                <a:clrFrom>
                  <a:srgbClr val="FFFFFF"/>
                </a:clrFrom>
                <a:clrTo>
                  <a:srgbClr val="FFFFFF">
                    <a:alpha val="0"/>
                  </a:srgbClr>
                </a:clrTo>
              </a:clrChange>
            </a:blip>
            <a:stretch>
              <a:fillRect/>
            </a:stretch>
          </p:blipFill>
          <p:spPr>
            <a:xfrm>
              <a:off x="5940855" y="3705011"/>
              <a:ext cx="280988" cy="27146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9736714" y="3696773"/>
              <a:ext cx="280988" cy="271463"/>
            </a:xfrm>
            <a:prstGeom prst="rect">
              <a:avLst/>
            </a:prstGeom>
          </p:spPr>
        </p:pic>
      </p:grpSp>
    </p:spTree>
    <p:extLst>
      <p:ext uri="{BB962C8B-B14F-4D97-AF65-F5344CB8AC3E}">
        <p14:creationId xmlns:p14="http://schemas.microsoft.com/office/powerpoint/2010/main" val="606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P spid="13" grpId="0"/>
      <p:bldP spid="14" grpId="0" animBg="1"/>
      <p:bldP spid="15" grpId="0"/>
      <p:bldP spid="16" grpId="0" animBg="1"/>
      <p:bldP spid="17" grpId="0"/>
      <p:bldP spid="19" grpId="0"/>
      <p:bldP spid="29" grpId="0" animBg="1"/>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GB" dirty="0"/>
          </a:p>
        </p:txBody>
      </p:sp>
    </p:spTree>
    <p:extLst>
      <p:ext uri="{BB962C8B-B14F-4D97-AF65-F5344CB8AC3E}">
        <p14:creationId xmlns:p14="http://schemas.microsoft.com/office/powerpoint/2010/main" val="1295463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Variations</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805" y="936459"/>
            <a:ext cx="10462973" cy="5783656"/>
          </a:xfrm>
          <a:prstGeom prst="rect">
            <a:avLst/>
          </a:prstGeom>
        </p:spPr>
      </p:pic>
    </p:spTree>
    <p:extLst>
      <p:ext uri="{BB962C8B-B14F-4D97-AF65-F5344CB8AC3E}">
        <p14:creationId xmlns:p14="http://schemas.microsoft.com/office/powerpoint/2010/main" val="36113330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ditsession_ro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577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209" y="2794775"/>
            <a:ext cx="4055791" cy="4063273"/>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dirty="0" smtClean="0"/>
              <a:t>Structural Regularity in Patterns</a:t>
            </a:r>
            <a:endParaRPr lang="en-GB" dirty="0"/>
          </a:p>
        </p:txBody>
      </p:sp>
      <p:pic>
        <p:nvPicPr>
          <p:cNvPr id="6" name="Picture 5"/>
          <p:cNvPicPr>
            <a:picLocks noChangeAspect="1"/>
          </p:cNvPicPr>
          <p:nvPr/>
        </p:nvPicPr>
        <p:blipFill>
          <a:blip r:embed="rId4"/>
          <a:stretch>
            <a:fillRect/>
          </a:stretch>
        </p:blipFill>
        <p:spPr>
          <a:xfrm rot="5400000">
            <a:off x="5945667" y="3151541"/>
            <a:ext cx="4075416" cy="336264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rot="16200000">
            <a:off x="2941525" y="3338260"/>
            <a:ext cx="4105118" cy="293661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6"/>
          <a:srcRect l="-1" r="12623"/>
          <a:stretch/>
        </p:blipFill>
        <p:spPr>
          <a:xfrm>
            <a:off x="0" y="2782584"/>
            <a:ext cx="3562350" cy="408798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5047" t="50088" r="24899" b="144"/>
          <a:stretch/>
        </p:blipFill>
        <p:spPr>
          <a:xfrm>
            <a:off x="3365497" y="1098908"/>
            <a:ext cx="5302299" cy="5281684"/>
          </a:xfrm>
          <a:prstGeom prst="rect">
            <a:avLst/>
          </a:prstGeom>
          <a:effectLst>
            <a:outerShdw blurRad="63500" sx="102000" sy="102000" algn="ctr" rotWithShape="0">
              <a:prstClr val="black">
                <a:alpha val="40000"/>
              </a:prstClr>
            </a:outerShdw>
          </a:effectLst>
        </p:spPr>
      </p:pic>
      <p:grpSp>
        <p:nvGrpSpPr>
          <p:cNvPr id="19" name="Group 18"/>
          <p:cNvGrpSpPr/>
          <p:nvPr/>
        </p:nvGrpSpPr>
        <p:grpSpPr>
          <a:xfrm>
            <a:off x="4888992" y="3649789"/>
            <a:ext cx="1040797" cy="161925"/>
            <a:chOff x="4888992" y="3649789"/>
            <a:chExt cx="1127655" cy="161925"/>
          </a:xfrm>
        </p:grpSpPr>
        <p:cxnSp>
          <p:nvCxnSpPr>
            <p:cNvPr id="9" name="Straight Connector 8"/>
            <p:cNvCxnSpPr/>
            <p:nvPr/>
          </p:nvCxnSpPr>
          <p:spPr>
            <a:xfrm>
              <a:off x="4888992" y="3730752"/>
              <a:ext cx="1127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95342" y="3649789"/>
              <a:ext cx="0" cy="16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16646" y="3649789"/>
              <a:ext cx="0" cy="16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rot="16200000">
            <a:off x="5493298" y="4253569"/>
            <a:ext cx="1046695" cy="161925"/>
            <a:chOff x="4888992" y="3649789"/>
            <a:chExt cx="1127655" cy="161925"/>
          </a:xfrm>
        </p:grpSpPr>
        <p:cxnSp>
          <p:nvCxnSpPr>
            <p:cNvPr id="21" name="Straight Connector 20"/>
            <p:cNvCxnSpPr/>
            <p:nvPr/>
          </p:nvCxnSpPr>
          <p:spPr>
            <a:xfrm>
              <a:off x="4888992" y="3730752"/>
              <a:ext cx="1127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95342" y="3649789"/>
              <a:ext cx="0" cy="16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16646" y="3649789"/>
              <a:ext cx="0" cy="16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6097608" y="3649260"/>
            <a:ext cx="1046693" cy="161925"/>
            <a:chOff x="4888992" y="3649789"/>
            <a:chExt cx="1127655" cy="161925"/>
          </a:xfrm>
        </p:grpSpPr>
        <p:cxnSp>
          <p:nvCxnSpPr>
            <p:cNvPr id="25" name="Straight Connector 24"/>
            <p:cNvCxnSpPr/>
            <p:nvPr/>
          </p:nvCxnSpPr>
          <p:spPr>
            <a:xfrm>
              <a:off x="4888992" y="3730752"/>
              <a:ext cx="1127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895342" y="3649789"/>
              <a:ext cx="0" cy="16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16646" y="3649789"/>
              <a:ext cx="0" cy="16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rot="5400000">
            <a:off x="5493877" y="3045530"/>
            <a:ext cx="1045538" cy="161925"/>
            <a:chOff x="4888992" y="3649789"/>
            <a:chExt cx="1127655" cy="161925"/>
          </a:xfrm>
        </p:grpSpPr>
        <p:cxnSp>
          <p:nvCxnSpPr>
            <p:cNvPr id="29" name="Straight Connector 28"/>
            <p:cNvCxnSpPr/>
            <p:nvPr/>
          </p:nvCxnSpPr>
          <p:spPr>
            <a:xfrm>
              <a:off x="4888992" y="3730752"/>
              <a:ext cx="1127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95342" y="3649789"/>
              <a:ext cx="0" cy="16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16646" y="3649789"/>
              <a:ext cx="0" cy="161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Arc 32"/>
          <p:cNvSpPr/>
          <p:nvPr/>
        </p:nvSpPr>
        <p:spPr>
          <a:xfrm>
            <a:off x="5608909" y="3207691"/>
            <a:ext cx="914400" cy="914400"/>
          </a:xfrm>
          <a:prstGeom prst="arc">
            <a:avLst/>
          </a:prstGeom>
          <a:ln w="381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Arc 33"/>
          <p:cNvSpPr/>
          <p:nvPr/>
        </p:nvSpPr>
        <p:spPr>
          <a:xfrm rot="5400000">
            <a:off x="5612541" y="3336458"/>
            <a:ext cx="914400" cy="914400"/>
          </a:xfrm>
          <a:prstGeom prst="arc">
            <a:avLst/>
          </a:prstGeom>
          <a:ln w="381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rot="10800000">
            <a:off x="5492866" y="3338760"/>
            <a:ext cx="914400" cy="914400"/>
          </a:xfrm>
          <a:prstGeom prst="arc">
            <a:avLst/>
          </a:prstGeom>
          <a:ln w="381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rot="16200000">
            <a:off x="5489234" y="3209993"/>
            <a:ext cx="914400" cy="914400"/>
          </a:xfrm>
          <a:prstGeom prst="arc">
            <a:avLst/>
          </a:prstGeom>
          <a:ln w="381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Rectangle 37"/>
          <p:cNvSpPr/>
          <p:nvPr/>
        </p:nvSpPr>
        <p:spPr>
          <a:xfrm>
            <a:off x="10145486" y="3811184"/>
            <a:ext cx="2046514" cy="2009045"/>
          </a:xfrm>
          <a:prstGeom prst="rect">
            <a:avLst/>
          </a:prstGeom>
          <a:noFill/>
          <a:ln w="3810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a:off x="8667796" y="1098908"/>
            <a:ext cx="1492204" cy="2712276"/>
          </a:xfrm>
          <a:prstGeom prst="line">
            <a:avLst/>
          </a:prstGeom>
          <a:ln w="38100">
            <a:solidFill>
              <a:srgbClr val="FF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667796" y="5820229"/>
            <a:ext cx="1477690" cy="560363"/>
          </a:xfrm>
          <a:prstGeom prst="line">
            <a:avLst/>
          </a:prstGeom>
          <a:ln w="38100">
            <a:solidFill>
              <a:srgbClr val="FF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79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5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50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50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500"/>
                                  </p:stCondLst>
                                  <p:childTnLst>
                                    <p:set>
                                      <p:cBhvr>
                                        <p:cTn id="37" dur="1" fill="hold">
                                          <p:stCondLst>
                                            <p:cond delay="0"/>
                                          </p:stCondLst>
                                        </p:cTn>
                                        <p:tgtEl>
                                          <p:spTgt spid="33"/>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grpId="0" nodeType="afterEffect">
                                  <p:stCondLst>
                                    <p:cond delay="50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task2editses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01033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ditsession_comple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0246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1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ditsession_autocomple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26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Edit Session Results</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33" y="4220975"/>
            <a:ext cx="7430181" cy="195932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529" y="4069510"/>
            <a:ext cx="3657600" cy="2221486"/>
          </a:xfrm>
          <a:prstGeom prst="rect">
            <a:avLst/>
          </a:prstGeom>
        </p:spPr>
      </p:pic>
      <p:sp>
        <p:nvSpPr>
          <p:cNvPr id="12" name="TextBox 11"/>
          <p:cNvSpPr txBox="1"/>
          <p:nvPr/>
        </p:nvSpPr>
        <p:spPr>
          <a:xfrm>
            <a:off x="4807599" y="3337454"/>
            <a:ext cx="2227943" cy="646331"/>
          </a:xfrm>
          <a:prstGeom prst="rect">
            <a:avLst/>
          </a:prstGeom>
          <a:noFill/>
        </p:spPr>
        <p:txBody>
          <a:bodyPr wrap="square" rtlCol="0">
            <a:spAutoFit/>
          </a:bodyPr>
          <a:lstStyle/>
          <a:p>
            <a:r>
              <a:rPr lang="en-US" dirty="0" smtClean="0"/>
              <a:t>18 operations,</a:t>
            </a:r>
          </a:p>
          <a:p>
            <a:r>
              <a:rPr lang="en-US" dirty="0" smtClean="0"/>
              <a:t>8 variations used</a:t>
            </a:r>
            <a:endParaRPr lang="en-GB" dirty="0"/>
          </a:p>
        </p:txBody>
      </p:sp>
      <p:sp>
        <p:nvSpPr>
          <p:cNvPr id="13" name="TextBox 12"/>
          <p:cNvSpPr txBox="1"/>
          <p:nvPr/>
        </p:nvSpPr>
        <p:spPr>
          <a:xfrm>
            <a:off x="9280375" y="3357904"/>
            <a:ext cx="2227943" cy="646331"/>
          </a:xfrm>
          <a:prstGeom prst="rect">
            <a:avLst/>
          </a:prstGeom>
          <a:noFill/>
        </p:spPr>
        <p:txBody>
          <a:bodyPr wrap="square" rtlCol="0">
            <a:spAutoFit/>
          </a:bodyPr>
          <a:lstStyle/>
          <a:p>
            <a:r>
              <a:rPr lang="en-US" dirty="0" smtClean="0"/>
              <a:t>12 operations,</a:t>
            </a:r>
          </a:p>
          <a:p>
            <a:r>
              <a:rPr lang="en-US" dirty="0"/>
              <a:t>6</a:t>
            </a:r>
            <a:r>
              <a:rPr lang="en-US" dirty="0" smtClean="0"/>
              <a:t> variations used</a:t>
            </a:r>
            <a:endParaRPr lang="en-GB" dirty="0"/>
          </a:p>
        </p:txBody>
      </p:sp>
      <p:sp>
        <p:nvSpPr>
          <p:cNvPr id="16" name="TextBox 15"/>
          <p:cNvSpPr txBox="1"/>
          <p:nvPr/>
        </p:nvSpPr>
        <p:spPr>
          <a:xfrm>
            <a:off x="920204" y="3337454"/>
            <a:ext cx="1289595" cy="369332"/>
          </a:xfrm>
          <a:prstGeom prst="rect">
            <a:avLst/>
          </a:prstGeom>
          <a:noFill/>
        </p:spPr>
        <p:txBody>
          <a:bodyPr wrap="square" rtlCol="0">
            <a:spAutoFit/>
          </a:bodyPr>
          <a:lstStyle/>
          <a:p>
            <a:pPr algn="ctr"/>
            <a:r>
              <a:rPr lang="en-US" dirty="0" smtClean="0"/>
              <a:t>original</a:t>
            </a:r>
            <a:endParaRPr lang="en-GB" dirty="0"/>
          </a:p>
        </p:txBody>
      </p:sp>
      <p:sp>
        <p:nvSpPr>
          <p:cNvPr id="17" name="TextBox 16"/>
          <p:cNvSpPr txBox="1"/>
          <p:nvPr/>
        </p:nvSpPr>
        <p:spPr>
          <a:xfrm>
            <a:off x="497950" y="6202074"/>
            <a:ext cx="1289595" cy="369332"/>
          </a:xfrm>
          <a:prstGeom prst="rect">
            <a:avLst/>
          </a:prstGeom>
          <a:noFill/>
        </p:spPr>
        <p:txBody>
          <a:bodyPr wrap="square" rtlCol="0">
            <a:spAutoFit/>
          </a:bodyPr>
          <a:lstStyle/>
          <a:p>
            <a:pPr algn="ctr"/>
            <a:r>
              <a:rPr lang="en-US" dirty="0" smtClean="0"/>
              <a:t>original</a:t>
            </a:r>
            <a:endParaRPr lang="en-GB" dirty="0"/>
          </a:p>
        </p:txBody>
      </p:sp>
      <p:sp>
        <p:nvSpPr>
          <p:cNvPr id="18" name="TextBox 17"/>
          <p:cNvSpPr txBox="1"/>
          <p:nvPr/>
        </p:nvSpPr>
        <p:spPr>
          <a:xfrm>
            <a:off x="8635578" y="6202074"/>
            <a:ext cx="1289595" cy="369332"/>
          </a:xfrm>
          <a:prstGeom prst="rect">
            <a:avLst/>
          </a:prstGeom>
          <a:noFill/>
        </p:spPr>
        <p:txBody>
          <a:bodyPr wrap="square" rtlCol="0">
            <a:spAutoFit/>
          </a:bodyPr>
          <a:lstStyle/>
          <a:p>
            <a:pPr algn="ctr"/>
            <a:r>
              <a:rPr lang="en-US" dirty="0" smtClean="0"/>
              <a:t>original</a:t>
            </a:r>
            <a:endParaRPr lang="en-GB" dirty="0"/>
          </a:p>
        </p:txBody>
      </p:sp>
      <p:sp>
        <p:nvSpPr>
          <p:cNvPr id="19" name="TextBox 18"/>
          <p:cNvSpPr txBox="1"/>
          <p:nvPr/>
        </p:nvSpPr>
        <p:spPr>
          <a:xfrm>
            <a:off x="2209799" y="6202074"/>
            <a:ext cx="2227943" cy="646331"/>
          </a:xfrm>
          <a:prstGeom prst="rect">
            <a:avLst/>
          </a:prstGeom>
          <a:noFill/>
        </p:spPr>
        <p:txBody>
          <a:bodyPr wrap="square" rtlCol="0">
            <a:spAutoFit/>
          </a:bodyPr>
          <a:lstStyle/>
          <a:p>
            <a:r>
              <a:rPr lang="en-US" dirty="0" smtClean="0"/>
              <a:t>6 operations,</a:t>
            </a:r>
          </a:p>
          <a:p>
            <a:r>
              <a:rPr lang="en-US" dirty="0" smtClean="0"/>
              <a:t>3 variations used</a:t>
            </a:r>
            <a:endParaRPr lang="en-GB" dirty="0"/>
          </a:p>
        </p:txBody>
      </p:sp>
      <p:sp>
        <p:nvSpPr>
          <p:cNvPr id="20" name="TextBox 19"/>
          <p:cNvSpPr txBox="1"/>
          <p:nvPr/>
        </p:nvSpPr>
        <p:spPr>
          <a:xfrm>
            <a:off x="4212771" y="6202073"/>
            <a:ext cx="2227943" cy="646331"/>
          </a:xfrm>
          <a:prstGeom prst="rect">
            <a:avLst/>
          </a:prstGeom>
          <a:noFill/>
        </p:spPr>
        <p:txBody>
          <a:bodyPr wrap="square" rtlCol="0">
            <a:spAutoFit/>
          </a:bodyPr>
          <a:lstStyle/>
          <a:p>
            <a:r>
              <a:rPr lang="en-US" dirty="0" smtClean="0"/>
              <a:t>6 operations,</a:t>
            </a:r>
          </a:p>
          <a:p>
            <a:r>
              <a:rPr lang="en-US" dirty="0" smtClean="0"/>
              <a:t>3 variations used</a:t>
            </a:r>
            <a:endParaRPr lang="en-GB" dirty="0"/>
          </a:p>
        </p:txBody>
      </p:sp>
      <p:sp>
        <p:nvSpPr>
          <p:cNvPr id="21" name="TextBox 20"/>
          <p:cNvSpPr txBox="1"/>
          <p:nvPr/>
        </p:nvSpPr>
        <p:spPr>
          <a:xfrm>
            <a:off x="6179458" y="6202073"/>
            <a:ext cx="2227943" cy="646331"/>
          </a:xfrm>
          <a:prstGeom prst="rect">
            <a:avLst/>
          </a:prstGeom>
          <a:noFill/>
        </p:spPr>
        <p:txBody>
          <a:bodyPr wrap="square" rtlCol="0">
            <a:spAutoFit/>
          </a:bodyPr>
          <a:lstStyle/>
          <a:p>
            <a:r>
              <a:rPr lang="en-US" dirty="0" smtClean="0"/>
              <a:t>2 operations,</a:t>
            </a:r>
          </a:p>
          <a:p>
            <a:r>
              <a:rPr lang="en-US" dirty="0"/>
              <a:t>1</a:t>
            </a:r>
            <a:r>
              <a:rPr lang="en-US" dirty="0" smtClean="0"/>
              <a:t> variations used</a:t>
            </a:r>
            <a:endParaRPr lang="en-GB" dirty="0"/>
          </a:p>
        </p:txBody>
      </p:sp>
      <p:sp>
        <p:nvSpPr>
          <p:cNvPr id="22" name="TextBox 21"/>
          <p:cNvSpPr txBox="1"/>
          <p:nvPr/>
        </p:nvSpPr>
        <p:spPr>
          <a:xfrm>
            <a:off x="10340295" y="6202073"/>
            <a:ext cx="2227943" cy="646331"/>
          </a:xfrm>
          <a:prstGeom prst="rect">
            <a:avLst/>
          </a:prstGeom>
          <a:noFill/>
        </p:spPr>
        <p:txBody>
          <a:bodyPr wrap="square" rtlCol="0">
            <a:spAutoFit/>
          </a:bodyPr>
          <a:lstStyle/>
          <a:p>
            <a:r>
              <a:rPr lang="en-US" dirty="0"/>
              <a:t>7</a:t>
            </a:r>
            <a:r>
              <a:rPr lang="en-US" dirty="0" smtClean="0"/>
              <a:t> operations,</a:t>
            </a:r>
          </a:p>
          <a:p>
            <a:r>
              <a:rPr lang="en-US" dirty="0" smtClean="0"/>
              <a:t>4 variations used</a:t>
            </a:r>
            <a:endParaRPr lang="en-GB"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48" y="936361"/>
            <a:ext cx="11490446" cy="2487110"/>
          </a:xfrm>
          <a:prstGeom prst="rect">
            <a:avLst/>
          </a:prstGeom>
        </p:spPr>
      </p:pic>
    </p:spTree>
    <p:extLst>
      <p:ext uri="{BB962C8B-B14F-4D97-AF65-F5344CB8AC3E}">
        <p14:creationId xmlns:p14="http://schemas.microsoft.com/office/powerpoint/2010/main" val="1603454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 and Limitations</a:t>
            </a:r>
            <a:endParaRPr lang="en-GB" dirty="0"/>
          </a:p>
        </p:txBody>
      </p:sp>
      <p:sp>
        <p:nvSpPr>
          <p:cNvPr id="3" name="Content Placeholder 2"/>
          <p:cNvSpPr>
            <a:spLocks noGrp="1"/>
          </p:cNvSpPr>
          <p:nvPr>
            <p:ph idx="1"/>
          </p:nvPr>
        </p:nvSpPr>
        <p:spPr>
          <a:xfrm>
            <a:off x="176348" y="1038860"/>
            <a:ext cx="11854690" cy="599440"/>
          </a:xfrm>
        </p:spPr>
        <p:txBody>
          <a:bodyPr>
            <a:normAutofit/>
          </a:bodyPr>
          <a:lstStyle/>
          <a:p>
            <a:pPr marL="0" indent="0">
              <a:buNone/>
            </a:pPr>
            <a:r>
              <a:rPr lang="en-US" dirty="0" smtClean="0"/>
              <a:t>PATEX is a method to interactively explore pattern variations.</a:t>
            </a:r>
          </a:p>
        </p:txBody>
      </p:sp>
      <p:sp>
        <p:nvSpPr>
          <p:cNvPr id="6" name="Content Placeholder 2"/>
          <p:cNvSpPr txBox="1">
            <a:spLocks/>
          </p:cNvSpPr>
          <p:nvPr/>
        </p:nvSpPr>
        <p:spPr>
          <a:xfrm>
            <a:off x="176348" y="3130366"/>
            <a:ext cx="11854690" cy="2037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Variations corresponding to different structure interpretations are found by:</a:t>
            </a:r>
          </a:p>
          <a:p>
            <a:r>
              <a:rPr lang="en-US" dirty="0" smtClean="0"/>
              <a:t>Using an </a:t>
            </a:r>
            <a:r>
              <a:rPr lang="en-US" dirty="0" err="1" smtClean="0"/>
              <a:t>overcomplete</a:t>
            </a:r>
            <a:r>
              <a:rPr lang="en-US" dirty="0" smtClean="0"/>
              <a:t> representation of the pattern structure</a:t>
            </a:r>
          </a:p>
          <a:p>
            <a:r>
              <a:rPr lang="en-US" dirty="0" smtClean="0"/>
              <a:t>Picking subsets of this representation to get concrete interpretations</a:t>
            </a:r>
          </a:p>
          <a:p>
            <a:r>
              <a:rPr lang="en-US" sz="2400" dirty="0" smtClean="0">
                <a:latin typeface="Helvetica LT Std Light" panose="020B0403020202020204" pitchFamily="34" charset="0"/>
              </a:rPr>
              <a:t>(Filtering out undesirable/duplicate results using a fast approximation)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235" y="4936427"/>
            <a:ext cx="1913780" cy="203195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5018" r="34541" b="74261"/>
          <a:stretch/>
        </p:blipFill>
        <p:spPr>
          <a:xfrm>
            <a:off x="1805376" y="5338436"/>
            <a:ext cx="1535407" cy="1526051"/>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275" y="1774008"/>
            <a:ext cx="11644929" cy="1172137"/>
          </a:xfrm>
          <a:prstGeom prst="rect">
            <a:avLst/>
          </a:prstGeom>
        </p:spPr>
      </p:pic>
      <p:grpSp>
        <p:nvGrpSpPr>
          <p:cNvPr id="4" name="Group 3"/>
          <p:cNvGrpSpPr/>
          <p:nvPr/>
        </p:nvGrpSpPr>
        <p:grpSpPr>
          <a:xfrm>
            <a:off x="3505200" y="5511070"/>
            <a:ext cx="8417801" cy="939327"/>
            <a:chOff x="2465238" y="6655451"/>
            <a:chExt cx="6999403" cy="781051"/>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26982" b="54058"/>
            <a:stretch/>
          </p:blipFill>
          <p:spPr>
            <a:xfrm>
              <a:off x="2465238" y="6655451"/>
              <a:ext cx="3504464" cy="781051"/>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45541" b="35961"/>
            <a:stretch/>
          </p:blipFill>
          <p:spPr>
            <a:xfrm>
              <a:off x="5960177" y="6674502"/>
              <a:ext cx="3504464" cy="762000"/>
            </a:xfrm>
            <a:prstGeom prst="rect">
              <a:avLst/>
            </a:prstGeom>
          </p:spPr>
        </p:pic>
      </p:grpSp>
    </p:spTree>
    <p:extLst>
      <p:ext uri="{BB962C8B-B14F-4D97-AF65-F5344CB8AC3E}">
        <p14:creationId xmlns:p14="http://schemas.microsoft.com/office/powerpoint/2010/main" val="28743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Limitations and Future Work</a:t>
            </a:r>
            <a:endParaRPr lang="en-GB" dirty="0"/>
          </a:p>
        </p:txBody>
      </p:sp>
      <p:sp>
        <p:nvSpPr>
          <p:cNvPr id="4" name="Rectangle 3"/>
          <p:cNvSpPr/>
          <p:nvPr/>
        </p:nvSpPr>
        <p:spPr>
          <a:xfrm>
            <a:off x="176348" y="4453372"/>
            <a:ext cx="11854690" cy="954107"/>
          </a:xfrm>
          <a:prstGeom prst="rect">
            <a:avLst/>
          </a:prstGeom>
        </p:spPr>
        <p:txBody>
          <a:bodyPr wrap="square">
            <a:spAutoFit/>
          </a:bodyPr>
          <a:lstStyle/>
          <a:p>
            <a:pPr marL="457200" indent="-457200">
              <a:buFont typeface="Arial" panose="020B0604020202020204" pitchFamily="34" charset="0"/>
              <a:buChar char="•"/>
            </a:pPr>
            <a:r>
              <a:rPr lang="en-US" sz="2800" dirty="0" smtClean="0"/>
              <a:t>Automatic </a:t>
            </a:r>
            <a:r>
              <a:rPr lang="en-US" sz="2800" dirty="0"/>
              <a:t>Pattern Graph </a:t>
            </a:r>
            <a:r>
              <a:rPr lang="en-US" sz="2800" dirty="0" smtClean="0"/>
              <a:t>Extraction</a:t>
            </a:r>
          </a:p>
          <a:p>
            <a:pPr marL="457200" indent="-457200">
              <a:buFont typeface="Arial" panose="020B0604020202020204" pitchFamily="34" charset="0"/>
              <a:buChar char="•"/>
            </a:pPr>
            <a:r>
              <a:rPr lang="en-US" sz="2800" dirty="0" smtClean="0"/>
              <a:t>Data-driven </a:t>
            </a:r>
            <a:r>
              <a:rPr lang="en-US" sz="2800" dirty="0"/>
              <a:t>Evaluation of Pattern Variations</a:t>
            </a:r>
          </a:p>
        </p:txBody>
      </p:sp>
      <p:sp>
        <p:nvSpPr>
          <p:cNvPr id="5" name="Rectangle 4"/>
          <p:cNvSpPr/>
          <p:nvPr/>
        </p:nvSpPr>
        <p:spPr>
          <a:xfrm>
            <a:off x="176348" y="1826435"/>
            <a:ext cx="11854690" cy="954107"/>
          </a:xfrm>
          <a:prstGeom prst="rect">
            <a:avLst/>
          </a:prstGeom>
        </p:spPr>
        <p:txBody>
          <a:bodyPr wrap="square">
            <a:spAutoFit/>
          </a:bodyPr>
          <a:lstStyle/>
          <a:p>
            <a:pPr marL="457200" indent="-457200">
              <a:buFont typeface="Arial" panose="020B0604020202020204" pitchFamily="34" charset="0"/>
              <a:buChar char="•"/>
            </a:pPr>
            <a:r>
              <a:rPr lang="en-US" sz="2800" dirty="0" smtClean="0"/>
              <a:t>Elements </a:t>
            </a:r>
            <a:r>
              <a:rPr lang="en-US" sz="2800" dirty="0"/>
              <a:t>cannot be added or </a:t>
            </a:r>
            <a:r>
              <a:rPr lang="en-US" sz="2800" dirty="0" smtClean="0"/>
              <a:t>removed</a:t>
            </a:r>
          </a:p>
          <a:p>
            <a:pPr marL="457200" indent="-457200">
              <a:buFont typeface="Arial" panose="020B0604020202020204" pitchFamily="34" charset="0"/>
              <a:buChar char="•"/>
            </a:pPr>
            <a:r>
              <a:rPr lang="en-US" sz="2800" dirty="0" smtClean="0"/>
              <a:t>The </a:t>
            </a:r>
            <a:r>
              <a:rPr lang="en-US" sz="2800" dirty="0"/>
              <a:t>linear approximation may be inaccurate in some cases</a:t>
            </a:r>
          </a:p>
        </p:txBody>
      </p:sp>
      <p:sp>
        <p:nvSpPr>
          <p:cNvPr id="7" name="TextBox 6"/>
          <p:cNvSpPr txBox="1"/>
          <p:nvPr/>
        </p:nvSpPr>
        <p:spPr>
          <a:xfrm>
            <a:off x="176348" y="1122990"/>
            <a:ext cx="2369559" cy="584775"/>
          </a:xfrm>
          <a:prstGeom prst="rect">
            <a:avLst/>
          </a:prstGeom>
          <a:noFill/>
        </p:spPr>
        <p:txBody>
          <a:bodyPr wrap="none" rtlCol="0">
            <a:spAutoFit/>
          </a:bodyPr>
          <a:lstStyle/>
          <a:p>
            <a:pPr algn="ctr"/>
            <a:r>
              <a:rPr lang="en-US" sz="3200" b="1" dirty="0" smtClean="0"/>
              <a:t>Limitations</a:t>
            </a:r>
            <a:endParaRPr lang="en-GB" sz="3200" b="1" dirty="0"/>
          </a:p>
        </p:txBody>
      </p:sp>
      <p:sp>
        <p:nvSpPr>
          <p:cNvPr id="8" name="TextBox 7"/>
          <p:cNvSpPr txBox="1"/>
          <p:nvPr/>
        </p:nvSpPr>
        <p:spPr>
          <a:xfrm>
            <a:off x="114055" y="3721812"/>
            <a:ext cx="2494144" cy="584775"/>
          </a:xfrm>
          <a:prstGeom prst="rect">
            <a:avLst/>
          </a:prstGeom>
          <a:noFill/>
        </p:spPr>
        <p:txBody>
          <a:bodyPr wrap="none" rtlCol="0">
            <a:spAutoFit/>
          </a:bodyPr>
          <a:lstStyle/>
          <a:p>
            <a:pPr algn="ctr"/>
            <a:r>
              <a:rPr lang="en-US" sz="3200" b="1" dirty="0" smtClean="0"/>
              <a:t>Future Work</a:t>
            </a:r>
            <a:endParaRPr lang="en-GB" sz="3200" b="1" dirty="0"/>
          </a:p>
        </p:txBody>
      </p:sp>
    </p:spTree>
    <p:extLst>
      <p:ext uri="{BB962C8B-B14F-4D97-AF65-F5344CB8AC3E}">
        <p14:creationId xmlns:p14="http://schemas.microsoft.com/office/powerpoint/2010/main" val="9704831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2086311"/>
            <a:ext cx="10515600" cy="2325367"/>
          </a:xfrm>
        </p:spPr>
        <p:txBody>
          <a:bodyPr>
            <a:normAutofit/>
          </a:bodyPr>
          <a:lstStyle/>
          <a:p>
            <a:r>
              <a:rPr lang="en-US" sz="4400" dirty="0" smtClean="0"/>
              <a:t>Thank You!</a:t>
            </a:r>
            <a:endParaRPr lang="en-GB" sz="4400" dirty="0"/>
          </a:p>
        </p:txBody>
      </p:sp>
      <p:pic>
        <p:nvPicPr>
          <p:cNvPr id="4" name="varexplore_comple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32650" y="0"/>
            <a:ext cx="4959350" cy="2789635"/>
          </a:xfrm>
          <a:prstGeom prst="rect">
            <a:avLst/>
          </a:prstGeom>
        </p:spPr>
      </p:pic>
      <p:pic>
        <p:nvPicPr>
          <p:cNvPr id="5" name="autocomplet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815" r="1752"/>
          <a:stretch/>
        </p:blipFill>
        <p:spPr>
          <a:xfrm>
            <a:off x="7124700" y="3873500"/>
            <a:ext cx="5041900" cy="297180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00" y="124930"/>
            <a:ext cx="6647543" cy="2539774"/>
          </a:xfrm>
          <a:prstGeom prst="rect">
            <a:avLst/>
          </a:prstGeom>
        </p:spPr>
      </p:pic>
      <p:grpSp>
        <p:nvGrpSpPr>
          <p:cNvPr id="9" name="Group 8"/>
          <p:cNvGrpSpPr/>
          <p:nvPr/>
        </p:nvGrpSpPr>
        <p:grpSpPr>
          <a:xfrm>
            <a:off x="185057" y="4077916"/>
            <a:ext cx="6468028" cy="2421290"/>
            <a:chOff x="184114" y="4768589"/>
            <a:chExt cx="5162586" cy="1932601"/>
          </a:xfrm>
        </p:grpSpPr>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l="45900" r="22251"/>
            <a:stretch/>
          </p:blipFill>
          <p:spPr>
            <a:xfrm>
              <a:off x="2815748" y="4768589"/>
              <a:ext cx="2530952" cy="1932601"/>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1" r="66885"/>
            <a:stretch/>
          </p:blipFill>
          <p:spPr>
            <a:xfrm>
              <a:off x="184114" y="4768589"/>
              <a:ext cx="2631634" cy="1932601"/>
            </a:xfrm>
            <a:prstGeom prst="rect">
              <a:avLst/>
            </a:prstGeom>
          </p:spPr>
        </p:pic>
      </p:grpSp>
      <p:sp>
        <p:nvSpPr>
          <p:cNvPr id="10" name="Title 1"/>
          <p:cNvSpPr txBox="1">
            <a:spLocks/>
          </p:cNvSpPr>
          <p:nvPr/>
        </p:nvSpPr>
        <p:spPr>
          <a:xfrm>
            <a:off x="1111250" y="3467168"/>
            <a:ext cx="10426700" cy="650894"/>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Helvetica LT Std Light" panose="020B0403020202020204" pitchFamily="34" charset="0"/>
                <a:ea typeface="+mj-ea"/>
                <a:cs typeface="+mj-cs"/>
              </a:defRPr>
            </a:lvl1pPr>
          </a:lstStyle>
          <a:p>
            <a:r>
              <a:rPr lang="en-US" sz="2800" dirty="0" smtClean="0"/>
              <a:t>code (soon) : geometry.cs.ucl.ac.uk/projects/2016/pattern-variations</a:t>
            </a:r>
            <a:endParaRPr lang="en-GB" sz="2800" dirty="0"/>
          </a:p>
        </p:txBody>
      </p:sp>
      <p:sp>
        <p:nvSpPr>
          <p:cNvPr id="12" name="TextBox 11"/>
          <p:cNvSpPr txBox="1"/>
          <p:nvPr/>
        </p:nvSpPr>
        <p:spPr>
          <a:xfrm>
            <a:off x="9242425" y="10467"/>
            <a:ext cx="622300" cy="461665"/>
          </a:xfrm>
          <a:prstGeom prst="rect">
            <a:avLst/>
          </a:prstGeom>
          <a:noFill/>
        </p:spPr>
        <p:txBody>
          <a:bodyPr wrap="square" rtlCol="0">
            <a:spAutoFit/>
          </a:bodyPr>
          <a:lstStyle/>
          <a:p>
            <a:r>
              <a:rPr lang="en-US" sz="2400" dirty="0" smtClean="0">
                <a:solidFill>
                  <a:schemeClr val="tx1">
                    <a:lumMod val="50000"/>
                    <a:lumOff val="50000"/>
                  </a:schemeClr>
                </a:solidFill>
              </a:rPr>
              <a:t>3x</a:t>
            </a:r>
            <a:endParaRPr lang="en-GB" sz="2400" dirty="0">
              <a:solidFill>
                <a:schemeClr val="tx1">
                  <a:lumMod val="50000"/>
                  <a:lumOff val="50000"/>
                </a:schemeClr>
              </a:solidFill>
            </a:endParaRPr>
          </a:p>
        </p:txBody>
      </p:sp>
    </p:spTree>
    <p:extLst>
      <p:ext uri="{BB962C8B-B14F-4D97-AF65-F5344CB8AC3E}">
        <p14:creationId xmlns:p14="http://schemas.microsoft.com/office/powerpoint/2010/main" val="14201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266" fill="hold"/>
                                        <p:tgtEl>
                                          <p:spTgt spid="4"/>
                                        </p:tgtEl>
                                      </p:cBhvr>
                                    </p:cmd>
                                  </p:childTnLst>
                                </p:cTn>
                              </p:par>
                              <p:par>
                                <p:cTn id="7" presetID="1" presetClass="mediacall" presetSubtype="0" fill="hold" nodeType="withEffect">
                                  <p:stCondLst>
                                    <p:cond delay="0"/>
                                  </p:stCondLst>
                                  <p:childTnLst>
                                    <p:cmd type="call" cmd="playFrom(0.0)">
                                      <p:cBhvr>
                                        <p:cTn id="8" dur="57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Controlling the Number of Variations</a:t>
            </a:r>
            <a:endParaRPr lang="en-GB" dirty="0"/>
          </a:p>
        </p:txBody>
      </p:sp>
      <p:pic>
        <p:nvPicPr>
          <p:cNvPr id="5" name="Picture 4"/>
          <p:cNvPicPr>
            <a:picLocks noChangeAspect="1"/>
          </p:cNvPicPr>
          <p:nvPr/>
        </p:nvPicPr>
        <p:blipFill>
          <a:blip r:embed="rId3"/>
          <a:stretch>
            <a:fillRect/>
          </a:stretch>
        </p:blipFill>
        <p:spPr>
          <a:xfrm>
            <a:off x="2451502" y="1175091"/>
            <a:ext cx="6642166" cy="3487138"/>
          </a:xfrm>
          <a:prstGeom prst="rect">
            <a:avLst/>
          </a:prstGeom>
        </p:spPr>
      </p:pic>
      <p:pic>
        <p:nvPicPr>
          <p:cNvPr id="6" name="Picture 5"/>
          <p:cNvPicPr>
            <a:picLocks noChangeAspect="1"/>
          </p:cNvPicPr>
          <p:nvPr/>
        </p:nvPicPr>
        <p:blipFill rotWithShape="1">
          <a:blip r:embed="rId4"/>
          <a:srcRect t="47014"/>
          <a:stretch/>
        </p:blipFill>
        <p:spPr>
          <a:xfrm>
            <a:off x="6101651" y="4896137"/>
            <a:ext cx="6062386" cy="1714524"/>
          </a:xfrm>
          <a:prstGeom prst="rect">
            <a:avLst/>
          </a:prstGeom>
        </p:spPr>
      </p:pic>
      <p:pic>
        <p:nvPicPr>
          <p:cNvPr id="12" name="Picture 11"/>
          <p:cNvPicPr>
            <a:picLocks noChangeAspect="1"/>
          </p:cNvPicPr>
          <p:nvPr/>
        </p:nvPicPr>
        <p:blipFill rotWithShape="1">
          <a:blip r:embed="rId4"/>
          <a:srcRect t="-291" b="52303"/>
          <a:stretch/>
        </p:blipFill>
        <p:spPr>
          <a:xfrm>
            <a:off x="5369" y="4923621"/>
            <a:ext cx="6062385" cy="1552816"/>
          </a:xfrm>
          <a:prstGeom prst="rect">
            <a:avLst/>
          </a:prstGeom>
        </p:spPr>
      </p:pic>
    </p:spTree>
    <p:extLst>
      <p:ext uri="{BB962C8B-B14F-4D97-AF65-F5344CB8AC3E}">
        <p14:creationId xmlns:p14="http://schemas.microsoft.com/office/powerpoint/2010/main" val="72012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694"/>
          <a:stretch/>
        </p:blipFill>
        <p:spPr>
          <a:xfrm>
            <a:off x="1115722" y="855037"/>
            <a:ext cx="9202382" cy="2273735"/>
          </a:xfrm>
          <a:prstGeom prst="rect">
            <a:avLst/>
          </a:prstGeom>
        </p:spPr>
      </p:pic>
      <p:grpSp>
        <p:nvGrpSpPr>
          <p:cNvPr id="3" name="Group 2"/>
          <p:cNvGrpSpPr/>
          <p:nvPr/>
        </p:nvGrpSpPr>
        <p:grpSpPr>
          <a:xfrm>
            <a:off x="1115722" y="3242754"/>
            <a:ext cx="9202384" cy="2906300"/>
            <a:chOff x="5983366" y="4838700"/>
            <a:chExt cx="5928741" cy="1872417"/>
          </a:xfrm>
        </p:grpSpPr>
        <p:pic>
          <p:nvPicPr>
            <p:cNvPr id="4" name="Picture 3"/>
            <p:cNvPicPr>
              <a:picLocks noChangeAspect="1"/>
            </p:cNvPicPr>
            <p:nvPr/>
          </p:nvPicPr>
          <p:blipFill rotWithShape="1">
            <a:blip r:embed="rId3"/>
            <a:srcRect t="11694" b="76823"/>
            <a:stretch/>
          </p:blipFill>
          <p:spPr>
            <a:xfrm>
              <a:off x="5983366" y="4838700"/>
              <a:ext cx="5928741" cy="190500"/>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6182421" y="4985568"/>
              <a:ext cx="5712714" cy="1725549"/>
            </a:xfrm>
            <a:prstGeom prst="rect">
              <a:avLst/>
            </a:prstGeom>
          </p:spPr>
        </p:pic>
      </p:grpSp>
    </p:spTree>
    <p:extLst>
      <p:ext uri="{BB962C8B-B14F-4D97-AF65-F5344CB8AC3E}">
        <p14:creationId xmlns:p14="http://schemas.microsoft.com/office/powerpoint/2010/main" val="1953992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209" y="2794775"/>
            <a:ext cx="4055791" cy="4063273"/>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dirty="0" smtClean="0"/>
              <a:t>Structural Regularity in Patterns</a:t>
            </a:r>
            <a:endParaRPr lang="en-GB" dirty="0"/>
          </a:p>
        </p:txBody>
      </p:sp>
      <p:pic>
        <p:nvPicPr>
          <p:cNvPr id="6" name="Picture 5"/>
          <p:cNvPicPr>
            <a:picLocks noChangeAspect="1"/>
          </p:cNvPicPr>
          <p:nvPr/>
        </p:nvPicPr>
        <p:blipFill>
          <a:blip r:embed="rId4"/>
          <a:stretch>
            <a:fillRect/>
          </a:stretch>
        </p:blipFill>
        <p:spPr>
          <a:xfrm rot="5400000">
            <a:off x="5945667" y="3151541"/>
            <a:ext cx="4075416" cy="336264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rot="16200000">
            <a:off x="2941525" y="3338260"/>
            <a:ext cx="4105118" cy="293661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6"/>
          <a:srcRect l="-1" r="12623"/>
          <a:stretch/>
        </p:blipFill>
        <p:spPr>
          <a:xfrm>
            <a:off x="0" y="2782584"/>
            <a:ext cx="3562350" cy="4087989"/>
          </a:xfrm>
          <a:prstGeom prst="rect">
            <a:avLst/>
          </a:prstGeom>
          <a:effectLst>
            <a:outerShdw blurRad="50800" dist="38100" dir="2700000" algn="tl" rotWithShape="0">
              <a:prstClr val="black">
                <a:alpha val="40000"/>
              </a:prstClr>
            </a:outerShdw>
          </a:effectLst>
        </p:spPr>
      </p:pic>
      <p:sp>
        <p:nvSpPr>
          <p:cNvPr id="38" name="Rectangle 37"/>
          <p:cNvSpPr/>
          <p:nvPr/>
        </p:nvSpPr>
        <p:spPr>
          <a:xfrm>
            <a:off x="1851957" y="6125737"/>
            <a:ext cx="862667" cy="415116"/>
          </a:xfrm>
          <a:prstGeom prst="rect">
            <a:avLst/>
          </a:prstGeom>
          <a:noFill/>
          <a:ln w="3810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47067" t="82717" r="33257" b="9129"/>
          <a:stretch/>
        </p:blipFill>
        <p:spPr>
          <a:xfrm>
            <a:off x="4016374" y="1857375"/>
            <a:ext cx="7400833" cy="3072733"/>
          </a:xfrm>
          <a:prstGeom prst="rect">
            <a:avLst/>
          </a:prstGeom>
          <a:effectLst>
            <a:outerShdw blurRad="63500" sx="102000" sy="102000" algn="ctr" rotWithShape="0">
              <a:prstClr val="black">
                <a:alpha val="40000"/>
              </a:prstClr>
            </a:outerShdw>
          </a:effectLst>
        </p:spPr>
      </p:pic>
      <p:cxnSp>
        <p:nvCxnSpPr>
          <p:cNvPr id="40" name="Straight Connector 39"/>
          <p:cNvCxnSpPr/>
          <p:nvPr/>
        </p:nvCxnSpPr>
        <p:spPr>
          <a:xfrm flipH="1">
            <a:off x="2701617" y="1845928"/>
            <a:ext cx="1314758" cy="4279809"/>
          </a:xfrm>
          <a:prstGeom prst="line">
            <a:avLst/>
          </a:prstGeom>
          <a:ln w="38100">
            <a:solidFill>
              <a:srgbClr val="FF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14625" y="4930108"/>
            <a:ext cx="1301749" cy="1610746"/>
          </a:xfrm>
          <a:prstGeom prst="line">
            <a:avLst/>
          </a:prstGeom>
          <a:ln w="38100">
            <a:solidFill>
              <a:srgbClr val="FF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rot="10530956">
            <a:off x="8898645" y="3536067"/>
            <a:ext cx="438344" cy="161925"/>
            <a:chOff x="4888992" y="3649789"/>
            <a:chExt cx="1127655" cy="161925"/>
          </a:xfrm>
        </p:grpSpPr>
        <p:cxnSp>
          <p:nvCxnSpPr>
            <p:cNvPr id="21" name="Straight Connector 20"/>
            <p:cNvCxnSpPr/>
            <p:nvPr/>
          </p:nvCxnSpPr>
          <p:spPr>
            <a:xfrm>
              <a:off x="4888992" y="3730752"/>
              <a:ext cx="112765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95342" y="3649789"/>
              <a:ext cx="0" cy="161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16646" y="3649789"/>
              <a:ext cx="0" cy="161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11657039">
            <a:off x="7936064" y="3428994"/>
            <a:ext cx="538073" cy="161925"/>
            <a:chOff x="4888992" y="3649789"/>
            <a:chExt cx="1127655" cy="161925"/>
          </a:xfrm>
        </p:grpSpPr>
        <p:cxnSp>
          <p:nvCxnSpPr>
            <p:cNvPr id="58" name="Straight Connector 57"/>
            <p:cNvCxnSpPr/>
            <p:nvPr/>
          </p:nvCxnSpPr>
          <p:spPr>
            <a:xfrm>
              <a:off x="4888992" y="3730752"/>
              <a:ext cx="112765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895342" y="3649789"/>
              <a:ext cx="0" cy="161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016646" y="3649789"/>
              <a:ext cx="0" cy="161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12841031">
            <a:off x="7136257" y="3048620"/>
            <a:ext cx="487014" cy="161925"/>
            <a:chOff x="4888992" y="3649789"/>
            <a:chExt cx="1127655" cy="161925"/>
          </a:xfrm>
        </p:grpSpPr>
        <p:cxnSp>
          <p:nvCxnSpPr>
            <p:cNvPr id="62" name="Straight Connector 61"/>
            <p:cNvCxnSpPr/>
            <p:nvPr/>
          </p:nvCxnSpPr>
          <p:spPr>
            <a:xfrm>
              <a:off x="4888992" y="3730752"/>
              <a:ext cx="112765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895342" y="3649789"/>
              <a:ext cx="0" cy="161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016646" y="3649789"/>
              <a:ext cx="0" cy="161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flipH="1">
            <a:off x="7901077" y="3628265"/>
            <a:ext cx="998237" cy="69231"/>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7014471" y="3123172"/>
            <a:ext cx="1906043" cy="914400"/>
            <a:chOff x="7291104" y="4550077"/>
            <a:chExt cx="1906043" cy="914400"/>
          </a:xfrm>
        </p:grpSpPr>
        <p:cxnSp>
          <p:nvCxnSpPr>
            <p:cNvPr id="66" name="Straight Connector 65"/>
            <p:cNvCxnSpPr/>
            <p:nvPr/>
          </p:nvCxnSpPr>
          <p:spPr>
            <a:xfrm flipH="1" flipV="1">
              <a:off x="7291104" y="4636524"/>
              <a:ext cx="933252" cy="237605"/>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73" name="Arc 72"/>
            <p:cNvSpPr/>
            <p:nvPr/>
          </p:nvSpPr>
          <p:spPr>
            <a:xfrm rot="11700000">
              <a:off x="8282747" y="4550077"/>
              <a:ext cx="914400" cy="914400"/>
            </a:xfrm>
            <a:prstGeom prst="arc">
              <a:avLst>
                <a:gd name="adj1" fmla="val 19860229"/>
                <a:gd name="adj2" fmla="val 0"/>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91" name="Group 90"/>
          <p:cNvGrpSpPr/>
          <p:nvPr/>
        </p:nvGrpSpPr>
        <p:grpSpPr>
          <a:xfrm>
            <a:off x="6482372" y="2543602"/>
            <a:ext cx="1609151" cy="1217787"/>
            <a:chOff x="6738534" y="3982528"/>
            <a:chExt cx="1609151" cy="1217787"/>
          </a:xfrm>
        </p:grpSpPr>
        <p:cxnSp>
          <p:nvCxnSpPr>
            <p:cNvPr id="69" name="Straight Connector 68"/>
            <p:cNvCxnSpPr/>
            <p:nvPr/>
          </p:nvCxnSpPr>
          <p:spPr>
            <a:xfrm flipH="1" flipV="1">
              <a:off x="6738534" y="3982528"/>
              <a:ext cx="691101" cy="449904"/>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77" name="Arc 76"/>
            <p:cNvSpPr/>
            <p:nvPr/>
          </p:nvSpPr>
          <p:spPr>
            <a:xfrm rot="12951957">
              <a:off x="7433285" y="4285915"/>
              <a:ext cx="914400" cy="914400"/>
            </a:xfrm>
            <a:prstGeom prst="arc">
              <a:avLst>
                <a:gd name="adj1" fmla="val 19948564"/>
                <a:gd name="adj2" fmla="val 0"/>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81" name="Group 80"/>
          <p:cNvGrpSpPr/>
          <p:nvPr/>
        </p:nvGrpSpPr>
        <p:grpSpPr>
          <a:xfrm rot="14021687">
            <a:off x="6560130" y="2457326"/>
            <a:ext cx="438344" cy="161925"/>
            <a:chOff x="4888992" y="3649789"/>
            <a:chExt cx="1127655" cy="161925"/>
          </a:xfrm>
        </p:grpSpPr>
        <p:cxnSp>
          <p:nvCxnSpPr>
            <p:cNvPr id="82" name="Straight Connector 81"/>
            <p:cNvCxnSpPr/>
            <p:nvPr/>
          </p:nvCxnSpPr>
          <p:spPr>
            <a:xfrm>
              <a:off x="4888992" y="3730752"/>
              <a:ext cx="112765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895342" y="3649789"/>
              <a:ext cx="0" cy="161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016646" y="3649789"/>
              <a:ext cx="0" cy="161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6302051" y="1901420"/>
            <a:ext cx="1122363" cy="1355671"/>
            <a:chOff x="6528809" y="3294354"/>
            <a:chExt cx="1122363" cy="1355671"/>
          </a:xfrm>
        </p:grpSpPr>
        <p:cxnSp>
          <p:nvCxnSpPr>
            <p:cNvPr id="85" name="Straight Connector 84"/>
            <p:cNvCxnSpPr/>
            <p:nvPr/>
          </p:nvCxnSpPr>
          <p:spPr>
            <a:xfrm flipH="1" flipV="1">
              <a:off x="6528809" y="3294354"/>
              <a:ext cx="347195" cy="462880"/>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86" name="Arc 85"/>
            <p:cNvSpPr/>
            <p:nvPr/>
          </p:nvSpPr>
          <p:spPr>
            <a:xfrm rot="14132613">
              <a:off x="6736772" y="3735625"/>
              <a:ext cx="914400" cy="914400"/>
            </a:xfrm>
            <a:prstGeom prst="arc">
              <a:avLst>
                <a:gd name="adj1" fmla="val 19983886"/>
                <a:gd name="adj2" fmla="val 0"/>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1742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42"/>
                                        </p:tgtEl>
                                        <p:attrNameLst>
                                          <p:attrName>style.visibility</p:attrName>
                                        </p:attrNameLst>
                                      </p:cBhvr>
                                      <p:to>
                                        <p:strVal val="visible"/>
                                      </p:to>
                                    </p:set>
                                  </p:childTnLst>
                                </p:cTn>
                              </p:par>
                              <p:par>
                                <p:cTn id="10" presetID="1" presetClass="entr" presetSubtype="0" fill="hold" nodeType="withEffect">
                                  <p:stCondLst>
                                    <p:cond delay="1000"/>
                                  </p:stCondLst>
                                  <p:childTnLst>
                                    <p:set>
                                      <p:cBhvr>
                                        <p:cTn id="11" dur="1" fill="hold">
                                          <p:stCondLst>
                                            <p:cond delay="0"/>
                                          </p:stCondLst>
                                        </p:cTn>
                                        <p:tgtEl>
                                          <p:spTgt spid="40"/>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90"/>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50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91"/>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50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209" y="2794775"/>
            <a:ext cx="4055791" cy="4063273"/>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dirty="0" smtClean="0"/>
              <a:t>Pattern Variations</a:t>
            </a:r>
            <a:endParaRPr lang="en-GB" dirty="0"/>
          </a:p>
        </p:txBody>
      </p:sp>
      <p:pic>
        <p:nvPicPr>
          <p:cNvPr id="6" name="Picture 5"/>
          <p:cNvPicPr>
            <a:picLocks noChangeAspect="1"/>
          </p:cNvPicPr>
          <p:nvPr/>
        </p:nvPicPr>
        <p:blipFill>
          <a:blip r:embed="rId4"/>
          <a:stretch>
            <a:fillRect/>
          </a:stretch>
        </p:blipFill>
        <p:spPr>
          <a:xfrm rot="5400000">
            <a:off x="5945667" y="3151541"/>
            <a:ext cx="4075416" cy="336264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rot="16200000">
            <a:off x="2941525" y="3338260"/>
            <a:ext cx="4105118" cy="293661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6"/>
          <a:srcRect l="-1" r="12623"/>
          <a:stretch/>
        </p:blipFill>
        <p:spPr>
          <a:xfrm>
            <a:off x="0" y="2782584"/>
            <a:ext cx="3562350" cy="4087989"/>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002147" y="857156"/>
            <a:ext cx="8263416" cy="584775"/>
          </a:xfrm>
          <a:prstGeom prst="rect">
            <a:avLst/>
          </a:prstGeom>
          <a:noFill/>
        </p:spPr>
        <p:txBody>
          <a:bodyPr wrap="none" rtlCol="0">
            <a:spAutoFit/>
          </a:bodyPr>
          <a:lstStyle/>
          <a:p>
            <a:r>
              <a:rPr lang="en-US" sz="3200" b="1" dirty="0"/>
              <a:t>F</a:t>
            </a:r>
            <a:r>
              <a:rPr lang="en-US" sz="3200" b="1" dirty="0" smtClean="0"/>
              <a:t>acilitate exploration of pattern variations</a:t>
            </a:r>
            <a:endParaRPr lang="en-GB" sz="3200" b="1" dirty="0"/>
          </a:p>
        </p:txBody>
      </p:sp>
    </p:spTree>
    <p:extLst>
      <p:ext uri="{BB962C8B-B14F-4D97-AF65-F5344CB8AC3E}">
        <p14:creationId xmlns:p14="http://schemas.microsoft.com/office/powerpoint/2010/main" val="26626292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5400000">
            <a:off x="5945667" y="3151541"/>
            <a:ext cx="4075416" cy="336264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a:stretch>
            <a:fillRect/>
          </a:stretch>
        </p:blipFill>
        <p:spPr>
          <a:xfrm rot="16200000">
            <a:off x="2941525" y="3338260"/>
            <a:ext cx="4105118" cy="293661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5"/>
          <a:srcRect l="-1" r="12623"/>
          <a:stretch/>
        </p:blipFill>
        <p:spPr>
          <a:xfrm>
            <a:off x="0" y="2782584"/>
            <a:ext cx="3562350" cy="4087989"/>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6209" y="2794775"/>
            <a:ext cx="4055791" cy="4063273"/>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32" y="2907792"/>
            <a:ext cx="3498152" cy="3555283"/>
          </a:xfrm>
          <a:prstGeom prst="rect">
            <a:avLst/>
          </a:prstGeom>
        </p:spPr>
      </p:pic>
      <p:sp>
        <p:nvSpPr>
          <p:cNvPr id="13" name="TextBox 12"/>
          <p:cNvSpPr txBox="1"/>
          <p:nvPr/>
        </p:nvSpPr>
        <p:spPr>
          <a:xfrm>
            <a:off x="2002147" y="857156"/>
            <a:ext cx="8263416" cy="584775"/>
          </a:xfrm>
          <a:prstGeom prst="rect">
            <a:avLst/>
          </a:prstGeom>
          <a:noFill/>
        </p:spPr>
        <p:txBody>
          <a:bodyPr wrap="none" rtlCol="0">
            <a:spAutoFit/>
          </a:bodyPr>
          <a:lstStyle/>
          <a:p>
            <a:r>
              <a:rPr lang="en-US" sz="3200" b="1" dirty="0"/>
              <a:t>F</a:t>
            </a:r>
            <a:r>
              <a:rPr lang="en-US" sz="3200" b="1" dirty="0" smtClean="0"/>
              <a:t>acilitate exploration of pattern variations</a:t>
            </a:r>
            <a:endParaRPr lang="en-GB" sz="3200" b="1" dirty="0"/>
          </a:p>
        </p:txBody>
      </p:sp>
      <p:sp>
        <p:nvSpPr>
          <p:cNvPr id="18" name="Title 1"/>
          <p:cNvSpPr>
            <a:spLocks noGrp="1"/>
          </p:cNvSpPr>
          <p:nvPr>
            <p:ph type="title"/>
          </p:nvPr>
        </p:nvSpPr>
        <p:spPr>
          <a:xfrm>
            <a:off x="176348" y="192848"/>
            <a:ext cx="9635472" cy="672815"/>
          </a:xfrm>
        </p:spPr>
        <p:txBody>
          <a:bodyPr>
            <a:normAutofit fontScale="90000"/>
          </a:bodyPr>
          <a:lstStyle/>
          <a:p>
            <a:r>
              <a:rPr lang="en-US" sz="4000" dirty="0" smtClean="0"/>
              <a:t>Traditional Workflow: Editing Each Element</a:t>
            </a:r>
            <a:endParaRPr lang="en-GB" sz="4000" dirty="0"/>
          </a:p>
        </p:txBody>
      </p:sp>
    </p:spTree>
    <p:extLst>
      <p:ext uri="{BB962C8B-B14F-4D97-AF65-F5344CB8AC3E}">
        <p14:creationId xmlns:p14="http://schemas.microsoft.com/office/powerpoint/2010/main" val="131284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78 -3.7037E-6 L -0.64882 -0.02476 " pathEditMode="relative" rAng="0" ptsTypes="AA">
                                      <p:cBhvr>
                                        <p:cTn id="6" dur="1500" fill="hold"/>
                                        <p:tgtEl>
                                          <p:spTgt spid="17"/>
                                        </p:tgtEl>
                                        <p:attrNameLst>
                                          <p:attrName>ppt_x</p:attrName>
                                          <p:attrName>ppt_y</p:attrName>
                                        </p:attrNameLst>
                                      </p:cBhvr>
                                      <p:rCtr x="-32409" y="-1250"/>
                                    </p:animMotion>
                                  </p:childTnLst>
                                </p:cTn>
                              </p:par>
                              <p:par>
                                <p:cTn id="7" presetID="6" presetClass="emph" presetSubtype="0" accel="50000" decel="50000" fill="hold" nodeType="withEffect">
                                  <p:stCondLst>
                                    <p:cond delay="0"/>
                                  </p:stCondLst>
                                  <p:childTnLst>
                                    <p:animScale>
                                      <p:cBhvr>
                                        <p:cTn id="8" dur="1500" fill="hold"/>
                                        <p:tgtEl>
                                          <p:spTgt spid="17"/>
                                        </p:tgtEl>
                                      </p:cBhvr>
                                      <p:by x="97600" y="97600"/>
                                    </p:animScale>
                                  </p:childTnLst>
                                </p:cTn>
                              </p:par>
                              <p:par>
                                <p:cTn id="9" presetID="10" presetClass="exit" presetSubtype="0" fill="hold" nodeType="withEffect">
                                  <p:stCondLst>
                                    <p:cond delay="0"/>
                                  </p:stCondLst>
                                  <p:childTnLst>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1000"/>
                                        <p:tgtEl>
                                          <p:spTgt spid="14"/>
                                        </p:tgtEl>
                                      </p:cBhvr>
                                    </p:animEffect>
                                    <p:set>
                                      <p:cBhvr>
                                        <p:cTn id="17" dur="1" fill="hold">
                                          <p:stCondLst>
                                            <p:cond delay="999"/>
                                          </p:stCondLst>
                                        </p:cTn>
                                        <p:tgtEl>
                                          <p:spTgt spid="14"/>
                                        </p:tgtEl>
                                        <p:attrNameLst>
                                          <p:attrName>style.visibility</p:attrName>
                                        </p:attrNameLst>
                                      </p:cBhvr>
                                      <p:to>
                                        <p:strVal val="hidden"/>
                                      </p:to>
                                    </p:se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xit" presetSubtype="0" fill="hold"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3544" y="2610281"/>
            <a:ext cx="4084733" cy="4087373"/>
          </a:xfrm>
          <a:prstGeom prst="rect">
            <a:avLst/>
          </a:prstGeom>
        </p:spPr>
      </p:pic>
      <p:sp>
        <p:nvSpPr>
          <p:cNvPr id="7" name="TextBox 6"/>
          <p:cNvSpPr txBox="1"/>
          <p:nvPr/>
        </p:nvSpPr>
        <p:spPr>
          <a:xfrm>
            <a:off x="3893886" y="3148056"/>
            <a:ext cx="3728713" cy="584775"/>
          </a:xfrm>
          <a:prstGeom prst="rect">
            <a:avLst/>
          </a:prstGeom>
          <a:noFill/>
        </p:spPr>
        <p:txBody>
          <a:bodyPr wrap="none" rtlCol="0">
            <a:spAutoFit/>
          </a:bodyPr>
          <a:lstStyle/>
          <a:p>
            <a:r>
              <a:rPr lang="en-US" sz="3200" i="1" dirty="0" smtClean="0"/>
              <a:t>“Increase spacing”</a:t>
            </a:r>
            <a:endParaRPr lang="en-GB" sz="3200" i="1" dirty="0"/>
          </a:p>
        </p:txBody>
      </p:sp>
      <p:cxnSp>
        <p:nvCxnSpPr>
          <p:cNvPr id="9" name="Straight Arrow Connector 8"/>
          <p:cNvCxnSpPr/>
          <p:nvPr/>
        </p:nvCxnSpPr>
        <p:spPr>
          <a:xfrm>
            <a:off x="4889182" y="4686326"/>
            <a:ext cx="1738122" cy="0"/>
          </a:xfrm>
          <a:prstGeom prst="straightConnector1">
            <a:avLst/>
          </a:prstGeom>
          <a:ln w="63500">
            <a:solidFill>
              <a:schemeClr val="bg1">
                <a:lumMod val="50000"/>
              </a:schemeClr>
            </a:solidFill>
            <a:headEnd type="none" w="lg" len="lg"/>
            <a:tailEnd type="stealth"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32" y="2907792"/>
            <a:ext cx="3498152" cy="3555283"/>
          </a:xfrm>
          <a:prstGeom prst="rect">
            <a:avLst/>
          </a:prstGeom>
        </p:spPr>
      </p:pic>
      <p:sp>
        <p:nvSpPr>
          <p:cNvPr id="14" name="TextBox 13"/>
          <p:cNvSpPr txBox="1"/>
          <p:nvPr/>
        </p:nvSpPr>
        <p:spPr>
          <a:xfrm>
            <a:off x="2002147" y="857156"/>
            <a:ext cx="8263416" cy="584775"/>
          </a:xfrm>
          <a:prstGeom prst="rect">
            <a:avLst/>
          </a:prstGeom>
          <a:noFill/>
        </p:spPr>
        <p:txBody>
          <a:bodyPr wrap="none" rtlCol="0">
            <a:spAutoFit/>
          </a:bodyPr>
          <a:lstStyle/>
          <a:p>
            <a:r>
              <a:rPr lang="en-US" sz="3200" b="1" dirty="0"/>
              <a:t>F</a:t>
            </a:r>
            <a:r>
              <a:rPr lang="en-US" sz="3200" b="1" dirty="0" smtClean="0"/>
              <a:t>acilitate exploration of pattern variations</a:t>
            </a:r>
            <a:endParaRPr lang="en-GB" sz="3200" b="1" dirty="0"/>
          </a:p>
        </p:txBody>
      </p:sp>
      <p:sp>
        <p:nvSpPr>
          <p:cNvPr id="18" name="Title 1"/>
          <p:cNvSpPr>
            <a:spLocks noGrp="1"/>
          </p:cNvSpPr>
          <p:nvPr>
            <p:ph type="title"/>
          </p:nvPr>
        </p:nvSpPr>
        <p:spPr>
          <a:xfrm>
            <a:off x="176348" y="192848"/>
            <a:ext cx="9635472" cy="672815"/>
          </a:xfrm>
        </p:spPr>
        <p:txBody>
          <a:bodyPr>
            <a:normAutofit fontScale="90000"/>
          </a:bodyPr>
          <a:lstStyle/>
          <a:p>
            <a:r>
              <a:rPr lang="en-US" sz="4000" dirty="0" smtClean="0"/>
              <a:t>Traditional Workflow: Editing Each Element</a:t>
            </a:r>
            <a:endParaRPr lang="en-GB" sz="4000" dirty="0"/>
          </a:p>
        </p:txBody>
      </p:sp>
    </p:spTree>
    <p:extLst>
      <p:ext uri="{BB962C8B-B14F-4D97-AF65-F5344CB8AC3E}">
        <p14:creationId xmlns:p14="http://schemas.microsoft.com/office/powerpoint/2010/main" val="402077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ro_manual_sequence_3x">
            <a:hlinkClick r:id="" action="ppaction://media"/>
          </p:cNvPr>
          <p:cNvPicPr>
            <a:picLocks noChangeAspect="1"/>
          </p:cNvPicPr>
          <p:nvPr>
            <a:videoFile r:link="rId1"/>
            <p:extLst>
              <p:ext uri="{DAA4B4D4-6D71-4841-9C94-3DE7FCFB9230}">
                <p14:media xmlns:p14="http://schemas.microsoft.com/office/powerpoint/2010/main" r:embed="rId2">
                  <p14:trim end="12900"/>
                </p14:media>
              </p:ext>
            </p:extLst>
          </p:nvPr>
        </p:nvPicPr>
        <p:blipFill>
          <a:blip r:embed="rId5"/>
          <a:stretch>
            <a:fillRect/>
          </a:stretch>
        </p:blipFill>
        <p:spPr>
          <a:xfrm>
            <a:off x="713232" y="834770"/>
            <a:ext cx="10722864" cy="6031611"/>
          </a:xfrm>
          <a:prstGeom prst="rect">
            <a:avLst/>
          </a:prstGeom>
          <a:effectLst>
            <a:softEdge rad="317500"/>
          </a:effectLst>
        </p:spPr>
      </p:pic>
      <p:sp>
        <p:nvSpPr>
          <p:cNvPr id="2" name="Title 1"/>
          <p:cNvSpPr>
            <a:spLocks noGrp="1"/>
          </p:cNvSpPr>
          <p:nvPr>
            <p:ph type="title"/>
          </p:nvPr>
        </p:nvSpPr>
        <p:spPr>
          <a:xfrm>
            <a:off x="176348" y="192848"/>
            <a:ext cx="9635472" cy="672815"/>
          </a:xfrm>
        </p:spPr>
        <p:txBody>
          <a:bodyPr>
            <a:normAutofit fontScale="90000"/>
          </a:bodyPr>
          <a:lstStyle/>
          <a:p>
            <a:r>
              <a:rPr lang="en-US" sz="4000" dirty="0" smtClean="0"/>
              <a:t>Traditional Workflow: Editing Each Element</a:t>
            </a:r>
            <a:endParaRPr lang="en-GB" sz="4000" dirty="0"/>
          </a:p>
        </p:txBody>
      </p:sp>
      <p:sp>
        <p:nvSpPr>
          <p:cNvPr id="7" name="TextBox 6"/>
          <p:cNvSpPr txBox="1"/>
          <p:nvPr/>
        </p:nvSpPr>
        <p:spPr>
          <a:xfrm>
            <a:off x="4262345" y="1093151"/>
            <a:ext cx="3728713" cy="584775"/>
          </a:xfrm>
          <a:prstGeom prst="rect">
            <a:avLst/>
          </a:prstGeom>
          <a:noFill/>
        </p:spPr>
        <p:txBody>
          <a:bodyPr wrap="none" rtlCol="0">
            <a:spAutoFit/>
          </a:bodyPr>
          <a:lstStyle/>
          <a:p>
            <a:r>
              <a:rPr lang="en-US" sz="3200" i="1" dirty="0" smtClean="0"/>
              <a:t>“Increase spacing”</a:t>
            </a:r>
            <a:endParaRPr lang="en-GB" sz="3200" i="1" dirty="0"/>
          </a:p>
        </p:txBody>
      </p:sp>
      <p:sp>
        <p:nvSpPr>
          <p:cNvPr id="6" name="TextBox 5"/>
          <p:cNvSpPr txBox="1"/>
          <p:nvPr/>
        </p:nvSpPr>
        <p:spPr>
          <a:xfrm>
            <a:off x="9963337" y="5583936"/>
            <a:ext cx="915635" cy="923330"/>
          </a:xfrm>
          <a:prstGeom prst="rect">
            <a:avLst/>
          </a:prstGeom>
          <a:noFill/>
        </p:spPr>
        <p:txBody>
          <a:bodyPr wrap="none" rtlCol="0">
            <a:spAutoFit/>
          </a:bodyPr>
          <a:lstStyle/>
          <a:p>
            <a:r>
              <a:rPr lang="en-US" sz="5400" dirty="0" smtClean="0"/>
              <a:t>3x</a:t>
            </a:r>
            <a:endParaRPr lang="en-GB" sz="5400" dirty="0"/>
          </a:p>
        </p:txBody>
      </p:sp>
      <p:sp>
        <p:nvSpPr>
          <p:cNvPr id="8" name="TextBox 7"/>
          <p:cNvSpPr txBox="1"/>
          <p:nvPr/>
        </p:nvSpPr>
        <p:spPr>
          <a:xfrm>
            <a:off x="5429550" y="2688062"/>
            <a:ext cx="1448820" cy="1569660"/>
          </a:xfrm>
          <a:prstGeom prst="rect">
            <a:avLst/>
          </a:prstGeom>
          <a:noFill/>
        </p:spPr>
        <p:txBody>
          <a:bodyPr wrap="square" rtlCol="0">
            <a:spAutoFit/>
          </a:bodyPr>
          <a:lstStyle/>
          <a:p>
            <a:r>
              <a:rPr lang="en-US" sz="9600" dirty="0" smtClean="0"/>
              <a:t>…</a:t>
            </a:r>
            <a:endParaRPr lang="en-GB" sz="9600" dirty="0"/>
          </a:p>
        </p:txBody>
      </p:sp>
    </p:spTree>
    <p:extLst>
      <p:ext uri="{BB962C8B-B14F-4D97-AF65-F5344CB8AC3E}">
        <p14:creationId xmlns:p14="http://schemas.microsoft.com/office/powerpoint/2010/main" val="626000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par>
                                <p:cTn id="7" presetID="10" presetClass="exit" presetSubtype="0" fill="hold" nodeType="withEffect">
                                  <p:stCondLst>
                                    <p:cond delay="11000"/>
                                  </p:stCondLst>
                                  <p:childTnLst>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md type="call" cmd="stop">
                                      <p:cBhvr>
                                        <p:cTn id="10" dur="1">
                                          <p:stCondLst>
                                            <p:cond delay="999"/>
                                          </p:stCondLst>
                                        </p:cTn>
                                        <p:tgtEl>
                                          <p:spTgt spid="5"/>
                                        </p:tgtEl>
                                      </p:cBhvr>
                                    </p:cmd>
                                  </p:childTnLst>
                                </p:cTn>
                              </p:par>
                              <p:par>
                                <p:cTn id="11" presetID="10" presetClass="exit" presetSubtype="0" fill="hold" grpId="0" nodeType="withEffect">
                                  <p:stCondLst>
                                    <p:cond delay="1100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par>
                                <p:cTn id="14" presetID="10" presetClass="entr" presetSubtype="0" fill="hold" grpId="0" nodeType="withEffect">
                                  <p:stCondLst>
                                    <p:cond delay="1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626" y="3963655"/>
            <a:ext cx="3413340" cy="1216155"/>
          </a:xfrm>
          <a:prstGeom prst="rect">
            <a:avLst/>
          </a:prstGeom>
        </p:spPr>
      </p:pic>
      <p:cxnSp>
        <p:nvCxnSpPr>
          <p:cNvPr id="24" name="Straight Connector 23"/>
          <p:cNvCxnSpPr/>
          <p:nvPr/>
        </p:nvCxnSpPr>
        <p:spPr>
          <a:xfrm>
            <a:off x="1085850" y="458215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729247" y="3854268"/>
            <a:ext cx="0" cy="1335154"/>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936001" y="3854268"/>
            <a:ext cx="0" cy="1325542"/>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142755" y="3854268"/>
            <a:ext cx="0" cy="1335154"/>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35366"/>
          <a:stretch/>
        </p:blipFill>
        <p:spPr>
          <a:xfrm>
            <a:off x="8358173" y="4017860"/>
            <a:ext cx="2245480" cy="1171562"/>
          </a:xfrm>
          <a:prstGeom prst="rect">
            <a:avLst/>
          </a:prstGeom>
        </p:spPr>
      </p:pic>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33347"/>
          <a:stretch/>
        </p:blipFill>
        <p:spPr>
          <a:xfrm>
            <a:off x="8339672" y="4005733"/>
            <a:ext cx="2275099" cy="1216155"/>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953" y="4085250"/>
            <a:ext cx="1183042" cy="1100117"/>
          </a:xfrm>
          <a:prstGeom prst="rect">
            <a:avLst/>
          </a:prstGeom>
        </p:spPr>
      </p:pic>
      <p:sp>
        <p:nvSpPr>
          <p:cNvPr id="2" name="Title 1"/>
          <p:cNvSpPr>
            <a:spLocks noGrp="1"/>
          </p:cNvSpPr>
          <p:nvPr>
            <p:ph type="title"/>
          </p:nvPr>
        </p:nvSpPr>
        <p:spPr/>
        <p:txBody>
          <a:bodyPr>
            <a:normAutofit fontScale="90000"/>
          </a:bodyPr>
          <a:lstStyle/>
          <a:p>
            <a:r>
              <a:rPr lang="en-US" dirty="0" smtClean="0"/>
              <a:t>Problem Statement</a:t>
            </a:r>
            <a:endParaRPr lang="en-GB" dirty="0"/>
          </a:p>
        </p:txBody>
      </p:sp>
      <p:sp>
        <p:nvSpPr>
          <p:cNvPr id="8" name="TextBox 7"/>
          <p:cNvSpPr txBox="1"/>
          <p:nvPr/>
        </p:nvSpPr>
        <p:spPr>
          <a:xfrm>
            <a:off x="638680" y="3281517"/>
            <a:ext cx="4687052" cy="523220"/>
          </a:xfrm>
          <a:prstGeom prst="rect">
            <a:avLst/>
          </a:prstGeom>
          <a:noFill/>
        </p:spPr>
        <p:txBody>
          <a:bodyPr wrap="none" rtlCol="0">
            <a:spAutoFit/>
          </a:bodyPr>
          <a:lstStyle/>
          <a:p>
            <a:r>
              <a:rPr lang="en-US" sz="2800" dirty="0" smtClean="0"/>
              <a:t>Pattern with known structure</a:t>
            </a:r>
            <a:endParaRPr lang="en-GB" sz="2800" dirty="0"/>
          </a:p>
        </p:txBody>
      </p:sp>
      <p:sp>
        <p:nvSpPr>
          <p:cNvPr id="9" name="TextBox 8"/>
          <p:cNvSpPr txBox="1"/>
          <p:nvPr/>
        </p:nvSpPr>
        <p:spPr>
          <a:xfrm>
            <a:off x="7408428" y="3288741"/>
            <a:ext cx="2958887" cy="523220"/>
          </a:xfrm>
          <a:prstGeom prst="rect">
            <a:avLst/>
          </a:prstGeom>
          <a:noFill/>
        </p:spPr>
        <p:txBody>
          <a:bodyPr wrap="none" rtlCol="0">
            <a:spAutoFit/>
          </a:bodyPr>
          <a:lstStyle/>
          <a:p>
            <a:r>
              <a:rPr lang="en-US" sz="2800" dirty="0" smtClean="0"/>
              <a:t>User modification</a:t>
            </a:r>
            <a:endParaRPr lang="en-GB" sz="2800" dirty="0"/>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4051" y="4006668"/>
            <a:ext cx="997247" cy="1216155"/>
          </a:xfrm>
          <a:prstGeom prst="rect">
            <a:avLst/>
          </a:prstGeom>
        </p:spPr>
      </p:pic>
      <p:sp>
        <p:nvSpPr>
          <p:cNvPr id="19" name="TextBox 18"/>
          <p:cNvSpPr txBox="1"/>
          <p:nvPr/>
        </p:nvSpPr>
        <p:spPr>
          <a:xfrm>
            <a:off x="5864431" y="3963655"/>
            <a:ext cx="906913" cy="923330"/>
          </a:xfrm>
          <a:prstGeom prst="rect">
            <a:avLst/>
          </a:prstGeom>
          <a:noFill/>
        </p:spPr>
        <p:txBody>
          <a:bodyPr wrap="square" rtlCol="0">
            <a:spAutoFit/>
          </a:bodyPr>
          <a:lstStyle/>
          <a:p>
            <a:r>
              <a:rPr lang="en-US" sz="5400" b="1" dirty="0" smtClean="0">
                <a:solidFill>
                  <a:schemeClr val="tx1">
                    <a:lumMod val="50000"/>
                    <a:lumOff val="50000"/>
                  </a:schemeClr>
                </a:solidFill>
              </a:rPr>
              <a:t>+</a:t>
            </a:r>
            <a:endParaRPr lang="en-GB" sz="5400" b="1" dirty="0">
              <a:solidFill>
                <a:schemeClr val="tx1">
                  <a:lumMod val="50000"/>
                  <a:lumOff val="50000"/>
                </a:schemeClr>
              </a:solidFill>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2675" y="4170343"/>
            <a:ext cx="353262" cy="384848"/>
          </a:xfrm>
          <a:prstGeom prst="rect">
            <a:avLst/>
          </a:prstGeom>
        </p:spPr>
      </p:pic>
      <p:sp>
        <p:nvSpPr>
          <p:cNvPr id="16" name="Content Placeholder 2"/>
          <p:cNvSpPr>
            <a:spLocks noGrp="1"/>
          </p:cNvSpPr>
          <p:nvPr>
            <p:ph idx="1"/>
          </p:nvPr>
        </p:nvSpPr>
        <p:spPr>
          <a:xfrm>
            <a:off x="0" y="1525284"/>
            <a:ext cx="12077114" cy="493431"/>
          </a:xfrm>
        </p:spPr>
        <p:txBody>
          <a:bodyPr>
            <a:noAutofit/>
          </a:bodyPr>
          <a:lstStyle/>
          <a:p>
            <a:r>
              <a:rPr lang="en-US" dirty="0" smtClean="0"/>
              <a:t>Changing the structure without changing each pattern element separately</a:t>
            </a:r>
          </a:p>
        </p:txBody>
      </p:sp>
      <p:sp>
        <p:nvSpPr>
          <p:cNvPr id="17" name="Content Placeholder 2"/>
          <p:cNvSpPr txBox="1">
            <a:spLocks/>
          </p:cNvSpPr>
          <p:nvPr/>
        </p:nvSpPr>
        <p:spPr>
          <a:xfrm>
            <a:off x="0" y="2032783"/>
            <a:ext cx="12077114" cy="5134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Exploring a large number of possible alternatives</a:t>
            </a:r>
          </a:p>
        </p:txBody>
      </p:sp>
    </p:spTree>
    <p:extLst>
      <p:ext uri="{BB962C8B-B14F-4D97-AF65-F5344CB8AC3E}">
        <p14:creationId xmlns:p14="http://schemas.microsoft.com/office/powerpoint/2010/main" val="762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childTnLst>
                                </p:cTn>
                              </p:par>
                              <p:par>
                                <p:cTn id="37" presetID="10" presetClass="exit" presetSubtype="0" fill="hold" nodeType="withEffect">
                                  <p:stCondLst>
                                    <p:cond delay="0"/>
                                  </p:stCondLst>
                                  <p:childTnLst>
                                    <p:animEffect transition="out" filter="fad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par>
                                <p:cTn id="40" presetID="8" presetClass="emph" presetSubtype="0" accel="50000" decel="50000" fill="hold" nodeType="withEffect">
                                  <p:stCondLst>
                                    <p:cond delay="0"/>
                                  </p:stCondLst>
                                  <p:childTnLst>
                                    <p:animRot by="-1500000">
                                      <p:cBhvr>
                                        <p:cTn id="41" dur="1000" fill="hold"/>
                                        <p:tgtEl>
                                          <p:spTgt spid="33"/>
                                        </p:tgtEl>
                                        <p:attrNameLst>
                                          <p:attrName>r</p:attrName>
                                        </p:attrNameLst>
                                      </p:cBhvr>
                                    </p:animRot>
                                  </p:childTnLst>
                                </p:cTn>
                              </p:par>
                              <p:par>
                                <p:cTn id="42" presetID="37" presetClass="path" presetSubtype="0" accel="50000" decel="50000" fill="hold" nodeType="withEffect">
                                  <p:stCondLst>
                                    <p:cond delay="0"/>
                                  </p:stCondLst>
                                  <p:childTnLst>
                                    <p:animMotion origin="layout" path="M 2.08333E-6 -1.11111E-6 C -0.00912 -0.00139 -0.01211 0.00232 -0.01628 0.00764 " pathEditMode="relative" rAng="0" ptsTypes="AA">
                                      <p:cBhvr>
                                        <p:cTn id="43" dur="1000" fill="hold"/>
                                        <p:tgtEl>
                                          <p:spTgt spid="3"/>
                                        </p:tgtEl>
                                        <p:attrNameLst>
                                          <p:attrName>ppt_x</p:attrName>
                                          <p:attrName>ppt_y</p:attrName>
                                        </p:attrNameLst>
                                      </p:cBhvr>
                                      <p:rCtr x="-82000" y="37000"/>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p:bldP spid="1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Helvetica LT Std"/>
        <a:ea typeface=""/>
        <a:cs typeface=""/>
      </a:majorFont>
      <a:minorFont>
        <a:latin typeface="Helvetica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11775</TotalTime>
  <Words>3430</Words>
  <Application>Microsoft Office PowerPoint</Application>
  <PresentationFormat>Widescreen</PresentationFormat>
  <Paragraphs>425</Paragraphs>
  <Slides>38</Slides>
  <Notes>38</Notes>
  <HiddenSlides>3</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Helvetica LT Std Light</vt:lpstr>
      <vt:lpstr>Calibri</vt:lpstr>
      <vt:lpstr>Helvetica LT Std</vt:lpstr>
      <vt:lpstr>Office Theme</vt:lpstr>
      <vt:lpstr>PATEX: Exploring Pattern Variations</vt:lpstr>
      <vt:lpstr>Patterns</vt:lpstr>
      <vt:lpstr>Structural Regularity in Patterns</vt:lpstr>
      <vt:lpstr>Structural Regularity in Patterns</vt:lpstr>
      <vt:lpstr>Pattern Variations</vt:lpstr>
      <vt:lpstr>Traditional Workflow: Editing Each Element</vt:lpstr>
      <vt:lpstr>Traditional Workflow: Editing Each Element</vt:lpstr>
      <vt:lpstr>Traditional Workflow: Editing Each Element</vt:lpstr>
      <vt:lpstr>Problem Statement</vt:lpstr>
      <vt:lpstr>Multiple Variations</vt:lpstr>
      <vt:lpstr>Multiple Variations</vt:lpstr>
      <vt:lpstr>PowerPoint Presentation</vt:lpstr>
      <vt:lpstr>PATEX</vt:lpstr>
      <vt:lpstr>PATEX Overview</vt:lpstr>
      <vt:lpstr>Pattern Elements</vt:lpstr>
      <vt:lpstr>The Pattern Graph</vt:lpstr>
      <vt:lpstr>The Pattern Graph</vt:lpstr>
      <vt:lpstr>PATEX Overview</vt:lpstr>
      <vt:lpstr>Computing Pattern Variations</vt:lpstr>
      <vt:lpstr>Updating Element Poses</vt:lpstr>
      <vt:lpstr>Updating Element Poses</vt:lpstr>
      <vt:lpstr>Linear Approximation</vt:lpstr>
      <vt:lpstr>Linear Approximation</vt:lpstr>
      <vt:lpstr>Linear Approximation: Accuracy</vt:lpstr>
      <vt:lpstr>PATEX Overview</vt:lpstr>
      <vt:lpstr>Choosing Pattern Variations</vt:lpstr>
      <vt:lpstr>Results</vt:lpstr>
      <vt:lpstr>Variations</vt:lpstr>
      <vt:lpstr>PowerPoint Presentation</vt:lpstr>
      <vt:lpstr>PowerPoint Presentation</vt:lpstr>
      <vt:lpstr>PowerPoint Presentation</vt:lpstr>
      <vt:lpstr>PowerPoint Presentation</vt:lpstr>
      <vt:lpstr>Additional Edit Session Results</vt:lpstr>
      <vt:lpstr>Conclusion and Limitations</vt:lpstr>
      <vt:lpstr>Limitations and Future Work</vt:lpstr>
      <vt:lpstr>Thank You!</vt:lpstr>
      <vt:lpstr>Controlling the Number of Variations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dc:creator>
  <cp:lastModifiedBy>Paul</cp:lastModifiedBy>
  <cp:revision>402</cp:revision>
  <cp:lastPrinted>2016-07-20T20:56:36Z</cp:lastPrinted>
  <dcterms:created xsi:type="dcterms:W3CDTF">2016-06-29T20:35:08Z</dcterms:created>
  <dcterms:modified xsi:type="dcterms:W3CDTF">2016-08-09T20:47:37Z</dcterms:modified>
</cp:coreProperties>
</file>