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m4a" ContentType="audio/mp4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3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1" r:id="rId3"/>
    <p:sldId id="262" r:id="rId4"/>
    <p:sldId id="294" r:id="rId5"/>
    <p:sldId id="264" r:id="rId6"/>
    <p:sldId id="313" r:id="rId7"/>
    <p:sldId id="284" r:id="rId8"/>
    <p:sldId id="314" r:id="rId9"/>
    <p:sldId id="315" r:id="rId10"/>
    <p:sldId id="316" r:id="rId11"/>
    <p:sldId id="317" r:id="rId12"/>
    <p:sldId id="291" r:id="rId13"/>
    <p:sldId id="270" r:id="rId14"/>
    <p:sldId id="271" r:id="rId15"/>
    <p:sldId id="273" r:id="rId16"/>
    <p:sldId id="274" r:id="rId17"/>
    <p:sldId id="292" r:id="rId18"/>
    <p:sldId id="276" r:id="rId19"/>
    <p:sldId id="275" r:id="rId20"/>
    <p:sldId id="304" r:id="rId21"/>
    <p:sldId id="278" r:id="rId22"/>
    <p:sldId id="279" r:id="rId23"/>
    <p:sldId id="285" r:id="rId24"/>
    <p:sldId id="281" r:id="rId25"/>
    <p:sldId id="293" r:id="rId26"/>
    <p:sldId id="320" r:id="rId27"/>
    <p:sldId id="321" r:id="rId28"/>
    <p:sldId id="322" r:id="rId29"/>
    <p:sldId id="287" r:id="rId30"/>
    <p:sldId id="298" r:id="rId31"/>
    <p:sldId id="300" r:id="rId32"/>
    <p:sldId id="288" r:id="rId33"/>
    <p:sldId id="290" r:id="rId34"/>
    <p:sldId id="318" r:id="rId35"/>
    <p:sldId id="319" r:id="rId36"/>
    <p:sldId id="303" r:id="rId37"/>
    <p:sldId id="260" r:id="rId38"/>
  </p:sldIdLst>
  <p:sldSz cx="9144000" cy="6858000" type="screen4x3"/>
  <p:notesSz cx="6881813" cy="10002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51">
          <p15:clr>
            <a:srgbClr val="A4A3A4"/>
          </p15:clr>
        </p15:guide>
        <p15:guide id="4" pos="216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93"/>
    <a:srgbClr val="FFFFA7"/>
    <a:srgbClr val="FFFF61"/>
    <a:srgbClr val="FFCC66"/>
    <a:srgbClr val="00A5E3"/>
    <a:srgbClr val="00B9FA"/>
    <a:srgbClr val="1DC4FF"/>
    <a:srgbClr val="83F06B"/>
    <a:srgbClr val="009900"/>
    <a:srgbClr val="00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1860" autoAdjust="0"/>
    <p:restoredTop sz="82759" autoAdjust="0"/>
  </p:normalViewPr>
  <p:slideViewPr>
    <p:cSldViewPr snapToGrid="0" snapToObjects="1">
      <p:cViewPr>
        <p:scale>
          <a:sx n="66" d="100"/>
          <a:sy n="66" d="100"/>
        </p:scale>
        <p:origin x="-1992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>
        <p:scale>
          <a:sx n="125" d="100"/>
          <a:sy n="125" d="100"/>
        </p:scale>
        <p:origin x="1080" y="-1892"/>
      </p:cViewPr>
      <p:guideLst>
        <p:guide orient="horz" pos="2880"/>
        <p:guide orient="horz" pos="3151"/>
        <p:guide pos="2160"/>
        <p:guide pos="216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6-11-25T23:28:52.784" idx="2">
    <p:pos x="10" y="10"/>
    <p:text>The animations don't work right for me on this slide, the objects seem to move to random places</p:text>
    <p:extLst mod="1">
      <p:ext uri="{C676402C-5697-4E1C-873F-D02D1690AC5C}">
        <p15:threadingInfo xmlns="" xmlns:p15="http://schemas.microsoft.com/office/powerpoint/2012/main" timeZoneBias="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6-11-25T23:57:29.634" idx="7">
    <p:pos x="10" y="10"/>
    <p:text>It might be good to briefly show the exemplar with template here, to see where the template comes from (and why it is shaped like this)</p:text>
    <p:extLst mod="1">
      <p:ext uri="{C676402C-5697-4E1C-873F-D02D1690AC5C}">
        <p15:threadingInfo xmlns="" xmlns:p15="http://schemas.microsoft.com/office/powerpoint/2012/main" timeZoneBias="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16-11-26T00:13:17.931" idx="14">
    <p:pos x="10" y="10"/>
    <p:text>This should be bigger, it might be better to split the image up to multiple slides</p:text>
    <p:extLst mod="1">
      <p:ext uri="{C676402C-5697-4E1C-873F-D02D1690AC5C}">
        <p15:threadingInfo xmlns="" xmlns:p15="http://schemas.microsoft.com/office/powerpoint/2012/main" timeZoneBias="0"/>
      </p:ext>
    </p:extLst>
  </p:cm>
  <p:cm authorId="3" dt="2016-11-26T00:14:01.651" idx="15">
    <p:pos x="146" y="146"/>
    <p:text>again, don't forget to mention how these scenes were generated and what the adience should take away from this experiment</p:text>
    <p:extLst mod="1">
      <p:ext uri="{C676402C-5697-4E1C-873F-D02D1690AC5C}">
        <p15:threadingInfo xmlns="" xmlns:p15="http://schemas.microsoft.com/office/powerpoint/2012/main" timeZoneBias="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82119" cy="501879"/>
          </a:xfrm>
          <a:prstGeom prst="rect">
            <a:avLst/>
          </a:prstGeom>
        </p:spPr>
        <p:txBody>
          <a:bodyPr vert="horz" lIns="96470" tIns="48235" rIns="96470" bIns="4823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4" y="3"/>
            <a:ext cx="2982119" cy="501879"/>
          </a:xfrm>
          <a:prstGeom prst="rect">
            <a:avLst/>
          </a:prstGeom>
        </p:spPr>
        <p:txBody>
          <a:bodyPr vert="horz" lIns="96470" tIns="48235" rIns="96470" bIns="48235" rtlCol="0"/>
          <a:lstStyle>
            <a:lvl1pPr algn="r">
              <a:defRPr sz="1300"/>
            </a:lvl1pPr>
          </a:lstStyle>
          <a:p>
            <a:fld id="{93A7C3E1-7FDC-44E9-AC93-E7C08EDC81F5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500963"/>
            <a:ext cx="2982119" cy="501878"/>
          </a:xfrm>
          <a:prstGeom prst="rect">
            <a:avLst/>
          </a:prstGeom>
        </p:spPr>
        <p:txBody>
          <a:bodyPr vert="horz" lIns="96470" tIns="48235" rIns="96470" bIns="4823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4" y="9500963"/>
            <a:ext cx="2982119" cy="501878"/>
          </a:xfrm>
          <a:prstGeom prst="rect">
            <a:avLst/>
          </a:prstGeom>
        </p:spPr>
        <p:txBody>
          <a:bodyPr vert="horz" lIns="96470" tIns="48235" rIns="96470" bIns="48235" rtlCol="0" anchor="b"/>
          <a:lstStyle>
            <a:lvl1pPr algn="r">
              <a:defRPr sz="1300"/>
            </a:lvl1pPr>
          </a:lstStyle>
          <a:p>
            <a:fld id="{8F9EF89D-D40C-4AB1-BC1A-2D81C2AFD4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81841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82119" cy="500142"/>
          </a:xfrm>
          <a:prstGeom prst="rect">
            <a:avLst/>
          </a:prstGeom>
        </p:spPr>
        <p:txBody>
          <a:bodyPr vert="horz" lIns="96470" tIns="48235" rIns="96470" bIns="48235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98104" y="1"/>
            <a:ext cx="2982119" cy="500142"/>
          </a:xfrm>
          <a:prstGeom prst="rect">
            <a:avLst/>
          </a:prstGeom>
        </p:spPr>
        <p:txBody>
          <a:bodyPr vert="horz" lIns="96470" tIns="48235" rIns="96470" bIns="48235" rtlCol="0"/>
          <a:lstStyle>
            <a:lvl1pPr algn="r">
              <a:defRPr sz="1300"/>
            </a:lvl1pPr>
          </a:lstStyle>
          <a:p>
            <a:fld id="{1F93234F-2ED4-4DC0-8EA9-CA412AD456E7}" type="datetimeFigureOut">
              <a:rPr lang="zh-CN" altLang="en-US" smtClean="0"/>
              <a:pPr/>
              <a:t>2016-12-26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035050" y="747713"/>
            <a:ext cx="2681288" cy="20113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0" tIns="48235" rIns="96470" bIns="48235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8182" y="4751348"/>
            <a:ext cx="5505450" cy="4501277"/>
          </a:xfrm>
          <a:prstGeom prst="rect">
            <a:avLst/>
          </a:prstGeom>
        </p:spPr>
        <p:txBody>
          <a:bodyPr vert="horz" lIns="96470" tIns="48235" rIns="96470" bIns="48235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2" y="9500961"/>
            <a:ext cx="2982119" cy="500142"/>
          </a:xfrm>
          <a:prstGeom prst="rect">
            <a:avLst/>
          </a:prstGeom>
        </p:spPr>
        <p:txBody>
          <a:bodyPr vert="horz" lIns="96470" tIns="48235" rIns="96470" bIns="48235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98104" y="9500961"/>
            <a:ext cx="2982119" cy="500142"/>
          </a:xfrm>
          <a:prstGeom prst="rect">
            <a:avLst/>
          </a:prstGeom>
        </p:spPr>
        <p:txBody>
          <a:bodyPr vert="horz" lIns="96470" tIns="48235" rIns="96470" bIns="48235" rtlCol="0" anchor="b"/>
          <a:lstStyle>
            <a:lvl1pPr algn="r">
              <a:defRPr sz="1300"/>
            </a:lvl1pPr>
          </a:lstStyle>
          <a:p>
            <a:fld id="{E77720E8-8831-4EC5-A858-20DFD6C651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67218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402957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43954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We are using open space as a </a:t>
            </a:r>
            <a:r>
              <a:rPr lang="en-US" altLang="zh-CN" dirty="0" smtClean="0"/>
              <a:t>template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The open space is like the board of the puzzle. </a:t>
            </a:r>
            <a:endParaRPr lang="zh-CN" altLang="en-US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we </a:t>
            </a:r>
            <a:r>
              <a:rPr lang="en-US" altLang="zh-CN" dirty="0" smtClean="0"/>
              <a:t>build the template from the open </a:t>
            </a:r>
            <a:r>
              <a:rPr lang="en-US" altLang="zh-CN" dirty="0" smtClean="0"/>
              <a:t>space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instead </a:t>
            </a:r>
            <a:r>
              <a:rPr lang="en-US" altLang="zh-CN" dirty="0" smtClean="0"/>
              <a:t>of the objects themselves. 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32076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We want to build the template from the </a:t>
            </a:r>
            <a:r>
              <a:rPr lang="en-US" altLang="zh-CN" dirty="0" smtClean="0"/>
              <a:t>open space </a:t>
            </a:r>
            <a:r>
              <a:rPr lang="en-US" altLang="zh-CN" dirty="0" smtClean="0"/>
              <a:t>of the scene (to abstract the spatial relationship).</a:t>
            </a:r>
          </a:p>
          <a:p>
            <a:r>
              <a:rPr lang="en-US" altLang="zh-CN" dirty="0" smtClean="0"/>
              <a:t>To compute the template we use IBS.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The IBS of a scene is a surface consisting of the set of points equidistant from neighboring objects in a scene. (in 2D… in 3D…)</a:t>
            </a:r>
          </a:p>
          <a:p>
            <a:r>
              <a:rPr lang="en-US" altLang="zh-CN" dirty="0" smtClean="0"/>
              <a:t>The IBS divides the open space of the scene into N subspaces, each of which corresponds to one object in the scene</a:t>
            </a:r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34294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(The motivation of using SCF)</a:t>
            </a:r>
          </a:p>
          <a:p>
            <a:r>
              <a:rPr lang="en-US" altLang="zh-CN" dirty="0" smtClean="0"/>
              <a:t>From</a:t>
            </a:r>
            <a:r>
              <a:rPr lang="en-US" altLang="zh-CN" baseline="0" dirty="0" smtClean="0"/>
              <a:t> point of template to the closest point on the desk, we can build a vector (the red </a:t>
            </a:r>
            <a:r>
              <a:rPr lang="en-US" altLang="zh-CN" baseline="0" dirty="0" smtClean="0"/>
              <a:t>arrows)</a:t>
            </a:r>
            <a:endParaRPr lang="en-US" altLang="zh-CN" baseline="0" dirty="0" smtClean="0"/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Feature1: The size of the vector can describe the distance from the template point to the </a:t>
            </a:r>
            <a:r>
              <a:rPr lang="en-US" altLang="zh-CN" baseline="0" dirty="0" smtClean="0"/>
              <a:t>object</a:t>
            </a:r>
            <a:endParaRPr lang="en-US" altLang="zh-CN" baseline="0" dirty="0" smtClean="0"/>
          </a:p>
          <a:p>
            <a:r>
              <a:rPr lang="en-US" altLang="zh-CN" baseline="0" dirty="0" smtClean="0"/>
              <a:t>Feature2: The direction of the vector can describe the relative direction between the two parts (p2 shows the surface part of the desk is above the template)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But how to tell the difference between p1 and p3? </a:t>
            </a:r>
            <a:r>
              <a:rPr lang="en-US" altLang="zh-CN" baseline="0" dirty="0" smtClean="0"/>
              <a:t>(the distance and direction are not descriptive enough)</a:t>
            </a:r>
            <a:endParaRPr lang="en-US" altLang="zh-CN" baseline="0" dirty="0" smtClean="0"/>
          </a:p>
          <a:p>
            <a:endParaRPr lang="en-US" altLang="zh-CN" baseline="0" dirty="0" smtClean="0"/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62576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The definition and computation of SCF: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To compute the SCF at the red point, we sample the boundary distance around the point and normalize it to get the volume diameter function.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SCF coefficients are the power of this function in each frequency band.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75709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SCF coefficients in the open space around different objects (two chairs and a desk – </a:t>
            </a:r>
            <a:r>
              <a:rPr lang="en-US" altLang="zh-CN" dirty="0" err="1" smtClean="0"/>
              <a:t>sideview</a:t>
            </a:r>
            <a:r>
              <a:rPr lang="en-US" altLang="zh-CN" dirty="0" smtClean="0"/>
              <a:t>) are shown as color maps. </a:t>
            </a:r>
          </a:p>
          <a:p>
            <a:r>
              <a:rPr lang="en-US" altLang="zh-CN" dirty="0" smtClean="0"/>
              <a:t>Values are clamped to 1 to preserve contrast for smaller coefficients. </a:t>
            </a:r>
          </a:p>
          <a:p>
            <a:r>
              <a:rPr lang="en-US" altLang="zh-CN" dirty="0" smtClean="0"/>
              <a:t>In each row, we show coefficient values of bands 0 to 4 for the object shown in the foreground.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Why good? The distributions are different for different types of </a:t>
            </a:r>
            <a:r>
              <a:rPr lang="en-US" altLang="zh-CN" dirty="0" smtClean="0"/>
              <a:t>models (chair</a:t>
            </a:r>
            <a:r>
              <a:rPr lang="en-US" altLang="zh-CN" baseline="0" dirty="0" smtClean="0"/>
              <a:t> vs. desk)</a:t>
            </a:r>
            <a:r>
              <a:rPr lang="en-US" altLang="zh-CN" dirty="0" smtClean="0"/>
              <a:t>, </a:t>
            </a:r>
            <a:r>
              <a:rPr lang="en-US" altLang="zh-CN" dirty="0" smtClean="0"/>
              <a:t>also robust to the change of local </a:t>
            </a:r>
            <a:r>
              <a:rPr lang="en-US" altLang="zh-CN" dirty="0" smtClean="0"/>
              <a:t>geometry(chair1 vs. chair2)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88099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The open space of a scene is defined as the free space outside the objects/template mesh.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The idea here is to fit the object to the template: find a good configuration of the object around the template so that the spatial relationship is kept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Fitting object to template = fitting template to object</a:t>
            </a:r>
          </a:p>
          <a:p>
            <a:r>
              <a:rPr lang="en-US" altLang="zh-CN" dirty="0" smtClean="0"/>
              <a:t>For computation convenience, we move the template in the object’s open space to find the best fit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13750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We need to evaluate</a:t>
            </a:r>
            <a:r>
              <a:rPr lang="en-US" altLang="zh-CN" baseline="0" dirty="0" smtClean="0"/>
              <a:t> how well </a:t>
            </a:r>
            <a:r>
              <a:rPr lang="en-US" altLang="zh-CN" baseline="0" dirty="0" smtClean="0"/>
              <a:t>an </a:t>
            </a:r>
            <a:r>
              <a:rPr lang="en-US" altLang="zh-CN" baseline="0" dirty="0" smtClean="0"/>
              <a:t>object with a given rigid transformation fit the template, </a:t>
            </a:r>
          </a:p>
          <a:p>
            <a:r>
              <a:rPr lang="en-US" altLang="zh-CN" baseline="0" dirty="0" smtClean="0"/>
              <a:t>So we define a similarity function based on comparing the cell features of the novel object to the cell features of the template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To do this we first sample points on </a:t>
            </a:r>
            <a:r>
              <a:rPr lang="en-US" altLang="zh-CN" baseline="0" dirty="0" smtClean="0"/>
              <a:t>the, </a:t>
            </a:r>
            <a:r>
              <a:rPr lang="en-US" altLang="zh-CN" baseline="0" dirty="0" smtClean="0"/>
              <a:t>then accumulate the difference between distance, direction and </a:t>
            </a:r>
            <a:r>
              <a:rPr lang="en-US" altLang="zh-CN" baseline="0" dirty="0" err="1" smtClean="0"/>
              <a:t>scf</a:t>
            </a:r>
            <a:r>
              <a:rPr lang="en-US" altLang="zh-CN" baseline="0" dirty="0" smtClean="0"/>
              <a:t> features</a:t>
            </a:r>
          </a:p>
          <a:p>
            <a:r>
              <a:rPr lang="en-US" altLang="zh-CN" baseline="0" dirty="0" smtClean="0"/>
              <a:t>Then the problem comes down to finding the maximum of </a:t>
            </a:r>
            <a:r>
              <a:rPr lang="en-US" altLang="zh-CN" baseline="0" dirty="0" err="1" smtClean="0"/>
              <a:t>S_final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08935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baseline="0" dirty="0" smtClean="0"/>
              <a:t>To </a:t>
            </a:r>
            <a:r>
              <a:rPr lang="en-US" altLang="zh-CN" baseline="0" dirty="0" smtClean="0"/>
              <a:t>find the best fitting, we use geometric hashing method to match the template points and the candidate points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This fitting process only produces an approximate match due to the finite sampling density of open space points.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82355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4704">
              <a:defRPr/>
            </a:pPr>
            <a:r>
              <a:rPr lang="en-US" altLang="zh-CN" sz="1700" dirty="0" smtClean="0"/>
              <a:t>We reduce our search space to regions that are likely to contain good candidates. </a:t>
            </a:r>
          </a:p>
          <a:p>
            <a:r>
              <a:rPr lang="en-US" altLang="zh-CN" sz="1700" dirty="0" smtClean="0"/>
              <a:t>This is similar to the bag of visual words concept, where the goal is to search for a volume that contains point sets with high matching score.</a:t>
            </a:r>
          </a:p>
          <a:p>
            <a:endParaRPr lang="en-US" altLang="zh-CN" sz="1700" dirty="0" smtClean="0"/>
          </a:p>
          <a:p>
            <a:r>
              <a:rPr lang="en-US" altLang="zh-CN" sz="1700" dirty="0" smtClean="0"/>
              <a:t>More specifically, we first do the Feature points clustering, </a:t>
            </a:r>
          </a:p>
          <a:p>
            <a:r>
              <a:rPr lang="en-US" altLang="zh-CN" sz="1700" dirty="0" smtClean="0"/>
              <a:t>then pre-compute features values at a uniform grid of points in the open space around the novel object  </a:t>
            </a:r>
          </a:p>
          <a:p>
            <a:r>
              <a:rPr lang="en-US" altLang="zh-CN" sz="1700" dirty="0" smtClean="0"/>
              <a:t>Then we use a “sliding window” to test all different sub-regions of the open </a:t>
            </a:r>
            <a:r>
              <a:rPr lang="en-US" altLang="zh-CN" sz="1700" dirty="0" smtClean="0"/>
              <a:t>space</a:t>
            </a:r>
          </a:p>
          <a:p>
            <a:endParaRPr lang="en-US" altLang="zh-CN" sz="1700" dirty="0" smtClean="0"/>
          </a:p>
          <a:p>
            <a:r>
              <a:rPr lang="en-US" altLang="zh-CN" sz="1800" dirty="0" smtClean="0"/>
              <a:t>After</a:t>
            </a:r>
            <a:r>
              <a:rPr lang="en-US" altLang="zh-CN" sz="1800" baseline="0" dirty="0" smtClean="0"/>
              <a:t> finding the ROI, we ignore other points in the open space and only consider the points in the ROI</a:t>
            </a:r>
          </a:p>
          <a:p>
            <a:r>
              <a:rPr lang="en-US" altLang="zh-CN" sz="1800" baseline="0" dirty="0" smtClean="0"/>
              <a:t>Within the ROI, we do the geometric hashing</a:t>
            </a:r>
          </a:p>
          <a:p>
            <a:endParaRPr lang="en-US" altLang="zh-CN" sz="1700" dirty="0" smtClean="0"/>
          </a:p>
          <a:p>
            <a:endParaRPr lang="en-US" altLang="zh-CN" sz="1900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03415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There are many types of spatial relationships in a daily life scene, </a:t>
            </a:r>
          </a:p>
          <a:p>
            <a:r>
              <a:rPr lang="en-US" altLang="zh-CN" dirty="0" smtClean="0"/>
              <a:t>some are simple, such as the toys</a:t>
            </a:r>
            <a:r>
              <a:rPr lang="en-US" altLang="zh-CN" baseline="0" dirty="0" smtClean="0"/>
              <a:t> on the chest of drawers, pictures hang on the wall;</a:t>
            </a:r>
          </a:p>
          <a:p>
            <a:r>
              <a:rPr lang="en-US" altLang="zh-CN" baseline="0" dirty="0" smtClean="0"/>
              <a:t>But some are more complex, such as the hat on the stand, the flower in the vase;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73867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We iteratively refine the coarse matching results by maximizing the similarity function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53268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For scenes composed of more than two objects, directly placing objects into the template cells can be overly restrictive.</a:t>
            </a:r>
          </a:p>
          <a:p>
            <a:r>
              <a:rPr lang="en-US" altLang="zh-CN" dirty="0" smtClean="0"/>
              <a:t>By using a scene hierarchy, we decompose the synthesis to a sequence of </a:t>
            </a:r>
            <a:r>
              <a:rPr lang="en-US" altLang="zh-CN" dirty="0" err="1" smtClean="0"/>
              <a:t>pairwise</a:t>
            </a:r>
            <a:r>
              <a:rPr lang="en-US" altLang="zh-CN" dirty="0" smtClean="0"/>
              <a:t> synthesis (describe the example).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For the bathroom scene we combine our approach with Fisher’s method to show that our method can be used as a component of existing scene synthesis pipelines. </a:t>
            </a:r>
          </a:p>
          <a:p>
            <a:r>
              <a:rPr lang="en-US" altLang="zh-CN" dirty="0" smtClean="0"/>
              <a:t>To create the variations for the bathroom scene, objects in complex relationships, such as the baby in the bathtub, toothbrush in the cup, are synthesized</a:t>
            </a:r>
          </a:p>
          <a:p>
            <a:r>
              <a:rPr lang="en-US" altLang="zh-CN" dirty="0" smtClean="0"/>
              <a:t>by our method, then merged and placed as single objects into the scene using The arrangement and layout models of Fisher’s method.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012677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Realistic scenes usually contain constraints that are not captured purely by the geometry of </a:t>
            </a:r>
            <a:r>
              <a:rPr lang="en-US" altLang="zh-CN" dirty="0" smtClean="0"/>
              <a:t>relationships.</a:t>
            </a:r>
          </a:p>
          <a:p>
            <a:r>
              <a:rPr lang="en-US" altLang="zh-CN" sz="2100" dirty="0" smtClean="0"/>
              <a:t>Resolving </a:t>
            </a:r>
            <a:r>
              <a:rPr lang="en-US" altLang="zh-CN" sz="2100" dirty="0" smtClean="0"/>
              <a:t>placement ambiguity, Contact constraints, Upright constraints, Floor constraints, Collision constraints</a:t>
            </a:r>
            <a:endParaRPr lang="zh-CN" altLang="en-US" sz="2100" dirty="0" smtClean="0"/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008272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240674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4704">
              <a:defRPr/>
            </a:pPr>
            <a:r>
              <a:rPr lang="en-US" altLang="zh-CN" dirty="0" smtClean="0"/>
              <a:t>The input of our experiments</a:t>
            </a:r>
            <a:r>
              <a:rPr lang="en-US" altLang="zh-CN" baseline="0" dirty="0" smtClean="0"/>
              <a:t> are four example scenes and a database of unlabeled objects</a:t>
            </a:r>
          </a:p>
          <a:p>
            <a:pPr defTabSz="964704">
              <a:defRPr/>
            </a:pPr>
            <a:endParaRPr lang="en-US" altLang="zh-CN" baseline="0" dirty="0" smtClean="0"/>
          </a:p>
          <a:p>
            <a:r>
              <a:rPr lang="en-US" altLang="zh-CN" baseline="0" dirty="0" smtClean="0"/>
              <a:t>We use both our method and the </a:t>
            </a:r>
            <a:r>
              <a:rPr lang="en-US" altLang="zh-CN" baseline="0" dirty="0" err="1" smtClean="0"/>
              <a:t>ShapeSPH</a:t>
            </a:r>
            <a:r>
              <a:rPr lang="en-US" altLang="zh-CN" baseline="0" dirty="0" smtClean="0"/>
              <a:t> method to </a:t>
            </a:r>
            <a:r>
              <a:rPr lang="en-US" altLang="zh-CN" dirty="0" smtClean="0"/>
              <a:t>synthesize all possible combinations of retrieved object pairs and rank them based on their combined fitting score.</a:t>
            </a:r>
          </a:p>
          <a:p>
            <a:endParaRPr lang="en-US" altLang="zh-CN" baseline="0" dirty="0" smtClean="0"/>
          </a:p>
          <a:p>
            <a:pPr defTabSz="964704">
              <a:defRPr/>
            </a:pPr>
            <a:r>
              <a:rPr lang="en-US" altLang="zh-CN" dirty="0" smtClean="0"/>
              <a:t>Baseline method: </a:t>
            </a:r>
            <a:r>
              <a:rPr lang="en-US" altLang="zh-CN" dirty="0" err="1" smtClean="0"/>
              <a:t>ShapeSPH</a:t>
            </a:r>
            <a:endParaRPr lang="en-US" altLang="zh-CN" dirty="0" smtClean="0"/>
          </a:p>
          <a:p>
            <a:r>
              <a:rPr lang="en-US" altLang="zh-CN" dirty="0" smtClean="0"/>
              <a:t>Objects in the example pair are replaced separately with database objects using global shape alignment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21058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The</a:t>
            </a:r>
            <a:r>
              <a:rPr lang="en-US" altLang="zh-CN" baseline="0" dirty="0" smtClean="0"/>
              <a:t> incorrectly synthesized pairs are marked with purple background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Here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our method performs better (there are less incorrect</a:t>
            </a:r>
            <a:r>
              <a:rPr lang="en-US" altLang="zh-CN" baseline="0" dirty="0" smtClean="0"/>
              <a:t> results</a:t>
            </a:r>
            <a:r>
              <a:rPr lang="en-US" altLang="zh-CN" dirty="0" smtClean="0"/>
              <a:t>), because we describe and optimize for the geometric relationship between these objects</a:t>
            </a:r>
          </a:p>
          <a:p>
            <a:r>
              <a:rPr lang="en-US" altLang="zh-CN" dirty="0" smtClean="0"/>
              <a:t>The baseline method produces a large number of false positives, because it only takes into account the geometry of individual example objects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115255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We compare our results against results obtained from Fisher et al.[2012] using the same input scene.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19931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391269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06782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We rated plausibility of each synthesized scene via a user study.</a:t>
            </a:r>
          </a:p>
          <a:p>
            <a:r>
              <a:rPr lang="en-US" altLang="zh-CN" dirty="0" smtClean="0"/>
              <a:t>Users are shown images of two randomly picked scenes and asked to judge which object arrangement is more realistic.</a:t>
            </a:r>
          </a:p>
          <a:p>
            <a:pPr defTabSz="964704">
              <a:defRPr/>
            </a:pPr>
            <a:r>
              <a:rPr lang="en-US" altLang="zh-CN" dirty="0" smtClean="0"/>
              <a:t>The study was performed in Mechanical Turk.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19803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baseline="0" dirty="0" smtClean="0"/>
              <a:t>it’s time consuming to manually make such scenes, because the objects has to be in specific relative configurations to form the relationship; 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[Objective]</a:t>
            </a:r>
          </a:p>
          <a:p>
            <a:r>
              <a:rPr lang="en-US" altLang="zh-CN" dirty="0" smtClean="0"/>
              <a:t>To save the labor</a:t>
            </a:r>
            <a:r>
              <a:rPr lang="en-US" altLang="zh-CN" baseline="0" dirty="0" smtClean="0"/>
              <a:t>, we propose a method to creating variations for such scenes </a:t>
            </a:r>
          </a:p>
          <a:p>
            <a:r>
              <a:rPr lang="en-US" altLang="zh-CN" baseline="0" dirty="0" smtClean="0"/>
              <a:t>Given a exemplar, our method can </a:t>
            </a:r>
            <a:r>
              <a:rPr lang="en-US" altLang="zh-CN" dirty="0" smtClean="0"/>
              <a:t>synthesize object pairs in a relationship similar to the exemplar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For</a:t>
            </a:r>
            <a:r>
              <a:rPr lang="en-US" altLang="zh-CN" baseline="0" dirty="0" smtClean="0"/>
              <a:t> example, put different flowers into different vases, tuck different chairs under different desks…</a:t>
            </a:r>
            <a:endParaRPr lang="en-US" altLang="zh-CN" dirty="0" smtClean="0"/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361975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Using the </a:t>
            </a:r>
            <a:r>
              <a:rPr lang="en-US" altLang="zh-CN" dirty="0" err="1" smtClean="0"/>
              <a:t>BradleyTerry</a:t>
            </a:r>
            <a:r>
              <a:rPr lang="en-US" altLang="zh-CN" dirty="0" smtClean="0"/>
              <a:t> Model [Hunter 2004], we obtained a ‘realism’ or ‘plausibility’ score for each image from the results of these </a:t>
            </a:r>
            <a:r>
              <a:rPr lang="en-US" altLang="zh-CN" dirty="0" err="1" smtClean="0"/>
              <a:t>pairwise</a:t>
            </a:r>
            <a:endParaRPr lang="en-US" altLang="zh-CN" dirty="0" smtClean="0"/>
          </a:p>
          <a:p>
            <a:r>
              <a:rPr lang="en-US" altLang="zh-CN" dirty="0" smtClean="0"/>
              <a:t>comparisons, as well as probabilities for each image to be judged more realistic than any other image in the dataset.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058361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For synthesizing scenes where the same spatial relations can be found at various locations, such as hats hung at multiple </a:t>
            </a:r>
            <a:r>
              <a:rPr lang="en-US" altLang="zh-CN" dirty="0" err="1" smtClean="0"/>
              <a:t>hatholders</a:t>
            </a:r>
            <a:r>
              <a:rPr lang="en-US" altLang="zh-CN" dirty="0" smtClean="0"/>
              <a:t>, we find multiple candidate locations around the stand and do the object fitting several times.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By doing this we produce scenes with different </a:t>
            </a:r>
            <a:r>
              <a:rPr lang="en-US" altLang="zh-CN" dirty="0" err="1" smtClean="0"/>
              <a:t>hatholders</a:t>
            </a:r>
            <a:r>
              <a:rPr lang="en-US" altLang="zh-CN" dirty="0" smtClean="0"/>
              <a:t> and hats. 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Similarly we can produce these objects-on-shelf scenes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471386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034443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Thanks!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49761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These methods provide effective systems to </a:t>
            </a:r>
            <a:r>
              <a:rPr lang="en-US" altLang="zh-CN" dirty="0" smtClean="0"/>
              <a:t>synthesize </a:t>
            </a:r>
            <a:r>
              <a:rPr lang="en-US" altLang="zh-CN" dirty="0" smtClean="0"/>
              <a:t>indoor scenes.</a:t>
            </a:r>
          </a:p>
          <a:p>
            <a:r>
              <a:rPr lang="en-US" altLang="zh-CN" dirty="0" smtClean="0"/>
              <a:t>They cannot handle complex spatial relations due to their simple </a:t>
            </a:r>
            <a:r>
              <a:rPr lang="en-US" altLang="zh-CN" dirty="0" err="1" smtClean="0"/>
              <a:t>centroid</a:t>
            </a:r>
            <a:r>
              <a:rPr lang="en-US" altLang="zh-CN" dirty="0" smtClean="0"/>
              <a:t>-based relationship representation. Our work focus on handing complex relations. </a:t>
            </a:r>
          </a:p>
          <a:p>
            <a:r>
              <a:rPr lang="en-US" altLang="zh-CN" dirty="0" smtClean="0"/>
              <a:t>Additionally, several methods require an extensive scene database as input, while we only work with a single example scene.</a:t>
            </a:r>
          </a:p>
          <a:p>
            <a:pPr defTabSz="964704">
              <a:defRPr/>
            </a:pPr>
            <a:endParaRPr lang="en-US" altLang="zh-CN" dirty="0" smtClean="0"/>
          </a:p>
          <a:p>
            <a:pPr defTabSz="964704">
              <a:defRPr/>
            </a:pPr>
            <a:r>
              <a:rPr lang="en-US" altLang="zh-CN" dirty="0" smtClean="0"/>
              <a:t>about the previous </a:t>
            </a:r>
            <a:r>
              <a:rPr lang="en-US" altLang="zh-CN" dirty="0" smtClean="0"/>
              <a:t>method </a:t>
            </a:r>
            <a:r>
              <a:rPr lang="en-US" altLang="zh-CN" dirty="0" smtClean="0"/>
              <a:t>-&gt; their representation -&gt; their problem -&gt; the representation  we make use of -&gt; our solution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27074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Traditional</a:t>
            </a:r>
            <a:r>
              <a:rPr lang="en-US" altLang="zh-CN" baseline="0" dirty="0" smtClean="0"/>
              <a:t> methods: Relative vector / individual shape matching (example 1)</a:t>
            </a:r>
          </a:p>
          <a:p>
            <a:r>
              <a:rPr lang="en-US" altLang="zh-CN" baseline="0" dirty="0" smtClean="0"/>
              <a:t>They </a:t>
            </a:r>
            <a:r>
              <a:rPr lang="en-US" altLang="zh-CN" baseline="0" dirty="0" smtClean="0"/>
              <a:t>do </a:t>
            </a:r>
            <a:r>
              <a:rPr lang="en-US" altLang="zh-CN" baseline="0" dirty="0" smtClean="0"/>
              <a:t>not work for complex relations (example 2, might be ok if we add orientation constraints; example 3, totally </a:t>
            </a:r>
            <a:r>
              <a:rPr lang="en-US" altLang="zh-CN" baseline="0" dirty="0" smtClean="0"/>
              <a:t>don’t </a:t>
            </a:r>
            <a:r>
              <a:rPr lang="en-US" altLang="zh-CN" baseline="0" dirty="0" smtClean="0"/>
              <a:t>work)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Because “switching individual object” does not consider spatial relationship between the two parts</a:t>
            </a:r>
          </a:p>
          <a:p>
            <a:r>
              <a:rPr lang="en-US" altLang="zh-CN" baseline="0" dirty="0" smtClean="0"/>
              <a:t>And “relative vector" abstract the object to be a single point, it contains too little information of spatial relationships  </a:t>
            </a:r>
          </a:p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18214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4704">
              <a:defRPr/>
            </a:pPr>
            <a:r>
              <a:rPr lang="en-US" altLang="zh-CN" dirty="0" smtClean="0"/>
              <a:t>We use IBS to synthesis new scenes</a:t>
            </a:r>
          </a:p>
          <a:p>
            <a:pPr defTabSz="964704">
              <a:defRPr/>
            </a:pPr>
            <a:endParaRPr lang="en-US" altLang="zh-CN" dirty="0" smtClean="0"/>
          </a:p>
          <a:p>
            <a:pPr defTabSz="964704">
              <a:defRPr/>
            </a:pPr>
            <a:r>
              <a:rPr lang="en-US" altLang="zh-CN" dirty="0" smtClean="0"/>
              <a:t>Emphasize</a:t>
            </a:r>
            <a:r>
              <a:rPr lang="en-US" altLang="zh-CN" baseline="0" dirty="0" smtClean="0"/>
              <a:t>: </a:t>
            </a:r>
            <a:r>
              <a:rPr lang="en-US" altLang="zh-CN" dirty="0" smtClean="0"/>
              <a:t>we don't want to replace a full synthesis pipeline, but instead provide a component for a synthesis pipeline that can be used to synthesize these complex relationships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60090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17038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50010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42975" y="747713"/>
            <a:ext cx="4999038" cy="3751262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720E8-8831-4EC5-A858-20DFD6C6511A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38930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0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8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6549" cy="6889912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358817" y="1520573"/>
            <a:ext cx="8468919" cy="3731683"/>
          </a:xfrm>
        </p:spPr>
        <p:txBody>
          <a:bodyPr>
            <a:normAutofit/>
          </a:bodyPr>
          <a:lstStyle>
            <a:lvl1pPr marL="0" indent="0" algn="ctr">
              <a:buNone/>
              <a:defRPr sz="3600" b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Title or Logo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1785" y="2"/>
            <a:ext cx="2787315" cy="1672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366211" y="987323"/>
            <a:ext cx="1461524" cy="3980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198302" y="4521761"/>
            <a:ext cx="1995943" cy="23814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0048" y="4521759"/>
            <a:ext cx="1996935" cy="2371410"/>
          </a:xfrm>
          <a:prstGeom prst="rect">
            <a:avLst/>
          </a:prstGeom>
        </p:spPr>
      </p:pic>
      <p:grpSp>
        <p:nvGrpSpPr>
          <p:cNvPr id="30" name="Group 29"/>
          <p:cNvGrpSpPr/>
          <p:nvPr userDrawn="1"/>
        </p:nvGrpSpPr>
        <p:grpSpPr>
          <a:xfrm>
            <a:off x="2246829" y="5906264"/>
            <a:ext cx="4692895" cy="713682"/>
            <a:chOff x="2246827" y="5906264"/>
            <a:chExt cx="4692894" cy="713682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7" cstate="screen"/>
            <a:stretch>
              <a:fillRect/>
            </a:stretch>
          </p:blipFill>
          <p:spPr>
            <a:xfrm>
              <a:off x="2315148" y="6282135"/>
              <a:ext cx="4556250" cy="225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8" cstate="screen"/>
            <a:stretch>
              <a:fillRect/>
            </a:stretch>
          </p:blipFill>
          <p:spPr>
            <a:xfrm>
              <a:off x="3692471" y="5906264"/>
              <a:ext cx="1801604" cy="14833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9" cstate="screen"/>
            <a:stretch>
              <a:fillRect/>
            </a:stretch>
          </p:blipFill>
          <p:spPr>
            <a:xfrm>
              <a:off x="2246827" y="6532174"/>
              <a:ext cx="4692894" cy="8777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8" y="186089"/>
            <a:ext cx="2101359" cy="11826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1176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6549" cy="6889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" y="5216297"/>
            <a:ext cx="2787315" cy="1672389"/>
          </a:xfrm>
          <a:prstGeom prst="rect">
            <a:avLst/>
          </a:prstGeom>
        </p:spPr>
      </p:pic>
      <p:sp>
        <p:nvSpPr>
          <p:cNvPr id="37" name="Content Placeholder 18"/>
          <p:cNvSpPr>
            <a:spLocks noGrp="1"/>
          </p:cNvSpPr>
          <p:nvPr>
            <p:ph sz="quarter" idx="10" hasCustomPrompt="1"/>
          </p:nvPr>
        </p:nvSpPr>
        <p:spPr>
          <a:xfrm>
            <a:off x="358817" y="1520573"/>
            <a:ext cx="8468919" cy="3731683"/>
          </a:xfrm>
        </p:spPr>
        <p:txBody>
          <a:bodyPr/>
          <a:lstStyle>
            <a:lvl1pPr marL="457200" indent="-457200"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914400" indent="-457200"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2573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7145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717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32689" y="557050"/>
            <a:ext cx="6095043" cy="567559"/>
          </a:xfrm>
        </p:spPr>
        <p:txBody>
          <a:bodyPr>
            <a:noAutofit/>
          </a:bodyPr>
          <a:lstStyle>
            <a:lvl1pPr algn="l">
              <a:defRPr sz="3200" b="1" strike="noStrike" cap="none" normalizeH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1785" y="2"/>
            <a:ext cx="2787315" cy="16723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2585183" y="621452"/>
            <a:ext cx="22500" cy="438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8" y="186089"/>
            <a:ext cx="2101359" cy="11826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912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6549" cy="68899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" y="5216297"/>
            <a:ext cx="2787315" cy="16723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1785" y="2"/>
            <a:ext cx="2787315" cy="1672389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358817" y="2867739"/>
            <a:ext cx="8468919" cy="1572683"/>
          </a:xfrm>
        </p:spPr>
        <p:txBody>
          <a:bodyPr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1" baseline="0">
                <a:solidFill>
                  <a:schemeClr val="tx1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Slide Separator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8" y="186089"/>
            <a:ext cx="2101359" cy="11826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933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6549" cy="68899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" y="5216297"/>
            <a:ext cx="2787315" cy="16723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1785" y="2"/>
            <a:ext cx="2787315" cy="1672389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598579" y="1520571"/>
            <a:ext cx="3989388" cy="1071032"/>
          </a:xfrm>
        </p:spPr>
        <p:txBody>
          <a:bodyPr>
            <a:normAutofit/>
          </a:bodyPr>
          <a:lstStyle>
            <a:lvl1pPr marL="0" indent="0">
              <a:buNone/>
              <a:defRPr sz="2500" b="1" i="0" cap="all" baseline="0">
                <a:solidFill>
                  <a:srgbClr val="42BC9F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Ending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366211" y="6221915"/>
            <a:ext cx="1461524" cy="398033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2246829" y="5906264"/>
            <a:ext cx="4692895" cy="713682"/>
            <a:chOff x="2246827" y="5906264"/>
            <a:chExt cx="4692894" cy="713682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5" cstate="screen"/>
            <a:stretch>
              <a:fillRect/>
            </a:stretch>
          </p:blipFill>
          <p:spPr>
            <a:xfrm>
              <a:off x="2315148" y="6282135"/>
              <a:ext cx="4556250" cy="22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6" cstate="screen"/>
            <a:stretch>
              <a:fillRect/>
            </a:stretch>
          </p:blipFill>
          <p:spPr>
            <a:xfrm>
              <a:off x="3692471" y="5906264"/>
              <a:ext cx="1801604" cy="14833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7" cstate="screen"/>
            <a:stretch>
              <a:fillRect/>
            </a:stretch>
          </p:blipFill>
          <p:spPr>
            <a:xfrm>
              <a:off x="2246827" y="6532174"/>
              <a:ext cx="4692894" cy="87772"/>
            </a:xfrm>
            <a:prstGeom prst="rect">
              <a:avLst/>
            </a:prstGeom>
          </p:spPr>
        </p:pic>
      </p:grpSp>
      <p:sp>
        <p:nvSpPr>
          <p:cNvPr id="23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598579" y="2777067"/>
            <a:ext cx="3989388" cy="2478816"/>
          </a:xfrm>
        </p:spPr>
        <p:txBody>
          <a:bodyPr>
            <a:normAutofit/>
          </a:bodyPr>
          <a:lstStyle>
            <a:lvl1pPr marL="0" indent="0">
              <a:buNone/>
              <a:defRPr sz="2000" b="0" i="0" cap="none" baseline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lvl="0"/>
            <a:r>
              <a:rPr lang="en-US" dirty="0" smtClean="0"/>
              <a:t>Contact Information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5"/>
          <a:stretch/>
        </p:blipFill>
        <p:spPr>
          <a:xfrm>
            <a:off x="6502403" y="1520571"/>
            <a:ext cx="2686700" cy="37353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8" y="186089"/>
            <a:ext cx="2101359" cy="11826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203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7B780-FA53-DF48-A1FA-E2D152A94740}" type="datetimeFigureOut">
              <a:rPr lang="en-US" smtClean="0"/>
              <a:pPr/>
              <a:t>12/26/2016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987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4a"/><Relationship Id="rId6" Type="http://schemas.openxmlformats.org/officeDocument/2006/relationships/image" Target="../media/image44.png"/><Relationship Id="rId5" Type="http://schemas.microsoft.com/office/2007/relationships/media" Target="../media/media3.m4a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4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comments" Target="../comments/comment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comments" Target="../comments/comment1.xml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4a"/><Relationship Id="rId6" Type="http://schemas.microsoft.com/office/2007/relationships/media" Target="../media/media1.m4a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2.m4a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4a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58815" y="1399592"/>
            <a:ext cx="8178696" cy="998694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 smtClean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Relationship Template for Creating </a:t>
            </a:r>
          </a:p>
          <a:p>
            <a:r>
              <a:rPr lang="en-US" altLang="zh-CN" dirty="0" smtClean="0">
                <a:solidFill>
                  <a:schemeClr val="tx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Scene Variations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70179" y="2677887"/>
            <a:ext cx="320973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Xi Zhao </a:t>
            </a:r>
          </a:p>
          <a:p>
            <a:pPr algn="ctr"/>
            <a:r>
              <a:rPr lang="en-US" altLang="zh-CN" sz="1400" dirty="0" smtClean="0"/>
              <a:t>Xi’an </a:t>
            </a:r>
            <a:r>
              <a:rPr lang="en-US" altLang="zh-CN" sz="1400" dirty="0" err="1" smtClean="0"/>
              <a:t>Jiaotong</a:t>
            </a:r>
            <a:r>
              <a:rPr lang="en-US" altLang="zh-CN" sz="1400" dirty="0" smtClean="0"/>
              <a:t> University</a:t>
            </a:r>
          </a:p>
          <a:p>
            <a:pPr algn="ctr"/>
            <a:endParaRPr lang="en-US" altLang="zh-CN" sz="1400" dirty="0" smtClean="0"/>
          </a:p>
          <a:p>
            <a:pPr algn="ctr"/>
            <a:r>
              <a:rPr lang="en-US" altLang="zh-CN" dirty="0" err="1" smtClean="0"/>
              <a:t>Ruizhen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Hu</a:t>
            </a:r>
            <a:endParaRPr lang="en-US" altLang="zh-CN" dirty="0" smtClean="0"/>
          </a:p>
          <a:p>
            <a:pPr algn="ctr"/>
            <a:r>
              <a:rPr lang="en-US" altLang="zh-CN" sz="1400" dirty="0" smtClean="0"/>
              <a:t>Shenzhen University</a:t>
            </a:r>
          </a:p>
          <a:p>
            <a:pPr algn="ctr"/>
            <a:endParaRPr lang="en-US" altLang="zh-CN" sz="1400" dirty="0" smtClean="0"/>
          </a:p>
          <a:p>
            <a:pPr algn="ctr"/>
            <a:r>
              <a:rPr lang="en-US" altLang="zh-CN" dirty="0" smtClean="0"/>
              <a:t>Paul Guerrero</a:t>
            </a:r>
          </a:p>
          <a:p>
            <a:pPr algn="ctr"/>
            <a:r>
              <a:rPr lang="en-US" altLang="zh-CN" dirty="0" err="1" smtClean="0"/>
              <a:t>Niloy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Mitra</a:t>
            </a:r>
            <a:endParaRPr lang="en-US" altLang="zh-CN" dirty="0" smtClean="0"/>
          </a:p>
          <a:p>
            <a:pPr algn="ctr"/>
            <a:r>
              <a:rPr lang="en-US" altLang="zh-CN" sz="1400" dirty="0" smtClean="0"/>
              <a:t>University College London</a:t>
            </a:r>
          </a:p>
          <a:p>
            <a:pPr algn="ctr"/>
            <a:endParaRPr lang="en-US" altLang="zh-CN" sz="1400" dirty="0" smtClean="0"/>
          </a:p>
          <a:p>
            <a:pPr algn="ctr"/>
            <a:r>
              <a:rPr lang="en-US" altLang="zh-CN" dirty="0" err="1" smtClean="0"/>
              <a:t>Taku</a:t>
            </a:r>
            <a:r>
              <a:rPr lang="en-US" altLang="zh-CN" dirty="0" smtClean="0"/>
              <a:t> Komura</a:t>
            </a:r>
          </a:p>
          <a:p>
            <a:pPr algn="ctr"/>
            <a:r>
              <a:rPr lang="en-US" altLang="zh-CN" sz="1400" dirty="0" smtClean="0"/>
              <a:t>Edinburgh University</a:t>
            </a:r>
            <a:endParaRPr lang="zh-CN" altLang="en-US" sz="1400" dirty="0"/>
          </a:p>
        </p:txBody>
      </p:sp>
      <p:pic>
        <p:nvPicPr>
          <p:cNvPr id="3" name="Picture 2" descr="E:\warehouse\MyPictures\QQ图片20161124172043.pn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69635" y="3045433"/>
            <a:ext cx="788245" cy="786767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66143" y="3923404"/>
            <a:ext cx="1121087" cy="114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E:\warehouse\MyPictures\Shenzhen_University_Logo.svg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206014" y="3045433"/>
            <a:ext cx="786767" cy="786767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71650" y="4305300"/>
            <a:ext cx="1186231" cy="35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6070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CN" cap="none" dirty="0" smtClean="0"/>
              <a:t>Overview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6256834"/>
            <a:ext cx="9180000" cy="6279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486585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6" name="组合 21"/>
          <p:cNvGrpSpPr/>
          <p:nvPr/>
        </p:nvGrpSpPr>
        <p:grpSpPr>
          <a:xfrm>
            <a:off x="1604199" y="1367678"/>
            <a:ext cx="4885436" cy="3378951"/>
            <a:chOff x="1991544" y="723575"/>
            <a:chExt cx="6513916" cy="467941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60008" y="723575"/>
              <a:ext cx="6345452" cy="4679418"/>
            </a:xfrm>
            <a:prstGeom prst="rect">
              <a:avLst/>
            </a:prstGeom>
          </p:spPr>
        </p:pic>
        <p:sp>
          <p:nvSpPr>
            <p:cNvPr id="8" name="文本框 20"/>
            <p:cNvSpPr txBox="1"/>
            <p:nvPr/>
          </p:nvSpPr>
          <p:spPr>
            <a:xfrm>
              <a:off x="1991544" y="1337563"/>
              <a:ext cx="1411071" cy="6393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/>
                <a:t>Result</a:t>
              </a:r>
              <a:endParaRPr lang="zh-CN" altLang="en-US" sz="2400" dirty="0"/>
            </a:p>
          </p:txBody>
        </p:sp>
      </p:grpSp>
      <p:pic>
        <p:nvPicPr>
          <p:cNvPr id="9" name="音频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screen"/>
          <a:stretch>
            <a:fillRect/>
          </a:stretch>
        </p:blipFill>
        <p:spPr>
          <a:xfrm>
            <a:off x="8677275" y="6235702"/>
            <a:ext cx="304800" cy="4064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848476" y="6325302"/>
            <a:ext cx="2295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zh-CN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Scene synthesis</a:t>
            </a:r>
            <a:endParaRPr lang="zh-CN" alt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884822" y="6614710"/>
            <a:ext cx="9160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24929" y="6348712"/>
            <a:ext cx="4572000" cy="46166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altLang="zh-CN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.Template construction</a:t>
            </a:r>
            <a:endParaRPr lang="zh-CN" alt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136058" y="6348712"/>
            <a:ext cx="247116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zh-CN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Object fitting</a:t>
            </a:r>
            <a:endParaRPr lang="zh-CN" alt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2713573" y="6614710"/>
            <a:ext cx="13860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0" y="6256834"/>
            <a:ext cx="9180000" cy="6279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98764" y="1974273"/>
            <a:ext cx="4260272" cy="3678382"/>
          </a:xfrm>
          <a:prstGeom prst="rect">
            <a:avLst/>
          </a:prstGeom>
          <a:blipFill>
            <a:blip r:embed="rId3" cstate="screen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smtClean="0">
                <a:cs typeface="Times New Roman" pitchFamily="18" charset="0"/>
              </a:rPr>
              <a:t>Relationship Template: </a:t>
            </a:r>
            <a:br>
              <a:rPr lang="en-US" altLang="zh-CN" cap="none" dirty="0" smtClean="0">
                <a:cs typeface="Times New Roman" pitchFamily="18" charset="0"/>
              </a:rPr>
            </a:br>
            <a:r>
              <a:rPr lang="en-US" altLang="zh-CN" dirty="0" smtClean="0">
                <a:cs typeface="Times New Roman" pitchFamily="18" charset="0"/>
              </a:rPr>
              <a:t>A</a:t>
            </a:r>
            <a:r>
              <a:rPr lang="en-US" altLang="zh-CN" cap="none" dirty="0" smtClean="0">
                <a:cs typeface="Times New Roman" pitchFamily="18" charset="0"/>
              </a:rPr>
              <a:t>bstraction of The Open Space </a:t>
            </a:r>
            <a:endParaRPr lang="zh-CN" altLang="en-US" cap="none" dirty="0">
              <a:cs typeface="Times New Roman" pitchFamily="18" charset="0"/>
            </a:endParaRPr>
          </a:p>
        </p:txBody>
      </p:sp>
      <p:pic>
        <p:nvPicPr>
          <p:cNvPr id="4" name="Picture 9" descr="D:\MyProject\scene synthesis\data-for-2016-aisa-submission\dropbox-all-for-synthesis-paper\synthesis-shared-model\rendering\Figure images\Fig2-overview\1_p.png"/>
          <p:cNvPicPr>
            <a:picLocks noChangeAspect="1" noChangeArrowheads="1"/>
          </p:cNvPicPr>
          <p:nvPr/>
        </p:nvPicPr>
        <p:blipFill>
          <a:blip r:embed="rId4" cstate="screen">
            <a:lum contrast="20000"/>
          </a:blip>
          <a:srcRect/>
          <a:stretch>
            <a:fillRect/>
          </a:stretch>
        </p:blipFill>
        <p:spPr bwMode="auto">
          <a:xfrm>
            <a:off x="890300" y="2331074"/>
            <a:ext cx="3684781" cy="2921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 descr="wKhQtlNpUWOEXoA0AAAAAIM2kD8268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  <a:lum/>
          </a:blip>
          <a:srcRect/>
          <a:stretch>
            <a:fillRect/>
          </a:stretch>
        </p:blipFill>
        <p:spPr>
          <a:xfrm>
            <a:off x="5364634" y="2331075"/>
            <a:ext cx="3363484" cy="3092981"/>
          </a:xfrm>
          <a:prstGeom prst="rect">
            <a:avLst/>
          </a:prstGeom>
        </p:spPr>
      </p:pic>
      <p:grpSp>
        <p:nvGrpSpPr>
          <p:cNvPr id="2" name="组合 18"/>
          <p:cNvGrpSpPr/>
          <p:nvPr/>
        </p:nvGrpSpPr>
        <p:grpSpPr>
          <a:xfrm>
            <a:off x="197400" y="6311378"/>
            <a:ext cx="8982600" cy="523220"/>
            <a:chOff x="161400" y="6230050"/>
            <a:chExt cx="8982600" cy="523220"/>
          </a:xfrm>
        </p:grpSpPr>
        <p:sp>
          <p:nvSpPr>
            <p:cNvPr id="20" name="矩形 19"/>
            <p:cNvSpPr/>
            <p:nvPr/>
          </p:nvSpPr>
          <p:spPr>
            <a:xfrm>
              <a:off x="161400" y="6230050"/>
              <a:ext cx="4572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altLang="zh-CN" sz="20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.Template construction</a:t>
              </a:r>
              <a:endParaRPr lang="zh-CN" altLang="en-US" sz="2000" b="1" dirty="0">
                <a:solidFill>
                  <a:srgbClr val="FFFF9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136056" y="6311390"/>
              <a:ext cx="24711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</a:t>
              </a:r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Object fitting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848475" y="6311390"/>
              <a:ext cx="22955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Scene synthesis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3326325" y="6496050"/>
              <a:ext cx="80973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5884820" y="6496050"/>
              <a:ext cx="9160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0" name="Picture 9" descr="D:\MyProject\scene synthesis\data-for-2016-aisa-submission\dropbox-all-for-synthesis-paper\synthesis-shared-model\rendering\Figure images\Fig2-overview\1_p.png"/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bg2">
                <a:shade val="45000"/>
                <a:satMod val="135000"/>
              </a:schemeClr>
              <a:prstClr val="white"/>
            </a:duotone>
            <a:lum contrast="40000"/>
          </a:blip>
          <a:stretch>
            <a:fillRect/>
          </a:stretch>
        </p:blipFill>
        <p:spPr bwMode="auto">
          <a:xfrm>
            <a:off x="-312062" y="1499844"/>
            <a:ext cx="5915335" cy="443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cap="none" dirty="0" smtClean="0">
                <a:solidFill>
                  <a:schemeClr val="tx1"/>
                </a:solidFill>
              </a:rPr>
              <a:t>Template Construction:  IBS</a:t>
            </a:r>
            <a:endParaRPr lang="zh-CN" altLang="en-US" dirty="0"/>
          </a:p>
        </p:txBody>
      </p:sp>
      <p:pic>
        <p:nvPicPr>
          <p:cNvPr id="4" name="Picture 10" descr="D:\MyProject\scene synthesis\data-for-2016-aisa-submission\dropbox-all-for-synthesis-paper\synthesis-shared-model\rendering\Figure images\Fig2-overview\2_p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33251" y="1919360"/>
            <a:ext cx="5161892" cy="3871419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7695" y="2886076"/>
            <a:ext cx="2875556" cy="2318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99357" y="2038352"/>
            <a:ext cx="4666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cs typeface="Times New Roman" pitchFamily="18" charset="0"/>
              </a:rPr>
              <a:t>Interaction Bisector Surface(IBS)</a:t>
            </a: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256834"/>
            <a:ext cx="9180000" cy="6279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>
            <a:off x="197400" y="6311378"/>
            <a:ext cx="8982600" cy="523220"/>
            <a:chOff x="161400" y="6230050"/>
            <a:chExt cx="8982600" cy="523220"/>
          </a:xfrm>
        </p:grpSpPr>
        <p:sp>
          <p:nvSpPr>
            <p:cNvPr id="38" name="矩形 37"/>
            <p:cNvSpPr/>
            <p:nvPr/>
          </p:nvSpPr>
          <p:spPr>
            <a:xfrm>
              <a:off x="161400" y="6230050"/>
              <a:ext cx="4572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altLang="zh-CN" sz="20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.Template construction</a:t>
              </a:r>
              <a:endParaRPr lang="zh-CN" altLang="en-US" sz="2000" b="1" dirty="0">
                <a:solidFill>
                  <a:srgbClr val="FFFF9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136056" y="6311390"/>
              <a:ext cx="24711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</a:t>
              </a:r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Object fitting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6848475" y="6311390"/>
              <a:ext cx="22955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Scene synthesis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1" name="直接连接符 40"/>
            <p:cNvCxnSpPr/>
            <p:nvPr/>
          </p:nvCxnSpPr>
          <p:spPr>
            <a:xfrm>
              <a:off x="3326325" y="6496050"/>
              <a:ext cx="80973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5884820" y="6496050"/>
              <a:ext cx="9160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732691" y="557050"/>
            <a:ext cx="6411311" cy="567559"/>
          </a:xfrm>
        </p:spPr>
        <p:txBody>
          <a:bodyPr>
            <a:normAutofit fontScale="90000"/>
          </a:bodyPr>
          <a:lstStyle/>
          <a:p>
            <a:r>
              <a:rPr lang="en-US" altLang="zh-CN" cap="none" dirty="0" smtClean="0"/>
              <a:t>Template </a:t>
            </a:r>
            <a:r>
              <a:rPr lang="en-US" altLang="zh-CN" cap="none" dirty="0" smtClean="0">
                <a:solidFill>
                  <a:schemeClr val="tx1"/>
                </a:solidFill>
              </a:rPr>
              <a:t>Construction: </a:t>
            </a:r>
            <a:br>
              <a:rPr lang="en-US" altLang="zh-CN" cap="none" dirty="0" smtClean="0">
                <a:solidFill>
                  <a:schemeClr val="tx1"/>
                </a:solidFill>
              </a:rPr>
            </a:br>
            <a:r>
              <a:rPr lang="en-US" altLang="zh-CN" dirty="0" smtClean="0"/>
              <a:t>C</a:t>
            </a:r>
            <a:r>
              <a:rPr lang="en-US" altLang="zh-CN" cap="none" dirty="0" smtClean="0"/>
              <a:t>ells and </a:t>
            </a:r>
            <a:r>
              <a:rPr lang="en-US" altLang="zh-CN" dirty="0" smtClean="0"/>
              <a:t>F</a:t>
            </a:r>
            <a:r>
              <a:rPr lang="en-US" altLang="zh-CN" cap="none" dirty="0" smtClean="0"/>
              <a:t>eatures</a:t>
            </a:r>
            <a:endParaRPr lang="zh-CN" altLang="en-US" cap="none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99257" y="1299711"/>
            <a:ext cx="6411219" cy="4830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1189731" y="1299711"/>
            <a:ext cx="6420744" cy="48304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0" y="6256834"/>
            <a:ext cx="9180000" cy="6279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197400" y="6311378"/>
            <a:ext cx="8982600" cy="523220"/>
            <a:chOff x="161400" y="6230050"/>
            <a:chExt cx="8982600" cy="523220"/>
          </a:xfrm>
        </p:grpSpPr>
        <p:sp>
          <p:nvSpPr>
            <p:cNvPr id="20" name="矩形 19"/>
            <p:cNvSpPr/>
            <p:nvPr/>
          </p:nvSpPr>
          <p:spPr>
            <a:xfrm>
              <a:off x="161400" y="6230050"/>
              <a:ext cx="4572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altLang="zh-CN" sz="20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.Template construction</a:t>
              </a:r>
              <a:endParaRPr lang="zh-CN" altLang="en-US" sz="2000" b="1" dirty="0">
                <a:solidFill>
                  <a:srgbClr val="FFFF9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136056" y="6311390"/>
              <a:ext cx="24711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</a:t>
              </a:r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Object fitting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848475" y="6311390"/>
              <a:ext cx="22955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Scene synthesis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3326325" y="6496050"/>
              <a:ext cx="80973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5884820" y="6496050"/>
              <a:ext cx="9160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732691" y="557050"/>
            <a:ext cx="6411311" cy="567559"/>
          </a:xfrm>
        </p:spPr>
        <p:txBody>
          <a:bodyPr>
            <a:normAutofit fontScale="90000"/>
          </a:bodyPr>
          <a:lstStyle/>
          <a:p>
            <a:r>
              <a:rPr lang="en-US" altLang="zh-CN" cap="none" dirty="0" smtClean="0"/>
              <a:t>Shape Coverage Feature (SCF)</a:t>
            </a:r>
            <a:endParaRPr lang="zh-CN" altLang="en-US" cap="non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25648" y="1677644"/>
            <a:ext cx="7730809" cy="403871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矩形 12"/>
          <p:cNvSpPr/>
          <p:nvPr/>
        </p:nvSpPr>
        <p:spPr>
          <a:xfrm>
            <a:off x="0" y="6256834"/>
            <a:ext cx="9180000" cy="6279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97400" y="6311378"/>
            <a:ext cx="8982600" cy="523220"/>
            <a:chOff x="161400" y="6230050"/>
            <a:chExt cx="8982600" cy="523220"/>
          </a:xfrm>
        </p:grpSpPr>
        <p:sp>
          <p:nvSpPr>
            <p:cNvPr id="15" name="矩形 14"/>
            <p:cNvSpPr/>
            <p:nvPr/>
          </p:nvSpPr>
          <p:spPr>
            <a:xfrm>
              <a:off x="161400" y="6230050"/>
              <a:ext cx="4572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altLang="zh-CN" sz="20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.Template construction</a:t>
              </a:r>
              <a:endParaRPr lang="zh-CN" altLang="en-US" sz="2000" b="1" dirty="0">
                <a:solidFill>
                  <a:srgbClr val="FFFF9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136056" y="6311390"/>
              <a:ext cx="24711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</a:t>
              </a:r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Object fitting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848475" y="6311390"/>
              <a:ext cx="22955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Scene synthesis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3326325" y="6496050"/>
              <a:ext cx="80973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5884820" y="6496050"/>
              <a:ext cx="9160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smtClean="0"/>
              <a:t>SCF Coefficients</a:t>
            </a:r>
            <a:endParaRPr lang="zh-CN" altLang="en-US" cap="non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09073" y="1346400"/>
            <a:ext cx="6513447" cy="488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0" y="6256834"/>
            <a:ext cx="9180000" cy="6279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97400" y="6311378"/>
            <a:ext cx="8982600" cy="523220"/>
            <a:chOff x="161400" y="6230050"/>
            <a:chExt cx="8982600" cy="523220"/>
          </a:xfrm>
        </p:grpSpPr>
        <p:sp>
          <p:nvSpPr>
            <p:cNvPr id="13" name="矩形 12"/>
            <p:cNvSpPr/>
            <p:nvPr/>
          </p:nvSpPr>
          <p:spPr>
            <a:xfrm>
              <a:off x="161400" y="6230050"/>
              <a:ext cx="4572000" cy="5232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altLang="zh-CN" sz="20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.Template construction</a:t>
              </a:r>
              <a:endParaRPr lang="zh-CN" altLang="en-US" sz="2000" b="1" dirty="0">
                <a:solidFill>
                  <a:srgbClr val="FFFF9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136056" y="6311390"/>
              <a:ext cx="24711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</a:t>
              </a:r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Object fitting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6848475" y="6311390"/>
              <a:ext cx="22955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Scene synthesis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3326325" y="6496050"/>
              <a:ext cx="80973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5884820" y="6496050"/>
              <a:ext cx="9160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601776" y="208017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Chair(1)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601776" y="378822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Chair(2)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729545" y="5311613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Desk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 descr="D:\MyProject\scene synthesis\data-for-2016-aisa-submission\dropbox-all-for-synthesis-paper\synthesis-shared-model\rendering\Figure images\Fig2-overview\2_p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162743" y="1743872"/>
            <a:ext cx="2895432" cy="2961837"/>
          </a:xfrm>
          <a:prstGeom prst="rect">
            <a:avLst/>
          </a:prstGeom>
          <a:noFill/>
        </p:spPr>
      </p:pic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37892" y="1486579"/>
            <a:ext cx="2457659" cy="6883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sz="1800" dirty="0" smtClean="0">
                <a:latin typeface="+mn-lt"/>
              </a:rPr>
              <a:t>Example scene</a:t>
            </a:r>
            <a:endParaRPr lang="zh-CN" altLang="en-US" sz="1800" dirty="0">
              <a:latin typeface="+mn-lt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smtClean="0">
                <a:solidFill>
                  <a:schemeClr val="tx1"/>
                </a:solidFill>
              </a:rPr>
              <a:t>Object Fitting: the idea</a:t>
            </a:r>
            <a:endParaRPr lang="zh-CN" altLang="en-US" cap="none" dirty="0">
              <a:solidFill>
                <a:schemeClr val="tx1"/>
              </a:solidFill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692608" y="3362548"/>
            <a:ext cx="2478364" cy="2415010"/>
            <a:chOff x="4660250" y="3937165"/>
            <a:chExt cx="2478364" cy="241501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60250" y="3937165"/>
              <a:ext cx="2478364" cy="219673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218733" y="5982843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Novel object</a:t>
              </a:r>
              <a:endParaRPr lang="zh-CN" altLang="en-US" dirty="0"/>
            </a:p>
          </p:txBody>
        </p:sp>
      </p:grpSp>
      <p:grpSp>
        <p:nvGrpSpPr>
          <p:cNvPr id="20" name="组合 19"/>
          <p:cNvGrpSpPr/>
          <p:nvPr/>
        </p:nvGrpSpPr>
        <p:grpSpPr>
          <a:xfrm rot="1057090">
            <a:off x="3153950" y="2168674"/>
            <a:ext cx="2477559" cy="1957070"/>
            <a:chOff x="2429324" y="3551541"/>
            <a:chExt cx="2477559" cy="195707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 rot="4984918">
              <a:off x="2689569" y="3291296"/>
              <a:ext cx="1957070" cy="247755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145824" y="4442880"/>
              <a:ext cx="12853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Template</a:t>
              </a:r>
              <a:endParaRPr lang="zh-CN" altLang="en-US" dirty="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021579" y="1743874"/>
            <a:ext cx="2477559" cy="1957070"/>
            <a:chOff x="4956860" y="2174024"/>
            <a:chExt cx="2477559" cy="195707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 rot="14708216">
              <a:off x="5217105" y="1913779"/>
              <a:ext cx="1957070" cy="247755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227998" y="2496581"/>
              <a:ext cx="11318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Template</a:t>
              </a:r>
              <a:endParaRPr lang="zh-CN" altLang="en-US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260356" y="3263267"/>
            <a:ext cx="1793825" cy="2477559"/>
            <a:chOff x="5702273" y="2966575"/>
            <a:chExt cx="2501927" cy="316732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2273" y="2966575"/>
              <a:ext cx="2501927" cy="316732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49194" y="4884181"/>
              <a:ext cx="1563346" cy="472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Template</a:t>
              </a:r>
              <a:endParaRPr lang="zh-CN" altLang="en-US" dirty="0"/>
            </a:p>
          </p:txBody>
        </p:sp>
      </p:grpSp>
      <p:grpSp>
        <p:nvGrpSpPr>
          <p:cNvPr id="21" name="组合 20"/>
          <p:cNvGrpSpPr/>
          <p:nvPr/>
        </p:nvGrpSpPr>
        <p:grpSpPr>
          <a:xfrm rot="7319999">
            <a:off x="3007143" y="4093267"/>
            <a:ext cx="2477559" cy="1957071"/>
            <a:chOff x="2214481" y="3675266"/>
            <a:chExt cx="2477559" cy="195707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 rot="4984918">
              <a:off x="2474726" y="3415021"/>
              <a:ext cx="1957070" cy="247755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 rot="14068984">
              <a:off x="3145824" y="4442879"/>
              <a:ext cx="12853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Template</a:t>
              </a:r>
              <a:endParaRPr lang="zh-CN" altLang="en-US" dirty="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61400" y="6219044"/>
            <a:ext cx="8982600" cy="472668"/>
            <a:chOff x="161400" y="6219047"/>
            <a:chExt cx="8982600" cy="472668"/>
          </a:xfrm>
        </p:grpSpPr>
        <p:sp>
          <p:nvSpPr>
            <p:cNvPr id="25" name="矩形 24"/>
            <p:cNvSpPr/>
            <p:nvPr/>
          </p:nvSpPr>
          <p:spPr>
            <a:xfrm>
              <a:off x="161400" y="6230050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sz="2400" dirty="0" smtClean="0"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altLang="zh-CN" dirty="0" smtClean="0">
                  <a:latin typeface="Arial" pitchFamily="34" charset="0"/>
                  <a:cs typeface="Arial" pitchFamily="34" charset="0"/>
                </a:rPr>
                <a:t>.Template construction</a:t>
              </a:r>
              <a:endParaRPr lang="zh-CN" alt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910808" y="6219047"/>
              <a:ext cx="247116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altLang="zh-CN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.</a:t>
              </a:r>
              <a:r>
                <a:rPr lang="en-US" altLang="zh-CN" sz="24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zh-CN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Object fitting</a:t>
              </a:r>
              <a:endParaRPr lang="zh-CN" altLang="en-US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848475" y="6311385"/>
              <a:ext cx="22955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altLang="zh-CN" sz="1400" dirty="0" smtClean="0"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altLang="zh-CN" dirty="0" smtClean="0">
                  <a:latin typeface="Arial" pitchFamily="34" charset="0"/>
                  <a:cs typeface="Arial" pitchFamily="34" charset="0"/>
                </a:rPr>
                <a:t>Scene synthesis</a:t>
              </a:r>
              <a:endParaRPr lang="zh-CN" altLang="en-US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2732689" y="6496050"/>
              <a:ext cx="1078531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5884820" y="6496050"/>
              <a:ext cx="91603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0" name="矩形 29"/>
          <p:cNvSpPr/>
          <p:nvPr/>
        </p:nvSpPr>
        <p:spPr>
          <a:xfrm>
            <a:off x="0" y="6256834"/>
            <a:ext cx="9180000" cy="6279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1" name="组合 30"/>
          <p:cNvGrpSpPr/>
          <p:nvPr/>
        </p:nvGrpSpPr>
        <p:grpSpPr>
          <a:xfrm>
            <a:off x="197400" y="6315768"/>
            <a:ext cx="8982600" cy="523220"/>
            <a:chOff x="161400" y="6234440"/>
            <a:chExt cx="8982600" cy="523220"/>
          </a:xfrm>
        </p:grpSpPr>
        <p:sp>
          <p:nvSpPr>
            <p:cNvPr id="32" name="矩形 31"/>
            <p:cNvSpPr/>
            <p:nvPr/>
          </p:nvSpPr>
          <p:spPr>
            <a:xfrm>
              <a:off x="161400" y="6311384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1.Template construction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3753195" y="6234440"/>
              <a:ext cx="247116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2.</a:t>
              </a:r>
              <a:r>
                <a:rPr lang="en-US" altLang="zh-CN" sz="20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 Object fitting</a:t>
              </a:r>
              <a:endParaRPr lang="zh-CN" altLang="en-US" sz="2000" b="1" dirty="0">
                <a:solidFill>
                  <a:srgbClr val="FFFF9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848475" y="6311390"/>
              <a:ext cx="22955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Scene synthesis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2748253" y="6496050"/>
              <a:ext cx="100494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5884820" y="6496050"/>
              <a:ext cx="9160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358816" y="1520573"/>
            <a:ext cx="7845387" cy="505802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sz="2400" dirty="0" smtClean="0">
                <a:latin typeface="+mn-lt"/>
              </a:rPr>
              <a:t>Similarity measurement (fitting score)</a:t>
            </a:r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686629" y="557050"/>
            <a:ext cx="6727579" cy="567559"/>
          </a:xfrm>
        </p:spPr>
        <p:txBody>
          <a:bodyPr/>
          <a:lstStyle/>
          <a:p>
            <a:r>
              <a:rPr lang="en-US" altLang="zh-CN" dirty="0" smtClean="0"/>
              <a:t>W</a:t>
            </a:r>
            <a:r>
              <a:rPr lang="en-US" altLang="zh-CN" cap="none" dirty="0" smtClean="0">
                <a:solidFill>
                  <a:schemeClr val="tx1"/>
                </a:solidFill>
              </a:rPr>
              <a:t>hat is a good fitting?</a:t>
            </a:r>
            <a:endParaRPr lang="zh-CN" altLang="en-US" cap="none" dirty="0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919891" y="2745904"/>
            <a:ext cx="2166791" cy="1920565"/>
          </a:xfrm>
          <a:prstGeom prst="rect">
            <a:avLst/>
          </a:prstGeom>
        </p:spPr>
      </p:pic>
      <p:sp>
        <p:nvSpPr>
          <p:cNvPr id="24" name="椭圆 23"/>
          <p:cNvSpPr/>
          <p:nvPr/>
        </p:nvSpPr>
        <p:spPr>
          <a:xfrm>
            <a:off x="3429582" y="3115635"/>
            <a:ext cx="114300" cy="1143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2409866" y="4087185"/>
            <a:ext cx="114300" cy="1143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2524166" y="4296735"/>
            <a:ext cx="114300" cy="1143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2638466" y="3839535"/>
            <a:ext cx="114300" cy="1143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3124782" y="3553785"/>
            <a:ext cx="114300" cy="1143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2790866" y="3991935"/>
            <a:ext cx="114300" cy="1143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972382" y="3401385"/>
            <a:ext cx="114300" cy="1143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2581314" y="3687135"/>
            <a:ext cx="114300" cy="1143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2896182" y="3782385"/>
            <a:ext cx="114300" cy="1143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2686631" y="3401385"/>
            <a:ext cx="114300" cy="1143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3181931" y="3629985"/>
            <a:ext cx="114300" cy="1143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124782" y="3972885"/>
            <a:ext cx="114300" cy="1143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277182" y="3229935"/>
            <a:ext cx="114300" cy="1143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2848015" y="3591885"/>
            <a:ext cx="114300" cy="1143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2581314" y="4049085"/>
            <a:ext cx="114300" cy="1143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2752766" y="4296735"/>
            <a:ext cx="114300" cy="1143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2127833" y="2585042"/>
            <a:ext cx="1711033" cy="2166087"/>
            <a:chOff x="7432967" y="3044456"/>
            <a:chExt cx="1711033" cy="21660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2967" y="3044456"/>
              <a:ext cx="1711033" cy="2166087"/>
            </a:xfrm>
            <a:prstGeom prst="rect">
              <a:avLst/>
            </a:prstGeom>
          </p:spPr>
        </p:pic>
        <p:sp>
          <p:nvSpPr>
            <p:cNvPr id="27" name="椭圆 26"/>
            <p:cNvSpPr/>
            <p:nvPr/>
          </p:nvSpPr>
          <p:spPr>
            <a:xfrm>
              <a:off x="8718551" y="357505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7698835" y="454660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7813135" y="475615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8147051" y="403225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7927435" y="429895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8413751" y="401320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8079835" y="445135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8261351" y="386080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7870285" y="414655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8185151" y="424180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7975601" y="386080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8470901" y="408940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8413751" y="443230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8566151" y="368935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8147051" y="403225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7870285" y="450850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8041735" y="475615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19891" y="5156012"/>
            <a:ext cx="4291879" cy="504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矩形 50"/>
          <p:cNvSpPr/>
          <p:nvPr/>
        </p:nvSpPr>
        <p:spPr>
          <a:xfrm>
            <a:off x="0" y="6256834"/>
            <a:ext cx="9180000" cy="6279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2" name="组合 51"/>
          <p:cNvGrpSpPr/>
          <p:nvPr/>
        </p:nvGrpSpPr>
        <p:grpSpPr>
          <a:xfrm>
            <a:off x="197400" y="6315768"/>
            <a:ext cx="8982600" cy="523220"/>
            <a:chOff x="161400" y="6234440"/>
            <a:chExt cx="8982600" cy="523220"/>
          </a:xfrm>
        </p:grpSpPr>
        <p:sp>
          <p:nvSpPr>
            <p:cNvPr id="53" name="矩形 52"/>
            <p:cNvSpPr/>
            <p:nvPr/>
          </p:nvSpPr>
          <p:spPr>
            <a:xfrm>
              <a:off x="161400" y="6311384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1.Template construction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3753195" y="6234440"/>
              <a:ext cx="247116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2.</a:t>
              </a:r>
              <a:r>
                <a:rPr lang="en-US" altLang="zh-CN" sz="20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 Object fitting</a:t>
              </a:r>
              <a:endParaRPr lang="zh-CN" altLang="en-US" sz="2000" b="1" dirty="0">
                <a:solidFill>
                  <a:srgbClr val="FFFF9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6848475" y="6311390"/>
              <a:ext cx="22955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Scene synthesis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>
            <a:xfrm>
              <a:off x="2748253" y="6496050"/>
              <a:ext cx="100494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5884820" y="6496050"/>
              <a:ext cx="9160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8" name="组合 47"/>
          <p:cNvGrpSpPr/>
          <p:nvPr/>
        </p:nvGrpSpPr>
        <p:grpSpPr>
          <a:xfrm>
            <a:off x="3828286" y="2585042"/>
            <a:ext cx="1711033" cy="2166087"/>
            <a:chOff x="7432967" y="3044456"/>
            <a:chExt cx="1711033" cy="2166087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2967" y="3044456"/>
              <a:ext cx="1711033" cy="2166087"/>
            </a:xfrm>
            <a:prstGeom prst="rect">
              <a:avLst/>
            </a:prstGeom>
          </p:spPr>
        </p:pic>
        <p:sp>
          <p:nvSpPr>
            <p:cNvPr id="50" name="椭圆 49"/>
            <p:cNvSpPr/>
            <p:nvPr/>
          </p:nvSpPr>
          <p:spPr>
            <a:xfrm>
              <a:off x="8718551" y="357505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7698835" y="454660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7813135" y="475615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8147051" y="403225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7927435" y="429895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8413751" y="401320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8079835" y="445135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8261351" y="386080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7870285" y="414655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8185151" y="424180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7975601" y="386080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/>
            <p:cNvSpPr/>
            <p:nvPr/>
          </p:nvSpPr>
          <p:spPr>
            <a:xfrm>
              <a:off x="8470901" y="408940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8413751" y="443230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8566151" y="368935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8147051" y="403225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7870285" y="450850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8041735" y="475615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组合 231"/>
          <p:cNvGrpSpPr/>
          <p:nvPr/>
        </p:nvGrpSpPr>
        <p:grpSpPr>
          <a:xfrm>
            <a:off x="1231116" y="2805048"/>
            <a:ext cx="3634595" cy="3551692"/>
            <a:chOff x="1231115" y="2805046"/>
            <a:chExt cx="3634594" cy="355169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11981" y="3060452"/>
              <a:ext cx="2691228" cy="2340843"/>
            </a:xfrm>
            <a:prstGeom prst="rect">
              <a:avLst/>
            </a:prstGeom>
          </p:spPr>
        </p:pic>
        <p:sp>
          <p:nvSpPr>
            <p:cNvPr id="8" name="椭圆 7"/>
            <p:cNvSpPr/>
            <p:nvPr/>
          </p:nvSpPr>
          <p:spPr>
            <a:xfrm>
              <a:off x="1231115" y="3308118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2832159" y="3308118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1507157" y="3563524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743764" y="3563524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2027693" y="3563524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2571890" y="3563524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231115" y="383053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2832159" y="383053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2027693" y="383053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311622" y="383053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2571890" y="383053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2832159" y="408594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231115" y="435683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2832159" y="435683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743764" y="435683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2027693" y="435683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507157" y="461223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1231115" y="461223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2832159" y="461223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1743764" y="461223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2027693" y="461223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2311622" y="461223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2571890" y="461223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507157" y="4883121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1231115" y="4883121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2832159" y="4883121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1743764" y="4883121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2027693" y="4883121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2311622" y="4883121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2571890" y="4883121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1507157" y="5138527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1231115" y="5138527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2832159" y="5138527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1743764" y="5138527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2027693" y="5138527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2311622" y="5138527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2571890" y="5138527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1507157" y="543959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1231115" y="543959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2832159" y="543959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1743764" y="543959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2027693" y="543959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2311622" y="543959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2571890" y="543959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1507157" y="569500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1231115" y="569500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2832159" y="569500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1743764" y="569500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2027693" y="569500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2311622" y="569500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2571890" y="569500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1507157" y="596202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1231115" y="596202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2832159" y="596202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1743764" y="596202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2027693" y="596202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2311622" y="596202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2571890" y="596202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1507157" y="621742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1231115" y="621742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/>
            <p:cNvSpPr/>
            <p:nvPr/>
          </p:nvSpPr>
          <p:spPr>
            <a:xfrm>
              <a:off x="2832159" y="621742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1743764" y="621742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2027693" y="621742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2311622" y="621742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2571890" y="621742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3398743" y="3308118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3122701" y="3308118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4723745" y="3308118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>
            <a:xfrm>
              <a:off x="3635351" y="3308118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>
            <a:xfrm>
              <a:off x="3919280" y="3308118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/>
            <p:cNvSpPr/>
            <p:nvPr/>
          </p:nvSpPr>
          <p:spPr>
            <a:xfrm>
              <a:off x="4203209" y="3308118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>
              <a:off x="4463477" y="3308118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>
            <a:xfrm>
              <a:off x="3398743" y="3563524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>
            <a:xfrm>
              <a:off x="3122701" y="3563524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/>
            <p:cNvSpPr/>
            <p:nvPr/>
          </p:nvSpPr>
          <p:spPr>
            <a:xfrm>
              <a:off x="4723745" y="3563524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>
            <a:xfrm>
              <a:off x="3635351" y="3563524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/>
            <p:cNvSpPr/>
            <p:nvPr/>
          </p:nvSpPr>
          <p:spPr>
            <a:xfrm>
              <a:off x="3919280" y="3563524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4203209" y="3563524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/>
            <p:cNvSpPr/>
            <p:nvPr/>
          </p:nvSpPr>
          <p:spPr>
            <a:xfrm>
              <a:off x="4463477" y="3563524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>
            <a:xfrm>
              <a:off x="3398743" y="383053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>
            <a:xfrm>
              <a:off x="3122701" y="383053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>
            <a:xfrm>
              <a:off x="4723745" y="383053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椭圆 89"/>
            <p:cNvSpPr/>
            <p:nvPr/>
          </p:nvSpPr>
          <p:spPr>
            <a:xfrm>
              <a:off x="3635351" y="3830539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椭圆 90"/>
            <p:cNvSpPr/>
            <p:nvPr/>
          </p:nvSpPr>
          <p:spPr>
            <a:xfrm>
              <a:off x="3919280" y="3830539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/>
            <p:cNvSpPr/>
            <p:nvPr/>
          </p:nvSpPr>
          <p:spPr>
            <a:xfrm>
              <a:off x="4203209" y="3830539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/>
          </p:nvSpPr>
          <p:spPr>
            <a:xfrm>
              <a:off x="4463477" y="3830539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/>
          </p:nvSpPr>
          <p:spPr>
            <a:xfrm>
              <a:off x="3398743" y="4085945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>
            <a:xfrm>
              <a:off x="3122701" y="408594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/>
            <p:cNvSpPr/>
            <p:nvPr/>
          </p:nvSpPr>
          <p:spPr>
            <a:xfrm>
              <a:off x="4723745" y="408594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3635351" y="4085945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>
              <a:off x="3919280" y="4085945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>
              <a:off x="4203209" y="4085945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>
            <a:xfrm>
              <a:off x="4463477" y="408594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/>
          </p:nvSpPr>
          <p:spPr>
            <a:xfrm>
              <a:off x="3398743" y="4356830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>
            <a:xfrm>
              <a:off x="3122701" y="435683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>
            <a:xfrm>
              <a:off x="4723745" y="435683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>
            <a:xfrm>
              <a:off x="3635351" y="4356830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>
              <a:off x="3919280" y="435683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4203209" y="435683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>
              <a:off x="4463477" y="435683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107"/>
            <p:cNvSpPr/>
            <p:nvPr/>
          </p:nvSpPr>
          <p:spPr>
            <a:xfrm>
              <a:off x="3398743" y="4612236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>
              <a:off x="3122701" y="461223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4723745" y="461223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>
            <a:xfrm>
              <a:off x="3635351" y="461223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椭圆 111"/>
            <p:cNvSpPr/>
            <p:nvPr/>
          </p:nvSpPr>
          <p:spPr>
            <a:xfrm>
              <a:off x="3919280" y="4612236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4203209" y="4612236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/>
            <p:cNvSpPr/>
            <p:nvPr/>
          </p:nvSpPr>
          <p:spPr>
            <a:xfrm>
              <a:off x="4463477" y="461223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3398743" y="4883121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3122701" y="4883121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>
              <a:off x="4723745" y="4883121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>
              <a:off x="3635351" y="4883121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3919280" y="4883121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4203209" y="4883121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/>
          </p:nvSpPr>
          <p:spPr>
            <a:xfrm>
              <a:off x="4463477" y="4883121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>
              <a:off x="3398743" y="5138527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>
              <a:off x="3122701" y="5138527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椭圆 123"/>
            <p:cNvSpPr/>
            <p:nvPr/>
          </p:nvSpPr>
          <p:spPr>
            <a:xfrm>
              <a:off x="4723745" y="5138527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>
            <a:xfrm>
              <a:off x="3635351" y="5138527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>
              <a:off x="3919280" y="5138527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/>
            <p:cNvSpPr/>
            <p:nvPr/>
          </p:nvSpPr>
          <p:spPr>
            <a:xfrm>
              <a:off x="4203209" y="5138527"/>
              <a:ext cx="141964" cy="139312"/>
            </a:xfrm>
            <a:prstGeom prst="ellipse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椭圆 127"/>
            <p:cNvSpPr/>
            <p:nvPr/>
          </p:nvSpPr>
          <p:spPr>
            <a:xfrm>
              <a:off x="4463477" y="5138527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椭圆 128"/>
            <p:cNvSpPr/>
            <p:nvPr/>
          </p:nvSpPr>
          <p:spPr>
            <a:xfrm>
              <a:off x="3398743" y="543959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129"/>
            <p:cNvSpPr/>
            <p:nvPr/>
          </p:nvSpPr>
          <p:spPr>
            <a:xfrm>
              <a:off x="3122701" y="543959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椭圆 130"/>
            <p:cNvSpPr/>
            <p:nvPr/>
          </p:nvSpPr>
          <p:spPr>
            <a:xfrm>
              <a:off x="4723745" y="543959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椭圆 131"/>
            <p:cNvSpPr/>
            <p:nvPr/>
          </p:nvSpPr>
          <p:spPr>
            <a:xfrm>
              <a:off x="3635351" y="543959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19280" y="543959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椭圆 133"/>
            <p:cNvSpPr/>
            <p:nvPr/>
          </p:nvSpPr>
          <p:spPr>
            <a:xfrm>
              <a:off x="4203209" y="543959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椭圆 134"/>
            <p:cNvSpPr/>
            <p:nvPr/>
          </p:nvSpPr>
          <p:spPr>
            <a:xfrm>
              <a:off x="4463477" y="543959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椭圆 135"/>
            <p:cNvSpPr/>
            <p:nvPr/>
          </p:nvSpPr>
          <p:spPr>
            <a:xfrm>
              <a:off x="3398743" y="569500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椭圆 136"/>
            <p:cNvSpPr/>
            <p:nvPr/>
          </p:nvSpPr>
          <p:spPr>
            <a:xfrm>
              <a:off x="3122701" y="569500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椭圆 137"/>
            <p:cNvSpPr/>
            <p:nvPr/>
          </p:nvSpPr>
          <p:spPr>
            <a:xfrm>
              <a:off x="4723745" y="569500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椭圆 138"/>
            <p:cNvSpPr/>
            <p:nvPr/>
          </p:nvSpPr>
          <p:spPr>
            <a:xfrm>
              <a:off x="3635351" y="569500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椭圆 139"/>
            <p:cNvSpPr/>
            <p:nvPr/>
          </p:nvSpPr>
          <p:spPr>
            <a:xfrm>
              <a:off x="3919280" y="569500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椭圆 140"/>
            <p:cNvSpPr/>
            <p:nvPr/>
          </p:nvSpPr>
          <p:spPr>
            <a:xfrm>
              <a:off x="4203209" y="569500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椭圆 141"/>
            <p:cNvSpPr/>
            <p:nvPr/>
          </p:nvSpPr>
          <p:spPr>
            <a:xfrm>
              <a:off x="4463477" y="569500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椭圆 142"/>
            <p:cNvSpPr/>
            <p:nvPr/>
          </p:nvSpPr>
          <p:spPr>
            <a:xfrm>
              <a:off x="3398743" y="596202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椭圆 143"/>
            <p:cNvSpPr/>
            <p:nvPr/>
          </p:nvSpPr>
          <p:spPr>
            <a:xfrm>
              <a:off x="3122701" y="596202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椭圆 144"/>
            <p:cNvSpPr/>
            <p:nvPr/>
          </p:nvSpPr>
          <p:spPr>
            <a:xfrm>
              <a:off x="4723745" y="596202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椭圆 145"/>
            <p:cNvSpPr/>
            <p:nvPr/>
          </p:nvSpPr>
          <p:spPr>
            <a:xfrm>
              <a:off x="3635351" y="596202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椭圆 146"/>
            <p:cNvSpPr/>
            <p:nvPr/>
          </p:nvSpPr>
          <p:spPr>
            <a:xfrm>
              <a:off x="3919280" y="596202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椭圆 147"/>
            <p:cNvSpPr/>
            <p:nvPr/>
          </p:nvSpPr>
          <p:spPr>
            <a:xfrm>
              <a:off x="4203209" y="596202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椭圆 148"/>
            <p:cNvSpPr/>
            <p:nvPr/>
          </p:nvSpPr>
          <p:spPr>
            <a:xfrm>
              <a:off x="4463477" y="596202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椭圆 149"/>
            <p:cNvSpPr/>
            <p:nvPr/>
          </p:nvSpPr>
          <p:spPr>
            <a:xfrm>
              <a:off x="3398743" y="621742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椭圆 150"/>
            <p:cNvSpPr/>
            <p:nvPr/>
          </p:nvSpPr>
          <p:spPr>
            <a:xfrm>
              <a:off x="3122701" y="621742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椭圆 151"/>
            <p:cNvSpPr/>
            <p:nvPr/>
          </p:nvSpPr>
          <p:spPr>
            <a:xfrm>
              <a:off x="4723745" y="621742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椭圆 152"/>
            <p:cNvSpPr/>
            <p:nvPr/>
          </p:nvSpPr>
          <p:spPr>
            <a:xfrm>
              <a:off x="3635351" y="621742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椭圆 153"/>
            <p:cNvSpPr/>
            <p:nvPr/>
          </p:nvSpPr>
          <p:spPr>
            <a:xfrm>
              <a:off x="3919280" y="621742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椭圆 154"/>
            <p:cNvSpPr/>
            <p:nvPr/>
          </p:nvSpPr>
          <p:spPr>
            <a:xfrm>
              <a:off x="4203209" y="621742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椭圆 155"/>
            <p:cNvSpPr/>
            <p:nvPr/>
          </p:nvSpPr>
          <p:spPr>
            <a:xfrm>
              <a:off x="4463477" y="621742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椭圆 156"/>
            <p:cNvSpPr/>
            <p:nvPr/>
          </p:nvSpPr>
          <p:spPr>
            <a:xfrm>
              <a:off x="1507157" y="280504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椭圆 157"/>
            <p:cNvSpPr/>
            <p:nvPr/>
          </p:nvSpPr>
          <p:spPr>
            <a:xfrm>
              <a:off x="1231115" y="280504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椭圆 158"/>
            <p:cNvSpPr/>
            <p:nvPr/>
          </p:nvSpPr>
          <p:spPr>
            <a:xfrm>
              <a:off x="2832159" y="280504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椭圆 159"/>
            <p:cNvSpPr/>
            <p:nvPr/>
          </p:nvSpPr>
          <p:spPr>
            <a:xfrm>
              <a:off x="1743764" y="280504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椭圆 160"/>
            <p:cNvSpPr/>
            <p:nvPr/>
          </p:nvSpPr>
          <p:spPr>
            <a:xfrm>
              <a:off x="2571890" y="280504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2" name="椭圆 161"/>
            <p:cNvSpPr/>
            <p:nvPr/>
          </p:nvSpPr>
          <p:spPr>
            <a:xfrm>
              <a:off x="1231115" y="3060452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3" name="椭圆 162"/>
            <p:cNvSpPr/>
            <p:nvPr/>
          </p:nvSpPr>
          <p:spPr>
            <a:xfrm>
              <a:off x="2832159" y="3060452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4" name="椭圆 163"/>
            <p:cNvSpPr/>
            <p:nvPr/>
          </p:nvSpPr>
          <p:spPr>
            <a:xfrm>
              <a:off x="3398743" y="280504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5" name="椭圆 164"/>
            <p:cNvSpPr/>
            <p:nvPr/>
          </p:nvSpPr>
          <p:spPr>
            <a:xfrm>
              <a:off x="3122701" y="280504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6" name="椭圆 165"/>
            <p:cNvSpPr/>
            <p:nvPr/>
          </p:nvSpPr>
          <p:spPr>
            <a:xfrm>
              <a:off x="4723745" y="280504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7" name="椭圆 166"/>
            <p:cNvSpPr/>
            <p:nvPr/>
          </p:nvSpPr>
          <p:spPr>
            <a:xfrm>
              <a:off x="3635351" y="280504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8" name="椭圆 167"/>
            <p:cNvSpPr/>
            <p:nvPr/>
          </p:nvSpPr>
          <p:spPr>
            <a:xfrm>
              <a:off x="3919280" y="280504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9" name="椭圆 168"/>
            <p:cNvSpPr/>
            <p:nvPr/>
          </p:nvSpPr>
          <p:spPr>
            <a:xfrm>
              <a:off x="4203209" y="280504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0" name="椭圆 169"/>
            <p:cNvSpPr/>
            <p:nvPr/>
          </p:nvSpPr>
          <p:spPr>
            <a:xfrm>
              <a:off x="4463477" y="280504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椭圆 170"/>
            <p:cNvSpPr/>
            <p:nvPr/>
          </p:nvSpPr>
          <p:spPr>
            <a:xfrm>
              <a:off x="3398743" y="3060452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2" name="椭圆 171"/>
            <p:cNvSpPr/>
            <p:nvPr/>
          </p:nvSpPr>
          <p:spPr>
            <a:xfrm>
              <a:off x="3122701" y="3060452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3" name="椭圆 172"/>
            <p:cNvSpPr/>
            <p:nvPr/>
          </p:nvSpPr>
          <p:spPr>
            <a:xfrm>
              <a:off x="4723745" y="3060452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4" name="椭圆 173"/>
            <p:cNvSpPr/>
            <p:nvPr/>
          </p:nvSpPr>
          <p:spPr>
            <a:xfrm>
              <a:off x="3635351" y="3060452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椭圆 174"/>
            <p:cNvSpPr/>
            <p:nvPr/>
          </p:nvSpPr>
          <p:spPr>
            <a:xfrm>
              <a:off x="3919280" y="3060452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6" name="椭圆 175"/>
            <p:cNvSpPr/>
            <p:nvPr/>
          </p:nvSpPr>
          <p:spPr>
            <a:xfrm>
              <a:off x="4203209" y="3060452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7" name="椭圆 176"/>
            <p:cNvSpPr/>
            <p:nvPr/>
          </p:nvSpPr>
          <p:spPr>
            <a:xfrm>
              <a:off x="4463477" y="3060452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8" name="椭圆 177"/>
            <p:cNvSpPr/>
            <p:nvPr/>
          </p:nvSpPr>
          <p:spPr>
            <a:xfrm>
              <a:off x="1507157" y="3308118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9" name="椭圆 178"/>
            <p:cNvSpPr/>
            <p:nvPr/>
          </p:nvSpPr>
          <p:spPr>
            <a:xfrm>
              <a:off x="1743764" y="3308118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0" name="椭圆 179"/>
            <p:cNvSpPr/>
            <p:nvPr/>
          </p:nvSpPr>
          <p:spPr>
            <a:xfrm>
              <a:off x="2027693" y="3308118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1" name="椭圆 180"/>
            <p:cNvSpPr/>
            <p:nvPr/>
          </p:nvSpPr>
          <p:spPr>
            <a:xfrm>
              <a:off x="2311622" y="3308118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2" name="椭圆 181"/>
            <p:cNvSpPr/>
            <p:nvPr/>
          </p:nvSpPr>
          <p:spPr>
            <a:xfrm>
              <a:off x="2571890" y="3308118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3" name="椭圆 182"/>
            <p:cNvSpPr/>
            <p:nvPr/>
          </p:nvSpPr>
          <p:spPr>
            <a:xfrm>
              <a:off x="1231115" y="3563524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椭圆 183"/>
            <p:cNvSpPr/>
            <p:nvPr/>
          </p:nvSpPr>
          <p:spPr>
            <a:xfrm>
              <a:off x="2832159" y="3563524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5" name="椭圆 184"/>
            <p:cNvSpPr/>
            <p:nvPr/>
          </p:nvSpPr>
          <p:spPr>
            <a:xfrm>
              <a:off x="2311622" y="3563524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6" name="椭圆 185"/>
            <p:cNvSpPr/>
            <p:nvPr/>
          </p:nvSpPr>
          <p:spPr>
            <a:xfrm>
              <a:off x="1507157" y="383053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7" name="椭圆 186"/>
            <p:cNvSpPr/>
            <p:nvPr/>
          </p:nvSpPr>
          <p:spPr>
            <a:xfrm>
              <a:off x="1743764" y="3830539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8" name="椭圆 187"/>
            <p:cNvSpPr/>
            <p:nvPr/>
          </p:nvSpPr>
          <p:spPr>
            <a:xfrm>
              <a:off x="1507157" y="408594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9" name="椭圆 188"/>
            <p:cNvSpPr/>
            <p:nvPr/>
          </p:nvSpPr>
          <p:spPr>
            <a:xfrm>
              <a:off x="1231115" y="408594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0" name="椭圆 189"/>
            <p:cNvSpPr/>
            <p:nvPr/>
          </p:nvSpPr>
          <p:spPr>
            <a:xfrm>
              <a:off x="1743764" y="408594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椭圆 190"/>
            <p:cNvSpPr/>
            <p:nvPr/>
          </p:nvSpPr>
          <p:spPr>
            <a:xfrm>
              <a:off x="2027693" y="408594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椭圆 191"/>
            <p:cNvSpPr/>
            <p:nvPr/>
          </p:nvSpPr>
          <p:spPr>
            <a:xfrm>
              <a:off x="2311622" y="408594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椭圆 192"/>
            <p:cNvSpPr/>
            <p:nvPr/>
          </p:nvSpPr>
          <p:spPr>
            <a:xfrm>
              <a:off x="2571890" y="4085945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椭圆 193"/>
            <p:cNvSpPr/>
            <p:nvPr/>
          </p:nvSpPr>
          <p:spPr>
            <a:xfrm>
              <a:off x="2311622" y="435683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椭圆 194"/>
            <p:cNvSpPr/>
            <p:nvPr/>
          </p:nvSpPr>
          <p:spPr>
            <a:xfrm>
              <a:off x="2571890" y="435683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椭圆 195"/>
            <p:cNvSpPr/>
            <p:nvPr/>
          </p:nvSpPr>
          <p:spPr>
            <a:xfrm>
              <a:off x="2027693" y="280504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椭圆 196"/>
            <p:cNvSpPr/>
            <p:nvPr/>
          </p:nvSpPr>
          <p:spPr>
            <a:xfrm>
              <a:off x="2311622" y="2805046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椭圆 197"/>
            <p:cNvSpPr/>
            <p:nvPr/>
          </p:nvSpPr>
          <p:spPr>
            <a:xfrm>
              <a:off x="1507157" y="3060452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椭圆 198"/>
            <p:cNvSpPr/>
            <p:nvPr/>
          </p:nvSpPr>
          <p:spPr>
            <a:xfrm>
              <a:off x="1743764" y="3060452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椭圆 199"/>
            <p:cNvSpPr/>
            <p:nvPr/>
          </p:nvSpPr>
          <p:spPr>
            <a:xfrm>
              <a:off x="2027693" y="3060452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1" name="椭圆 200"/>
            <p:cNvSpPr/>
            <p:nvPr/>
          </p:nvSpPr>
          <p:spPr>
            <a:xfrm>
              <a:off x="2311622" y="3060452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2" name="椭圆 201"/>
            <p:cNvSpPr/>
            <p:nvPr/>
          </p:nvSpPr>
          <p:spPr>
            <a:xfrm>
              <a:off x="2571890" y="3060452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4" name="椭圆 223"/>
            <p:cNvSpPr/>
            <p:nvPr/>
          </p:nvSpPr>
          <p:spPr>
            <a:xfrm>
              <a:off x="1491383" y="4356830"/>
              <a:ext cx="141964" cy="139312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zh-CN" sz="2400" dirty="0" smtClean="0">
                <a:latin typeface="+mn-lt"/>
              </a:rPr>
              <a:t>Geometric hashing</a:t>
            </a:r>
            <a:endParaRPr lang="zh-CN" altLang="en-US" sz="2400" dirty="0">
              <a:latin typeface="+mn-lt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smtClean="0">
                <a:solidFill>
                  <a:schemeClr val="tx1"/>
                </a:solidFill>
              </a:rPr>
              <a:t>Initial Matching</a:t>
            </a:r>
            <a:endParaRPr lang="zh-CN" altLang="en-US" cap="none" dirty="0">
              <a:solidFill>
                <a:schemeClr val="tx1"/>
              </a:solidFill>
            </a:endParaRPr>
          </a:p>
        </p:txBody>
      </p:sp>
      <p:sp>
        <p:nvSpPr>
          <p:cNvPr id="203" name="椭圆 202"/>
          <p:cNvSpPr/>
          <p:nvPr/>
        </p:nvSpPr>
        <p:spPr>
          <a:xfrm>
            <a:off x="2974124" y="3167679"/>
            <a:ext cx="2163685" cy="21535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4" name="组合 203"/>
          <p:cNvGrpSpPr/>
          <p:nvPr/>
        </p:nvGrpSpPr>
        <p:grpSpPr>
          <a:xfrm rot="305246">
            <a:off x="4681215" y="3172781"/>
            <a:ext cx="2116060" cy="2646723"/>
            <a:chOff x="3898524" y="3754145"/>
            <a:chExt cx="1711033" cy="2166087"/>
          </a:xfrm>
        </p:grpSpPr>
        <p:pic>
          <p:nvPicPr>
            <p:cNvPr id="205" name="图片 20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98524" y="3754145"/>
              <a:ext cx="1711033" cy="2166087"/>
            </a:xfrm>
            <a:prstGeom prst="rect">
              <a:avLst/>
            </a:prstGeom>
          </p:spPr>
        </p:pic>
        <p:sp>
          <p:nvSpPr>
            <p:cNvPr id="206" name="椭圆 205"/>
            <p:cNvSpPr/>
            <p:nvPr/>
          </p:nvSpPr>
          <p:spPr>
            <a:xfrm>
              <a:off x="5221307" y="4633063"/>
              <a:ext cx="114300" cy="1143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7" name="椭圆 206"/>
            <p:cNvSpPr/>
            <p:nvPr/>
          </p:nvSpPr>
          <p:spPr>
            <a:xfrm>
              <a:off x="5278457" y="4309213"/>
              <a:ext cx="114300" cy="1143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8" name="椭圆 207"/>
            <p:cNvSpPr/>
            <p:nvPr/>
          </p:nvSpPr>
          <p:spPr>
            <a:xfrm>
              <a:off x="4258741" y="5280763"/>
              <a:ext cx="114300" cy="114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9" name="椭圆 208"/>
            <p:cNvSpPr/>
            <p:nvPr/>
          </p:nvSpPr>
          <p:spPr>
            <a:xfrm>
              <a:off x="4373041" y="5490313"/>
              <a:ext cx="114300" cy="114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0" name="椭圆 209"/>
            <p:cNvSpPr/>
            <p:nvPr/>
          </p:nvSpPr>
          <p:spPr>
            <a:xfrm>
              <a:off x="4706957" y="4766413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1" name="椭圆 210"/>
            <p:cNvSpPr/>
            <p:nvPr/>
          </p:nvSpPr>
          <p:spPr>
            <a:xfrm>
              <a:off x="4487341" y="5033113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2" name="椭圆 211"/>
            <p:cNvSpPr/>
            <p:nvPr/>
          </p:nvSpPr>
          <p:spPr>
            <a:xfrm>
              <a:off x="4973657" y="4747363"/>
              <a:ext cx="114300" cy="1143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3" name="椭圆 212"/>
            <p:cNvSpPr/>
            <p:nvPr/>
          </p:nvSpPr>
          <p:spPr>
            <a:xfrm>
              <a:off x="4639741" y="5185513"/>
              <a:ext cx="114300" cy="114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4" name="椭圆 213"/>
            <p:cNvSpPr/>
            <p:nvPr/>
          </p:nvSpPr>
          <p:spPr>
            <a:xfrm>
              <a:off x="4821257" y="4594963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5" name="椭圆 214"/>
            <p:cNvSpPr/>
            <p:nvPr/>
          </p:nvSpPr>
          <p:spPr>
            <a:xfrm>
              <a:off x="4430191" y="4880713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6" name="椭圆 215"/>
            <p:cNvSpPr/>
            <p:nvPr/>
          </p:nvSpPr>
          <p:spPr>
            <a:xfrm>
              <a:off x="4745057" y="4975963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7" name="椭圆 216"/>
            <p:cNvSpPr/>
            <p:nvPr/>
          </p:nvSpPr>
          <p:spPr>
            <a:xfrm>
              <a:off x="4535507" y="4594963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8" name="椭圆 217"/>
            <p:cNvSpPr/>
            <p:nvPr/>
          </p:nvSpPr>
          <p:spPr>
            <a:xfrm>
              <a:off x="5030807" y="4823563"/>
              <a:ext cx="114300" cy="1143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9" name="椭圆 218"/>
            <p:cNvSpPr/>
            <p:nvPr/>
          </p:nvSpPr>
          <p:spPr>
            <a:xfrm>
              <a:off x="4973657" y="5166463"/>
              <a:ext cx="114300" cy="114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0" name="椭圆 219"/>
            <p:cNvSpPr/>
            <p:nvPr/>
          </p:nvSpPr>
          <p:spPr>
            <a:xfrm>
              <a:off x="5126057" y="4423513"/>
              <a:ext cx="114300" cy="1143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1" name="椭圆 220"/>
            <p:cNvSpPr/>
            <p:nvPr/>
          </p:nvSpPr>
          <p:spPr>
            <a:xfrm>
              <a:off x="4706957" y="4766413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2" name="椭圆 221"/>
            <p:cNvSpPr/>
            <p:nvPr/>
          </p:nvSpPr>
          <p:spPr>
            <a:xfrm>
              <a:off x="4430191" y="5242663"/>
              <a:ext cx="114300" cy="114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3" name="椭圆 222"/>
            <p:cNvSpPr/>
            <p:nvPr/>
          </p:nvSpPr>
          <p:spPr>
            <a:xfrm>
              <a:off x="4601641" y="5490313"/>
              <a:ext cx="114300" cy="114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7" name="TextBox 226"/>
          <p:cNvSpPr txBox="1"/>
          <p:nvPr/>
        </p:nvSpPr>
        <p:spPr>
          <a:xfrm>
            <a:off x="3919281" y="1898581"/>
            <a:ext cx="946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ROI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29" name="直接箭头连接符 228"/>
          <p:cNvCxnSpPr>
            <a:stCxn id="227" idx="2"/>
            <a:endCxn id="203" idx="0"/>
          </p:cNvCxnSpPr>
          <p:nvPr/>
        </p:nvCxnSpPr>
        <p:spPr>
          <a:xfrm flipH="1">
            <a:off x="4055967" y="2421801"/>
            <a:ext cx="336530" cy="7458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4" name="矩形 233"/>
          <p:cNvSpPr/>
          <p:nvPr/>
        </p:nvSpPr>
        <p:spPr>
          <a:xfrm>
            <a:off x="0" y="6256834"/>
            <a:ext cx="9180000" cy="6279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5" name="组合 234"/>
          <p:cNvGrpSpPr/>
          <p:nvPr/>
        </p:nvGrpSpPr>
        <p:grpSpPr>
          <a:xfrm>
            <a:off x="197400" y="6315768"/>
            <a:ext cx="8982600" cy="523220"/>
            <a:chOff x="161400" y="6234440"/>
            <a:chExt cx="8982600" cy="523220"/>
          </a:xfrm>
        </p:grpSpPr>
        <p:sp>
          <p:nvSpPr>
            <p:cNvPr id="236" name="矩形 235"/>
            <p:cNvSpPr/>
            <p:nvPr/>
          </p:nvSpPr>
          <p:spPr>
            <a:xfrm>
              <a:off x="161400" y="6311384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1.Template construction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7" name="矩形 236"/>
            <p:cNvSpPr/>
            <p:nvPr/>
          </p:nvSpPr>
          <p:spPr>
            <a:xfrm>
              <a:off x="3753195" y="6234440"/>
              <a:ext cx="247116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2.</a:t>
              </a:r>
              <a:r>
                <a:rPr lang="en-US" altLang="zh-CN" sz="20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 Object fitting</a:t>
              </a:r>
              <a:endParaRPr lang="zh-CN" altLang="en-US" sz="2000" b="1" dirty="0">
                <a:solidFill>
                  <a:srgbClr val="FFFF9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8" name="矩形 237"/>
            <p:cNvSpPr/>
            <p:nvPr/>
          </p:nvSpPr>
          <p:spPr>
            <a:xfrm>
              <a:off x="6848475" y="6311390"/>
              <a:ext cx="22955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Scene synthesis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39" name="直接连接符 238"/>
            <p:cNvCxnSpPr/>
            <p:nvPr/>
          </p:nvCxnSpPr>
          <p:spPr>
            <a:xfrm>
              <a:off x="2748253" y="6496050"/>
              <a:ext cx="100494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0" name="直接连接符 239"/>
            <p:cNvCxnSpPr/>
            <p:nvPr/>
          </p:nvCxnSpPr>
          <p:spPr>
            <a:xfrm>
              <a:off x="5884820" y="6496050"/>
              <a:ext cx="9160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4.44444E-6 L -0.1717 -0.022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-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870323" y="3895984"/>
            <a:ext cx="2380536" cy="2102666"/>
          </a:xfrm>
          <a:prstGeom prst="rect">
            <a:avLst/>
          </a:prstGeom>
        </p:spPr>
      </p:pic>
      <p:grpSp>
        <p:nvGrpSpPr>
          <p:cNvPr id="366" name="组合 365"/>
          <p:cNvGrpSpPr/>
          <p:nvPr/>
        </p:nvGrpSpPr>
        <p:grpSpPr>
          <a:xfrm>
            <a:off x="5387381" y="3277600"/>
            <a:ext cx="3214995" cy="3190314"/>
            <a:chOff x="5387380" y="3277600"/>
            <a:chExt cx="3214995" cy="3190314"/>
          </a:xfrm>
        </p:grpSpPr>
        <p:sp>
          <p:nvSpPr>
            <p:cNvPr id="95" name="椭圆 94"/>
            <p:cNvSpPr/>
            <p:nvPr/>
          </p:nvSpPr>
          <p:spPr>
            <a:xfrm>
              <a:off x="5631554" y="5144235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/>
            <p:cNvSpPr/>
            <p:nvPr/>
          </p:nvSpPr>
          <p:spPr>
            <a:xfrm>
              <a:off x="5387380" y="5144235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6803589" y="5144235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>
              <a:off x="5840846" y="5144235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>
              <a:off x="6091996" y="5144235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>
            <a:xfrm>
              <a:off x="6343147" y="5144235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/>
          </p:nvSpPr>
          <p:spPr>
            <a:xfrm>
              <a:off x="6573368" y="5144235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>
            <a:xfrm>
              <a:off x="5631554" y="537365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>
            <a:xfrm>
              <a:off x="5387380" y="537365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>
            <a:xfrm>
              <a:off x="6803589" y="537365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>
              <a:off x="5840846" y="537365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6091996" y="537365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>
              <a:off x="6343147" y="537365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107"/>
            <p:cNvSpPr/>
            <p:nvPr/>
          </p:nvSpPr>
          <p:spPr>
            <a:xfrm>
              <a:off x="6573368" y="537365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5631554" y="564409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>
            <a:xfrm>
              <a:off x="5387380" y="564409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椭圆 111"/>
            <p:cNvSpPr/>
            <p:nvPr/>
          </p:nvSpPr>
          <p:spPr>
            <a:xfrm>
              <a:off x="6803589" y="564409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5840846" y="564409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/>
            <p:cNvSpPr/>
            <p:nvPr/>
          </p:nvSpPr>
          <p:spPr>
            <a:xfrm>
              <a:off x="6091996" y="564409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6343147" y="564409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6573368" y="564409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>
              <a:off x="5631554" y="587351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>
              <a:off x="5387380" y="587351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6803589" y="587351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5840846" y="587351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/>
          </p:nvSpPr>
          <p:spPr>
            <a:xfrm>
              <a:off x="6091996" y="587351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>
              <a:off x="6343147" y="587351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>
              <a:off x="6573368" y="587351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>
            <a:xfrm>
              <a:off x="5631554" y="6113358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>
              <a:off x="5387380" y="6113358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/>
            <p:cNvSpPr/>
            <p:nvPr/>
          </p:nvSpPr>
          <p:spPr>
            <a:xfrm>
              <a:off x="6803589" y="6113358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椭圆 127"/>
            <p:cNvSpPr/>
            <p:nvPr/>
          </p:nvSpPr>
          <p:spPr>
            <a:xfrm>
              <a:off x="5840846" y="6113358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椭圆 128"/>
            <p:cNvSpPr/>
            <p:nvPr/>
          </p:nvSpPr>
          <p:spPr>
            <a:xfrm>
              <a:off x="6091996" y="6113358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椭圆 129"/>
            <p:cNvSpPr/>
            <p:nvPr/>
          </p:nvSpPr>
          <p:spPr>
            <a:xfrm>
              <a:off x="6343147" y="6113358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椭圆 130"/>
            <p:cNvSpPr/>
            <p:nvPr/>
          </p:nvSpPr>
          <p:spPr>
            <a:xfrm>
              <a:off x="6573368" y="6113358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椭圆 131"/>
            <p:cNvSpPr/>
            <p:nvPr/>
          </p:nvSpPr>
          <p:spPr>
            <a:xfrm>
              <a:off x="5631554" y="634277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椭圆 132"/>
            <p:cNvSpPr/>
            <p:nvPr/>
          </p:nvSpPr>
          <p:spPr>
            <a:xfrm>
              <a:off x="5387380" y="634277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椭圆 133"/>
            <p:cNvSpPr/>
            <p:nvPr/>
          </p:nvSpPr>
          <p:spPr>
            <a:xfrm>
              <a:off x="6803589" y="634277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椭圆 134"/>
            <p:cNvSpPr/>
            <p:nvPr/>
          </p:nvSpPr>
          <p:spPr>
            <a:xfrm>
              <a:off x="5840846" y="634277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椭圆 135"/>
            <p:cNvSpPr/>
            <p:nvPr/>
          </p:nvSpPr>
          <p:spPr>
            <a:xfrm>
              <a:off x="6091996" y="634277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椭圆 136"/>
            <p:cNvSpPr/>
            <p:nvPr/>
          </p:nvSpPr>
          <p:spPr>
            <a:xfrm>
              <a:off x="6343147" y="634277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椭圆 137"/>
            <p:cNvSpPr/>
            <p:nvPr/>
          </p:nvSpPr>
          <p:spPr>
            <a:xfrm>
              <a:off x="6573368" y="634277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9" name="椭圆 188"/>
            <p:cNvSpPr/>
            <p:nvPr/>
          </p:nvSpPr>
          <p:spPr>
            <a:xfrm>
              <a:off x="7304764" y="372948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0" name="椭圆 189"/>
            <p:cNvSpPr/>
            <p:nvPr/>
          </p:nvSpPr>
          <p:spPr>
            <a:xfrm>
              <a:off x="7060590" y="372948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椭圆 190"/>
            <p:cNvSpPr/>
            <p:nvPr/>
          </p:nvSpPr>
          <p:spPr>
            <a:xfrm>
              <a:off x="8476800" y="372948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椭圆 191"/>
            <p:cNvSpPr/>
            <p:nvPr/>
          </p:nvSpPr>
          <p:spPr>
            <a:xfrm>
              <a:off x="7514056" y="372948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椭圆 192"/>
            <p:cNvSpPr/>
            <p:nvPr/>
          </p:nvSpPr>
          <p:spPr>
            <a:xfrm>
              <a:off x="7765207" y="372948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椭圆 193"/>
            <p:cNvSpPr/>
            <p:nvPr/>
          </p:nvSpPr>
          <p:spPr>
            <a:xfrm>
              <a:off x="8016357" y="372948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椭圆 194"/>
            <p:cNvSpPr/>
            <p:nvPr/>
          </p:nvSpPr>
          <p:spPr>
            <a:xfrm>
              <a:off x="8246578" y="372948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椭圆 195"/>
            <p:cNvSpPr/>
            <p:nvPr/>
          </p:nvSpPr>
          <p:spPr>
            <a:xfrm>
              <a:off x="7304764" y="395890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椭圆 196"/>
            <p:cNvSpPr/>
            <p:nvPr/>
          </p:nvSpPr>
          <p:spPr>
            <a:xfrm>
              <a:off x="7060590" y="395890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椭圆 197"/>
            <p:cNvSpPr/>
            <p:nvPr/>
          </p:nvSpPr>
          <p:spPr>
            <a:xfrm>
              <a:off x="8476800" y="395890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椭圆 198"/>
            <p:cNvSpPr/>
            <p:nvPr/>
          </p:nvSpPr>
          <p:spPr>
            <a:xfrm>
              <a:off x="7514056" y="395890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椭圆 199"/>
            <p:cNvSpPr/>
            <p:nvPr/>
          </p:nvSpPr>
          <p:spPr>
            <a:xfrm>
              <a:off x="7765207" y="395890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1" name="椭圆 200"/>
            <p:cNvSpPr/>
            <p:nvPr/>
          </p:nvSpPr>
          <p:spPr>
            <a:xfrm>
              <a:off x="8016357" y="395890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2" name="椭圆 201"/>
            <p:cNvSpPr/>
            <p:nvPr/>
          </p:nvSpPr>
          <p:spPr>
            <a:xfrm>
              <a:off x="8246578" y="395890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3" name="椭圆 202"/>
            <p:cNvSpPr/>
            <p:nvPr/>
          </p:nvSpPr>
          <p:spPr>
            <a:xfrm>
              <a:off x="7304764" y="419875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4" name="椭圆 203"/>
            <p:cNvSpPr/>
            <p:nvPr/>
          </p:nvSpPr>
          <p:spPr>
            <a:xfrm>
              <a:off x="7060590" y="419875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5" name="椭圆 204"/>
            <p:cNvSpPr/>
            <p:nvPr/>
          </p:nvSpPr>
          <p:spPr>
            <a:xfrm>
              <a:off x="8476800" y="419875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6" name="椭圆 205"/>
            <p:cNvSpPr/>
            <p:nvPr/>
          </p:nvSpPr>
          <p:spPr>
            <a:xfrm>
              <a:off x="7514056" y="419875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7" name="椭圆 206"/>
            <p:cNvSpPr/>
            <p:nvPr/>
          </p:nvSpPr>
          <p:spPr>
            <a:xfrm>
              <a:off x="7765207" y="419875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8" name="椭圆 207"/>
            <p:cNvSpPr/>
            <p:nvPr/>
          </p:nvSpPr>
          <p:spPr>
            <a:xfrm>
              <a:off x="8016357" y="419875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9" name="椭圆 208"/>
            <p:cNvSpPr/>
            <p:nvPr/>
          </p:nvSpPr>
          <p:spPr>
            <a:xfrm>
              <a:off x="8246578" y="419875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0" name="椭圆 209"/>
            <p:cNvSpPr/>
            <p:nvPr/>
          </p:nvSpPr>
          <p:spPr>
            <a:xfrm>
              <a:off x="7304764" y="442817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1" name="椭圆 210"/>
            <p:cNvSpPr/>
            <p:nvPr/>
          </p:nvSpPr>
          <p:spPr>
            <a:xfrm>
              <a:off x="7060590" y="442817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2" name="椭圆 211"/>
            <p:cNvSpPr/>
            <p:nvPr/>
          </p:nvSpPr>
          <p:spPr>
            <a:xfrm>
              <a:off x="8476800" y="442817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3" name="椭圆 212"/>
            <p:cNvSpPr/>
            <p:nvPr/>
          </p:nvSpPr>
          <p:spPr>
            <a:xfrm>
              <a:off x="7514056" y="442817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4" name="椭圆 213"/>
            <p:cNvSpPr/>
            <p:nvPr/>
          </p:nvSpPr>
          <p:spPr>
            <a:xfrm>
              <a:off x="7765207" y="442817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5" name="椭圆 214"/>
            <p:cNvSpPr/>
            <p:nvPr/>
          </p:nvSpPr>
          <p:spPr>
            <a:xfrm>
              <a:off x="8016357" y="442817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6" name="椭圆 215"/>
            <p:cNvSpPr/>
            <p:nvPr/>
          </p:nvSpPr>
          <p:spPr>
            <a:xfrm>
              <a:off x="8246578" y="442817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7" name="椭圆 216"/>
            <p:cNvSpPr/>
            <p:nvPr/>
          </p:nvSpPr>
          <p:spPr>
            <a:xfrm>
              <a:off x="7304764" y="4671493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8" name="椭圆 217"/>
            <p:cNvSpPr/>
            <p:nvPr/>
          </p:nvSpPr>
          <p:spPr>
            <a:xfrm>
              <a:off x="7060590" y="4671493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9" name="椭圆 218"/>
            <p:cNvSpPr/>
            <p:nvPr/>
          </p:nvSpPr>
          <p:spPr>
            <a:xfrm>
              <a:off x="8476800" y="4671493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0" name="椭圆 219"/>
            <p:cNvSpPr/>
            <p:nvPr/>
          </p:nvSpPr>
          <p:spPr>
            <a:xfrm>
              <a:off x="7514056" y="4671493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1" name="椭圆 220"/>
            <p:cNvSpPr/>
            <p:nvPr/>
          </p:nvSpPr>
          <p:spPr>
            <a:xfrm>
              <a:off x="7765207" y="4671493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2" name="椭圆 221"/>
            <p:cNvSpPr/>
            <p:nvPr/>
          </p:nvSpPr>
          <p:spPr>
            <a:xfrm>
              <a:off x="8016357" y="4671493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3" name="椭圆 222"/>
            <p:cNvSpPr/>
            <p:nvPr/>
          </p:nvSpPr>
          <p:spPr>
            <a:xfrm>
              <a:off x="8246578" y="4671493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4" name="椭圆 223"/>
            <p:cNvSpPr/>
            <p:nvPr/>
          </p:nvSpPr>
          <p:spPr>
            <a:xfrm>
              <a:off x="7304764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5" name="椭圆 224"/>
            <p:cNvSpPr/>
            <p:nvPr/>
          </p:nvSpPr>
          <p:spPr>
            <a:xfrm>
              <a:off x="7060590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6" name="椭圆 225"/>
            <p:cNvSpPr/>
            <p:nvPr/>
          </p:nvSpPr>
          <p:spPr>
            <a:xfrm>
              <a:off x="8476800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7" name="椭圆 226"/>
            <p:cNvSpPr/>
            <p:nvPr/>
          </p:nvSpPr>
          <p:spPr>
            <a:xfrm>
              <a:off x="7514056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8" name="椭圆 227"/>
            <p:cNvSpPr/>
            <p:nvPr/>
          </p:nvSpPr>
          <p:spPr>
            <a:xfrm>
              <a:off x="7765207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9" name="椭圆 228"/>
            <p:cNvSpPr/>
            <p:nvPr/>
          </p:nvSpPr>
          <p:spPr>
            <a:xfrm>
              <a:off x="8016357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0" name="椭圆 229"/>
            <p:cNvSpPr/>
            <p:nvPr/>
          </p:nvSpPr>
          <p:spPr>
            <a:xfrm>
              <a:off x="8246578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1" name="椭圆 230"/>
            <p:cNvSpPr/>
            <p:nvPr/>
          </p:nvSpPr>
          <p:spPr>
            <a:xfrm>
              <a:off x="7304764" y="5144235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2" name="椭圆 231"/>
            <p:cNvSpPr/>
            <p:nvPr/>
          </p:nvSpPr>
          <p:spPr>
            <a:xfrm>
              <a:off x="7060590" y="5144235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3" name="椭圆 232"/>
            <p:cNvSpPr/>
            <p:nvPr/>
          </p:nvSpPr>
          <p:spPr>
            <a:xfrm>
              <a:off x="8476800" y="5144235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4" name="椭圆 233"/>
            <p:cNvSpPr/>
            <p:nvPr/>
          </p:nvSpPr>
          <p:spPr>
            <a:xfrm>
              <a:off x="7514056" y="5144235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5" name="椭圆 234"/>
            <p:cNvSpPr/>
            <p:nvPr/>
          </p:nvSpPr>
          <p:spPr>
            <a:xfrm>
              <a:off x="7765207" y="5144235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6" name="椭圆 235"/>
            <p:cNvSpPr/>
            <p:nvPr/>
          </p:nvSpPr>
          <p:spPr>
            <a:xfrm>
              <a:off x="8016357" y="5144235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7" name="椭圆 236"/>
            <p:cNvSpPr/>
            <p:nvPr/>
          </p:nvSpPr>
          <p:spPr>
            <a:xfrm>
              <a:off x="8246578" y="5144235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8" name="椭圆 237"/>
            <p:cNvSpPr/>
            <p:nvPr/>
          </p:nvSpPr>
          <p:spPr>
            <a:xfrm>
              <a:off x="7304764" y="537365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9" name="椭圆 238"/>
            <p:cNvSpPr/>
            <p:nvPr/>
          </p:nvSpPr>
          <p:spPr>
            <a:xfrm>
              <a:off x="7060590" y="537365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0" name="椭圆 239"/>
            <p:cNvSpPr/>
            <p:nvPr/>
          </p:nvSpPr>
          <p:spPr>
            <a:xfrm>
              <a:off x="8476800" y="537365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1" name="椭圆 240"/>
            <p:cNvSpPr/>
            <p:nvPr/>
          </p:nvSpPr>
          <p:spPr>
            <a:xfrm>
              <a:off x="7514056" y="537365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2" name="椭圆 241"/>
            <p:cNvSpPr/>
            <p:nvPr/>
          </p:nvSpPr>
          <p:spPr>
            <a:xfrm>
              <a:off x="7765207" y="537365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3" name="椭圆 242"/>
            <p:cNvSpPr/>
            <p:nvPr/>
          </p:nvSpPr>
          <p:spPr>
            <a:xfrm>
              <a:off x="8016357" y="537365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4" name="椭圆 243"/>
            <p:cNvSpPr/>
            <p:nvPr/>
          </p:nvSpPr>
          <p:spPr>
            <a:xfrm>
              <a:off x="8246578" y="537365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5" name="椭圆 244"/>
            <p:cNvSpPr/>
            <p:nvPr/>
          </p:nvSpPr>
          <p:spPr>
            <a:xfrm>
              <a:off x="7304764" y="564409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6" name="椭圆 245"/>
            <p:cNvSpPr/>
            <p:nvPr/>
          </p:nvSpPr>
          <p:spPr>
            <a:xfrm>
              <a:off x="7060590" y="564409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7" name="椭圆 246"/>
            <p:cNvSpPr/>
            <p:nvPr/>
          </p:nvSpPr>
          <p:spPr>
            <a:xfrm>
              <a:off x="8476800" y="564409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8" name="椭圆 247"/>
            <p:cNvSpPr/>
            <p:nvPr/>
          </p:nvSpPr>
          <p:spPr>
            <a:xfrm>
              <a:off x="7514056" y="564409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9" name="椭圆 248"/>
            <p:cNvSpPr/>
            <p:nvPr/>
          </p:nvSpPr>
          <p:spPr>
            <a:xfrm>
              <a:off x="7765207" y="564409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0" name="椭圆 249"/>
            <p:cNvSpPr/>
            <p:nvPr/>
          </p:nvSpPr>
          <p:spPr>
            <a:xfrm>
              <a:off x="8016357" y="564409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1" name="椭圆 250"/>
            <p:cNvSpPr/>
            <p:nvPr/>
          </p:nvSpPr>
          <p:spPr>
            <a:xfrm>
              <a:off x="8246578" y="564409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2" name="椭圆 251"/>
            <p:cNvSpPr/>
            <p:nvPr/>
          </p:nvSpPr>
          <p:spPr>
            <a:xfrm>
              <a:off x="7304764" y="587351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3" name="椭圆 252"/>
            <p:cNvSpPr/>
            <p:nvPr/>
          </p:nvSpPr>
          <p:spPr>
            <a:xfrm>
              <a:off x="7060590" y="587351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4" name="椭圆 253"/>
            <p:cNvSpPr/>
            <p:nvPr/>
          </p:nvSpPr>
          <p:spPr>
            <a:xfrm>
              <a:off x="8476800" y="587351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5" name="椭圆 254"/>
            <p:cNvSpPr/>
            <p:nvPr/>
          </p:nvSpPr>
          <p:spPr>
            <a:xfrm>
              <a:off x="7514056" y="587351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6" name="椭圆 255"/>
            <p:cNvSpPr/>
            <p:nvPr/>
          </p:nvSpPr>
          <p:spPr>
            <a:xfrm>
              <a:off x="7765207" y="587351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7" name="椭圆 256"/>
            <p:cNvSpPr/>
            <p:nvPr/>
          </p:nvSpPr>
          <p:spPr>
            <a:xfrm>
              <a:off x="8016357" y="587351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8" name="椭圆 257"/>
            <p:cNvSpPr/>
            <p:nvPr/>
          </p:nvSpPr>
          <p:spPr>
            <a:xfrm>
              <a:off x="8246578" y="587351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9" name="椭圆 258"/>
            <p:cNvSpPr/>
            <p:nvPr/>
          </p:nvSpPr>
          <p:spPr>
            <a:xfrm>
              <a:off x="7304764" y="6113358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0" name="椭圆 259"/>
            <p:cNvSpPr/>
            <p:nvPr/>
          </p:nvSpPr>
          <p:spPr>
            <a:xfrm>
              <a:off x="7060590" y="6113358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1" name="椭圆 260"/>
            <p:cNvSpPr/>
            <p:nvPr/>
          </p:nvSpPr>
          <p:spPr>
            <a:xfrm>
              <a:off x="8476800" y="6113358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2" name="椭圆 261"/>
            <p:cNvSpPr/>
            <p:nvPr/>
          </p:nvSpPr>
          <p:spPr>
            <a:xfrm>
              <a:off x="7514056" y="6113358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3" name="椭圆 262"/>
            <p:cNvSpPr/>
            <p:nvPr/>
          </p:nvSpPr>
          <p:spPr>
            <a:xfrm>
              <a:off x="7765207" y="6113358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4" name="椭圆 263"/>
            <p:cNvSpPr/>
            <p:nvPr/>
          </p:nvSpPr>
          <p:spPr>
            <a:xfrm>
              <a:off x="8016357" y="6113358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5" name="椭圆 264"/>
            <p:cNvSpPr/>
            <p:nvPr/>
          </p:nvSpPr>
          <p:spPr>
            <a:xfrm>
              <a:off x="8246578" y="6113358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6" name="椭圆 265"/>
            <p:cNvSpPr/>
            <p:nvPr/>
          </p:nvSpPr>
          <p:spPr>
            <a:xfrm>
              <a:off x="7304764" y="634277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7" name="椭圆 266"/>
            <p:cNvSpPr/>
            <p:nvPr/>
          </p:nvSpPr>
          <p:spPr>
            <a:xfrm>
              <a:off x="7060590" y="634277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8" name="椭圆 267"/>
            <p:cNvSpPr/>
            <p:nvPr/>
          </p:nvSpPr>
          <p:spPr>
            <a:xfrm>
              <a:off x="8476800" y="634277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9" name="椭圆 268"/>
            <p:cNvSpPr/>
            <p:nvPr/>
          </p:nvSpPr>
          <p:spPr>
            <a:xfrm>
              <a:off x="7514056" y="634277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0" name="椭圆 269"/>
            <p:cNvSpPr/>
            <p:nvPr/>
          </p:nvSpPr>
          <p:spPr>
            <a:xfrm>
              <a:off x="7765207" y="634277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1" name="椭圆 270"/>
            <p:cNvSpPr/>
            <p:nvPr/>
          </p:nvSpPr>
          <p:spPr>
            <a:xfrm>
              <a:off x="8016357" y="634277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2" name="椭圆 271"/>
            <p:cNvSpPr/>
            <p:nvPr/>
          </p:nvSpPr>
          <p:spPr>
            <a:xfrm>
              <a:off x="8246578" y="634277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3" name="椭圆 272"/>
            <p:cNvSpPr/>
            <p:nvPr/>
          </p:nvSpPr>
          <p:spPr>
            <a:xfrm>
              <a:off x="7304764" y="327760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4" name="椭圆 273"/>
            <p:cNvSpPr/>
            <p:nvPr/>
          </p:nvSpPr>
          <p:spPr>
            <a:xfrm>
              <a:off x="7060590" y="327760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5" name="椭圆 274"/>
            <p:cNvSpPr/>
            <p:nvPr/>
          </p:nvSpPr>
          <p:spPr>
            <a:xfrm>
              <a:off x="8476800" y="327760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6" name="椭圆 275"/>
            <p:cNvSpPr/>
            <p:nvPr/>
          </p:nvSpPr>
          <p:spPr>
            <a:xfrm>
              <a:off x="7514056" y="327760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7" name="椭圆 276"/>
            <p:cNvSpPr/>
            <p:nvPr/>
          </p:nvSpPr>
          <p:spPr>
            <a:xfrm>
              <a:off x="7765207" y="327760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8" name="椭圆 277"/>
            <p:cNvSpPr/>
            <p:nvPr/>
          </p:nvSpPr>
          <p:spPr>
            <a:xfrm>
              <a:off x="8016357" y="327760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9" name="椭圆 278"/>
            <p:cNvSpPr/>
            <p:nvPr/>
          </p:nvSpPr>
          <p:spPr>
            <a:xfrm>
              <a:off x="8246578" y="327760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0" name="椭圆 279"/>
            <p:cNvSpPr/>
            <p:nvPr/>
          </p:nvSpPr>
          <p:spPr>
            <a:xfrm>
              <a:off x="7304764" y="3507019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1" name="椭圆 280"/>
            <p:cNvSpPr/>
            <p:nvPr/>
          </p:nvSpPr>
          <p:spPr>
            <a:xfrm>
              <a:off x="7060590" y="3507019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2" name="椭圆 281"/>
            <p:cNvSpPr/>
            <p:nvPr/>
          </p:nvSpPr>
          <p:spPr>
            <a:xfrm>
              <a:off x="8476800" y="3507019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3" name="椭圆 282"/>
            <p:cNvSpPr/>
            <p:nvPr/>
          </p:nvSpPr>
          <p:spPr>
            <a:xfrm>
              <a:off x="7514056" y="3507019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4" name="椭圆 283"/>
            <p:cNvSpPr/>
            <p:nvPr/>
          </p:nvSpPr>
          <p:spPr>
            <a:xfrm>
              <a:off x="7765207" y="3507019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5" name="椭圆 284"/>
            <p:cNvSpPr/>
            <p:nvPr/>
          </p:nvSpPr>
          <p:spPr>
            <a:xfrm>
              <a:off x="8016357" y="3507019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6" name="椭圆 285"/>
            <p:cNvSpPr/>
            <p:nvPr/>
          </p:nvSpPr>
          <p:spPr>
            <a:xfrm>
              <a:off x="8246578" y="3507019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5387380" y="372948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6803589" y="372948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631554" y="395890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5840846" y="395890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6091996" y="395890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6573368" y="395890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5387380" y="419875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6803589" y="419875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6091996" y="419875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6343147" y="419875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6573368" y="419875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6803589" y="442817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>
            <a:xfrm>
              <a:off x="5387380" y="4671493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/>
            <p:cNvSpPr/>
            <p:nvPr/>
          </p:nvSpPr>
          <p:spPr>
            <a:xfrm>
              <a:off x="6803589" y="4671493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>
            <a:xfrm>
              <a:off x="5840846" y="4671493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/>
            <p:cNvSpPr/>
            <p:nvPr/>
          </p:nvSpPr>
          <p:spPr>
            <a:xfrm>
              <a:off x="6091996" y="4671493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>
            <a:xfrm>
              <a:off x="5631554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>
            <a:xfrm>
              <a:off x="5387380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>
            <a:xfrm>
              <a:off x="6803589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椭圆 89"/>
            <p:cNvSpPr/>
            <p:nvPr/>
          </p:nvSpPr>
          <p:spPr>
            <a:xfrm>
              <a:off x="5840846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椭圆 90"/>
            <p:cNvSpPr/>
            <p:nvPr/>
          </p:nvSpPr>
          <p:spPr>
            <a:xfrm>
              <a:off x="6091996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/>
            <p:cNvSpPr/>
            <p:nvPr/>
          </p:nvSpPr>
          <p:spPr>
            <a:xfrm>
              <a:off x="6343147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/>
          </p:nvSpPr>
          <p:spPr>
            <a:xfrm>
              <a:off x="6573368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0" name="椭圆 169"/>
            <p:cNvSpPr/>
            <p:nvPr/>
          </p:nvSpPr>
          <p:spPr>
            <a:xfrm>
              <a:off x="5631554" y="327760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椭圆 170"/>
            <p:cNvSpPr/>
            <p:nvPr/>
          </p:nvSpPr>
          <p:spPr>
            <a:xfrm>
              <a:off x="5387380" y="327760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2" name="椭圆 171"/>
            <p:cNvSpPr/>
            <p:nvPr/>
          </p:nvSpPr>
          <p:spPr>
            <a:xfrm>
              <a:off x="6803589" y="327760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3" name="椭圆 172"/>
            <p:cNvSpPr/>
            <p:nvPr/>
          </p:nvSpPr>
          <p:spPr>
            <a:xfrm>
              <a:off x="5840846" y="327760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6" name="椭圆 175"/>
            <p:cNvSpPr/>
            <p:nvPr/>
          </p:nvSpPr>
          <p:spPr>
            <a:xfrm>
              <a:off x="6573368" y="327760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8" name="椭圆 177"/>
            <p:cNvSpPr/>
            <p:nvPr/>
          </p:nvSpPr>
          <p:spPr>
            <a:xfrm>
              <a:off x="5387380" y="3507019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9" name="椭圆 178"/>
            <p:cNvSpPr/>
            <p:nvPr/>
          </p:nvSpPr>
          <p:spPr>
            <a:xfrm>
              <a:off x="6803589" y="3507019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5631554" y="372948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5840846" y="372948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6091996" y="372948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6343147" y="372948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6573368" y="372948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387380" y="395890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803589" y="395890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6343147" y="395890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5631554" y="419875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/>
            <p:cNvSpPr/>
            <p:nvPr/>
          </p:nvSpPr>
          <p:spPr>
            <a:xfrm>
              <a:off x="5840846" y="419875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5631554" y="442817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5387380" y="442817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5840846" y="442817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>
            <a:xfrm>
              <a:off x="6091996" y="442817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>
            <a:xfrm>
              <a:off x="6343147" y="442817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/>
            <p:cNvSpPr/>
            <p:nvPr/>
          </p:nvSpPr>
          <p:spPr>
            <a:xfrm>
              <a:off x="6573368" y="442817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6343147" y="4671493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/>
            <p:cNvSpPr/>
            <p:nvPr/>
          </p:nvSpPr>
          <p:spPr>
            <a:xfrm>
              <a:off x="6573368" y="4671493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4" name="椭圆 173"/>
            <p:cNvSpPr/>
            <p:nvPr/>
          </p:nvSpPr>
          <p:spPr>
            <a:xfrm>
              <a:off x="6091996" y="327760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椭圆 174"/>
            <p:cNvSpPr/>
            <p:nvPr/>
          </p:nvSpPr>
          <p:spPr>
            <a:xfrm>
              <a:off x="6343147" y="327760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7" name="椭圆 176"/>
            <p:cNvSpPr/>
            <p:nvPr/>
          </p:nvSpPr>
          <p:spPr>
            <a:xfrm>
              <a:off x="5631554" y="3507019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0" name="椭圆 179"/>
            <p:cNvSpPr/>
            <p:nvPr/>
          </p:nvSpPr>
          <p:spPr>
            <a:xfrm>
              <a:off x="5840846" y="3507019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1" name="椭圆 180"/>
            <p:cNvSpPr/>
            <p:nvPr/>
          </p:nvSpPr>
          <p:spPr>
            <a:xfrm>
              <a:off x="6091996" y="3507019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2" name="椭圆 181"/>
            <p:cNvSpPr/>
            <p:nvPr/>
          </p:nvSpPr>
          <p:spPr>
            <a:xfrm>
              <a:off x="6343147" y="3507019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3" name="椭圆 182"/>
            <p:cNvSpPr/>
            <p:nvPr/>
          </p:nvSpPr>
          <p:spPr>
            <a:xfrm>
              <a:off x="6573368" y="3507019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5" name="椭圆 364"/>
            <p:cNvSpPr/>
            <p:nvPr/>
          </p:nvSpPr>
          <p:spPr>
            <a:xfrm>
              <a:off x="5616391" y="467521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375999" y="1551012"/>
            <a:ext cx="5899959" cy="5783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sz="2400" dirty="0" smtClean="0">
                <a:latin typeface="+mn-lt"/>
              </a:rPr>
              <a:t>Find the region of interest (ROI)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smtClean="0"/>
              <a:t>Reduce </a:t>
            </a:r>
            <a:r>
              <a:rPr lang="en-US" altLang="zh-CN" cap="none" dirty="0" smtClean="0">
                <a:solidFill>
                  <a:schemeClr val="tx1"/>
                </a:solidFill>
              </a:rPr>
              <a:t>the Search </a:t>
            </a:r>
            <a:r>
              <a:rPr lang="en-US" altLang="zh-CN" dirty="0" smtClean="0"/>
              <a:t>S</a:t>
            </a:r>
            <a:r>
              <a:rPr lang="en-US" altLang="zh-CN" cap="none" dirty="0" smtClean="0">
                <a:solidFill>
                  <a:schemeClr val="tx1"/>
                </a:solidFill>
              </a:rPr>
              <a:t>pace</a:t>
            </a:r>
            <a:endParaRPr lang="zh-CN" altLang="en-US" cap="none" dirty="0">
              <a:solidFill>
                <a:schemeClr val="tx1"/>
              </a:solidFill>
            </a:endParaRPr>
          </a:p>
        </p:txBody>
      </p:sp>
      <p:grpSp>
        <p:nvGrpSpPr>
          <p:cNvPr id="415" name="组合 414"/>
          <p:cNvGrpSpPr/>
          <p:nvPr/>
        </p:nvGrpSpPr>
        <p:grpSpPr>
          <a:xfrm>
            <a:off x="2291183" y="3222110"/>
            <a:ext cx="1842751" cy="2360703"/>
            <a:chOff x="3898523" y="3754156"/>
            <a:chExt cx="1711032" cy="2166093"/>
          </a:xfrm>
        </p:grpSpPr>
        <p:pic>
          <p:nvPicPr>
            <p:cNvPr id="401" name="图片 40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98523" y="3754156"/>
              <a:ext cx="1711032" cy="2166093"/>
            </a:xfrm>
            <a:prstGeom prst="rect">
              <a:avLst/>
            </a:prstGeom>
          </p:spPr>
        </p:pic>
        <p:sp>
          <p:nvSpPr>
            <p:cNvPr id="80" name="椭圆 79"/>
            <p:cNvSpPr/>
            <p:nvPr/>
          </p:nvSpPr>
          <p:spPr>
            <a:xfrm>
              <a:off x="5221305" y="4633076"/>
              <a:ext cx="114300" cy="1143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4" name="椭圆 393"/>
            <p:cNvSpPr/>
            <p:nvPr/>
          </p:nvSpPr>
          <p:spPr>
            <a:xfrm>
              <a:off x="5278455" y="4309224"/>
              <a:ext cx="114300" cy="1143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5" name="椭圆 394"/>
            <p:cNvSpPr/>
            <p:nvPr/>
          </p:nvSpPr>
          <p:spPr>
            <a:xfrm>
              <a:off x="4258740" y="5280777"/>
              <a:ext cx="114300" cy="114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6" name="椭圆 395"/>
            <p:cNvSpPr/>
            <p:nvPr/>
          </p:nvSpPr>
          <p:spPr>
            <a:xfrm>
              <a:off x="4373037" y="5490326"/>
              <a:ext cx="114300" cy="114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7" name="椭圆 396"/>
            <p:cNvSpPr/>
            <p:nvPr/>
          </p:nvSpPr>
          <p:spPr>
            <a:xfrm>
              <a:off x="4706953" y="4766424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8" name="椭圆 397"/>
            <p:cNvSpPr/>
            <p:nvPr/>
          </p:nvSpPr>
          <p:spPr>
            <a:xfrm>
              <a:off x="4487337" y="5033125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9" name="椭圆 398"/>
            <p:cNvSpPr/>
            <p:nvPr/>
          </p:nvSpPr>
          <p:spPr>
            <a:xfrm>
              <a:off x="4973653" y="4747374"/>
              <a:ext cx="114300" cy="1143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0" name="椭圆 399"/>
            <p:cNvSpPr/>
            <p:nvPr/>
          </p:nvSpPr>
          <p:spPr>
            <a:xfrm>
              <a:off x="4639737" y="5185526"/>
              <a:ext cx="114300" cy="114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2" name="椭圆 401"/>
            <p:cNvSpPr/>
            <p:nvPr/>
          </p:nvSpPr>
          <p:spPr>
            <a:xfrm>
              <a:off x="4821253" y="4594974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3" name="椭圆 402"/>
            <p:cNvSpPr/>
            <p:nvPr/>
          </p:nvSpPr>
          <p:spPr>
            <a:xfrm>
              <a:off x="4430186" y="4880725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4" name="椭圆 403"/>
            <p:cNvSpPr/>
            <p:nvPr/>
          </p:nvSpPr>
          <p:spPr>
            <a:xfrm>
              <a:off x="4745052" y="4975975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5" name="椭圆 404"/>
            <p:cNvSpPr/>
            <p:nvPr/>
          </p:nvSpPr>
          <p:spPr>
            <a:xfrm>
              <a:off x="4535503" y="4594974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6" name="椭圆 405"/>
            <p:cNvSpPr/>
            <p:nvPr/>
          </p:nvSpPr>
          <p:spPr>
            <a:xfrm>
              <a:off x="5030801" y="4823575"/>
              <a:ext cx="114300" cy="1143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7" name="椭圆 406"/>
            <p:cNvSpPr/>
            <p:nvPr/>
          </p:nvSpPr>
          <p:spPr>
            <a:xfrm>
              <a:off x="4973652" y="5166475"/>
              <a:ext cx="114300" cy="114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8" name="椭圆 407"/>
            <p:cNvSpPr/>
            <p:nvPr/>
          </p:nvSpPr>
          <p:spPr>
            <a:xfrm>
              <a:off x="5126050" y="4423525"/>
              <a:ext cx="114300" cy="1143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9" name="椭圆 408"/>
            <p:cNvSpPr/>
            <p:nvPr/>
          </p:nvSpPr>
          <p:spPr>
            <a:xfrm>
              <a:off x="4706950" y="4766427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0" name="椭圆 409"/>
            <p:cNvSpPr/>
            <p:nvPr/>
          </p:nvSpPr>
          <p:spPr>
            <a:xfrm>
              <a:off x="4430188" y="5242684"/>
              <a:ext cx="114300" cy="114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1" name="椭圆 410"/>
            <p:cNvSpPr/>
            <p:nvPr/>
          </p:nvSpPr>
          <p:spPr>
            <a:xfrm>
              <a:off x="4601641" y="5490313"/>
              <a:ext cx="114300" cy="114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6" name="组合 305"/>
          <p:cNvGrpSpPr/>
          <p:nvPr/>
        </p:nvGrpSpPr>
        <p:grpSpPr>
          <a:xfrm>
            <a:off x="265736" y="3214493"/>
            <a:ext cx="1711033" cy="2166087"/>
            <a:chOff x="2992747" y="4217416"/>
            <a:chExt cx="1711033" cy="2166087"/>
          </a:xfrm>
        </p:grpSpPr>
        <p:pic>
          <p:nvPicPr>
            <p:cNvPr id="295" name="图片 294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92747" y="4217416"/>
              <a:ext cx="1711033" cy="2166087"/>
            </a:xfrm>
            <a:prstGeom prst="rect">
              <a:avLst/>
            </a:prstGeom>
          </p:spPr>
        </p:pic>
        <p:sp>
          <p:nvSpPr>
            <p:cNvPr id="288" name="椭圆 287"/>
            <p:cNvSpPr/>
            <p:nvPr/>
          </p:nvSpPr>
          <p:spPr>
            <a:xfrm>
              <a:off x="4278331" y="474801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9" name="椭圆 288"/>
            <p:cNvSpPr/>
            <p:nvPr/>
          </p:nvSpPr>
          <p:spPr>
            <a:xfrm>
              <a:off x="3258615" y="571956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0" name="椭圆 289"/>
            <p:cNvSpPr/>
            <p:nvPr/>
          </p:nvSpPr>
          <p:spPr>
            <a:xfrm>
              <a:off x="3372915" y="592911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1" name="椭圆 290"/>
            <p:cNvSpPr/>
            <p:nvPr/>
          </p:nvSpPr>
          <p:spPr>
            <a:xfrm>
              <a:off x="3706831" y="520521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2" name="椭圆 291"/>
            <p:cNvSpPr/>
            <p:nvPr/>
          </p:nvSpPr>
          <p:spPr>
            <a:xfrm>
              <a:off x="3487215" y="547191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3" name="椭圆 292"/>
            <p:cNvSpPr/>
            <p:nvPr/>
          </p:nvSpPr>
          <p:spPr>
            <a:xfrm>
              <a:off x="3973531" y="518616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4" name="椭圆 293"/>
            <p:cNvSpPr/>
            <p:nvPr/>
          </p:nvSpPr>
          <p:spPr>
            <a:xfrm>
              <a:off x="3639615" y="562431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6" name="椭圆 295"/>
            <p:cNvSpPr/>
            <p:nvPr/>
          </p:nvSpPr>
          <p:spPr>
            <a:xfrm>
              <a:off x="3821131" y="503376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椭圆 296"/>
            <p:cNvSpPr/>
            <p:nvPr/>
          </p:nvSpPr>
          <p:spPr>
            <a:xfrm>
              <a:off x="3430065" y="531951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8" name="椭圆 297"/>
            <p:cNvSpPr/>
            <p:nvPr/>
          </p:nvSpPr>
          <p:spPr>
            <a:xfrm>
              <a:off x="3744931" y="541476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9" name="椭圆 298"/>
            <p:cNvSpPr/>
            <p:nvPr/>
          </p:nvSpPr>
          <p:spPr>
            <a:xfrm>
              <a:off x="3535381" y="503376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0" name="椭圆 299"/>
            <p:cNvSpPr/>
            <p:nvPr/>
          </p:nvSpPr>
          <p:spPr>
            <a:xfrm>
              <a:off x="4030681" y="526236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1" name="椭圆 300"/>
            <p:cNvSpPr/>
            <p:nvPr/>
          </p:nvSpPr>
          <p:spPr>
            <a:xfrm>
              <a:off x="3973531" y="560526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2" name="椭圆 301"/>
            <p:cNvSpPr/>
            <p:nvPr/>
          </p:nvSpPr>
          <p:spPr>
            <a:xfrm>
              <a:off x="4125931" y="486231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3" name="椭圆 302"/>
            <p:cNvSpPr/>
            <p:nvPr/>
          </p:nvSpPr>
          <p:spPr>
            <a:xfrm>
              <a:off x="3706831" y="520521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4" name="椭圆 303"/>
            <p:cNvSpPr/>
            <p:nvPr/>
          </p:nvSpPr>
          <p:spPr>
            <a:xfrm>
              <a:off x="3430065" y="568146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5" name="椭圆 304"/>
            <p:cNvSpPr/>
            <p:nvPr/>
          </p:nvSpPr>
          <p:spPr>
            <a:xfrm>
              <a:off x="3601515" y="5929110"/>
              <a:ext cx="114300" cy="1143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7" name="下箭头 306"/>
          <p:cNvSpPr/>
          <p:nvPr/>
        </p:nvSpPr>
        <p:spPr>
          <a:xfrm rot="16200000">
            <a:off x="2132289" y="4174791"/>
            <a:ext cx="298068" cy="4359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9" name="组合 308"/>
          <p:cNvGrpSpPr/>
          <p:nvPr/>
        </p:nvGrpSpPr>
        <p:grpSpPr>
          <a:xfrm>
            <a:off x="5387380" y="3277600"/>
            <a:ext cx="1541784" cy="1756995"/>
            <a:chOff x="5387380" y="3277600"/>
            <a:chExt cx="1541784" cy="1748450"/>
          </a:xfrm>
        </p:grpSpPr>
        <p:sp>
          <p:nvSpPr>
            <p:cNvPr id="310" name="椭圆 309"/>
            <p:cNvSpPr/>
            <p:nvPr/>
          </p:nvSpPr>
          <p:spPr>
            <a:xfrm>
              <a:off x="5387380" y="372948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1" name="椭圆 310"/>
            <p:cNvSpPr/>
            <p:nvPr/>
          </p:nvSpPr>
          <p:spPr>
            <a:xfrm>
              <a:off x="6803589" y="372948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2" name="椭圆 311"/>
            <p:cNvSpPr/>
            <p:nvPr/>
          </p:nvSpPr>
          <p:spPr>
            <a:xfrm>
              <a:off x="5631554" y="395890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3" name="椭圆 312"/>
            <p:cNvSpPr/>
            <p:nvPr/>
          </p:nvSpPr>
          <p:spPr>
            <a:xfrm>
              <a:off x="5840846" y="395890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4" name="椭圆 313"/>
            <p:cNvSpPr/>
            <p:nvPr/>
          </p:nvSpPr>
          <p:spPr>
            <a:xfrm>
              <a:off x="6091996" y="395890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5" name="椭圆 314"/>
            <p:cNvSpPr/>
            <p:nvPr/>
          </p:nvSpPr>
          <p:spPr>
            <a:xfrm>
              <a:off x="6573368" y="3958904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6" name="椭圆 315"/>
            <p:cNvSpPr/>
            <p:nvPr/>
          </p:nvSpPr>
          <p:spPr>
            <a:xfrm>
              <a:off x="5387380" y="419875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7" name="椭圆 316"/>
            <p:cNvSpPr/>
            <p:nvPr/>
          </p:nvSpPr>
          <p:spPr>
            <a:xfrm>
              <a:off x="6803589" y="419875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8" name="椭圆 317"/>
            <p:cNvSpPr/>
            <p:nvPr/>
          </p:nvSpPr>
          <p:spPr>
            <a:xfrm>
              <a:off x="6091996" y="419875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9" name="椭圆 318"/>
            <p:cNvSpPr/>
            <p:nvPr/>
          </p:nvSpPr>
          <p:spPr>
            <a:xfrm>
              <a:off x="6343147" y="419875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0" name="椭圆 319"/>
            <p:cNvSpPr/>
            <p:nvPr/>
          </p:nvSpPr>
          <p:spPr>
            <a:xfrm>
              <a:off x="6573368" y="4198751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1" name="椭圆 320"/>
            <p:cNvSpPr/>
            <p:nvPr/>
          </p:nvSpPr>
          <p:spPr>
            <a:xfrm>
              <a:off x="6803589" y="442817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2" name="椭圆 321"/>
            <p:cNvSpPr/>
            <p:nvPr/>
          </p:nvSpPr>
          <p:spPr>
            <a:xfrm>
              <a:off x="5387380" y="4671493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3" name="椭圆 322"/>
            <p:cNvSpPr/>
            <p:nvPr/>
          </p:nvSpPr>
          <p:spPr>
            <a:xfrm>
              <a:off x="6803589" y="4671493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4" name="椭圆 323"/>
            <p:cNvSpPr/>
            <p:nvPr/>
          </p:nvSpPr>
          <p:spPr>
            <a:xfrm>
              <a:off x="5840846" y="4671493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5" name="椭圆 324"/>
            <p:cNvSpPr/>
            <p:nvPr/>
          </p:nvSpPr>
          <p:spPr>
            <a:xfrm>
              <a:off x="6091996" y="4671493"/>
              <a:ext cx="125575" cy="125138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6" name="椭圆 325"/>
            <p:cNvSpPr/>
            <p:nvPr/>
          </p:nvSpPr>
          <p:spPr>
            <a:xfrm>
              <a:off x="5631554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7" name="椭圆 326"/>
            <p:cNvSpPr/>
            <p:nvPr/>
          </p:nvSpPr>
          <p:spPr>
            <a:xfrm>
              <a:off x="5387380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8" name="椭圆 327"/>
            <p:cNvSpPr/>
            <p:nvPr/>
          </p:nvSpPr>
          <p:spPr>
            <a:xfrm>
              <a:off x="6803589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9" name="椭圆 328"/>
            <p:cNvSpPr/>
            <p:nvPr/>
          </p:nvSpPr>
          <p:spPr>
            <a:xfrm>
              <a:off x="5840846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0" name="椭圆 329"/>
            <p:cNvSpPr/>
            <p:nvPr/>
          </p:nvSpPr>
          <p:spPr>
            <a:xfrm>
              <a:off x="6091996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1" name="椭圆 330"/>
            <p:cNvSpPr/>
            <p:nvPr/>
          </p:nvSpPr>
          <p:spPr>
            <a:xfrm>
              <a:off x="6343147" y="4900912"/>
              <a:ext cx="125575" cy="125138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2" name="椭圆 331"/>
            <p:cNvSpPr/>
            <p:nvPr/>
          </p:nvSpPr>
          <p:spPr>
            <a:xfrm>
              <a:off x="6573368" y="4900912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3" name="椭圆 332"/>
            <p:cNvSpPr/>
            <p:nvPr/>
          </p:nvSpPr>
          <p:spPr>
            <a:xfrm>
              <a:off x="5631554" y="327760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4" name="椭圆 333"/>
            <p:cNvSpPr/>
            <p:nvPr/>
          </p:nvSpPr>
          <p:spPr>
            <a:xfrm>
              <a:off x="5387380" y="327760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5" name="椭圆 334"/>
            <p:cNvSpPr/>
            <p:nvPr/>
          </p:nvSpPr>
          <p:spPr>
            <a:xfrm>
              <a:off x="6803589" y="327760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6" name="椭圆 335"/>
            <p:cNvSpPr/>
            <p:nvPr/>
          </p:nvSpPr>
          <p:spPr>
            <a:xfrm>
              <a:off x="5840846" y="327760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7" name="椭圆 336"/>
            <p:cNvSpPr/>
            <p:nvPr/>
          </p:nvSpPr>
          <p:spPr>
            <a:xfrm>
              <a:off x="6573368" y="3277600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8" name="椭圆 337"/>
            <p:cNvSpPr/>
            <p:nvPr/>
          </p:nvSpPr>
          <p:spPr>
            <a:xfrm>
              <a:off x="5387380" y="3507019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9" name="椭圆 338"/>
            <p:cNvSpPr/>
            <p:nvPr/>
          </p:nvSpPr>
          <p:spPr>
            <a:xfrm>
              <a:off x="6803589" y="3507019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0" name="椭圆 339"/>
            <p:cNvSpPr/>
            <p:nvPr/>
          </p:nvSpPr>
          <p:spPr>
            <a:xfrm>
              <a:off x="5631554" y="3729486"/>
              <a:ext cx="125575" cy="12513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1" name="椭圆 340"/>
            <p:cNvSpPr/>
            <p:nvPr/>
          </p:nvSpPr>
          <p:spPr>
            <a:xfrm>
              <a:off x="5840846" y="3729486"/>
              <a:ext cx="125575" cy="12513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2" name="椭圆 341"/>
            <p:cNvSpPr/>
            <p:nvPr/>
          </p:nvSpPr>
          <p:spPr>
            <a:xfrm>
              <a:off x="6091996" y="3729486"/>
              <a:ext cx="125575" cy="125138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3" name="椭圆 342"/>
            <p:cNvSpPr/>
            <p:nvPr/>
          </p:nvSpPr>
          <p:spPr>
            <a:xfrm>
              <a:off x="6343147" y="3729486"/>
              <a:ext cx="125575" cy="125138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4" name="椭圆 343"/>
            <p:cNvSpPr/>
            <p:nvPr/>
          </p:nvSpPr>
          <p:spPr>
            <a:xfrm>
              <a:off x="6573368" y="3729486"/>
              <a:ext cx="125575" cy="125138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5" name="椭圆 344"/>
            <p:cNvSpPr/>
            <p:nvPr/>
          </p:nvSpPr>
          <p:spPr>
            <a:xfrm>
              <a:off x="5387380" y="3958904"/>
              <a:ext cx="125575" cy="125138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6" name="椭圆 345"/>
            <p:cNvSpPr/>
            <p:nvPr/>
          </p:nvSpPr>
          <p:spPr>
            <a:xfrm>
              <a:off x="6803589" y="3958904"/>
              <a:ext cx="125575" cy="125138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7" name="椭圆 346"/>
            <p:cNvSpPr/>
            <p:nvPr/>
          </p:nvSpPr>
          <p:spPr>
            <a:xfrm>
              <a:off x="6343147" y="3958904"/>
              <a:ext cx="125575" cy="125138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8" name="椭圆 347"/>
            <p:cNvSpPr/>
            <p:nvPr/>
          </p:nvSpPr>
          <p:spPr>
            <a:xfrm>
              <a:off x="5631554" y="4198751"/>
              <a:ext cx="125575" cy="12513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9" name="椭圆 348"/>
            <p:cNvSpPr/>
            <p:nvPr/>
          </p:nvSpPr>
          <p:spPr>
            <a:xfrm>
              <a:off x="5840846" y="4198751"/>
              <a:ext cx="125575" cy="125138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0" name="椭圆 349"/>
            <p:cNvSpPr/>
            <p:nvPr/>
          </p:nvSpPr>
          <p:spPr>
            <a:xfrm>
              <a:off x="5631554" y="4428170"/>
              <a:ext cx="125575" cy="12513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1" name="椭圆 350"/>
            <p:cNvSpPr/>
            <p:nvPr/>
          </p:nvSpPr>
          <p:spPr>
            <a:xfrm>
              <a:off x="5387380" y="4428170"/>
              <a:ext cx="125575" cy="12513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2" name="椭圆 351"/>
            <p:cNvSpPr/>
            <p:nvPr/>
          </p:nvSpPr>
          <p:spPr>
            <a:xfrm>
              <a:off x="5840846" y="4428170"/>
              <a:ext cx="125575" cy="125138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3" name="椭圆 352"/>
            <p:cNvSpPr/>
            <p:nvPr/>
          </p:nvSpPr>
          <p:spPr>
            <a:xfrm>
              <a:off x="6091996" y="4428170"/>
              <a:ext cx="125575" cy="12513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4" name="椭圆 353"/>
            <p:cNvSpPr/>
            <p:nvPr/>
          </p:nvSpPr>
          <p:spPr>
            <a:xfrm>
              <a:off x="6343147" y="4428170"/>
              <a:ext cx="125575" cy="12513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5" name="椭圆 354"/>
            <p:cNvSpPr/>
            <p:nvPr/>
          </p:nvSpPr>
          <p:spPr>
            <a:xfrm>
              <a:off x="6573368" y="4428170"/>
              <a:ext cx="125575" cy="12513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6" name="椭圆 355"/>
            <p:cNvSpPr/>
            <p:nvPr/>
          </p:nvSpPr>
          <p:spPr>
            <a:xfrm>
              <a:off x="6343147" y="4671493"/>
              <a:ext cx="125575" cy="12513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7" name="椭圆 356"/>
            <p:cNvSpPr/>
            <p:nvPr/>
          </p:nvSpPr>
          <p:spPr>
            <a:xfrm>
              <a:off x="6573368" y="4671493"/>
              <a:ext cx="125575" cy="125138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8" name="椭圆 357"/>
            <p:cNvSpPr/>
            <p:nvPr/>
          </p:nvSpPr>
          <p:spPr>
            <a:xfrm>
              <a:off x="6091996" y="3277600"/>
              <a:ext cx="125575" cy="12513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9" name="椭圆 358"/>
            <p:cNvSpPr/>
            <p:nvPr/>
          </p:nvSpPr>
          <p:spPr>
            <a:xfrm>
              <a:off x="6343147" y="3277600"/>
              <a:ext cx="125575" cy="12513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0" name="椭圆 359"/>
            <p:cNvSpPr/>
            <p:nvPr/>
          </p:nvSpPr>
          <p:spPr>
            <a:xfrm>
              <a:off x="5631554" y="3507019"/>
              <a:ext cx="125575" cy="12513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1" name="椭圆 360"/>
            <p:cNvSpPr/>
            <p:nvPr/>
          </p:nvSpPr>
          <p:spPr>
            <a:xfrm>
              <a:off x="5840846" y="3507019"/>
              <a:ext cx="125575" cy="125138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2" name="椭圆 361"/>
            <p:cNvSpPr/>
            <p:nvPr/>
          </p:nvSpPr>
          <p:spPr>
            <a:xfrm>
              <a:off x="6091996" y="3507019"/>
              <a:ext cx="125575" cy="12513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3" name="椭圆 362"/>
            <p:cNvSpPr/>
            <p:nvPr/>
          </p:nvSpPr>
          <p:spPr>
            <a:xfrm>
              <a:off x="6343147" y="3507019"/>
              <a:ext cx="125575" cy="12513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4" name="椭圆 363"/>
            <p:cNvSpPr/>
            <p:nvPr/>
          </p:nvSpPr>
          <p:spPr>
            <a:xfrm>
              <a:off x="6573368" y="3507019"/>
              <a:ext cx="125575" cy="125138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0" name="椭圆 389"/>
          <p:cNvSpPr/>
          <p:nvPr/>
        </p:nvSpPr>
        <p:spPr>
          <a:xfrm>
            <a:off x="5272269" y="3236044"/>
            <a:ext cx="1913896" cy="19344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7" name="椭圆 366"/>
          <p:cNvSpPr/>
          <p:nvPr/>
        </p:nvSpPr>
        <p:spPr>
          <a:xfrm>
            <a:off x="5757129" y="3231542"/>
            <a:ext cx="1913896" cy="19344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1" name="组合 380"/>
          <p:cNvGrpSpPr/>
          <p:nvPr/>
        </p:nvGrpSpPr>
        <p:grpSpPr>
          <a:xfrm>
            <a:off x="5037384" y="2129327"/>
            <a:ext cx="1554374" cy="2322882"/>
            <a:chOff x="5037384" y="2129325"/>
            <a:chExt cx="1554373" cy="2322882"/>
          </a:xfrm>
        </p:grpSpPr>
        <p:sp>
          <p:nvSpPr>
            <p:cNvPr id="368" name="TextBox 367"/>
            <p:cNvSpPr txBox="1"/>
            <p:nvPr/>
          </p:nvSpPr>
          <p:spPr>
            <a:xfrm>
              <a:off x="5037384" y="2129325"/>
              <a:ext cx="13003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Candidate </a:t>
              </a:r>
            </a:p>
            <a:p>
              <a:r>
                <a:rPr lang="en-US" altLang="zh-CN" dirty="0" smtClean="0"/>
                <a:t>points</a:t>
              </a:r>
              <a:endParaRPr lang="zh-CN" altLang="en-US" dirty="0"/>
            </a:p>
          </p:txBody>
        </p:sp>
        <p:grpSp>
          <p:nvGrpSpPr>
            <p:cNvPr id="380" name="组合 379"/>
            <p:cNvGrpSpPr/>
            <p:nvPr/>
          </p:nvGrpSpPr>
          <p:grpSpPr>
            <a:xfrm>
              <a:off x="5687562" y="2775656"/>
              <a:ext cx="904195" cy="1676551"/>
              <a:chOff x="5687562" y="2775656"/>
              <a:chExt cx="904195" cy="1676551"/>
            </a:xfrm>
          </p:grpSpPr>
          <p:cxnSp>
            <p:nvCxnSpPr>
              <p:cNvPr id="370" name="直接箭头连接符 369"/>
              <p:cNvCxnSpPr>
                <a:stCxn id="368" idx="2"/>
                <a:endCxn id="177" idx="0"/>
              </p:cNvCxnSpPr>
              <p:nvPr/>
            </p:nvCxnSpPr>
            <p:spPr>
              <a:xfrm>
                <a:off x="5687562" y="2775656"/>
                <a:ext cx="6781" cy="73136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3" name="直接箭头连接符 372"/>
              <p:cNvCxnSpPr>
                <a:stCxn id="368" idx="2"/>
                <a:endCxn id="349" idx="7"/>
              </p:cNvCxnSpPr>
              <p:nvPr/>
            </p:nvCxnSpPr>
            <p:spPr>
              <a:xfrm>
                <a:off x="5687562" y="2775656"/>
                <a:ext cx="260469" cy="144601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5" name="直接箭头连接符 374"/>
              <p:cNvCxnSpPr>
                <a:stCxn id="368" idx="2"/>
                <a:endCxn id="355" idx="1"/>
              </p:cNvCxnSpPr>
              <p:nvPr/>
            </p:nvCxnSpPr>
            <p:spPr>
              <a:xfrm>
                <a:off x="5687562" y="2775656"/>
                <a:ext cx="904195" cy="1676551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9" name="组合 378"/>
          <p:cNvGrpSpPr/>
          <p:nvPr/>
        </p:nvGrpSpPr>
        <p:grpSpPr>
          <a:xfrm>
            <a:off x="6832839" y="2197459"/>
            <a:ext cx="954107" cy="1321874"/>
            <a:chOff x="6832836" y="2197459"/>
            <a:chExt cx="954107" cy="1321872"/>
          </a:xfrm>
        </p:grpSpPr>
        <p:sp>
          <p:nvSpPr>
            <p:cNvPr id="308" name="TextBox 307"/>
            <p:cNvSpPr txBox="1"/>
            <p:nvPr/>
          </p:nvSpPr>
          <p:spPr>
            <a:xfrm>
              <a:off x="6832836" y="2197459"/>
              <a:ext cx="954107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sliding </a:t>
              </a:r>
            </a:p>
            <a:p>
              <a:r>
                <a:rPr lang="en-US" altLang="zh-CN" dirty="0" smtClean="0"/>
                <a:t>window</a:t>
              </a:r>
              <a:endParaRPr lang="zh-CN" altLang="en-US" dirty="0"/>
            </a:p>
          </p:txBody>
        </p:sp>
        <p:cxnSp>
          <p:nvCxnSpPr>
            <p:cNvPr id="378" name="直接箭头连接符 377"/>
            <p:cNvCxnSpPr>
              <a:stCxn id="308" idx="2"/>
              <a:endCxn id="390" idx="7"/>
            </p:cNvCxnSpPr>
            <p:nvPr/>
          </p:nvCxnSpPr>
          <p:spPr>
            <a:xfrm flipH="1">
              <a:off x="6905878" y="2843789"/>
              <a:ext cx="404012" cy="67554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2" name="矩形 381"/>
          <p:cNvSpPr/>
          <p:nvPr/>
        </p:nvSpPr>
        <p:spPr>
          <a:xfrm>
            <a:off x="0" y="6256834"/>
            <a:ext cx="9180000" cy="6279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3" name="组合 382"/>
          <p:cNvGrpSpPr/>
          <p:nvPr/>
        </p:nvGrpSpPr>
        <p:grpSpPr>
          <a:xfrm>
            <a:off x="197400" y="6315768"/>
            <a:ext cx="8982600" cy="523220"/>
            <a:chOff x="161400" y="6234440"/>
            <a:chExt cx="8982600" cy="523220"/>
          </a:xfrm>
        </p:grpSpPr>
        <p:sp>
          <p:nvSpPr>
            <p:cNvPr id="384" name="矩形 383"/>
            <p:cNvSpPr/>
            <p:nvPr/>
          </p:nvSpPr>
          <p:spPr>
            <a:xfrm>
              <a:off x="161400" y="6311384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1.Template construction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5" name="矩形 384"/>
            <p:cNvSpPr/>
            <p:nvPr/>
          </p:nvSpPr>
          <p:spPr>
            <a:xfrm>
              <a:off x="3753195" y="6234440"/>
              <a:ext cx="247116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2.</a:t>
              </a:r>
              <a:r>
                <a:rPr lang="en-US" altLang="zh-CN" sz="20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 Object fitting</a:t>
              </a:r>
              <a:endParaRPr lang="zh-CN" altLang="en-US" sz="2000" b="1" dirty="0">
                <a:solidFill>
                  <a:srgbClr val="FFFF9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6" name="矩形 385"/>
            <p:cNvSpPr/>
            <p:nvPr/>
          </p:nvSpPr>
          <p:spPr>
            <a:xfrm>
              <a:off x="6848475" y="6311390"/>
              <a:ext cx="22955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Scene synthesis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87" name="直接连接符 386"/>
            <p:cNvCxnSpPr/>
            <p:nvPr/>
          </p:nvCxnSpPr>
          <p:spPr>
            <a:xfrm>
              <a:off x="2748253" y="6496050"/>
              <a:ext cx="100494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8" name="直接连接符 387"/>
            <p:cNvCxnSpPr/>
            <p:nvPr/>
          </p:nvCxnSpPr>
          <p:spPr>
            <a:xfrm>
              <a:off x="5884820" y="6496050"/>
              <a:ext cx="9160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48148E-6 L 0.1158 1.48148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58 1.48148E-6 L -0.06163 0.1488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" y="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63 0.14884 L 0.1158 0.148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/>
      <p:bldP spid="390" grpId="0" animBg="1"/>
      <p:bldP spid="390" grpId="1" animBg="1"/>
      <p:bldP spid="367" grpId="0" animBg="1"/>
      <p:bldP spid="367" grpId="1" animBg="1"/>
      <p:bldP spid="367" grpId="2" animBg="1"/>
      <p:bldP spid="367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32689" y="557050"/>
            <a:ext cx="6095043" cy="567559"/>
          </a:xfrm>
        </p:spPr>
        <p:txBody>
          <a:bodyPr/>
          <a:lstStyle/>
          <a:p>
            <a:r>
              <a:rPr lang="en-US" cap="none" dirty="0" smtClean="0">
                <a:solidFill>
                  <a:schemeClr val="tx1"/>
                </a:solidFill>
              </a:rPr>
              <a:t>Relationships in a Scene</a:t>
            </a:r>
            <a:endParaRPr lang="en-US" cap="none" dirty="0">
              <a:solidFill>
                <a:schemeClr val="tx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sz="quarter" idx="10"/>
          </p:nvPr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" y="1481354"/>
            <a:ext cx="9157925" cy="51513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148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952957" y="2038313"/>
            <a:ext cx="2166791" cy="1920565"/>
          </a:xfrm>
          <a:prstGeom prst="rect">
            <a:avLst/>
          </a:prstGeom>
          <a:ln>
            <a:noFill/>
            <a:headEnd type="none" w="med" len="med"/>
            <a:tailEnd type="triangle" w="med" len="med"/>
          </a:ln>
        </p:spPr>
      </p:pic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zh-CN" sz="2400" dirty="0" smtClean="0">
                <a:latin typeface="+mn-lt"/>
              </a:rPr>
              <a:t>ICP style refinement</a:t>
            </a:r>
            <a:endParaRPr lang="zh-CN" altLang="en-US" sz="2400" dirty="0">
              <a:latin typeface="+mn-lt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smtClean="0">
                <a:solidFill>
                  <a:schemeClr val="tx1"/>
                </a:solidFill>
              </a:rPr>
              <a:t>Refinement</a:t>
            </a:r>
            <a:endParaRPr lang="zh-CN" altLang="en-US" cap="none" dirty="0">
              <a:solidFill>
                <a:schemeClr val="tx1"/>
              </a:solidFill>
            </a:endParaRPr>
          </a:p>
        </p:txBody>
      </p:sp>
      <p:grpSp>
        <p:nvGrpSpPr>
          <p:cNvPr id="4" name="组合 4"/>
          <p:cNvGrpSpPr/>
          <p:nvPr/>
        </p:nvGrpSpPr>
        <p:grpSpPr>
          <a:xfrm rot="513284">
            <a:off x="4287561" y="2057558"/>
            <a:ext cx="1711033" cy="2166087"/>
            <a:chOff x="3898523" y="3754145"/>
            <a:chExt cx="1711033" cy="2166087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98523" y="3754145"/>
              <a:ext cx="1711033" cy="2166087"/>
            </a:xfrm>
            <a:prstGeom prst="rect">
              <a:avLst/>
            </a:prstGeom>
            <a:ln>
              <a:noFill/>
              <a:headEnd type="none" w="med" len="med"/>
              <a:tailEnd type="triangle" w="med" len="med"/>
            </a:ln>
          </p:spPr>
        </p:pic>
        <p:sp>
          <p:nvSpPr>
            <p:cNvPr id="7" name="椭圆 6"/>
            <p:cNvSpPr/>
            <p:nvPr/>
          </p:nvSpPr>
          <p:spPr>
            <a:xfrm>
              <a:off x="5221307" y="4633063"/>
              <a:ext cx="114300" cy="1143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5278457" y="4309213"/>
              <a:ext cx="114300" cy="1143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4258741" y="5280763"/>
              <a:ext cx="114300" cy="114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4373041" y="5490313"/>
              <a:ext cx="114300" cy="114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4706957" y="4766413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4487341" y="5033113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4973657" y="4747363"/>
              <a:ext cx="114300" cy="1143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4639741" y="5185513"/>
              <a:ext cx="114300" cy="114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4821257" y="4594963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4430191" y="4880713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4745057" y="4975963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4535507" y="4594963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5030807" y="4823563"/>
              <a:ext cx="114300" cy="1143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4973657" y="5166463"/>
              <a:ext cx="114300" cy="114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5126057" y="4423513"/>
              <a:ext cx="114300" cy="1143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4706957" y="4766413"/>
              <a:ext cx="114300" cy="1143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4430191" y="5242663"/>
              <a:ext cx="114300" cy="114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4601641" y="5490313"/>
              <a:ext cx="114300" cy="1143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7"/>
          <p:cNvGrpSpPr/>
          <p:nvPr/>
        </p:nvGrpSpPr>
        <p:grpSpPr>
          <a:xfrm>
            <a:off x="4347300" y="2587682"/>
            <a:ext cx="1401237" cy="1176105"/>
            <a:chOff x="4347300" y="2587682"/>
            <a:chExt cx="1401237" cy="1176105"/>
          </a:xfrm>
        </p:grpSpPr>
        <p:cxnSp>
          <p:nvCxnSpPr>
            <p:cNvPr id="227" name="直接箭头连接符 226"/>
            <p:cNvCxnSpPr/>
            <p:nvPr/>
          </p:nvCxnSpPr>
          <p:spPr>
            <a:xfrm flipH="1" flipV="1">
              <a:off x="4652159" y="3041099"/>
              <a:ext cx="181037" cy="127196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8" name="直接箭头连接符 227"/>
            <p:cNvCxnSpPr>
              <a:stCxn id="22" idx="2"/>
            </p:cNvCxnSpPr>
            <p:nvPr/>
          </p:nvCxnSpPr>
          <p:spPr>
            <a:xfrm flipH="1" flipV="1">
              <a:off x="4875543" y="2998594"/>
              <a:ext cx="223000" cy="121528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6" name="直接箭头连接符 235"/>
            <p:cNvCxnSpPr/>
            <p:nvPr/>
          </p:nvCxnSpPr>
          <p:spPr>
            <a:xfrm flipH="1" flipV="1">
              <a:off x="4738230" y="2786865"/>
              <a:ext cx="223000" cy="121528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7" name="直接箭头连接符 236"/>
            <p:cNvCxnSpPr/>
            <p:nvPr/>
          </p:nvCxnSpPr>
          <p:spPr>
            <a:xfrm flipH="1" flipV="1">
              <a:off x="5027943" y="2826539"/>
              <a:ext cx="223000" cy="121528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8" name="直接箭头连接符 237"/>
            <p:cNvCxnSpPr/>
            <p:nvPr/>
          </p:nvCxnSpPr>
          <p:spPr>
            <a:xfrm flipH="1" flipV="1">
              <a:off x="4896745" y="3193639"/>
              <a:ext cx="223000" cy="121528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9" name="直接箭头连接符 238"/>
            <p:cNvCxnSpPr/>
            <p:nvPr/>
          </p:nvCxnSpPr>
          <p:spPr>
            <a:xfrm flipH="1" flipV="1">
              <a:off x="4626730" y="3265497"/>
              <a:ext cx="223000" cy="60764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1" name="直接箭头连接符 240"/>
            <p:cNvCxnSpPr/>
            <p:nvPr/>
          </p:nvCxnSpPr>
          <p:spPr>
            <a:xfrm flipH="1" flipV="1">
              <a:off x="5324738" y="2916897"/>
              <a:ext cx="81027" cy="184966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3" name="直接箭头连接符 242"/>
            <p:cNvCxnSpPr/>
            <p:nvPr/>
          </p:nvCxnSpPr>
          <p:spPr>
            <a:xfrm flipH="1" flipV="1">
              <a:off x="5250943" y="3120122"/>
              <a:ext cx="173354" cy="91636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5" name="直接箭头连接符 244"/>
            <p:cNvCxnSpPr/>
            <p:nvPr/>
          </p:nvCxnSpPr>
          <p:spPr>
            <a:xfrm flipH="1" flipV="1">
              <a:off x="5324738" y="2742463"/>
              <a:ext cx="254869" cy="75572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7" name="直接箭头连接符 246"/>
            <p:cNvCxnSpPr/>
            <p:nvPr/>
          </p:nvCxnSpPr>
          <p:spPr>
            <a:xfrm flipH="1" flipV="1">
              <a:off x="5579607" y="2587682"/>
              <a:ext cx="168930" cy="154781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9" name="直接箭头连接符 248"/>
            <p:cNvCxnSpPr/>
            <p:nvPr/>
          </p:nvCxnSpPr>
          <p:spPr>
            <a:xfrm flipH="1" flipV="1">
              <a:off x="5486639" y="2868561"/>
              <a:ext cx="156679" cy="172538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1" name="直接箭头连接符 250"/>
            <p:cNvCxnSpPr>
              <a:stCxn id="20" idx="2"/>
            </p:cNvCxnSpPr>
            <p:nvPr/>
          </p:nvCxnSpPr>
          <p:spPr>
            <a:xfrm flipH="1" flipV="1">
              <a:off x="5119745" y="3505560"/>
              <a:ext cx="183022" cy="49834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4" name="直接箭头连接符 253"/>
            <p:cNvCxnSpPr/>
            <p:nvPr/>
          </p:nvCxnSpPr>
          <p:spPr>
            <a:xfrm flipH="1" flipV="1">
              <a:off x="4799351" y="3424703"/>
              <a:ext cx="187691" cy="80857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6" name="直接箭头连接符 255"/>
            <p:cNvCxnSpPr/>
            <p:nvPr/>
          </p:nvCxnSpPr>
          <p:spPr>
            <a:xfrm flipH="1" flipV="1">
              <a:off x="4570300" y="3468046"/>
              <a:ext cx="193357" cy="60007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8" name="直接箭头连接符 257"/>
            <p:cNvCxnSpPr/>
            <p:nvPr/>
          </p:nvCxnSpPr>
          <p:spPr>
            <a:xfrm flipH="1" flipV="1">
              <a:off x="4347300" y="3498879"/>
              <a:ext cx="223000" cy="47352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0" name="直接箭头连接符 259"/>
            <p:cNvCxnSpPr/>
            <p:nvPr/>
          </p:nvCxnSpPr>
          <p:spPr>
            <a:xfrm flipH="1" flipV="1">
              <a:off x="4429159" y="3642259"/>
              <a:ext cx="223000" cy="121528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1" name="直接箭头连接符 260"/>
            <p:cNvCxnSpPr/>
            <p:nvPr/>
          </p:nvCxnSpPr>
          <p:spPr>
            <a:xfrm flipH="1" flipV="1">
              <a:off x="4763657" y="3642259"/>
              <a:ext cx="147194" cy="121528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1" name="图片 50" descr="2_1.pn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01911" y="4366422"/>
            <a:ext cx="2667016" cy="2000262"/>
          </a:xfrm>
          <a:prstGeom prst="rect">
            <a:avLst/>
          </a:prstGeom>
        </p:spPr>
      </p:pic>
      <p:pic>
        <p:nvPicPr>
          <p:cNvPr id="52" name="图片 51" descr="2_2.png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6096" y="4338856"/>
            <a:ext cx="2888475" cy="2166356"/>
          </a:xfrm>
          <a:prstGeom prst="rect">
            <a:avLst/>
          </a:prstGeom>
        </p:spPr>
      </p:pic>
      <p:pic>
        <p:nvPicPr>
          <p:cNvPr id="53" name="图片 52" descr="3.png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578" y="4338857"/>
            <a:ext cx="2756727" cy="2067545"/>
          </a:xfrm>
          <a:prstGeom prst="rect">
            <a:avLst/>
          </a:prstGeom>
        </p:spPr>
      </p:pic>
      <p:sp>
        <p:nvSpPr>
          <p:cNvPr id="54" name="右箭头 53"/>
          <p:cNvSpPr/>
          <p:nvPr/>
        </p:nvSpPr>
        <p:spPr>
          <a:xfrm rot="10800000">
            <a:off x="5767407" y="5306201"/>
            <a:ext cx="565095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右箭头 54"/>
          <p:cNvSpPr/>
          <p:nvPr/>
        </p:nvSpPr>
        <p:spPr>
          <a:xfrm rot="10800000">
            <a:off x="2896774" y="5306201"/>
            <a:ext cx="565095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0" y="6256834"/>
            <a:ext cx="9180000" cy="6279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0" name="组合 59"/>
          <p:cNvGrpSpPr/>
          <p:nvPr/>
        </p:nvGrpSpPr>
        <p:grpSpPr>
          <a:xfrm>
            <a:off x="197400" y="6315768"/>
            <a:ext cx="8982600" cy="523220"/>
            <a:chOff x="161400" y="6234440"/>
            <a:chExt cx="8982600" cy="523220"/>
          </a:xfrm>
        </p:grpSpPr>
        <p:sp>
          <p:nvSpPr>
            <p:cNvPr id="61" name="矩形 60"/>
            <p:cNvSpPr/>
            <p:nvPr/>
          </p:nvSpPr>
          <p:spPr>
            <a:xfrm>
              <a:off x="161400" y="6311384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1.Template construction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753195" y="6234440"/>
              <a:ext cx="247116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2.</a:t>
              </a:r>
              <a:r>
                <a:rPr lang="en-US" altLang="zh-CN" sz="20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 Object fitting</a:t>
              </a:r>
              <a:endParaRPr lang="zh-CN" altLang="en-US" sz="2000" b="1" dirty="0">
                <a:solidFill>
                  <a:srgbClr val="FFFF9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6848475" y="6311390"/>
              <a:ext cx="22955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Scene synthesis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4" name="直接连接符 63"/>
            <p:cNvCxnSpPr/>
            <p:nvPr/>
          </p:nvCxnSpPr>
          <p:spPr>
            <a:xfrm>
              <a:off x="2748253" y="6496050"/>
              <a:ext cx="100494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>
              <a:off x="5884820" y="6496050"/>
              <a:ext cx="9160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03056 -0.021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-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56 -0.02176 L -0.04583 -0.0273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yProject\scene synthesis\data-for-2016-aisa-submission\dropbox-all-for-synthesis-paper\synthesis-shared-model\rendering\user study\garden-cart-pot\ours\0.505047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8019" y="1511257"/>
            <a:ext cx="3439887" cy="2579915"/>
          </a:xfrm>
          <a:prstGeom prst="rect">
            <a:avLst/>
          </a:prstGeom>
          <a:noFill/>
        </p:spPr>
      </p:pic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177425" y="1405665"/>
            <a:ext cx="4236099" cy="37316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sz="2400" dirty="0" smtClean="0">
                <a:latin typeface="+mn-lt"/>
              </a:rPr>
              <a:t>Scene hierarchy</a:t>
            </a:r>
          </a:p>
          <a:p>
            <a:pPr>
              <a:buNone/>
            </a:pPr>
            <a:endParaRPr lang="en-US" altLang="zh-CN" dirty="0" smtClean="0"/>
          </a:p>
          <a:p>
            <a:pPr>
              <a:buNone/>
            </a:pPr>
            <a:endParaRPr lang="en-US" altLang="zh-CN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smtClean="0">
                <a:solidFill>
                  <a:schemeClr val="tx1"/>
                </a:solidFill>
              </a:rPr>
              <a:t>Larger Scenes</a:t>
            </a:r>
            <a:endParaRPr lang="zh-CN" altLang="en-US" cap="none" dirty="0">
              <a:solidFill>
                <a:schemeClr val="tx1"/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236099" y="1378122"/>
            <a:ext cx="4826352" cy="4851930"/>
            <a:chOff x="4236098" y="1894114"/>
            <a:chExt cx="4826352" cy="4851929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4236098" y="1894114"/>
              <a:ext cx="0" cy="48519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组合 21"/>
            <p:cNvGrpSpPr/>
            <p:nvPr/>
          </p:nvGrpSpPr>
          <p:grpSpPr>
            <a:xfrm>
              <a:off x="4556737" y="1921656"/>
              <a:ext cx="4505713" cy="4824387"/>
              <a:chOff x="4556737" y="1921656"/>
              <a:chExt cx="4505713" cy="4824387"/>
            </a:xfrm>
          </p:grpSpPr>
          <p:sp>
            <p:nvSpPr>
              <p:cNvPr id="7" name="内容占位符 1"/>
              <p:cNvSpPr txBox="1">
                <a:spLocks/>
              </p:cNvSpPr>
              <p:nvPr/>
            </p:nvSpPr>
            <p:spPr>
              <a:xfrm>
                <a:off x="4676580" y="1921656"/>
                <a:ext cx="4151152" cy="108903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457200" marR="0" lvl="0" indent="-457200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Pct val="100000"/>
                  <a:tabLst/>
                  <a:defRPr/>
                </a:pPr>
                <a:r>
                  <a:rPr kumimoji="0" lang="en-US" altLang="zh-CN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Times New Roman" pitchFamily="18" charset="0"/>
                  </a:rPr>
                  <a:t>Combine with other scene</a:t>
                </a:r>
                <a:r>
                  <a:rPr kumimoji="0" lang="en-US" altLang="zh-CN" sz="24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altLang="zh-CN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Times New Roman" pitchFamily="18" charset="0"/>
                  </a:rPr>
                  <a:t>synthesis system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ea typeface="+mn-ea"/>
                  <a:cs typeface="Times New Roman" pitchFamily="18" charset="0"/>
                </a:endParaRPr>
              </a:p>
            </p:txBody>
          </p:sp>
          <p:grpSp>
            <p:nvGrpSpPr>
              <p:cNvPr id="21" name="组合 20"/>
              <p:cNvGrpSpPr/>
              <p:nvPr/>
            </p:nvGrpSpPr>
            <p:grpSpPr>
              <a:xfrm>
                <a:off x="4676579" y="2848171"/>
                <a:ext cx="4189445" cy="2761861"/>
                <a:chOff x="4638287" y="3467368"/>
                <a:chExt cx="4189445" cy="2761861"/>
              </a:xfrm>
            </p:grpSpPr>
            <p:pic>
              <p:nvPicPr>
                <p:cNvPr id="4099" name="Picture 3" descr="D:\MyProject\scene synthesis\data-for-2016-aisa-submission\dropbox-all-for-synthesis-paper\synthesis-shared-model\rendering\user study\bathroom\our result\bathroom3.png"/>
                <p:cNvPicPr>
                  <a:picLocks noChangeAspect="1" noChangeArrowheads="1"/>
                </p:cNvPicPr>
                <p:nvPr/>
              </p:nvPicPr>
              <p:blipFill>
                <a:blip r:embed="rId4" cstate="screen"/>
                <a:srcRect/>
                <a:stretch>
                  <a:fillRect/>
                </a:stretch>
              </p:blipFill>
              <p:spPr bwMode="auto">
                <a:xfrm>
                  <a:off x="4638287" y="3467368"/>
                  <a:ext cx="4189445" cy="2761861"/>
                </a:xfrm>
                <a:prstGeom prst="rect">
                  <a:avLst/>
                </a:prstGeom>
                <a:noFill/>
              </p:spPr>
            </p:pic>
            <p:sp>
              <p:nvSpPr>
                <p:cNvPr id="16" name="椭圆 15"/>
                <p:cNvSpPr/>
                <p:nvPr/>
              </p:nvSpPr>
              <p:spPr>
                <a:xfrm>
                  <a:off x="4935894" y="4645295"/>
                  <a:ext cx="1223606" cy="1269751"/>
                </a:xfrm>
                <a:prstGeom prst="ellipse">
                  <a:avLst/>
                </a:prstGeom>
                <a:noFill/>
                <a:ln>
                  <a:solidFill>
                    <a:srgbClr val="0070C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6159499" y="3527945"/>
                  <a:ext cx="611803" cy="580506"/>
                </a:xfrm>
                <a:prstGeom prst="ellipse">
                  <a:avLst/>
                </a:prstGeom>
                <a:noFill/>
                <a:ln>
                  <a:solidFill>
                    <a:srgbClr val="0070C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椭圆 17"/>
                <p:cNvSpPr/>
                <p:nvPr/>
              </p:nvSpPr>
              <p:spPr>
                <a:xfrm>
                  <a:off x="7736244" y="3776068"/>
                  <a:ext cx="493356" cy="453034"/>
                </a:xfrm>
                <a:prstGeom prst="ellipse">
                  <a:avLst/>
                </a:prstGeom>
                <a:noFill/>
                <a:ln>
                  <a:solidFill>
                    <a:srgbClr val="0070C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9" name="椭圆 18"/>
                <p:cNvSpPr/>
                <p:nvPr/>
              </p:nvSpPr>
              <p:spPr>
                <a:xfrm>
                  <a:off x="7931150" y="4514539"/>
                  <a:ext cx="755650" cy="634589"/>
                </a:xfrm>
                <a:prstGeom prst="ellipse">
                  <a:avLst/>
                </a:prstGeom>
                <a:noFill/>
                <a:ln>
                  <a:solidFill>
                    <a:srgbClr val="0070C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0" name="矩形 19"/>
              <p:cNvSpPr/>
              <p:nvPr/>
            </p:nvSpPr>
            <p:spPr>
              <a:xfrm>
                <a:off x="4556737" y="5915046"/>
                <a:ext cx="4505713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M. Fisher, D. Ritchie, M. </a:t>
                </a:r>
                <a:r>
                  <a:rPr lang="en-US" altLang="zh-CN" sz="1600" dirty="0" err="1" smtClean="0">
                    <a:latin typeface="Times New Roman" pitchFamily="18" charset="0"/>
                    <a:cs typeface="Times New Roman" pitchFamily="18" charset="0"/>
                  </a:rPr>
                  <a:t>Savva</a:t>
                </a:r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, T. </a:t>
                </a:r>
                <a:r>
                  <a:rPr lang="en-US" altLang="zh-CN" sz="1600" dirty="0" err="1" smtClean="0">
                    <a:latin typeface="Times New Roman" pitchFamily="18" charset="0"/>
                    <a:cs typeface="Times New Roman" pitchFamily="18" charset="0"/>
                  </a:rPr>
                  <a:t>Funkhouser</a:t>
                </a:r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, and P. </a:t>
                </a:r>
                <a:r>
                  <a:rPr lang="en-US" altLang="zh-CN" sz="1600" dirty="0" err="1" smtClean="0">
                    <a:latin typeface="Times New Roman" pitchFamily="18" charset="0"/>
                    <a:cs typeface="Times New Roman" pitchFamily="18" charset="0"/>
                  </a:rPr>
                  <a:t>Hanrahan</a:t>
                </a:r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, “</a:t>
                </a:r>
                <a:r>
                  <a:rPr lang="en-US" altLang="zh-CN" sz="1600" b="1" dirty="0" smtClean="0">
                    <a:latin typeface="Times New Roman" pitchFamily="18" charset="0"/>
                    <a:cs typeface="Times New Roman" pitchFamily="18" charset="0"/>
                  </a:rPr>
                  <a:t>Example-based Synthesis of 3D Object Arrangements</a:t>
                </a:r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” </a:t>
                </a:r>
                <a:r>
                  <a:rPr lang="en-US" altLang="zh-CN" sz="1600" i="1" dirty="0" smtClean="0">
                    <a:latin typeface="Times New Roman" pitchFamily="18" charset="0"/>
                    <a:cs typeface="Times New Roman" pitchFamily="18" charset="0"/>
                  </a:rPr>
                  <a:t>SIGGRAPH ASIA2012</a:t>
                </a:r>
                <a:endParaRPr lang="en-US" altLang="zh-CN" sz="1600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177427" y="3530501"/>
            <a:ext cx="3882071" cy="2710981"/>
            <a:chOff x="177426" y="4035062"/>
            <a:chExt cx="3882070" cy="2710981"/>
          </a:xfrm>
        </p:grpSpPr>
        <p:sp>
          <p:nvSpPr>
            <p:cNvPr id="13" name="上箭头 12"/>
            <p:cNvSpPr/>
            <p:nvPr/>
          </p:nvSpPr>
          <p:spPr>
            <a:xfrm rot="1468459">
              <a:off x="1610148" y="4071105"/>
              <a:ext cx="257001" cy="827566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上箭头 13"/>
            <p:cNvSpPr/>
            <p:nvPr/>
          </p:nvSpPr>
          <p:spPr>
            <a:xfrm rot="19335757">
              <a:off x="2744638" y="4035062"/>
              <a:ext cx="285515" cy="785667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Picture 2" descr="D:\my paper\Paper2\submission4-siggraph asia2016\presentation slides\basket_object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534068" y="4825932"/>
              <a:ext cx="1525428" cy="1144071"/>
            </a:xfrm>
            <a:prstGeom prst="rect">
              <a:avLst/>
            </a:prstGeom>
            <a:noFill/>
          </p:spPr>
        </p:pic>
        <p:pic>
          <p:nvPicPr>
            <p:cNvPr id="5" name="Picture 3" descr="D:\my paper\Paper2\submission4-siggraph asia2016\presentation slides\car_pot.png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177426" y="4747578"/>
              <a:ext cx="2555263" cy="1998465"/>
            </a:xfrm>
            <a:prstGeom prst="rect">
              <a:avLst/>
            </a:prstGeom>
            <a:noFill/>
          </p:spPr>
        </p:pic>
      </p:grpSp>
      <p:sp>
        <p:nvSpPr>
          <p:cNvPr id="31" name="矩形 30"/>
          <p:cNvSpPr/>
          <p:nvPr/>
        </p:nvSpPr>
        <p:spPr>
          <a:xfrm>
            <a:off x="0" y="6275839"/>
            <a:ext cx="9180000" cy="6279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197402" y="6334774"/>
            <a:ext cx="9071207" cy="523220"/>
            <a:chOff x="161400" y="6234440"/>
            <a:chExt cx="9071206" cy="523220"/>
          </a:xfrm>
        </p:grpSpPr>
        <p:sp>
          <p:nvSpPr>
            <p:cNvPr id="33" name="矩形 32"/>
            <p:cNvSpPr/>
            <p:nvPr/>
          </p:nvSpPr>
          <p:spPr>
            <a:xfrm>
              <a:off x="161400" y="6311384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1.Template construction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3781904" y="6311384"/>
              <a:ext cx="24711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2. Object fitting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477781" y="6234440"/>
              <a:ext cx="27548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3.</a:t>
              </a:r>
              <a:r>
                <a:rPr lang="en-US" altLang="zh-CN" sz="20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 Scene synthesis</a:t>
              </a:r>
              <a:endParaRPr lang="zh-CN" altLang="en-US" sz="2000" b="1" dirty="0">
                <a:solidFill>
                  <a:srgbClr val="FFFF93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>
              <a:off x="2748253" y="6496050"/>
              <a:ext cx="100494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5561751" y="6496050"/>
              <a:ext cx="9160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smtClean="0"/>
              <a:t>Capturing Scene Semantics</a:t>
            </a:r>
          </a:p>
        </p:txBody>
      </p:sp>
      <p:pic>
        <p:nvPicPr>
          <p:cNvPr id="8" name="图片 7" descr="(a)0.234317.pn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769402" y="2958419"/>
            <a:ext cx="4131041" cy="258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 descr="(b)0.225212.pn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15160" y="2958420"/>
            <a:ext cx="4360385" cy="2572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5159" y="2312092"/>
            <a:ext cx="4278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cs typeface="Times New Roman" pitchFamily="18" charset="0"/>
              </a:rPr>
              <a:t>Without semantic constraints</a:t>
            </a: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69402" y="2312092"/>
            <a:ext cx="3986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cs typeface="Times New Roman" pitchFamily="18" charset="0"/>
              </a:rPr>
              <a:t>With semantic constraints</a:t>
            </a:r>
            <a:endParaRPr lang="zh-CN" altLang="en-US" sz="2400" dirty="0"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6275839"/>
            <a:ext cx="9180000" cy="6279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197402" y="6334774"/>
            <a:ext cx="9071207" cy="523220"/>
            <a:chOff x="161400" y="6234440"/>
            <a:chExt cx="9071206" cy="523220"/>
          </a:xfrm>
        </p:grpSpPr>
        <p:sp>
          <p:nvSpPr>
            <p:cNvPr id="19" name="矩形 18"/>
            <p:cNvSpPr/>
            <p:nvPr/>
          </p:nvSpPr>
          <p:spPr>
            <a:xfrm>
              <a:off x="161400" y="6311384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1.Template construction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781904" y="6311384"/>
              <a:ext cx="24711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2. Object fitting</a:t>
              </a:r>
              <a:endParaRPr lang="zh-CN" alt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6477781" y="6234440"/>
              <a:ext cx="27548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3.</a:t>
              </a:r>
              <a:r>
                <a:rPr lang="en-US" altLang="zh-CN" sz="2000" b="1" dirty="0" smtClean="0">
                  <a:solidFill>
                    <a:srgbClr val="FFFF93"/>
                  </a:solidFill>
                  <a:latin typeface="Arial" pitchFamily="34" charset="0"/>
                  <a:cs typeface="Arial" pitchFamily="34" charset="0"/>
                </a:rPr>
                <a:t> Scene synthesis</a:t>
              </a:r>
              <a:endParaRPr lang="zh-CN" altLang="en-US" sz="2000" b="1" dirty="0">
                <a:solidFill>
                  <a:srgbClr val="FFFF93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2748253" y="6496050"/>
              <a:ext cx="100494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5561751" y="6496050"/>
              <a:ext cx="91603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椭圆 13"/>
          <p:cNvSpPr/>
          <p:nvPr/>
        </p:nvSpPr>
        <p:spPr>
          <a:xfrm>
            <a:off x="2936240" y="3332480"/>
            <a:ext cx="579120" cy="4470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097280" y="4643120"/>
            <a:ext cx="3119120" cy="640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altLang="zh-CN" sz="6000" dirty="0" smtClean="0"/>
              <a:t>Results and Evaluations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4202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308412" y="2001337"/>
            <a:ext cx="3484273" cy="3994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190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err="1" smtClean="0">
                <a:solidFill>
                  <a:schemeClr val="tx1"/>
                </a:solidFill>
              </a:rPr>
              <a:t>Pairwise</a:t>
            </a:r>
            <a:r>
              <a:rPr lang="en-US" altLang="zh-CN" cap="none" dirty="0" smtClean="0">
                <a:solidFill>
                  <a:schemeClr val="tx1"/>
                </a:solidFill>
              </a:rPr>
              <a:t> Experime</a:t>
            </a:r>
            <a:r>
              <a:rPr lang="en-US" altLang="zh-CN" cap="none" dirty="0" smtClean="0"/>
              <a:t>nt: </a:t>
            </a:r>
            <a:br>
              <a:rPr lang="en-US" altLang="zh-CN" cap="none" dirty="0" smtClean="0"/>
            </a:br>
            <a:r>
              <a:rPr lang="en-US" altLang="zh-CN" cap="none" dirty="0" smtClean="0"/>
              <a:t>Our Method vs. </a:t>
            </a:r>
            <a:r>
              <a:rPr lang="en-US" altLang="zh-CN" cap="none" dirty="0" err="1" smtClean="0"/>
              <a:t>ShapeSPH</a:t>
            </a:r>
            <a:r>
              <a:rPr lang="en-US" altLang="zh-CN" cap="none" dirty="0" smtClean="0"/>
              <a:t>*</a:t>
            </a:r>
            <a:endParaRPr lang="zh-CN" altLang="en-US" cap="none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02136" y="1539670"/>
            <a:ext cx="4625597" cy="4594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 descr="desk-input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104530"/>
            <a:ext cx="2613125" cy="1959844"/>
          </a:xfrm>
          <a:prstGeom prst="rect">
            <a:avLst/>
          </a:prstGeom>
        </p:spPr>
      </p:pic>
      <p:pic>
        <p:nvPicPr>
          <p:cNvPr id="7" name="图片 6" descr="hook-bag-input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668416" y="2104530"/>
            <a:ext cx="2613125" cy="1959844"/>
          </a:xfrm>
          <a:prstGeom prst="rect">
            <a:avLst/>
          </a:prstGeom>
        </p:spPr>
      </p:pic>
      <p:pic>
        <p:nvPicPr>
          <p:cNvPr id="8" name="图片 7" descr="shelf-obj-input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442595" y="3836682"/>
            <a:ext cx="2613125" cy="1959844"/>
          </a:xfrm>
          <a:prstGeom prst="rect">
            <a:avLst/>
          </a:prstGeom>
        </p:spPr>
      </p:pic>
      <p:pic>
        <p:nvPicPr>
          <p:cNvPr id="9" name="图片 8" descr="vase-flower-input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3758787"/>
            <a:ext cx="2613125" cy="195984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65679" y="6488213"/>
            <a:ext cx="88277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*T. </a:t>
            </a:r>
            <a:r>
              <a:rPr lang="en-US" altLang="zh-CN" sz="1400" dirty="0" err="1" smtClean="0">
                <a:latin typeface="Times New Roman" pitchFamily="18" charset="0"/>
                <a:cs typeface="Times New Roman" pitchFamily="18" charset="0"/>
              </a:rPr>
              <a:t>Funkhouser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i="1" dirty="0" smtClean="0">
                <a:latin typeface="Times New Roman" pitchFamily="18" charset="0"/>
                <a:cs typeface="Times New Roman" pitchFamily="18" charset="0"/>
              </a:rPr>
              <a:t>et al.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, “Modeling by example,” in </a:t>
            </a:r>
            <a:r>
              <a:rPr lang="en-US" altLang="zh-CN" sz="1400" i="1" dirty="0" smtClean="0">
                <a:latin typeface="Times New Roman" pitchFamily="18" charset="0"/>
                <a:cs typeface="Times New Roman" pitchFamily="18" charset="0"/>
              </a:rPr>
              <a:t>ACM Transactions on Graphics (TOG)</a:t>
            </a:r>
            <a:r>
              <a:rPr lang="en-US" altLang="zh-CN" sz="1400" dirty="0" smtClean="0">
                <a:latin typeface="Times New Roman" pitchFamily="18" charset="0"/>
                <a:cs typeface="Times New Roman" pitchFamily="18" charset="0"/>
              </a:rPr>
              <a:t>, 2004, vol. 23, pp. 652–663.</a:t>
            </a:r>
            <a:endParaRPr lang="en-US" altLang="zh-CN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412" y="1539672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cs typeface="Times New Roman" pitchFamily="18" charset="0"/>
              </a:rPr>
              <a:t>Input</a:t>
            </a:r>
            <a:endParaRPr lang="zh-CN" altLang="en-US" sz="24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203733" y="5257800"/>
            <a:ext cx="847262" cy="5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err="1" smtClean="0">
                <a:solidFill>
                  <a:schemeClr val="tx1"/>
                </a:solidFill>
              </a:rPr>
              <a:t>Pairwise</a:t>
            </a:r>
            <a:r>
              <a:rPr lang="en-US" altLang="zh-CN" cap="none" dirty="0" smtClean="0">
                <a:solidFill>
                  <a:schemeClr val="tx1"/>
                </a:solidFill>
              </a:rPr>
              <a:t> Experiment: </a:t>
            </a:r>
            <a:r>
              <a:rPr lang="en-US" altLang="zh-CN" dirty="0" smtClean="0"/>
              <a:t> R</a:t>
            </a:r>
            <a:r>
              <a:rPr lang="en-US" altLang="zh-CN" cap="none" dirty="0" smtClean="0"/>
              <a:t>esults</a:t>
            </a:r>
            <a:endParaRPr lang="zh-CN" altLang="en-US" cap="none" dirty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61217" y="1856158"/>
            <a:ext cx="7560480" cy="4697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2235200" y="4432300"/>
            <a:ext cx="1028700" cy="939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4635500" y="4432300"/>
            <a:ext cx="1028700" cy="939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759538" y="4432300"/>
            <a:ext cx="1028700" cy="939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889926" y="4432300"/>
            <a:ext cx="1187274" cy="939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218339" y="5441950"/>
            <a:ext cx="1028700" cy="939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416300" y="5441950"/>
            <a:ext cx="1117600" cy="939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6889926" y="5502275"/>
            <a:ext cx="1187273" cy="939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435350" y="4432300"/>
            <a:ext cx="1028700" cy="9398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Pairwise Experiment:  Results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33342" y="2001837"/>
            <a:ext cx="8494390" cy="386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625600" y="4432300"/>
            <a:ext cx="685800" cy="11557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048000" y="4432300"/>
            <a:ext cx="685800" cy="11557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145210" y="4432300"/>
            <a:ext cx="685800" cy="11557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267820" y="4432300"/>
            <a:ext cx="685800" cy="11557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953620" y="4432300"/>
            <a:ext cx="685800" cy="11557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952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Pairwise Experiment:  Results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23887" y="1697037"/>
            <a:ext cx="7958320" cy="4576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5956300" y="2235200"/>
            <a:ext cx="596900" cy="1397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721600" y="2235200"/>
            <a:ext cx="698500" cy="1397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27300" y="4368800"/>
            <a:ext cx="596900" cy="15875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124200" y="4368800"/>
            <a:ext cx="596900" cy="15875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865903" y="4368800"/>
            <a:ext cx="596900" cy="15875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462803" y="4368800"/>
            <a:ext cx="596900" cy="15875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7059702" y="4368800"/>
            <a:ext cx="661897" cy="15875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721600" y="4368800"/>
            <a:ext cx="596900" cy="15875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4131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298721" y="1410268"/>
            <a:ext cx="6776874" cy="5096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Pairwise Experiment:  Results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440674" y="4060792"/>
            <a:ext cx="5577171" cy="11849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431048" y="5302319"/>
            <a:ext cx="5577171" cy="109848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477272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146173" y="5098437"/>
            <a:ext cx="9072481" cy="16394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71521" y="3062384"/>
            <a:ext cx="9072481" cy="16394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1760257" y="1426866"/>
            <a:ext cx="2661171" cy="14663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smtClean="0">
                <a:solidFill>
                  <a:schemeClr val="tx1"/>
                </a:solidFill>
              </a:rPr>
              <a:t>Larger Scene Experiment</a:t>
            </a:r>
            <a:endParaRPr lang="zh-CN" altLang="en-US" cap="none" dirty="0">
              <a:solidFill>
                <a:schemeClr val="tx1"/>
              </a:solidFill>
            </a:endParaRPr>
          </a:p>
        </p:txBody>
      </p:sp>
      <p:pic>
        <p:nvPicPr>
          <p:cNvPr id="21" name="图片 20" descr="0.52988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421428" y="2866181"/>
            <a:ext cx="2343277" cy="1757459"/>
          </a:xfrm>
          <a:prstGeom prst="rect">
            <a:avLst/>
          </a:prstGeom>
        </p:spPr>
      </p:pic>
      <p:pic>
        <p:nvPicPr>
          <p:cNvPr id="22" name="图片 21" descr="0.540306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339136" y="2893195"/>
            <a:ext cx="2343277" cy="1757459"/>
          </a:xfrm>
          <a:prstGeom prst="rect">
            <a:avLst/>
          </a:prstGeom>
        </p:spPr>
      </p:pic>
      <p:pic>
        <p:nvPicPr>
          <p:cNvPr id="23" name="图片 22" descr="0.631279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3062384"/>
            <a:ext cx="2343277" cy="1757459"/>
          </a:xfrm>
          <a:prstGeom prst="rect">
            <a:avLst/>
          </a:prstGeom>
        </p:spPr>
      </p:pic>
      <p:pic>
        <p:nvPicPr>
          <p:cNvPr id="24" name="图片 23" descr="0.505047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764705" y="2866181"/>
            <a:ext cx="2379297" cy="1784473"/>
          </a:xfrm>
          <a:prstGeom prst="rect">
            <a:avLst/>
          </a:prstGeom>
        </p:spPr>
      </p:pic>
      <p:pic>
        <p:nvPicPr>
          <p:cNvPr id="25" name="图片 24" descr="0.505047_fisher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445131" y="4833849"/>
            <a:ext cx="2698871" cy="2024152"/>
          </a:xfrm>
          <a:prstGeom prst="rect">
            <a:avLst/>
          </a:prstGeom>
        </p:spPr>
      </p:pic>
      <p:pic>
        <p:nvPicPr>
          <p:cNvPr id="26" name="图片 25" descr="0.529881_fisher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204229" y="4833850"/>
            <a:ext cx="2560475" cy="1920355"/>
          </a:xfrm>
          <a:prstGeom prst="rect">
            <a:avLst/>
          </a:prstGeom>
        </p:spPr>
      </p:pic>
      <p:pic>
        <p:nvPicPr>
          <p:cNvPr id="27" name="图片 26" descr="0.540306_fisher.pn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339136" y="4833849"/>
            <a:ext cx="2538725" cy="1904044"/>
          </a:xfrm>
          <a:prstGeom prst="rect">
            <a:avLst/>
          </a:prstGeom>
        </p:spPr>
      </p:pic>
      <p:pic>
        <p:nvPicPr>
          <p:cNvPr id="28" name="图片 27" descr="0.631279_fisher.pn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3" y="5144553"/>
            <a:ext cx="2524455" cy="1893341"/>
          </a:xfrm>
          <a:prstGeom prst="rect">
            <a:avLst/>
          </a:prstGeom>
        </p:spPr>
      </p:pic>
      <p:pic>
        <p:nvPicPr>
          <p:cNvPr id="29" name="图片 28" descr="input.PNG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1624491" y="964680"/>
            <a:ext cx="2796936" cy="209770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2343" y="131976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cs typeface="Times New Roman" pitchFamily="18" charset="0"/>
              </a:rPr>
              <a:t>Input scene</a:t>
            </a:r>
            <a:endParaRPr lang="zh-CN" altLang="en-US" dirty="0"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2345" y="286617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cs typeface="Times New Roman" pitchFamily="18" charset="0"/>
              </a:rPr>
              <a:t>Results - Ours</a:t>
            </a:r>
            <a:endParaRPr lang="zh-CN" altLang="en-US" dirty="0"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2345" y="4964659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cs typeface="Times New Roman" pitchFamily="18" charset="0"/>
              </a:rPr>
              <a:t>Results - [Fisher et al. 2012]</a:t>
            </a:r>
            <a:endParaRPr lang="zh-CN" altLang="en-US" dirty="0">
              <a:cs typeface="Times New Roman" pitchFamily="18" charset="0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469332" y="5618480"/>
            <a:ext cx="780625" cy="640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047109" y="5618480"/>
            <a:ext cx="780625" cy="640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" y="1475364"/>
            <a:ext cx="9159005" cy="515194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smtClean="0">
                <a:solidFill>
                  <a:schemeClr val="tx1"/>
                </a:solidFill>
              </a:rPr>
              <a:t>How to make variations of complex relationship?</a:t>
            </a:r>
            <a:endParaRPr lang="zh-CN" altLang="en-US" cap="none" dirty="0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65964" y="1613091"/>
            <a:ext cx="2449377" cy="2258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962277" y="1955991"/>
            <a:ext cx="2568307" cy="4202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530583" y="1613089"/>
            <a:ext cx="3593996" cy="3087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下箭头 7"/>
          <p:cNvSpPr/>
          <p:nvPr/>
        </p:nvSpPr>
        <p:spPr>
          <a:xfrm>
            <a:off x="1257302" y="3871110"/>
            <a:ext cx="266700" cy="3855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12"/>
          <p:cNvSpPr/>
          <p:nvPr/>
        </p:nvSpPr>
        <p:spPr>
          <a:xfrm>
            <a:off x="7324727" y="4699353"/>
            <a:ext cx="266700" cy="3855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77371" y="4415365"/>
            <a:ext cx="2693260" cy="1339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617614" y="5084875"/>
            <a:ext cx="3414225" cy="1372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/>
        </p:nvSpPr>
        <p:spPr>
          <a:xfrm>
            <a:off x="71521" y="3215583"/>
            <a:ext cx="9072481" cy="16394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2" y="4964661"/>
            <a:ext cx="9072481" cy="16394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1987883" y="1319770"/>
            <a:ext cx="2081199" cy="19157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smtClean="0"/>
              <a:t>Larger Scene </a:t>
            </a:r>
            <a:r>
              <a:rPr lang="en-US" altLang="zh-CN" dirty="0" smtClean="0"/>
              <a:t>Experiment</a:t>
            </a:r>
            <a:endParaRPr lang="zh-CN" altLang="en-US" dirty="0"/>
          </a:p>
        </p:txBody>
      </p:sp>
      <p:pic>
        <p:nvPicPr>
          <p:cNvPr id="8" name="图片 7" descr="input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614914" y="1121870"/>
            <a:ext cx="2818191" cy="2113643"/>
          </a:xfrm>
          <a:prstGeom prst="rect">
            <a:avLst/>
          </a:prstGeom>
        </p:spPr>
      </p:pic>
      <p:pic>
        <p:nvPicPr>
          <p:cNvPr id="9" name="图片 8" descr="0_0.32625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583758" y="2866181"/>
            <a:ext cx="2762183" cy="2071637"/>
          </a:xfrm>
          <a:prstGeom prst="rect">
            <a:avLst/>
          </a:prstGeom>
        </p:spPr>
      </p:pic>
      <p:pic>
        <p:nvPicPr>
          <p:cNvPr id="10" name="图片 9" descr="0_0.350758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507683" y="3044477"/>
            <a:ext cx="2560244" cy="1920183"/>
          </a:xfrm>
          <a:prstGeom prst="rect">
            <a:avLst/>
          </a:prstGeom>
        </p:spPr>
      </p:pic>
      <p:pic>
        <p:nvPicPr>
          <p:cNvPr id="11" name="图片 10" descr="0_0.419574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245271" y="3044477"/>
            <a:ext cx="2560244" cy="1920183"/>
          </a:xfrm>
          <a:prstGeom prst="rect">
            <a:avLst/>
          </a:prstGeom>
        </p:spPr>
      </p:pic>
      <p:pic>
        <p:nvPicPr>
          <p:cNvPr id="12" name="图片 11" descr="0_0.429881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" y="3044477"/>
            <a:ext cx="2560244" cy="1920183"/>
          </a:xfrm>
          <a:prstGeom prst="rect">
            <a:avLst/>
          </a:prstGeom>
        </p:spPr>
      </p:pic>
      <p:pic>
        <p:nvPicPr>
          <p:cNvPr id="13" name="图片 12" descr="0_0.326253_fisher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638601" y="4786364"/>
            <a:ext cx="2726393" cy="2044795"/>
          </a:xfrm>
          <a:prstGeom prst="rect">
            <a:avLst/>
          </a:prstGeom>
        </p:spPr>
      </p:pic>
      <p:pic>
        <p:nvPicPr>
          <p:cNvPr id="14" name="图片 13" descr="0_0.350758_fisher.pn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4433103" y="4937818"/>
            <a:ext cx="2634824" cy="1976119"/>
          </a:xfrm>
          <a:prstGeom prst="rect">
            <a:avLst/>
          </a:prstGeom>
        </p:spPr>
      </p:pic>
      <p:pic>
        <p:nvPicPr>
          <p:cNvPr id="15" name="图片 14" descr="0_0.419574_fisher.pn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2170689" y="4964659"/>
            <a:ext cx="2599035" cy="1949276"/>
          </a:xfrm>
          <a:prstGeom prst="rect">
            <a:avLst/>
          </a:prstGeom>
        </p:spPr>
      </p:pic>
      <p:pic>
        <p:nvPicPr>
          <p:cNvPr id="16" name="图片 15" descr="0_0.429881_fisher.png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2" y="4855040"/>
            <a:ext cx="2634825" cy="197611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2343" y="131976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cs typeface="Times New Roman" pitchFamily="18" charset="0"/>
              </a:rPr>
              <a:t>Input scene</a:t>
            </a:r>
            <a:endParaRPr lang="zh-CN" altLang="en-US" dirty="0"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345" y="2932854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cs typeface="Times New Roman" pitchFamily="18" charset="0"/>
              </a:rPr>
              <a:t>Results - Ours</a:t>
            </a:r>
            <a:endParaRPr lang="zh-CN" altLang="en-US" dirty="0"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45" y="4859884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cs typeface="Times New Roman" pitchFamily="18" charset="0"/>
              </a:rPr>
              <a:t>Results - [Fisher et al. 2012]</a:t>
            </a:r>
            <a:endParaRPr lang="zh-CN" altLang="en-US" dirty="0">
              <a:cs typeface="Times New Roman" pitchFamily="18" charset="0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552416" y="5618480"/>
            <a:ext cx="780625" cy="640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4805516" y="5618480"/>
            <a:ext cx="1003833" cy="9856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5809348" y="5496561"/>
            <a:ext cx="510173" cy="4368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20"/>
          <p:cNvSpPr/>
          <p:nvPr/>
        </p:nvSpPr>
        <p:spPr>
          <a:xfrm>
            <a:off x="2" y="5149327"/>
            <a:ext cx="9072481" cy="16394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71521" y="2866182"/>
            <a:ext cx="9072481" cy="19138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1416511" y="1124608"/>
            <a:ext cx="3144063" cy="17415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smtClean="0"/>
              <a:t>Larger Scene </a:t>
            </a:r>
            <a:r>
              <a:rPr lang="en-US" altLang="zh-CN" dirty="0" smtClean="0"/>
              <a:t>Experiment</a:t>
            </a:r>
            <a:endParaRPr lang="zh-CN" altLang="en-US" dirty="0"/>
          </a:p>
        </p:txBody>
      </p:sp>
      <p:pic>
        <p:nvPicPr>
          <p:cNvPr id="7" name="图片 6" descr="input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416509" y="557050"/>
            <a:ext cx="3283691" cy="2462768"/>
          </a:xfrm>
          <a:prstGeom prst="rect">
            <a:avLst/>
          </a:prstGeom>
        </p:spPr>
      </p:pic>
      <p:pic>
        <p:nvPicPr>
          <p:cNvPr id="14" name="图片 13" descr="bathroom5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45790" y="2080782"/>
            <a:ext cx="4269633" cy="3202225"/>
          </a:xfrm>
          <a:prstGeom prst="rect">
            <a:avLst/>
          </a:prstGeom>
        </p:spPr>
      </p:pic>
      <p:pic>
        <p:nvPicPr>
          <p:cNvPr id="15" name="图片 14" descr="bathroom5_fisher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45788" y="4500591"/>
            <a:ext cx="3854413" cy="2890810"/>
          </a:xfrm>
          <a:prstGeom prst="rect">
            <a:avLst/>
          </a:prstGeom>
        </p:spPr>
      </p:pic>
      <p:pic>
        <p:nvPicPr>
          <p:cNvPr id="18" name="图片 17" descr="bathroom9_fisher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470106" y="4500592"/>
            <a:ext cx="3673897" cy="2755423"/>
          </a:xfrm>
          <a:prstGeom prst="rect">
            <a:avLst/>
          </a:prstGeom>
        </p:spPr>
      </p:pic>
      <p:pic>
        <p:nvPicPr>
          <p:cNvPr id="19" name="图片 18" descr="bathroom9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470106" y="2399126"/>
            <a:ext cx="3845172" cy="28838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2343" y="131976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cs typeface="Times New Roman" pitchFamily="18" charset="0"/>
              </a:rPr>
              <a:t>Input scene</a:t>
            </a:r>
            <a:endParaRPr lang="zh-CN" altLang="en-US" dirty="0"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2345" y="2780454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cs typeface="Times New Roman" pitchFamily="18" charset="0"/>
              </a:rPr>
              <a:t>Results - Ours</a:t>
            </a:r>
            <a:endParaRPr lang="zh-CN" altLang="en-US" dirty="0"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345" y="4964659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cs typeface="Times New Roman" pitchFamily="18" charset="0"/>
              </a:rPr>
              <a:t>Results – [Fisher et al. 2012]</a:t>
            </a:r>
            <a:endParaRPr lang="zh-CN" altLang="en-US" dirty="0">
              <a:cs typeface="Times New Roman" pitchFamily="18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88706" y="6148703"/>
            <a:ext cx="780625" cy="640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3779949" y="5149326"/>
            <a:ext cx="780625" cy="640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367541" y="4682096"/>
            <a:ext cx="780625" cy="64008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732691" y="557050"/>
            <a:ext cx="6954236" cy="567559"/>
          </a:xfrm>
        </p:spPr>
        <p:txBody>
          <a:bodyPr/>
          <a:lstStyle/>
          <a:p>
            <a:r>
              <a:rPr lang="en-US" altLang="zh-CN" dirty="0" smtClean="0"/>
              <a:t>Larger Scene Experiment: Evaluation</a:t>
            </a:r>
            <a:endParaRPr lang="zh-CN" altLang="en-US" cap="none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39598" y="2269011"/>
            <a:ext cx="7737585" cy="428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86564" y="1599718"/>
            <a:ext cx="2922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cs typeface="Times New Roman" pitchFamily="18" charset="0"/>
              </a:rPr>
              <a:t>User study interface</a:t>
            </a:r>
            <a:endParaRPr lang="zh-CN" altLang="en-US" sz="24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732691" y="557050"/>
            <a:ext cx="6411311" cy="567559"/>
          </a:xfrm>
        </p:spPr>
        <p:txBody>
          <a:bodyPr/>
          <a:lstStyle/>
          <a:p>
            <a:r>
              <a:rPr lang="en-US" altLang="zh-CN" dirty="0" smtClean="0"/>
              <a:t>Larger Scene Experiment: Evaluation</a:t>
            </a:r>
            <a:endParaRPr lang="zh-CN" altLang="en-US" cap="none" dirty="0">
              <a:solidFill>
                <a:schemeClr val="tx1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92590" y="1672182"/>
            <a:ext cx="8535145" cy="2257198"/>
            <a:chOff x="292587" y="1672182"/>
            <a:chExt cx="8535145" cy="2257198"/>
          </a:xfrm>
        </p:grpSpPr>
        <p:sp>
          <p:nvSpPr>
            <p:cNvPr id="12" name="矩形 11"/>
            <p:cNvSpPr/>
            <p:nvPr/>
          </p:nvSpPr>
          <p:spPr>
            <a:xfrm>
              <a:off x="292587" y="1672182"/>
              <a:ext cx="8535145" cy="2257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729376" y="1672182"/>
              <a:ext cx="8098356" cy="2028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92587" y="1767205"/>
              <a:ext cx="438150" cy="1933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638425" y="3700780"/>
              <a:ext cx="3867150" cy="228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组合 14"/>
          <p:cNvGrpSpPr/>
          <p:nvPr/>
        </p:nvGrpSpPr>
        <p:grpSpPr>
          <a:xfrm>
            <a:off x="1434193" y="4316640"/>
            <a:ext cx="6604907" cy="2379436"/>
            <a:chOff x="1434193" y="4316639"/>
            <a:chExt cx="6604907" cy="2379436"/>
          </a:xfrm>
        </p:grpSpPr>
        <p:sp>
          <p:nvSpPr>
            <p:cNvPr id="14" name="矩形 13"/>
            <p:cNvSpPr/>
            <p:nvPr/>
          </p:nvSpPr>
          <p:spPr>
            <a:xfrm>
              <a:off x="1434193" y="4316639"/>
              <a:ext cx="6604907" cy="2379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6" cstate="screen"/>
            <a:stretch>
              <a:fillRect/>
            </a:stretch>
          </p:blipFill>
          <p:spPr bwMode="auto">
            <a:xfrm>
              <a:off x="1872343" y="4316639"/>
              <a:ext cx="6166757" cy="20716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4" cstate="screen"/>
            <a:stretch>
              <a:fillRect/>
            </a:stretch>
          </p:blipFill>
          <p:spPr bwMode="auto">
            <a:xfrm>
              <a:off x="1434193" y="4316639"/>
              <a:ext cx="438150" cy="1933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23" name="Picture 7"/>
            <p:cNvPicPr>
              <a:picLocks noChangeAspect="1" noChangeArrowheads="1"/>
            </p:cNvPicPr>
            <p:nvPr/>
          </p:nvPicPr>
          <p:blipFill>
            <a:blip r:embed="rId5" cstate="screen"/>
            <a:stretch>
              <a:fillRect/>
            </a:stretch>
          </p:blipFill>
          <p:spPr bwMode="auto">
            <a:xfrm>
              <a:off x="2638425" y="6325507"/>
              <a:ext cx="3867150" cy="228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169921" y="1797432"/>
            <a:ext cx="4826107" cy="323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smtClean="0"/>
              <a:t>Spatially Repeated Objects</a:t>
            </a:r>
            <a:endParaRPr lang="zh-CN" altLang="en-US" cap="none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8283" y="1365342"/>
            <a:ext cx="3133415" cy="250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 descr="2.00069_2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732691" y="1365342"/>
            <a:ext cx="3506644" cy="2629984"/>
          </a:xfrm>
          <a:prstGeom prst="rect">
            <a:avLst/>
          </a:prstGeom>
        </p:spPr>
      </p:pic>
      <p:pic>
        <p:nvPicPr>
          <p:cNvPr id="10" name="图片 9" descr="2.02871_2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7080069" y="879759"/>
            <a:ext cx="1503640" cy="2713968"/>
          </a:xfrm>
          <a:prstGeom prst="rect">
            <a:avLst/>
          </a:prstGeom>
        </p:spPr>
      </p:pic>
      <p:pic>
        <p:nvPicPr>
          <p:cNvPr id="11" name="图片 10" descr="4.15203_2.PNG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5400602" y="1013109"/>
            <a:ext cx="1565169" cy="2707860"/>
          </a:xfrm>
          <a:prstGeom prst="rect">
            <a:avLst/>
          </a:prstGeom>
        </p:spPr>
      </p:pic>
      <p:pic>
        <p:nvPicPr>
          <p:cNvPr id="12" name="图片 11" descr="4.06003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4569024"/>
            <a:ext cx="2482344" cy="1861758"/>
          </a:xfrm>
          <a:prstGeom prst="rect">
            <a:avLst/>
          </a:prstGeom>
        </p:spPr>
      </p:pic>
      <p:pic>
        <p:nvPicPr>
          <p:cNvPr id="13" name="图片 12" descr="4.33026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2075497" y="4321376"/>
            <a:ext cx="2812543" cy="2109407"/>
          </a:xfrm>
          <a:prstGeom prst="rect">
            <a:avLst/>
          </a:prstGeom>
        </p:spPr>
      </p:pic>
      <p:pic>
        <p:nvPicPr>
          <p:cNvPr id="14" name="图片 13" descr="5.55082.pn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4225221" y="3720970"/>
            <a:ext cx="3619379" cy="2714535"/>
          </a:xfrm>
          <a:prstGeom prst="rect">
            <a:avLst/>
          </a:prstGeom>
        </p:spPr>
      </p:pic>
      <p:pic>
        <p:nvPicPr>
          <p:cNvPr id="16" name="图片 15" descr="6.49039.pn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239335" y="3593728"/>
            <a:ext cx="4182708" cy="3137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1374817" y="1924834"/>
            <a:ext cx="6660049" cy="3731683"/>
          </a:xfrm>
        </p:spPr>
        <p:txBody>
          <a:bodyPr>
            <a:normAutofit/>
          </a:bodyPr>
          <a:lstStyle/>
          <a:p>
            <a:r>
              <a:rPr lang="en-US" altLang="zh-CN" sz="2400" dirty="0" smtClean="0">
                <a:latin typeface="+mn-lt"/>
              </a:rPr>
              <a:t>We propose a method for creating variations of scenes that include complex relationships.</a:t>
            </a:r>
          </a:p>
          <a:p>
            <a:endParaRPr lang="en-US" altLang="zh-CN" sz="2400" dirty="0" smtClean="0">
              <a:latin typeface="+mn-lt"/>
            </a:endParaRPr>
          </a:p>
          <a:p>
            <a:r>
              <a:rPr lang="en-US" altLang="zh-CN" sz="2400" dirty="0" smtClean="0">
                <a:latin typeface="+mn-lt"/>
              </a:rPr>
              <a:t>We propose a novel feature “SCF” to encode the geometry of the open space.</a:t>
            </a:r>
          </a:p>
          <a:p>
            <a:endParaRPr lang="en-US" altLang="zh-CN" sz="2400" dirty="0" smtClean="0">
              <a:latin typeface="+mn-lt"/>
            </a:endParaRPr>
          </a:p>
          <a:p>
            <a:r>
              <a:rPr lang="en-US" altLang="zh-CN" sz="2400" dirty="0" smtClean="0">
                <a:latin typeface="+mn-lt"/>
              </a:rPr>
              <a:t>Our method can augment existing scene synthesis methods.</a:t>
            </a:r>
            <a:endParaRPr lang="zh-CN" altLang="en-US" sz="2400" dirty="0">
              <a:latin typeface="+mn-lt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Conclusion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294876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572552" y="1520573"/>
            <a:ext cx="8017408" cy="4832103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sz="3000" dirty="0" smtClean="0">
                <a:latin typeface="+mn-lt"/>
              </a:rPr>
              <a:t>Only consider rigid IBS </a:t>
            </a:r>
          </a:p>
          <a:p>
            <a:endParaRPr lang="en-US" altLang="zh-CN" sz="3000" dirty="0" smtClean="0">
              <a:latin typeface="+mn-lt"/>
            </a:endParaRPr>
          </a:p>
          <a:p>
            <a:endParaRPr lang="en-US" altLang="zh-CN" sz="3000" dirty="0" smtClean="0">
              <a:latin typeface="+mn-lt"/>
            </a:endParaRPr>
          </a:p>
          <a:p>
            <a:endParaRPr lang="en-US" altLang="zh-CN" sz="3000" dirty="0" smtClean="0">
              <a:latin typeface="+mn-lt"/>
            </a:endParaRPr>
          </a:p>
          <a:p>
            <a:endParaRPr lang="en-US" altLang="zh-CN" sz="3000" dirty="0" smtClean="0">
              <a:latin typeface="+mn-lt"/>
            </a:endParaRPr>
          </a:p>
          <a:p>
            <a:endParaRPr lang="en-US" altLang="zh-CN" sz="3000" dirty="0" smtClean="0">
              <a:latin typeface="+mn-lt"/>
            </a:endParaRPr>
          </a:p>
          <a:p>
            <a:endParaRPr lang="en-US" altLang="zh-CN" sz="3000" dirty="0" smtClean="0">
              <a:latin typeface="+mn-lt"/>
            </a:endParaRPr>
          </a:p>
          <a:p>
            <a:endParaRPr lang="en-US" altLang="zh-CN" sz="3000" dirty="0" smtClean="0">
              <a:latin typeface="+mn-lt"/>
            </a:endParaRPr>
          </a:p>
          <a:p>
            <a:endParaRPr lang="en-US" altLang="zh-CN" sz="3000" dirty="0" smtClean="0">
              <a:latin typeface="+mn-lt"/>
            </a:endParaRPr>
          </a:p>
          <a:p>
            <a:r>
              <a:rPr lang="en-US" altLang="zh-CN" sz="3000" dirty="0" smtClean="0">
                <a:latin typeface="+mn-lt"/>
              </a:rPr>
              <a:t>Future work: </a:t>
            </a:r>
          </a:p>
          <a:p>
            <a:pPr lvl="1"/>
            <a:r>
              <a:rPr lang="en-US" altLang="zh-CN" sz="2600" dirty="0" smtClean="0">
                <a:latin typeface="+mn-lt"/>
              </a:rPr>
              <a:t>Add flexibility to the relationship template</a:t>
            </a:r>
          </a:p>
          <a:p>
            <a:pPr lvl="1"/>
            <a:r>
              <a:rPr lang="en-US" altLang="zh-CN" sz="2600" dirty="0" smtClean="0">
                <a:latin typeface="+mn-lt"/>
              </a:rPr>
              <a:t>Learn a parametric model of the relationship template</a:t>
            </a:r>
          </a:p>
          <a:p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smtClean="0"/>
              <a:t>Limitations and Future Work</a:t>
            </a:r>
            <a:endParaRPr lang="zh-CN" altLang="en-US" cap="non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9770" y="2239282"/>
            <a:ext cx="4673601" cy="268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61975" y="1828802"/>
            <a:ext cx="6051935" cy="4080933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en-US" sz="4200" dirty="0" smtClean="0">
                <a:solidFill>
                  <a:schemeClr val="tx1"/>
                </a:solidFill>
              </a:rPr>
              <a:t>Anonymous reviewers</a:t>
            </a:r>
          </a:p>
          <a:p>
            <a:pPr algn="ctr"/>
            <a:r>
              <a:rPr lang="en-US" sz="4200" dirty="0" smtClean="0">
                <a:solidFill>
                  <a:schemeClr val="tx1"/>
                </a:solidFill>
              </a:rPr>
              <a:t>Anonymous Mechanical Turk users</a:t>
            </a:r>
          </a:p>
          <a:p>
            <a:pPr algn="ctr"/>
            <a:r>
              <a:rPr lang="en-US" sz="4200" dirty="0" err="1" smtClean="0"/>
              <a:t>Ylab</a:t>
            </a:r>
            <a:r>
              <a:rPr lang="en-US" sz="4200" dirty="0" smtClean="0"/>
              <a:t> in XJTU</a:t>
            </a:r>
            <a:endParaRPr lang="en-US" sz="4200" dirty="0" smtClean="0">
              <a:solidFill>
                <a:schemeClr val="tx1"/>
              </a:solidFill>
            </a:endParaRPr>
          </a:p>
          <a:p>
            <a:pPr algn="ctr"/>
            <a:endParaRPr lang="en-US" sz="4200" dirty="0" smtClean="0">
              <a:solidFill>
                <a:schemeClr val="tx1"/>
              </a:solidFill>
            </a:endParaRPr>
          </a:p>
          <a:p>
            <a:pPr algn="ctr"/>
            <a:r>
              <a:rPr lang="en-US" sz="4200" dirty="0" smtClean="0">
                <a:solidFill>
                  <a:schemeClr val="tx1"/>
                </a:solidFill>
              </a:rPr>
              <a:t>China Postdoctoral Science Foundation</a:t>
            </a:r>
          </a:p>
          <a:p>
            <a:pPr algn="ctr"/>
            <a:r>
              <a:rPr lang="en-US" altLang="zh-CN" sz="4200" dirty="0" smtClean="0">
                <a:solidFill>
                  <a:schemeClr val="tx1"/>
                </a:solidFill>
              </a:rPr>
              <a:t>National Science Foundation of China</a:t>
            </a:r>
          </a:p>
          <a:p>
            <a:pPr algn="ctr"/>
            <a:r>
              <a:rPr lang="en-US" altLang="zh-CN" sz="4200" dirty="0" smtClean="0">
                <a:solidFill>
                  <a:schemeClr val="tx1"/>
                </a:solidFill>
              </a:rPr>
              <a:t>Guangdong Science and Technology Program</a:t>
            </a:r>
          </a:p>
          <a:p>
            <a:pPr algn="ctr"/>
            <a:r>
              <a:rPr lang="en-US" altLang="zh-CN" sz="4200" dirty="0" smtClean="0">
                <a:solidFill>
                  <a:schemeClr val="tx1"/>
                </a:solidFill>
              </a:rPr>
              <a:t>Shenzhen Innovation Program</a:t>
            </a:r>
          </a:p>
          <a:p>
            <a:pPr algn="ctr"/>
            <a:r>
              <a:rPr lang="en-US" altLang="zh-CN" sz="4200" dirty="0" smtClean="0">
                <a:solidFill>
                  <a:schemeClr val="tx1"/>
                </a:solidFill>
              </a:rPr>
              <a:t>The ERC starting Grant </a:t>
            </a:r>
            <a:r>
              <a:rPr lang="en-US" altLang="zh-CN" sz="4200" dirty="0" err="1" smtClean="0">
                <a:solidFill>
                  <a:schemeClr val="tx1"/>
                </a:solidFill>
              </a:rPr>
              <a:t>SmartGeometry</a:t>
            </a:r>
            <a:endParaRPr lang="en-US" altLang="zh-CN" sz="42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4200" dirty="0" smtClean="0">
                <a:solidFill>
                  <a:schemeClr val="tx1"/>
                </a:solidFill>
              </a:rPr>
              <a:t>Marie Curie CIG</a:t>
            </a:r>
          </a:p>
          <a:p>
            <a:pPr algn="ctr"/>
            <a:r>
              <a:rPr lang="en-US" altLang="zh-CN" sz="4200" dirty="0" smtClean="0">
                <a:solidFill>
                  <a:schemeClr val="tx1"/>
                </a:solidFill>
              </a:rPr>
              <a:t>EPSRC Grant</a:t>
            </a:r>
          </a:p>
          <a:p>
            <a:pPr algn="ctr"/>
            <a:r>
              <a:rPr lang="en-US" altLang="zh-CN" sz="4200" dirty="0" smtClean="0">
                <a:solidFill>
                  <a:schemeClr val="tx1"/>
                </a:solidFill>
              </a:rPr>
              <a:t>FP7 TOMSY</a:t>
            </a:r>
            <a:endParaRPr lang="en-US" altLang="zh-CN" sz="4500" dirty="0" smtClean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2090579" y="1164168"/>
            <a:ext cx="3989388" cy="664632"/>
          </a:xfrm>
        </p:spPr>
        <p:txBody>
          <a:bodyPr>
            <a:normAutofit/>
          </a:bodyPr>
          <a:lstStyle/>
          <a:p>
            <a:r>
              <a:rPr lang="en-US" altLang="zh-CN" sz="2800" cap="none" dirty="0" smtClean="0">
                <a:solidFill>
                  <a:schemeClr val="tx1"/>
                </a:solidFill>
                <a:latin typeface="+mj-lt"/>
              </a:rPr>
              <a:t>Acknowledgement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175333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smtClean="0"/>
              <a:t>Existing Methods</a:t>
            </a:r>
            <a:endParaRPr lang="zh-CN" altLang="en-US" cap="none" dirty="0"/>
          </a:p>
        </p:txBody>
      </p:sp>
      <p:grpSp>
        <p:nvGrpSpPr>
          <p:cNvPr id="20" name="组合 19"/>
          <p:cNvGrpSpPr/>
          <p:nvPr/>
        </p:nvGrpSpPr>
        <p:grpSpPr>
          <a:xfrm>
            <a:off x="611979" y="1281273"/>
            <a:ext cx="3926215" cy="2701729"/>
            <a:chOff x="611977" y="1281271"/>
            <a:chExt cx="3926214" cy="2701729"/>
          </a:xfrm>
        </p:grpSpPr>
        <p:sp>
          <p:nvSpPr>
            <p:cNvPr id="14" name="矩形 13"/>
            <p:cNvSpPr/>
            <p:nvPr/>
          </p:nvSpPr>
          <p:spPr>
            <a:xfrm>
              <a:off x="611977" y="3152003"/>
              <a:ext cx="392621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dirty="0" smtClean="0">
                  <a:latin typeface="Times New Roman" pitchFamily="18" charset="0"/>
                  <a:cs typeface="Times New Roman" pitchFamily="18" charset="0"/>
                </a:rPr>
                <a:t>L.-F. Yu, S.-K. </a:t>
              </a:r>
              <a:r>
                <a:rPr lang="en-US" altLang="zh-CN" sz="1600" dirty="0" err="1" smtClean="0">
                  <a:latin typeface="Times New Roman" pitchFamily="18" charset="0"/>
                  <a:cs typeface="Times New Roman" pitchFamily="18" charset="0"/>
                </a:rPr>
                <a:t>Yeung</a:t>
              </a:r>
              <a:r>
                <a:rPr lang="en-US" altLang="zh-CN" sz="1600" dirty="0" smtClean="0">
                  <a:latin typeface="Times New Roman" pitchFamily="18" charset="0"/>
                  <a:cs typeface="Times New Roman" pitchFamily="18" charset="0"/>
                </a:rPr>
                <a:t>, C.-K. Tang, D. </a:t>
              </a:r>
              <a:r>
                <a:rPr lang="en-US" altLang="zh-CN" sz="1600" dirty="0" err="1" smtClean="0">
                  <a:latin typeface="Times New Roman" pitchFamily="18" charset="0"/>
                  <a:cs typeface="Times New Roman" pitchFamily="18" charset="0"/>
                </a:rPr>
                <a:t>Terzopoulos</a:t>
              </a:r>
              <a:r>
                <a:rPr lang="en-US" altLang="zh-CN" sz="1600" dirty="0" smtClean="0">
                  <a:latin typeface="Times New Roman" pitchFamily="18" charset="0"/>
                  <a:cs typeface="Times New Roman" pitchFamily="18" charset="0"/>
                </a:rPr>
                <a:t>, T. F. Chan, and S. J. </a:t>
              </a:r>
              <a:r>
                <a:rPr lang="en-US" altLang="zh-CN" sz="1600" dirty="0" err="1" smtClean="0">
                  <a:latin typeface="Times New Roman" pitchFamily="18" charset="0"/>
                  <a:cs typeface="Times New Roman" pitchFamily="18" charset="0"/>
                </a:rPr>
                <a:t>Osher</a:t>
              </a:r>
              <a:r>
                <a:rPr lang="en-US" altLang="zh-CN" sz="1600" dirty="0" smtClean="0">
                  <a:latin typeface="Times New Roman" pitchFamily="18" charset="0"/>
                  <a:cs typeface="Times New Roman" pitchFamily="18" charset="0"/>
                </a:rPr>
                <a:t>, “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Make it home</a:t>
              </a:r>
              <a:r>
                <a:rPr lang="en-US" altLang="zh-CN" sz="1600" dirty="0" smtClean="0">
                  <a:latin typeface="Times New Roman" pitchFamily="18" charset="0"/>
                  <a:cs typeface="Times New Roman" pitchFamily="18" charset="0"/>
                </a:rPr>
                <a:t>” </a:t>
              </a:r>
              <a:r>
                <a:rPr lang="en-US" altLang="zh-CN" sz="1600" i="1" dirty="0" smtClean="0">
                  <a:latin typeface="Times New Roman" pitchFamily="18" charset="0"/>
                  <a:cs typeface="Times New Roman" pitchFamily="18" charset="0"/>
                </a:rPr>
                <a:t>SIGGRAPH 2011</a:t>
              </a:r>
              <a:endParaRPr lang="en-US" altLang="zh-CN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 b="1139"/>
            <a:stretch>
              <a:fillRect/>
            </a:stretch>
          </p:blipFill>
          <p:spPr bwMode="auto">
            <a:xfrm>
              <a:off x="978610" y="1281271"/>
              <a:ext cx="2905525" cy="17491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1" name="组合 20"/>
          <p:cNvGrpSpPr/>
          <p:nvPr/>
        </p:nvGrpSpPr>
        <p:grpSpPr>
          <a:xfrm>
            <a:off x="434829" y="4123369"/>
            <a:ext cx="4572000" cy="2443651"/>
            <a:chOff x="288840" y="4273984"/>
            <a:chExt cx="4572000" cy="2443651"/>
          </a:xfrm>
        </p:grpSpPr>
        <p:sp>
          <p:nvSpPr>
            <p:cNvPr id="15" name="矩形 14"/>
            <p:cNvSpPr/>
            <p:nvPr/>
          </p:nvSpPr>
          <p:spPr>
            <a:xfrm>
              <a:off x="288840" y="5886638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sz="1600" dirty="0" smtClean="0">
                  <a:latin typeface="Times New Roman" pitchFamily="18" charset="0"/>
                  <a:cs typeface="Times New Roman" pitchFamily="18" charset="0"/>
                </a:rPr>
                <a:t>M. Fisher, D. Ritchie, M. </a:t>
              </a:r>
              <a:r>
                <a:rPr lang="en-US" altLang="zh-CN" sz="1600" dirty="0" err="1" smtClean="0">
                  <a:latin typeface="Times New Roman" pitchFamily="18" charset="0"/>
                  <a:cs typeface="Times New Roman" pitchFamily="18" charset="0"/>
                </a:rPr>
                <a:t>Savva</a:t>
              </a:r>
              <a:r>
                <a:rPr lang="en-US" altLang="zh-CN" sz="1600" dirty="0" smtClean="0">
                  <a:latin typeface="Times New Roman" pitchFamily="18" charset="0"/>
                  <a:cs typeface="Times New Roman" pitchFamily="18" charset="0"/>
                </a:rPr>
                <a:t>, T. </a:t>
              </a:r>
              <a:r>
                <a:rPr lang="en-US" altLang="zh-CN" sz="1600" dirty="0" err="1" smtClean="0">
                  <a:latin typeface="Times New Roman" pitchFamily="18" charset="0"/>
                  <a:cs typeface="Times New Roman" pitchFamily="18" charset="0"/>
                </a:rPr>
                <a:t>Funkhouser</a:t>
              </a:r>
              <a:r>
                <a:rPr lang="en-US" altLang="zh-CN" sz="1600" dirty="0" smtClean="0">
                  <a:latin typeface="Times New Roman" pitchFamily="18" charset="0"/>
                  <a:cs typeface="Times New Roman" pitchFamily="18" charset="0"/>
                </a:rPr>
                <a:t>, and P. </a:t>
              </a:r>
              <a:r>
                <a:rPr lang="en-US" altLang="zh-CN" sz="1600" dirty="0" err="1" smtClean="0">
                  <a:latin typeface="Times New Roman" pitchFamily="18" charset="0"/>
                  <a:cs typeface="Times New Roman" pitchFamily="18" charset="0"/>
                </a:rPr>
                <a:t>Hanrahan</a:t>
              </a:r>
              <a:r>
                <a:rPr lang="en-US" altLang="zh-CN" sz="1600" dirty="0" smtClean="0">
                  <a:latin typeface="Times New Roman" pitchFamily="18" charset="0"/>
                  <a:cs typeface="Times New Roman" pitchFamily="18" charset="0"/>
                </a:rPr>
                <a:t>, “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Example-based Synthesis of 3D Object Arrangements</a:t>
              </a:r>
              <a:r>
                <a:rPr lang="en-US" altLang="zh-CN" sz="1600" dirty="0" smtClean="0">
                  <a:latin typeface="Times New Roman" pitchFamily="18" charset="0"/>
                  <a:cs typeface="Times New Roman" pitchFamily="18" charset="0"/>
                </a:rPr>
                <a:t>” </a:t>
              </a:r>
              <a:r>
                <a:rPr lang="en-US" altLang="zh-CN" sz="1600" i="1" dirty="0" smtClean="0">
                  <a:latin typeface="Times New Roman" pitchFamily="18" charset="0"/>
                  <a:cs typeface="Times New Roman" pitchFamily="18" charset="0"/>
                </a:rPr>
                <a:t>SIGGRAPH ASIA2012</a:t>
              </a:r>
              <a:endParaRPr lang="en-US" altLang="zh-CN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29032" y="4273984"/>
              <a:ext cx="4249350" cy="14207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9" name="组合 18"/>
          <p:cNvGrpSpPr/>
          <p:nvPr/>
        </p:nvGrpSpPr>
        <p:grpSpPr>
          <a:xfrm>
            <a:off x="4538191" y="1248365"/>
            <a:ext cx="4572000" cy="2734635"/>
            <a:chOff x="4572000" y="1281271"/>
            <a:chExt cx="4572000" cy="273463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5040638" y="1281271"/>
              <a:ext cx="3347659" cy="17805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矩形 16"/>
            <p:cNvSpPr/>
            <p:nvPr/>
          </p:nvSpPr>
          <p:spPr>
            <a:xfrm>
              <a:off x="4572000" y="3061799"/>
              <a:ext cx="4572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sz="1400" dirty="0" smtClean="0">
                  <a:latin typeface="Times New Roman" pitchFamily="18" charset="0"/>
                  <a:cs typeface="Times New Roman" pitchFamily="18" charset="0"/>
                </a:rPr>
                <a:t>Y.-T. </a:t>
              </a:r>
              <a:r>
                <a:rPr lang="en-US" altLang="zh-CN" sz="1400" dirty="0" err="1" smtClean="0">
                  <a:latin typeface="Times New Roman" pitchFamily="18" charset="0"/>
                  <a:cs typeface="Times New Roman" pitchFamily="18" charset="0"/>
                </a:rPr>
                <a:t>Yeh</a:t>
              </a:r>
              <a:r>
                <a:rPr lang="en-US" altLang="zh-CN" sz="1400" dirty="0" smtClean="0">
                  <a:latin typeface="Times New Roman" pitchFamily="18" charset="0"/>
                  <a:cs typeface="Times New Roman" pitchFamily="18" charset="0"/>
                </a:rPr>
                <a:t>, L. Yang, M. Watson, N. D. Goodman, and P. </a:t>
              </a:r>
              <a:r>
                <a:rPr lang="en-US" altLang="zh-CN" sz="1400" dirty="0" err="1" smtClean="0">
                  <a:latin typeface="Times New Roman" pitchFamily="18" charset="0"/>
                  <a:cs typeface="Times New Roman" pitchFamily="18" charset="0"/>
                </a:rPr>
                <a:t>Hanrahan</a:t>
              </a:r>
              <a:r>
                <a:rPr lang="en-US" altLang="zh-CN" sz="1400" dirty="0" smtClean="0">
                  <a:latin typeface="Times New Roman" pitchFamily="18" charset="0"/>
                  <a:cs typeface="Times New Roman" pitchFamily="18" charset="0"/>
                </a:rPr>
                <a:t>, “</a:t>
              </a: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Synthesizing open worlds with constraints using locally annealed reversible jump MCMC</a:t>
              </a:r>
              <a:r>
                <a:rPr lang="en-US" altLang="zh-CN" sz="1400" dirty="0" smtClean="0">
                  <a:latin typeface="Times New Roman" pitchFamily="18" charset="0"/>
                  <a:cs typeface="Times New Roman" pitchFamily="18" charset="0"/>
                </a:rPr>
                <a:t>,” </a:t>
              </a:r>
              <a:r>
                <a:rPr lang="en-US" altLang="zh-CN" sz="1400" i="1" dirty="0" smtClean="0">
                  <a:latin typeface="Times New Roman" pitchFamily="18" charset="0"/>
                  <a:cs typeface="Times New Roman" pitchFamily="18" charset="0"/>
                </a:rPr>
                <a:t>SIGGRAPH 2012</a:t>
              </a:r>
              <a:endParaRPr lang="en-US" altLang="zh-CN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890067" y="4123365"/>
            <a:ext cx="4572000" cy="2734635"/>
            <a:chOff x="302774" y="4123365"/>
            <a:chExt cx="4572000" cy="273463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68470" y="4123365"/>
              <a:ext cx="3605837" cy="174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矩形 15"/>
            <p:cNvSpPr/>
            <p:nvPr/>
          </p:nvSpPr>
          <p:spPr>
            <a:xfrm>
              <a:off x="302774" y="5873115"/>
              <a:ext cx="4572000" cy="9848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altLang="zh-CN" sz="1400" dirty="0" smtClean="0">
                  <a:latin typeface="Times New Roman" pitchFamily="18" charset="0"/>
                  <a:cs typeface="Times New Roman" pitchFamily="18" charset="0"/>
                </a:rPr>
                <a:t>L. </a:t>
              </a:r>
              <a:r>
                <a:rPr lang="en-US" altLang="zh-CN" sz="1400" dirty="0" err="1" smtClean="0">
                  <a:latin typeface="Times New Roman" pitchFamily="18" charset="0"/>
                  <a:cs typeface="Times New Roman" pitchFamily="18" charset="0"/>
                </a:rPr>
                <a:t>Majerowicz</a:t>
              </a:r>
              <a:r>
                <a:rPr lang="en-US" altLang="zh-CN" sz="1400" dirty="0" smtClean="0">
                  <a:latin typeface="Times New Roman" pitchFamily="18" charset="0"/>
                  <a:cs typeface="Times New Roman" pitchFamily="18" charset="0"/>
                </a:rPr>
                <a:t>, A. Shamir, A. </a:t>
              </a:r>
              <a:r>
                <a:rPr lang="en-US" altLang="zh-CN" sz="1400" dirty="0" err="1" smtClean="0">
                  <a:latin typeface="Times New Roman" pitchFamily="18" charset="0"/>
                  <a:cs typeface="Times New Roman" pitchFamily="18" charset="0"/>
                </a:rPr>
                <a:t>Sheffer</a:t>
              </a:r>
              <a:r>
                <a:rPr lang="en-US" altLang="zh-CN" sz="1400" dirty="0" smtClean="0">
                  <a:latin typeface="Times New Roman" pitchFamily="18" charset="0"/>
                  <a:cs typeface="Times New Roman" pitchFamily="18" charset="0"/>
                </a:rPr>
                <a:t>, and H. H. </a:t>
              </a:r>
              <a:r>
                <a:rPr lang="en-US" altLang="zh-CN" sz="1400" dirty="0" err="1" smtClean="0">
                  <a:latin typeface="Times New Roman" pitchFamily="18" charset="0"/>
                  <a:cs typeface="Times New Roman" pitchFamily="18" charset="0"/>
                </a:rPr>
                <a:t>Hoos</a:t>
              </a:r>
              <a:r>
                <a:rPr lang="en-US" altLang="zh-CN" sz="1400" dirty="0" smtClean="0">
                  <a:latin typeface="Times New Roman" pitchFamily="18" charset="0"/>
                  <a:cs typeface="Times New Roman" pitchFamily="18" charset="0"/>
                </a:rPr>
                <a:t>, “</a:t>
              </a: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Filling your shelves: Synthesizing diverse style-preserving artifact arrangements</a:t>
              </a:r>
              <a:r>
                <a:rPr lang="en-US" altLang="zh-CN" sz="1400" dirty="0" smtClean="0">
                  <a:latin typeface="Times New Roman" pitchFamily="18" charset="0"/>
                  <a:cs typeface="Times New Roman" pitchFamily="18" charset="0"/>
                </a:rPr>
                <a:t>,” </a:t>
              </a:r>
              <a:r>
                <a:rPr lang="en-US" altLang="zh-CN" sz="1400" i="1" dirty="0" smtClean="0">
                  <a:latin typeface="Times New Roman" pitchFamily="18" charset="0"/>
                  <a:cs typeface="Times New Roman" pitchFamily="18" charset="0"/>
                </a:rPr>
                <a:t>TVCG </a:t>
              </a:r>
              <a:r>
                <a:rPr lang="en-US" altLang="zh-CN" sz="1400" dirty="0" smtClean="0">
                  <a:latin typeface="Times New Roman" pitchFamily="18" charset="0"/>
                  <a:cs typeface="Times New Roman" pitchFamily="18" charset="0"/>
                </a:rPr>
                <a:t>2014.</a:t>
              </a:r>
            </a:p>
            <a:p>
              <a:endParaRPr lang="en-US" altLang="zh-CN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32689" y="561977"/>
            <a:ext cx="6095043" cy="567559"/>
          </a:xfrm>
        </p:spPr>
        <p:txBody>
          <a:bodyPr/>
          <a:lstStyle/>
          <a:p>
            <a:r>
              <a:rPr lang="en-US" cap="none" dirty="0" smtClean="0">
                <a:solidFill>
                  <a:schemeClr val="tx1"/>
                </a:solidFill>
              </a:rPr>
              <a:t>Limitation of Previous </a:t>
            </a:r>
            <a:r>
              <a:rPr lang="en-US" dirty="0" smtClean="0"/>
              <a:t>R</a:t>
            </a:r>
            <a:r>
              <a:rPr lang="en-US" cap="none" dirty="0" smtClean="0">
                <a:solidFill>
                  <a:schemeClr val="tx1"/>
                </a:solidFill>
              </a:rPr>
              <a:t>epresentations</a:t>
            </a:r>
            <a:endParaRPr lang="en-US" cap="none" dirty="0">
              <a:solidFill>
                <a:schemeClr val="tx1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67444" y="1529427"/>
            <a:ext cx="2476665" cy="5328573"/>
            <a:chOff x="267444" y="1529427"/>
            <a:chExt cx="2476665" cy="532857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723" y="1949861"/>
              <a:ext cx="1930039" cy="144752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1981" y="4339077"/>
              <a:ext cx="1688785" cy="148773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6542" y="5015519"/>
              <a:ext cx="683556" cy="643346"/>
            </a:xfrm>
            <a:prstGeom prst="rect">
              <a:avLst/>
            </a:prstGeom>
          </p:spPr>
        </p:pic>
        <p:sp>
          <p:nvSpPr>
            <p:cNvPr id="12" name="圆角矩形 11"/>
            <p:cNvSpPr/>
            <p:nvPr/>
          </p:nvSpPr>
          <p:spPr>
            <a:xfrm>
              <a:off x="267444" y="1529427"/>
              <a:ext cx="2476665" cy="4569836"/>
            </a:xfrm>
            <a:prstGeom prst="roundRect">
              <a:avLst/>
            </a:prstGeom>
            <a:noFill/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下箭头 16"/>
            <p:cNvSpPr/>
            <p:nvPr/>
          </p:nvSpPr>
          <p:spPr>
            <a:xfrm>
              <a:off x="1299981" y="3621941"/>
              <a:ext cx="318782" cy="5236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1224792" y="6196012"/>
              <a:ext cx="619125" cy="661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文本框 1"/>
            <p:cNvSpPr txBox="1"/>
            <p:nvPr/>
          </p:nvSpPr>
          <p:spPr>
            <a:xfrm>
              <a:off x="592095" y="1648371"/>
              <a:ext cx="1736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example scene</a:t>
              </a:r>
              <a:endParaRPr lang="zh-CN" altLang="en-US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01981" y="4101480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new scene</a:t>
              </a:r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101821" y="1535750"/>
            <a:ext cx="2785395" cy="5322252"/>
            <a:chOff x="3101821" y="1535750"/>
            <a:chExt cx="2785395" cy="5322252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4253217" y="6195359"/>
              <a:ext cx="643296" cy="662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组合 4"/>
            <p:cNvGrpSpPr/>
            <p:nvPr/>
          </p:nvGrpSpPr>
          <p:grpSpPr>
            <a:xfrm>
              <a:off x="3101821" y="1535750"/>
              <a:ext cx="2785395" cy="4596468"/>
              <a:chOff x="3101821" y="1535750"/>
              <a:chExt cx="2785395" cy="4596468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3101821" y="1535750"/>
                <a:ext cx="2785395" cy="4596468"/>
                <a:chOff x="3253813" y="1130859"/>
                <a:chExt cx="2785395" cy="4596468"/>
              </a:xfrm>
            </p:grpSpPr>
            <p:sp>
              <p:nvSpPr>
                <p:cNvPr id="19" name="圆角矩形 18"/>
                <p:cNvSpPr/>
                <p:nvPr/>
              </p:nvSpPr>
              <p:spPr>
                <a:xfrm>
                  <a:off x="3253813" y="1130859"/>
                  <a:ext cx="2785395" cy="4596468"/>
                </a:xfrm>
                <a:prstGeom prst="roundRect">
                  <a:avLst/>
                </a:prstGeom>
                <a:noFill/>
                <a:ln w="28575"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3655217" y="1529427"/>
                  <a:ext cx="2000987" cy="17025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3717578" y="4025783"/>
                  <a:ext cx="1938626" cy="14739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" name="下箭头 21"/>
                <p:cNvSpPr/>
                <p:nvPr/>
              </p:nvSpPr>
              <p:spPr>
                <a:xfrm>
                  <a:off x="4556879" y="3390984"/>
                  <a:ext cx="318782" cy="523672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6" name="文本框 25"/>
              <p:cNvSpPr txBox="1"/>
              <p:nvPr/>
            </p:nvSpPr>
            <p:spPr>
              <a:xfrm>
                <a:off x="3208587" y="1590630"/>
                <a:ext cx="17363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/>
                  <a:t>example scene</a:t>
                </a:r>
                <a:endParaRPr lang="zh-CN" altLang="en-US" dirty="0"/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3140412" y="4157574"/>
                <a:ext cx="12875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/>
                  <a:t>new scene</a:t>
                </a:r>
                <a:endParaRPr lang="zh-CN" altLang="en-US" dirty="0"/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6160988" y="1814296"/>
            <a:ext cx="2814789" cy="4702351"/>
            <a:chOff x="6180726" y="1312333"/>
            <a:chExt cx="2814789" cy="4702351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88620" y="2086504"/>
              <a:ext cx="1048834" cy="265954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77012" y="2080894"/>
              <a:ext cx="901421" cy="101314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18050" y="3357905"/>
              <a:ext cx="860383" cy="1059918"/>
            </a:xfrm>
            <a:prstGeom prst="rect">
              <a:avLst/>
            </a:prstGeom>
          </p:spPr>
        </p:pic>
        <p:sp>
          <p:nvSpPr>
            <p:cNvPr id="13" name="圆角矩形 12"/>
            <p:cNvSpPr/>
            <p:nvPr/>
          </p:nvSpPr>
          <p:spPr>
            <a:xfrm>
              <a:off x="6180726" y="1312333"/>
              <a:ext cx="2814789" cy="3917241"/>
            </a:xfrm>
            <a:prstGeom prst="roundRect">
              <a:avLst/>
            </a:prstGeom>
            <a:noFill/>
            <a:ln w="285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下箭头 20"/>
            <p:cNvSpPr/>
            <p:nvPr/>
          </p:nvSpPr>
          <p:spPr>
            <a:xfrm rot="16200000">
              <a:off x="7555784" y="3222226"/>
              <a:ext cx="318782" cy="5236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4" cstate="screen"/>
            <a:srcRect/>
            <a:stretch>
              <a:fillRect/>
            </a:stretch>
          </p:blipFill>
          <p:spPr bwMode="auto">
            <a:xfrm>
              <a:off x="7453339" y="5331857"/>
              <a:ext cx="662595" cy="682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文本框 27"/>
            <p:cNvSpPr txBox="1"/>
            <p:nvPr/>
          </p:nvSpPr>
          <p:spPr>
            <a:xfrm>
              <a:off x="6335820" y="1403398"/>
              <a:ext cx="11208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example </a:t>
              </a:r>
            </a:p>
            <a:p>
              <a:r>
                <a:rPr lang="en-US" altLang="zh-CN" dirty="0" smtClean="0"/>
                <a:t>scene</a:t>
              </a:r>
              <a:endParaRPr lang="zh-CN" altLang="en-US" dirty="0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751278" y="1434563"/>
              <a:ext cx="8002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new</a:t>
              </a:r>
            </a:p>
            <a:p>
              <a:r>
                <a:rPr lang="en-US" altLang="zh-CN" dirty="0" smtClean="0"/>
                <a:t>scene</a:t>
              </a:r>
              <a:endParaRPr lang="zh-CN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1581480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smtClean="0"/>
              <a:t>The </a:t>
            </a:r>
            <a:r>
              <a:rPr lang="en-US" altLang="zh-CN" dirty="0"/>
              <a:t>R</a:t>
            </a:r>
            <a:r>
              <a:rPr lang="en-US" altLang="zh-CN" cap="none" dirty="0" smtClean="0"/>
              <a:t>epresentation We Use: IBS</a:t>
            </a:r>
            <a:endParaRPr lang="zh-CN" altLang="en-US" cap="none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86392" y="3797046"/>
            <a:ext cx="3433099" cy="140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4886392" y="5368223"/>
            <a:ext cx="3734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R. </a:t>
            </a:r>
            <a:r>
              <a:rPr lang="en-US" altLang="zh-CN" sz="1600" dirty="0" err="1" smtClean="0">
                <a:latin typeface="Times New Roman" pitchFamily="18" charset="0"/>
                <a:cs typeface="Times New Roman" pitchFamily="18" charset="0"/>
              </a:rPr>
              <a:t>Hu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, C. Zhu, O. van </a:t>
            </a:r>
            <a:r>
              <a:rPr lang="en-US" altLang="zh-CN" sz="1600" dirty="0" err="1" smtClean="0">
                <a:latin typeface="Times New Roman" pitchFamily="18" charset="0"/>
                <a:cs typeface="Times New Roman" pitchFamily="18" charset="0"/>
              </a:rPr>
              <a:t>Kaick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, L. Liu, A. Shamir, and H. Zhang, “</a:t>
            </a:r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Interaction Context (ICON)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”  </a:t>
            </a:r>
            <a:r>
              <a:rPr lang="en-US" altLang="zh-CN" sz="1600" i="1" dirty="0" smtClean="0">
                <a:latin typeface="Times New Roman" pitchFamily="18" charset="0"/>
                <a:cs typeface="Times New Roman" pitchFamily="18" charset="0"/>
              </a:rPr>
              <a:t>SIGGRAPH2015</a:t>
            </a:r>
            <a:endParaRPr lang="en-US" altLang="zh-CN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6689" y="53682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X. Zhao, H. Wang, and T. Komura, “</a:t>
            </a:r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Interaction Bisector Surface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,” </a:t>
            </a:r>
            <a:r>
              <a:rPr lang="en-US" altLang="zh-CN" sz="1600" i="1" dirty="0" smtClean="0">
                <a:latin typeface="Times New Roman" pitchFamily="18" charset="0"/>
                <a:cs typeface="Times New Roman" pitchFamily="18" charset="0"/>
              </a:rPr>
              <a:t>TOG2014.</a:t>
            </a:r>
            <a:endParaRPr lang="en-US" altLang="zh-CN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6689" y="1863473"/>
            <a:ext cx="3722592" cy="1174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6689" y="3284364"/>
            <a:ext cx="3722592" cy="1820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886394" y="1653510"/>
            <a:ext cx="3398585" cy="1962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6000" dirty="0" smtClean="0"/>
              <a:t>Our Method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42021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 smtClean="0"/>
              <a:t>Overview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6256834"/>
            <a:ext cx="9180000" cy="6279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447400" y="1498600"/>
            <a:ext cx="4196288" cy="38234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750043" y="2283021"/>
            <a:ext cx="3365008" cy="2416090"/>
          </a:xfrm>
          <a:prstGeom prst="rect">
            <a:avLst/>
          </a:prstGeom>
        </p:spPr>
      </p:pic>
      <p:sp>
        <p:nvSpPr>
          <p:cNvPr id="7" name="文本框 12"/>
          <p:cNvSpPr txBox="1"/>
          <p:nvPr/>
        </p:nvSpPr>
        <p:spPr>
          <a:xfrm>
            <a:off x="1380665" y="1771946"/>
            <a:ext cx="22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Example scene</a:t>
            </a:r>
            <a:endParaRPr lang="zh-CN" altLang="en-US" sz="2400" dirty="0"/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1109683" y="1566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2400" dirty="0">
              <a:latin typeface="+mn-lt"/>
            </a:endParaRPr>
          </a:p>
        </p:txBody>
      </p:sp>
      <p:pic>
        <p:nvPicPr>
          <p:cNvPr id="9" name="音频 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screen"/>
          <a:stretch>
            <a:fillRect/>
          </a:stretch>
        </p:blipFill>
        <p:spPr>
          <a:xfrm>
            <a:off x="8839200" y="6599383"/>
            <a:ext cx="304800" cy="4064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24929" y="6348712"/>
            <a:ext cx="4572000" cy="46166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altLang="zh-CN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.Template construction</a:t>
            </a:r>
            <a:endParaRPr lang="zh-CN" alt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0"/>
          <p:cNvGrpSpPr/>
          <p:nvPr/>
        </p:nvGrpSpPr>
        <p:grpSpPr>
          <a:xfrm>
            <a:off x="2487960" y="1451499"/>
            <a:ext cx="3455640" cy="3885838"/>
            <a:chOff x="3062431" y="827907"/>
            <a:chExt cx="4739390" cy="529839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4808" y="827907"/>
              <a:ext cx="3297013" cy="5298390"/>
            </a:xfrm>
            <a:prstGeom prst="rect">
              <a:avLst/>
            </a:prstGeom>
          </p:spPr>
        </p:pic>
        <p:sp>
          <p:nvSpPr>
            <p:cNvPr id="7" name="文本框 19"/>
            <p:cNvSpPr txBox="1"/>
            <p:nvPr/>
          </p:nvSpPr>
          <p:spPr>
            <a:xfrm>
              <a:off x="3062431" y="998923"/>
              <a:ext cx="253357" cy="713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2800" dirty="0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2874"/>
          <a:stretch/>
        </p:blipFill>
        <p:spPr>
          <a:xfrm>
            <a:off x="1925053" y="1251285"/>
            <a:ext cx="5326085" cy="4165614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CN" cap="none" dirty="0" smtClean="0"/>
              <a:t>Overview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0" y="6256834"/>
            <a:ext cx="9180000" cy="6279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020002" y="4230000"/>
            <a:ext cx="1350151" cy="1650100"/>
          </a:xfrm>
          <a:prstGeom prst="rect">
            <a:avLst/>
          </a:prstGeom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486585" y="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5496" y="4005064"/>
            <a:ext cx="2376264" cy="2027436"/>
          </a:xfrm>
          <a:prstGeom prst="rect">
            <a:avLst/>
          </a:prstGeom>
        </p:spPr>
      </p:pic>
      <p:sp>
        <p:nvSpPr>
          <p:cNvPr id="12" name="文本框 13"/>
          <p:cNvSpPr txBox="1"/>
          <p:nvPr/>
        </p:nvSpPr>
        <p:spPr>
          <a:xfrm>
            <a:off x="448662" y="3598444"/>
            <a:ext cx="1717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Novel object 1</a:t>
            </a:r>
            <a:endParaRPr lang="zh-CN" altLang="en-US" dirty="0"/>
          </a:p>
        </p:txBody>
      </p:sp>
      <p:sp>
        <p:nvSpPr>
          <p:cNvPr id="13" name="文本框 16"/>
          <p:cNvSpPr txBox="1"/>
          <p:nvPr/>
        </p:nvSpPr>
        <p:spPr>
          <a:xfrm>
            <a:off x="7069582" y="386066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Novel object 2</a:t>
            </a:r>
            <a:endParaRPr lang="zh-CN" altLang="en-US" dirty="0"/>
          </a:p>
        </p:txBody>
      </p:sp>
      <p:sp>
        <p:nvSpPr>
          <p:cNvPr id="14" name="右箭头 13"/>
          <p:cNvSpPr/>
          <p:nvPr/>
        </p:nvSpPr>
        <p:spPr>
          <a:xfrm rot="19499850">
            <a:off x="2196412" y="3727734"/>
            <a:ext cx="810091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/>
        </p:nvSpPr>
        <p:spPr>
          <a:xfrm rot="12386686">
            <a:off x="6105925" y="3825045"/>
            <a:ext cx="810091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音频 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screen"/>
          <a:stretch>
            <a:fillRect/>
          </a:stretch>
        </p:blipFill>
        <p:spPr>
          <a:xfrm>
            <a:off x="8677275" y="6235702"/>
            <a:ext cx="304800" cy="4064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124929" y="6348712"/>
            <a:ext cx="4572000" cy="461665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altLang="zh-CN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.Template construction</a:t>
            </a:r>
            <a:endParaRPr lang="zh-CN" alt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136058" y="6348712"/>
            <a:ext cx="247116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altLang="zh-CN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Object fitting</a:t>
            </a:r>
            <a:endParaRPr lang="zh-CN" alt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2713573" y="6614710"/>
            <a:ext cx="13860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12" grpId="1"/>
      <p:bldP spid="13" grpId="0"/>
      <p:bldP spid="13" grpId="1"/>
      <p:bldP spid="14" grpId="0" animBg="1"/>
      <p:bldP spid="14" grpId="1" animBg="1"/>
      <p:bldP spid="15" grpId="0" animBg="1"/>
      <p:bldP spid="15" grpId="1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4.9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"/>
</p:tagLst>
</file>

<file path=ppt/theme/theme1.xml><?xml version="1.0" encoding="utf-8"?>
<a:theme xmlns:a="http://schemas.openxmlformats.org/drawingml/2006/main" name="SA2016_4by3_Powerpoint_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Calibri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resentation1" id="{2D880666-36A0-4622-8D10-1FADEF09F255}" vid="{1AE545C4-547F-435D-9A4A-27B258241DC2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SA2016_4by3_Powerpoint_Presentation_Template</Template>
  <TotalTime>0</TotalTime>
  <Words>2228</Words>
  <Application>Microsoft Office PowerPoint</Application>
  <PresentationFormat>全屏显示(4:3)</PresentationFormat>
  <Paragraphs>324</Paragraphs>
  <Slides>37</Slides>
  <Notes>33</Notes>
  <HiddenSlides>1</HiddenSlides>
  <MMClips>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38" baseType="lpstr">
      <vt:lpstr>SA2016_4by3_Powerpoint_Presentation_Template</vt:lpstr>
      <vt:lpstr>幻灯片 1</vt:lpstr>
      <vt:lpstr>Relationships in a Scene</vt:lpstr>
      <vt:lpstr>How to make variations of complex relationship?</vt:lpstr>
      <vt:lpstr>Existing Methods</vt:lpstr>
      <vt:lpstr>Limitation of Previous Representations</vt:lpstr>
      <vt:lpstr>The Representation We Use: IBS</vt:lpstr>
      <vt:lpstr>幻灯片 7</vt:lpstr>
      <vt:lpstr>Overview</vt:lpstr>
      <vt:lpstr>Overview</vt:lpstr>
      <vt:lpstr>Overview</vt:lpstr>
      <vt:lpstr>Relationship Template:  Abstraction of The Open Space </vt:lpstr>
      <vt:lpstr>Template Construction:  IBS</vt:lpstr>
      <vt:lpstr>Template Construction:  Cells and Features</vt:lpstr>
      <vt:lpstr>Shape Coverage Feature (SCF)</vt:lpstr>
      <vt:lpstr>SCF Coefficients</vt:lpstr>
      <vt:lpstr>Object Fitting: the idea</vt:lpstr>
      <vt:lpstr>What is a good fitting?</vt:lpstr>
      <vt:lpstr>Initial Matching</vt:lpstr>
      <vt:lpstr>Reduce the Search Space</vt:lpstr>
      <vt:lpstr>Refinement</vt:lpstr>
      <vt:lpstr>Larger Scenes</vt:lpstr>
      <vt:lpstr>Capturing Scene Semantics</vt:lpstr>
      <vt:lpstr>幻灯片 23</vt:lpstr>
      <vt:lpstr>Pairwise Experiment:  Our Method vs. ShapeSPH*</vt:lpstr>
      <vt:lpstr>Pairwise Experiment:  Results</vt:lpstr>
      <vt:lpstr>Pairwise Experiment:  Results</vt:lpstr>
      <vt:lpstr>Pairwise Experiment:  Results</vt:lpstr>
      <vt:lpstr>Pairwise Experiment:  Results</vt:lpstr>
      <vt:lpstr>Larger Scene Experiment</vt:lpstr>
      <vt:lpstr>Larger Scene Experiment</vt:lpstr>
      <vt:lpstr>Larger Scene Experiment</vt:lpstr>
      <vt:lpstr>Larger Scene Experiment: Evaluation</vt:lpstr>
      <vt:lpstr>Larger Scene Experiment: Evaluation</vt:lpstr>
      <vt:lpstr>Spatially Repeated Objects</vt:lpstr>
      <vt:lpstr>Conclusion</vt:lpstr>
      <vt:lpstr>Limitations and Future Work</vt:lpstr>
      <vt:lpstr>幻灯片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/>
  <cp:revision>160</cp:revision>
  <dcterms:created xsi:type="dcterms:W3CDTF">2016-11-17T04:08:20Z</dcterms:created>
  <dcterms:modified xsi:type="dcterms:W3CDTF">2016-12-26T09:55:29Z</dcterms:modified>
</cp:coreProperties>
</file>