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wdp" ContentType="image/vnd.ms-photo"/>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18.jp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7"/>
  </p:notesMasterIdLst>
  <p:sldIdLst>
    <p:sldId id="256" r:id="rId2"/>
    <p:sldId id="318" r:id="rId3"/>
    <p:sldId id="317" r:id="rId4"/>
    <p:sldId id="277" r:id="rId5"/>
    <p:sldId id="279" r:id="rId6"/>
    <p:sldId id="325" r:id="rId7"/>
    <p:sldId id="281" r:id="rId8"/>
    <p:sldId id="283" r:id="rId9"/>
    <p:sldId id="357" r:id="rId10"/>
    <p:sldId id="278" r:id="rId11"/>
    <p:sldId id="332" r:id="rId12"/>
    <p:sldId id="335" r:id="rId13"/>
    <p:sldId id="347" r:id="rId14"/>
    <p:sldId id="348" r:id="rId15"/>
    <p:sldId id="338" r:id="rId16"/>
    <p:sldId id="339" r:id="rId17"/>
    <p:sldId id="350" r:id="rId18"/>
    <p:sldId id="349" r:id="rId19"/>
    <p:sldId id="351" r:id="rId20"/>
    <p:sldId id="346" r:id="rId21"/>
    <p:sldId id="353" r:id="rId22"/>
    <p:sldId id="333" r:id="rId23"/>
    <p:sldId id="344" r:id="rId24"/>
    <p:sldId id="345" r:id="rId25"/>
    <p:sldId id="284" r:id="rId26"/>
    <p:sldId id="356" r:id="rId27"/>
    <p:sldId id="360" r:id="rId28"/>
    <p:sldId id="307" r:id="rId29"/>
    <p:sldId id="308" r:id="rId30"/>
    <p:sldId id="359" r:id="rId31"/>
    <p:sldId id="293" r:id="rId32"/>
    <p:sldId id="312" r:id="rId33"/>
    <p:sldId id="313" r:id="rId34"/>
    <p:sldId id="314" r:id="rId35"/>
    <p:sldId id="280" r:id="rId36"/>
    <p:sldId id="271" r:id="rId37"/>
    <p:sldId id="358" r:id="rId38"/>
    <p:sldId id="354" r:id="rId39"/>
    <p:sldId id="268" r:id="rId40"/>
    <p:sldId id="355" r:id="rId41"/>
    <p:sldId id="287" r:id="rId42"/>
    <p:sldId id="352" r:id="rId43"/>
    <p:sldId id="286" r:id="rId44"/>
    <p:sldId id="288" r:id="rId45"/>
    <p:sldId id="270" r:id="rId46"/>
    <p:sldId id="269" r:id="rId47"/>
    <p:sldId id="309" r:id="rId48"/>
    <p:sldId id="274" r:id="rId49"/>
    <p:sldId id="303" r:id="rId50"/>
    <p:sldId id="282" r:id="rId51"/>
    <p:sldId id="311" r:id="rId52"/>
    <p:sldId id="265" r:id="rId53"/>
    <p:sldId id="273" r:id="rId54"/>
    <p:sldId id="272" r:id="rId55"/>
    <p:sldId id="266"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54C1CD0A-31F3-45DD-A0D9-FA7863F5B061}">
          <p14:sldIdLst>
            <p14:sldId id="256"/>
          </p14:sldIdLst>
        </p14:section>
        <p14:section name="Motivation" id="{F17377E1-CED4-4FB2-A892-9003B9C2AEFC}">
          <p14:sldIdLst>
            <p14:sldId id="318"/>
            <p14:sldId id="317"/>
            <p14:sldId id="277"/>
            <p14:sldId id="279"/>
            <p14:sldId id="325"/>
          </p14:sldIdLst>
        </p14:section>
        <p14:section name="Related work" id="{0DEE7B8C-10D5-40C9-B18A-5CE01010A3E2}">
          <p14:sldIdLst>
            <p14:sldId id="281"/>
            <p14:sldId id="283"/>
          </p14:sldIdLst>
        </p14:section>
        <p14:section name="Method" id="{1FB2CCCC-DD62-4FBD-8BE4-D4EFC2B59F15}">
          <p14:sldIdLst>
            <p14:sldId id="357"/>
            <p14:sldId id="278"/>
            <p14:sldId id="332"/>
            <p14:sldId id="335"/>
            <p14:sldId id="347"/>
            <p14:sldId id="348"/>
            <p14:sldId id="338"/>
            <p14:sldId id="339"/>
            <p14:sldId id="350"/>
            <p14:sldId id="349"/>
            <p14:sldId id="351"/>
            <p14:sldId id="346"/>
            <p14:sldId id="353"/>
            <p14:sldId id="333"/>
            <p14:sldId id="344"/>
            <p14:sldId id="345"/>
            <p14:sldId id="284"/>
            <p14:sldId id="356"/>
            <p14:sldId id="360"/>
            <p14:sldId id="307"/>
            <p14:sldId id="308"/>
            <p14:sldId id="359"/>
            <p14:sldId id="293"/>
            <p14:sldId id="312"/>
            <p14:sldId id="313"/>
            <p14:sldId id="314"/>
          </p14:sldIdLst>
        </p14:section>
        <p14:section name="Results" id="{68F2967A-FD58-4241-9FBC-DD89A975F73B}">
          <p14:sldIdLst>
            <p14:sldId id="280"/>
            <p14:sldId id="271"/>
            <p14:sldId id="358"/>
            <p14:sldId id="354"/>
            <p14:sldId id="268"/>
            <p14:sldId id="355"/>
            <p14:sldId id="287"/>
            <p14:sldId id="352"/>
            <p14:sldId id="286"/>
            <p14:sldId id="288"/>
          </p14:sldIdLst>
        </p14:section>
        <p14:section name="Apps and future" id="{F08AED38-B1C3-4B3D-B65B-836DB6B80AE1}">
          <p14:sldIdLst>
            <p14:sldId id="270"/>
            <p14:sldId id="269"/>
            <p14:sldId id="309"/>
            <p14:sldId id="274"/>
            <p14:sldId id="303"/>
            <p14:sldId id="282"/>
            <p14:sldId id="311"/>
          </p14:sldIdLst>
        </p14:section>
        <p14:section name="Synthetic eval" id="{50740EE7-756F-40F8-8FA6-DC6E89F8C73A}">
          <p14:sldIdLst>
            <p14:sldId id="265"/>
            <p14:sldId id="273"/>
            <p14:sldId id="272"/>
            <p14:sldId id="266"/>
          </p14:sldIdLst>
        </p14:section>
      </p14:sectionLst>
    </p:ex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921A"/>
    <a:srgbClr val="000000"/>
    <a:srgbClr val="A8C0D1"/>
    <a:srgbClr val="7030A0"/>
    <a:srgbClr val="FF9900"/>
    <a:srgbClr val="B48284"/>
    <a:srgbClr val="4E81B9"/>
    <a:srgbClr val="66A61E"/>
    <a:srgbClr val="E7298A"/>
    <a:srgbClr val="FC8D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88493" autoAdjust="0"/>
  </p:normalViewPr>
  <p:slideViewPr>
    <p:cSldViewPr snapToGrid="0">
      <p:cViewPr>
        <p:scale>
          <a:sx n="100" d="100"/>
          <a:sy n="100" d="100"/>
        </p:scale>
        <p:origin x="540" y="150"/>
      </p:cViewPr>
      <p:guideLst>
        <p:guide orient="horz" pos="578"/>
        <p:guide orient="horz" pos="1706"/>
        <p:guide orient="horz" pos="2840"/>
        <p:guide orient="horz" pos="3884"/>
        <p:guide pos="208"/>
        <p:guide pos="2018"/>
        <p:guide pos="5556"/>
        <p:guide pos="37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ACFA1-8E50-433F-91C2-82671E9B7B9F}" type="datetimeFigureOut">
              <a:rPr lang="en-GB" smtClean="0"/>
              <a:t>06/12/2016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73B24-379A-403E-9247-B59E171DA630}" type="slidenum">
              <a:rPr lang="en-GB" smtClean="0"/>
              <a:t>‹#›</a:t>
            </a:fld>
            <a:endParaRPr lang="en-GB"/>
          </a:p>
        </p:txBody>
      </p:sp>
    </p:spTree>
    <p:extLst>
      <p:ext uri="{BB962C8B-B14F-4D97-AF65-F5344CB8AC3E}">
        <p14:creationId xmlns:p14="http://schemas.microsoft.com/office/powerpoint/2010/main" val="3666770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1</a:t>
            </a:fld>
            <a:endParaRPr lang="en-GB"/>
          </a:p>
        </p:txBody>
      </p:sp>
    </p:spTree>
    <p:extLst>
      <p:ext uri="{BB962C8B-B14F-4D97-AF65-F5344CB8AC3E}">
        <p14:creationId xmlns:p14="http://schemas.microsoft.com/office/powerpoint/2010/main" val="3511306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At collision: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Total momentum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Total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During flight before and after collision,</a:t>
            </a:r>
            <a:r>
              <a:rPr lang="en-GB" sz="1200" baseline="0" dirty="0" smtClean="0"/>
              <a:t> per object:</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Linear:</a:t>
            </a:r>
            <a:r>
              <a:rPr lang="en-GB" sz="1200" baseline="0" dirty="0" smtClean="0"/>
              <a:t> orthogonal to gravity</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Angular: No external torques except zero-sum gravity</a:t>
            </a:r>
          </a:p>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10</a:t>
            </a:fld>
            <a:endParaRPr lang="en-GB"/>
          </a:p>
        </p:txBody>
      </p:sp>
    </p:spTree>
    <p:extLst>
      <p:ext uri="{BB962C8B-B14F-4D97-AF65-F5344CB8AC3E}">
        <p14:creationId xmlns:p14="http://schemas.microsoft.com/office/powerpoint/2010/main" val="152244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No external torques,</a:t>
            </a:r>
            <a:r>
              <a:rPr lang="en-GB" sz="1200" baseline="0" dirty="0" smtClean="0"/>
              <a:t> so total linear and total angular momentum is conserved</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12</a:t>
            </a:fld>
            <a:endParaRPr lang="en-GB"/>
          </a:p>
        </p:txBody>
      </p:sp>
    </p:spTree>
    <p:extLst>
      <p:ext uri="{BB962C8B-B14F-4D97-AF65-F5344CB8AC3E}">
        <p14:creationId xmlns:p14="http://schemas.microsoft.com/office/powerpoint/2010/main" val="427572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From the same conservation law,</a:t>
            </a:r>
            <a:r>
              <a:rPr lang="en-GB" baseline="0" dirty="0" smtClean="0"/>
              <a:t> a tighter coupling between the velocities and angular velocities can be achieved using the impulse as a “slack variable”.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use both of these sets of equations to ensure, that physics is respected and that the solver does not hide the error in either the linear or the angular momentum parts.</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15</a:t>
            </a:fld>
            <a:endParaRPr lang="en-GB"/>
          </a:p>
        </p:txBody>
      </p:sp>
    </p:spTree>
    <p:extLst>
      <p:ext uri="{BB962C8B-B14F-4D97-AF65-F5344CB8AC3E}">
        <p14:creationId xmlns:p14="http://schemas.microsoft.com/office/powerpoint/2010/main" val="83202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No</a:t>
            </a:r>
            <a:r>
              <a:rPr lang="en-GB" baseline="0" dirty="0" smtClean="0"/>
              <a:t> change in height, </a:t>
            </a:r>
            <a:r>
              <a:rPr lang="en-GB" dirty="0" smtClean="0"/>
              <a:t>Kinetic energy is </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18</a:t>
            </a:fld>
            <a:endParaRPr lang="en-GB"/>
          </a:p>
        </p:txBody>
      </p:sp>
    </p:spTree>
    <p:extLst>
      <p:ext uri="{BB962C8B-B14F-4D97-AF65-F5344CB8AC3E}">
        <p14:creationId xmlns:p14="http://schemas.microsoft.com/office/powerpoint/2010/main" val="250748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camera can be a bit off, we correct for</a:t>
            </a:r>
            <a:r>
              <a:rPr lang="en-US" baseline="0" dirty="0" smtClean="0"/>
              <a:t> the camera not being vertical</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19</a:t>
            </a:fld>
            <a:endParaRPr lang="en-GB"/>
          </a:p>
        </p:txBody>
      </p:sp>
    </p:spTree>
    <p:extLst>
      <p:ext uri="{BB962C8B-B14F-4D97-AF65-F5344CB8AC3E}">
        <p14:creationId xmlns:p14="http://schemas.microsoft.com/office/powerpoint/2010/main" val="1440117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can obtain</a:t>
            </a:r>
            <a:r>
              <a:rPr lang="en-GB" baseline="0" dirty="0" smtClean="0"/>
              <a:t> these from the video</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20</a:t>
            </a:fld>
            <a:endParaRPr lang="en-GB"/>
          </a:p>
        </p:txBody>
      </p:sp>
    </p:spTree>
    <p:extLst>
      <p:ext uri="{BB962C8B-B14F-4D97-AF65-F5344CB8AC3E}">
        <p14:creationId xmlns:p14="http://schemas.microsoft.com/office/powerpoint/2010/main" val="1567787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first fit, and</a:t>
            </a:r>
            <a:r>
              <a:rPr lang="en-US" baseline="0" dirty="0" smtClean="0"/>
              <a:t> then the velocity estimates will be wrong</a:t>
            </a:r>
          </a:p>
          <a:p>
            <a:endParaRPr lang="en-US" baseline="0" dirty="0" smtClean="0"/>
          </a:p>
          <a:p>
            <a:r>
              <a:rPr lang="en-US" baseline="0" dirty="0" smtClean="0"/>
              <a:t>(add arrows)</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21</a:t>
            </a:fld>
            <a:endParaRPr lang="en-GB"/>
          </a:p>
        </p:txBody>
      </p:sp>
    </p:spTree>
    <p:extLst>
      <p:ext uri="{BB962C8B-B14F-4D97-AF65-F5344CB8AC3E}">
        <p14:creationId xmlns:p14="http://schemas.microsoft.com/office/powerpoint/2010/main" val="888120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Parabola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4xk</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22</a:t>
            </a:fld>
            <a:endParaRPr lang="en-GB"/>
          </a:p>
        </p:txBody>
      </p:sp>
    </p:spTree>
    <p:extLst>
      <p:ext uri="{BB962C8B-B14F-4D97-AF65-F5344CB8AC3E}">
        <p14:creationId xmlns:p14="http://schemas.microsoft.com/office/powerpoint/2010/main" val="412414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23</a:t>
            </a:fld>
            <a:endParaRPr lang="en-GB"/>
          </a:p>
        </p:txBody>
      </p:sp>
    </p:spTree>
    <p:extLst>
      <p:ext uri="{BB962C8B-B14F-4D97-AF65-F5344CB8AC3E}">
        <p14:creationId xmlns:p14="http://schemas.microsoft.com/office/powerpoint/2010/main" val="34570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colours</a:t>
            </a:r>
          </a:p>
        </p:txBody>
      </p:sp>
      <p:sp>
        <p:nvSpPr>
          <p:cNvPr id="4" name="Slide Number Placeholder 3"/>
          <p:cNvSpPr>
            <a:spLocks noGrp="1"/>
          </p:cNvSpPr>
          <p:nvPr>
            <p:ph type="sldNum" sz="quarter" idx="10"/>
          </p:nvPr>
        </p:nvSpPr>
        <p:spPr/>
        <p:txBody>
          <a:bodyPr/>
          <a:lstStyle/>
          <a:p>
            <a:fld id="{51D73B24-379A-403E-9247-B59E171DA630}" type="slidenum">
              <a:rPr lang="en-GB" smtClean="0"/>
              <a:t>24</a:t>
            </a:fld>
            <a:endParaRPr lang="en-GB"/>
          </a:p>
        </p:txBody>
      </p:sp>
    </p:spTree>
    <p:extLst>
      <p:ext uri="{BB962C8B-B14F-4D97-AF65-F5344CB8AC3E}">
        <p14:creationId xmlns:p14="http://schemas.microsoft.com/office/powerpoint/2010/main" val="243943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main question</a:t>
            </a:r>
            <a:r>
              <a:rPr lang="en-GB" baseline="0" dirty="0" smtClean="0"/>
              <a:t> we address in this project is whether</a:t>
            </a:r>
            <a:endParaRPr lang="en-GB" dirty="0" smtClean="0"/>
          </a:p>
          <a:p>
            <a:r>
              <a:rPr lang="en-GB" dirty="0" smtClean="0"/>
              <a:t>- we can learn something about the internal properties of rigid objects just by observing them interacting?</a:t>
            </a:r>
          </a:p>
          <a:p>
            <a:pPr marL="171450" indent="-171450">
              <a:buFontTx/>
              <a:buChar char="-"/>
            </a:pPr>
            <a:r>
              <a:rPr lang="en-GB" dirty="0" smtClean="0"/>
              <a:t>Can this</a:t>
            </a:r>
            <a:r>
              <a:rPr lang="en-GB" baseline="0" dirty="0" smtClean="0"/>
              <a:t> give us a clearer picture of their motion</a:t>
            </a:r>
          </a:p>
        </p:txBody>
      </p:sp>
      <p:sp>
        <p:nvSpPr>
          <p:cNvPr id="4" name="Slide Number Placeholder 3"/>
          <p:cNvSpPr>
            <a:spLocks noGrp="1"/>
          </p:cNvSpPr>
          <p:nvPr>
            <p:ph type="sldNum" sz="quarter" idx="10"/>
          </p:nvPr>
        </p:nvSpPr>
        <p:spPr/>
        <p:txBody>
          <a:bodyPr/>
          <a:lstStyle/>
          <a:p>
            <a:fld id="{51D73B24-379A-403E-9247-B59E171DA630}" type="slidenum">
              <a:rPr lang="en-GB" smtClean="0"/>
              <a:t>2</a:t>
            </a:fld>
            <a:endParaRPr lang="en-GB"/>
          </a:p>
        </p:txBody>
      </p:sp>
    </p:spTree>
    <p:extLst>
      <p:ext uri="{BB962C8B-B14F-4D97-AF65-F5344CB8AC3E}">
        <p14:creationId xmlns:p14="http://schemas.microsoft.com/office/powerpoint/2010/main" val="179797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25</a:t>
            </a:fld>
            <a:endParaRPr lang="en-GB"/>
          </a:p>
        </p:txBody>
      </p:sp>
    </p:spTree>
    <p:extLst>
      <p:ext uri="{BB962C8B-B14F-4D97-AF65-F5344CB8AC3E}">
        <p14:creationId xmlns:p14="http://schemas.microsoft.com/office/powerpoint/2010/main" val="3271516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get the velocity estimates,</a:t>
            </a:r>
            <a:r>
              <a:rPr lang="en-GB" baseline="0" dirty="0" smtClean="0"/>
              <a:t> we can calculate a number that can capture the amount of energy retained, which we call </a:t>
            </a:r>
            <a:r>
              <a:rPr lang="en-GB" baseline="0" dirty="0" err="1" smtClean="0"/>
              <a:t>CoR</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26</a:t>
            </a:fld>
            <a:endParaRPr lang="en-GB"/>
          </a:p>
        </p:txBody>
      </p:sp>
    </p:spTree>
    <p:extLst>
      <p:ext uri="{BB962C8B-B14F-4D97-AF65-F5344CB8AC3E}">
        <p14:creationId xmlns:p14="http://schemas.microsoft.com/office/powerpoint/2010/main" val="92915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get the velocity estimates,</a:t>
            </a:r>
            <a:r>
              <a:rPr lang="en-GB" baseline="0" dirty="0" smtClean="0"/>
              <a:t> we can calculate a number that can capture the amount of energy retained, which we call </a:t>
            </a:r>
            <a:r>
              <a:rPr lang="en-GB" baseline="0" dirty="0" err="1" smtClean="0"/>
              <a:t>CoR</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27</a:t>
            </a:fld>
            <a:endParaRPr lang="en-GB"/>
          </a:p>
        </p:txBody>
      </p:sp>
    </p:spTree>
    <p:extLst>
      <p:ext uri="{BB962C8B-B14F-4D97-AF65-F5344CB8AC3E}">
        <p14:creationId xmlns:p14="http://schemas.microsoft.com/office/powerpoint/2010/main" val="2915578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28</a:t>
            </a:fld>
            <a:endParaRPr lang="en-GB"/>
          </a:p>
        </p:txBody>
      </p:sp>
    </p:spTree>
    <p:extLst>
      <p:ext uri="{BB962C8B-B14F-4D97-AF65-F5344CB8AC3E}">
        <p14:creationId xmlns:p14="http://schemas.microsoft.com/office/powerpoint/2010/main" val="1533349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get the velocity estimates,</a:t>
            </a:r>
            <a:r>
              <a:rPr lang="en-GB" baseline="0" dirty="0" smtClean="0"/>
              <a:t> we can calculate a number that can capture the amount of energy retained, which we call </a:t>
            </a:r>
            <a:r>
              <a:rPr lang="en-GB" baseline="0" dirty="0" err="1" smtClean="0"/>
              <a:t>CoR</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30</a:t>
            </a:fld>
            <a:endParaRPr lang="en-GB"/>
          </a:p>
        </p:txBody>
      </p:sp>
    </p:spTree>
    <p:extLst>
      <p:ext uri="{BB962C8B-B14F-4D97-AF65-F5344CB8AC3E}">
        <p14:creationId xmlns:p14="http://schemas.microsoft.com/office/powerpoint/2010/main" val="2199514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coefficient of restitution?</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31</a:t>
            </a:fld>
            <a:endParaRPr lang="en-GB"/>
          </a:p>
        </p:txBody>
      </p:sp>
    </p:spTree>
    <p:extLst>
      <p:ext uri="{BB962C8B-B14F-4D97-AF65-F5344CB8AC3E}">
        <p14:creationId xmlns:p14="http://schemas.microsoft.com/office/powerpoint/2010/main" val="2674376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32</a:t>
            </a:fld>
            <a:endParaRPr lang="en-GB"/>
          </a:p>
        </p:txBody>
      </p:sp>
    </p:spTree>
    <p:extLst>
      <p:ext uri="{BB962C8B-B14F-4D97-AF65-F5344CB8AC3E}">
        <p14:creationId xmlns:p14="http://schemas.microsoft.com/office/powerpoint/2010/main" val="1427171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33</a:t>
            </a:fld>
            <a:endParaRPr lang="en-GB"/>
          </a:p>
        </p:txBody>
      </p:sp>
    </p:spTree>
    <p:extLst>
      <p:ext uri="{BB962C8B-B14F-4D97-AF65-F5344CB8AC3E}">
        <p14:creationId xmlns:p14="http://schemas.microsoft.com/office/powerpoint/2010/main" val="714819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34</a:t>
            </a:fld>
            <a:endParaRPr lang="en-GB"/>
          </a:p>
        </p:txBody>
      </p:sp>
    </p:spTree>
    <p:extLst>
      <p:ext uri="{BB962C8B-B14F-4D97-AF65-F5344CB8AC3E}">
        <p14:creationId xmlns:p14="http://schemas.microsoft.com/office/powerpoint/2010/main" val="3616461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text</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35</a:t>
            </a:fld>
            <a:endParaRPr lang="en-GB"/>
          </a:p>
        </p:txBody>
      </p:sp>
    </p:spTree>
    <p:extLst>
      <p:ext uri="{BB962C8B-B14F-4D97-AF65-F5344CB8AC3E}">
        <p14:creationId xmlns:p14="http://schemas.microsoft.com/office/powerpoint/2010/main" val="167034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Ouptput</a:t>
            </a:r>
            <a:r>
              <a:rPr lang="en-GB" dirty="0" smtClean="0"/>
              <a:t> = Internal</a:t>
            </a:r>
            <a:r>
              <a:rPr lang="en-GB" baseline="0" dirty="0" smtClean="0"/>
              <a:t> physical properties + motion</a:t>
            </a:r>
            <a:endParaRPr lang="en-GB" dirty="0" smtClean="0"/>
          </a:p>
        </p:txBody>
      </p:sp>
      <p:sp>
        <p:nvSpPr>
          <p:cNvPr id="4" name="Slide Number Placeholder 3"/>
          <p:cNvSpPr>
            <a:spLocks noGrp="1"/>
          </p:cNvSpPr>
          <p:nvPr>
            <p:ph type="sldNum" sz="quarter" idx="10"/>
          </p:nvPr>
        </p:nvSpPr>
        <p:spPr/>
        <p:txBody>
          <a:bodyPr/>
          <a:lstStyle/>
          <a:p>
            <a:fld id="{51D73B24-379A-403E-9247-B59E171DA630}" type="slidenum">
              <a:rPr lang="en-GB" smtClean="0"/>
              <a:t>3</a:t>
            </a:fld>
            <a:endParaRPr lang="en-GB"/>
          </a:p>
        </p:txBody>
      </p:sp>
    </p:spTree>
    <p:extLst>
      <p:ext uri="{BB962C8B-B14F-4D97-AF65-F5344CB8AC3E}">
        <p14:creationId xmlns:p14="http://schemas.microsoft.com/office/powerpoint/2010/main" val="286913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r>
              <a:rPr lang="en-US" dirty="0" smtClean="0"/>
              <a:t>Focus</a:t>
            </a:r>
            <a:r>
              <a:rPr lang="en-US" baseline="0" dirty="0" smtClean="0"/>
              <a:t> on spinning rugby, show numbers, for more, check paper</a:t>
            </a:r>
          </a:p>
          <a:p>
            <a:r>
              <a:rPr lang="en-US" baseline="0" dirty="0" smtClean="0"/>
              <a:t>videos</a:t>
            </a:r>
          </a:p>
        </p:txBody>
      </p:sp>
      <p:sp>
        <p:nvSpPr>
          <p:cNvPr id="4" name="Slide Number Placeholder 3"/>
          <p:cNvSpPr>
            <a:spLocks noGrp="1"/>
          </p:cNvSpPr>
          <p:nvPr>
            <p:ph type="sldNum" sz="quarter" idx="10"/>
          </p:nvPr>
        </p:nvSpPr>
        <p:spPr/>
        <p:txBody>
          <a:bodyPr/>
          <a:lstStyle/>
          <a:p>
            <a:fld id="{51D73B24-379A-403E-9247-B59E171DA630}" type="slidenum">
              <a:rPr lang="en-GB" smtClean="0"/>
              <a:t>36</a:t>
            </a:fld>
            <a:endParaRPr lang="en-GB"/>
          </a:p>
        </p:txBody>
      </p:sp>
    </p:spTree>
    <p:extLst>
      <p:ext uri="{BB962C8B-B14F-4D97-AF65-F5344CB8AC3E}">
        <p14:creationId xmlns:p14="http://schemas.microsoft.com/office/powerpoint/2010/main" val="1264461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r>
              <a:rPr lang="en-US" dirty="0" smtClean="0"/>
              <a:t>Focus</a:t>
            </a:r>
            <a:r>
              <a:rPr lang="en-US" baseline="0" dirty="0" smtClean="0"/>
              <a:t> on spinning rugby, show numbers, for more, check paper</a:t>
            </a:r>
          </a:p>
          <a:p>
            <a:r>
              <a:rPr lang="en-US" baseline="0" dirty="0" smtClean="0"/>
              <a:t>videos</a:t>
            </a:r>
          </a:p>
        </p:txBody>
      </p:sp>
      <p:sp>
        <p:nvSpPr>
          <p:cNvPr id="4" name="Slide Number Placeholder 3"/>
          <p:cNvSpPr>
            <a:spLocks noGrp="1"/>
          </p:cNvSpPr>
          <p:nvPr>
            <p:ph type="sldNum" sz="quarter" idx="10"/>
          </p:nvPr>
        </p:nvSpPr>
        <p:spPr/>
        <p:txBody>
          <a:bodyPr/>
          <a:lstStyle/>
          <a:p>
            <a:fld id="{51D73B24-379A-403E-9247-B59E171DA630}" type="slidenum">
              <a:rPr lang="en-GB" smtClean="0"/>
              <a:t>37</a:t>
            </a:fld>
            <a:endParaRPr lang="en-GB"/>
          </a:p>
        </p:txBody>
      </p:sp>
    </p:spTree>
    <p:extLst>
      <p:ext uri="{BB962C8B-B14F-4D97-AF65-F5344CB8AC3E}">
        <p14:creationId xmlns:p14="http://schemas.microsoft.com/office/powerpoint/2010/main" val="3186407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r>
              <a:rPr lang="en-US" dirty="0" smtClean="0"/>
              <a:t>Focus</a:t>
            </a:r>
            <a:r>
              <a:rPr lang="en-US" baseline="0" dirty="0" smtClean="0"/>
              <a:t> on spinning rugby, show numbers, for more, check paper</a:t>
            </a:r>
          </a:p>
          <a:p>
            <a:r>
              <a:rPr lang="en-US" baseline="0" dirty="0" smtClean="0"/>
              <a:t>videos</a:t>
            </a:r>
          </a:p>
        </p:txBody>
      </p:sp>
      <p:sp>
        <p:nvSpPr>
          <p:cNvPr id="4" name="Slide Number Placeholder 3"/>
          <p:cNvSpPr>
            <a:spLocks noGrp="1"/>
          </p:cNvSpPr>
          <p:nvPr>
            <p:ph type="sldNum" sz="quarter" idx="10"/>
          </p:nvPr>
        </p:nvSpPr>
        <p:spPr/>
        <p:txBody>
          <a:bodyPr/>
          <a:lstStyle/>
          <a:p>
            <a:fld id="{51D73B24-379A-403E-9247-B59E171DA630}" type="slidenum">
              <a:rPr lang="en-GB" smtClean="0"/>
              <a:t>38</a:t>
            </a:fld>
            <a:endParaRPr lang="en-GB"/>
          </a:p>
        </p:txBody>
      </p:sp>
    </p:spTree>
    <p:extLst>
      <p:ext uri="{BB962C8B-B14F-4D97-AF65-F5344CB8AC3E}">
        <p14:creationId xmlns:p14="http://schemas.microsoft.com/office/powerpoint/2010/main" val="3410017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 graph</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39</a:t>
            </a:fld>
            <a:endParaRPr lang="en-GB"/>
          </a:p>
        </p:txBody>
      </p:sp>
    </p:spTree>
    <p:extLst>
      <p:ext uri="{BB962C8B-B14F-4D97-AF65-F5344CB8AC3E}">
        <p14:creationId xmlns:p14="http://schemas.microsoft.com/office/powerpoint/2010/main" val="254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 graph</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40</a:t>
            </a:fld>
            <a:endParaRPr lang="en-GB"/>
          </a:p>
        </p:txBody>
      </p:sp>
    </p:spTree>
    <p:extLst>
      <p:ext uri="{BB962C8B-B14F-4D97-AF65-F5344CB8AC3E}">
        <p14:creationId xmlns:p14="http://schemas.microsoft.com/office/powerpoint/2010/main" val="2370821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only one,</a:t>
            </a:r>
          </a:p>
          <a:p>
            <a:r>
              <a:rPr lang="en-US" dirty="0" smtClean="0"/>
              <a:t>Short for the other? (zoom?)</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41</a:t>
            </a:fld>
            <a:endParaRPr lang="en-GB"/>
          </a:p>
        </p:txBody>
      </p:sp>
    </p:spTree>
    <p:extLst>
      <p:ext uri="{BB962C8B-B14F-4D97-AF65-F5344CB8AC3E}">
        <p14:creationId xmlns:p14="http://schemas.microsoft.com/office/powerpoint/2010/main" val="1101504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Fig1 remove</a:t>
            </a:r>
          </a:p>
          <a:p>
            <a:r>
              <a:rPr lang="en-US" dirty="0" smtClean="0"/>
              <a:t>Show only two</a:t>
            </a:r>
            <a:r>
              <a:rPr lang="en-US" baseline="0" dirty="0" smtClean="0"/>
              <a:t> ( helmet and rugby)</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44</a:t>
            </a:fld>
            <a:endParaRPr lang="en-GB"/>
          </a:p>
        </p:txBody>
      </p:sp>
    </p:spTree>
    <p:extLst>
      <p:ext uri="{BB962C8B-B14F-4D97-AF65-F5344CB8AC3E}">
        <p14:creationId xmlns:p14="http://schemas.microsoft.com/office/powerpoint/2010/main" val="1905894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Speed</a:t>
            </a:r>
            <a:r>
              <a:rPr lang="en-US" baseline="0" dirty="0" smtClean="0"/>
              <a:t> up</a:t>
            </a:r>
            <a:endParaRPr lang="en-US" dirty="0"/>
          </a:p>
        </p:txBody>
      </p:sp>
      <p:sp>
        <p:nvSpPr>
          <p:cNvPr id="4" name="Slide Number Placeholder 3"/>
          <p:cNvSpPr>
            <a:spLocks noGrp="1"/>
          </p:cNvSpPr>
          <p:nvPr>
            <p:ph type="sldNum" sz="quarter" idx="10"/>
          </p:nvPr>
        </p:nvSpPr>
        <p:spPr/>
        <p:txBody>
          <a:bodyPr/>
          <a:lstStyle/>
          <a:p>
            <a:fld id="{51D73B24-379A-403E-9247-B59E171DA630}" type="slidenum">
              <a:rPr lang="en-GB" smtClean="0"/>
              <a:t>45</a:t>
            </a:fld>
            <a:endParaRPr lang="en-GB"/>
          </a:p>
        </p:txBody>
      </p:sp>
    </p:spTree>
    <p:extLst>
      <p:ext uri="{BB962C8B-B14F-4D97-AF65-F5344CB8AC3E}">
        <p14:creationId xmlns:p14="http://schemas.microsoft.com/office/powerpoint/2010/main" val="1248518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Monocular</a:t>
            </a:r>
            <a:r>
              <a:rPr lang="en-GB" baseline="0" dirty="0" smtClean="0"/>
              <a:t>: need to see the effect of gravity (trajectory curvature)</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46</a:t>
            </a:fld>
            <a:endParaRPr lang="en-GB"/>
          </a:p>
        </p:txBody>
      </p:sp>
    </p:spTree>
    <p:extLst>
      <p:ext uri="{BB962C8B-B14F-4D97-AF65-F5344CB8AC3E}">
        <p14:creationId xmlns:p14="http://schemas.microsoft.com/office/powerpoint/2010/main" val="633682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Acquire internal properties</a:t>
            </a:r>
          </a:p>
          <a:p>
            <a:r>
              <a:rPr lang="en-GB" dirty="0" smtClean="0"/>
              <a:t>And reconstruction</a:t>
            </a:r>
          </a:p>
          <a:p>
            <a:r>
              <a:rPr lang="en-GB" dirty="0" smtClean="0"/>
              <a:t>Work</a:t>
            </a:r>
            <a:r>
              <a:rPr lang="en-GB" baseline="0" dirty="0" smtClean="0"/>
              <a:t> in synergy</a:t>
            </a:r>
          </a:p>
          <a:p>
            <a:endParaRPr lang="en-GB" baseline="0" dirty="0" smtClean="0"/>
          </a:p>
          <a:p>
            <a:r>
              <a:rPr lang="en-GB" baseline="0" smtClean="0"/>
              <a:t>Code – if you have problem, let me know</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49</a:t>
            </a:fld>
            <a:endParaRPr lang="en-GB"/>
          </a:p>
        </p:txBody>
      </p:sp>
    </p:spTree>
    <p:extLst>
      <p:ext uri="{BB962C8B-B14F-4D97-AF65-F5344CB8AC3E}">
        <p14:creationId xmlns:p14="http://schemas.microsoft.com/office/powerpoint/2010/main" val="3013273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are capturing </a:t>
            </a:r>
          </a:p>
          <a:p>
            <a:pPr marL="171450" indent="-171450">
              <a:buFontTx/>
              <a:buChar char="-"/>
            </a:pPr>
            <a:r>
              <a:rPr lang="en-GB" baseline="0" dirty="0" smtClean="0"/>
              <a:t>Internal physical parameters</a:t>
            </a:r>
          </a:p>
          <a:p>
            <a:pPr marL="171450" indent="-171450">
              <a:buFontTx/>
              <a:buChar char="-"/>
            </a:pPr>
            <a:r>
              <a:rPr lang="en-GB" baseline="0" dirty="0" smtClean="0"/>
              <a:t>How objects move</a:t>
            </a:r>
          </a:p>
          <a:p>
            <a:endParaRPr lang="en-GB" baseline="0" dirty="0" smtClean="0"/>
          </a:p>
        </p:txBody>
      </p:sp>
      <p:sp>
        <p:nvSpPr>
          <p:cNvPr id="4" name="Slide Number Placeholder 3"/>
          <p:cNvSpPr>
            <a:spLocks noGrp="1"/>
          </p:cNvSpPr>
          <p:nvPr>
            <p:ph type="sldNum" sz="quarter" idx="10"/>
          </p:nvPr>
        </p:nvSpPr>
        <p:spPr/>
        <p:txBody>
          <a:bodyPr/>
          <a:lstStyle/>
          <a:p>
            <a:fld id="{51D73B24-379A-403E-9247-B59E171DA630}" type="slidenum">
              <a:rPr lang="en-GB" smtClean="0"/>
              <a:t>4</a:t>
            </a:fld>
            <a:endParaRPr lang="en-GB"/>
          </a:p>
        </p:txBody>
      </p:sp>
    </p:spTree>
    <p:extLst>
      <p:ext uri="{BB962C8B-B14F-4D97-AF65-F5344CB8AC3E}">
        <p14:creationId xmlns:p14="http://schemas.microsoft.com/office/powerpoint/2010/main" val="2705190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51</a:t>
            </a:fld>
            <a:endParaRPr lang="en-GB"/>
          </a:p>
        </p:txBody>
      </p:sp>
    </p:spTree>
    <p:extLst>
      <p:ext uri="{BB962C8B-B14F-4D97-AF65-F5344CB8AC3E}">
        <p14:creationId xmlns:p14="http://schemas.microsoft.com/office/powerpoint/2010/main" val="33747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55</a:t>
            </a:fld>
            <a:endParaRPr lang="en-GB"/>
          </a:p>
        </p:txBody>
      </p:sp>
    </p:spTree>
    <p:extLst>
      <p:ext uri="{BB962C8B-B14F-4D97-AF65-F5344CB8AC3E}">
        <p14:creationId xmlns:p14="http://schemas.microsoft.com/office/powerpoint/2010/main" val="336359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Reconstructing collisions is under-constrained because: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Internal physical properties are not visible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Significant proportions of occlusion at collision time</a:t>
            </a:r>
          </a:p>
          <a:p>
            <a:pPr marL="171450" indent="-171450">
              <a:buFontTx/>
              <a:buChar char="-"/>
            </a:pPr>
            <a:r>
              <a:rPr lang="en-GB" baseline="0" dirty="0" smtClean="0"/>
              <a:t>A small change in how they collide results in very large changes in their trajectories</a:t>
            </a:r>
          </a:p>
        </p:txBody>
      </p:sp>
      <p:sp>
        <p:nvSpPr>
          <p:cNvPr id="4" name="Slide Number Placeholder 3"/>
          <p:cNvSpPr>
            <a:spLocks noGrp="1"/>
          </p:cNvSpPr>
          <p:nvPr>
            <p:ph type="sldNum" sz="quarter" idx="10"/>
          </p:nvPr>
        </p:nvSpPr>
        <p:spPr/>
        <p:txBody>
          <a:bodyPr/>
          <a:lstStyle/>
          <a:p>
            <a:fld id="{51D73B24-379A-403E-9247-B59E171DA630}" type="slidenum">
              <a:rPr lang="en-GB" smtClean="0"/>
              <a:t>5</a:t>
            </a:fld>
            <a:endParaRPr lang="en-GB"/>
          </a:p>
        </p:txBody>
      </p:sp>
    </p:spTree>
    <p:extLst>
      <p:ext uri="{BB962C8B-B14F-4D97-AF65-F5344CB8AC3E}">
        <p14:creationId xmlns:p14="http://schemas.microsoft.com/office/powerpoint/2010/main" val="405191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key message is, acquiring internal physical properties allows us to better reconstruct the motion of colliding objects, which in turn improves our physical measurements.</a:t>
            </a:r>
          </a:p>
        </p:txBody>
      </p:sp>
      <p:sp>
        <p:nvSpPr>
          <p:cNvPr id="4" name="Slide Number Placeholder 3"/>
          <p:cNvSpPr>
            <a:spLocks noGrp="1"/>
          </p:cNvSpPr>
          <p:nvPr>
            <p:ph type="sldNum" sz="quarter" idx="10"/>
          </p:nvPr>
        </p:nvSpPr>
        <p:spPr/>
        <p:txBody>
          <a:bodyPr/>
          <a:lstStyle/>
          <a:p>
            <a:fld id="{51D73B24-379A-403E-9247-B59E171DA630}" type="slidenum">
              <a:rPr lang="en-GB" smtClean="0"/>
              <a:t>6</a:t>
            </a:fld>
            <a:endParaRPr lang="en-GB"/>
          </a:p>
        </p:txBody>
      </p:sp>
    </p:spTree>
    <p:extLst>
      <p:ext uri="{BB962C8B-B14F-4D97-AF65-F5344CB8AC3E}">
        <p14:creationId xmlns:p14="http://schemas.microsoft.com/office/powerpoint/2010/main" val="162196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We want</a:t>
            </a:r>
            <a:r>
              <a:rPr lang="en-GB" baseline="0" dirty="0" smtClean="0"/>
              <a:t> to o</a:t>
            </a:r>
            <a:r>
              <a:rPr lang="en-GB" dirty="0" smtClean="0"/>
              <a:t>btain internal properties by observing dynamic objects,</a:t>
            </a:r>
            <a:endParaRPr lang="en-GB" baseline="0" dirty="0" smtClean="0"/>
          </a:p>
          <a:p>
            <a:pPr marL="171450" indent="-171450">
              <a:buFontTx/>
              <a:buChar char="-"/>
            </a:pPr>
            <a:r>
              <a:rPr lang="en-GB" baseline="0" dirty="0" smtClean="0"/>
              <a:t>Forward simulation has well-known science</a:t>
            </a:r>
          </a:p>
          <a:p>
            <a:pPr marL="171450" indent="-171450">
              <a:buFontTx/>
              <a:buChar char="-"/>
            </a:pPr>
            <a:r>
              <a:rPr lang="en-GB" baseline="0" dirty="0" smtClean="0"/>
              <a:t>Tracking uses physical regularization when reasoning based on how a sparse set of forces influence the motion of the objects</a:t>
            </a:r>
          </a:p>
          <a:p>
            <a:pPr marL="171450" indent="-171450">
              <a:buFontTx/>
              <a:buChar char="-"/>
            </a:pPr>
            <a:endParaRPr lang="en-GB" baseline="0" dirty="0" smtClean="0"/>
          </a:p>
          <a:p>
            <a:r>
              <a:rPr lang="en-GB" dirty="0" smtClean="0"/>
              <a:t>this is a novel problem in such</a:t>
            </a:r>
            <a:r>
              <a:rPr lang="en-GB" baseline="0" dirty="0" smtClean="0"/>
              <a:t> unconstrained capture setting</a:t>
            </a:r>
            <a:endParaRPr lang="en-GB" dirty="0" smtClean="0"/>
          </a:p>
          <a:p>
            <a:r>
              <a:rPr lang="en-GB" dirty="0" smtClean="0"/>
              <a:t>there</a:t>
            </a:r>
            <a:r>
              <a:rPr lang="en-GB" baseline="0" dirty="0" smtClean="0"/>
              <a:t> is no work doing that in this unconstrained setting</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7</a:t>
            </a:fld>
            <a:endParaRPr lang="en-GB"/>
          </a:p>
        </p:txBody>
      </p:sp>
    </p:spTree>
    <p:extLst>
      <p:ext uri="{BB962C8B-B14F-4D97-AF65-F5344CB8AC3E}">
        <p14:creationId xmlns:p14="http://schemas.microsoft.com/office/powerpoint/2010/main" val="303536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recently,</a:t>
            </a:r>
            <a:r>
              <a:rPr lang="en-GB" baseline="0" dirty="0" smtClean="0"/>
              <a:t> there have been works, that explore with the help of a simulator, whether a deep learning network can learn to predict certain events which are related to something “unseen”.</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8</a:t>
            </a:fld>
            <a:endParaRPr lang="en-GB"/>
          </a:p>
        </p:txBody>
      </p:sp>
    </p:spTree>
    <p:extLst>
      <p:ext uri="{BB962C8B-B14F-4D97-AF65-F5344CB8AC3E}">
        <p14:creationId xmlns:p14="http://schemas.microsoft.com/office/powerpoint/2010/main" val="336039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get the velocity estimates,</a:t>
            </a:r>
            <a:r>
              <a:rPr lang="en-GB" baseline="0" dirty="0" smtClean="0"/>
              <a:t> we can calculate a number that can capture the amount of energy retained, which we call </a:t>
            </a:r>
            <a:r>
              <a:rPr lang="en-GB" baseline="0" dirty="0" err="1" smtClean="0"/>
              <a:t>CoR</a:t>
            </a:r>
            <a:endParaRPr lang="en-GB" dirty="0"/>
          </a:p>
        </p:txBody>
      </p:sp>
      <p:sp>
        <p:nvSpPr>
          <p:cNvPr id="4" name="Slide Number Placeholder 3"/>
          <p:cNvSpPr>
            <a:spLocks noGrp="1"/>
          </p:cNvSpPr>
          <p:nvPr>
            <p:ph type="sldNum" sz="quarter" idx="10"/>
          </p:nvPr>
        </p:nvSpPr>
        <p:spPr/>
        <p:txBody>
          <a:bodyPr/>
          <a:lstStyle/>
          <a:p>
            <a:fld id="{51D73B24-379A-403E-9247-B59E171DA630}" type="slidenum">
              <a:rPr lang="en-GB" smtClean="0"/>
              <a:t>9</a:t>
            </a:fld>
            <a:endParaRPr lang="en-GB"/>
          </a:p>
        </p:txBody>
      </p:sp>
    </p:spTree>
    <p:extLst>
      <p:ext uri="{BB962C8B-B14F-4D97-AF65-F5344CB8AC3E}">
        <p14:creationId xmlns:p14="http://schemas.microsoft.com/office/powerpoint/2010/main" val="1185757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14"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l="41956" t="30807" r="2130"/>
          <a:stretch>
            <a:fillRect/>
          </a:stretch>
        </p:blipFill>
        <p:spPr bwMode="auto">
          <a:xfrm>
            <a:off x="0" y="0"/>
            <a:ext cx="9144000" cy="1290638"/>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pPr lvl="0"/>
            <a:r>
              <a:rPr lang="en-US" altLang="en-US" noProof="0" dirty="0" smtClean="0"/>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pPr lvl="0"/>
            <a:r>
              <a:rPr lang="en-US" altLang="en-US" noProof="0" smtClean="0"/>
              <a:t>Click to edit Master subtitle style</a:t>
            </a:r>
          </a:p>
        </p:txBody>
      </p:sp>
      <p:sp>
        <p:nvSpPr>
          <p:cNvPr id="4105" name="Rectangle 9"/>
          <p:cNvSpPr>
            <a:spLocks noGrp="1" noChangeArrowheads="1"/>
          </p:cNvSpPr>
          <p:nvPr>
            <p:ph type="ftr" sz="quarter" idx="3"/>
          </p:nvPr>
        </p:nvSpPr>
        <p:spPr bwMode="auto">
          <a:xfrm>
            <a:off x="323850" y="6245225"/>
            <a:ext cx="84963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400"/>
            </a:lvl1pPr>
          </a:lstStyle>
          <a:p>
            <a:endParaRPr lang="en-US" alt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4368" y="636476"/>
            <a:ext cx="1241231" cy="65416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299F755-7BC9-4AB6-85F6-ECE051F2BE00}" type="slidenum">
              <a:rPr lang="en-US" altLang="en-US"/>
              <a:pPr/>
              <a:t>‹#›</a:t>
            </a:fld>
            <a:endParaRPr lang="en-US" altLang="en-US"/>
          </a:p>
        </p:txBody>
      </p:sp>
    </p:spTree>
    <p:extLst>
      <p:ext uri="{BB962C8B-B14F-4D97-AF65-F5344CB8AC3E}">
        <p14:creationId xmlns:p14="http://schemas.microsoft.com/office/powerpoint/2010/main" val="245189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908050"/>
            <a:ext cx="2132012"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88925" y="908050"/>
            <a:ext cx="624681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1A431D3E-E878-47CB-86B4-E4CE8FB3F6A6}" type="slidenum">
              <a:rPr lang="en-US" altLang="en-US"/>
              <a:pPr/>
              <a:t>‹#›</a:t>
            </a:fld>
            <a:endParaRPr lang="en-US" altLang="en-US"/>
          </a:p>
        </p:txBody>
      </p:sp>
    </p:spTree>
    <p:extLst>
      <p:ext uri="{BB962C8B-B14F-4D97-AF65-F5344CB8AC3E}">
        <p14:creationId xmlns:p14="http://schemas.microsoft.com/office/powerpoint/2010/main" val="42092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45550" cy="601126"/>
          </a:xfrm>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152400" y="741872"/>
            <a:ext cx="8845550" cy="55954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a:xfrm>
            <a:off x="7812088" y="6458742"/>
            <a:ext cx="1008062" cy="354807"/>
          </a:xfrm>
        </p:spPr>
        <p:txBody>
          <a:bodyPr/>
          <a:lstStyle>
            <a:lvl1pPr>
              <a:defRPr/>
            </a:lvl1pPr>
          </a:lstStyle>
          <a:p>
            <a:fld id="{600BDE79-7D3B-4CDB-B978-7B986E1CF891}" type="slidenum">
              <a:rPr lang="en-US" altLang="en-US"/>
              <a:pPr/>
              <a:t>‹#›</a:t>
            </a:fld>
            <a:endParaRPr lang="en-US"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769" y="0"/>
            <a:ext cx="987232" cy="520298"/>
          </a:xfrm>
          <a:prstGeom prst="rect">
            <a:avLst/>
          </a:prstGeom>
        </p:spPr>
      </p:pic>
    </p:spTree>
    <p:extLst>
      <p:ext uri="{BB962C8B-B14F-4D97-AF65-F5344CB8AC3E}">
        <p14:creationId xmlns:p14="http://schemas.microsoft.com/office/powerpoint/2010/main" val="38153160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3AF5F70-6ED2-4277-A979-C1E10A29D38F}" type="slidenum">
              <a:rPr lang="en-US" altLang="en-US"/>
              <a:pPr/>
              <a:t>‹#›</a:t>
            </a:fld>
            <a:endParaRPr lang="en-US"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769" y="0"/>
            <a:ext cx="987232" cy="520298"/>
          </a:xfrm>
          <a:prstGeom prst="rect">
            <a:avLst/>
          </a:prstGeom>
        </p:spPr>
      </p:pic>
    </p:spTree>
    <p:extLst>
      <p:ext uri="{BB962C8B-B14F-4D97-AF65-F5344CB8AC3E}">
        <p14:creationId xmlns:p14="http://schemas.microsoft.com/office/powerpoint/2010/main" val="41136742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925" y="908050"/>
            <a:ext cx="8489950" cy="537029"/>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1616529"/>
            <a:ext cx="4168775" cy="45493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1616529"/>
            <a:ext cx="4168775" cy="45493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84340E74-31D4-4B33-9D6C-608740D51875}" type="slidenum">
              <a:rPr lang="en-US" altLang="en-US"/>
              <a:pPr/>
              <a:t>‹#›</a:t>
            </a:fld>
            <a:endParaRPr lang="en-US" altLang="en-US"/>
          </a:p>
        </p:txBody>
      </p:sp>
    </p:spTree>
    <p:extLst>
      <p:ext uri="{BB962C8B-B14F-4D97-AF65-F5344CB8AC3E}">
        <p14:creationId xmlns:p14="http://schemas.microsoft.com/office/powerpoint/2010/main" val="12698566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0"/>
            <a:ext cx="7886700" cy="579664"/>
          </a:xfrm>
        </p:spPr>
        <p:txBody>
          <a:bodyPr/>
          <a:lstStyle>
            <a:lvl1pPr>
              <a:defRPr>
                <a:solidFill>
                  <a:schemeClr val="tx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30238" y="719934"/>
            <a:ext cx="3868737" cy="40889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a:t>
            </a:r>
          </a:p>
        </p:txBody>
      </p:sp>
      <p:sp>
        <p:nvSpPr>
          <p:cNvPr id="4" name="Content Placeholder 3"/>
          <p:cNvSpPr>
            <a:spLocks noGrp="1"/>
          </p:cNvSpPr>
          <p:nvPr>
            <p:ph sz="half" idx="2"/>
          </p:nvPr>
        </p:nvSpPr>
        <p:spPr>
          <a:xfrm>
            <a:off x="630238" y="1242447"/>
            <a:ext cx="3868737" cy="44093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29150" y="719934"/>
            <a:ext cx="3887788" cy="40889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6" name="Content Placeholder 5"/>
          <p:cNvSpPr>
            <a:spLocks noGrp="1"/>
          </p:cNvSpPr>
          <p:nvPr>
            <p:ph sz="quarter" idx="4"/>
          </p:nvPr>
        </p:nvSpPr>
        <p:spPr>
          <a:xfrm>
            <a:off x="4629150" y="1242447"/>
            <a:ext cx="3887788" cy="44093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10"/>
          </p:nvPr>
        </p:nvSpPr>
        <p:spPr/>
        <p:txBody>
          <a:bodyPr/>
          <a:lstStyle>
            <a:lvl1pPr>
              <a:defRPr/>
            </a:lvl1pPr>
          </a:lstStyle>
          <a:p>
            <a:fld id="{421842F3-A717-4154-AF4A-F54E06AC39CE}" type="slidenum">
              <a:rPr lang="en-US" altLang="en-US"/>
              <a:pPr/>
              <a:t>‹#›</a:t>
            </a:fld>
            <a:endParaRPr lang="en-US" alt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769" y="0"/>
            <a:ext cx="987232" cy="520298"/>
          </a:xfrm>
          <a:prstGeom prst="rect">
            <a:avLst/>
          </a:prstGeom>
        </p:spPr>
      </p:pic>
    </p:spTree>
    <p:extLst>
      <p:ext uri="{BB962C8B-B14F-4D97-AF65-F5344CB8AC3E}">
        <p14:creationId xmlns:p14="http://schemas.microsoft.com/office/powerpoint/2010/main" val="38803655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D77E1651-44ED-430E-875F-7F64D720C971}" type="slidenum">
              <a:rPr lang="en-US" altLang="en-US"/>
              <a:pPr/>
              <a:t>‹#›</a:t>
            </a:fld>
            <a:endParaRPr lang="en-US" altLang="en-US"/>
          </a:p>
        </p:txBody>
      </p:sp>
    </p:spTree>
    <p:extLst>
      <p:ext uri="{BB962C8B-B14F-4D97-AF65-F5344CB8AC3E}">
        <p14:creationId xmlns:p14="http://schemas.microsoft.com/office/powerpoint/2010/main" val="17477889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970E402-2184-4448-A64A-498F4377CA07}" type="slidenum">
              <a:rPr lang="en-US" altLang="en-US"/>
              <a:pPr/>
              <a:t>‹#›</a:t>
            </a:fld>
            <a:endParaRPr lang="en-US" altLang="en-US"/>
          </a:p>
        </p:txBody>
      </p:sp>
    </p:spTree>
    <p:extLst>
      <p:ext uri="{BB962C8B-B14F-4D97-AF65-F5344CB8AC3E}">
        <p14:creationId xmlns:p14="http://schemas.microsoft.com/office/powerpoint/2010/main" val="35576409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424CFD9-9D6C-4580-842F-AAFEC6230D5E}" type="slidenum">
              <a:rPr lang="en-US" altLang="en-US"/>
              <a:pPr/>
              <a:t>‹#›</a:t>
            </a:fld>
            <a:endParaRPr lang="en-US" altLang="en-US"/>
          </a:p>
        </p:txBody>
      </p:sp>
    </p:spTree>
    <p:extLst>
      <p:ext uri="{BB962C8B-B14F-4D97-AF65-F5344CB8AC3E}">
        <p14:creationId xmlns:p14="http://schemas.microsoft.com/office/powerpoint/2010/main" val="35942072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EE8AAE6-493E-4B0B-8CB9-DEFE101F0C86}" type="slidenum">
              <a:rPr lang="en-US" altLang="en-US"/>
              <a:pPr/>
              <a:t>‹#›</a:t>
            </a:fld>
            <a:endParaRPr lang="en-US" altLang="en-US"/>
          </a:p>
        </p:txBody>
      </p:sp>
    </p:spTree>
    <p:extLst>
      <p:ext uri="{BB962C8B-B14F-4D97-AF65-F5344CB8AC3E}">
        <p14:creationId xmlns:p14="http://schemas.microsoft.com/office/powerpoint/2010/main" val="40018618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93"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l="17627" t="58952" r="2347"/>
          <a:stretch>
            <a:fillRect/>
          </a:stretch>
        </p:blipFill>
        <p:spPr bwMode="auto">
          <a:xfrm>
            <a:off x="-1588" y="0"/>
            <a:ext cx="9145588" cy="534988"/>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bwMode="auto">
          <a:xfrm>
            <a:off x="288925" y="908050"/>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330200" y="2708275"/>
            <a:ext cx="84899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B8304F5-AE6A-40DC-AC90-F75A2D6D364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image" Target="../media/image150.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0.png"/><Relationship Id="rId11" Type="http://schemas.openxmlformats.org/officeDocument/2006/relationships/image" Target="../media/image35.png"/><Relationship Id="rId5" Type="http://schemas.microsoft.com/office/2007/relationships/hdphoto" Target="../media/hdphoto1.wdp"/><Relationship Id="rId15" Type="http://schemas.openxmlformats.org/officeDocument/2006/relationships/image" Target="../media/image39.png"/><Relationship Id="rId10" Type="http://schemas.openxmlformats.org/officeDocument/2006/relationships/image" Target="../media/image340.png"/><Relationship Id="rId4" Type="http://schemas.openxmlformats.org/officeDocument/2006/relationships/image" Target="../media/image18.png"/><Relationship Id="rId9" Type="http://schemas.openxmlformats.org/officeDocument/2006/relationships/image" Target="../media/image330.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35.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40.png"/><Relationship Id="rId11" Type="http://schemas.openxmlformats.org/officeDocument/2006/relationships/image" Target="../media/image26.png"/><Relationship Id="rId5" Type="http://schemas.openxmlformats.org/officeDocument/2006/relationships/image" Target="../media/image25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40.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23.png"/><Relationship Id="rId3" Type="http://schemas.openxmlformats.org/officeDocument/2006/relationships/image" Target="../media/image34.png"/><Relationship Id="rId21" Type="http://schemas.openxmlformats.org/officeDocument/2006/relationships/image" Target="../media/image61.png"/><Relationship Id="rId34" Type="http://schemas.openxmlformats.org/officeDocument/2006/relationships/image" Target="../media/image52.png"/><Relationship Id="rId7" Type="http://schemas.openxmlformats.org/officeDocument/2006/relationships/image" Target="../media/image40.png"/><Relationship Id="rId12" Type="http://schemas.openxmlformats.org/officeDocument/2006/relationships/image" Target="../media/image51.png"/><Relationship Id="rId17" Type="http://schemas.openxmlformats.org/officeDocument/2006/relationships/image" Target="../media/image57.png"/><Relationship Id="rId25" Type="http://schemas.openxmlformats.org/officeDocument/2006/relationships/image" Target="../media/image16.png"/><Relationship Id="rId33" Type="http://schemas.openxmlformats.org/officeDocument/2006/relationships/image" Target="../media/image47.png"/><Relationship Id="rId2" Type="http://schemas.openxmlformats.org/officeDocument/2006/relationships/image" Target="../media/image33.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0.png"/><Relationship Id="rId24" Type="http://schemas.openxmlformats.org/officeDocument/2006/relationships/image" Target="../media/image14.png"/><Relationship Id="rId32" Type="http://schemas.openxmlformats.org/officeDocument/2006/relationships/image" Target="../media/image46.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13.png"/><Relationship Id="rId28" Type="http://schemas.openxmlformats.org/officeDocument/2006/relationships/image" Target="../media/image42.png"/><Relationship Id="rId19" Type="http://schemas.openxmlformats.org/officeDocument/2006/relationships/image" Target="../media/image59.png"/><Relationship Id="rId31" Type="http://schemas.openxmlformats.org/officeDocument/2006/relationships/image" Target="../media/image45.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41.png"/><Relationship Id="rId30"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61.png"/><Relationship Id="rId7" Type="http://schemas.openxmlformats.org/officeDocument/2006/relationships/image" Target="../media/image3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0.png"/><Relationship Id="rId11" Type="http://schemas.openxmlformats.org/officeDocument/2006/relationships/image" Target="../media/image481.png"/><Relationship Id="rId5" Type="http://schemas.openxmlformats.org/officeDocument/2006/relationships/image" Target="../media/image150.png"/><Relationship Id="rId10" Type="http://schemas.openxmlformats.org/officeDocument/2006/relationships/image" Target="../media/image471.png"/><Relationship Id="rId4" Type="http://schemas.openxmlformats.org/officeDocument/2006/relationships/image" Target="../media/image18.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242.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notesSlide" Target="../notesSlides/notesSlide14.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66.png"/><Relationship Id="rId5" Type="http://schemas.openxmlformats.org/officeDocument/2006/relationships/image" Target="../media/image16.png"/><Relationship Id="rId15" Type="http://schemas.openxmlformats.org/officeDocument/2006/relationships/image" Target="../media/image322.png"/><Relationship Id="rId10" Type="http://schemas.openxmlformats.org/officeDocument/2006/relationships/image" Target="../media/image65.png"/><Relationship Id="rId4" Type="http://schemas.openxmlformats.org/officeDocument/2006/relationships/image" Target="../media/image14.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1.png"/><Relationship Id="rId7" Type="http://schemas.openxmlformats.org/officeDocument/2006/relationships/image" Target="../media/image72.png"/><Relationship Id="rId12" Type="http://schemas.openxmlformats.org/officeDocument/2006/relationships/image" Target="../media/image6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1.png"/><Relationship Id="rId11" Type="http://schemas.openxmlformats.org/officeDocument/2006/relationships/image" Target="../media/image440.png"/><Relationship Id="rId5" Type="http://schemas.openxmlformats.org/officeDocument/2006/relationships/image" Target="../media/image13.png"/><Relationship Id="rId10" Type="http://schemas.openxmlformats.org/officeDocument/2006/relationships/image" Target="../media/image75.png"/><Relationship Id="rId4" Type="http://schemas.openxmlformats.org/officeDocument/2006/relationships/image" Target="../media/image331.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29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151.png"/><Relationship Id="rId9" Type="http://schemas.openxmlformats.org/officeDocument/2006/relationships/image" Target="../media/image410.png"/></Relationships>
</file>

<file path=ppt/slides/_rels/slide23.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81.png"/><Relationship Id="rId7" Type="http://schemas.openxmlformats.org/officeDocument/2006/relationships/image" Target="../media/image4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560.png"/><Relationship Id="rId18" Type="http://schemas.openxmlformats.org/officeDocument/2006/relationships/image" Target="../media/image90.png"/><Relationship Id="rId3" Type="http://schemas.openxmlformats.org/officeDocument/2006/relationships/image" Target="../media/image84.png"/><Relationship Id="rId21" Type="http://schemas.openxmlformats.org/officeDocument/2006/relationships/image" Target="../media/image640.png"/><Relationship Id="rId7" Type="http://schemas.openxmlformats.org/officeDocument/2006/relationships/image" Target="../media/image87.png"/><Relationship Id="rId12" Type="http://schemas.openxmlformats.org/officeDocument/2006/relationships/image" Target="../media/image550.png"/><Relationship Id="rId17" Type="http://schemas.openxmlformats.org/officeDocument/2006/relationships/image" Target="../media/image89.png"/><Relationship Id="rId25" Type="http://schemas.openxmlformats.org/officeDocument/2006/relationships/image" Target="../media/image680.png"/><Relationship Id="rId2" Type="http://schemas.openxmlformats.org/officeDocument/2006/relationships/notesSlide" Target="../notesSlides/notesSlide19.xml"/><Relationship Id="rId16" Type="http://schemas.openxmlformats.org/officeDocument/2006/relationships/image" Target="../media/image590.png"/><Relationship Id="rId20"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540.png"/><Relationship Id="rId24" Type="http://schemas.openxmlformats.org/officeDocument/2006/relationships/image" Target="../media/image670.png"/><Relationship Id="rId5" Type="http://schemas.openxmlformats.org/officeDocument/2006/relationships/image" Target="../media/image85.png"/><Relationship Id="rId15" Type="http://schemas.openxmlformats.org/officeDocument/2006/relationships/image" Target="../media/image580.png"/><Relationship Id="rId23" Type="http://schemas.openxmlformats.org/officeDocument/2006/relationships/image" Target="../media/image91.png"/><Relationship Id="rId10" Type="http://schemas.openxmlformats.org/officeDocument/2006/relationships/image" Target="../media/image530.png"/><Relationship Id="rId19" Type="http://schemas.openxmlformats.org/officeDocument/2006/relationships/image" Target="../media/image620.png"/><Relationship Id="rId4" Type="http://schemas.openxmlformats.org/officeDocument/2006/relationships/image" Target="../media/image470.png"/><Relationship Id="rId9" Type="http://schemas.openxmlformats.org/officeDocument/2006/relationships/image" Target="../media/image520.png"/><Relationship Id="rId14" Type="http://schemas.openxmlformats.org/officeDocument/2006/relationships/image" Target="../media/image570.png"/><Relationship Id="rId22" Type="http://schemas.openxmlformats.org/officeDocument/2006/relationships/image" Target="../media/image6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4.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61.png"/><Relationship Id="rId3" Type="http://schemas.openxmlformats.org/officeDocument/2006/relationships/image" Target="../media/image160.png"/><Relationship Id="rId7" Type="http://schemas.openxmlformats.org/officeDocument/2006/relationships/image" Target="../media/image200.png"/><Relationship Id="rId12" Type="http://schemas.openxmlformats.org/officeDocument/2006/relationships/image" Target="../media/image2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41.png"/><Relationship Id="rId5" Type="http://schemas.openxmlformats.org/officeDocument/2006/relationships/image" Target="../media/image180.png"/><Relationship Id="rId10" Type="http://schemas.openxmlformats.org/officeDocument/2006/relationships/image" Target="../media/image230.png"/><Relationship Id="rId4" Type="http://schemas.openxmlformats.org/officeDocument/2006/relationships/image" Target="../media/image170.png"/><Relationship Id="rId9" Type="http://schemas.openxmlformats.org/officeDocument/2006/relationships/image" Target="../media/image220.png"/><Relationship Id="rId1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7.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microsoft.com/office/2007/relationships/media" Target="../media/media7.mp4"/><Relationship Id="rId7"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100.png"/><Relationship Id="rId5" Type="http://schemas.microsoft.com/office/2007/relationships/media" Target="../media/media8.mp4"/><Relationship Id="rId10" Type="http://schemas.openxmlformats.org/officeDocument/2006/relationships/image" Target="../media/image99.png"/><Relationship Id="rId4" Type="http://schemas.openxmlformats.org/officeDocument/2006/relationships/video" Target="../media/media7.mp4"/><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microsoft.com/office/2007/relationships/media" Target="../media/media10.mp4"/><Relationship Id="rId7"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video" Target="../media/media11.mp4"/><Relationship Id="rId11" Type="http://schemas.openxmlformats.org/officeDocument/2006/relationships/image" Target="../media/image103.png"/><Relationship Id="rId5" Type="http://schemas.microsoft.com/office/2007/relationships/media" Target="../media/media11.mp4"/><Relationship Id="rId10" Type="http://schemas.openxmlformats.org/officeDocument/2006/relationships/image" Target="../media/image102.png"/><Relationship Id="rId4" Type="http://schemas.openxmlformats.org/officeDocument/2006/relationships/video" Target="../media/media10.mp4"/><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media" Target="../media/media13.mp4"/><Relationship Id="rId7" Type="http://schemas.openxmlformats.org/officeDocument/2006/relationships/image" Target="../media/image114.png"/><Relationship Id="rId2" Type="http://schemas.microsoft.com/office/2007/relationships/media" Target="../media/media12.mp4"/><Relationship Id="rId1" Type="http://schemas.openxmlformats.org/officeDocument/2006/relationships/video" Target="NULL" TargetMode="External"/><Relationship Id="rId6" Type="http://schemas.openxmlformats.org/officeDocument/2006/relationships/image" Target="../media/image113.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4"/><Relationship Id="rId1" Type="http://schemas.openxmlformats.org/officeDocument/2006/relationships/video" Target="NULL" TargetMode="Externa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p4"/><Relationship Id="rId1" Type="http://schemas.openxmlformats.org/officeDocument/2006/relationships/video" Target="NULL" TargetMode="External"/><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115.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p4"/><Relationship Id="rId1" Type="http://schemas.openxmlformats.org/officeDocument/2006/relationships/video" Target="NULL" TargetMode="External"/><Relationship Id="rId5" Type="http://schemas.openxmlformats.org/officeDocument/2006/relationships/image" Target="../media/image116.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6.png"/><Relationship Id="rId5" Type="http://schemas.openxmlformats.org/officeDocument/2006/relationships/hyperlink" Target="http://geometry.cs.ucl.ac.uk/projects/2016/smash" TargetMode="External"/><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121.png"/><Relationship Id="rId5" Type="http://schemas.openxmlformats.org/officeDocument/2006/relationships/hyperlink" Target="http://geometry.cs.ucl.ac.uk/projects/2016/smash" TargetMode="External"/><Relationship Id="rId4"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850" y="1731298"/>
            <a:ext cx="8496300" cy="2290445"/>
          </a:xfrm>
        </p:spPr>
        <p:txBody>
          <a:bodyPr/>
          <a:lstStyle/>
          <a:p>
            <a:r>
              <a:rPr lang="en-GB" altLang="en-US" sz="4400" dirty="0"/>
              <a:t>SMASH: Physics-guided Reconstruction of Collisions from Videos</a:t>
            </a:r>
          </a:p>
        </p:txBody>
      </p:sp>
      <p:sp>
        <p:nvSpPr>
          <p:cNvPr id="2051" name="Rectangle 3"/>
          <p:cNvSpPr>
            <a:spLocks noGrp="1" noChangeArrowheads="1"/>
          </p:cNvSpPr>
          <p:nvPr>
            <p:ph type="subTitle" idx="1"/>
          </p:nvPr>
        </p:nvSpPr>
        <p:spPr>
          <a:xfrm>
            <a:off x="323850" y="4207382"/>
            <a:ext cx="8496300" cy="440664"/>
          </a:xfrm>
        </p:spPr>
        <p:txBody>
          <a:bodyPr numCol="3"/>
          <a:lstStyle/>
          <a:p>
            <a:pPr algn="ctr"/>
            <a:r>
              <a:rPr lang="en-GB" altLang="en-US" sz="2400" dirty="0" smtClean="0"/>
              <a:t>Aron Monszpart</a:t>
            </a:r>
            <a:r>
              <a:rPr lang="en-GB" altLang="en-US" sz="2400" baseline="30000" dirty="0" smtClean="0"/>
              <a:t>1</a:t>
            </a:r>
          </a:p>
          <a:p>
            <a:pPr algn="ctr"/>
            <a:r>
              <a:rPr lang="en-GB" altLang="en-US" sz="2400" dirty="0" smtClean="0"/>
              <a:t>Nils Thuerey</a:t>
            </a:r>
            <a:r>
              <a:rPr lang="en-GB" altLang="en-US" sz="2400" baseline="30000" dirty="0" smtClean="0"/>
              <a:t>2</a:t>
            </a:r>
          </a:p>
          <a:p>
            <a:pPr algn="ctr"/>
            <a:r>
              <a:rPr lang="en-GB" altLang="en-US" sz="2400" dirty="0" err="1" smtClean="0"/>
              <a:t>Niloy</a:t>
            </a:r>
            <a:r>
              <a:rPr lang="en-GB" altLang="en-US" sz="2400" dirty="0" smtClean="0"/>
              <a:t> </a:t>
            </a:r>
            <a:r>
              <a:rPr lang="en-GB" altLang="en-US" sz="2400" dirty="0"/>
              <a:t>J. </a:t>
            </a:r>
            <a:r>
              <a:rPr lang="en-GB" altLang="en-US" sz="2400" dirty="0" smtClean="0"/>
              <a:t>Mitra</a:t>
            </a:r>
            <a:r>
              <a:rPr lang="en-GB" altLang="en-US" sz="2400" baseline="30000" dirty="0" smtClean="0"/>
              <a:t>1</a:t>
            </a:r>
          </a:p>
        </p:txBody>
      </p:sp>
      <p:sp>
        <p:nvSpPr>
          <p:cNvPr id="2" name="Rectangle 1"/>
          <p:cNvSpPr/>
          <p:nvPr/>
        </p:nvSpPr>
        <p:spPr>
          <a:xfrm>
            <a:off x="1530877" y="4941272"/>
            <a:ext cx="6643561" cy="369332"/>
          </a:xfrm>
          <a:prstGeom prst="rect">
            <a:avLst/>
          </a:prstGeom>
        </p:spPr>
        <p:txBody>
          <a:bodyPr wrap="square">
            <a:spAutoFit/>
          </a:bodyPr>
          <a:lstStyle/>
          <a:p>
            <a:r>
              <a:rPr lang="en-GB" altLang="en-US" baseline="30000" dirty="0"/>
              <a:t>1</a:t>
            </a:r>
            <a:r>
              <a:rPr lang="en-GB" altLang="en-US" dirty="0"/>
              <a:t>University College London     </a:t>
            </a:r>
            <a:r>
              <a:rPr lang="en-GB" altLang="en-US" baseline="30000" dirty="0"/>
              <a:t>2</a:t>
            </a:r>
            <a:r>
              <a:rPr lang="en-GB" altLang="en-US" dirty="0"/>
              <a:t>Technical University of Munich</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224" y="5606960"/>
            <a:ext cx="1483139" cy="781654"/>
          </a:xfrm>
          <a:prstGeom prst="rect">
            <a:avLst/>
          </a:prstGeom>
        </p:spPr>
      </p:pic>
      <p:pic>
        <p:nvPicPr>
          <p:cNvPr id="11" name="Picture 10"/>
          <p:cNvPicPr>
            <a:picLocks noChangeAspect="1"/>
          </p:cNvPicPr>
          <p:nvPr/>
        </p:nvPicPr>
        <p:blipFill rotWithShape="1">
          <a:blip r:embed="rId4"/>
          <a:srcRect l="18666"/>
          <a:stretch/>
        </p:blipFill>
        <p:spPr>
          <a:xfrm>
            <a:off x="1900941" y="5603830"/>
            <a:ext cx="2167314" cy="7816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797424" y="601126"/>
            <a:ext cx="4346576" cy="408894"/>
          </a:xfrm>
        </p:spPr>
        <p:txBody>
          <a:bodyPr/>
          <a:lstStyle/>
          <a:p>
            <a:r>
              <a:rPr lang="en-GB" sz="2800" dirty="0" smtClean="0"/>
              <a:t>At moment of collision</a:t>
            </a:r>
            <a:endParaRPr lang="en-GB" sz="2800" dirty="0"/>
          </a:p>
        </p:txBody>
      </p:sp>
      <p:sp>
        <p:nvSpPr>
          <p:cNvPr id="3" name="Content Placeholder 2"/>
          <p:cNvSpPr>
            <a:spLocks noGrp="1"/>
          </p:cNvSpPr>
          <p:nvPr>
            <p:ph sz="half" idx="2"/>
          </p:nvPr>
        </p:nvSpPr>
        <p:spPr>
          <a:xfrm>
            <a:off x="4797424" y="1004695"/>
            <a:ext cx="4346576" cy="1684760"/>
          </a:xfrm>
        </p:spPr>
        <p:txBody>
          <a:bodyPr/>
          <a:lstStyle/>
          <a:p>
            <a:r>
              <a:rPr lang="en-GB" sz="2400" dirty="0"/>
              <a:t>Conservation </a:t>
            </a:r>
            <a:r>
              <a:rPr lang="en-GB" sz="2400" dirty="0" smtClean="0"/>
              <a:t>of momentum</a:t>
            </a:r>
          </a:p>
          <a:p>
            <a:pPr lvl="1"/>
            <a:r>
              <a:rPr lang="en-GB" sz="2000" dirty="0" smtClean="0"/>
              <a:t>Linear</a:t>
            </a:r>
          </a:p>
          <a:p>
            <a:pPr lvl="1"/>
            <a:r>
              <a:rPr lang="en-GB" sz="2000" dirty="0" smtClean="0"/>
              <a:t>Angular</a:t>
            </a:r>
            <a:endParaRPr lang="en-GB" sz="2400" dirty="0" smtClean="0"/>
          </a:p>
          <a:p>
            <a:r>
              <a:rPr lang="en-GB" sz="2400" dirty="0" smtClean="0"/>
              <a:t>Energy is not created</a:t>
            </a:r>
          </a:p>
        </p:txBody>
      </p:sp>
      <p:sp>
        <p:nvSpPr>
          <p:cNvPr id="6" name="Text Placeholder 5"/>
          <p:cNvSpPr>
            <a:spLocks noGrp="1"/>
          </p:cNvSpPr>
          <p:nvPr>
            <p:ph type="body" sz="quarter" idx="3"/>
          </p:nvPr>
        </p:nvSpPr>
        <p:spPr>
          <a:xfrm>
            <a:off x="152400" y="601126"/>
            <a:ext cx="4017964" cy="408894"/>
          </a:xfrm>
        </p:spPr>
        <p:txBody>
          <a:bodyPr/>
          <a:lstStyle/>
          <a:p>
            <a:r>
              <a:rPr lang="en-GB" sz="2800" dirty="0" smtClean="0"/>
              <a:t>Away from collision</a:t>
            </a:r>
            <a:endParaRPr lang="en-GB" sz="2800" dirty="0"/>
          </a:p>
        </p:txBody>
      </p:sp>
      <p:sp>
        <p:nvSpPr>
          <p:cNvPr id="4" name="Content Placeholder 3"/>
          <p:cNvSpPr>
            <a:spLocks noGrp="1"/>
          </p:cNvSpPr>
          <p:nvPr>
            <p:ph sz="quarter" idx="4"/>
          </p:nvPr>
        </p:nvSpPr>
        <p:spPr>
          <a:xfrm>
            <a:off x="152401" y="1004695"/>
            <a:ext cx="4555218" cy="1684760"/>
          </a:xfrm>
        </p:spPr>
        <p:txBody>
          <a:bodyPr/>
          <a:lstStyle/>
          <a:p>
            <a:r>
              <a:rPr lang="en-GB" sz="2400" dirty="0" smtClean="0"/>
              <a:t>Conservation </a:t>
            </a:r>
            <a:r>
              <a:rPr lang="en-GB" sz="2400" dirty="0"/>
              <a:t>of </a:t>
            </a:r>
            <a:r>
              <a:rPr lang="en-GB" sz="2400" dirty="0" smtClean="0"/>
              <a:t>momentum</a:t>
            </a:r>
          </a:p>
          <a:p>
            <a:pPr lvl="1"/>
            <a:r>
              <a:rPr lang="en-GB" sz="2000" dirty="0" smtClean="0"/>
              <a:t>Linear (orthogonal to gravity)</a:t>
            </a:r>
          </a:p>
          <a:p>
            <a:pPr lvl="1"/>
            <a:r>
              <a:rPr lang="en-GB" sz="2000" dirty="0" smtClean="0"/>
              <a:t>Angular</a:t>
            </a:r>
          </a:p>
        </p:txBody>
      </p:sp>
      <p:sp>
        <p:nvSpPr>
          <p:cNvPr id="7" name="Title"/>
          <p:cNvSpPr txBox="1">
            <a:spLocks/>
          </p:cNvSpPr>
          <p:nvPr/>
        </p:nvSpPr>
        <p:spPr bwMode="auto">
          <a:xfrm>
            <a:off x="152400" y="0"/>
            <a:ext cx="8845550" cy="60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n-GB" dirty="0"/>
              <a:t>Physics</a:t>
            </a:r>
          </a:p>
        </p:txBody>
      </p:sp>
    </p:spTree>
    <p:extLst>
      <p:ext uri="{BB962C8B-B14F-4D97-AF65-F5344CB8AC3E}">
        <p14:creationId xmlns:p14="http://schemas.microsoft.com/office/powerpoint/2010/main" val="31245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uiExpand="1" build="p"/>
      <p:bldP spid="6" grpId="0" build="p"/>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Optimization</a:t>
            </a:r>
            <a:endParaRPr lang="en-GB" dirty="0"/>
          </a:p>
        </p:txBody>
      </p:sp>
      <mc:AlternateContent xmlns:mc="http://schemas.openxmlformats.org/markup-compatibility/2006" xmlns:a14="http://schemas.microsoft.com/office/drawing/2010/main">
        <mc:Choice Requires="a14">
          <p:sp>
            <p:nvSpPr>
              <p:cNvPr id="5"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5"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446875"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4" name="Rectangle 3"/>
              <p:cNvSpPr>
                <a:spLocks noRot="1" noChangeAspect="1" noMove="1" noResize="1" noEditPoints="1" noAdjustHandles="1" noChangeArrowheads="1" noChangeShapeType="1" noTextEdit="1"/>
              </p:cNvSpPr>
              <p:nvPr/>
            </p:nvSpPr>
            <p:spPr>
              <a:xfrm>
                <a:off x="3446875" y="912891"/>
                <a:ext cx="878767" cy="461665"/>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069390" y="912890"/>
                <a:ext cx="354776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 </m:t>
                      </m:r>
                      <m:r>
                        <a:rPr lang="en-GB" sz="2400" i="1" smtClean="0">
                          <a:latin typeface="Cambria Math" panose="02040503050406030204" pitchFamily="18" charset="0"/>
                        </a:rPr>
                        <m:t>+</m:t>
                      </m:r>
                      <m:r>
                        <a:rPr lang="en-GB" sz="2400" b="0" i="1" smtClean="0">
                          <a:latin typeface="Cambria Math" panose="02040503050406030204" pitchFamily="18" charset="0"/>
                        </a:rPr>
                        <m:t> </m:t>
                      </m:r>
                      <m:r>
                        <m:rPr>
                          <m:sty m:val="p"/>
                        </m:rPr>
                        <a:rPr lang="en-GB" sz="2400">
                          <a:latin typeface="Cambria Math" panose="02040503050406030204" pitchFamily="18" charset="0"/>
                        </a:rPr>
                        <m:t>Physics</m:t>
                      </m:r>
                      <m:r>
                        <a:rPr lang="en-GB" sz="2400">
                          <a:latin typeface="Cambria Math" panose="02040503050406030204" pitchFamily="18" charset="0"/>
                        </a:rPr>
                        <m:t> </m:t>
                      </m:r>
                      <m:r>
                        <m:rPr>
                          <m:sty m:val="p"/>
                        </m:rPr>
                        <a:rPr lang="en-GB" sz="2400">
                          <a:latin typeface="Cambria Math" panose="02040503050406030204" pitchFamily="18" charset="0"/>
                        </a:rPr>
                        <m:t>regularization</m:t>
                      </m:r>
                    </m:oMath>
                  </m:oMathPara>
                </a14:m>
                <a:endParaRPr lang="en-GB" sz="2400" dirty="0"/>
              </a:p>
            </p:txBody>
          </p:sp>
        </mc:Choice>
        <mc:Fallback xmlns="">
          <p:sp>
            <p:nvSpPr>
              <p:cNvPr id="6" name="Rectangle 5"/>
              <p:cNvSpPr>
                <a:spLocks noRot="1" noChangeAspect="1" noMove="1" noResize="1" noEditPoints="1" noAdjustHandles="1" noChangeArrowheads="1" noChangeShapeType="1" noTextEdit="1"/>
              </p:cNvSpPr>
              <p:nvPr/>
            </p:nvSpPr>
            <p:spPr>
              <a:xfrm>
                <a:off x="4069390" y="912890"/>
                <a:ext cx="3547766" cy="461665"/>
              </a:xfrm>
              <a:prstGeom prst="rect">
                <a:avLst/>
              </a:prstGeom>
              <a:blipFill rotWithShape="0">
                <a:blip r:embed="rId4"/>
                <a:stretch>
                  <a:fillRect b="-21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156117" y="91289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a:off x="4156117" y="912890"/>
                <a:ext cx="1324530" cy="461665"/>
              </a:xfrm>
              <a:prstGeom prst="rect">
                <a:avLst/>
              </a:prstGeom>
              <a:blipFill rotWithShape="0">
                <a:blip r:embed="rId5"/>
                <a:stretch>
                  <a:fillRect b="-21333"/>
                </a:stretch>
              </a:blipFill>
            </p:spPr>
            <p:txBody>
              <a:bodyPr/>
              <a:lstStyle/>
              <a:p>
                <a:r>
                  <a:rPr lang="en-GB">
                    <a:noFill/>
                  </a:rPr>
                  <a:t> </a:t>
                </a:r>
              </a:p>
            </p:txBody>
          </p:sp>
        </mc:Fallback>
      </mc:AlternateContent>
    </p:spTree>
    <p:extLst>
      <p:ext uri="{BB962C8B-B14F-4D97-AF65-F5344CB8AC3E}">
        <p14:creationId xmlns:p14="http://schemas.microsoft.com/office/powerpoint/2010/main" val="1575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6" grpId="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815914" y="5931390"/>
                <a:ext cx="3837697" cy="8814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a:latin typeface="Cambria Math" panose="02040503050406030204" pitchFamily="18" charset="0"/>
                                </a:rPr>
                              </m:ctrlPr>
                            </m:sSubPr>
                            <m:e>
                              <m:r>
                                <a:rPr lang="en-GB" sz="2000" b="1" i="1">
                                  <a:latin typeface="Cambria Math" panose="02040503050406030204" pitchFamily="18" charset="0"/>
                                </a:rPr>
                                <m:t>𝑰</m:t>
                              </m:r>
                            </m:e>
                            <m:sub>
                              <m:r>
                                <a:rPr lang="en-GB" sz="2000" i="1">
                                  <a:latin typeface="Cambria Math" panose="02040503050406030204" pitchFamily="18" charset="0"/>
                                </a:rPr>
                                <m:t>𝑖</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𝒘</m:t>
                              </m:r>
                            </m:e>
                            <m:sub>
                              <m:r>
                                <a:rPr lang="en-GB" sz="2000" i="1">
                                  <a:latin typeface="Cambria Math" panose="02040503050406030204" pitchFamily="18" charset="0"/>
                                </a:rPr>
                                <m:t>𝑖</m:t>
                              </m:r>
                            </m:sub>
                            <m:sup>
                              <m:r>
                                <a:rPr lang="en-GB" sz="2000" i="1">
                                  <a:latin typeface="Cambria Math" panose="02040503050406030204" pitchFamily="18" charset="0"/>
                                </a:rPr>
                                <m:t>𝑝𝑜𝑠𝑡</m:t>
                              </m:r>
                            </m:sup>
                          </m:sSubSup>
                          <m:r>
                            <a:rPr lang="en-GB" sz="2000" b="0" i="1" smtClean="0">
                              <a:latin typeface="Cambria Math" panose="02040503050406030204" pitchFamily="18" charset="0"/>
                            </a:rPr>
                            <m:t>+</m:t>
                          </m:r>
                          <m:sSub>
                            <m:sSubPr>
                              <m:ctrlPr>
                                <a:rPr lang="en-GB" sz="2000" i="1">
                                  <a:latin typeface="Cambria Math" panose="02040503050406030204" pitchFamily="18" charset="0"/>
                                </a:rPr>
                              </m:ctrlPr>
                            </m:sSubPr>
                            <m:e>
                              <m:r>
                                <a:rPr lang="en-GB" sz="2000" b="1" i="1">
                                  <a:latin typeface="Cambria Math" panose="02040503050406030204" pitchFamily="18" charset="0"/>
                                </a:rPr>
                                <m:t>𝒑</m:t>
                              </m:r>
                            </m:e>
                            <m:sub>
                              <m:r>
                                <a:rPr lang="en-GB" sz="2000" i="1">
                                  <a:latin typeface="Cambria Math" panose="02040503050406030204" pitchFamily="18" charset="0"/>
                                </a:rPr>
                                <m:t>𝑖</m:t>
                              </m:r>
                            </m:sub>
                          </m:sSub>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𝑖</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i="1">
                                  <a:latin typeface="Cambria Math" panose="02040503050406030204" pitchFamily="18" charset="0"/>
                                </a:rPr>
                                <m:t>𝑖</m:t>
                              </m:r>
                            </m:sub>
                            <m:sup>
                              <m:r>
                                <a:rPr lang="en-GB" sz="2000" i="1">
                                  <a:latin typeface="Cambria Math" panose="02040503050406030204" pitchFamily="18" charset="0"/>
                                </a:rPr>
                                <m:t>𝑝𝑜𝑠𝑡</m:t>
                              </m:r>
                            </m:sup>
                          </m:sSubSup>
                          <m:r>
                            <a:rPr lang="en-GB" sz="2000" i="1">
                              <a:latin typeface="Cambria Math" panose="02040503050406030204" pitchFamily="18" charset="0"/>
                            </a:rPr>
                            <m:t>)</m:t>
                          </m:r>
                        </m:e>
                      </m:nary>
                    </m:oMath>
                  </m:oMathPara>
                </a14:m>
                <a:endParaRPr lang="en-GB" sz="2000" dirty="0"/>
              </a:p>
            </p:txBody>
          </p:sp>
        </mc:Choice>
        <mc:Fallback xmlns="">
          <p:sp>
            <p:nvSpPr>
              <p:cNvPr id="8" name="Rectangle 7"/>
              <p:cNvSpPr>
                <a:spLocks noRot="1" noChangeAspect="1" noMove="1" noResize="1" noEditPoints="1" noAdjustHandles="1" noChangeArrowheads="1" noChangeShapeType="1" noTextEdit="1"/>
              </p:cNvSpPr>
              <p:nvPr/>
            </p:nvSpPr>
            <p:spPr>
              <a:xfrm>
                <a:off x="815914" y="5931390"/>
                <a:ext cx="3837697" cy="881460"/>
              </a:xfrm>
              <a:prstGeom prst="rect">
                <a:avLst/>
              </a:prstGeom>
              <a:blipFill rotWithShape="0">
                <a:blip r:embed="rId3"/>
                <a:stretch>
                  <a:fillRect/>
                </a:stretch>
              </a:blipFill>
            </p:spPr>
            <p:txBody>
              <a:bodyPr/>
              <a:lstStyle/>
              <a:p>
                <a:r>
                  <a:rPr lang="en-GB">
                    <a:noFill/>
                  </a:rPr>
                  <a:t> </a:t>
                </a:r>
              </a:p>
            </p:txBody>
          </p:sp>
        </mc:Fallback>
      </mc:AlternateContent>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
                    </a14:imgEffect>
                    <a14:imgEffect>
                      <a14:brightnessContrast bright="-50000"/>
                    </a14:imgEffect>
                  </a14:imgLayer>
                </a14:imgProps>
              </a:ext>
              <a:ext uri="{28A0092B-C50C-407E-A947-70E740481C1C}">
                <a14:useLocalDpi xmlns:a14="http://schemas.microsoft.com/office/drawing/2010/main" val="0"/>
              </a:ext>
            </a:extLst>
          </a:blip>
          <a:srcRect l="20504" t="14622" r="19739" b="15028"/>
          <a:stretch/>
        </p:blipFill>
        <p:spPr>
          <a:xfrm>
            <a:off x="5456308" y="3391425"/>
            <a:ext cx="3476909" cy="2302403"/>
          </a:xfrm>
          <a:prstGeom prst="rect">
            <a:avLst/>
          </a:prstGeom>
        </p:spPr>
      </p:pic>
      <p:grpSp>
        <p:nvGrpSpPr>
          <p:cNvPr id="33" name="Group 32"/>
          <p:cNvGrpSpPr/>
          <p:nvPr/>
        </p:nvGrpSpPr>
        <p:grpSpPr>
          <a:xfrm>
            <a:off x="5231240" y="5210175"/>
            <a:ext cx="412323" cy="459793"/>
            <a:chOff x="5231240" y="5210175"/>
            <a:chExt cx="412323" cy="459793"/>
          </a:xfrm>
        </p:grpSpPr>
        <p:cxnSp>
          <p:nvCxnSpPr>
            <p:cNvPr id="23" name="Straight Arrow Connector 22"/>
            <p:cNvCxnSpPr/>
            <p:nvPr/>
          </p:nvCxnSpPr>
          <p:spPr>
            <a:xfrm flipH="1" flipV="1">
              <a:off x="5231240" y="5210175"/>
              <a:ext cx="3700" cy="45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31240" y="5667798"/>
              <a:ext cx="4123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flipV="1">
            <a:off x="5231240" y="4406900"/>
            <a:ext cx="1156860" cy="1258729"/>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p:cNvSpPr/>
              <p:nvPr/>
            </p:nvSpPr>
            <p:spPr>
              <a:xfrm>
                <a:off x="5496089" y="4551253"/>
                <a:ext cx="5461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a:latin typeface="Cambria Math" panose="02040503050406030204" pitchFamily="18" charset="0"/>
                            </a:rPr>
                            <m:t>𝒑</m:t>
                          </m:r>
                        </m:e>
                        <m:sub>
                          <m:r>
                            <a:rPr lang="en-GB" sz="2000" b="0" i="1" smtClean="0">
                              <a:latin typeface="Cambria Math" panose="02040503050406030204" pitchFamily="18" charset="0"/>
                            </a:rPr>
                            <m:t>𝑎</m:t>
                          </m:r>
                        </m:sub>
                      </m:sSub>
                    </m:oMath>
                  </m:oMathPara>
                </a14:m>
                <a:endParaRPr lang="en-GB" sz="2000" dirty="0"/>
              </a:p>
            </p:txBody>
          </p:sp>
        </mc:Choice>
        <mc:Fallback xmlns="">
          <p:sp>
            <p:nvSpPr>
              <p:cNvPr id="38" name="Rectangle 37"/>
              <p:cNvSpPr>
                <a:spLocks noRot="1" noChangeAspect="1" noMove="1" noResize="1" noEditPoints="1" noAdjustHandles="1" noChangeArrowheads="1" noChangeShapeType="1" noTextEdit="1"/>
              </p:cNvSpPr>
              <p:nvPr/>
            </p:nvSpPr>
            <p:spPr>
              <a:xfrm>
                <a:off x="5496089" y="4551253"/>
                <a:ext cx="546112" cy="400110"/>
              </a:xfrm>
              <a:prstGeom prst="rect">
                <a:avLst/>
              </a:prstGeom>
              <a:blipFill rotWithShape="0">
                <a:blip r:embed="rId6"/>
                <a:stretch>
                  <a:fillRect b="-123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8002452" y="4522268"/>
                <a:ext cx="3254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8002452" y="4522268"/>
                <a:ext cx="325410" cy="369332"/>
              </a:xfrm>
              <a:prstGeom prst="rect">
                <a:avLst/>
              </a:prstGeom>
              <a:blipFill rotWithShape="0">
                <a:blip r:embed="rId7"/>
                <a:stretch>
                  <a:fillRect l="-18868" r="-16981"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8214988" y="4482266"/>
                <a:ext cx="58503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𝒘</m:t>
                          </m:r>
                        </m:e>
                        <m:sub>
                          <m:r>
                            <a:rPr lang="en-GB" sz="2000" b="0" i="1" smtClean="0">
                              <a:latin typeface="Cambria Math" panose="02040503050406030204" pitchFamily="18" charset="0"/>
                            </a:rPr>
                            <m:t>𝑏</m:t>
                          </m:r>
                        </m:sub>
                      </m:sSub>
                    </m:oMath>
                  </m:oMathPara>
                </a14:m>
                <a:endParaRPr lang="en-GB" sz="2000" dirty="0"/>
              </a:p>
            </p:txBody>
          </p:sp>
        </mc:Choice>
        <mc:Fallback xmlns="">
          <p:sp>
            <p:nvSpPr>
              <p:cNvPr id="40" name="Rectangle 39"/>
              <p:cNvSpPr>
                <a:spLocks noRot="1" noChangeAspect="1" noMove="1" noResize="1" noEditPoints="1" noAdjustHandles="1" noChangeArrowheads="1" noChangeShapeType="1" noTextEdit="1"/>
              </p:cNvSpPr>
              <p:nvPr/>
            </p:nvSpPr>
            <p:spPr>
              <a:xfrm>
                <a:off x="8214988" y="4482266"/>
                <a:ext cx="585032" cy="400110"/>
              </a:xfrm>
              <a:prstGeom prst="rect">
                <a:avLst/>
              </a:prstGeom>
              <a:blipFill rotWithShape="0">
                <a:blip r:embed="rId8"/>
                <a:stretch>
                  <a:fillRect b="-4545"/>
                </a:stretch>
              </a:blipFill>
            </p:spPr>
            <p:txBody>
              <a:bodyPr/>
              <a:lstStyle/>
              <a:p>
                <a:r>
                  <a:rPr lang="en-GB">
                    <a:noFill/>
                  </a:rPr>
                  <a:t> </a:t>
                </a:r>
              </a:p>
            </p:txBody>
          </p:sp>
        </mc:Fallback>
      </mc:AlternateContent>
      <p:cxnSp>
        <p:nvCxnSpPr>
          <p:cNvPr id="41" name="Straight Arrow Connector 40"/>
          <p:cNvCxnSpPr/>
          <p:nvPr/>
        </p:nvCxnSpPr>
        <p:spPr>
          <a:xfrm>
            <a:off x="6432550" y="4395448"/>
            <a:ext cx="344034" cy="11452"/>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6349112" y="3996587"/>
                <a:ext cx="54130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𝒗</m:t>
                          </m:r>
                        </m:e>
                        <m:sub>
                          <m:r>
                            <a:rPr lang="en-GB" sz="2000" b="0" i="1" smtClean="0">
                              <a:latin typeface="Cambria Math" panose="02040503050406030204" pitchFamily="18" charset="0"/>
                            </a:rPr>
                            <m:t>𝑎</m:t>
                          </m:r>
                        </m:sub>
                      </m:sSub>
                    </m:oMath>
                  </m:oMathPara>
                </a14:m>
                <a:endParaRPr lang="en-GB" sz="2000" dirty="0"/>
              </a:p>
            </p:txBody>
          </p:sp>
        </mc:Choice>
        <mc:Fallback xmlns="">
          <p:sp>
            <p:nvSpPr>
              <p:cNvPr id="44" name="Rectangle 43"/>
              <p:cNvSpPr>
                <a:spLocks noRot="1" noChangeAspect="1" noMove="1" noResize="1" noEditPoints="1" noAdjustHandles="1" noChangeArrowheads="1" noChangeShapeType="1" noTextEdit="1"/>
              </p:cNvSpPr>
              <p:nvPr/>
            </p:nvSpPr>
            <p:spPr>
              <a:xfrm>
                <a:off x="6349112" y="3996587"/>
                <a:ext cx="541302" cy="400110"/>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6565293" y="5154595"/>
                <a:ext cx="60221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𝑚</m:t>
                          </m:r>
                        </m:e>
                        <m:sub>
                          <m:r>
                            <a:rPr lang="en-GB" sz="2000" b="0" i="1" smtClean="0">
                              <a:latin typeface="Cambria Math" panose="02040503050406030204" pitchFamily="18" charset="0"/>
                            </a:rPr>
                            <m:t>𝑎</m:t>
                          </m:r>
                        </m:sub>
                      </m:sSub>
                    </m:oMath>
                  </m:oMathPara>
                </a14:m>
                <a:endParaRPr lang="en-GB" sz="2000" dirty="0"/>
              </a:p>
            </p:txBody>
          </p:sp>
        </mc:Choice>
        <mc:Fallback xmlns="">
          <p:sp>
            <p:nvSpPr>
              <p:cNvPr id="45" name="Rectangle 44"/>
              <p:cNvSpPr>
                <a:spLocks noRot="1" noChangeAspect="1" noMove="1" noResize="1" noEditPoints="1" noAdjustHandles="1" noChangeArrowheads="1" noChangeShapeType="1" noTextEdit="1"/>
              </p:cNvSpPr>
              <p:nvPr/>
            </p:nvSpPr>
            <p:spPr>
              <a:xfrm>
                <a:off x="6565293" y="5154595"/>
                <a:ext cx="602216" cy="400110"/>
              </a:xfrm>
              <a:prstGeom prst="rect">
                <a:avLst/>
              </a:prstGeom>
              <a:blipFill rotWithShape="0">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8506596" y="5210175"/>
                <a:ext cx="4952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𝑰</m:t>
                          </m:r>
                        </m:e>
                        <m:sub>
                          <m:r>
                            <a:rPr lang="en-GB" sz="2000" b="0" i="1" smtClean="0">
                              <a:latin typeface="Cambria Math" panose="02040503050406030204" pitchFamily="18" charset="0"/>
                            </a:rPr>
                            <m:t>𝑏</m:t>
                          </m:r>
                        </m:sub>
                      </m:sSub>
                    </m:oMath>
                  </m:oMathPara>
                </a14:m>
                <a:endParaRPr lang="en-GB" sz="2000" dirty="0"/>
              </a:p>
            </p:txBody>
          </p:sp>
        </mc:Choice>
        <mc:Fallback xmlns="">
          <p:sp>
            <p:nvSpPr>
              <p:cNvPr id="46" name="Rectangle 45"/>
              <p:cNvSpPr>
                <a:spLocks noRot="1" noChangeAspect="1" noMove="1" noResize="1" noEditPoints="1" noAdjustHandles="1" noChangeArrowheads="1" noChangeShapeType="1" noTextEdit="1"/>
              </p:cNvSpPr>
              <p:nvPr/>
            </p:nvSpPr>
            <p:spPr>
              <a:xfrm>
                <a:off x="8506596" y="5210175"/>
                <a:ext cx="495264" cy="400110"/>
              </a:xfrm>
              <a:prstGeom prst="rect">
                <a:avLst/>
              </a:prstGeom>
              <a:blipFill rotWithShape="0">
                <a:blip r:embed="rId11"/>
                <a:stretch>
                  <a:fillRect b="-46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4727" y="5132019"/>
                <a:ext cx="1641283"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smtClean="0">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a:latin typeface="Cambria Math" panose="02040503050406030204" pitchFamily="18" charset="0"/>
                                </a:rPr>
                              </m:ctrlPr>
                            </m:sSubPr>
                            <m:e>
                              <m:r>
                                <a:rPr lang="en-GB" sz="2000" b="1" i="1">
                                  <a:latin typeface="Cambria Math" panose="02040503050406030204" pitchFamily="18" charset="0"/>
                                </a:rPr>
                                <m:t>𝑰</m:t>
                              </m:r>
                            </m:e>
                            <m:sub>
                              <m:r>
                                <a:rPr lang="en-GB" sz="2000" i="1">
                                  <a:latin typeface="Cambria Math" panose="02040503050406030204" pitchFamily="18" charset="0"/>
                                </a:rPr>
                                <m:t>𝑖</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𝒘</m:t>
                              </m:r>
                            </m:e>
                            <m:sub>
                              <m:r>
                                <a:rPr lang="en-GB" sz="2000" i="1">
                                  <a:latin typeface="Cambria Math" panose="02040503050406030204" pitchFamily="18" charset="0"/>
                                </a:rPr>
                                <m:t>𝑖</m:t>
                              </m:r>
                            </m:sub>
                            <m:sup>
                              <m:r>
                                <a:rPr lang="en-GB" sz="2000" i="1">
                                  <a:latin typeface="Cambria Math" panose="02040503050406030204" pitchFamily="18" charset="0"/>
                                </a:rPr>
                                <m:t>𝑝</m:t>
                              </m:r>
                              <m:r>
                                <a:rPr lang="en-GB" sz="2000" b="0" i="1" smtClean="0">
                                  <a:latin typeface="Cambria Math" panose="02040503050406030204" pitchFamily="18" charset="0"/>
                                </a:rPr>
                                <m:t>𝑟𝑒</m:t>
                              </m:r>
                            </m:sup>
                          </m:sSubSup>
                        </m:e>
                      </m:nary>
                    </m:oMath>
                  </m:oMathPara>
                </a14:m>
                <a:endParaRPr lang="en-GB" sz="2000" dirty="0"/>
              </a:p>
            </p:txBody>
          </p:sp>
        </mc:Choice>
        <mc:Fallback xmlns="">
          <p:sp>
            <p:nvSpPr>
              <p:cNvPr id="48" name="Rectangle 47"/>
              <p:cNvSpPr>
                <a:spLocks noRot="1" noChangeAspect="1" noMove="1" noResize="1" noEditPoints="1" noAdjustHandles="1" noChangeArrowheads="1" noChangeShapeType="1" noTextEdit="1"/>
              </p:cNvSpPr>
              <p:nvPr/>
            </p:nvSpPr>
            <p:spPr>
              <a:xfrm>
                <a:off x="-4727" y="5132019"/>
                <a:ext cx="1641283" cy="881460"/>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1402059" y="5286215"/>
                <a:ext cx="2059090" cy="440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rPr>
                        <m:t>+</m:t>
                      </m:r>
                      <m:r>
                        <a:rPr lang="en-GB" sz="2000" b="0" i="1" smtClean="0">
                          <a:latin typeface="Cambria Math" panose="02040503050406030204" pitchFamily="18" charset="0"/>
                        </a:rPr>
                        <m:t> </m:t>
                      </m:r>
                      <m:sSub>
                        <m:sSubPr>
                          <m:ctrlPr>
                            <a:rPr lang="en-GB" sz="2000" i="1">
                              <a:latin typeface="Cambria Math" panose="02040503050406030204" pitchFamily="18" charset="0"/>
                            </a:rPr>
                          </m:ctrlPr>
                        </m:sSubPr>
                        <m:e>
                          <m:r>
                            <a:rPr lang="en-GB" sz="2000" b="1" i="1">
                              <a:latin typeface="Cambria Math" panose="02040503050406030204" pitchFamily="18" charset="0"/>
                            </a:rPr>
                            <m:t>𝒑</m:t>
                          </m:r>
                        </m:e>
                        <m:sub>
                          <m:r>
                            <a:rPr lang="en-GB" sz="2000" i="1">
                              <a:latin typeface="Cambria Math" panose="02040503050406030204" pitchFamily="18" charset="0"/>
                            </a:rPr>
                            <m:t>𝑖</m:t>
                          </m:r>
                        </m:sub>
                      </m:sSub>
                      <m:r>
                        <a:rPr lang="en-GB" sz="2000" i="1">
                          <a:latin typeface="Cambria Math" panose="02040503050406030204" pitchFamily="18" charset="0"/>
                          <a:ea typeface="Cambria Math" panose="02040503050406030204" pitchFamily="18" charset="0"/>
                        </a:rPr>
                        <m:t>×</m:t>
                      </m:r>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𝑖</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i="1">
                                  <a:latin typeface="Cambria Math" panose="02040503050406030204" pitchFamily="18" charset="0"/>
                                </a:rPr>
                                <m:t>𝑖</m:t>
                              </m:r>
                            </m:sub>
                            <m:sup>
                              <m:r>
                                <a:rPr lang="en-GB" sz="2000" i="1">
                                  <a:latin typeface="Cambria Math" panose="02040503050406030204" pitchFamily="18" charset="0"/>
                                </a:rPr>
                                <m:t>𝑝𝑟𝑒</m:t>
                              </m:r>
                            </m:sup>
                          </m:sSubSup>
                        </m:e>
                      </m:d>
                    </m:oMath>
                  </m:oMathPara>
                </a14:m>
                <a:endParaRPr lang="en-GB" sz="2000" dirty="0"/>
              </a:p>
            </p:txBody>
          </p:sp>
        </mc:Choice>
        <mc:Fallback xmlns="">
          <p:sp>
            <p:nvSpPr>
              <p:cNvPr id="49" name="Rectangle 48"/>
              <p:cNvSpPr>
                <a:spLocks noRot="1" noChangeAspect="1" noMove="1" noResize="1" noEditPoints="1" noAdjustHandles="1" noChangeArrowheads="1" noChangeShapeType="1" noTextEdit="1"/>
              </p:cNvSpPr>
              <p:nvPr/>
            </p:nvSpPr>
            <p:spPr>
              <a:xfrm>
                <a:off x="1402059" y="5286215"/>
                <a:ext cx="2059090" cy="440120"/>
              </a:xfrm>
              <a:prstGeom prst="rect">
                <a:avLst/>
              </a:prstGeom>
              <a:blipFill rotWithShape="0">
                <a:blip r:embed="rId13"/>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4727" y="3672391"/>
                <a:ext cx="1695785"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smtClean="0">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𝑖</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i="1">
                                  <a:latin typeface="Cambria Math" panose="02040503050406030204" pitchFamily="18" charset="0"/>
                                </a:rPr>
                                <m:t>𝑖</m:t>
                              </m:r>
                            </m:sub>
                            <m:sup>
                              <m:r>
                                <a:rPr lang="en-GB" sz="2000" i="1">
                                  <a:latin typeface="Cambria Math" panose="02040503050406030204" pitchFamily="18" charset="0"/>
                                </a:rPr>
                                <m:t>𝑝</m:t>
                              </m:r>
                              <m:r>
                                <a:rPr lang="en-GB" sz="2000" b="0" i="1" smtClean="0">
                                  <a:latin typeface="Cambria Math" panose="02040503050406030204" pitchFamily="18" charset="0"/>
                                </a:rPr>
                                <m:t>𝑟𝑒</m:t>
                              </m:r>
                            </m:sup>
                          </m:sSubSup>
                        </m:e>
                      </m:nary>
                    </m:oMath>
                  </m:oMathPara>
                </a14:m>
                <a:endParaRPr lang="en-GB" sz="2000" dirty="0"/>
              </a:p>
            </p:txBody>
          </p:sp>
        </mc:Choice>
        <mc:Fallback xmlns="">
          <p:sp>
            <p:nvSpPr>
              <p:cNvPr id="47" name="Rectangle 46"/>
              <p:cNvSpPr>
                <a:spLocks noRot="1" noChangeAspect="1" noMove="1" noResize="1" noEditPoints="1" noAdjustHandles="1" noChangeArrowheads="1" noChangeShapeType="1" noTextEdit="1"/>
              </p:cNvSpPr>
              <p:nvPr/>
            </p:nvSpPr>
            <p:spPr>
              <a:xfrm>
                <a:off x="-4727" y="3672391"/>
                <a:ext cx="1695785" cy="881460"/>
              </a:xfrm>
              <a:prstGeom prst="rect">
                <a:avLst/>
              </a:prstGeom>
              <a:blipFill rotWithShape="0">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18947" y="3672391"/>
                <a:ext cx="2042097"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𝑖</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i="1">
                                  <a:latin typeface="Cambria Math" panose="02040503050406030204" pitchFamily="18" charset="0"/>
                                </a:rPr>
                                <m:t>𝑖</m:t>
                              </m:r>
                            </m:sub>
                            <m:sup>
                              <m:r>
                                <a:rPr lang="en-GB" sz="2000" i="1">
                                  <a:latin typeface="Cambria Math" panose="02040503050406030204" pitchFamily="18" charset="0"/>
                                </a:rPr>
                                <m:t>𝑝𝑜𝑠𝑡</m:t>
                              </m:r>
                            </m:sup>
                          </m:sSubSup>
                        </m:e>
                      </m:nary>
                    </m:oMath>
                  </m:oMathPara>
                </a14:m>
                <a:endParaRPr lang="en-GB" sz="2000" dirty="0"/>
              </a:p>
            </p:txBody>
          </p:sp>
        </mc:Choice>
        <mc:Fallback xmlns="">
          <p:sp>
            <p:nvSpPr>
              <p:cNvPr id="2" name="Rectangle 1"/>
              <p:cNvSpPr>
                <a:spLocks noRot="1" noChangeAspect="1" noMove="1" noResize="1" noEditPoints="1" noAdjustHandles="1" noChangeArrowheads="1" noChangeShapeType="1" noTextEdit="1"/>
              </p:cNvSpPr>
              <p:nvPr/>
            </p:nvSpPr>
            <p:spPr>
              <a:xfrm>
                <a:off x="1618947" y="3672391"/>
                <a:ext cx="2042097" cy="881460"/>
              </a:xfrm>
              <a:prstGeom prst="rect">
                <a:avLst/>
              </a:prstGeom>
              <a:blipFill rotWithShape="0">
                <a:blip r:embed="rId15"/>
                <a:stretch>
                  <a:fillRect/>
                </a:stretch>
              </a:blipFill>
            </p:spPr>
            <p:txBody>
              <a:bodyPr/>
              <a:lstStyle/>
              <a:p>
                <a:r>
                  <a:rPr lang="en-GB">
                    <a:noFill/>
                  </a:rPr>
                  <a:t> </a:t>
                </a:r>
              </a:p>
            </p:txBody>
          </p:sp>
        </mc:Fallback>
      </mc:AlternateContent>
      <p:sp>
        <p:nvSpPr>
          <p:cNvPr id="16" name="TextBox 15"/>
          <p:cNvSpPr txBox="1"/>
          <p:nvPr/>
        </p:nvSpPr>
        <p:spPr>
          <a:xfrm>
            <a:off x="34616" y="4711828"/>
            <a:ext cx="2198038" cy="369332"/>
          </a:xfrm>
          <a:prstGeom prst="rect">
            <a:avLst/>
          </a:prstGeom>
          <a:noFill/>
        </p:spPr>
        <p:txBody>
          <a:bodyPr wrap="none" rtlCol="0">
            <a:spAutoFit/>
          </a:bodyPr>
          <a:lstStyle/>
          <a:p>
            <a:r>
              <a:rPr lang="en-GB" dirty="0" smtClean="0"/>
              <a:t>Angular momentum</a:t>
            </a:r>
            <a:endParaRPr lang="en-GB" dirty="0"/>
          </a:p>
        </p:txBody>
      </p:sp>
      <p:sp>
        <p:nvSpPr>
          <p:cNvPr id="36" name="TextBox 35"/>
          <p:cNvSpPr txBox="1"/>
          <p:nvPr/>
        </p:nvSpPr>
        <p:spPr>
          <a:xfrm>
            <a:off x="36278" y="3222677"/>
            <a:ext cx="2044149" cy="369332"/>
          </a:xfrm>
          <a:prstGeom prst="rect">
            <a:avLst/>
          </a:prstGeom>
          <a:noFill/>
        </p:spPr>
        <p:txBody>
          <a:bodyPr wrap="none" rtlCol="0">
            <a:spAutoFit/>
          </a:bodyPr>
          <a:lstStyle/>
          <a:p>
            <a:r>
              <a:rPr lang="en-GB" dirty="0" smtClean="0"/>
              <a:t>Linear momentum</a:t>
            </a:r>
            <a:endParaRPr lang="en-GB" dirty="0"/>
          </a:p>
        </p:txBody>
      </p:sp>
      <p:sp>
        <p:nvSpPr>
          <p:cNvPr id="27" name="Title"/>
          <p:cNvSpPr txBox="1">
            <a:spLocks/>
          </p:cNvSpPr>
          <p:nvPr/>
        </p:nvSpPr>
        <p:spPr bwMode="auto">
          <a:xfrm>
            <a:off x="152400" y="0"/>
            <a:ext cx="8845550" cy="60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n-GB" dirty="0"/>
              <a:t>Physics</a:t>
            </a:r>
          </a:p>
        </p:txBody>
      </p:sp>
      <p:sp>
        <p:nvSpPr>
          <p:cNvPr id="37" name="Text Placeholder 4"/>
          <p:cNvSpPr>
            <a:spLocks noGrp="1"/>
          </p:cNvSpPr>
          <p:nvPr>
            <p:ph type="body" idx="1"/>
          </p:nvPr>
        </p:nvSpPr>
        <p:spPr>
          <a:xfrm>
            <a:off x="4717126" y="601126"/>
            <a:ext cx="4346576" cy="408894"/>
          </a:xfrm>
        </p:spPr>
        <p:txBody>
          <a:bodyPr/>
          <a:lstStyle/>
          <a:p>
            <a:r>
              <a:rPr lang="en-GB" sz="2800" dirty="0" smtClean="0"/>
              <a:t>At moment of collision</a:t>
            </a:r>
            <a:endParaRPr lang="en-GB" sz="2800" dirty="0"/>
          </a:p>
        </p:txBody>
      </p:sp>
      <p:sp>
        <p:nvSpPr>
          <p:cNvPr id="42" name="Content Placeholder 2"/>
          <p:cNvSpPr>
            <a:spLocks noGrp="1"/>
          </p:cNvSpPr>
          <p:nvPr>
            <p:ph sz="half" idx="2"/>
          </p:nvPr>
        </p:nvSpPr>
        <p:spPr>
          <a:xfrm>
            <a:off x="4717126" y="1004695"/>
            <a:ext cx="4346576" cy="1684760"/>
          </a:xfrm>
          <a:noFill/>
        </p:spPr>
        <p:txBody>
          <a:bodyPr/>
          <a:lstStyle/>
          <a:p>
            <a:r>
              <a:rPr lang="en-GB" sz="2400" dirty="0"/>
              <a:t>Conservation </a:t>
            </a:r>
            <a:r>
              <a:rPr lang="en-GB" sz="2400" dirty="0" smtClean="0"/>
              <a:t>of momentum</a:t>
            </a:r>
          </a:p>
          <a:p>
            <a:pPr lvl="1"/>
            <a:r>
              <a:rPr lang="en-GB" sz="2000" dirty="0" smtClean="0"/>
              <a:t>Linear</a:t>
            </a:r>
          </a:p>
          <a:p>
            <a:pPr lvl="1"/>
            <a:r>
              <a:rPr lang="en-GB" sz="2000" dirty="0" smtClean="0">
                <a:solidFill>
                  <a:schemeClr val="bg1">
                    <a:lumMod val="75000"/>
                  </a:schemeClr>
                </a:solidFill>
              </a:rPr>
              <a:t>Angular</a:t>
            </a:r>
            <a:endParaRPr lang="en-GB" sz="2400" dirty="0" smtClean="0">
              <a:solidFill>
                <a:schemeClr val="bg1">
                  <a:lumMod val="75000"/>
                </a:schemeClr>
              </a:solidFill>
            </a:endParaRPr>
          </a:p>
          <a:p>
            <a:r>
              <a:rPr lang="en-GB" sz="2400" dirty="0" smtClean="0">
                <a:solidFill>
                  <a:schemeClr val="bg1">
                    <a:lumMod val="75000"/>
                  </a:schemeClr>
                </a:solidFill>
              </a:rPr>
              <a:t>Energy is not created</a:t>
            </a:r>
          </a:p>
        </p:txBody>
      </p:sp>
      <p:sp>
        <p:nvSpPr>
          <p:cNvPr id="43" name="Text Placeholder 5"/>
          <p:cNvSpPr>
            <a:spLocks noGrp="1"/>
          </p:cNvSpPr>
          <p:nvPr>
            <p:ph type="body" sz="quarter" idx="3"/>
          </p:nvPr>
        </p:nvSpPr>
        <p:spPr>
          <a:xfrm>
            <a:off x="152400" y="601126"/>
            <a:ext cx="4017964" cy="408894"/>
          </a:xfrm>
        </p:spPr>
        <p:txBody>
          <a:bodyPr/>
          <a:lstStyle/>
          <a:p>
            <a:r>
              <a:rPr lang="en-GB" sz="2800" dirty="0" smtClean="0"/>
              <a:t>Away from collision</a:t>
            </a:r>
            <a:endParaRPr lang="en-GB" sz="2800" dirty="0"/>
          </a:p>
        </p:txBody>
      </p:sp>
      <p:sp>
        <p:nvSpPr>
          <p:cNvPr id="50" name="Content Placeholder 3"/>
          <p:cNvSpPr>
            <a:spLocks noGrp="1"/>
          </p:cNvSpPr>
          <p:nvPr>
            <p:ph sz="quarter" idx="4"/>
          </p:nvPr>
        </p:nvSpPr>
        <p:spPr>
          <a:xfrm>
            <a:off x="152401" y="1004695"/>
            <a:ext cx="4555218" cy="1684760"/>
          </a:xfrm>
        </p:spPr>
        <p:txBody>
          <a:bodyPr/>
          <a:lstStyle/>
          <a:p>
            <a:r>
              <a:rPr lang="en-GB" sz="2400" dirty="0" smtClean="0"/>
              <a:t>Conservation </a:t>
            </a:r>
            <a:r>
              <a:rPr lang="en-GB" sz="2400" dirty="0"/>
              <a:t>of </a:t>
            </a:r>
            <a:r>
              <a:rPr lang="en-GB" sz="2400" dirty="0" smtClean="0"/>
              <a:t>momentum</a:t>
            </a:r>
          </a:p>
          <a:p>
            <a:pPr lvl="1"/>
            <a:r>
              <a:rPr lang="en-GB" sz="2000" dirty="0" smtClean="0"/>
              <a:t>Linear (orthogonal to gravity)</a:t>
            </a:r>
          </a:p>
          <a:p>
            <a:pPr lvl="1"/>
            <a:r>
              <a:rPr lang="en-GB" sz="2000" dirty="0" smtClean="0"/>
              <a:t>Angular</a:t>
            </a:r>
          </a:p>
        </p:txBody>
      </p:sp>
    </p:spTree>
    <p:extLst>
      <p:ext uri="{BB962C8B-B14F-4D97-AF65-F5344CB8AC3E}">
        <p14:creationId xmlns:p14="http://schemas.microsoft.com/office/powerpoint/2010/main" val="176097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42">
                                            <p:txEl>
                                              <p:pRg st="2" end="2"/>
                                            </p:txEl>
                                          </p:spTgt>
                                        </p:tgtEl>
                                        <p:attrNameLst>
                                          <p:attrName>style.color</p:attrName>
                                        </p:attrNameLst>
                                      </p:cBhvr>
                                      <p:to>
                                        <a:schemeClr val="tx1"/>
                                      </p:to>
                                    </p:animClr>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3500"/>
                            </p:stCondLst>
                            <p:childTnLst>
                              <p:par>
                                <p:cTn id="56" presetID="10" presetClass="entr" presetSubtype="0"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par>
                          <p:cTn id="59" fill="hold">
                            <p:stCondLst>
                              <p:cond delay="4000"/>
                            </p:stCondLst>
                            <p:childTnLst>
                              <p:par>
                                <p:cTn id="60" presetID="10"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par>
                          <p:cTn id="66" fill="hold">
                            <p:stCondLst>
                              <p:cond delay="4500"/>
                            </p:stCondLst>
                            <p:childTnLst>
                              <p:par>
                                <p:cTn id="67" presetID="10" presetClass="entr" presetSubtype="0"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39" grpId="0"/>
      <p:bldP spid="40" grpId="0"/>
      <p:bldP spid="44" grpId="0"/>
      <p:bldP spid="45" grpId="0"/>
      <p:bldP spid="46" grpId="0"/>
      <p:bldP spid="48" grpId="0"/>
      <p:bldP spid="49" grpId="0"/>
      <p:bldP spid="47" grpId="0"/>
      <p:bldP spid="2" grpId="0"/>
      <p:bldP spid="16"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Optimization – Momentum term</a:t>
            </a:r>
            <a:endParaRPr lang="en-GB" dirty="0"/>
          </a:p>
        </p:txBody>
      </p:sp>
      <mc:AlternateContent xmlns:mc="http://schemas.openxmlformats.org/markup-compatibility/2006" xmlns:a14="http://schemas.microsoft.com/office/drawing/2010/main">
        <mc:Choice Requires="a14">
          <p:sp>
            <p:nvSpPr>
              <p:cNvPr id="12" name="Eq linear"/>
              <p:cNvSpPr/>
              <p:nvPr/>
            </p:nvSpPr>
            <p:spPr>
              <a:xfrm>
                <a:off x="3716412" y="2611200"/>
                <a:ext cx="3553922"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smtClean="0">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smtClean="0">
                                  <a:solidFill>
                                    <a:srgbClr val="4E81B9"/>
                                  </a:solidFill>
                                  <a:latin typeface="Cambria Math" panose="02040503050406030204" pitchFamily="18" charset="0"/>
                                </a:rPr>
                              </m:ctrlPr>
                            </m:sSubPr>
                            <m:e>
                              <m:r>
                                <a:rPr lang="en-GB" sz="2000" i="1">
                                  <a:solidFill>
                                    <a:srgbClr val="4E81B9"/>
                                  </a:solidFill>
                                  <a:latin typeface="Cambria Math" panose="02040503050406030204" pitchFamily="18" charset="0"/>
                                </a:rPr>
                                <m:t>𝑚</m:t>
                              </m:r>
                            </m:e>
                            <m:sub>
                              <m:r>
                                <a:rPr lang="en-GB" sz="2000" i="1">
                                  <a:solidFill>
                                    <a:srgbClr val="4E81B9"/>
                                  </a:solidFill>
                                  <a:latin typeface="Cambria Math" panose="02040503050406030204" pitchFamily="18" charset="0"/>
                                </a:rPr>
                                <m:t>𝑖</m:t>
                              </m:r>
                            </m:sub>
                          </m:sSub>
                          <m:sSubSup>
                            <m:sSubSupPr>
                              <m:ctrlPr>
                                <a:rPr lang="en-GB" sz="2000"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𝒗</m:t>
                              </m:r>
                            </m:e>
                            <m:sub>
                              <m:r>
                                <a:rPr lang="en-GB" sz="2000" i="1">
                                  <a:solidFill>
                                    <a:srgbClr val="4E81B9"/>
                                  </a:solidFill>
                                  <a:latin typeface="Cambria Math" panose="02040503050406030204" pitchFamily="18" charset="0"/>
                                </a:rPr>
                                <m:t>𝑖</m:t>
                              </m:r>
                            </m:sub>
                            <m:sup>
                              <m:r>
                                <a:rPr lang="en-GB" sz="2000" i="1">
                                  <a:solidFill>
                                    <a:srgbClr val="4E81B9"/>
                                  </a:solidFill>
                                  <a:latin typeface="Cambria Math" panose="02040503050406030204" pitchFamily="18" charset="0"/>
                                </a:rPr>
                                <m:t>𝑝</m:t>
                              </m:r>
                              <m:r>
                                <a:rPr lang="en-GB" sz="2000" b="0" i="1" smtClean="0">
                                  <a:solidFill>
                                    <a:srgbClr val="4E81B9"/>
                                  </a:solidFill>
                                  <a:latin typeface="Cambria Math" panose="02040503050406030204" pitchFamily="18" charset="0"/>
                                </a:rPr>
                                <m:t>𝑟𝑒</m:t>
                              </m:r>
                            </m:sup>
                          </m:sSubSup>
                        </m:e>
                      </m:nary>
                      <m:r>
                        <a:rPr lang="en-GB" sz="2000" i="1">
                          <a:latin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smtClean="0">
                                  <a:solidFill>
                                    <a:srgbClr val="B48284"/>
                                  </a:solidFill>
                                  <a:latin typeface="Cambria Math" panose="02040503050406030204" pitchFamily="18" charset="0"/>
                                </a:rPr>
                              </m:ctrlPr>
                            </m:sSubPr>
                            <m:e>
                              <m:r>
                                <a:rPr lang="en-GB" sz="2000" i="1">
                                  <a:solidFill>
                                    <a:srgbClr val="B48284"/>
                                  </a:solidFill>
                                  <a:latin typeface="Cambria Math" panose="02040503050406030204" pitchFamily="18" charset="0"/>
                                </a:rPr>
                                <m:t>𝑚</m:t>
                              </m:r>
                            </m:e>
                            <m:sub>
                              <m:r>
                                <a:rPr lang="en-GB" sz="2000" i="1">
                                  <a:solidFill>
                                    <a:srgbClr val="B48284"/>
                                  </a:solidFill>
                                  <a:latin typeface="Cambria Math" panose="02040503050406030204" pitchFamily="18" charset="0"/>
                                </a:rPr>
                                <m:t>𝑖</m:t>
                              </m:r>
                            </m:sub>
                          </m:sSub>
                          <m:sSubSup>
                            <m:sSubSupPr>
                              <m:ctrlPr>
                                <a:rPr lang="en-GB" sz="2000"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𝒗</m:t>
                              </m:r>
                            </m:e>
                            <m:sub>
                              <m:r>
                                <a:rPr lang="en-GB" sz="2000" i="1">
                                  <a:solidFill>
                                    <a:srgbClr val="B48284"/>
                                  </a:solidFill>
                                  <a:latin typeface="Cambria Math" panose="02040503050406030204" pitchFamily="18" charset="0"/>
                                </a:rPr>
                                <m:t>𝑖</m:t>
                              </m:r>
                            </m:sub>
                            <m:sup>
                              <m:r>
                                <a:rPr lang="en-GB" sz="2000" i="1">
                                  <a:solidFill>
                                    <a:srgbClr val="B48284"/>
                                  </a:solidFill>
                                  <a:latin typeface="Cambria Math" panose="02040503050406030204" pitchFamily="18" charset="0"/>
                                </a:rPr>
                                <m:t>𝑝𝑜𝑠𝑡</m:t>
                              </m:r>
                            </m:sup>
                          </m:sSubSup>
                        </m:e>
                      </m:nary>
                    </m:oMath>
                  </m:oMathPara>
                </a14:m>
                <a:endParaRPr lang="en-GB" sz="2000" dirty="0"/>
              </a:p>
            </p:txBody>
          </p:sp>
        </mc:Choice>
        <mc:Fallback xmlns="">
          <p:sp>
            <p:nvSpPr>
              <p:cNvPr id="12" name="Eq linear"/>
              <p:cNvSpPr>
                <a:spLocks noRot="1" noChangeAspect="1" noMove="1" noResize="1" noEditPoints="1" noAdjustHandles="1" noChangeArrowheads="1" noChangeShapeType="1" noTextEdit="1"/>
              </p:cNvSpPr>
              <p:nvPr/>
            </p:nvSpPr>
            <p:spPr>
              <a:xfrm>
                <a:off x="3716412" y="2611200"/>
                <a:ext cx="3553922" cy="881460"/>
              </a:xfrm>
              <a:prstGeom prst="rect">
                <a:avLst/>
              </a:prstGeom>
              <a:blipFill rotWithShape="0">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Eq angular"/>
              <p:cNvSpPr/>
              <p:nvPr/>
            </p:nvSpPr>
            <p:spPr>
              <a:xfrm>
                <a:off x="2198038" y="3706902"/>
                <a:ext cx="6580391" cy="802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i="1">
                              <a:latin typeface="Cambria Math" panose="02040503050406030204" pitchFamily="18" charset="0"/>
                            </a:rPr>
                          </m:ctrlPr>
                        </m:naryPr>
                        <m:sub>
                          <m:d>
                            <m:dPr>
                              <m:begChr m:val=""/>
                              <m:endChr m:val="}"/>
                              <m:ctrlPr>
                                <a:rPr lang="en-GB" i="1">
                                  <a:latin typeface="Cambria Math" panose="02040503050406030204" pitchFamily="18" charset="0"/>
                                </a:rPr>
                              </m:ctrlPr>
                            </m:dPr>
                            <m:e>
                              <m:r>
                                <a:rPr lang="en-GB" i="1">
                                  <a:latin typeface="Cambria Math" panose="02040503050406030204" pitchFamily="18" charset="0"/>
                                </a:rPr>
                                <m:t>𝑖</m:t>
                              </m:r>
                              <m:r>
                                <a:rPr lang="en-GB">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 </m:t>
                              </m:r>
                              <m:r>
                                <a:rPr lang="en-GB" i="1">
                                  <a:latin typeface="Cambria Math" panose="02040503050406030204" pitchFamily="18" charset="0"/>
                                </a:rPr>
                                <m:t>𝑏</m:t>
                              </m:r>
                            </m:e>
                          </m:d>
                        </m:sub>
                        <m:sup/>
                        <m:e>
                          <m:sSub>
                            <m:sSubPr>
                              <m:ctrlPr>
                                <a:rPr lang="en-GB" i="1">
                                  <a:solidFill>
                                    <a:srgbClr val="4E81B9"/>
                                  </a:solidFill>
                                  <a:latin typeface="Cambria Math" panose="02040503050406030204" pitchFamily="18" charset="0"/>
                                </a:rPr>
                              </m:ctrlPr>
                            </m:sSubPr>
                            <m:e>
                              <m:r>
                                <a:rPr lang="en-GB" b="1" i="1">
                                  <a:solidFill>
                                    <a:srgbClr val="4E81B9"/>
                                  </a:solidFill>
                                  <a:latin typeface="Cambria Math" panose="02040503050406030204" pitchFamily="18" charset="0"/>
                                </a:rPr>
                                <m:t>𝑰</m:t>
                              </m:r>
                            </m:e>
                            <m:sub>
                              <m:r>
                                <a:rPr lang="en-GB" i="1">
                                  <a:solidFill>
                                    <a:srgbClr val="4E81B9"/>
                                  </a:solidFill>
                                  <a:latin typeface="Cambria Math" panose="02040503050406030204" pitchFamily="18" charset="0"/>
                                </a:rPr>
                                <m:t>𝑖</m:t>
                              </m:r>
                            </m:sub>
                          </m:sSub>
                          <m:sSubSup>
                            <m:sSubSupPr>
                              <m:ctrlPr>
                                <a:rPr lang="en-GB" i="1">
                                  <a:solidFill>
                                    <a:srgbClr val="4E81B9"/>
                                  </a:solidFill>
                                  <a:latin typeface="Cambria Math" panose="02040503050406030204" pitchFamily="18" charset="0"/>
                                </a:rPr>
                              </m:ctrlPr>
                            </m:sSubSupPr>
                            <m:e>
                              <m:r>
                                <a:rPr lang="en-GB" b="1" i="1">
                                  <a:solidFill>
                                    <a:srgbClr val="4E81B9"/>
                                  </a:solidFill>
                                  <a:latin typeface="Cambria Math" panose="02040503050406030204" pitchFamily="18" charset="0"/>
                                </a:rPr>
                                <m:t>𝒘</m:t>
                              </m:r>
                            </m:e>
                            <m:sub>
                              <m:r>
                                <a:rPr lang="en-GB" i="1">
                                  <a:solidFill>
                                    <a:srgbClr val="4E81B9"/>
                                  </a:solidFill>
                                  <a:latin typeface="Cambria Math" panose="02040503050406030204" pitchFamily="18" charset="0"/>
                                </a:rPr>
                                <m:t>𝑖</m:t>
                              </m:r>
                            </m:sub>
                            <m:sup>
                              <m:r>
                                <a:rPr lang="en-GB" i="1">
                                  <a:solidFill>
                                    <a:srgbClr val="4E81B9"/>
                                  </a:solidFill>
                                  <a:latin typeface="Cambria Math" panose="02040503050406030204" pitchFamily="18" charset="0"/>
                                </a:rPr>
                                <m:t>𝑝𝑟𝑒</m:t>
                              </m:r>
                            </m:sup>
                          </m:sSubSup>
                          <m:r>
                            <a:rPr lang="en-GB" i="1">
                              <a:solidFill>
                                <a:srgbClr val="4E81B9"/>
                              </a:solidFill>
                              <a:latin typeface="Cambria Math" panose="02040503050406030204" pitchFamily="18" charset="0"/>
                            </a:rPr>
                            <m:t>+ </m:t>
                          </m:r>
                          <m:sSub>
                            <m:sSubPr>
                              <m:ctrlPr>
                                <a:rPr lang="en-GB" i="1">
                                  <a:solidFill>
                                    <a:srgbClr val="4E81B9"/>
                                  </a:solidFill>
                                  <a:latin typeface="Cambria Math" panose="02040503050406030204" pitchFamily="18" charset="0"/>
                                </a:rPr>
                              </m:ctrlPr>
                            </m:sSubPr>
                            <m:e>
                              <m:r>
                                <a:rPr lang="en-GB" b="1" i="1">
                                  <a:solidFill>
                                    <a:srgbClr val="4E81B9"/>
                                  </a:solidFill>
                                  <a:latin typeface="Cambria Math" panose="02040503050406030204" pitchFamily="18" charset="0"/>
                                </a:rPr>
                                <m:t>𝒑</m:t>
                              </m:r>
                            </m:e>
                            <m:sub>
                              <m:r>
                                <a:rPr lang="en-GB" i="1">
                                  <a:solidFill>
                                    <a:srgbClr val="4E81B9"/>
                                  </a:solidFill>
                                  <a:latin typeface="Cambria Math" panose="02040503050406030204" pitchFamily="18" charset="0"/>
                                </a:rPr>
                                <m:t>𝑖</m:t>
                              </m:r>
                            </m:sub>
                          </m:sSub>
                          <m:r>
                            <a:rPr lang="en-GB" i="1">
                              <a:solidFill>
                                <a:srgbClr val="4E81B9"/>
                              </a:solidFill>
                              <a:latin typeface="Cambria Math" panose="02040503050406030204" pitchFamily="18" charset="0"/>
                              <a:ea typeface="Cambria Math" panose="02040503050406030204" pitchFamily="18" charset="0"/>
                            </a:rPr>
                            <m:t>×</m:t>
                          </m:r>
                          <m:d>
                            <m:dPr>
                              <m:ctrlPr>
                                <a:rPr lang="en-GB" i="1">
                                  <a:solidFill>
                                    <a:srgbClr val="4E81B9"/>
                                  </a:solidFill>
                                  <a:latin typeface="Cambria Math" panose="02040503050406030204" pitchFamily="18" charset="0"/>
                                </a:rPr>
                              </m:ctrlPr>
                            </m:dPr>
                            <m:e>
                              <m:sSub>
                                <m:sSubPr>
                                  <m:ctrlPr>
                                    <a:rPr lang="en-GB" i="1">
                                      <a:solidFill>
                                        <a:srgbClr val="4E81B9"/>
                                      </a:solidFill>
                                      <a:latin typeface="Cambria Math" panose="02040503050406030204" pitchFamily="18" charset="0"/>
                                    </a:rPr>
                                  </m:ctrlPr>
                                </m:sSubPr>
                                <m:e>
                                  <m:r>
                                    <a:rPr lang="en-GB" i="1">
                                      <a:solidFill>
                                        <a:srgbClr val="4E81B9"/>
                                      </a:solidFill>
                                      <a:latin typeface="Cambria Math" panose="02040503050406030204" pitchFamily="18" charset="0"/>
                                    </a:rPr>
                                    <m:t>𝑚</m:t>
                                  </m:r>
                                </m:e>
                                <m:sub>
                                  <m:r>
                                    <a:rPr lang="en-GB" i="1">
                                      <a:solidFill>
                                        <a:srgbClr val="4E81B9"/>
                                      </a:solidFill>
                                      <a:latin typeface="Cambria Math" panose="02040503050406030204" pitchFamily="18" charset="0"/>
                                    </a:rPr>
                                    <m:t>𝑖</m:t>
                                  </m:r>
                                </m:sub>
                              </m:sSub>
                              <m:sSubSup>
                                <m:sSubSupPr>
                                  <m:ctrlPr>
                                    <a:rPr lang="en-GB" i="1">
                                      <a:solidFill>
                                        <a:srgbClr val="4E81B9"/>
                                      </a:solidFill>
                                      <a:latin typeface="Cambria Math" panose="02040503050406030204" pitchFamily="18" charset="0"/>
                                    </a:rPr>
                                  </m:ctrlPr>
                                </m:sSubSupPr>
                                <m:e>
                                  <m:r>
                                    <a:rPr lang="en-GB" b="1" i="1">
                                      <a:solidFill>
                                        <a:srgbClr val="4E81B9"/>
                                      </a:solidFill>
                                      <a:latin typeface="Cambria Math" panose="02040503050406030204" pitchFamily="18" charset="0"/>
                                    </a:rPr>
                                    <m:t>𝒗</m:t>
                                  </m:r>
                                </m:e>
                                <m:sub>
                                  <m:r>
                                    <a:rPr lang="en-GB" i="1">
                                      <a:solidFill>
                                        <a:srgbClr val="4E81B9"/>
                                      </a:solidFill>
                                      <a:latin typeface="Cambria Math" panose="02040503050406030204" pitchFamily="18" charset="0"/>
                                    </a:rPr>
                                    <m:t>𝑖</m:t>
                                  </m:r>
                                </m:sub>
                                <m:sup>
                                  <m:r>
                                    <a:rPr lang="en-GB" i="1">
                                      <a:solidFill>
                                        <a:srgbClr val="4E81B9"/>
                                      </a:solidFill>
                                      <a:latin typeface="Cambria Math" panose="02040503050406030204" pitchFamily="18" charset="0"/>
                                    </a:rPr>
                                    <m:t>𝑝𝑟𝑒</m:t>
                                  </m:r>
                                </m:sup>
                              </m:sSubSup>
                            </m:e>
                          </m:d>
                        </m:e>
                      </m:nary>
                      <m:r>
                        <a:rPr lang="en-GB" i="1">
                          <a:latin typeface="Cambria Math" panose="02040503050406030204" pitchFamily="18" charset="0"/>
                        </a:rPr>
                        <m:t>=</m:t>
                      </m:r>
                      <m:nary>
                        <m:naryPr>
                          <m:chr m:val="∑"/>
                          <m:limLoc m:val="undOvr"/>
                          <m:grow m:val="on"/>
                          <m:supHide m:val="on"/>
                          <m:ctrlPr>
                            <a:rPr lang="en-GB" i="1">
                              <a:latin typeface="Cambria Math" panose="02040503050406030204" pitchFamily="18" charset="0"/>
                            </a:rPr>
                          </m:ctrlPr>
                        </m:naryPr>
                        <m:sub>
                          <m:d>
                            <m:dPr>
                              <m:begChr m:val=""/>
                              <m:endChr m:val="}"/>
                              <m:ctrlPr>
                                <a:rPr lang="en-GB" i="1">
                                  <a:latin typeface="Cambria Math" panose="02040503050406030204" pitchFamily="18" charset="0"/>
                                </a:rPr>
                              </m:ctrlPr>
                            </m:dPr>
                            <m:e>
                              <m:r>
                                <a:rPr lang="en-GB" i="1">
                                  <a:latin typeface="Cambria Math" panose="02040503050406030204" pitchFamily="18" charset="0"/>
                                </a:rPr>
                                <m:t>𝑖</m:t>
                              </m:r>
                              <m:r>
                                <a:rPr lang="en-GB">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 </m:t>
                              </m:r>
                              <m:r>
                                <a:rPr lang="en-GB" i="1">
                                  <a:latin typeface="Cambria Math" panose="02040503050406030204" pitchFamily="18" charset="0"/>
                                </a:rPr>
                                <m:t>𝑏</m:t>
                              </m:r>
                            </m:e>
                          </m:d>
                        </m:sub>
                        <m:sup/>
                        <m:e>
                          <m:sSub>
                            <m:sSubPr>
                              <m:ctrlPr>
                                <a:rPr lang="en-GB" i="1" smtClean="0">
                                  <a:solidFill>
                                    <a:srgbClr val="B48284"/>
                                  </a:solidFill>
                                  <a:latin typeface="Cambria Math" panose="02040503050406030204" pitchFamily="18" charset="0"/>
                                </a:rPr>
                              </m:ctrlPr>
                            </m:sSubPr>
                            <m:e>
                              <m:r>
                                <a:rPr lang="en-GB" b="1" i="1">
                                  <a:solidFill>
                                    <a:srgbClr val="B48284"/>
                                  </a:solidFill>
                                  <a:latin typeface="Cambria Math" panose="02040503050406030204" pitchFamily="18" charset="0"/>
                                </a:rPr>
                                <m:t>𝑰</m:t>
                              </m:r>
                            </m:e>
                            <m:sub>
                              <m:r>
                                <a:rPr lang="en-GB" i="1">
                                  <a:solidFill>
                                    <a:srgbClr val="B48284"/>
                                  </a:solidFill>
                                  <a:latin typeface="Cambria Math" panose="02040503050406030204" pitchFamily="18" charset="0"/>
                                </a:rPr>
                                <m:t>𝑖</m:t>
                              </m:r>
                            </m:sub>
                          </m:sSub>
                          <m:sSubSup>
                            <m:sSubSupPr>
                              <m:ctrlPr>
                                <a:rPr lang="en-GB" i="1">
                                  <a:solidFill>
                                    <a:srgbClr val="B48284"/>
                                  </a:solidFill>
                                  <a:latin typeface="Cambria Math" panose="02040503050406030204" pitchFamily="18" charset="0"/>
                                </a:rPr>
                              </m:ctrlPr>
                            </m:sSubSupPr>
                            <m:e>
                              <m:r>
                                <a:rPr lang="en-GB" b="1" i="1">
                                  <a:solidFill>
                                    <a:srgbClr val="B48284"/>
                                  </a:solidFill>
                                  <a:latin typeface="Cambria Math" panose="02040503050406030204" pitchFamily="18" charset="0"/>
                                </a:rPr>
                                <m:t>𝒘</m:t>
                              </m:r>
                            </m:e>
                            <m:sub>
                              <m:r>
                                <a:rPr lang="en-GB" i="1">
                                  <a:solidFill>
                                    <a:srgbClr val="B48284"/>
                                  </a:solidFill>
                                  <a:latin typeface="Cambria Math" panose="02040503050406030204" pitchFamily="18" charset="0"/>
                                </a:rPr>
                                <m:t>𝑖</m:t>
                              </m:r>
                            </m:sub>
                            <m:sup>
                              <m:r>
                                <a:rPr lang="en-GB" i="1">
                                  <a:solidFill>
                                    <a:srgbClr val="B48284"/>
                                  </a:solidFill>
                                  <a:latin typeface="Cambria Math" panose="02040503050406030204" pitchFamily="18" charset="0"/>
                                </a:rPr>
                                <m:t>𝑝𝑜𝑠𝑡</m:t>
                              </m:r>
                            </m:sup>
                          </m:sSubSup>
                          <m:r>
                            <a:rPr lang="en-GB" i="1">
                              <a:solidFill>
                                <a:srgbClr val="B48284"/>
                              </a:solidFill>
                              <a:latin typeface="Cambria Math" panose="02040503050406030204" pitchFamily="18" charset="0"/>
                            </a:rPr>
                            <m:t>+</m:t>
                          </m:r>
                          <m:sSub>
                            <m:sSubPr>
                              <m:ctrlPr>
                                <a:rPr lang="en-GB" i="1">
                                  <a:solidFill>
                                    <a:srgbClr val="B48284"/>
                                  </a:solidFill>
                                  <a:latin typeface="Cambria Math" panose="02040503050406030204" pitchFamily="18" charset="0"/>
                                </a:rPr>
                              </m:ctrlPr>
                            </m:sSubPr>
                            <m:e>
                              <m:r>
                                <a:rPr lang="en-GB" b="1" i="1">
                                  <a:solidFill>
                                    <a:srgbClr val="B48284"/>
                                  </a:solidFill>
                                  <a:latin typeface="Cambria Math" panose="02040503050406030204" pitchFamily="18" charset="0"/>
                                </a:rPr>
                                <m:t>𝒑</m:t>
                              </m:r>
                            </m:e>
                            <m:sub>
                              <m:r>
                                <a:rPr lang="en-GB" i="1">
                                  <a:solidFill>
                                    <a:srgbClr val="B48284"/>
                                  </a:solidFill>
                                  <a:latin typeface="Cambria Math" panose="02040503050406030204" pitchFamily="18" charset="0"/>
                                </a:rPr>
                                <m:t>𝑖</m:t>
                              </m:r>
                            </m:sub>
                          </m:sSub>
                          <m:r>
                            <a:rPr lang="en-GB" i="1">
                              <a:solidFill>
                                <a:srgbClr val="B48284"/>
                              </a:solidFill>
                              <a:latin typeface="Cambria Math" panose="02040503050406030204" pitchFamily="18" charset="0"/>
                              <a:ea typeface="Cambria Math" panose="02040503050406030204" pitchFamily="18" charset="0"/>
                            </a:rPr>
                            <m:t>×</m:t>
                          </m:r>
                          <m:r>
                            <a:rPr lang="en-GB" i="1">
                              <a:solidFill>
                                <a:srgbClr val="B48284"/>
                              </a:solidFill>
                              <a:latin typeface="Cambria Math" panose="02040503050406030204" pitchFamily="18" charset="0"/>
                            </a:rPr>
                            <m:t>(</m:t>
                          </m:r>
                          <m:sSub>
                            <m:sSubPr>
                              <m:ctrlPr>
                                <a:rPr lang="en-GB" i="1">
                                  <a:solidFill>
                                    <a:srgbClr val="B48284"/>
                                  </a:solidFill>
                                  <a:latin typeface="Cambria Math" panose="02040503050406030204" pitchFamily="18" charset="0"/>
                                </a:rPr>
                              </m:ctrlPr>
                            </m:sSubPr>
                            <m:e>
                              <m:r>
                                <a:rPr lang="en-GB" i="1">
                                  <a:solidFill>
                                    <a:srgbClr val="B48284"/>
                                  </a:solidFill>
                                  <a:latin typeface="Cambria Math" panose="02040503050406030204" pitchFamily="18" charset="0"/>
                                </a:rPr>
                                <m:t>𝑚</m:t>
                              </m:r>
                            </m:e>
                            <m:sub>
                              <m:r>
                                <a:rPr lang="en-GB" i="1">
                                  <a:solidFill>
                                    <a:srgbClr val="B48284"/>
                                  </a:solidFill>
                                  <a:latin typeface="Cambria Math" panose="02040503050406030204" pitchFamily="18" charset="0"/>
                                </a:rPr>
                                <m:t>𝑖</m:t>
                              </m:r>
                            </m:sub>
                          </m:sSub>
                          <m:sSubSup>
                            <m:sSubSupPr>
                              <m:ctrlPr>
                                <a:rPr lang="en-GB" i="1">
                                  <a:solidFill>
                                    <a:srgbClr val="B48284"/>
                                  </a:solidFill>
                                  <a:latin typeface="Cambria Math" panose="02040503050406030204" pitchFamily="18" charset="0"/>
                                </a:rPr>
                              </m:ctrlPr>
                            </m:sSubSupPr>
                            <m:e>
                              <m:r>
                                <a:rPr lang="en-GB" b="1" i="1">
                                  <a:solidFill>
                                    <a:srgbClr val="B48284"/>
                                  </a:solidFill>
                                  <a:latin typeface="Cambria Math" panose="02040503050406030204" pitchFamily="18" charset="0"/>
                                </a:rPr>
                                <m:t>𝒗</m:t>
                              </m:r>
                            </m:e>
                            <m:sub>
                              <m:r>
                                <a:rPr lang="en-GB" i="1">
                                  <a:solidFill>
                                    <a:srgbClr val="B48284"/>
                                  </a:solidFill>
                                  <a:latin typeface="Cambria Math" panose="02040503050406030204" pitchFamily="18" charset="0"/>
                                </a:rPr>
                                <m:t>𝑖</m:t>
                              </m:r>
                            </m:sub>
                            <m:sup>
                              <m:r>
                                <a:rPr lang="en-GB" i="1">
                                  <a:solidFill>
                                    <a:srgbClr val="B48284"/>
                                  </a:solidFill>
                                  <a:latin typeface="Cambria Math" panose="02040503050406030204" pitchFamily="18" charset="0"/>
                                </a:rPr>
                                <m:t>𝑝𝑜𝑠𝑡</m:t>
                              </m:r>
                            </m:sup>
                          </m:sSubSup>
                          <m:r>
                            <a:rPr lang="en-GB" i="1">
                              <a:solidFill>
                                <a:srgbClr val="B48284"/>
                              </a:solidFill>
                              <a:latin typeface="Cambria Math" panose="02040503050406030204" pitchFamily="18" charset="0"/>
                            </a:rPr>
                            <m:t>)</m:t>
                          </m:r>
                        </m:e>
                      </m:nary>
                    </m:oMath>
                  </m:oMathPara>
                </a14:m>
                <a:endParaRPr lang="en-GB" dirty="0"/>
              </a:p>
            </p:txBody>
          </p:sp>
        </mc:Choice>
        <mc:Fallback xmlns="">
          <p:sp>
            <p:nvSpPr>
              <p:cNvPr id="13" name="Eq angular"/>
              <p:cNvSpPr>
                <a:spLocks noRot="1" noChangeAspect="1" noMove="1" noResize="1" noEditPoints="1" noAdjustHandles="1" noChangeArrowheads="1" noChangeShapeType="1" noTextEdit="1"/>
              </p:cNvSpPr>
              <p:nvPr/>
            </p:nvSpPr>
            <p:spPr>
              <a:xfrm>
                <a:off x="2198038" y="3706902"/>
                <a:ext cx="6580391" cy="802336"/>
              </a:xfrm>
              <a:prstGeom prst="rect">
                <a:avLst/>
              </a:prstGeom>
              <a:blipFill rotWithShape="0">
                <a:blip r:embed="rId3"/>
                <a:stretch>
                  <a:fillRect/>
                </a:stretch>
              </a:blipFill>
            </p:spPr>
            <p:txBody>
              <a:bodyPr/>
              <a:lstStyle/>
              <a:p>
                <a:r>
                  <a:rPr lang="en-GB">
                    <a:noFill/>
                  </a:rPr>
                  <a:t> </a:t>
                </a:r>
              </a:p>
            </p:txBody>
          </p:sp>
        </mc:Fallback>
      </mc:AlternateContent>
      <p:sp>
        <p:nvSpPr>
          <p:cNvPr id="14" name="Text linear momentum"/>
          <p:cNvSpPr txBox="1"/>
          <p:nvPr/>
        </p:nvSpPr>
        <p:spPr>
          <a:xfrm>
            <a:off x="0" y="2708598"/>
            <a:ext cx="1402948" cy="646331"/>
          </a:xfrm>
          <a:prstGeom prst="rect">
            <a:avLst/>
          </a:prstGeom>
          <a:noFill/>
        </p:spPr>
        <p:txBody>
          <a:bodyPr wrap="none" rtlCol="0">
            <a:spAutoFit/>
          </a:bodyPr>
          <a:lstStyle/>
          <a:p>
            <a:r>
              <a:rPr lang="en-GB" dirty="0" smtClean="0"/>
              <a:t>Linear</a:t>
            </a:r>
            <a:br>
              <a:rPr lang="en-GB" dirty="0" smtClean="0"/>
            </a:br>
            <a:r>
              <a:rPr lang="en-GB" dirty="0" smtClean="0"/>
              <a:t>momentum:</a:t>
            </a:r>
            <a:endParaRPr lang="en-GB" dirty="0"/>
          </a:p>
        </p:txBody>
      </p:sp>
      <p:sp>
        <p:nvSpPr>
          <p:cNvPr id="15" name="Text angular momentum"/>
          <p:cNvSpPr txBox="1"/>
          <p:nvPr/>
        </p:nvSpPr>
        <p:spPr>
          <a:xfrm>
            <a:off x="-1" y="3717878"/>
            <a:ext cx="1431235" cy="646331"/>
          </a:xfrm>
          <a:prstGeom prst="rect">
            <a:avLst/>
          </a:prstGeom>
          <a:noFill/>
        </p:spPr>
        <p:txBody>
          <a:bodyPr wrap="square" rtlCol="0">
            <a:spAutoFit/>
          </a:bodyPr>
          <a:lstStyle/>
          <a:p>
            <a:r>
              <a:rPr lang="en-GB" dirty="0" smtClean="0"/>
              <a:t>Angular </a:t>
            </a:r>
            <a:br>
              <a:rPr lang="en-GB" dirty="0" smtClean="0"/>
            </a:br>
            <a:r>
              <a:rPr lang="en-GB" dirty="0" smtClean="0"/>
              <a:t>momentum:</a:t>
            </a:r>
            <a:endParaRPr lang="en-GB" dirty="0"/>
          </a:p>
        </p:txBody>
      </p:sp>
      <mc:AlternateContent xmlns:mc="http://schemas.openxmlformats.org/markup-compatibility/2006">
        <mc:Choice xmlns:a14="http://schemas.microsoft.com/office/drawing/2010/main" Requires="a14">
          <p:sp>
            <p:nvSpPr>
              <p:cNvPr id="16" name="fmomlin"/>
              <p:cNvSpPr/>
              <p:nvPr/>
            </p:nvSpPr>
            <p:spPr>
              <a:xfrm>
                <a:off x="1768678" y="2611200"/>
                <a:ext cx="4922758" cy="841128"/>
              </a:xfrm>
              <a:prstGeom prst="rect">
                <a:avLst/>
              </a:prstGeom>
            </p:spPr>
            <p:txBody>
              <a:bodyPr wrap="none">
                <a:spAutoFit/>
              </a:bodyPr>
              <a:lstStyle/>
              <a:p>
                <a14:m>
                  <m:oMath xmlns:m="http://schemas.openxmlformats.org/officeDocument/2006/math">
                    <m:sSup>
                      <m:sSupPr>
                        <m:ctrlPr>
                          <a:rPr lang="en-GB" sz="2000" i="1" smtClean="0">
                            <a:latin typeface="Cambria Math" panose="02040503050406030204" pitchFamily="18" charset="0"/>
                          </a:rPr>
                        </m:ctrlPr>
                      </m:sSupPr>
                      <m:e>
                        <m:r>
                          <a:rPr lang="en-GB" sz="2000" i="1">
                            <a:latin typeface="Cambria Math" panose="02040503050406030204" pitchFamily="18" charset="0"/>
                          </a:rPr>
                          <m:t>𝑓</m:t>
                        </m:r>
                      </m:e>
                      <m:sup>
                        <m:r>
                          <a:rPr lang="en-GB" sz="2000" i="1">
                            <a:latin typeface="Cambria Math" panose="02040503050406030204" pitchFamily="18" charset="0"/>
                          </a:rPr>
                          <m:t>𝑚𝑜𝑚</m:t>
                        </m:r>
                      </m:sup>
                    </m:sSup>
                    <m:r>
                      <a:rPr lang="en-GB" sz="2000" b="0" i="1" smtClean="0">
                        <a:latin typeface="Cambria Math" panose="02040503050406030204" pitchFamily="18" charset="0"/>
                      </a:rPr>
                      <m:t>=</m:t>
                    </m:r>
                    <m:r>
                      <a:rPr lang="en-GB" sz="2000" b="0" i="1" smtClean="0">
                        <a:latin typeface="Cambria Math" panose="02040503050406030204" pitchFamily="18" charset="0"/>
                      </a:rPr>
                      <m:t> </m:t>
                    </m:r>
                    <m:sSup>
                      <m:sSupPr>
                        <m:ctrlPr>
                          <a:rPr lang="en-GB" sz="2000" i="1" smtClean="0">
                            <a:latin typeface="Cambria Math" panose="02040503050406030204" pitchFamily="18" charset="0"/>
                          </a:rPr>
                        </m:ctrlPr>
                      </m:sSupPr>
                      <m:e>
                        <m:d>
                          <m:dPr>
                            <m:begChr m:val="‖"/>
                            <m:endChr m:val="‖"/>
                            <m:ctrlPr>
                              <a:rPr lang="en-GB" sz="2000" i="1">
                                <a:latin typeface="Cambria Math" panose="02040503050406030204" pitchFamily="18" charset="0"/>
                              </a:rPr>
                            </m:ctrlPr>
                          </m:dPr>
                          <m:e>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smtClean="0">
                                        <a:solidFill>
                                          <a:srgbClr val="B48284"/>
                                        </a:solidFill>
                                        <a:latin typeface="Cambria Math" panose="02040503050406030204" pitchFamily="18" charset="0"/>
                                      </a:rPr>
                                    </m:ctrlPr>
                                  </m:sSubPr>
                                  <m:e>
                                    <m:r>
                                      <a:rPr lang="en-GB" sz="2000" i="1">
                                        <a:solidFill>
                                          <a:srgbClr val="B48284"/>
                                        </a:solidFill>
                                        <a:latin typeface="Cambria Math" panose="02040503050406030204" pitchFamily="18" charset="0"/>
                                      </a:rPr>
                                      <m:t>𝑚</m:t>
                                    </m:r>
                                  </m:e>
                                  <m:sub>
                                    <m:r>
                                      <a:rPr lang="en-GB" sz="2000" i="1">
                                        <a:solidFill>
                                          <a:srgbClr val="B48284"/>
                                        </a:solidFill>
                                        <a:latin typeface="Cambria Math" panose="02040503050406030204" pitchFamily="18" charset="0"/>
                                      </a:rPr>
                                      <m:t>𝑖</m:t>
                                    </m:r>
                                  </m:sub>
                                </m:sSub>
                                <m:sSubSup>
                                  <m:sSubSupPr>
                                    <m:ctrlPr>
                                      <a:rPr lang="en-GB" sz="2000"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𝒗</m:t>
                                    </m:r>
                                  </m:e>
                                  <m:sub>
                                    <m:r>
                                      <a:rPr lang="en-GB" sz="2000" i="1">
                                        <a:solidFill>
                                          <a:srgbClr val="B48284"/>
                                        </a:solidFill>
                                        <a:latin typeface="Cambria Math" panose="02040503050406030204" pitchFamily="18" charset="0"/>
                                      </a:rPr>
                                      <m:t>𝑖</m:t>
                                    </m:r>
                                  </m:sub>
                                  <m:sup>
                                    <m:r>
                                      <a:rPr lang="en-GB" sz="2000" i="1">
                                        <a:solidFill>
                                          <a:srgbClr val="B48284"/>
                                        </a:solidFill>
                                        <a:latin typeface="Cambria Math" panose="02040503050406030204" pitchFamily="18" charset="0"/>
                                      </a:rPr>
                                      <m:t>𝑝𝑜𝑠𝑡</m:t>
                                    </m:r>
                                  </m:sup>
                                </m:sSubSup>
                              </m:e>
                            </m:nary>
                            <m:r>
                              <a:rPr lang="en-GB" sz="2000" i="1">
                                <a:latin typeface="Cambria Math" panose="02040503050406030204" pitchFamily="18" charset="0"/>
                              </a:rPr>
                              <m:t>−</m:t>
                            </m:r>
                            <m:sSub>
                              <m:sSubPr>
                                <m:ctrlPr>
                                  <a:rPr lang="en-GB" sz="2000" i="1" smtClean="0">
                                    <a:solidFill>
                                      <a:srgbClr val="4E81B9"/>
                                    </a:solidFill>
                                    <a:latin typeface="Cambria Math" panose="02040503050406030204" pitchFamily="18" charset="0"/>
                                  </a:rPr>
                                </m:ctrlPr>
                              </m:sSubPr>
                              <m:e>
                                <m:r>
                                  <a:rPr lang="en-GB" sz="2000" i="1">
                                    <a:solidFill>
                                      <a:srgbClr val="4E81B9"/>
                                    </a:solidFill>
                                    <a:latin typeface="Cambria Math" panose="02040503050406030204" pitchFamily="18" charset="0"/>
                                  </a:rPr>
                                  <m:t>𝑚</m:t>
                                </m:r>
                              </m:e>
                              <m:sub>
                                <m:r>
                                  <a:rPr lang="en-GB" sz="2000" i="1">
                                    <a:solidFill>
                                      <a:srgbClr val="4E81B9"/>
                                    </a:solidFill>
                                    <a:latin typeface="Cambria Math" panose="02040503050406030204" pitchFamily="18" charset="0"/>
                                  </a:rPr>
                                  <m:t>𝑖</m:t>
                                </m:r>
                              </m:sub>
                            </m:sSub>
                            <m:sSubSup>
                              <m:sSubSupPr>
                                <m:ctrlPr>
                                  <a:rPr lang="en-GB" sz="2000"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𝒗</m:t>
                                </m:r>
                              </m:e>
                              <m:sub>
                                <m:r>
                                  <a:rPr lang="en-GB" sz="2000" i="1">
                                    <a:solidFill>
                                      <a:srgbClr val="4E81B9"/>
                                    </a:solidFill>
                                    <a:latin typeface="Cambria Math" panose="02040503050406030204" pitchFamily="18" charset="0"/>
                                  </a:rPr>
                                  <m:t>𝑖</m:t>
                                </m:r>
                              </m:sub>
                              <m:sup>
                                <m:r>
                                  <a:rPr lang="en-GB" sz="2000" i="1">
                                    <a:solidFill>
                                      <a:srgbClr val="4E81B9"/>
                                    </a:solidFill>
                                    <a:latin typeface="Cambria Math" panose="02040503050406030204" pitchFamily="18" charset="0"/>
                                  </a:rPr>
                                  <m:t>𝑝𝑟𝑒</m:t>
                                </m:r>
                              </m:sup>
                            </m:sSubSup>
                            <m:r>
                              <m:rPr>
                                <m:nor/>
                              </m:rPr>
                              <a:rPr lang="en-GB" sz="2000" dirty="0">
                                <a:solidFill>
                                  <a:srgbClr val="4E81B9"/>
                                </a:solidFill>
                              </a:rPr>
                              <m:t> </m:t>
                            </m:r>
                          </m:e>
                        </m:d>
                        <m:r>
                          <m:rPr>
                            <m:nor/>
                          </m:rPr>
                          <a:rPr lang="en-GB" sz="2000" dirty="0"/>
                          <m:t> </m:t>
                        </m:r>
                      </m:e>
                      <m:sup>
                        <m:r>
                          <a:rPr lang="en-GB" sz="2000" b="0" i="1" smtClean="0">
                            <a:latin typeface="Cambria Math" panose="02040503050406030204" pitchFamily="18" charset="0"/>
                          </a:rPr>
                          <m:t>2</m:t>
                        </m:r>
                      </m:sup>
                    </m:sSup>
                  </m:oMath>
                </a14:m>
                <a:r>
                  <a:rPr lang="en-GB" sz="2000" dirty="0" smtClean="0"/>
                  <a:t>+</a:t>
                </a:r>
                <a:endParaRPr lang="en-GB" sz="2000" dirty="0"/>
              </a:p>
            </p:txBody>
          </p:sp>
        </mc:Choice>
        <mc:Fallback>
          <p:sp>
            <p:nvSpPr>
              <p:cNvPr id="16" name="fmomlin"/>
              <p:cNvSpPr>
                <a:spLocks noRot="1" noChangeAspect="1" noMove="1" noResize="1" noEditPoints="1" noAdjustHandles="1" noChangeArrowheads="1" noChangeShapeType="1" noTextEdit="1"/>
              </p:cNvSpPr>
              <p:nvPr/>
            </p:nvSpPr>
            <p:spPr>
              <a:xfrm>
                <a:off x="1768678" y="2611200"/>
                <a:ext cx="4922758" cy="841128"/>
              </a:xfrm>
              <a:prstGeom prst="rect">
                <a:avLst/>
              </a:prstGeom>
              <a:blipFill rotWithShape="0">
                <a:blip r:embed="rId4"/>
                <a:stretch>
                  <a:fillRect r="-49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fmomang"/>
              <p:cNvSpPr/>
              <p:nvPr/>
            </p:nvSpPr>
            <p:spPr>
              <a:xfrm>
                <a:off x="2727635" y="3608329"/>
                <a:ext cx="6442148" cy="8654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d>
                            <m:dPr>
                              <m:begChr m:val="‖"/>
                              <m:endChr m:val="‖"/>
                              <m:ctrlPr>
                                <a:rPr lang="en-GB" i="1">
                                  <a:latin typeface="Cambria Math" panose="02040503050406030204" pitchFamily="18" charset="0"/>
                                </a:rPr>
                              </m:ctrlPr>
                            </m:dPr>
                            <m:e>
                              <m:nary>
                                <m:naryPr>
                                  <m:chr m:val="∑"/>
                                  <m:limLoc m:val="undOvr"/>
                                  <m:grow m:val="on"/>
                                  <m:supHide m:val="on"/>
                                  <m:ctrlPr>
                                    <a:rPr lang="en-GB" i="1">
                                      <a:latin typeface="Cambria Math" panose="02040503050406030204" pitchFamily="18" charset="0"/>
                                    </a:rPr>
                                  </m:ctrlPr>
                                </m:naryPr>
                                <m:sub>
                                  <m:d>
                                    <m:dPr>
                                      <m:begChr m:val=""/>
                                      <m:endChr m:val="}"/>
                                      <m:ctrlPr>
                                        <a:rPr lang="en-GB" i="1">
                                          <a:latin typeface="Cambria Math" panose="02040503050406030204" pitchFamily="18" charset="0"/>
                                        </a:rPr>
                                      </m:ctrlPr>
                                    </m:dPr>
                                    <m:e>
                                      <m:r>
                                        <a:rPr lang="en-GB" i="1">
                                          <a:latin typeface="Cambria Math" panose="02040503050406030204" pitchFamily="18" charset="0"/>
                                        </a:rPr>
                                        <m:t>𝑖</m:t>
                                      </m:r>
                                      <m:r>
                                        <a:rPr lang="en-GB">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 </m:t>
                                      </m:r>
                                      <m:r>
                                        <a:rPr lang="en-GB" i="1">
                                          <a:latin typeface="Cambria Math" panose="02040503050406030204" pitchFamily="18" charset="0"/>
                                        </a:rPr>
                                        <m:t>𝑏</m:t>
                                      </m:r>
                                    </m:e>
                                  </m:d>
                                </m:sub>
                                <m:sup/>
                                <m:e>
                                  <m:sSub>
                                    <m:sSubPr>
                                      <m:ctrlPr>
                                        <a:rPr lang="en-GB" i="1" smtClean="0">
                                          <a:solidFill>
                                            <a:srgbClr val="B48284"/>
                                          </a:solidFill>
                                          <a:latin typeface="Cambria Math" panose="02040503050406030204" pitchFamily="18" charset="0"/>
                                        </a:rPr>
                                      </m:ctrlPr>
                                    </m:sSubPr>
                                    <m:e>
                                      <m:r>
                                        <a:rPr lang="en-GB" b="1" i="1">
                                          <a:solidFill>
                                            <a:srgbClr val="B48284"/>
                                          </a:solidFill>
                                          <a:latin typeface="Cambria Math" panose="02040503050406030204" pitchFamily="18" charset="0"/>
                                        </a:rPr>
                                        <m:t>𝑰</m:t>
                                      </m:r>
                                    </m:e>
                                    <m:sub>
                                      <m:r>
                                        <a:rPr lang="en-GB" i="1">
                                          <a:solidFill>
                                            <a:srgbClr val="B48284"/>
                                          </a:solidFill>
                                          <a:latin typeface="Cambria Math" panose="02040503050406030204" pitchFamily="18" charset="0"/>
                                        </a:rPr>
                                        <m:t>𝑖</m:t>
                                      </m:r>
                                    </m:sub>
                                  </m:sSub>
                                  <m:sSubSup>
                                    <m:sSubSupPr>
                                      <m:ctrlPr>
                                        <a:rPr lang="en-GB" i="1">
                                          <a:solidFill>
                                            <a:srgbClr val="B48284"/>
                                          </a:solidFill>
                                          <a:latin typeface="Cambria Math" panose="02040503050406030204" pitchFamily="18" charset="0"/>
                                        </a:rPr>
                                      </m:ctrlPr>
                                    </m:sSubSupPr>
                                    <m:e>
                                      <m:r>
                                        <a:rPr lang="en-GB" b="1" i="1">
                                          <a:solidFill>
                                            <a:srgbClr val="B48284"/>
                                          </a:solidFill>
                                          <a:latin typeface="Cambria Math" panose="02040503050406030204" pitchFamily="18" charset="0"/>
                                        </a:rPr>
                                        <m:t>𝒘</m:t>
                                      </m:r>
                                    </m:e>
                                    <m:sub>
                                      <m:r>
                                        <a:rPr lang="en-GB" i="1">
                                          <a:solidFill>
                                            <a:srgbClr val="B48284"/>
                                          </a:solidFill>
                                          <a:latin typeface="Cambria Math" panose="02040503050406030204" pitchFamily="18" charset="0"/>
                                        </a:rPr>
                                        <m:t>𝑖</m:t>
                                      </m:r>
                                    </m:sub>
                                    <m:sup>
                                      <m:r>
                                        <a:rPr lang="en-GB" i="1">
                                          <a:solidFill>
                                            <a:srgbClr val="B48284"/>
                                          </a:solidFill>
                                          <a:latin typeface="Cambria Math" panose="02040503050406030204" pitchFamily="18" charset="0"/>
                                        </a:rPr>
                                        <m:t>𝑝𝑜𝑠𝑡</m:t>
                                      </m:r>
                                    </m:sup>
                                  </m:sSubSup>
                                  <m:r>
                                    <a:rPr lang="en-GB" i="1">
                                      <a:solidFill>
                                        <a:srgbClr val="B48284"/>
                                      </a:solidFill>
                                      <a:latin typeface="Cambria Math" panose="02040503050406030204" pitchFamily="18" charset="0"/>
                                    </a:rPr>
                                    <m:t>+</m:t>
                                  </m:r>
                                  <m:sSub>
                                    <m:sSubPr>
                                      <m:ctrlPr>
                                        <a:rPr lang="en-GB" i="1">
                                          <a:solidFill>
                                            <a:srgbClr val="B48284"/>
                                          </a:solidFill>
                                          <a:latin typeface="Cambria Math" panose="02040503050406030204" pitchFamily="18" charset="0"/>
                                        </a:rPr>
                                      </m:ctrlPr>
                                    </m:sSubPr>
                                    <m:e>
                                      <m:r>
                                        <a:rPr lang="en-GB" b="1" i="1">
                                          <a:solidFill>
                                            <a:srgbClr val="B48284"/>
                                          </a:solidFill>
                                          <a:latin typeface="Cambria Math" panose="02040503050406030204" pitchFamily="18" charset="0"/>
                                        </a:rPr>
                                        <m:t>𝒑</m:t>
                                      </m:r>
                                    </m:e>
                                    <m:sub>
                                      <m:r>
                                        <a:rPr lang="en-GB" i="1">
                                          <a:solidFill>
                                            <a:srgbClr val="B48284"/>
                                          </a:solidFill>
                                          <a:latin typeface="Cambria Math" panose="02040503050406030204" pitchFamily="18" charset="0"/>
                                        </a:rPr>
                                        <m:t>𝑖</m:t>
                                      </m:r>
                                    </m:sub>
                                  </m:sSub>
                                  <m:r>
                                    <a:rPr lang="en-GB" i="1">
                                      <a:solidFill>
                                        <a:srgbClr val="B48284"/>
                                      </a:solidFill>
                                      <a:latin typeface="Cambria Math" panose="02040503050406030204" pitchFamily="18" charset="0"/>
                                      <a:ea typeface="Cambria Math" panose="02040503050406030204" pitchFamily="18" charset="0"/>
                                    </a:rPr>
                                    <m:t>×</m:t>
                                  </m:r>
                                  <m:r>
                                    <a:rPr lang="en-GB" i="1">
                                      <a:solidFill>
                                        <a:srgbClr val="B48284"/>
                                      </a:solidFill>
                                      <a:latin typeface="Cambria Math" panose="02040503050406030204" pitchFamily="18" charset="0"/>
                                    </a:rPr>
                                    <m:t>(</m:t>
                                  </m:r>
                                  <m:sSub>
                                    <m:sSubPr>
                                      <m:ctrlPr>
                                        <a:rPr lang="en-GB" i="1">
                                          <a:solidFill>
                                            <a:srgbClr val="B48284"/>
                                          </a:solidFill>
                                          <a:latin typeface="Cambria Math" panose="02040503050406030204" pitchFamily="18" charset="0"/>
                                        </a:rPr>
                                      </m:ctrlPr>
                                    </m:sSubPr>
                                    <m:e>
                                      <m:r>
                                        <a:rPr lang="en-GB" i="1">
                                          <a:solidFill>
                                            <a:srgbClr val="B48284"/>
                                          </a:solidFill>
                                          <a:latin typeface="Cambria Math" panose="02040503050406030204" pitchFamily="18" charset="0"/>
                                        </a:rPr>
                                        <m:t>𝑚</m:t>
                                      </m:r>
                                    </m:e>
                                    <m:sub>
                                      <m:r>
                                        <a:rPr lang="en-GB" i="1">
                                          <a:solidFill>
                                            <a:srgbClr val="B48284"/>
                                          </a:solidFill>
                                          <a:latin typeface="Cambria Math" panose="02040503050406030204" pitchFamily="18" charset="0"/>
                                        </a:rPr>
                                        <m:t>𝑖</m:t>
                                      </m:r>
                                    </m:sub>
                                  </m:sSub>
                                  <m:sSubSup>
                                    <m:sSubSupPr>
                                      <m:ctrlPr>
                                        <a:rPr lang="en-GB" i="1">
                                          <a:solidFill>
                                            <a:srgbClr val="B48284"/>
                                          </a:solidFill>
                                          <a:latin typeface="Cambria Math" panose="02040503050406030204" pitchFamily="18" charset="0"/>
                                        </a:rPr>
                                      </m:ctrlPr>
                                    </m:sSubSupPr>
                                    <m:e>
                                      <m:r>
                                        <a:rPr lang="en-GB" b="1" i="1">
                                          <a:solidFill>
                                            <a:srgbClr val="B48284"/>
                                          </a:solidFill>
                                          <a:latin typeface="Cambria Math" panose="02040503050406030204" pitchFamily="18" charset="0"/>
                                        </a:rPr>
                                        <m:t>𝒗</m:t>
                                      </m:r>
                                    </m:e>
                                    <m:sub>
                                      <m:r>
                                        <a:rPr lang="en-GB" i="1">
                                          <a:solidFill>
                                            <a:srgbClr val="B48284"/>
                                          </a:solidFill>
                                          <a:latin typeface="Cambria Math" panose="02040503050406030204" pitchFamily="18" charset="0"/>
                                        </a:rPr>
                                        <m:t>𝑖</m:t>
                                      </m:r>
                                    </m:sub>
                                    <m:sup>
                                      <m:r>
                                        <a:rPr lang="en-GB" i="1">
                                          <a:solidFill>
                                            <a:srgbClr val="B48284"/>
                                          </a:solidFill>
                                          <a:latin typeface="Cambria Math" panose="02040503050406030204" pitchFamily="18" charset="0"/>
                                        </a:rPr>
                                        <m:t>𝑝𝑜𝑠𝑡</m:t>
                                      </m:r>
                                    </m:sup>
                                  </m:sSubSup>
                                  <m:r>
                                    <a:rPr lang="en-GB" i="1">
                                      <a:solidFill>
                                        <a:srgbClr val="B48284"/>
                                      </a:solidFill>
                                      <a:latin typeface="Cambria Math" panose="02040503050406030204" pitchFamily="18" charset="0"/>
                                    </a:rPr>
                                    <m:t>)</m:t>
                                  </m:r>
                                </m:e>
                              </m:nary>
                              <m:r>
                                <a:rPr lang="en-GB" i="1">
                                  <a:latin typeface="Cambria Math" panose="02040503050406030204" pitchFamily="18" charset="0"/>
                                </a:rPr>
                                <m:t>−</m:t>
                              </m:r>
                              <m:sSub>
                                <m:sSubPr>
                                  <m:ctrlPr>
                                    <a:rPr lang="en-GB" i="1" smtClean="0">
                                      <a:solidFill>
                                        <a:srgbClr val="4E81B9"/>
                                      </a:solidFill>
                                      <a:latin typeface="Cambria Math" panose="02040503050406030204" pitchFamily="18" charset="0"/>
                                    </a:rPr>
                                  </m:ctrlPr>
                                </m:sSubPr>
                                <m:e>
                                  <m:r>
                                    <a:rPr lang="en-GB" b="1" i="1">
                                      <a:solidFill>
                                        <a:srgbClr val="4E81B9"/>
                                      </a:solidFill>
                                      <a:latin typeface="Cambria Math" panose="02040503050406030204" pitchFamily="18" charset="0"/>
                                    </a:rPr>
                                    <m:t>𝑰</m:t>
                                  </m:r>
                                </m:e>
                                <m:sub>
                                  <m:r>
                                    <a:rPr lang="en-GB" i="1">
                                      <a:solidFill>
                                        <a:srgbClr val="4E81B9"/>
                                      </a:solidFill>
                                      <a:latin typeface="Cambria Math" panose="02040503050406030204" pitchFamily="18" charset="0"/>
                                    </a:rPr>
                                    <m:t>𝑖</m:t>
                                  </m:r>
                                </m:sub>
                              </m:sSub>
                              <m:sSubSup>
                                <m:sSubSupPr>
                                  <m:ctrlPr>
                                    <a:rPr lang="en-GB" i="1">
                                      <a:solidFill>
                                        <a:srgbClr val="4E81B9"/>
                                      </a:solidFill>
                                      <a:latin typeface="Cambria Math" panose="02040503050406030204" pitchFamily="18" charset="0"/>
                                    </a:rPr>
                                  </m:ctrlPr>
                                </m:sSubSupPr>
                                <m:e>
                                  <m:r>
                                    <a:rPr lang="en-GB" b="1" i="1">
                                      <a:solidFill>
                                        <a:srgbClr val="4E81B9"/>
                                      </a:solidFill>
                                      <a:latin typeface="Cambria Math" panose="02040503050406030204" pitchFamily="18" charset="0"/>
                                    </a:rPr>
                                    <m:t>𝒘</m:t>
                                  </m:r>
                                </m:e>
                                <m:sub>
                                  <m:r>
                                    <a:rPr lang="en-GB" i="1">
                                      <a:solidFill>
                                        <a:srgbClr val="4E81B9"/>
                                      </a:solidFill>
                                      <a:latin typeface="Cambria Math" panose="02040503050406030204" pitchFamily="18" charset="0"/>
                                    </a:rPr>
                                    <m:t>𝑖</m:t>
                                  </m:r>
                                </m:sub>
                                <m:sup>
                                  <m:r>
                                    <a:rPr lang="en-GB" i="1">
                                      <a:solidFill>
                                        <a:srgbClr val="4E81B9"/>
                                      </a:solidFill>
                                      <a:latin typeface="Cambria Math" panose="02040503050406030204" pitchFamily="18" charset="0"/>
                                    </a:rPr>
                                    <m:t>𝑝𝑟𝑒</m:t>
                                  </m:r>
                                </m:sup>
                              </m:sSubSup>
                              <m:r>
                                <a:rPr lang="en-GB" b="0" i="1" smtClean="0">
                                  <a:solidFill>
                                    <a:srgbClr val="4E81B9"/>
                                  </a:solidFill>
                                  <a:latin typeface="Cambria Math" panose="02040503050406030204" pitchFamily="18" charset="0"/>
                                </a:rPr>
                                <m:t>−</m:t>
                              </m:r>
                              <m:r>
                                <a:rPr lang="en-GB" i="1">
                                  <a:solidFill>
                                    <a:srgbClr val="4E81B9"/>
                                  </a:solidFill>
                                  <a:latin typeface="Cambria Math" panose="02040503050406030204" pitchFamily="18" charset="0"/>
                                </a:rPr>
                                <m:t> </m:t>
                              </m:r>
                              <m:sSub>
                                <m:sSubPr>
                                  <m:ctrlPr>
                                    <a:rPr lang="en-GB" i="1">
                                      <a:solidFill>
                                        <a:srgbClr val="4E81B9"/>
                                      </a:solidFill>
                                      <a:latin typeface="Cambria Math" panose="02040503050406030204" pitchFamily="18" charset="0"/>
                                    </a:rPr>
                                  </m:ctrlPr>
                                </m:sSubPr>
                                <m:e>
                                  <m:r>
                                    <a:rPr lang="en-GB" b="1" i="1">
                                      <a:solidFill>
                                        <a:srgbClr val="4E81B9"/>
                                      </a:solidFill>
                                      <a:latin typeface="Cambria Math" panose="02040503050406030204" pitchFamily="18" charset="0"/>
                                    </a:rPr>
                                    <m:t>𝒑</m:t>
                                  </m:r>
                                </m:e>
                                <m:sub>
                                  <m:r>
                                    <a:rPr lang="en-GB" i="1">
                                      <a:solidFill>
                                        <a:srgbClr val="4E81B9"/>
                                      </a:solidFill>
                                      <a:latin typeface="Cambria Math" panose="02040503050406030204" pitchFamily="18" charset="0"/>
                                    </a:rPr>
                                    <m:t>𝑖</m:t>
                                  </m:r>
                                </m:sub>
                              </m:sSub>
                              <m:r>
                                <a:rPr lang="en-GB" i="1">
                                  <a:solidFill>
                                    <a:srgbClr val="4E81B9"/>
                                  </a:solidFill>
                                  <a:latin typeface="Cambria Math" panose="02040503050406030204" pitchFamily="18" charset="0"/>
                                  <a:ea typeface="Cambria Math" panose="02040503050406030204" pitchFamily="18" charset="0"/>
                                </a:rPr>
                                <m:t>×</m:t>
                              </m:r>
                              <m:d>
                                <m:dPr>
                                  <m:ctrlPr>
                                    <a:rPr lang="en-GB" i="1">
                                      <a:solidFill>
                                        <a:srgbClr val="4E81B9"/>
                                      </a:solidFill>
                                      <a:latin typeface="Cambria Math" panose="02040503050406030204" pitchFamily="18" charset="0"/>
                                    </a:rPr>
                                  </m:ctrlPr>
                                </m:dPr>
                                <m:e>
                                  <m:sSub>
                                    <m:sSubPr>
                                      <m:ctrlPr>
                                        <a:rPr lang="en-GB" i="1">
                                          <a:solidFill>
                                            <a:srgbClr val="4E81B9"/>
                                          </a:solidFill>
                                          <a:latin typeface="Cambria Math" panose="02040503050406030204" pitchFamily="18" charset="0"/>
                                        </a:rPr>
                                      </m:ctrlPr>
                                    </m:sSubPr>
                                    <m:e>
                                      <m:r>
                                        <a:rPr lang="en-GB" i="1">
                                          <a:solidFill>
                                            <a:srgbClr val="4E81B9"/>
                                          </a:solidFill>
                                          <a:latin typeface="Cambria Math" panose="02040503050406030204" pitchFamily="18" charset="0"/>
                                        </a:rPr>
                                        <m:t>𝑚</m:t>
                                      </m:r>
                                    </m:e>
                                    <m:sub>
                                      <m:r>
                                        <a:rPr lang="en-GB" i="1">
                                          <a:solidFill>
                                            <a:srgbClr val="4E81B9"/>
                                          </a:solidFill>
                                          <a:latin typeface="Cambria Math" panose="02040503050406030204" pitchFamily="18" charset="0"/>
                                        </a:rPr>
                                        <m:t>𝑖</m:t>
                                      </m:r>
                                    </m:sub>
                                  </m:sSub>
                                  <m:sSubSup>
                                    <m:sSubSupPr>
                                      <m:ctrlPr>
                                        <a:rPr lang="en-GB" i="1">
                                          <a:solidFill>
                                            <a:srgbClr val="4E81B9"/>
                                          </a:solidFill>
                                          <a:latin typeface="Cambria Math" panose="02040503050406030204" pitchFamily="18" charset="0"/>
                                        </a:rPr>
                                      </m:ctrlPr>
                                    </m:sSubSupPr>
                                    <m:e>
                                      <m:r>
                                        <a:rPr lang="en-GB" b="1" i="1">
                                          <a:solidFill>
                                            <a:srgbClr val="4E81B9"/>
                                          </a:solidFill>
                                          <a:latin typeface="Cambria Math" panose="02040503050406030204" pitchFamily="18" charset="0"/>
                                        </a:rPr>
                                        <m:t>𝒗</m:t>
                                      </m:r>
                                    </m:e>
                                    <m:sub>
                                      <m:r>
                                        <a:rPr lang="en-GB" i="1">
                                          <a:solidFill>
                                            <a:srgbClr val="4E81B9"/>
                                          </a:solidFill>
                                          <a:latin typeface="Cambria Math" panose="02040503050406030204" pitchFamily="18" charset="0"/>
                                        </a:rPr>
                                        <m:t>𝑖</m:t>
                                      </m:r>
                                    </m:sub>
                                    <m:sup>
                                      <m:r>
                                        <a:rPr lang="en-GB" i="1">
                                          <a:solidFill>
                                            <a:srgbClr val="4E81B9"/>
                                          </a:solidFill>
                                          <a:latin typeface="Cambria Math" panose="02040503050406030204" pitchFamily="18" charset="0"/>
                                        </a:rPr>
                                        <m:t>𝑝𝑟𝑒</m:t>
                                      </m:r>
                                    </m:sup>
                                  </m:sSubSup>
                                </m:e>
                              </m:d>
                            </m:e>
                          </m:d>
                          <m:r>
                            <m:rPr>
                              <m:nor/>
                            </m:rPr>
                            <a:rPr lang="en-GB" dirty="0"/>
                            <m:t> </m:t>
                          </m:r>
                        </m:e>
                        <m:sup>
                          <m:r>
                            <a:rPr lang="en-GB" i="1">
                              <a:latin typeface="Cambria Math" panose="02040503050406030204" pitchFamily="18" charset="0"/>
                            </a:rPr>
                            <m:t>2</m:t>
                          </m:r>
                        </m:sup>
                      </m:sSup>
                    </m:oMath>
                  </m:oMathPara>
                </a14:m>
                <a:endParaRPr lang="en-GB" dirty="0"/>
              </a:p>
            </p:txBody>
          </p:sp>
        </mc:Choice>
        <mc:Fallback>
          <p:sp>
            <p:nvSpPr>
              <p:cNvPr id="17" name="fmomang"/>
              <p:cNvSpPr>
                <a:spLocks noRot="1" noChangeAspect="1" noMove="1" noResize="1" noEditPoints="1" noAdjustHandles="1" noChangeArrowheads="1" noChangeShapeType="1" noTextEdit="1"/>
              </p:cNvSpPr>
              <p:nvPr/>
            </p:nvSpPr>
            <p:spPr>
              <a:xfrm>
                <a:off x="2727635" y="3608329"/>
                <a:ext cx="6442148" cy="865430"/>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22"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446875"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24" name="Rectangle 23"/>
              <p:cNvSpPr>
                <a:spLocks noRot="1" noChangeAspect="1" noMove="1" noResize="1" noEditPoints="1" noAdjustHandles="1" noChangeArrowheads="1" noChangeShapeType="1" noTextEdit="1"/>
              </p:cNvSpPr>
              <p:nvPr/>
            </p:nvSpPr>
            <p:spPr>
              <a:xfrm>
                <a:off x="3446875" y="912891"/>
                <a:ext cx="878767" cy="461665"/>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156117" y="91289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a:off x="4156117" y="912890"/>
                <a:ext cx="1324530" cy="461665"/>
              </a:xfrm>
              <a:prstGeom prst="rect">
                <a:avLst/>
              </a:prstGeom>
              <a:blipFill rotWithShape="0">
                <a:blip r:embed="rId8"/>
                <a:stretch>
                  <a:fillRect b="-21333"/>
                </a:stretch>
              </a:blipFill>
            </p:spPr>
            <p:txBody>
              <a:bodyPr/>
              <a:lstStyle/>
              <a:p>
                <a:r>
                  <a:rPr lang="en-GB">
                    <a:noFill/>
                  </a:rPr>
                  <a:t> </a:t>
                </a:r>
              </a:p>
            </p:txBody>
          </p:sp>
        </mc:Fallback>
      </mc:AlternateContent>
    </p:spTree>
    <p:extLst>
      <p:ext uri="{BB962C8B-B14F-4D97-AF65-F5344CB8AC3E}">
        <p14:creationId xmlns:p14="http://schemas.microsoft.com/office/powerpoint/2010/main" val="2093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Optimization – Impulse term</a:t>
            </a:r>
            <a:endParaRPr lang="en-GB" dirty="0"/>
          </a:p>
        </p:txBody>
      </p:sp>
      <mc:AlternateContent xmlns:mc="http://schemas.openxmlformats.org/markup-compatibility/2006" xmlns:a14="http://schemas.microsoft.com/office/drawing/2010/main">
        <mc:Choice Requires="a14">
          <p:sp>
            <p:nvSpPr>
              <p:cNvPr id="22"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22"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446875"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24" name="Rectangle 23"/>
              <p:cNvSpPr>
                <a:spLocks noRot="1" noChangeAspect="1" noMove="1" noResize="1" noEditPoints="1" noAdjustHandles="1" noChangeArrowheads="1" noChangeShapeType="1" noTextEdit="1"/>
              </p:cNvSpPr>
              <p:nvPr/>
            </p:nvSpPr>
            <p:spPr>
              <a:xfrm>
                <a:off x="3446875" y="912891"/>
                <a:ext cx="878767" cy="461665"/>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156117" y="91289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a:off x="4156117" y="912890"/>
                <a:ext cx="1324530" cy="461665"/>
              </a:xfrm>
              <a:prstGeom prst="rect">
                <a:avLst/>
              </a:prstGeom>
              <a:blipFill rotWithShape="0">
                <a:blip r:embed="rId4"/>
                <a:stretch>
                  <a:fillRect b="-21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87209" y="922143"/>
                <a:ext cx="1200008"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𝑖𝑚𝑝</m:t>
                          </m:r>
                        </m:sup>
                      </m:sSup>
                    </m:oMath>
                  </m:oMathPara>
                </a14:m>
                <a:endParaRPr lang="en-GB" sz="2400" dirty="0"/>
              </a:p>
            </p:txBody>
          </p:sp>
        </mc:Choice>
        <mc:Fallback xmlns="">
          <p:sp>
            <p:nvSpPr>
              <p:cNvPr id="3" name="Rectangle 2"/>
              <p:cNvSpPr>
                <a:spLocks noRot="1" noChangeAspect="1" noMove="1" noResize="1" noEditPoints="1" noAdjustHandles="1" noChangeArrowheads="1" noChangeShapeType="1" noTextEdit="1"/>
              </p:cNvSpPr>
              <p:nvPr/>
            </p:nvSpPr>
            <p:spPr>
              <a:xfrm>
                <a:off x="5287209" y="922143"/>
                <a:ext cx="1200008" cy="473591"/>
              </a:xfrm>
              <a:prstGeom prst="rect">
                <a:avLst/>
              </a:prstGeom>
              <a:blipFill rotWithShape="0">
                <a:blip r:embed="rId5"/>
                <a:stretch>
                  <a:fillRect b="-19231"/>
                </a:stretch>
              </a:blipFill>
            </p:spPr>
            <p:txBody>
              <a:bodyPr/>
              <a:lstStyle/>
              <a:p>
                <a:r>
                  <a:rPr lang="en-GB">
                    <a:noFill/>
                  </a:rPr>
                  <a:t> </a:t>
                </a:r>
              </a:p>
            </p:txBody>
          </p:sp>
        </mc:Fallback>
      </mc:AlternateContent>
    </p:spTree>
    <p:extLst>
      <p:ext uri="{BB962C8B-B14F-4D97-AF65-F5344CB8AC3E}">
        <p14:creationId xmlns:p14="http://schemas.microsoft.com/office/powerpoint/2010/main" val="28836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0504" t="14622" r="19739" b="15028"/>
          <a:stretch/>
        </p:blipFill>
        <p:spPr>
          <a:xfrm>
            <a:off x="5456308" y="3391425"/>
            <a:ext cx="3476909" cy="2302403"/>
          </a:xfrm>
          <a:prstGeom prst="rect">
            <a:avLst/>
          </a:prstGeom>
        </p:spPr>
      </p:pic>
      <p:grpSp>
        <p:nvGrpSpPr>
          <p:cNvPr id="33" name="Group 32"/>
          <p:cNvGrpSpPr/>
          <p:nvPr/>
        </p:nvGrpSpPr>
        <p:grpSpPr>
          <a:xfrm>
            <a:off x="5231240" y="5210175"/>
            <a:ext cx="412323" cy="459793"/>
            <a:chOff x="5231240" y="5210175"/>
            <a:chExt cx="412323" cy="459793"/>
          </a:xfrm>
        </p:grpSpPr>
        <p:cxnSp>
          <p:nvCxnSpPr>
            <p:cNvPr id="23" name="Straight Arrow Connector 22"/>
            <p:cNvCxnSpPr/>
            <p:nvPr/>
          </p:nvCxnSpPr>
          <p:spPr>
            <a:xfrm flipH="1" flipV="1">
              <a:off x="5231240" y="5210175"/>
              <a:ext cx="3700" cy="45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31240" y="5667798"/>
              <a:ext cx="4123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389000" y="4407736"/>
            <a:ext cx="1060192" cy="643714"/>
            <a:chOff x="6389000" y="4407736"/>
            <a:chExt cx="1060192" cy="643714"/>
          </a:xfrm>
        </p:grpSpPr>
        <p:cxnSp>
          <p:nvCxnSpPr>
            <p:cNvPr id="35" name="Straight Arrow Connector 34"/>
            <p:cNvCxnSpPr/>
            <p:nvPr/>
          </p:nvCxnSpPr>
          <p:spPr>
            <a:xfrm>
              <a:off x="6389000" y="4407736"/>
              <a:ext cx="839952" cy="64371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p:cNvSpPr/>
                <p:nvPr/>
              </p:nvSpPr>
              <p:spPr>
                <a:xfrm>
                  <a:off x="6758554" y="4442662"/>
                  <a:ext cx="690638" cy="405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b="1" i="1" smtClean="0">
                                <a:latin typeface="Cambria Math" panose="02040503050406030204" pitchFamily="18" charset="0"/>
                              </a:rPr>
                            </m:ctrlPr>
                          </m:sSubSupPr>
                          <m:e>
                            <m:r>
                              <a:rPr lang="en-GB" sz="2000" b="1" i="1">
                                <a:latin typeface="Cambria Math" panose="02040503050406030204" pitchFamily="18" charset="0"/>
                              </a:rPr>
                              <m:t>𝒙</m:t>
                            </m:r>
                          </m:e>
                          <m:sub>
                            <m:r>
                              <a:rPr lang="en-GB" sz="2000" i="1">
                                <a:latin typeface="Cambria Math" panose="02040503050406030204" pitchFamily="18" charset="0"/>
                              </a:rPr>
                              <m:t>𝑎</m:t>
                            </m:r>
                          </m:sub>
                          <m:sup>
                            <m:r>
                              <a:rPr lang="en-GB" sz="2000" i="1">
                                <a:latin typeface="Cambria Math" panose="02040503050406030204" pitchFamily="18" charset="0"/>
                              </a:rPr>
                              <m:t>𝑐</m:t>
                            </m:r>
                            <m:r>
                              <a:rPr lang="en-GB" sz="2000" b="0" i="1" smtClean="0">
                                <a:latin typeface="Cambria Math" panose="02040503050406030204" pitchFamily="18" charset="0"/>
                              </a:rPr>
                              <m:t>𝑜𝑙</m:t>
                            </m:r>
                          </m:sup>
                        </m:sSubSup>
                      </m:oMath>
                    </m:oMathPara>
                  </a14:m>
                  <a:endParaRPr lang="en-GB" sz="2000" dirty="0"/>
                </a:p>
              </p:txBody>
            </p:sp>
          </mc:Choice>
          <mc:Fallback xmlns="">
            <p:sp>
              <p:nvSpPr>
                <p:cNvPr id="38" name="Rectangle 37"/>
                <p:cNvSpPr>
                  <a:spLocks noRot="1" noChangeAspect="1" noMove="1" noResize="1" noEditPoints="1" noAdjustHandles="1" noChangeArrowheads="1" noChangeShapeType="1" noTextEdit="1"/>
                </p:cNvSpPr>
                <p:nvPr/>
              </p:nvSpPr>
              <p:spPr>
                <a:xfrm>
                  <a:off x="6758554" y="4442662"/>
                  <a:ext cx="640816" cy="374270"/>
                </a:xfrm>
                <a:prstGeom prst="rect">
                  <a:avLst/>
                </a:prstGeom>
                <a:blipFill rotWithShape="0">
                  <a:blip r:embed="rId4"/>
                  <a:stretch>
                    <a:fillRect/>
                  </a:stretch>
                </a:blipFill>
              </p:spPr>
              <p:txBody>
                <a:bodyPr/>
                <a:lstStyle/>
                <a:p>
                  <a:r>
                    <a:rPr lang="en-GB">
                      <a:noFill/>
                    </a:rPr>
                    <a:t> </a:t>
                  </a:r>
                </a:p>
              </p:txBody>
            </p:sp>
          </mc:Fallback>
        </mc:AlternateContent>
      </p:grpSp>
      <p:grpSp>
        <p:nvGrpSpPr>
          <p:cNvPr id="2" name="Group 1"/>
          <p:cNvGrpSpPr/>
          <p:nvPr/>
        </p:nvGrpSpPr>
        <p:grpSpPr>
          <a:xfrm>
            <a:off x="7251980" y="5076323"/>
            <a:ext cx="763946" cy="490050"/>
            <a:chOff x="7251980" y="5076323"/>
            <a:chExt cx="763946" cy="490050"/>
          </a:xfrm>
        </p:grpSpPr>
        <p:cxnSp>
          <p:nvCxnSpPr>
            <p:cNvPr id="41" name="Straight Arrow Connector 40"/>
            <p:cNvCxnSpPr/>
            <p:nvPr/>
          </p:nvCxnSpPr>
          <p:spPr>
            <a:xfrm>
              <a:off x="7251980" y="5076323"/>
              <a:ext cx="763946" cy="301038"/>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7370200" y="5166263"/>
                  <a:ext cx="51488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𝑗</m:t>
                        </m:r>
                        <m:r>
                          <a:rPr lang="en-GB" sz="2000" b="1" i="1" smtClean="0">
                            <a:latin typeface="Cambria Math" panose="02040503050406030204" pitchFamily="18" charset="0"/>
                          </a:rPr>
                          <m:t>𝒏</m:t>
                        </m:r>
                      </m:oMath>
                    </m:oMathPara>
                  </a14:m>
                  <a:endParaRPr lang="en-GB" sz="2000" dirty="0"/>
                </a:p>
              </p:txBody>
            </p:sp>
          </mc:Choice>
          <mc:Fallback xmlns="">
            <p:sp>
              <p:nvSpPr>
                <p:cNvPr id="44" name="Rectangle 43"/>
                <p:cNvSpPr>
                  <a:spLocks noRot="1" noChangeAspect="1" noMove="1" noResize="1" noEditPoints="1" noAdjustHandles="1" noChangeArrowheads="1" noChangeShapeType="1" noTextEdit="1"/>
                </p:cNvSpPr>
                <p:nvPr/>
              </p:nvSpPr>
              <p:spPr>
                <a:xfrm>
                  <a:off x="7370200" y="5166263"/>
                  <a:ext cx="481222" cy="369332"/>
                </a:xfrm>
                <a:prstGeom prst="rect">
                  <a:avLst/>
                </a:prstGeom>
                <a:blipFill rotWithShape="0">
                  <a:blip r:embed="rId5"/>
                  <a:stretch>
                    <a:fillRect b="-14754"/>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5" name="Rectangle 44"/>
              <p:cNvSpPr/>
              <p:nvPr/>
            </p:nvSpPr>
            <p:spPr>
              <a:xfrm>
                <a:off x="6565293" y="5154595"/>
                <a:ext cx="60221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𝑚</m:t>
                          </m:r>
                        </m:e>
                        <m:sub>
                          <m:r>
                            <a:rPr lang="en-GB" sz="2000" b="0" i="1" smtClean="0">
                              <a:latin typeface="Cambria Math" panose="02040503050406030204" pitchFamily="18" charset="0"/>
                            </a:rPr>
                            <m:t>𝑎</m:t>
                          </m:r>
                        </m:sub>
                      </m:sSub>
                    </m:oMath>
                  </m:oMathPara>
                </a14:m>
                <a:endParaRPr lang="en-GB" sz="2000" dirty="0"/>
              </a:p>
            </p:txBody>
          </p:sp>
        </mc:Choice>
        <mc:Fallback xmlns="">
          <p:sp>
            <p:nvSpPr>
              <p:cNvPr id="45" name="Rectangle 44"/>
              <p:cNvSpPr>
                <a:spLocks noRot="1" noChangeAspect="1" noMove="1" noResize="1" noEditPoints="1" noAdjustHandles="1" noChangeArrowheads="1" noChangeShapeType="1" noTextEdit="1"/>
              </p:cNvSpPr>
              <p:nvPr/>
            </p:nvSpPr>
            <p:spPr>
              <a:xfrm>
                <a:off x="6565293" y="5154595"/>
                <a:ext cx="602216" cy="400110"/>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8506596" y="5210175"/>
                <a:ext cx="4952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𝑰</m:t>
                          </m:r>
                        </m:e>
                        <m:sub>
                          <m:r>
                            <a:rPr lang="en-GB" sz="2000" b="0" i="1" smtClean="0">
                              <a:latin typeface="Cambria Math" panose="02040503050406030204" pitchFamily="18" charset="0"/>
                            </a:rPr>
                            <m:t>𝑏</m:t>
                          </m:r>
                        </m:sub>
                      </m:sSub>
                    </m:oMath>
                  </m:oMathPara>
                </a14:m>
                <a:endParaRPr lang="en-GB" sz="2000" dirty="0"/>
              </a:p>
            </p:txBody>
          </p:sp>
        </mc:Choice>
        <mc:Fallback xmlns="">
          <p:sp>
            <p:nvSpPr>
              <p:cNvPr id="46" name="Rectangle 45"/>
              <p:cNvSpPr>
                <a:spLocks noRot="1" noChangeAspect="1" noMove="1" noResize="1" noEditPoints="1" noAdjustHandles="1" noChangeArrowheads="1" noChangeShapeType="1" noTextEdit="1"/>
              </p:cNvSpPr>
              <p:nvPr/>
            </p:nvSpPr>
            <p:spPr>
              <a:xfrm>
                <a:off x="8506596" y="5210175"/>
                <a:ext cx="495264" cy="400110"/>
              </a:xfrm>
              <a:prstGeom prst="rect">
                <a:avLst/>
              </a:prstGeom>
              <a:blipFill rotWithShape="0">
                <a:blip r:embed="rId7"/>
                <a:stretch>
                  <a:fillRect b="-4615"/>
                </a:stretch>
              </a:blipFill>
            </p:spPr>
            <p:txBody>
              <a:bodyPr/>
              <a:lstStyle/>
              <a:p>
                <a:r>
                  <a:rPr lang="en-GB">
                    <a:noFill/>
                  </a:rPr>
                  <a:t> </a:t>
                </a:r>
              </a:p>
            </p:txBody>
          </p:sp>
        </mc:Fallback>
      </mc:AlternateContent>
      <p:grpSp>
        <p:nvGrpSpPr>
          <p:cNvPr id="32" name="Group 31"/>
          <p:cNvGrpSpPr/>
          <p:nvPr/>
        </p:nvGrpSpPr>
        <p:grpSpPr>
          <a:xfrm>
            <a:off x="7312772" y="4509848"/>
            <a:ext cx="848872" cy="541602"/>
            <a:chOff x="7312772" y="4509848"/>
            <a:chExt cx="848872" cy="541602"/>
          </a:xfrm>
        </p:grpSpPr>
        <mc:AlternateContent xmlns:mc="http://schemas.openxmlformats.org/markup-compatibility/2006" xmlns:a14="http://schemas.microsoft.com/office/drawing/2010/main">
          <mc:Choice Requires="a14">
            <p:sp>
              <p:nvSpPr>
                <p:cNvPr id="36" name="Rectangle 35"/>
                <p:cNvSpPr/>
                <p:nvPr/>
              </p:nvSpPr>
              <p:spPr>
                <a:xfrm>
                  <a:off x="7399370" y="4509848"/>
                  <a:ext cx="690638" cy="4203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b="1" i="1" smtClean="0">
                                <a:latin typeface="Cambria Math" panose="02040503050406030204" pitchFamily="18" charset="0"/>
                              </a:rPr>
                            </m:ctrlPr>
                          </m:sSubSupPr>
                          <m:e>
                            <m:r>
                              <a:rPr lang="en-GB" sz="2000" b="1" i="1">
                                <a:latin typeface="Cambria Math" panose="02040503050406030204" pitchFamily="18" charset="0"/>
                              </a:rPr>
                              <m:t>𝒙</m:t>
                            </m:r>
                          </m:e>
                          <m:sub>
                            <m:r>
                              <a:rPr lang="en-GB" sz="2000" b="0" i="1" smtClean="0">
                                <a:latin typeface="Cambria Math" panose="02040503050406030204" pitchFamily="18" charset="0"/>
                              </a:rPr>
                              <m:t>𝑏</m:t>
                            </m:r>
                          </m:sub>
                          <m:sup>
                            <m:r>
                              <a:rPr lang="en-GB" sz="2000" i="1">
                                <a:latin typeface="Cambria Math" panose="02040503050406030204" pitchFamily="18" charset="0"/>
                              </a:rPr>
                              <m:t>𝑐</m:t>
                            </m:r>
                            <m:r>
                              <a:rPr lang="en-GB" sz="2000" b="0" i="1" smtClean="0">
                                <a:latin typeface="Cambria Math" panose="02040503050406030204" pitchFamily="18" charset="0"/>
                              </a:rPr>
                              <m:t>𝑜𝑙</m:t>
                            </m:r>
                          </m:sup>
                        </m:sSubSup>
                      </m:oMath>
                    </m:oMathPara>
                  </a14:m>
                  <a:endParaRPr lang="en-GB" sz="2000" dirty="0"/>
                </a:p>
              </p:txBody>
            </p:sp>
          </mc:Choice>
          <mc:Fallback xmlns="">
            <p:sp>
              <p:nvSpPr>
                <p:cNvPr id="36" name="Rectangle 35"/>
                <p:cNvSpPr>
                  <a:spLocks noRot="1" noChangeAspect="1" noMove="1" noResize="1" noEditPoints="1" noAdjustHandles="1" noChangeArrowheads="1" noChangeShapeType="1" noTextEdit="1"/>
                </p:cNvSpPr>
                <p:nvPr/>
              </p:nvSpPr>
              <p:spPr>
                <a:xfrm>
                  <a:off x="7399370" y="4509848"/>
                  <a:ext cx="640816" cy="387542"/>
                </a:xfrm>
                <a:prstGeom prst="rect">
                  <a:avLst/>
                </a:prstGeom>
                <a:blipFill rotWithShape="0">
                  <a:blip r:embed="rId8"/>
                  <a:stretch>
                    <a:fillRect b="-3175"/>
                  </a:stretch>
                </a:blipFill>
              </p:spPr>
              <p:txBody>
                <a:bodyPr/>
                <a:lstStyle/>
                <a:p>
                  <a:r>
                    <a:rPr lang="en-GB">
                      <a:noFill/>
                    </a:rPr>
                    <a:t> </a:t>
                  </a:r>
                </a:p>
              </p:txBody>
            </p:sp>
          </mc:Fallback>
        </mc:AlternateContent>
        <p:cxnSp>
          <p:nvCxnSpPr>
            <p:cNvPr id="37" name="Straight Arrow Connector 36"/>
            <p:cNvCxnSpPr/>
            <p:nvPr/>
          </p:nvCxnSpPr>
          <p:spPr>
            <a:xfrm flipH="1">
              <a:off x="7312772" y="4659393"/>
              <a:ext cx="848872" cy="392057"/>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27" name="eq-lin0"/>
              <p:cNvSpPr/>
              <p:nvPr/>
            </p:nvSpPr>
            <p:spPr>
              <a:xfrm>
                <a:off x="712746" y="3391425"/>
                <a:ext cx="2594493" cy="4398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𝑚</m:t>
                          </m:r>
                        </m:e>
                        <m:sub>
                          <m:r>
                            <a:rPr lang="en-GB" sz="2000" b="0" i="1" smtClean="0">
                              <a:latin typeface="Cambria Math" panose="02040503050406030204" pitchFamily="18" charset="0"/>
                            </a:rPr>
                            <m:t>𝑎</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b="0" i="1" smtClean="0">
                              <a:latin typeface="Cambria Math" panose="02040503050406030204" pitchFamily="18" charset="0"/>
                            </a:rPr>
                            <m:t>𝑎</m:t>
                          </m:r>
                        </m:sub>
                        <m:sup>
                          <m:r>
                            <a:rPr lang="en-GB" sz="2000" i="1">
                              <a:latin typeface="Cambria Math" panose="02040503050406030204" pitchFamily="18" charset="0"/>
                            </a:rPr>
                            <m:t>𝑝𝑜𝑠𝑡</m:t>
                          </m:r>
                        </m:sup>
                      </m:sSubSup>
                      <m:r>
                        <a:rPr lang="en-GB" sz="2000" b="0" i="1" smtClean="0">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b="0" i="1" smtClean="0">
                              <a:latin typeface="Cambria Math" panose="02040503050406030204" pitchFamily="18" charset="0"/>
                            </a:rPr>
                            <m:t>𝑎</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b="0" i="1" smtClean="0">
                              <a:latin typeface="Cambria Math" panose="02040503050406030204" pitchFamily="18" charset="0"/>
                            </a:rPr>
                            <m:t>𝑎</m:t>
                          </m:r>
                        </m:sub>
                        <m:sup>
                          <m:r>
                            <a:rPr lang="en-GB" sz="2000" i="1">
                              <a:latin typeface="Cambria Math" panose="02040503050406030204" pitchFamily="18" charset="0"/>
                            </a:rPr>
                            <m:t>𝑝</m:t>
                          </m:r>
                          <m:r>
                            <a:rPr lang="en-GB" sz="2000" b="0" i="1" smtClean="0">
                              <a:latin typeface="Cambria Math" panose="02040503050406030204" pitchFamily="18" charset="0"/>
                            </a:rPr>
                            <m:t>𝑟𝑒</m:t>
                          </m:r>
                        </m:sup>
                      </m:sSubSup>
                      <m:r>
                        <a:rPr lang="en-GB" sz="2000" b="0" i="1" smtClean="0">
                          <a:latin typeface="Cambria Math" panose="02040503050406030204" pitchFamily="18" charset="0"/>
                        </a:rPr>
                        <m:t>+</m:t>
                      </m:r>
                    </m:oMath>
                  </m:oMathPara>
                </a14:m>
                <a:endParaRPr lang="en-GB" sz="2000" b="1" dirty="0"/>
              </a:p>
            </p:txBody>
          </p:sp>
        </mc:Choice>
        <mc:Fallback>
          <p:sp>
            <p:nvSpPr>
              <p:cNvPr id="27" name="eq-lin0"/>
              <p:cNvSpPr>
                <a:spLocks noRot="1" noChangeAspect="1" noMove="1" noResize="1" noEditPoints="1" noAdjustHandles="1" noChangeArrowheads="1" noChangeShapeType="1" noTextEdit="1"/>
              </p:cNvSpPr>
              <p:nvPr/>
            </p:nvSpPr>
            <p:spPr>
              <a:xfrm>
                <a:off x="712746" y="3391425"/>
                <a:ext cx="2594493" cy="439800"/>
              </a:xfrm>
              <a:prstGeom prst="rect">
                <a:avLst/>
              </a:prstGeom>
              <a:blipFill rotWithShape="0">
                <a:blip r:embed="rId9"/>
                <a:stretch>
                  <a:fillRect b="-138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2" name="eq-lin1"/>
              <p:cNvSpPr/>
              <p:nvPr/>
            </p:nvSpPr>
            <p:spPr>
              <a:xfrm>
                <a:off x="721594" y="4014136"/>
                <a:ext cx="2585772" cy="4555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𝑚</m:t>
                          </m:r>
                        </m:e>
                        <m:sub>
                          <m:r>
                            <a:rPr lang="en-GB" sz="2000" b="0" i="1" smtClean="0">
                              <a:latin typeface="Cambria Math" panose="02040503050406030204" pitchFamily="18" charset="0"/>
                            </a:rPr>
                            <m:t>𝑏</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b="0" i="1" smtClean="0">
                              <a:latin typeface="Cambria Math" panose="02040503050406030204" pitchFamily="18" charset="0"/>
                            </a:rPr>
                            <m:t>𝑏</m:t>
                          </m:r>
                        </m:sub>
                        <m:sup>
                          <m:r>
                            <a:rPr lang="en-GB" sz="2000" i="1">
                              <a:latin typeface="Cambria Math" panose="02040503050406030204" pitchFamily="18" charset="0"/>
                            </a:rPr>
                            <m:t>𝑝𝑜𝑠𝑡</m:t>
                          </m:r>
                        </m:sup>
                      </m:sSubSup>
                      <m:r>
                        <a:rPr lang="en-GB" sz="2000" b="0" i="1" smtClean="0">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b="0" i="1" smtClean="0">
                              <a:latin typeface="Cambria Math" panose="02040503050406030204" pitchFamily="18" charset="0"/>
                            </a:rPr>
                            <m:t>𝑏</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𝒗</m:t>
                          </m:r>
                        </m:e>
                        <m:sub>
                          <m:r>
                            <a:rPr lang="en-GB" sz="2000" b="0" i="1" smtClean="0">
                              <a:latin typeface="Cambria Math" panose="02040503050406030204" pitchFamily="18" charset="0"/>
                            </a:rPr>
                            <m:t>𝑏</m:t>
                          </m:r>
                        </m:sub>
                        <m:sup>
                          <m:r>
                            <a:rPr lang="en-GB" sz="2000" i="1">
                              <a:latin typeface="Cambria Math" panose="02040503050406030204" pitchFamily="18" charset="0"/>
                            </a:rPr>
                            <m:t>𝑝</m:t>
                          </m:r>
                          <m:r>
                            <a:rPr lang="en-GB" sz="2000" b="0" i="1" smtClean="0">
                              <a:latin typeface="Cambria Math" panose="02040503050406030204" pitchFamily="18" charset="0"/>
                            </a:rPr>
                            <m:t>𝑟𝑒</m:t>
                          </m:r>
                        </m:sup>
                      </m:sSubSup>
                      <m:r>
                        <a:rPr lang="en-GB" sz="2000" b="0" i="1" smtClean="0">
                          <a:latin typeface="Cambria Math" panose="02040503050406030204" pitchFamily="18" charset="0"/>
                        </a:rPr>
                        <m:t>−</m:t>
                      </m:r>
                    </m:oMath>
                  </m:oMathPara>
                </a14:m>
                <a:endParaRPr lang="en-GB" sz="2000" b="1" dirty="0"/>
              </a:p>
            </p:txBody>
          </p:sp>
        </mc:Choice>
        <mc:Fallback>
          <p:sp>
            <p:nvSpPr>
              <p:cNvPr id="52" name="eq-lin1"/>
              <p:cNvSpPr>
                <a:spLocks noRot="1" noChangeAspect="1" noMove="1" noResize="1" noEditPoints="1" noAdjustHandles="1" noChangeArrowheads="1" noChangeShapeType="1" noTextEdit="1"/>
              </p:cNvSpPr>
              <p:nvPr/>
            </p:nvSpPr>
            <p:spPr>
              <a:xfrm>
                <a:off x="721594" y="4014136"/>
                <a:ext cx="2585772" cy="455574"/>
              </a:xfrm>
              <a:prstGeom prst="rect">
                <a:avLst/>
              </a:prstGeom>
              <a:blipFill rotWithShape="0">
                <a:blip r:embed="rId10"/>
                <a:stretch>
                  <a:fillRect b="-4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8" name="eq-ang0"/>
              <p:cNvSpPr/>
              <p:nvPr/>
            </p:nvSpPr>
            <p:spPr>
              <a:xfrm>
                <a:off x="152400" y="4652621"/>
                <a:ext cx="3217676" cy="4398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a:latin typeface="Cambria Math" panose="02040503050406030204" pitchFamily="18" charset="0"/>
                            </a:rPr>
                            <m:t>𝑰</m:t>
                          </m:r>
                        </m:e>
                        <m:sub>
                          <m:r>
                            <a:rPr lang="en-GB" sz="2000" b="0" i="1" smtClean="0">
                              <a:latin typeface="Cambria Math" panose="02040503050406030204" pitchFamily="18" charset="0"/>
                            </a:rPr>
                            <m:t>𝑎</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𝒘</m:t>
                          </m:r>
                        </m:e>
                        <m:sub>
                          <m:r>
                            <a:rPr lang="en-GB" sz="2000" b="0" i="1" smtClean="0">
                              <a:latin typeface="Cambria Math" panose="02040503050406030204" pitchFamily="18" charset="0"/>
                            </a:rPr>
                            <m:t>𝑎</m:t>
                          </m:r>
                        </m:sub>
                        <m:sup>
                          <m:r>
                            <a:rPr lang="en-GB" sz="2000" i="1">
                              <a:latin typeface="Cambria Math" panose="02040503050406030204" pitchFamily="18" charset="0"/>
                            </a:rPr>
                            <m:t>𝑝𝑜𝑠𝑡</m:t>
                          </m:r>
                        </m:sup>
                      </m:sSubSup>
                      <m:r>
                        <a:rPr lang="en-GB" sz="2000" b="0" i="1" smtClean="0">
                          <a:latin typeface="Cambria Math" panose="02040503050406030204" pitchFamily="18" charset="0"/>
                        </a:rPr>
                        <m:t>=</m:t>
                      </m:r>
                      <m:sSub>
                        <m:sSubPr>
                          <m:ctrlPr>
                            <a:rPr lang="en-GB" sz="2000" i="1" smtClean="0">
                              <a:latin typeface="Cambria Math" panose="02040503050406030204" pitchFamily="18" charset="0"/>
                            </a:rPr>
                          </m:ctrlPr>
                        </m:sSubPr>
                        <m:e>
                          <m:r>
                            <a:rPr lang="en-GB" sz="2000" b="1" i="1">
                              <a:latin typeface="Cambria Math" panose="02040503050406030204" pitchFamily="18" charset="0"/>
                            </a:rPr>
                            <m:t>𝑰</m:t>
                          </m:r>
                        </m:e>
                        <m:sub>
                          <m:r>
                            <a:rPr lang="en-GB" sz="2000" b="0" i="1" smtClean="0">
                              <a:latin typeface="Cambria Math" panose="02040503050406030204" pitchFamily="18" charset="0"/>
                            </a:rPr>
                            <m:t>𝑎</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𝒘</m:t>
                          </m:r>
                        </m:e>
                        <m:sub>
                          <m:r>
                            <a:rPr lang="en-GB" sz="2000" b="0" i="1" smtClean="0">
                              <a:latin typeface="Cambria Math" panose="02040503050406030204" pitchFamily="18" charset="0"/>
                            </a:rPr>
                            <m:t>𝑎</m:t>
                          </m:r>
                        </m:sub>
                        <m:sup>
                          <m:r>
                            <a:rPr lang="en-GB" sz="2000" i="1">
                              <a:latin typeface="Cambria Math" panose="02040503050406030204" pitchFamily="18" charset="0"/>
                            </a:rPr>
                            <m:t>𝑝</m:t>
                          </m:r>
                          <m:r>
                            <a:rPr lang="en-GB" sz="2000" b="0" i="1" smtClean="0">
                              <a:latin typeface="Cambria Math" panose="02040503050406030204" pitchFamily="18" charset="0"/>
                            </a:rPr>
                            <m:t>𝑟𝑒</m:t>
                          </m:r>
                        </m:sup>
                      </m:sSubSup>
                      <m:r>
                        <a:rPr lang="en-GB" sz="2000" b="0" i="1" smtClean="0">
                          <a:latin typeface="Cambria Math" panose="02040503050406030204" pitchFamily="18" charset="0"/>
                        </a:rPr>
                        <m:t>+</m:t>
                      </m:r>
                      <m:sSubSup>
                        <m:sSubSupPr>
                          <m:ctrlPr>
                            <a:rPr lang="en-GB" sz="2000" b="1" i="1">
                              <a:latin typeface="Cambria Math" panose="02040503050406030204" pitchFamily="18" charset="0"/>
                            </a:rPr>
                          </m:ctrlPr>
                        </m:sSubSupPr>
                        <m:e>
                          <m:r>
                            <a:rPr lang="en-GB" sz="2000" b="1" i="1">
                              <a:latin typeface="Cambria Math" panose="02040503050406030204" pitchFamily="18" charset="0"/>
                            </a:rPr>
                            <m:t>𝒙</m:t>
                          </m:r>
                        </m:e>
                        <m:sub>
                          <m:r>
                            <a:rPr lang="en-GB" sz="2000" i="1">
                              <a:latin typeface="Cambria Math" panose="02040503050406030204" pitchFamily="18" charset="0"/>
                            </a:rPr>
                            <m:t>𝑎</m:t>
                          </m:r>
                        </m:sub>
                        <m:sup>
                          <m:r>
                            <a:rPr lang="en-GB" sz="2000" i="1">
                              <a:latin typeface="Cambria Math" panose="02040503050406030204" pitchFamily="18" charset="0"/>
                            </a:rPr>
                            <m:t>𝑐𝑜𝑙</m:t>
                          </m:r>
                        </m:sup>
                      </m:sSubSup>
                      <m:r>
                        <a:rPr lang="en-GB" sz="2000" b="1" i="1">
                          <a:latin typeface="Cambria Math" panose="02040503050406030204" pitchFamily="18" charset="0"/>
                          <a:ea typeface="Cambria Math" panose="02040503050406030204" pitchFamily="18" charset="0"/>
                        </a:rPr>
                        <m:t>×</m:t>
                      </m:r>
                    </m:oMath>
                  </m:oMathPara>
                </a14:m>
                <a:endParaRPr lang="en-GB" sz="2000" dirty="0"/>
              </a:p>
            </p:txBody>
          </p:sp>
        </mc:Choice>
        <mc:Fallback>
          <p:sp>
            <p:nvSpPr>
              <p:cNvPr id="28" name="eq-ang0"/>
              <p:cNvSpPr>
                <a:spLocks noRot="1" noChangeAspect="1" noMove="1" noResize="1" noEditPoints="1" noAdjustHandles="1" noChangeArrowheads="1" noChangeShapeType="1" noTextEdit="1"/>
              </p:cNvSpPr>
              <p:nvPr/>
            </p:nvSpPr>
            <p:spPr>
              <a:xfrm>
                <a:off x="152400" y="4652621"/>
                <a:ext cx="3217676" cy="439800"/>
              </a:xfrm>
              <a:prstGeom prst="rect">
                <a:avLst/>
              </a:prstGeom>
              <a:blipFill rotWithShape="0">
                <a:blip r:embed="rId11"/>
                <a:stretch>
                  <a:fillRect b="-138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3" name="eq-ang1"/>
              <p:cNvSpPr/>
              <p:nvPr/>
            </p:nvSpPr>
            <p:spPr>
              <a:xfrm>
                <a:off x="161248" y="5275331"/>
                <a:ext cx="3208955" cy="4555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a:latin typeface="Cambria Math" panose="02040503050406030204" pitchFamily="18" charset="0"/>
                            </a:rPr>
                            <m:t>𝑰</m:t>
                          </m:r>
                        </m:e>
                        <m:sub>
                          <m:r>
                            <a:rPr lang="en-GB" sz="2000" b="0" i="1" smtClean="0">
                              <a:latin typeface="Cambria Math" panose="02040503050406030204" pitchFamily="18" charset="0"/>
                            </a:rPr>
                            <m:t>𝑏</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𝒘</m:t>
                          </m:r>
                        </m:e>
                        <m:sub>
                          <m:r>
                            <a:rPr lang="en-GB" sz="2000" b="0" i="1" smtClean="0">
                              <a:latin typeface="Cambria Math" panose="02040503050406030204" pitchFamily="18" charset="0"/>
                            </a:rPr>
                            <m:t>𝑏</m:t>
                          </m:r>
                        </m:sub>
                        <m:sup>
                          <m:r>
                            <a:rPr lang="en-GB" sz="2000" i="1">
                              <a:latin typeface="Cambria Math" panose="02040503050406030204" pitchFamily="18" charset="0"/>
                            </a:rPr>
                            <m:t>𝑝𝑜𝑠𝑡</m:t>
                          </m:r>
                        </m:sup>
                      </m:sSubSup>
                      <m:r>
                        <a:rPr lang="en-GB" sz="2000" b="0" i="1" smtClean="0">
                          <a:latin typeface="Cambria Math" panose="02040503050406030204" pitchFamily="18" charset="0"/>
                        </a:rPr>
                        <m:t>=</m:t>
                      </m:r>
                      <m:sSub>
                        <m:sSubPr>
                          <m:ctrlPr>
                            <a:rPr lang="en-GB" sz="2000" i="1">
                              <a:latin typeface="Cambria Math" panose="02040503050406030204" pitchFamily="18" charset="0"/>
                            </a:rPr>
                          </m:ctrlPr>
                        </m:sSubPr>
                        <m:e>
                          <m:r>
                            <a:rPr lang="en-GB" sz="2000" b="1" i="1">
                              <a:latin typeface="Cambria Math" panose="02040503050406030204" pitchFamily="18" charset="0"/>
                            </a:rPr>
                            <m:t>𝑰</m:t>
                          </m:r>
                        </m:e>
                        <m:sub>
                          <m:r>
                            <a:rPr lang="en-GB" sz="2000" b="0" i="1" smtClean="0">
                              <a:latin typeface="Cambria Math" panose="02040503050406030204" pitchFamily="18" charset="0"/>
                            </a:rPr>
                            <m:t>𝑏</m:t>
                          </m:r>
                        </m:sub>
                      </m:sSub>
                      <m:sSubSup>
                        <m:sSubSupPr>
                          <m:ctrlPr>
                            <a:rPr lang="en-GB" sz="2000" i="1">
                              <a:latin typeface="Cambria Math" panose="02040503050406030204" pitchFamily="18" charset="0"/>
                            </a:rPr>
                          </m:ctrlPr>
                        </m:sSubSupPr>
                        <m:e>
                          <m:r>
                            <a:rPr lang="en-GB" sz="2000" b="1" i="1">
                              <a:latin typeface="Cambria Math" panose="02040503050406030204" pitchFamily="18" charset="0"/>
                            </a:rPr>
                            <m:t>𝒘</m:t>
                          </m:r>
                        </m:e>
                        <m:sub>
                          <m:r>
                            <a:rPr lang="en-GB" sz="2000" b="0" i="1" smtClean="0">
                              <a:latin typeface="Cambria Math" panose="02040503050406030204" pitchFamily="18" charset="0"/>
                            </a:rPr>
                            <m:t>𝑏</m:t>
                          </m:r>
                        </m:sub>
                        <m:sup>
                          <m:r>
                            <a:rPr lang="en-GB" sz="2000" i="1">
                              <a:latin typeface="Cambria Math" panose="02040503050406030204" pitchFamily="18" charset="0"/>
                            </a:rPr>
                            <m:t>𝑝</m:t>
                          </m:r>
                          <m:r>
                            <a:rPr lang="en-GB" sz="2000" b="0" i="1" smtClean="0">
                              <a:latin typeface="Cambria Math" panose="02040503050406030204" pitchFamily="18" charset="0"/>
                            </a:rPr>
                            <m:t>𝑟𝑒</m:t>
                          </m:r>
                        </m:sup>
                      </m:sSubSup>
                      <m:r>
                        <a:rPr lang="en-GB" sz="2000" b="1" i="1" smtClean="0">
                          <a:latin typeface="Cambria Math" panose="02040503050406030204" pitchFamily="18" charset="0"/>
                        </a:rPr>
                        <m:t>−</m:t>
                      </m:r>
                      <m:sSubSup>
                        <m:sSubSupPr>
                          <m:ctrlPr>
                            <a:rPr lang="en-GB" sz="2000" b="1" i="1">
                              <a:latin typeface="Cambria Math" panose="02040503050406030204" pitchFamily="18" charset="0"/>
                            </a:rPr>
                          </m:ctrlPr>
                        </m:sSubSupPr>
                        <m:e>
                          <m:r>
                            <a:rPr lang="en-GB" sz="2000" b="1" i="1">
                              <a:latin typeface="Cambria Math" panose="02040503050406030204" pitchFamily="18" charset="0"/>
                            </a:rPr>
                            <m:t>𝒙</m:t>
                          </m:r>
                        </m:e>
                        <m:sub>
                          <m:r>
                            <a:rPr lang="en-GB" sz="2000" b="0" i="1" smtClean="0">
                              <a:latin typeface="Cambria Math" panose="02040503050406030204" pitchFamily="18" charset="0"/>
                            </a:rPr>
                            <m:t>𝑏</m:t>
                          </m:r>
                        </m:sub>
                        <m:sup>
                          <m:r>
                            <a:rPr lang="en-GB" sz="2000" i="1">
                              <a:latin typeface="Cambria Math" panose="02040503050406030204" pitchFamily="18" charset="0"/>
                            </a:rPr>
                            <m:t>𝑐𝑜𝑙</m:t>
                          </m:r>
                        </m:sup>
                      </m:sSubSup>
                      <m:r>
                        <a:rPr lang="en-GB" sz="2000" b="1" i="1">
                          <a:latin typeface="Cambria Math" panose="02040503050406030204" pitchFamily="18" charset="0"/>
                          <a:ea typeface="Cambria Math" panose="02040503050406030204" pitchFamily="18" charset="0"/>
                        </a:rPr>
                        <m:t>×</m:t>
                      </m:r>
                    </m:oMath>
                  </m:oMathPara>
                </a14:m>
                <a:endParaRPr lang="en-GB" sz="2000" dirty="0"/>
              </a:p>
            </p:txBody>
          </p:sp>
        </mc:Choice>
        <mc:Fallback>
          <p:sp>
            <p:nvSpPr>
              <p:cNvPr id="53" name="eq-ang1"/>
              <p:cNvSpPr>
                <a:spLocks noRot="1" noChangeAspect="1" noMove="1" noResize="1" noEditPoints="1" noAdjustHandles="1" noChangeArrowheads="1" noChangeShapeType="1" noTextEdit="1"/>
              </p:cNvSpPr>
              <p:nvPr/>
            </p:nvSpPr>
            <p:spPr>
              <a:xfrm>
                <a:off x="161248" y="5275331"/>
                <a:ext cx="3208955" cy="455574"/>
              </a:xfrm>
              <a:prstGeom prst="rect">
                <a:avLst/>
              </a:prstGeom>
              <a:blipFill rotWithShape="0">
                <a:blip r:embed="rId12"/>
                <a:stretch>
                  <a:fillRect b="-40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0" name="jn big"/>
              <p:cNvSpPr/>
              <p:nvPr/>
            </p:nvSpPr>
            <p:spPr>
              <a:xfrm>
                <a:off x="3319246" y="3943454"/>
                <a:ext cx="1306073" cy="1107996"/>
              </a:xfrm>
              <a:prstGeom prst="rect">
                <a:avLst/>
              </a:prstGeom>
              <a:ln w="3175">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6600" b="0" i="1" smtClean="0">
                          <a:ln>
                            <a:solidFill>
                              <a:schemeClr val="bg1"/>
                            </a:solidFill>
                          </a:ln>
                          <a:latin typeface="Cambria Math" panose="02040503050406030204" pitchFamily="18" charset="0"/>
                        </a:rPr>
                        <m:t>𝑗</m:t>
                      </m:r>
                      <m:r>
                        <a:rPr lang="en-GB" sz="6600" b="1" i="1">
                          <a:ln>
                            <a:solidFill>
                              <a:schemeClr val="bg1"/>
                            </a:solidFill>
                          </a:ln>
                          <a:latin typeface="Cambria Math" panose="02040503050406030204" pitchFamily="18" charset="0"/>
                        </a:rPr>
                        <m:t>𝒏</m:t>
                      </m:r>
                    </m:oMath>
                  </m:oMathPara>
                </a14:m>
                <a:endParaRPr lang="en-GB" sz="1200" b="1" dirty="0">
                  <a:ln>
                    <a:solidFill>
                      <a:schemeClr val="bg1"/>
                    </a:solidFill>
                  </a:ln>
                </a:endParaRPr>
              </a:p>
            </p:txBody>
          </p:sp>
        </mc:Choice>
        <mc:Fallback>
          <p:sp>
            <p:nvSpPr>
              <p:cNvPr id="30" name="jn big"/>
              <p:cNvSpPr>
                <a:spLocks noRot="1" noChangeAspect="1" noMove="1" noResize="1" noEditPoints="1" noAdjustHandles="1" noChangeArrowheads="1" noChangeShapeType="1" noTextEdit="1"/>
              </p:cNvSpPr>
              <p:nvPr/>
            </p:nvSpPr>
            <p:spPr>
              <a:xfrm>
                <a:off x="3319246" y="3943454"/>
                <a:ext cx="1306073" cy="1107996"/>
              </a:xfrm>
              <a:prstGeom prst="rect">
                <a:avLst/>
              </a:prstGeom>
              <a:blipFill rotWithShape="0">
                <a:blip r:embed="rId13"/>
                <a:stretch>
                  <a:fillRect/>
                </a:stretch>
              </a:blipFill>
              <a:ln w="3175">
                <a:solidFill>
                  <a:schemeClr val="bg1"/>
                </a:solidFill>
              </a:ln>
            </p:spPr>
            <p:txBody>
              <a:bodyPr/>
              <a:lstStyle/>
              <a:p>
                <a:r>
                  <a:rPr lang="en-GB">
                    <a:noFill/>
                  </a:rPr>
                  <a:t> </a:t>
                </a:r>
              </a:p>
            </p:txBody>
          </p:sp>
        </mc:Fallback>
      </mc:AlternateContent>
      <p:sp>
        <p:nvSpPr>
          <p:cNvPr id="34" name="Title"/>
          <p:cNvSpPr txBox="1">
            <a:spLocks/>
          </p:cNvSpPr>
          <p:nvPr/>
        </p:nvSpPr>
        <p:spPr bwMode="auto">
          <a:xfrm>
            <a:off x="152400" y="0"/>
            <a:ext cx="8845550" cy="60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n-GB" dirty="0">
                <a:solidFill>
                  <a:schemeClr val="tx1"/>
                </a:solidFill>
              </a:rPr>
              <a:t>Physics</a:t>
            </a:r>
          </a:p>
        </p:txBody>
      </p:sp>
      <p:sp>
        <p:nvSpPr>
          <p:cNvPr id="47" name="Text Placeholder 4"/>
          <p:cNvSpPr>
            <a:spLocks noGrp="1"/>
          </p:cNvSpPr>
          <p:nvPr>
            <p:ph type="body" idx="1"/>
          </p:nvPr>
        </p:nvSpPr>
        <p:spPr>
          <a:xfrm>
            <a:off x="4707619" y="601126"/>
            <a:ext cx="4346576" cy="408894"/>
          </a:xfrm>
        </p:spPr>
        <p:txBody>
          <a:bodyPr/>
          <a:lstStyle/>
          <a:p>
            <a:r>
              <a:rPr lang="en-GB" sz="2800" dirty="0" smtClean="0"/>
              <a:t>At moment of collision</a:t>
            </a:r>
            <a:endParaRPr lang="en-GB" sz="2800" dirty="0"/>
          </a:p>
        </p:txBody>
      </p:sp>
      <p:sp>
        <p:nvSpPr>
          <p:cNvPr id="48" name="Content Placeholder 2"/>
          <p:cNvSpPr>
            <a:spLocks noGrp="1"/>
          </p:cNvSpPr>
          <p:nvPr>
            <p:ph sz="half" idx="2"/>
          </p:nvPr>
        </p:nvSpPr>
        <p:spPr>
          <a:xfrm>
            <a:off x="4707619" y="1004695"/>
            <a:ext cx="4346576" cy="1684760"/>
          </a:xfrm>
          <a:noFill/>
        </p:spPr>
        <p:txBody>
          <a:bodyPr/>
          <a:lstStyle/>
          <a:p>
            <a:r>
              <a:rPr lang="en-GB" sz="2400" dirty="0"/>
              <a:t>Conservation </a:t>
            </a:r>
            <a:r>
              <a:rPr lang="en-GB" sz="2400" dirty="0" smtClean="0"/>
              <a:t>of momentum</a:t>
            </a:r>
          </a:p>
          <a:p>
            <a:pPr lvl="1"/>
            <a:r>
              <a:rPr lang="en-GB" sz="2000" dirty="0" smtClean="0"/>
              <a:t>Linear</a:t>
            </a:r>
          </a:p>
          <a:p>
            <a:pPr lvl="1"/>
            <a:r>
              <a:rPr lang="en-GB" sz="2000" dirty="0" smtClean="0"/>
              <a:t>Angular</a:t>
            </a:r>
            <a:endParaRPr lang="en-GB" sz="2400" dirty="0" smtClean="0"/>
          </a:p>
          <a:p>
            <a:r>
              <a:rPr lang="en-GB" sz="2400" dirty="0" smtClean="0">
                <a:solidFill>
                  <a:schemeClr val="bg1">
                    <a:lumMod val="75000"/>
                  </a:schemeClr>
                </a:solidFill>
              </a:rPr>
              <a:t>Energy is not created</a:t>
            </a:r>
          </a:p>
        </p:txBody>
      </p:sp>
      <p:sp>
        <p:nvSpPr>
          <p:cNvPr id="49" name="Text Placeholder 5"/>
          <p:cNvSpPr>
            <a:spLocks noGrp="1"/>
          </p:cNvSpPr>
          <p:nvPr>
            <p:ph type="body" sz="quarter" idx="3"/>
          </p:nvPr>
        </p:nvSpPr>
        <p:spPr>
          <a:xfrm>
            <a:off x="96155" y="601126"/>
            <a:ext cx="4017964" cy="408894"/>
          </a:xfrm>
        </p:spPr>
        <p:txBody>
          <a:bodyPr/>
          <a:lstStyle/>
          <a:p>
            <a:r>
              <a:rPr lang="en-GB" sz="2800" dirty="0" smtClean="0"/>
              <a:t>Away from collision</a:t>
            </a:r>
            <a:endParaRPr lang="en-GB" sz="2800" dirty="0"/>
          </a:p>
        </p:txBody>
      </p:sp>
      <p:sp>
        <p:nvSpPr>
          <p:cNvPr id="50" name="Content Placeholder 3"/>
          <p:cNvSpPr>
            <a:spLocks noGrp="1"/>
          </p:cNvSpPr>
          <p:nvPr>
            <p:ph sz="quarter" idx="4"/>
          </p:nvPr>
        </p:nvSpPr>
        <p:spPr>
          <a:xfrm>
            <a:off x="96156" y="1004695"/>
            <a:ext cx="4555218" cy="1684760"/>
          </a:xfrm>
        </p:spPr>
        <p:txBody>
          <a:bodyPr/>
          <a:lstStyle/>
          <a:p>
            <a:r>
              <a:rPr lang="en-GB" sz="2400" dirty="0" smtClean="0"/>
              <a:t>Conservation </a:t>
            </a:r>
            <a:r>
              <a:rPr lang="en-GB" sz="2400" dirty="0"/>
              <a:t>of </a:t>
            </a:r>
            <a:r>
              <a:rPr lang="en-GB" sz="2400" dirty="0" smtClean="0"/>
              <a:t>momentum</a:t>
            </a:r>
          </a:p>
          <a:p>
            <a:pPr lvl="1"/>
            <a:r>
              <a:rPr lang="en-GB" sz="2000" dirty="0" smtClean="0"/>
              <a:t>Linear (orthogonal to gravity)</a:t>
            </a:r>
          </a:p>
          <a:p>
            <a:pPr lvl="1"/>
            <a:r>
              <a:rPr lang="en-GB" sz="2000" dirty="0" smtClean="0"/>
              <a:t>Angular</a:t>
            </a:r>
          </a:p>
        </p:txBody>
      </p:sp>
      <mc:AlternateContent xmlns:mc="http://schemas.openxmlformats.org/markup-compatibility/2006">
        <mc:Choice xmlns:a14="http://schemas.microsoft.com/office/drawing/2010/main" Requires="a14">
          <p:sp>
            <p:nvSpPr>
              <p:cNvPr id="4" name="jn-lin0"/>
              <p:cNvSpPr txBox="1"/>
              <p:nvPr/>
            </p:nvSpPr>
            <p:spPr>
              <a:xfrm>
                <a:off x="3255538" y="3462856"/>
                <a:ext cx="330219" cy="30777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𝑗</m:t>
                      </m:r>
                      <m:r>
                        <a:rPr lang="en-GB" sz="2000" b="1" i="1" smtClean="0">
                          <a:latin typeface="Cambria Math" panose="02040503050406030204" pitchFamily="18" charset="0"/>
                        </a:rPr>
                        <m:t>𝒏</m:t>
                      </m:r>
                    </m:oMath>
                  </m:oMathPara>
                </a14:m>
                <a:endParaRPr lang="en-GB" sz="2000" b="1" dirty="0"/>
              </a:p>
            </p:txBody>
          </p:sp>
        </mc:Choice>
        <mc:Fallback>
          <p:sp>
            <p:nvSpPr>
              <p:cNvPr id="4" name="jn-lin0"/>
              <p:cNvSpPr txBox="1">
                <a:spLocks noRot="1" noChangeAspect="1" noMove="1" noResize="1" noEditPoints="1" noAdjustHandles="1" noChangeArrowheads="1" noChangeShapeType="1" noTextEdit="1"/>
              </p:cNvSpPr>
              <p:nvPr/>
            </p:nvSpPr>
            <p:spPr>
              <a:xfrm>
                <a:off x="3255538" y="3462856"/>
                <a:ext cx="330219" cy="307777"/>
              </a:xfrm>
              <a:prstGeom prst="rect">
                <a:avLst/>
              </a:prstGeom>
              <a:blipFill rotWithShape="0">
                <a:blip r:embed="rId14"/>
                <a:stretch>
                  <a:fillRect l="-24074" r="-9259" b="-3529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9" name="jn-lin1"/>
              <p:cNvSpPr txBox="1"/>
              <p:nvPr/>
            </p:nvSpPr>
            <p:spPr>
              <a:xfrm>
                <a:off x="3255538" y="4084898"/>
                <a:ext cx="330219" cy="30777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𝑗</m:t>
                      </m:r>
                      <m:r>
                        <a:rPr lang="en-GB" sz="2000" b="1" i="1" smtClean="0">
                          <a:latin typeface="Cambria Math" panose="02040503050406030204" pitchFamily="18" charset="0"/>
                        </a:rPr>
                        <m:t>𝒏</m:t>
                      </m:r>
                    </m:oMath>
                  </m:oMathPara>
                </a14:m>
                <a:endParaRPr lang="en-GB" sz="2000" b="1" dirty="0"/>
              </a:p>
            </p:txBody>
          </p:sp>
        </mc:Choice>
        <mc:Fallback>
          <p:sp>
            <p:nvSpPr>
              <p:cNvPr id="39" name="jn-lin1"/>
              <p:cNvSpPr txBox="1">
                <a:spLocks noRot="1" noChangeAspect="1" noMove="1" noResize="1" noEditPoints="1" noAdjustHandles="1" noChangeArrowheads="1" noChangeShapeType="1" noTextEdit="1"/>
              </p:cNvSpPr>
              <p:nvPr/>
            </p:nvSpPr>
            <p:spPr>
              <a:xfrm>
                <a:off x="3255538" y="4084898"/>
                <a:ext cx="330219" cy="307777"/>
              </a:xfrm>
              <a:prstGeom prst="rect">
                <a:avLst/>
              </a:prstGeom>
              <a:blipFill rotWithShape="0">
                <a:blip r:embed="rId15"/>
                <a:stretch>
                  <a:fillRect l="-24074" r="-9259" b="-3529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0" name="jn-ang0"/>
              <p:cNvSpPr txBox="1"/>
              <p:nvPr/>
            </p:nvSpPr>
            <p:spPr>
              <a:xfrm>
                <a:off x="3255538" y="4713346"/>
                <a:ext cx="330219" cy="30777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𝑗</m:t>
                      </m:r>
                      <m:r>
                        <a:rPr lang="en-GB" sz="2000" b="1" i="1" smtClean="0">
                          <a:latin typeface="Cambria Math" panose="02040503050406030204" pitchFamily="18" charset="0"/>
                        </a:rPr>
                        <m:t>𝒏</m:t>
                      </m:r>
                    </m:oMath>
                  </m:oMathPara>
                </a14:m>
                <a:endParaRPr lang="en-GB" sz="2000" b="1" dirty="0"/>
              </a:p>
            </p:txBody>
          </p:sp>
        </mc:Choice>
        <mc:Fallback>
          <p:sp>
            <p:nvSpPr>
              <p:cNvPr id="40" name="jn-ang0"/>
              <p:cNvSpPr txBox="1">
                <a:spLocks noRot="1" noChangeAspect="1" noMove="1" noResize="1" noEditPoints="1" noAdjustHandles="1" noChangeArrowheads="1" noChangeShapeType="1" noTextEdit="1"/>
              </p:cNvSpPr>
              <p:nvPr/>
            </p:nvSpPr>
            <p:spPr>
              <a:xfrm>
                <a:off x="3255538" y="4713346"/>
                <a:ext cx="330219" cy="307777"/>
              </a:xfrm>
              <a:prstGeom prst="rect">
                <a:avLst/>
              </a:prstGeom>
              <a:blipFill rotWithShape="0">
                <a:blip r:embed="rId16"/>
                <a:stretch>
                  <a:fillRect l="-24074" r="-9259" b="-3529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2" name="jn-ang1"/>
              <p:cNvSpPr txBox="1"/>
              <p:nvPr/>
            </p:nvSpPr>
            <p:spPr>
              <a:xfrm>
                <a:off x="3255538" y="5366318"/>
                <a:ext cx="330219" cy="30777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𝑗</m:t>
                      </m:r>
                      <m:r>
                        <a:rPr lang="en-GB" sz="2000" b="1" i="1" smtClean="0">
                          <a:latin typeface="Cambria Math" panose="02040503050406030204" pitchFamily="18" charset="0"/>
                        </a:rPr>
                        <m:t>𝒏</m:t>
                      </m:r>
                    </m:oMath>
                  </m:oMathPara>
                </a14:m>
                <a:endParaRPr lang="en-GB" sz="2000" b="1" dirty="0"/>
              </a:p>
            </p:txBody>
          </p:sp>
        </mc:Choice>
        <mc:Fallback>
          <p:sp>
            <p:nvSpPr>
              <p:cNvPr id="42" name="jn-ang1"/>
              <p:cNvSpPr txBox="1">
                <a:spLocks noRot="1" noChangeAspect="1" noMove="1" noResize="1" noEditPoints="1" noAdjustHandles="1" noChangeArrowheads="1" noChangeShapeType="1" noTextEdit="1"/>
              </p:cNvSpPr>
              <p:nvPr/>
            </p:nvSpPr>
            <p:spPr>
              <a:xfrm>
                <a:off x="3255538" y="5366318"/>
                <a:ext cx="330219" cy="307777"/>
              </a:xfrm>
              <a:prstGeom prst="rect">
                <a:avLst/>
              </a:prstGeom>
              <a:blipFill rotWithShape="0">
                <a:blip r:embed="rId17"/>
                <a:stretch>
                  <a:fillRect l="-24074" r="-9259" b="-35294"/>
                </a:stretch>
              </a:blipFill>
            </p:spPr>
            <p:txBody>
              <a:bodyPr/>
              <a:lstStyle/>
              <a:p>
                <a:r>
                  <a:rPr lang="en-GB">
                    <a:noFill/>
                  </a:rPr>
                  <a:t> </a:t>
                </a:r>
              </a:p>
            </p:txBody>
          </p:sp>
        </mc:Fallback>
      </mc:AlternateContent>
    </p:spTree>
    <p:extLst>
      <p:ext uri="{BB962C8B-B14F-4D97-AF65-F5344CB8AC3E}">
        <p14:creationId xmlns:p14="http://schemas.microsoft.com/office/powerpoint/2010/main" val="130266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grpId="1" nodeType="clickEffect">
                                  <p:stCondLst>
                                    <p:cond delay="0"/>
                                  </p:stCondLst>
                                  <p:childTnLst>
                                    <p:anim calcmode="lin" valueType="num">
                                      <p:cBhvr>
                                        <p:cTn id="50" dur="1000"/>
                                        <p:tgtEl>
                                          <p:spTgt spid="39"/>
                                        </p:tgtEl>
                                        <p:attrNameLst>
                                          <p:attrName>ppt_w</p:attrName>
                                        </p:attrNameLst>
                                      </p:cBhvr>
                                      <p:tavLst>
                                        <p:tav tm="0">
                                          <p:val>
                                            <p:strVal val="ppt_w"/>
                                          </p:val>
                                        </p:tav>
                                        <p:tav tm="100000">
                                          <p:val>
                                            <p:fltVal val="0"/>
                                          </p:val>
                                        </p:tav>
                                      </p:tavLst>
                                    </p:anim>
                                    <p:anim calcmode="lin" valueType="num">
                                      <p:cBhvr>
                                        <p:cTn id="51" dur="1000"/>
                                        <p:tgtEl>
                                          <p:spTgt spid="39"/>
                                        </p:tgtEl>
                                        <p:attrNameLst>
                                          <p:attrName>ppt_h</p:attrName>
                                        </p:attrNameLst>
                                      </p:cBhvr>
                                      <p:tavLst>
                                        <p:tav tm="0">
                                          <p:val>
                                            <p:strVal val="ppt_h"/>
                                          </p:val>
                                        </p:tav>
                                        <p:tav tm="100000">
                                          <p:val>
                                            <p:fltVal val="0"/>
                                          </p:val>
                                        </p:tav>
                                      </p:tavLst>
                                    </p:anim>
                                    <p:anim calcmode="lin" valueType="num">
                                      <p:cBhvr>
                                        <p:cTn id="52" dur="1000"/>
                                        <p:tgtEl>
                                          <p:spTgt spid="39"/>
                                        </p:tgtEl>
                                        <p:attrNameLst>
                                          <p:attrName>style.rotation</p:attrName>
                                        </p:attrNameLst>
                                      </p:cBhvr>
                                      <p:tavLst>
                                        <p:tav tm="0">
                                          <p:val>
                                            <p:fltVal val="0"/>
                                          </p:val>
                                        </p:tav>
                                        <p:tav tm="100000">
                                          <p:val>
                                            <p:fltVal val="90"/>
                                          </p:val>
                                        </p:tav>
                                      </p:tavLst>
                                    </p:anim>
                                    <p:animEffect transition="out" filter="fade">
                                      <p:cBhvr>
                                        <p:cTn id="53" dur="1000"/>
                                        <p:tgtEl>
                                          <p:spTgt spid="39"/>
                                        </p:tgtEl>
                                      </p:cBhvr>
                                    </p:animEffect>
                                    <p:set>
                                      <p:cBhvr>
                                        <p:cTn id="54" dur="1" fill="hold">
                                          <p:stCondLst>
                                            <p:cond delay="999"/>
                                          </p:stCondLst>
                                        </p:cTn>
                                        <p:tgtEl>
                                          <p:spTgt spid="39"/>
                                        </p:tgtEl>
                                        <p:attrNameLst>
                                          <p:attrName>style.visibility</p:attrName>
                                        </p:attrNameLst>
                                      </p:cBhvr>
                                      <p:to>
                                        <p:strVal val="hidden"/>
                                      </p:to>
                                    </p:set>
                                  </p:childTnLst>
                                </p:cTn>
                              </p:par>
                              <p:par>
                                <p:cTn id="55" presetID="31" presetClass="exit" presetSubtype="0" fill="hold" grpId="1" nodeType="withEffect">
                                  <p:stCondLst>
                                    <p:cond delay="0"/>
                                  </p:stCondLst>
                                  <p:childTnLst>
                                    <p:anim calcmode="lin" valueType="num">
                                      <p:cBhvr>
                                        <p:cTn id="56" dur="1000"/>
                                        <p:tgtEl>
                                          <p:spTgt spid="40"/>
                                        </p:tgtEl>
                                        <p:attrNameLst>
                                          <p:attrName>ppt_w</p:attrName>
                                        </p:attrNameLst>
                                      </p:cBhvr>
                                      <p:tavLst>
                                        <p:tav tm="0">
                                          <p:val>
                                            <p:strVal val="ppt_w"/>
                                          </p:val>
                                        </p:tav>
                                        <p:tav tm="100000">
                                          <p:val>
                                            <p:fltVal val="0"/>
                                          </p:val>
                                        </p:tav>
                                      </p:tavLst>
                                    </p:anim>
                                    <p:anim calcmode="lin" valueType="num">
                                      <p:cBhvr>
                                        <p:cTn id="57" dur="1000"/>
                                        <p:tgtEl>
                                          <p:spTgt spid="40"/>
                                        </p:tgtEl>
                                        <p:attrNameLst>
                                          <p:attrName>ppt_h</p:attrName>
                                        </p:attrNameLst>
                                      </p:cBhvr>
                                      <p:tavLst>
                                        <p:tav tm="0">
                                          <p:val>
                                            <p:strVal val="ppt_h"/>
                                          </p:val>
                                        </p:tav>
                                        <p:tav tm="100000">
                                          <p:val>
                                            <p:fltVal val="0"/>
                                          </p:val>
                                        </p:tav>
                                      </p:tavLst>
                                    </p:anim>
                                    <p:anim calcmode="lin" valueType="num">
                                      <p:cBhvr>
                                        <p:cTn id="58" dur="1000"/>
                                        <p:tgtEl>
                                          <p:spTgt spid="40"/>
                                        </p:tgtEl>
                                        <p:attrNameLst>
                                          <p:attrName>style.rotation</p:attrName>
                                        </p:attrNameLst>
                                      </p:cBhvr>
                                      <p:tavLst>
                                        <p:tav tm="0">
                                          <p:val>
                                            <p:fltVal val="0"/>
                                          </p:val>
                                        </p:tav>
                                        <p:tav tm="100000">
                                          <p:val>
                                            <p:fltVal val="90"/>
                                          </p:val>
                                        </p:tav>
                                      </p:tavLst>
                                    </p:anim>
                                    <p:animEffect transition="out" filter="fade">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par>
                                <p:cTn id="61" presetID="31" presetClass="exit" presetSubtype="0" fill="hold" grpId="1" nodeType="withEffect">
                                  <p:stCondLst>
                                    <p:cond delay="0"/>
                                  </p:stCondLst>
                                  <p:childTnLst>
                                    <p:anim calcmode="lin" valueType="num">
                                      <p:cBhvr>
                                        <p:cTn id="62" dur="1000"/>
                                        <p:tgtEl>
                                          <p:spTgt spid="42"/>
                                        </p:tgtEl>
                                        <p:attrNameLst>
                                          <p:attrName>ppt_w</p:attrName>
                                        </p:attrNameLst>
                                      </p:cBhvr>
                                      <p:tavLst>
                                        <p:tav tm="0">
                                          <p:val>
                                            <p:strVal val="ppt_w"/>
                                          </p:val>
                                        </p:tav>
                                        <p:tav tm="100000">
                                          <p:val>
                                            <p:fltVal val="0"/>
                                          </p:val>
                                        </p:tav>
                                      </p:tavLst>
                                    </p:anim>
                                    <p:anim calcmode="lin" valueType="num">
                                      <p:cBhvr>
                                        <p:cTn id="63" dur="1000"/>
                                        <p:tgtEl>
                                          <p:spTgt spid="42"/>
                                        </p:tgtEl>
                                        <p:attrNameLst>
                                          <p:attrName>ppt_h</p:attrName>
                                        </p:attrNameLst>
                                      </p:cBhvr>
                                      <p:tavLst>
                                        <p:tav tm="0">
                                          <p:val>
                                            <p:strVal val="ppt_h"/>
                                          </p:val>
                                        </p:tav>
                                        <p:tav tm="100000">
                                          <p:val>
                                            <p:fltVal val="0"/>
                                          </p:val>
                                        </p:tav>
                                      </p:tavLst>
                                    </p:anim>
                                    <p:anim calcmode="lin" valueType="num">
                                      <p:cBhvr>
                                        <p:cTn id="64" dur="1000"/>
                                        <p:tgtEl>
                                          <p:spTgt spid="42"/>
                                        </p:tgtEl>
                                        <p:attrNameLst>
                                          <p:attrName>style.rotation</p:attrName>
                                        </p:attrNameLst>
                                      </p:cBhvr>
                                      <p:tavLst>
                                        <p:tav tm="0">
                                          <p:val>
                                            <p:fltVal val="0"/>
                                          </p:val>
                                        </p:tav>
                                        <p:tav tm="100000">
                                          <p:val>
                                            <p:fltVal val="90"/>
                                          </p:val>
                                        </p:tav>
                                      </p:tavLst>
                                    </p:anim>
                                    <p:animEffect transition="out" filter="fade">
                                      <p:cBhvr>
                                        <p:cTn id="65" dur="1000"/>
                                        <p:tgtEl>
                                          <p:spTgt spid="42"/>
                                        </p:tgtEl>
                                      </p:cBhvr>
                                    </p:animEffect>
                                    <p:set>
                                      <p:cBhvr>
                                        <p:cTn id="66" dur="1" fill="hold">
                                          <p:stCondLst>
                                            <p:cond delay="999"/>
                                          </p:stCondLst>
                                        </p:cTn>
                                        <p:tgtEl>
                                          <p:spTgt spid="42"/>
                                        </p:tgtEl>
                                        <p:attrNameLst>
                                          <p:attrName>style.visibility</p:attrName>
                                        </p:attrNameLst>
                                      </p:cBhvr>
                                      <p:to>
                                        <p:strVal val="hidden"/>
                                      </p:to>
                                    </p:set>
                                  </p:childTnLst>
                                </p:cTn>
                              </p:par>
                              <p:par>
                                <p:cTn id="67" presetID="31" presetClass="exit" presetSubtype="0" fill="hold" grpId="1" nodeType="withEffect">
                                  <p:stCondLst>
                                    <p:cond delay="0"/>
                                  </p:stCondLst>
                                  <p:childTnLst>
                                    <p:anim calcmode="lin" valueType="num">
                                      <p:cBhvr>
                                        <p:cTn id="68" dur="1000"/>
                                        <p:tgtEl>
                                          <p:spTgt spid="4"/>
                                        </p:tgtEl>
                                        <p:attrNameLst>
                                          <p:attrName>ppt_w</p:attrName>
                                        </p:attrNameLst>
                                      </p:cBhvr>
                                      <p:tavLst>
                                        <p:tav tm="0">
                                          <p:val>
                                            <p:strVal val="ppt_w"/>
                                          </p:val>
                                        </p:tav>
                                        <p:tav tm="100000">
                                          <p:val>
                                            <p:fltVal val="0"/>
                                          </p:val>
                                        </p:tav>
                                      </p:tavLst>
                                    </p:anim>
                                    <p:anim calcmode="lin" valueType="num">
                                      <p:cBhvr>
                                        <p:cTn id="69" dur="1000"/>
                                        <p:tgtEl>
                                          <p:spTgt spid="4"/>
                                        </p:tgtEl>
                                        <p:attrNameLst>
                                          <p:attrName>ppt_h</p:attrName>
                                        </p:attrNameLst>
                                      </p:cBhvr>
                                      <p:tavLst>
                                        <p:tav tm="0">
                                          <p:val>
                                            <p:strVal val="ppt_h"/>
                                          </p:val>
                                        </p:tav>
                                        <p:tav tm="100000">
                                          <p:val>
                                            <p:fltVal val="0"/>
                                          </p:val>
                                        </p:tav>
                                      </p:tavLst>
                                    </p:anim>
                                    <p:anim calcmode="lin" valueType="num">
                                      <p:cBhvr>
                                        <p:cTn id="70" dur="1000"/>
                                        <p:tgtEl>
                                          <p:spTgt spid="4"/>
                                        </p:tgtEl>
                                        <p:attrNameLst>
                                          <p:attrName>style.rotation</p:attrName>
                                        </p:attrNameLst>
                                      </p:cBhvr>
                                      <p:tavLst>
                                        <p:tav tm="0">
                                          <p:val>
                                            <p:fltVal val="0"/>
                                          </p:val>
                                        </p:tav>
                                        <p:tav tm="100000">
                                          <p:val>
                                            <p:fltVal val="90"/>
                                          </p:val>
                                        </p:tav>
                                      </p:tavLst>
                                    </p:anim>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2" grpId="0"/>
      <p:bldP spid="28" grpId="0"/>
      <p:bldP spid="53" grpId="0"/>
      <p:bldP spid="30" grpId="0" animBg="1"/>
      <p:bldP spid="4" grpId="0"/>
      <p:bldP spid="4" grpId="1"/>
      <p:bldP spid="39" grpId="0"/>
      <p:bldP spid="39" grpId="1"/>
      <p:bldP spid="40" grpId="0"/>
      <p:bldP spid="40" grpId="1"/>
      <p:bldP spid="42" grpId="0"/>
      <p:bldP spid="4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Optimization – Impulse term</a:t>
            </a:r>
            <a:endParaRPr lang="en-GB" dirty="0"/>
          </a:p>
        </p:txBody>
      </p:sp>
      <p:grpSp>
        <p:nvGrpSpPr>
          <p:cNvPr id="14" name="imp"/>
          <p:cNvGrpSpPr/>
          <p:nvPr/>
        </p:nvGrpSpPr>
        <p:grpSpPr>
          <a:xfrm>
            <a:off x="2826339" y="2411660"/>
            <a:ext cx="3524220" cy="2321142"/>
            <a:chOff x="5314421" y="1314667"/>
            <a:chExt cx="3599342" cy="2321142"/>
          </a:xfrm>
        </p:grpSpPr>
        <mc:AlternateContent xmlns:mc="http://schemas.openxmlformats.org/markup-compatibility/2006">
          <mc:Choice xmlns:a14="http://schemas.microsoft.com/office/drawing/2010/main" Requires="a14">
            <p:sp>
              <p:nvSpPr>
                <p:cNvPr id="15" name="imp.1"/>
                <p:cNvSpPr/>
                <p:nvPr/>
              </p:nvSpPr>
              <p:spPr>
                <a:xfrm>
                  <a:off x="5987875" y="1314667"/>
                  <a:ext cx="1369331" cy="4185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4E81B9"/>
                                </a:solidFill>
                                <a:latin typeface="Cambria Math" panose="02040503050406030204" pitchFamily="18" charset="0"/>
                              </a:rPr>
                            </m:ctrlPr>
                          </m:sSubPr>
                          <m:e>
                            <m:r>
                              <a:rPr lang="en-GB" sz="2000" i="1">
                                <a:solidFill>
                                  <a:srgbClr val="4E81B9"/>
                                </a:solidFill>
                                <a:latin typeface="Cambria Math" panose="02040503050406030204" pitchFamily="18" charset="0"/>
                              </a:rPr>
                              <m:t>𝑚</m:t>
                            </m:r>
                          </m:e>
                          <m:sub>
                            <m:r>
                              <a:rPr lang="en-GB" sz="2000" b="0" i="1" smtClean="0">
                                <a:solidFill>
                                  <a:srgbClr val="4E81B9"/>
                                </a:solidFill>
                                <a:latin typeface="Cambria Math" panose="02040503050406030204" pitchFamily="18" charset="0"/>
                              </a:rPr>
                              <m:t>𝑎</m:t>
                            </m:r>
                          </m:sub>
                        </m:sSub>
                        <m:sSubSup>
                          <m:sSubSupPr>
                            <m:ctrlPr>
                              <a:rPr lang="en-GB" sz="2000"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𝒗</m:t>
                            </m:r>
                          </m:e>
                          <m:sub>
                            <m:r>
                              <a:rPr lang="en-GB" sz="2000" b="0" i="1" smtClean="0">
                                <a:solidFill>
                                  <a:srgbClr val="4E81B9"/>
                                </a:solidFill>
                                <a:latin typeface="Cambria Math" panose="02040503050406030204" pitchFamily="18" charset="0"/>
                              </a:rPr>
                              <m:t>𝑎</m:t>
                            </m:r>
                          </m:sub>
                          <m:sup>
                            <m:r>
                              <a:rPr lang="en-GB" sz="2000" i="1">
                                <a:solidFill>
                                  <a:srgbClr val="4E81B9"/>
                                </a:solidFill>
                                <a:latin typeface="Cambria Math" panose="02040503050406030204" pitchFamily="18" charset="0"/>
                              </a:rPr>
                              <m:t>𝑝</m:t>
                            </m:r>
                            <m:r>
                              <a:rPr lang="en-GB" sz="2000" b="0" i="1" smtClean="0">
                                <a:solidFill>
                                  <a:srgbClr val="4E81B9"/>
                                </a:solidFill>
                                <a:latin typeface="Cambria Math" panose="02040503050406030204" pitchFamily="18" charset="0"/>
                              </a:rPr>
                              <m:t>𝑟𝑒</m:t>
                            </m:r>
                          </m:sup>
                        </m:sSubSup>
                        <m:r>
                          <a:rPr lang="en-GB" sz="2000" b="0" i="1" smtClean="0">
                            <a:solidFill>
                              <a:srgbClr val="4E81B9"/>
                            </a:solidFill>
                            <a:latin typeface="Cambria Math" panose="02040503050406030204" pitchFamily="18" charset="0"/>
                          </a:rPr>
                          <m:t>+</m:t>
                        </m:r>
                      </m:oMath>
                    </m:oMathPara>
                  </a14:m>
                  <a:endParaRPr lang="en-GB" sz="2000" b="1" dirty="0">
                    <a:solidFill>
                      <a:srgbClr val="4E81B9"/>
                    </a:solidFill>
                  </a:endParaRPr>
                </a:p>
              </p:txBody>
            </p:sp>
          </mc:Choice>
          <mc:Fallback>
            <p:sp>
              <p:nvSpPr>
                <p:cNvPr id="15" name="imp.1"/>
                <p:cNvSpPr>
                  <a:spLocks noRot="1" noChangeAspect="1" noMove="1" noResize="1" noEditPoints="1" noAdjustHandles="1" noChangeArrowheads="1" noChangeShapeType="1" noTextEdit="1"/>
                </p:cNvSpPr>
                <p:nvPr/>
              </p:nvSpPr>
              <p:spPr>
                <a:xfrm>
                  <a:off x="5987875" y="1314667"/>
                  <a:ext cx="1369331" cy="418513"/>
                </a:xfrm>
                <a:prstGeom prst="rect">
                  <a:avLst/>
                </a:prstGeom>
                <a:blipFill rotWithShape="0">
                  <a:blip r:embed="rId2"/>
                  <a:stretch>
                    <a:fillRect b="-147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 name="imp.2"/>
                <p:cNvSpPr/>
                <p:nvPr/>
              </p:nvSpPr>
              <p:spPr>
                <a:xfrm>
                  <a:off x="5994978" y="1937378"/>
                  <a:ext cx="1364877" cy="4342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4E81B9"/>
                                </a:solidFill>
                                <a:latin typeface="Cambria Math" panose="02040503050406030204" pitchFamily="18" charset="0"/>
                              </a:rPr>
                            </m:ctrlPr>
                          </m:sSubPr>
                          <m:e>
                            <m:r>
                              <a:rPr lang="en-GB" sz="2000" i="1">
                                <a:solidFill>
                                  <a:srgbClr val="4E81B9"/>
                                </a:solidFill>
                                <a:latin typeface="Cambria Math" panose="02040503050406030204" pitchFamily="18" charset="0"/>
                              </a:rPr>
                              <m:t>𝑚</m:t>
                            </m:r>
                          </m:e>
                          <m:sub>
                            <m:r>
                              <a:rPr lang="en-GB" sz="2000" b="0" i="1" smtClean="0">
                                <a:solidFill>
                                  <a:srgbClr val="4E81B9"/>
                                </a:solidFill>
                                <a:latin typeface="Cambria Math" panose="02040503050406030204" pitchFamily="18" charset="0"/>
                              </a:rPr>
                              <m:t>𝑏</m:t>
                            </m:r>
                          </m:sub>
                        </m:sSub>
                        <m:sSubSup>
                          <m:sSubSupPr>
                            <m:ctrlPr>
                              <a:rPr lang="en-GB" sz="2000"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𝒗</m:t>
                            </m:r>
                          </m:e>
                          <m:sub>
                            <m:r>
                              <a:rPr lang="en-GB" sz="2000" b="0" i="1" smtClean="0">
                                <a:solidFill>
                                  <a:srgbClr val="4E81B9"/>
                                </a:solidFill>
                                <a:latin typeface="Cambria Math" panose="02040503050406030204" pitchFamily="18" charset="0"/>
                              </a:rPr>
                              <m:t>𝑏</m:t>
                            </m:r>
                          </m:sub>
                          <m:sup>
                            <m:r>
                              <a:rPr lang="en-GB" sz="2000" i="1">
                                <a:solidFill>
                                  <a:srgbClr val="4E81B9"/>
                                </a:solidFill>
                                <a:latin typeface="Cambria Math" panose="02040503050406030204" pitchFamily="18" charset="0"/>
                              </a:rPr>
                              <m:t>𝑝</m:t>
                            </m:r>
                            <m:r>
                              <a:rPr lang="en-GB" sz="2000" b="0" i="1" smtClean="0">
                                <a:solidFill>
                                  <a:srgbClr val="4E81B9"/>
                                </a:solidFill>
                                <a:latin typeface="Cambria Math" panose="02040503050406030204" pitchFamily="18" charset="0"/>
                              </a:rPr>
                              <m:t>𝑟𝑒</m:t>
                            </m:r>
                          </m:sup>
                        </m:sSubSup>
                        <m:r>
                          <a:rPr lang="en-GB" sz="2000" b="0" i="1" smtClean="0">
                            <a:solidFill>
                              <a:srgbClr val="4E81B9"/>
                            </a:solidFill>
                            <a:latin typeface="Cambria Math" panose="02040503050406030204" pitchFamily="18" charset="0"/>
                          </a:rPr>
                          <m:t>−</m:t>
                        </m:r>
                      </m:oMath>
                    </m:oMathPara>
                  </a14:m>
                  <a:endParaRPr lang="en-GB" sz="2000" b="1" dirty="0">
                    <a:solidFill>
                      <a:srgbClr val="4E81B9"/>
                    </a:solidFill>
                  </a:endParaRPr>
                </a:p>
              </p:txBody>
            </p:sp>
          </mc:Choice>
          <mc:Fallback>
            <p:sp>
              <p:nvSpPr>
                <p:cNvPr id="16" name="imp.2"/>
                <p:cNvSpPr>
                  <a:spLocks noRot="1" noChangeAspect="1" noMove="1" noResize="1" noEditPoints="1" noAdjustHandles="1" noChangeArrowheads="1" noChangeShapeType="1" noTextEdit="1"/>
                </p:cNvSpPr>
                <p:nvPr/>
              </p:nvSpPr>
              <p:spPr>
                <a:xfrm>
                  <a:off x="5994978" y="1937378"/>
                  <a:ext cx="1364877" cy="434286"/>
                </a:xfrm>
                <a:prstGeom prst="rect">
                  <a:avLst/>
                </a:prstGeom>
                <a:blipFill rotWithShape="0">
                  <a:blip r:embed="rId3"/>
                  <a:stretch>
                    <a:fillRect b="-42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imp.3"/>
                <p:cNvSpPr/>
                <p:nvPr/>
              </p:nvSpPr>
              <p:spPr>
                <a:xfrm>
                  <a:off x="5314421" y="2575863"/>
                  <a:ext cx="2061462" cy="4185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4E81B9"/>
                                </a:solidFill>
                                <a:latin typeface="Cambria Math" panose="02040503050406030204" pitchFamily="18" charset="0"/>
                              </a:rPr>
                            </m:ctrlPr>
                          </m:sSubPr>
                          <m:e>
                            <m:r>
                              <a:rPr lang="en-GB" sz="2000" b="1" i="1">
                                <a:solidFill>
                                  <a:srgbClr val="4E81B9"/>
                                </a:solidFill>
                                <a:latin typeface="Cambria Math" panose="02040503050406030204" pitchFamily="18" charset="0"/>
                              </a:rPr>
                              <m:t>𝑰</m:t>
                            </m:r>
                          </m:e>
                          <m:sub>
                            <m:r>
                              <a:rPr lang="en-GB" sz="2000" b="0" i="1" smtClean="0">
                                <a:solidFill>
                                  <a:srgbClr val="4E81B9"/>
                                </a:solidFill>
                                <a:latin typeface="Cambria Math" panose="02040503050406030204" pitchFamily="18" charset="0"/>
                              </a:rPr>
                              <m:t>𝑎</m:t>
                            </m:r>
                          </m:sub>
                        </m:sSub>
                        <m:sSubSup>
                          <m:sSubSupPr>
                            <m:ctrlPr>
                              <a:rPr lang="en-GB" sz="2000"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𝒘</m:t>
                            </m:r>
                          </m:e>
                          <m:sub>
                            <m:r>
                              <a:rPr lang="en-GB" sz="2000" b="0" i="1" smtClean="0">
                                <a:solidFill>
                                  <a:srgbClr val="4E81B9"/>
                                </a:solidFill>
                                <a:latin typeface="Cambria Math" panose="02040503050406030204" pitchFamily="18" charset="0"/>
                              </a:rPr>
                              <m:t>𝑎</m:t>
                            </m:r>
                          </m:sub>
                          <m:sup>
                            <m:r>
                              <a:rPr lang="en-GB" sz="2000" i="1">
                                <a:solidFill>
                                  <a:srgbClr val="4E81B9"/>
                                </a:solidFill>
                                <a:latin typeface="Cambria Math" panose="02040503050406030204" pitchFamily="18" charset="0"/>
                              </a:rPr>
                              <m:t>𝑝</m:t>
                            </m:r>
                            <m:r>
                              <a:rPr lang="en-GB" sz="2000" b="0" i="1" smtClean="0">
                                <a:solidFill>
                                  <a:srgbClr val="4E81B9"/>
                                </a:solidFill>
                                <a:latin typeface="Cambria Math" panose="02040503050406030204" pitchFamily="18" charset="0"/>
                              </a:rPr>
                              <m:t>𝑟𝑒</m:t>
                            </m:r>
                          </m:sup>
                        </m:sSubSup>
                        <m:r>
                          <a:rPr lang="en-GB" sz="2000" b="0" i="1" smtClean="0">
                            <a:solidFill>
                              <a:srgbClr val="4E81B9"/>
                            </a:solidFill>
                            <a:latin typeface="Cambria Math" panose="02040503050406030204" pitchFamily="18" charset="0"/>
                          </a:rPr>
                          <m:t>+</m:t>
                        </m:r>
                        <m:sSubSup>
                          <m:sSubSupPr>
                            <m:ctrlPr>
                              <a:rPr lang="en-GB" sz="2000" b="1"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𝒙</m:t>
                            </m:r>
                          </m:e>
                          <m:sub>
                            <m:r>
                              <a:rPr lang="en-GB" sz="2000" i="1">
                                <a:solidFill>
                                  <a:srgbClr val="4E81B9"/>
                                </a:solidFill>
                                <a:latin typeface="Cambria Math" panose="02040503050406030204" pitchFamily="18" charset="0"/>
                              </a:rPr>
                              <m:t>𝑎</m:t>
                            </m:r>
                          </m:sub>
                          <m:sup>
                            <m:r>
                              <a:rPr lang="en-GB" sz="2000" i="1">
                                <a:solidFill>
                                  <a:srgbClr val="4E81B9"/>
                                </a:solidFill>
                                <a:latin typeface="Cambria Math" panose="02040503050406030204" pitchFamily="18" charset="0"/>
                              </a:rPr>
                              <m:t>𝑐𝑜𝑙</m:t>
                            </m:r>
                          </m:sup>
                        </m:sSubSup>
                        <m:r>
                          <a:rPr lang="en-GB" sz="2000" b="1" i="1">
                            <a:solidFill>
                              <a:srgbClr val="4E81B9"/>
                            </a:solidFill>
                            <a:latin typeface="Cambria Math" panose="02040503050406030204" pitchFamily="18" charset="0"/>
                            <a:ea typeface="Cambria Math" panose="02040503050406030204" pitchFamily="18" charset="0"/>
                          </a:rPr>
                          <m:t>×</m:t>
                        </m:r>
                      </m:oMath>
                    </m:oMathPara>
                  </a14:m>
                  <a:endParaRPr lang="en-GB" sz="2000" dirty="0">
                    <a:solidFill>
                      <a:srgbClr val="4E81B9"/>
                    </a:solidFill>
                  </a:endParaRPr>
                </a:p>
              </p:txBody>
            </p:sp>
          </mc:Choice>
          <mc:Fallback xmlns="">
            <p:sp>
              <p:nvSpPr>
                <p:cNvPr id="17" name="imp.3"/>
                <p:cNvSpPr>
                  <a:spLocks noRot="1" noChangeAspect="1" noMove="1" noResize="1" noEditPoints="1" noAdjustHandles="1" noChangeArrowheads="1" noChangeShapeType="1" noTextEdit="1"/>
                </p:cNvSpPr>
                <p:nvPr/>
              </p:nvSpPr>
              <p:spPr>
                <a:xfrm>
                  <a:off x="5314421" y="2575863"/>
                  <a:ext cx="2061462" cy="418513"/>
                </a:xfrm>
                <a:prstGeom prst="rect">
                  <a:avLst/>
                </a:prstGeom>
                <a:blipFill rotWithShape="0">
                  <a:blip r:embed="rId5"/>
                  <a:stretch>
                    <a:fillRect b="-14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imp.4"/>
                <p:cNvSpPr/>
                <p:nvPr/>
              </p:nvSpPr>
              <p:spPr>
                <a:xfrm>
                  <a:off x="5334441" y="3198573"/>
                  <a:ext cx="2057010" cy="4372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4E81B9"/>
                                </a:solidFill>
                                <a:latin typeface="Cambria Math" panose="02040503050406030204" pitchFamily="18" charset="0"/>
                              </a:rPr>
                            </m:ctrlPr>
                          </m:sSubPr>
                          <m:e>
                            <m:r>
                              <a:rPr lang="en-GB" sz="2000" b="1" i="1">
                                <a:solidFill>
                                  <a:srgbClr val="4E81B9"/>
                                </a:solidFill>
                                <a:latin typeface="Cambria Math" panose="02040503050406030204" pitchFamily="18" charset="0"/>
                              </a:rPr>
                              <m:t>𝑰</m:t>
                            </m:r>
                          </m:e>
                          <m:sub>
                            <m:r>
                              <a:rPr lang="en-GB" sz="2000" b="0" i="1" smtClean="0">
                                <a:solidFill>
                                  <a:srgbClr val="4E81B9"/>
                                </a:solidFill>
                                <a:latin typeface="Cambria Math" panose="02040503050406030204" pitchFamily="18" charset="0"/>
                              </a:rPr>
                              <m:t>𝑏</m:t>
                            </m:r>
                          </m:sub>
                        </m:sSub>
                        <m:sSubSup>
                          <m:sSubSupPr>
                            <m:ctrlPr>
                              <a:rPr lang="en-GB" sz="2000"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𝒘</m:t>
                            </m:r>
                          </m:e>
                          <m:sub>
                            <m:r>
                              <a:rPr lang="en-GB" sz="2000" b="0" i="1" smtClean="0">
                                <a:solidFill>
                                  <a:srgbClr val="4E81B9"/>
                                </a:solidFill>
                                <a:latin typeface="Cambria Math" panose="02040503050406030204" pitchFamily="18" charset="0"/>
                              </a:rPr>
                              <m:t>𝑏</m:t>
                            </m:r>
                          </m:sub>
                          <m:sup>
                            <m:r>
                              <a:rPr lang="en-GB" sz="2000" i="1">
                                <a:solidFill>
                                  <a:srgbClr val="4E81B9"/>
                                </a:solidFill>
                                <a:latin typeface="Cambria Math" panose="02040503050406030204" pitchFamily="18" charset="0"/>
                              </a:rPr>
                              <m:t>𝑝</m:t>
                            </m:r>
                            <m:r>
                              <a:rPr lang="en-GB" sz="2000" b="0" i="1" smtClean="0">
                                <a:solidFill>
                                  <a:srgbClr val="4E81B9"/>
                                </a:solidFill>
                                <a:latin typeface="Cambria Math" panose="02040503050406030204" pitchFamily="18" charset="0"/>
                              </a:rPr>
                              <m:t>𝑟𝑒</m:t>
                            </m:r>
                          </m:sup>
                        </m:sSubSup>
                        <m:r>
                          <a:rPr lang="en-GB" sz="2000" b="1" i="1" smtClean="0">
                            <a:solidFill>
                              <a:srgbClr val="4E81B9"/>
                            </a:solidFill>
                            <a:latin typeface="Cambria Math" panose="02040503050406030204" pitchFamily="18" charset="0"/>
                          </a:rPr>
                          <m:t>−</m:t>
                        </m:r>
                        <m:sSubSup>
                          <m:sSubSupPr>
                            <m:ctrlPr>
                              <a:rPr lang="en-GB" sz="2000" b="1"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𝒙</m:t>
                            </m:r>
                          </m:e>
                          <m:sub>
                            <m:r>
                              <a:rPr lang="en-GB" sz="2000" b="0" i="1" smtClean="0">
                                <a:solidFill>
                                  <a:srgbClr val="4E81B9"/>
                                </a:solidFill>
                                <a:latin typeface="Cambria Math" panose="02040503050406030204" pitchFamily="18" charset="0"/>
                              </a:rPr>
                              <m:t>𝑏</m:t>
                            </m:r>
                          </m:sub>
                          <m:sup>
                            <m:r>
                              <a:rPr lang="en-GB" sz="2000" i="1">
                                <a:solidFill>
                                  <a:srgbClr val="4E81B9"/>
                                </a:solidFill>
                                <a:latin typeface="Cambria Math" panose="02040503050406030204" pitchFamily="18" charset="0"/>
                              </a:rPr>
                              <m:t>𝑐𝑜𝑙</m:t>
                            </m:r>
                          </m:sup>
                        </m:sSubSup>
                        <m:r>
                          <a:rPr lang="en-GB" sz="2000" b="1" i="1">
                            <a:solidFill>
                              <a:srgbClr val="4E81B9"/>
                            </a:solidFill>
                            <a:latin typeface="Cambria Math" panose="02040503050406030204" pitchFamily="18" charset="0"/>
                            <a:ea typeface="Cambria Math" panose="02040503050406030204" pitchFamily="18" charset="0"/>
                          </a:rPr>
                          <m:t>×</m:t>
                        </m:r>
                      </m:oMath>
                    </m:oMathPara>
                  </a14:m>
                  <a:endParaRPr lang="en-GB" sz="2000" dirty="0">
                    <a:solidFill>
                      <a:srgbClr val="4E81B9"/>
                    </a:solidFill>
                  </a:endParaRPr>
                </a:p>
              </p:txBody>
            </p:sp>
          </mc:Choice>
          <mc:Fallback xmlns="">
            <p:sp>
              <p:nvSpPr>
                <p:cNvPr id="18" name="imp.4"/>
                <p:cNvSpPr>
                  <a:spLocks noRot="1" noChangeAspect="1" noMove="1" noResize="1" noEditPoints="1" noAdjustHandles="1" noChangeArrowheads="1" noChangeShapeType="1" noTextEdit="1"/>
                </p:cNvSpPr>
                <p:nvPr/>
              </p:nvSpPr>
              <p:spPr>
                <a:xfrm>
                  <a:off x="5334441" y="3198573"/>
                  <a:ext cx="2057010" cy="437236"/>
                </a:xfrm>
                <a:prstGeom prst="rect">
                  <a:avLst/>
                </a:prstGeom>
                <a:blipFill rotWithShape="0">
                  <a:blip r:embed="rId6"/>
                  <a:stretch>
                    <a:fillRect b="-422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9" name="imp.jn"/>
                <p:cNvSpPr/>
                <p:nvPr/>
              </p:nvSpPr>
              <p:spPr>
                <a:xfrm>
                  <a:off x="7401187" y="1576243"/>
                  <a:ext cx="1512576" cy="1569660"/>
                </a:xfrm>
                <a:prstGeom prst="rect">
                  <a:avLst/>
                </a:prstGeom>
                <a:ln>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9600" b="0" i="1">
                            <a:latin typeface="Cambria Math" panose="02040503050406030204" pitchFamily="18" charset="0"/>
                          </a:rPr>
                          <m:t>𝑗</m:t>
                        </m:r>
                        <m:r>
                          <a:rPr lang="en-GB" sz="9600" b="1" i="1">
                            <a:latin typeface="Cambria Math" panose="02040503050406030204" pitchFamily="18" charset="0"/>
                          </a:rPr>
                          <m:t>𝒏</m:t>
                        </m:r>
                      </m:oMath>
                    </m:oMathPara>
                  </a14:m>
                  <a:endParaRPr lang="en-GB" sz="2000" b="1" dirty="0"/>
                </a:p>
              </p:txBody>
            </p:sp>
          </mc:Choice>
          <mc:Fallback>
            <p:sp>
              <p:nvSpPr>
                <p:cNvPr id="19" name="imp.jn"/>
                <p:cNvSpPr>
                  <a:spLocks noRot="1" noChangeAspect="1" noMove="1" noResize="1" noEditPoints="1" noAdjustHandles="1" noChangeArrowheads="1" noChangeShapeType="1" noTextEdit="1"/>
                </p:cNvSpPr>
                <p:nvPr/>
              </p:nvSpPr>
              <p:spPr>
                <a:xfrm>
                  <a:off x="7401187" y="1576243"/>
                  <a:ext cx="1512576" cy="1569660"/>
                </a:xfrm>
                <a:prstGeom prst="rect">
                  <a:avLst/>
                </a:prstGeom>
                <a:blipFill rotWithShape="0">
                  <a:blip r:embed="rId7"/>
                  <a:stretch>
                    <a:fillRect/>
                  </a:stretch>
                </a:blipFill>
                <a:ln>
                  <a:solidFill>
                    <a:schemeClr val="bg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2558421" y="2424269"/>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m:t>
                      </m:r>
                    </m:oMath>
                  </m:oMathPara>
                </a14:m>
                <a:endParaRPr lang="en-GB" sz="2000" dirty="0"/>
              </a:p>
            </p:txBody>
          </p:sp>
        </mc:Choice>
        <mc:Fallback xmlns="">
          <p:sp>
            <p:nvSpPr>
              <p:cNvPr id="28" name="Rectangle 27"/>
              <p:cNvSpPr>
                <a:spLocks noRot="1" noChangeAspect="1" noMove="1" noResize="1" noEditPoints="1" noAdjustHandles="1" noChangeArrowheads="1" noChangeShapeType="1" noTextEdit="1"/>
              </p:cNvSpPr>
              <p:nvPr/>
            </p:nvSpPr>
            <p:spPr>
              <a:xfrm>
                <a:off x="2558421" y="2424269"/>
                <a:ext cx="447558" cy="40011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513256" y="2385780"/>
                <a:ext cx="1174104" cy="4398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B48284"/>
                              </a:solidFill>
                              <a:latin typeface="Cambria Math" panose="02040503050406030204" pitchFamily="18" charset="0"/>
                            </a:rPr>
                          </m:ctrlPr>
                        </m:sSubPr>
                        <m:e>
                          <m:r>
                            <a:rPr lang="en-GB" sz="2000" i="1">
                              <a:solidFill>
                                <a:srgbClr val="B48284"/>
                              </a:solidFill>
                              <a:latin typeface="Cambria Math" panose="02040503050406030204" pitchFamily="18" charset="0"/>
                            </a:rPr>
                            <m:t>𝑚</m:t>
                          </m:r>
                        </m:e>
                        <m:sub>
                          <m:r>
                            <a:rPr lang="en-GB" sz="2000" i="1">
                              <a:solidFill>
                                <a:srgbClr val="B48284"/>
                              </a:solidFill>
                              <a:latin typeface="Cambria Math" panose="02040503050406030204" pitchFamily="18" charset="0"/>
                            </a:rPr>
                            <m:t>𝑎</m:t>
                          </m:r>
                        </m:sub>
                      </m:sSub>
                      <m:sSubSup>
                        <m:sSubSupPr>
                          <m:ctrlPr>
                            <a:rPr lang="en-GB" sz="2000"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𝒗</m:t>
                          </m:r>
                        </m:e>
                        <m:sub>
                          <m:r>
                            <a:rPr lang="en-GB" sz="2000" i="1">
                              <a:solidFill>
                                <a:srgbClr val="B48284"/>
                              </a:solidFill>
                              <a:latin typeface="Cambria Math" panose="02040503050406030204" pitchFamily="18" charset="0"/>
                            </a:rPr>
                            <m:t>𝑎</m:t>
                          </m:r>
                        </m:sub>
                        <m:sup>
                          <m:r>
                            <a:rPr lang="en-GB" sz="2000" i="1">
                              <a:solidFill>
                                <a:srgbClr val="B48284"/>
                              </a:solidFill>
                              <a:latin typeface="Cambria Math" panose="02040503050406030204" pitchFamily="18" charset="0"/>
                            </a:rPr>
                            <m:t>𝑝𝑜𝑠𝑡</m:t>
                          </m:r>
                        </m:sup>
                      </m:sSubSup>
                    </m:oMath>
                  </m:oMathPara>
                </a14:m>
                <a:endParaRPr lang="en-GB" sz="2000" dirty="0"/>
              </a:p>
            </p:txBody>
          </p:sp>
        </mc:Choice>
        <mc:Fallback xmlns="">
          <p:sp>
            <p:nvSpPr>
              <p:cNvPr id="3" name="Rectangle 2"/>
              <p:cNvSpPr>
                <a:spLocks noRot="1" noChangeAspect="1" noMove="1" noResize="1" noEditPoints="1" noAdjustHandles="1" noChangeArrowheads="1" noChangeShapeType="1" noTextEdit="1"/>
              </p:cNvSpPr>
              <p:nvPr/>
            </p:nvSpPr>
            <p:spPr>
              <a:xfrm>
                <a:off x="1513256" y="2385780"/>
                <a:ext cx="1174104" cy="439800"/>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515467" y="3040975"/>
                <a:ext cx="1169744" cy="4555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B48284"/>
                              </a:solidFill>
                              <a:latin typeface="Cambria Math" panose="02040503050406030204" pitchFamily="18" charset="0"/>
                            </a:rPr>
                          </m:ctrlPr>
                        </m:sSubPr>
                        <m:e>
                          <m:r>
                            <a:rPr lang="en-GB" sz="2000" i="1">
                              <a:solidFill>
                                <a:srgbClr val="B48284"/>
                              </a:solidFill>
                              <a:latin typeface="Cambria Math" panose="02040503050406030204" pitchFamily="18" charset="0"/>
                            </a:rPr>
                            <m:t>𝑚</m:t>
                          </m:r>
                        </m:e>
                        <m:sub>
                          <m:r>
                            <a:rPr lang="en-GB" sz="2000" i="1">
                              <a:solidFill>
                                <a:srgbClr val="B48284"/>
                              </a:solidFill>
                              <a:latin typeface="Cambria Math" panose="02040503050406030204" pitchFamily="18" charset="0"/>
                            </a:rPr>
                            <m:t>𝑏</m:t>
                          </m:r>
                        </m:sub>
                      </m:sSub>
                      <m:sSubSup>
                        <m:sSubSupPr>
                          <m:ctrlPr>
                            <a:rPr lang="en-GB" sz="2000"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𝒗</m:t>
                          </m:r>
                        </m:e>
                        <m:sub>
                          <m:r>
                            <a:rPr lang="en-GB" sz="2000" i="1">
                              <a:solidFill>
                                <a:srgbClr val="B48284"/>
                              </a:solidFill>
                              <a:latin typeface="Cambria Math" panose="02040503050406030204" pitchFamily="18" charset="0"/>
                            </a:rPr>
                            <m:t>𝑏</m:t>
                          </m:r>
                        </m:sub>
                        <m:sup>
                          <m:r>
                            <a:rPr lang="en-GB" sz="2000" i="1">
                              <a:solidFill>
                                <a:srgbClr val="B48284"/>
                              </a:solidFill>
                              <a:latin typeface="Cambria Math" panose="02040503050406030204" pitchFamily="18" charset="0"/>
                            </a:rPr>
                            <m:t>𝑝𝑜𝑠𝑡</m:t>
                          </m:r>
                        </m:sup>
                      </m:sSubSup>
                    </m:oMath>
                  </m:oMathPara>
                </a14:m>
                <a:endParaRPr lang="en-GB" sz="2000" dirty="0"/>
              </a:p>
            </p:txBody>
          </p:sp>
        </mc:Choice>
        <mc:Fallback xmlns="">
          <p:sp>
            <p:nvSpPr>
              <p:cNvPr id="4" name="Rectangle 3"/>
              <p:cNvSpPr>
                <a:spLocks noRot="1" noChangeAspect="1" noMove="1" noResize="1" noEditPoints="1" noAdjustHandles="1" noChangeArrowheads="1" noChangeShapeType="1" noTextEdit="1"/>
              </p:cNvSpPr>
              <p:nvPr/>
            </p:nvSpPr>
            <p:spPr>
              <a:xfrm>
                <a:off x="1515467" y="3040975"/>
                <a:ext cx="1169744" cy="455574"/>
              </a:xfrm>
              <a:prstGeom prst="rect">
                <a:avLst/>
              </a:prstGeom>
              <a:blipFill rotWithShape="0">
                <a:blip r:embed="rId13"/>
                <a:stretch>
                  <a:fillRect b="-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12643" y="3693921"/>
                <a:ext cx="1119602" cy="4398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B48284"/>
                              </a:solidFill>
                              <a:latin typeface="Cambria Math" panose="02040503050406030204" pitchFamily="18" charset="0"/>
                            </a:rPr>
                          </m:ctrlPr>
                        </m:sSubPr>
                        <m:e>
                          <m:r>
                            <a:rPr lang="en-GB" sz="2000" b="1" i="1">
                              <a:solidFill>
                                <a:srgbClr val="B48284"/>
                              </a:solidFill>
                              <a:latin typeface="Cambria Math" panose="02040503050406030204" pitchFamily="18" charset="0"/>
                            </a:rPr>
                            <m:t>𝑰</m:t>
                          </m:r>
                        </m:e>
                        <m:sub>
                          <m:r>
                            <a:rPr lang="en-GB" sz="2000" i="1">
                              <a:solidFill>
                                <a:srgbClr val="B48284"/>
                              </a:solidFill>
                              <a:latin typeface="Cambria Math" panose="02040503050406030204" pitchFamily="18" charset="0"/>
                            </a:rPr>
                            <m:t>𝑎</m:t>
                          </m:r>
                        </m:sub>
                      </m:sSub>
                      <m:sSubSup>
                        <m:sSubSupPr>
                          <m:ctrlPr>
                            <a:rPr lang="en-GB" sz="2000"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𝒘</m:t>
                          </m:r>
                        </m:e>
                        <m:sub>
                          <m:r>
                            <a:rPr lang="en-GB" sz="2000" i="1">
                              <a:solidFill>
                                <a:srgbClr val="B48284"/>
                              </a:solidFill>
                              <a:latin typeface="Cambria Math" panose="02040503050406030204" pitchFamily="18" charset="0"/>
                            </a:rPr>
                            <m:t>𝑎</m:t>
                          </m:r>
                        </m:sub>
                        <m:sup>
                          <m:r>
                            <a:rPr lang="en-GB" sz="2000" i="1">
                              <a:solidFill>
                                <a:srgbClr val="B48284"/>
                              </a:solidFill>
                              <a:latin typeface="Cambria Math" panose="02040503050406030204" pitchFamily="18" charset="0"/>
                            </a:rPr>
                            <m:t>𝑝𝑜𝑠𝑡</m:t>
                          </m:r>
                        </m:sup>
                      </m:sSubSup>
                    </m:oMath>
                  </m:oMathPara>
                </a14:m>
                <a:endParaRPr lang="en-GB" dirty="0"/>
              </a:p>
            </p:txBody>
          </p:sp>
        </mc:Choice>
        <mc:Fallback xmlns="">
          <p:sp>
            <p:nvSpPr>
              <p:cNvPr id="20" name="Rectangle 19"/>
              <p:cNvSpPr>
                <a:spLocks noRot="1" noChangeAspect="1" noMove="1" noResize="1" noEditPoints="1" noAdjustHandles="1" noChangeArrowheads="1" noChangeShapeType="1" noTextEdit="1"/>
              </p:cNvSpPr>
              <p:nvPr/>
            </p:nvSpPr>
            <p:spPr>
              <a:xfrm>
                <a:off x="1612643" y="3693921"/>
                <a:ext cx="1119602" cy="439800"/>
              </a:xfrm>
              <a:prstGeom prst="rect">
                <a:avLst/>
              </a:prstGeom>
              <a:blipFill rotWithShape="0">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569969" y="4332696"/>
                <a:ext cx="1115242" cy="4555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B48284"/>
                              </a:solidFill>
                              <a:latin typeface="Cambria Math" panose="02040503050406030204" pitchFamily="18" charset="0"/>
                            </a:rPr>
                          </m:ctrlPr>
                        </m:sSubPr>
                        <m:e>
                          <m:r>
                            <a:rPr lang="en-GB" sz="2000" b="1" i="1">
                              <a:solidFill>
                                <a:srgbClr val="B48284"/>
                              </a:solidFill>
                              <a:latin typeface="Cambria Math" panose="02040503050406030204" pitchFamily="18" charset="0"/>
                            </a:rPr>
                            <m:t>𝑰</m:t>
                          </m:r>
                        </m:e>
                        <m:sub>
                          <m:r>
                            <a:rPr lang="en-GB" sz="2000" i="1">
                              <a:solidFill>
                                <a:srgbClr val="B48284"/>
                              </a:solidFill>
                              <a:latin typeface="Cambria Math" panose="02040503050406030204" pitchFamily="18" charset="0"/>
                            </a:rPr>
                            <m:t>𝑏</m:t>
                          </m:r>
                        </m:sub>
                      </m:sSub>
                      <m:sSubSup>
                        <m:sSubSupPr>
                          <m:ctrlPr>
                            <a:rPr lang="en-GB" sz="2000"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𝒘</m:t>
                          </m:r>
                        </m:e>
                        <m:sub>
                          <m:r>
                            <a:rPr lang="en-GB" sz="2000" i="1">
                              <a:solidFill>
                                <a:srgbClr val="B48284"/>
                              </a:solidFill>
                              <a:latin typeface="Cambria Math" panose="02040503050406030204" pitchFamily="18" charset="0"/>
                            </a:rPr>
                            <m:t>𝑏</m:t>
                          </m:r>
                        </m:sub>
                        <m:sup>
                          <m:r>
                            <a:rPr lang="en-GB" sz="2000" i="1">
                              <a:solidFill>
                                <a:srgbClr val="B48284"/>
                              </a:solidFill>
                              <a:latin typeface="Cambria Math" panose="02040503050406030204" pitchFamily="18" charset="0"/>
                            </a:rPr>
                            <m:t>𝑝𝑜𝑠𝑡</m:t>
                          </m:r>
                        </m:sup>
                      </m:sSubSup>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1569969" y="4332696"/>
                <a:ext cx="1115242" cy="455574"/>
              </a:xfrm>
              <a:prstGeom prst="rect">
                <a:avLst/>
              </a:prstGeom>
              <a:blipFill rotWithShape="0">
                <a:blip r:embed="rId15"/>
                <a:stretch>
                  <a:fillRect b="-40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6180728" y="2405625"/>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solidFill>
                            <a:srgbClr val="B48284"/>
                          </a:solidFill>
                          <a:latin typeface="Cambria Math" panose="02040503050406030204" pitchFamily="18" charset="0"/>
                        </a:rPr>
                        <m:t>−</m:t>
                      </m:r>
                    </m:oMath>
                  </m:oMathPara>
                </a14:m>
                <a:endParaRPr lang="en-GB" sz="2000" dirty="0"/>
              </a:p>
            </p:txBody>
          </p:sp>
        </mc:Choice>
        <mc:Fallback xmlns="">
          <p:sp>
            <p:nvSpPr>
              <p:cNvPr id="24" name="Rectangle 23"/>
              <p:cNvSpPr>
                <a:spLocks noRot="1" noChangeAspect="1" noMove="1" noResize="1" noEditPoints="1" noAdjustHandles="1" noChangeArrowheads="1" noChangeShapeType="1" noTextEdit="1"/>
              </p:cNvSpPr>
              <p:nvPr/>
            </p:nvSpPr>
            <p:spPr>
              <a:xfrm>
                <a:off x="6180728" y="2405625"/>
                <a:ext cx="447558" cy="400110"/>
              </a:xfrm>
              <a:prstGeom prst="rect">
                <a:avLst/>
              </a:prstGeom>
              <a:blipFill rotWithShape="0">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180728" y="3096439"/>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solidFill>
                            <a:srgbClr val="B48284"/>
                          </a:solidFill>
                          <a:latin typeface="Cambria Math" panose="02040503050406030204" pitchFamily="18" charset="0"/>
                        </a:rPr>
                        <m:t>−</m:t>
                      </m:r>
                    </m:oMath>
                  </m:oMathPara>
                </a14:m>
                <a:endParaRPr lang="en-GB" sz="2000" dirty="0"/>
              </a:p>
            </p:txBody>
          </p:sp>
        </mc:Choice>
        <mc:Fallback xmlns="">
          <p:sp>
            <p:nvSpPr>
              <p:cNvPr id="25" name="Rectangle 24"/>
              <p:cNvSpPr>
                <a:spLocks noRot="1" noChangeAspect="1" noMove="1" noResize="1" noEditPoints="1" noAdjustHandles="1" noChangeArrowheads="1" noChangeShapeType="1" noTextEdit="1"/>
              </p:cNvSpPr>
              <p:nvPr/>
            </p:nvSpPr>
            <p:spPr>
              <a:xfrm>
                <a:off x="6180728" y="3096439"/>
                <a:ext cx="447558" cy="400110"/>
              </a:xfrm>
              <a:prstGeom prst="rect">
                <a:avLst/>
              </a:prstGeom>
              <a:blipFill rotWithShape="0">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6209215" y="3733611"/>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solidFill>
                            <a:srgbClr val="B48284"/>
                          </a:solidFill>
                          <a:latin typeface="Cambria Math" panose="02040503050406030204" pitchFamily="18" charset="0"/>
                        </a:rPr>
                        <m:t>−</m:t>
                      </m:r>
                    </m:oMath>
                  </m:oMathPara>
                </a14:m>
                <a:endParaRPr lang="en-GB" sz="2000" dirty="0"/>
              </a:p>
            </p:txBody>
          </p:sp>
        </mc:Choice>
        <mc:Fallback xmlns="">
          <p:sp>
            <p:nvSpPr>
              <p:cNvPr id="26" name="Rectangle 25"/>
              <p:cNvSpPr>
                <a:spLocks noRot="1" noChangeAspect="1" noMove="1" noResize="1" noEditPoints="1" noAdjustHandles="1" noChangeArrowheads="1" noChangeShapeType="1" noTextEdit="1"/>
              </p:cNvSpPr>
              <p:nvPr/>
            </p:nvSpPr>
            <p:spPr>
              <a:xfrm>
                <a:off x="6209215" y="3733611"/>
                <a:ext cx="447558" cy="400110"/>
              </a:xfrm>
              <a:prstGeom prst="rect">
                <a:avLst/>
              </a:prstGeom>
              <a:blipFill rotWithShape="0">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6209215" y="4364247"/>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solidFill>
                            <a:srgbClr val="B48284"/>
                          </a:solidFill>
                          <a:latin typeface="Cambria Math" panose="02040503050406030204" pitchFamily="18" charset="0"/>
                        </a:rPr>
                        <m:t>−</m:t>
                      </m:r>
                    </m:oMath>
                  </m:oMathPara>
                </a14:m>
                <a:endParaRPr lang="en-GB" sz="2000" dirty="0"/>
              </a:p>
            </p:txBody>
          </p:sp>
        </mc:Choice>
        <mc:Fallback xmlns="">
          <p:sp>
            <p:nvSpPr>
              <p:cNvPr id="27" name="Rectangle 26"/>
              <p:cNvSpPr>
                <a:spLocks noRot="1" noChangeAspect="1" noMove="1" noResize="1" noEditPoints="1" noAdjustHandles="1" noChangeArrowheads="1" noChangeShapeType="1" noTextEdit="1"/>
              </p:cNvSpPr>
              <p:nvPr/>
            </p:nvSpPr>
            <p:spPr>
              <a:xfrm>
                <a:off x="6209215" y="4364247"/>
                <a:ext cx="447558" cy="400110"/>
              </a:xfrm>
              <a:prstGeom prst="rect">
                <a:avLst/>
              </a:prstGeom>
              <a:blipFill rotWithShape="0">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558421" y="3018261"/>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m:t>
                      </m:r>
                    </m:oMath>
                  </m:oMathPara>
                </a14:m>
                <a:endParaRPr lang="en-GB" sz="2000" dirty="0"/>
              </a:p>
            </p:txBody>
          </p:sp>
        </mc:Choice>
        <mc:Fallback xmlns="">
          <p:sp>
            <p:nvSpPr>
              <p:cNvPr id="29" name="Rectangle 28"/>
              <p:cNvSpPr>
                <a:spLocks noRot="1" noChangeAspect="1" noMove="1" noResize="1" noEditPoints="1" noAdjustHandles="1" noChangeArrowheads="1" noChangeShapeType="1" noTextEdit="1"/>
              </p:cNvSpPr>
              <p:nvPr/>
            </p:nvSpPr>
            <p:spPr>
              <a:xfrm>
                <a:off x="2558421" y="3018261"/>
                <a:ext cx="447558" cy="400110"/>
              </a:xfrm>
              <a:prstGeom prst="rect">
                <a:avLst/>
              </a:prstGeom>
              <a:blipFill rotWithShape="0">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559652" y="3724634"/>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m:t>
                      </m:r>
                    </m:oMath>
                  </m:oMathPara>
                </a14:m>
                <a:endParaRPr lang="en-GB" sz="2000" dirty="0"/>
              </a:p>
            </p:txBody>
          </p:sp>
        </mc:Choice>
        <mc:Fallback xmlns="">
          <p:sp>
            <p:nvSpPr>
              <p:cNvPr id="30" name="Rectangle 29"/>
              <p:cNvSpPr>
                <a:spLocks noRot="1" noChangeAspect="1" noMove="1" noResize="1" noEditPoints="1" noAdjustHandles="1" noChangeArrowheads="1" noChangeShapeType="1" noTextEdit="1"/>
              </p:cNvSpPr>
              <p:nvPr/>
            </p:nvSpPr>
            <p:spPr>
              <a:xfrm>
                <a:off x="2559652" y="3724634"/>
                <a:ext cx="447558" cy="400110"/>
              </a:xfrm>
              <a:prstGeom prst="rect">
                <a:avLst/>
              </a:prstGeom>
              <a:blipFill rotWithShape="0">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2559652" y="4318626"/>
                <a:ext cx="4475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m:t>
                      </m:r>
                    </m:oMath>
                  </m:oMathPara>
                </a14:m>
                <a:endParaRPr lang="en-GB" sz="2000" dirty="0"/>
              </a:p>
            </p:txBody>
          </p:sp>
        </mc:Choice>
        <mc:Fallback xmlns="">
          <p:sp>
            <p:nvSpPr>
              <p:cNvPr id="31" name="Rectangle 30"/>
              <p:cNvSpPr>
                <a:spLocks noRot="1" noChangeAspect="1" noMove="1" noResize="1" noEditPoints="1" noAdjustHandles="1" noChangeArrowheads="1" noChangeShapeType="1" noTextEdit="1"/>
              </p:cNvSpPr>
              <p:nvPr/>
            </p:nvSpPr>
            <p:spPr>
              <a:xfrm>
                <a:off x="2559652" y="4318626"/>
                <a:ext cx="447558" cy="400110"/>
              </a:xfrm>
              <a:prstGeom prst="rect">
                <a:avLst/>
              </a:prstGeom>
              <a:blipFill rotWithShape="0">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32"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446875"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33" name="Rectangle 32"/>
              <p:cNvSpPr>
                <a:spLocks noRot="1" noChangeAspect="1" noMove="1" noResize="1" noEditPoints="1" noAdjustHandles="1" noChangeArrowheads="1" noChangeShapeType="1" noTextEdit="1"/>
              </p:cNvSpPr>
              <p:nvPr/>
            </p:nvSpPr>
            <p:spPr>
              <a:xfrm>
                <a:off x="3446875" y="912891"/>
                <a:ext cx="878767" cy="461665"/>
              </a:xfrm>
              <a:prstGeom prst="rect">
                <a:avLst/>
              </a:prstGeom>
              <a:blipFill rotWithShape="0">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156117" y="91289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xmlns="">
          <p:sp>
            <p:nvSpPr>
              <p:cNvPr id="34" name="Rectangle 33"/>
              <p:cNvSpPr>
                <a:spLocks noRot="1" noChangeAspect="1" noMove="1" noResize="1" noEditPoints="1" noAdjustHandles="1" noChangeArrowheads="1" noChangeShapeType="1" noTextEdit="1"/>
              </p:cNvSpPr>
              <p:nvPr/>
            </p:nvSpPr>
            <p:spPr>
              <a:xfrm>
                <a:off x="4156117" y="912890"/>
                <a:ext cx="1324530" cy="461665"/>
              </a:xfrm>
              <a:prstGeom prst="rect">
                <a:avLst/>
              </a:prstGeom>
              <a:blipFill rotWithShape="0">
                <a:blip r:embed="rId25"/>
                <a:stretch>
                  <a:fillRect b="-21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5287209" y="922143"/>
                <a:ext cx="1200008"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𝑖𝑚𝑝</m:t>
                          </m:r>
                        </m:sup>
                      </m:sSup>
                    </m:oMath>
                  </m:oMathPara>
                </a14:m>
                <a:endParaRPr lang="en-GB" sz="2400" dirty="0"/>
              </a:p>
            </p:txBody>
          </p:sp>
        </mc:Choice>
        <mc:Fallback xmlns="">
          <p:sp>
            <p:nvSpPr>
              <p:cNvPr id="35" name="Rectangle 34"/>
              <p:cNvSpPr>
                <a:spLocks noRot="1" noChangeAspect="1" noMove="1" noResize="1" noEditPoints="1" noAdjustHandles="1" noChangeArrowheads="1" noChangeShapeType="1" noTextEdit="1"/>
              </p:cNvSpPr>
              <p:nvPr/>
            </p:nvSpPr>
            <p:spPr>
              <a:xfrm>
                <a:off x="5287209" y="922143"/>
                <a:ext cx="1200008" cy="473591"/>
              </a:xfrm>
              <a:prstGeom prst="rect">
                <a:avLst/>
              </a:prstGeom>
              <a:blipFill rotWithShape="0">
                <a:blip r:embed="rId26"/>
                <a:stretch>
                  <a:fillRect b="-19231"/>
                </a:stretch>
              </a:blipFill>
            </p:spPr>
            <p:txBody>
              <a:bodyPr/>
              <a:lstStyle/>
              <a:p>
                <a:r>
                  <a:rPr lang="en-GB">
                    <a:noFill/>
                  </a:rPr>
                  <a:t> </a:t>
                </a:r>
              </a:p>
            </p:txBody>
          </p:sp>
        </mc:Fallback>
      </mc:AlternateContent>
      <p:grpSp>
        <p:nvGrpSpPr>
          <p:cNvPr id="8" name="Group 7"/>
          <p:cNvGrpSpPr/>
          <p:nvPr/>
        </p:nvGrpSpPr>
        <p:grpSpPr>
          <a:xfrm>
            <a:off x="2404706" y="2344335"/>
            <a:ext cx="6146618" cy="2451732"/>
            <a:chOff x="2404706" y="2344335"/>
            <a:chExt cx="6146618" cy="2451732"/>
          </a:xfrm>
        </p:grpSpPr>
        <mc:AlternateContent xmlns:mc="http://schemas.openxmlformats.org/markup-compatibility/2006">
          <mc:Choice xmlns:a14="http://schemas.microsoft.com/office/drawing/2010/main" Requires="a14">
            <p:sp>
              <p:nvSpPr>
                <p:cNvPr id="7" name="TextBox 6"/>
                <p:cNvSpPr txBox="1"/>
                <p:nvPr/>
              </p:nvSpPr>
              <p:spPr>
                <a:xfrm>
                  <a:off x="7256289" y="2370888"/>
                  <a:ext cx="1295035" cy="49244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sSup>
                          <m:sSupPr>
                            <m:ctrlPr>
                              <a:rPr lang="en-GB" sz="3200" i="1" smtClean="0">
                                <a:latin typeface="Cambria Math" panose="02040503050406030204" pitchFamily="18" charset="0"/>
                              </a:rPr>
                            </m:ctrlPr>
                          </m:sSupPr>
                          <m:e>
                            <m:d>
                              <m:dPr>
                                <m:begChr m:val=""/>
                                <m:endChr m:val="‖"/>
                                <m:ctrlPr>
                                  <a:rPr lang="en-GB" sz="3200" i="1" smtClean="0">
                                    <a:latin typeface="Cambria Math" panose="02040503050406030204" pitchFamily="18" charset="0"/>
                                  </a:rPr>
                                </m:ctrlPr>
                              </m:dPr>
                              <m:e/>
                            </m:d>
                          </m:e>
                          <m:sup>
                            <m:r>
                              <a:rPr lang="en-GB" sz="3200" b="0" i="1" smtClean="0">
                                <a:latin typeface="Cambria Math" panose="02040503050406030204" pitchFamily="18" charset="0"/>
                              </a:rPr>
                              <m:t>2</m:t>
                            </m:r>
                          </m:sup>
                        </m:sSup>
                        <m:r>
                          <a:rPr lang="en-GB" sz="3200" b="0" i="1" smtClean="0">
                            <a:latin typeface="Cambria Math" panose="02040503050406030204" pitchFamily="18" charset="0"/>
                          </a:rPr>
                          <m:t>+</m:t>
                        </m:r>
                      </m:oMath>
                    </m:oMathPara>
                  </a14:m>
                  <a:endParaRPr lang="en-GB" sz="3200" dirty="0"/>
                </a:p>
              </p:txBody>
            </p:sp>
          </mc:Choice>
          <mc:Fallback>
            <p:sp>
              <p:nvSpPr>
                <p:cNvPr id="7" name="TextBox 6"/>
                <p:cNvSpPr txBox="1">
                  <a:spLocks noRot="1" noChangeAspect="1" noMove="1" noResize="1" noEditPoints="1" noAdjustHandles="1" noChangeArrowheads="1" noChangeShapeType="1" noTextEdit="1"/>
                </p:cNvSpPr>
                <p:nvPr/>
              </p:nvSpPr>
              <p:spPr>
                <a:xfrm>
                  <a:off x="7256289" y="2370888"/>
                  <a:ext cx="1295035" cy="492443"/>
                </a:xfrm>
                <a:prstGeom prst="rect">
                  <a:avLst/>
                </a:prstGeom>
                <a:blipFill rotWithShape="0">
                  <a:blip r:embed="rId2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TextBox 35"/>
                <p:cNvSpPr txBox="1"/>
                <p:nvPr/>
              </p:nvSpPr>
              <p:spPr>
                <a:xfrm>
                  <a:off x="7256288" y="2976214"/>
                  <a:ext cx="1295035" cy="49244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sSup>
                          <m:sSupPr>
                            <m:ctrlPr>
                              <a:rPr lang="en-GB" sz="3200" i="1" smtClean="0">
                                <a:latin typeface="Cambria Math" panose="02040503050406030204" pitchFamily="18" charset="0"/>
                              </a:rPr>
                            </m:ctrlPr>
                          </m:sSupPr>
                          <m:e>
                            <m:d>
                              <m:dPr>
                                <m:begChr m:val=""/>
                                <m:endChr m:val="‖"/>
                                <m:ctrlPr>
                                  <a:rPr lang="en-GB" sz="3200" i="1" smtClean="0">
                                    <a:latin typeface="Cambria Math" panose="02040503050406030204" pitchFamily="18" charset="0"/>
                                  </a:rPr>
                                </m:ctrlPr>
                              </m:dPr>
                              <m:e/>
                            </m:d>
                          </m:e>
                          <m:sup>
                            <m:r>
                              <a:rPr lang="en-GB" sz="3200" b="0" i="1" smtClean="0">
                                <a:latin typeface="Cambria Math" panose="02040503050406030204" pitchFamily="18" charset="0"/>
                              </a:rPr>
                              <m:t>2</m:t>
                            </m:r>
                          </m:sup>
                        </m:sSup>
                        <m:r>
                          <a:rPr lang="en-GB" sz="3200" b="0" i="1" smtClean="0">
                            <a:latin typeface="Cambria Math" panose="02040503050406030204" pitchFamily="18" charset="0"/>
                          </a:rPr>
                          <m:t>+</m:t>
                        </m:r>
                      </m:oMath>
                    </m:oMathPara>
                  </a14:m>
                  <a:endParaRPr lang="en-GB" sz="3200" dirty="0"/>
                </a:p>
              </p:txBody>
            </p:sp>
          </mc:Choice>
          <mc:Fallback>
            <p:sp>
              <p:nvSpPr>
                <p:cNvPr id="36" name="TextBox 35"/>
                <p:cNvSpPr txBox="1">
                  <a:spLocks noRot="1" noChangeAspect="1" noMove="1" noResize="1" noEditPoints="1" noAdjustHandles="1" noChangeArrowheads="1" noChangeShapeType="1" noTextEdit="1"/>
                </p:cNvSpPr>
                <p:nvPr/>
              </p:nvSpPr>
              <p:spPr>
                <a:xfrm>
                  <a:off x="7256288" y="2976214"/>
                  <a:ext cx="1295035" cy="492443"/>
                </a:xfrm>
                <a:prstGeom prst="rect">
                  <a:avLst/>
                </a:prstGeom>
                <a:blipFill rotWithShape="0">
                  <a:blip r:embed="rId2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TextBox 36"/>
                <p:cNvSpPr txBox="1"/>
                <p:nvPr/>
              </p:nvSpPr>
              <p:spPr>
                <a:xfrm>
                  <a:off x="7256288" y="3687444"/>
                  <a:ext cx="1295035" cy="49244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sSup>
                          <m:sSupPr>
                            <m:ctrlPr>
                              <a:rPr lang="en-GB" sz="3200" i="1" smtClean="0">
                                <a:latin typeface="Cambria Math" panose="02040503050406030204" pitchFamily="18" charset="0"/>
                              </a:rPr>
                            </m:ctrlPr>
                          </m:sSupPr>
                          <m:e>
                            <m:d>
                              <m:dPr>
                                <m:begChr m:val=""/>
                                <m:endChr m:val="‖"/>
                                <m:ctrlPr>
                                  <a:rPr lang="en-GB" sz="3200" i="1" smtClean="0">
                                    <a:latin typeface="Cambria Math" panose="02040503050406030204" pitchFamily="18" charset="0"/>
                                  </a:rPr>
                                </m:ctrlPr>
                              </m:dPr>
                              <m:e/>
                            </m:d>
                          </m:e>
                          <m:sup>
                            <m:r>
                              <a:rPr lang="en-GB" sz="3200" b="0" i="1" smtClean="0">
                                <a:latin typeface="Cambria Math" panose="02040503050406030204" pitchFamily="18" charset="0"/>
                              </a:rPr>
                              <m:t>2</m:t>
                            </m:r>
                          </m:sup>
                        </m:sSup>
                        <m:r>
                          <a:rPr lang="en-GB" sz="3200" b="0" i="1" smtClean="0">
                            <a:latin typeface="Cambria Math" panose="02040503050406030204" pitchFamily="18" charset="0"/>
                          </a:rPr>
                          <m:t>+</m:t>
                        </m:r>
                      </m:oMath>
                    </m:oMathPara>
                  </a14:m>
                  <a:endParaRPr lang="en-GB" sz="3200" dirty="0"/>
                </a:p>
              </p:txBody>
            </p:sp>
          </mc:Choice>
          <mc:Fallback>
            <p:sp>
              <p:nvSpPr>
                <p:cNvPr id="37" name="TextBox 36"/>
                <p:cNvSpPr txBox="1">
                  <a:spLocks noRot="1" noChangeAspect="1" noMove="1" noResize="1" noEditPoints="1" noAdjustHandles="1" noChangeArrowheads="1" noChangeShapeType="1" noTextEdit="1"/>
                </p:cNvSpPr>
                <p:nvPr/>
              </p:nvSpPr>
              <p:spPr>
                <a:xfrm>
                  <a:off x="7256288" y="3687444"/>
                  <a:ext cx="1295035" cy="492443"/>
                </a:xfrm>
                <a:prstGeom prst="rect">
                  <a:avLst/>
                </a:prstGeom>
                <a:blipFill rotWithShape="0">
                  <a:blip r:embed="rId2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8" name="TextBox 37"/>
                <p:cNvSpPr txBox="1"/>
                <p:nvPr/>
              </p:nvSpPr>
              <p:spPr>
                <a:xfrm>
                  <a:off x="7256289" y="4303624"/>
                  <a:ext cx="897682" cy="49244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sSup>
                          <m:sSupPr>
                            <m:ctrlPr>
                              <a:rPr lang="en-GB" sz="3200" i="1" smtClean="0">
                                <a:latin typeface="Cambria Math" panose="02040503050406030204" pitchFamily="18" charset="0"/>
                              </a:rPr>
                            </m:ctrlPr>
                          </m:sSupPr>
                          <m:e>
                            <m:d>
                              <m:dPr>
                                <m:begChr m:val=""/>
                                <m:endChr m:val="‖"/>
                                <m:ctrlPr>
                                  <a:rPr lang="en-GB" sz="3200" i="1" smtClean="0">
                                    <a:latin typeface="Cambria Math" panose="02040503050406030204" pitchFamily="18" charset="0"/>
                                  </a:rPr>
                                </m:ctrlPr>
                              </m:dPr>
                              <m:e/>
                            </m:d>
                          </m:e>
                          <m:sup>
                            <m:r>
                              <a:rPr lang="en-GB" sz="3200" b="0" i="1" smtClean="0">
                                <a:latin typeface="Cambria Math" panose="02040503050406030204" pitchFamily="18" charset="0"/>
                              </a:rPr>
                              <m:t>2</m:t>
                            </m:r>
                          </m:sup>
                        </m:sSup>
                      </m:oMath>
                    </m:oMathPara>
                  </a14:m>
                  <a:endParaRPr lang="en-GB" sz="3200" dirty="0"/>
                </a:p>
              </p:txBody>
            </p:sp>
          </mc:Choice>
          <mc:Fallback>
            <p:sp>
              <p:nvSpPr>
                <p:cNvPr id="38" name="TextBox 37"/>
                <p:cNvSpPr txBox="1">
                  <a:spLocks noRot="1" noChangeAspect="1" noMove="1" noResize="1" noEditPoints="1" noAdjustHandles="1" noChangeArrowheads="1" noChangeShapeType="1" noTextEdit="1"/>
                </p:cNvSpPr>
                <p:nvPr/>
              </p:nvSpPr>
              <p:spPr>
                <a:xfrm>
                  <a:off x="7256289" y="4303624"/>
                  <a:ext cx="897682" cy="492443"/>
                </a:xfrm>
                <a:prstGeom prst="rect">
                  <a:avLst/>
                </a:prstGeom>
                <a:blipFill rotWithShape="0">
                  <a:blip r:embed="rId3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9" name="TextBox 38"/>
                <p:cNvSpPr txBox="1"/>
                <p:nvPr/>
              </p:nvSpPr>
              <p:spPr>
                <a:xfrm>
                  <a:off x="2437347" y="2344335"/>
                  <a:ext cx="1089005" cy="492443"/>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begChr m:val="‖"/>
                            <m:endChr m:val=""/>
                            <m:ctrlPr>
                              <a:rPr lang="en-GB" sz="3200" i="1" smtClean="0">
                                <a:latin typeface="Cambria Math" panose="02040503050406030204" pitchFamily="18" charset="0"/>
                              </a:rPr>
                            </m:ctrlPr>
                          </m:dPr>
                          <m:e/>
                        </m:d>
                      </m:oMath>
                    </m:oMathPara>
                  </a14:m>
                  <a:endParaRPr lang="en-GB" sz="3200" dirty="0"/>
                </a:p>
              </p:txBody>
            </p:sp>
          </mc:Choice>
          <mc:Fallback>
            <p:sp>
              <p:nvSpPr>
                <p:cNvPr id="39" name="TextBox 38"/>
                <p:cNvSpPr txBox="1">
                  <a:spLocks noRot="1" noChangeAspect="1" noMove="1" noResize="1" noEditPoints="1" noAdjustHandles="1" noChangeArrowheads="1" noChangeShapeType="1" noTextEdit="1"/>
                </p:cNvSpPr>
                <p:nvPr/>
              </p:nvSpPr>
              <p:spPr>
                <a:xfrm>
                  <a:off x="2437347" y="2344335"/>
                  <a:ext cx="1089005" cy="492443"/>
                </a:xfrm>
                <a:prstGeom prst="rect">
                  <a:avLst/>
                </a:prstGeom>
                <a:blipFill rotWithShape="0">
                  <a:blip r:embed="rId31"/>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0" name="TextBox 39"/>
                <p:cNvSpPr txBox="1"/>
                <p:nvPr/>
              </p:nvSpPr>
              <p:spPr>
                <a:xfrm>
                  <a:off x="2404706" y="2961348"/>
                  <a:ext cx="1163667" cy="492443"/>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d>
                          <m:dPr>
                            <m:begChr m:val="‖"/>
                            <m:endChr m:val=""/>
                            <m:ctrlPr>
                              <a:rPr lang="en-GB" sz="3200" i="1" smtClean="0">
                                <a:latin typeface="Cambria Math" panose="02040503050406030204" pitchFamily="18" charset="0"/>
                              </a:rPr>
                            </m:ctrlPr>
                          </m:dPr>
                          <m:e/>
                        </m:d>
                      </m:oMath>
                    </m:oMathPara>
                  </a14:m>
                  <a:endParaRPr lang="en-GB" sz="3200" dirty="0"/>
                </a:p>
              </p:txBody>
            </p:sp>
          </mc:Choice>
          <mc:Fallback>
            <p:sp>
              <p:nvSpPr>
                <p:cNvPr id="40" name="TextBox 39"/>
                <p:cNvSpPr txBox="1">
                  <a:spLocks noRot="1" noChangeAspect="1" noMove="1" noResize="1" noEditPoints="1" noAdjustHandles="1" noChangeArrowheads="1" noChangeShapeType="1" noTextEdit="1"/>
                </p:cNvSpPr>
                <p:nvPr/>
              </p:nvSpPr>
              <p:spPr>
                <a:xfrm>
                  <a:off x="2404706" y="2961348"/>
                  <a:ext cx="1163667" cy="492443"/>
                </a:xfrm>
                <a:prstGeom prst="rect">
                  <a:avLst/>
                </a:prstGeom>
                <a:blipFill rotWithShape="0">
                  <a:blip r:embed="rId3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1" name="TextBox 40"/>
                <p:cNvSpPr txBox="1"/>
                <p:nvPr/>
              </p:nvSpPr>
              <p:spPr>
                <a:xfrm>
                  <a:off x="2638929" y="3646472"/>
                  <a:ext cx="707501" cy="49244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begChr m:val="‖"/>
                            <m:endChr m:val=""/>
                            <m:ctrlPr>
                              <a:rPr lang="en-GB" sz="3200" i="1" smtClean="0">
                                <a:latin typeface="Cambria Math" panose="02040503050406030204" pitchFamily="18" charset="0"/>
                              </a:rPr>
                            </m:ctrlPr>
                          </m:dPr>
                          <m:e/>
                        </m:d>
                      </m:oMath>
                    </m:oMathPara>
                  </a14:m>
                  <a:endParaRPr lang="en-GB" sz="3200" dirty="0"/>
                </a:p>
              </p:txBody>
            </p:sp>
          </mc:Choice>
          <mc:Fallback>
            <p:sp>
              <p:nvSpPr>
                <p:cNvPr id="41" name="TextBox 40"/>
                <p:cNvSpPr txBox="1">
                  <a:spLocks noRot="1" noChangeAspect="1" noMove="1" noResize="1" noEditPoints="1" noAdjustHandles="1" noChangeArrowheads="1" noChangeShapeType="1" noTextEdit="1"/>
                </p:cNvSpPr>
                <p:nvPr/>
              </p:nvSpPr>
              <p:spPr>
                <a:xfrm>
                  <a:off x="2638929" y="3646472"/>
                  <a:ext cx="707501" cy="492443"/>
                </a:xfrm>
                <a:prstGeom prst="rect">
                  <a:avLst/>
                </a:prstGeom>
                <a:blipFill rotWithShape="0">
                  <a:blip r:embed="rId3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2" name="TextBox 41"/>
                <p:cNvSpPr txBox="1"/>
                <p:nvPr/>
              </p:nvSpPr>
              <p:spPr>
                <a:xfrm>
                  <a:off x="2638929" y="4253776"/>
                  <a:ext cx="707501" cy="49244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begChr m:val="‖"/>
                            <m:endChr m:val=""/>
                            <m:ctrlPr>
                              <a:rPr lang="en-GB" sz="3200" i="1" smtClean="0">
                                <a:latin typeface="Cambria Math" panose="02040503050406030204" pitchFamily="18" charset="0"/>
                              </a:rPr>
                            </m:ctrlPr>
                          </m:dPr>
                          <m:e/>
                        </m:d>
                      </m:oMath>
                    </m:oMathPara>
                  </a14:m>
                  <a:endParaRPr lang="en-GB" sz="3200" dirty="0"/>
                </a:p>
              </p:txBody>
            </p:sp>
          </mc:Choice>
          <mc:Fallback>
            <p:sp>
              <p:nvSpPr>
                <p:cNvPr id="42" name="TextBox 41"/>
                <p:cNvSpPr txBox="1">
                  <a:spLocks noRot="1" noChangeAspect="1" noMove="1" noResize="1" noEditPoints="1" noAdjustHandles="1" noChangeArrowheads="1" noChangeShapeType="1" noTextEdit="1"/>
                </p:cNvSpPr>
                <p:nvPr/>
              </p:nvSpPr>
              <p:spPr>
                <a:xfrm>
                  <a:off x="2638929" y="4253776"/>
                  <a:ext cx="707501" cy="492443"/>
                </a:xfrm>
                <a:prstGeom prst="rect">
                  <a:avLst/>
                </a:prstGeom>
                <a:blipFill rotWithShape="0">
                  <a:blip r:embed="rId34"/>
                  <a:stretch>
                    <a:fillRect/>
                  </a:stretch>
                </a:blipFill>
              </p:spPr>
              <p:txBody>
                <a:bodyPr/>
                <a:lstStyle/>
                <a:p>
                  <a:r>
                    <a:rPr lang="en-GB">
                      <a:noFill/>
                    </a:rPr>
                    <a:t> </a:t>
                  </a:r>
                </a:p>
              </p:txBody>
            </p:sp>
          </mc:Fallback>
        </mc:AlternateContent>
      </p:grpSp>
      <p:sp>
        <p:nvSpPr>
          <p:cNvPr id="9" name="Rounded Rectangle 8"/>
          <p:cNvSpPr/>
          <p:nvPr/>
        </p:nvSpPr>
        <p:spPr>
          <a:xfrm>
            <a:off x="4822518" y="2355414"/>
            <a:ext cx="1444932" cy="244065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906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2.5E-6 -1.11111E-6 L 0.15069 0.04005 C 0.18229 0.04908 0.22951 0.05394 0.27899 0.05394 C 0.33541 0.05394 0.38038 0.04908 0.41198 0.04005 L 0.56337 -1.11111E-6 " pathEditMode="relative" rAng="0" ptsTypes="AAAAA">
                                      <p:cBhvr>
                                        <p:cTn id="6" dur="1000" fill="hold"/>
                                        <p:tgtEl>
                                          <p:spTgt spid="3"/>
                                        </p:tgtEl>
                                        <p:attrNameLst>
                                          <p:attrName>ppt_x</p:attrName>
                                          <p:attrName>ppt_y</p:attrName>
                                        </p:attrNameLst>
                                      </p:cBhvr>
                                      <p:rCtr x="28160" y="2685"/>
                                    </p:animMotion>
                                  </p:childTnLst>
                                </p:cTn>
                              </p:par>
                              <p:par>
                                <p:cTn id="7" presetID="37" presetClass="path" presetSubtype="0" accel="50000" decel="50000" fill="hold" grpId="0" nodeType="withEffect">
                                  <p:stCondLst>
                                    <p:cond delay="250"/>
                                  </p:stCondLst>
                                  <p:childTnLst>
                                    <p:animMotion origin="layout" path="M 2.5E-6 -3.7037E-7 L 0.15052 0.03657 C 0.18246 0.04468 0.22969 0.04931 0.27899 0.04931 C 0.33524 0.04931 0.38021 0.04468 0.41215 0.03657 L 0.56337 -3.7037E-7 " pathEditMode="relative" rAng="0" ptsTypes="AAAAA">
                                      <p:cBhvr>
                                        <p:cTn id="8" dur="1000" fill="hold"/>
                                        <p:tgtEl>
                                          <p:spTgt spid="4"/>
                                        </p:tgtEl>
                                        <p:attrNameLst>
                                          <p:attrName>ppt_x</p:attrName>
                                          <p:attrName>ppt_y</p:attrName>
                                        </p:attrNameLst>
                                      </p:cBhvr>
                                      <p:rCtr x="28160" y="2454"/>
                                    </p:animMotion>
                                  </p:childTnLst>
                                </p:cTn>
                              </p:par>
                              <p:par>
                                <p:cTn id="9" presetID="37" presetClass="path" presetSubtype="0" accel="50000" decel="50000" fill="hold" grpId="0" nodeType="withEffect">
                                  <p:stCondLst>
                                    <p:cond delay="500"/>
                                  </p:stCondLst>
                                  <p:childTnLst>
                                    <p:animMotion origin="layout" path="M 0 -1.85185E-6 L 0.14878 0.04005 C 0.18003 0.04908 0.22674 0.05394 0.27535 0.05394 C 0.33073 0.05394 0.37517 0.04908 0.40642 0.04005 L 0.55556 -1.85185E-6 " pathEditMode="relative" rAng="0" ptsTypes="AAAAA">
                                      <p:cBhvr>
                                        <p:cTn id="10" dur="1000" fill="hold"/>
                                        <p:tgtEl>
                                          <p:spTgt spid="20"/>
                                        </p:tgtEl>
                                        <p:attrNameLst>
                                          <p:attrName>ppt_x</p:attrName>
                                          <p:attrName>ppt_y</p:attrName>
                                        </p:attrNameLst>
                                      </p:cBhvr>
                                      <p:rCtr x="27778" y="2685"/>
                                    </p:animMotion>
                                  </p:childTnLst>
                                </p:cTn>
                              </p:par>
                              <p:par>
                                <p:cTn id="11" presetID="37" presetClass="path" presetSubtype="0" accel="50000" decel="50000" fill="hold" grpId="0" nodeType="withEffect">
                                  <p:stCondLst>
                                    <p:cond delay="750"/>
                                  </p:stCondLst>
                                  <p:childTnLst>
                                    <p:animMotion origin="layout" path="M 1.11111E-6 -4.81481E-6 L 0.15017 0.04005 C 0.1816 0.04908 0.22882 0.05394 0.27778 0.05394 C 0.33385 0.05394 0.37864 0.04908 0.41007 0.04005 L 0.56042 -4.81481E-6 " pathEditMode="relative" rAng="0" ptsTypes="AAAAA">
                                      <p:cBhvr>
                                        <p:cTn id="12" dur="1000" fill="hold"/>
                                        <p:tgtEl>
                                          <p:spTgt spid="21"/>
                                        </p:tgtEl>
                                        <p:attrNameLst>
                                          <p:attrName>ppt_x</p:attrName>
                                          <p:attrName>ppt_y</p:attrName>
                                        </p:attrNameLst>
                                      </p:cBhvr>
                                      <p:rCtr x="28021" y="2685"/>
                                    </p:animMotion>
                                  </p:childTnLst>
                                </p:cTn>
                              </p:par>
                            </p:childTnLst>
                          </p:cTn>
                        </p:par>
                        <p:par>
                          <p:cTn id="13" fill="hold">
                            <p:stCondLst>
                              <p:cond delay="175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xit" presetSubtype="0" fill="hold" grpId="0"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par>
                          <p:cTn id="38" fill="hold">
                            <p:stCondLst>
                              <p:cond delay="225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P spid="4" grpId="0"/>
      <p:bldP spid="20" grpId="0"/>
      <p:bldP spid="21" grpId="0"/>
      <p:bldP spid="24" grpId="0"/>
      <p:bldP spid="25" grpId="0"/>
      <p:bldP spid="26" grpId="0"/>
      <p:bldP spid="27"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0" y="0"/>
            <a:ext cx="8845550" cy="601126"/>
          </a:xfrm>
        </p:spPr>
        <p:txBody>
          <a:bodyPr/>
          <a:lstStyle/>
          <a:p>
            <a:r>
              <a:rPr lang="en-GB" dirty="0" smtClean="0"/>
              <a:t>Optimization – Kinetic energy term</a:t>
            </a:r>
            <a:endParaRPr lang="en-GB" dirty="0"/>
          </a:p>
        </p:txBody>
      </p:sp>
      <mc:AlternateContent xmlns:mc="http://schemas.openxmlformats.org/markup-compatibility/2006" xmlns:a14="http://schemas.microsoft.com/office/drawing/2010/main">
        <mc:Choice Requires="a14">
          <p:sp>
            <p:nvSpPr>
              <p:cNvPr id="32"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32"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446875"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33" name="Rectangle 32"/>
              <p:cNvSpPr>
                <a:spLocks noRot="1" noChangeAspect="1" noMove="1" noResize="1" noEditPoints="1" noAdjustHandles="1" noChangeArrowheads="1" noChangeShapeType="1" noTextEdit="1"/>
              </p:cNvSpPr>
              <p:nvPr/>
            </p:nvSpPr>
            <p:spPr>
              <a:xfrm>
                <a:off x="3446875" y="912891"/>
                <a:ext cx="878767" cy="461665"/>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156117" y="91289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xmlns="">
          <p:sp>
            <p:nvSpPr>
              <p:cNvPr id="34" name="Rectangle 33"/>
              <p:cNvSpPr>
                <a:spLocks noRot="1" noChangeAspect="1" noMove="1" noResize="1" noEditPoints="1" noAdjustHandles="1" noChangeArrowheads="1" noChangeShapeType="1" noTextEdit="1"/>
              </p:cNvSpPr>
              <p:nvPr/>
            </p:nvSpPr>
            <p:spPr>
              <a:xfrm>
                <a:off x="4156117" y="912890"/>
                <a:ext cx="1324530" cy="461665"/>
              </a:xfrm>
              <a:prstGeom prst="rect">
                <a:avLst/>
              </a:prstGeom>
              <a:blipFill rotWithShape="0">
                <a:blip r:embed="rId4"/>
                <a:stretch>
                  <a:fillRect b="-21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5287209" y="922143"/>
                <a:ext cx="1200008"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𝑖𝑚𝑝</m:t>
                          </m:r>
                        </m:sup>
                      </m:sSup>
                    </m:oMath>
                  </m:oMathPara>
                </a14:m>
                <a:endParaRPr lang="en-GB" sz="2400" dirty="0"/>
              </a:p>
            </p:txBody>
          </p:sp>
        </mc:Choice>
        <mc:Fallback xmlns="">
          <p:sp>
            <p:nvSpPr>
              <p:cNvPr id="35" name="Rectangle 34"/>
              <p:cNvSpPr>
                <a:spLocks noRot="1" noChangeAspect="1" noMove="1" noResize="1" noEditPoints="1" noAdjustHandles="1" noChangeArrowheads="1" noChangeShapeType="1" noTextEdit="1"/>
              </p:cNvSpPr>
              <p:nvPr/>
            </p:nvSpPr>
            <p:spPr>
              <a:xfrm>
                <a:off x="5287209" y="922143"/>
                <a:ext cx="1200008" cy="473591"/>
              </a:xfrm>
              <a:prstGeom prst="rect">
                <a:avLst/>
              </a:prstGeom>
              <a:blipFill rotWithShape="0">
                <a:blip r:embed="rId5"/>
                <a:stretch>
                  <a:fillRect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6418301" y="922143"/>
                <a:ext cx="1032527"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𝑘𝑒</m:t>
                          </m:r>
                        </m:sup>
                      </m:sSup>
                    </m:oMath>
                  </m:oMathPara>
                </a14:m>
                <a:endParaRPr lang="en-GB" sz="2400" dirty="0"/>
              </a:p>
            </p:txBody>
          </p:sp>
        </mc:Choice>
        <mc:Fallback xmlns="">
          <p:sp>
            <p:nvSpPr>
              <p:cNvPr id="37" name="Rectangle 36"/>
              <p:cNvSpPr>
                <a:spLocks noRot="1" noChangeAspect="1" noMove="1" noResize="1" noEditPoints="1" noAdjustHandles="1" noChangeArrowheads="1" noChangeShapeType="1" noTextEdit="1"/>
              </p:cNvSpPr>
              <p:nvPr/>
            </p:nvSpPr>
            <p:spPr>
              <a:xfrm>
                <a:off x="6418301" y="922143"/>
                <a:ext cx="1032527" cy="468205"/>
              </a:xfrm>
              <a:prstGeom prst="rect">
                <a:avLst/>
              </a:prstGeom>
              <a:blipFill rotWithShape="0">
                <a:blip r:embed="rId6"/>
                <a:stretch>
                  <a:fillRect b="-19481"/>
                </a:stretch>
              </a:blipFill>
            </p:spPr>
            <p:txBody>
              <a:bodyPr/>
              <a:lstStyle/>
              <a:p>
                <a:r>
                  <a:rPr lang="en-GB">
                    <a:noFill/>
                  </a:rPr>
                  <a:t> </a:t>
                </a:r>
              </a:p>
            </p:txBody>
          </p:sp>
        </mc:Fallback>
      </mc:AlternateContent>
    </p:spTree>
    <p:extLst>
      <p:ext uri="{BB962C8B-B14F-4D97-AF65-F5344CB8AC3E}">
        <p14:creationId xmlns:p14="http://schemas.microsoft.com/office/powerpoint/2010/main" val="15378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txBox="1">
            <a:spLocks/>
          </p:cNvSpPr>
          <p:nvPr/>
        </p:nvSpPr>
        <p:spPr bwMode="auto">
          <a:xfrm>
            <a:off x="152400" y="-52732"/>
            <a:ext cx="8845550" cy="60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n-GB" dirty="0"/>
              <a:t>Physics</a:t>
            </a:r>
          </a:p>
        </p:txBody>
      </p:sp>
      <mc:AlternateContent xmlns:mc="http://schemas.openxmlformats.org/markup-compatibility/2006" xmlns:a14="http://schemas.microsoft.com/office/drawing/2010/main">
        <mc:Choice Requires="a14">
          <p:sp>
            <p:nvSpPr>
              <p:cNvPr id="8" name="Rectangle 7"/>
              <p:cNvSpPr/>
              <p:nvPr/>
            </p:nvSpPr>
            <p:spPr>
              <a:xfrm>
                <a:off x="-342512" y="4692372"/>
                <a:ext cx="5715000" cy="11892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𝑖</m:t>
                              </m:r>
                            </m:sub>
                          </m:sSub>
                          <m:sSup>
                            <m:sSupPr>
                              <m:ctrlPr>
                                <a:rPr lang="en-GB" sz="2000" i="1">
                                  <a:latin typeface="Cambria Math" panose="02040503050406030204" pitchFamily="18" charset="0"/>
                                </a:rPr>
                              </m:ctrlPr>
                            </m:sSupPr>
                            <m:e>
                              <m:sSubSup>
                                <m:sSubSupPr>
                                  <m:ctrlPr>
                                    <a:rPr lang="en-GB" sz="2000" b="1" i="1">
                                      <a:latin typeface="Cambria Math" panose="02040503050406030204" pitchFamily="18" charset="0"/>
                                    </a:rPr>
                                  </m:ctrlPr>
                                </m:sSubSupPr>
                                <m:e>
                                  <m:r>
                                    <a:rPr lang="en-GB" sz="2000" b="1" i="1">
                                      <a:latin typeface="Cambria Math" panose="02040503050406030204" pitchFamily="18" charset="0"/>
                                    </a:rPr>
                                    <m:t>𝒗</m:t>
                                  </m:r>
                                </m:e>
                                <m:sub>
                                  <m:r>
                                    <a:rPr lang="en-GB" sz="2000" i="1">
                                      <a:latin typeface="Cambria Math" panose="02040503050406030204" pitchFamily="18" charset="0"/>
                                    </a:rPr>
                                    <m:t>𝑖</m:t>
                                  </m:r>
                                </m:sub>
                                <m:sup>
                                  <m:r>
                                    <a:rPr lang="en-GB" sz="2000" i="1">
                                      <a:latin typeface="Cambria Math" panose="02040503050406030204" pitchFamily="18" charset="0"/>
                                    </a:rPr>
                                    <m:t>𝑝</m:t>
                                  </m:r>
                                  <m:r>
                                    <a:rPr lang="en-GB" sz="2000" b="0" i="1" smtClean="0">
                                      <a:latin typeface="Cambria Math" panose="02040503050406030204" pitchFamily="18" charset="0"/>
                                    </a:rPr>
                                    <m:t>𝑜𝑠𝑡</m:t>
                                  </m:r>
                                </m:sup>
                              </m:sSubSup>
                            </m:e>
                            <m:sup>
                              <m:r>
                                <a:rPr lang="en-GB" sz="2000" i="1">
                                  <a:latin typeface="Cambria Math" panose="02040503050406030204" pitchFamily="18" charset="0"/>
                                </a:rPr>
                                <m:t>2</m:t>
                              </m:r>
                            </m:sup>
                          </m:sSup>
                        </m:e>
                      </m:nary>
                      <m:r>
                        <a:rPr lang="en-GB" sz="2000" i="1">
                          <a:latin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p>
                            <m:sSupPr>
                              <m:ctrlPr>
                                <a:rPr lang="en-GB" sz="2000" i="1">
                                  <a:latin typeface="Cambria Math" panose="02040503050406030204" pitchFamily="18" charset="0"/>
                                </a:rPr>
                              </m:ctrlPr>
                            </m:sSupPr>
                            <m:e>
                              <m:sSubSup>
                                <m:sSubSupPr>
                                  <m:ctrlPr>
                                    <a:rPr lang="en-GB" sz="2000" b="1" i="1">
                                      <a:latin typeface="Cambria Math" panose="02040503050406030204" pitchFamily="18" charset="0"/>
                                    </a:rPr>
                                  </m:ctrlPr>
                                </m:sSubSupPr>
                                <m:e>
                                  <m:r>
                                    <a:rPr lang="en-GB" sz="2000" b="1" i="1">
                                      <a:latin typeface="Cambria Math" panose="02040503050406030204" pitchFamily="18" charset="0"/>
                                    </a:rPr>
                                    <m:t>𝒘</m:t>
                                  </m:r>
                                </m:e>
                                <m:sub>
                                  <m:r>
                                    <a:rPr lang="en-GB" sz="2000" i="1">
                                      <a:latin typeface="Cambria Math" panose="02040503050406030204" pitchFamily="18" charset="0"/>
                                    </a:rPr>
                                    <m:t>𝑖</m:t>
                                  </m:r>
                                </m:sub>
                                <m:sup>
                                  <m:r>
                                    <a:rPr lang="en-GB" sz="2000" i="1">
                                      <a:latin typeface="Cambria Math" panose="02040503050406030204" pitchFamily="18" charset="0"/>
                                    </a:rPr>
                                    <m:t>𝑝</m:t>
                                  </m:r>
                                  <m:r>
                                    <a:rPr lang="en-GB" sz="2000" b="0" i="1" smtClean="0">
                                      <a:latin typeface="Cambria Math" panose="02040503050406030204" pitchFamily="18" charset="0"/>
                                    </a:rPr>
                                    <m:t>𝑜𝑠𝑡</m:t>
                                  </m:r>
                                </m:sup>
                              </m:sSubSup>
                            </m:e>
                            <m:sup>
                              <m:r>
                                <a:rPr lang="en-GB" sz="2000" i="1">
                                  <a:latin typeface="Cambria Math" panose="02040503050406030204" pitchFamily="18" charset="0"/>
                                </a:rPr>
                                <m:t>𝑇</m:t>
                              </m:r>
                            </m:sup>
                          </m:sSup>
                          <m:sSub>
                            <m:sSubPr>
                              <m:ctrlPr>
                                <a:rPr lang="en-GB" sz="2000" i="1">
                                  <a:latin typeface="Cambria Math" panose="02040503050406030204" pitchFamily="18" charset="0"/>
                                </a:rPr>
                              </m:ctrlPr>
                            </m:sSubPr>
                            <m:e>
                              <m:r>
                                <a:rPr lang="en-GB" sz="2000" b="1" i="1">
                                  <a:latin typeface="Cambria Math" panose="02040503050406030204" pitchFamily="18" charset="0"/>
                                </a:rPr>
                                <m:t>𝑰</m:t>
                              </m:r>
                            </m:e>
                            <m:sub>
                              <m:r>
                                <a:rPr lang="en-GB" sz="2000" i="1">
                                  <a:latin typeface="Cambria Math" panose="02040503050406030204" pitchFamily="18" charset="0"/>
                                </a:rPr>
                                <m:t>𝑖</m:t>
                              </m:r>
                            </m:sub>
                          </m:sSub>
                          <m:sSubSup>
                            <m:sSubSupPr>
                              <m:ctrlPr>
                                <a:rPr lang="en-GB" sz="2000" b="1" i="1">
                                  <a:latin typeface="Cambria Math" panose="02040503050406030204" pitchFamily="18" charset="0"/>
                                </a:rPr>
                              </m:ctrlPr>
                            </m:sSubSupPr>
                            <m:e>
                              <m:r>
                                <a:rPr lang="en-GB" sz="2000" b="1" i="1">
                                  <a:latin typeface="Cambria Math" panose="02040503050406030204" pitchFamily="18" charset="0"/>
                                </a:rPr>
                                <m:t>𝒘</m:t>
                              </m:r>
                            </m:e>
                            <m:sub>
                              <m:r>
                                <a:rPr lang="en-GB" sz="2000" i="1">
                                  <a:latin typeface="Cambria Math" panose="02040503050406030204" pitchFamily="18" charset="0"/>
                                </a:rPr>
                                <m:t>𝑖</m:t>
                              </m:r>
                            </m:sub>
                            <m:sup>
                              <m:r>
                                <a:rPr lang="en-GB" sz="2000" i="1">
                                  <a:latin typeface="Cambria Math" panose="02040503050406030204" pitchFamily="18" charset="0"/>
                                </a:rPr>
                                <m:t>𝑝</m:t>
                              </m:r>
                              <m:r>
                                <a:rPr lang="en-GB" sz="2000" b="0" i="1" smtClean="0">
                                  <a:latin typeface="Cambria Math" panose="02040503050406030204" pitchFamily="18" charset="0"/>
                                </a:rPr>
                                <m:t>𝑜𝑠𝑡</m:t>
                              </m:r>
                            </m:sup>
                          </m:sSubSup>
                        </m:e>
                      </m:nary>
                    </m:oMath>
                  </m:oMathPara>
                </a14:m>
                <a:endParaRPr lang="en-GB" sz="2000" dirty="0"/>
              </a:p>
              <a:p>
                <a:endParaRPr lang="en-GB" sz="2000" dirty="0"/>
              </a:p>
            </p:txBody>
          </p:sp>
        </mc:Choice>
        <mc:Fallback xmlns="">
          <p:sp>
            <p:nvSpPr>
              <p:cNvPr id="8" name="Rectangle 7"/>
              <p:cNvSpPr>
                <a:spLocks noRot="1" noChangeAspect="1" noMove="1" noResize="1" noEditPoints="1" noAdjustHandles="1" noChangeArrowheads="1" noChangeShapeType="1" noTextEdit="1"/>
              </p:cNvSpPr>
              <p:nvPr/>
            </p:nvSpPr>
            <p:spPr>
              <a:xfrm>
                <a:off x="-342512" y="4692372"/>
                <a:ext cx="5715000" cy="1189236"/>
              </a:xfrm>
              <a:prstGeom prst="rect">
                <a:avLst/>
              </a:prstGeom>
              <a:blipFill rotWithShape="0">
                <a:blip r:embed="rId3"/>
                <a:stretch>
                  <a:fillRect/>
                </a:stretch>
              </a:blipFill>
            </p:spPr>
            <p:txBody>
              <a:bodyPr/>
              <a:lstStyle/>
              <a:p>
                <a:r>
                  <a:rPr lang="en-GB">
                    <a:noFill/>
                  </a:rPr>
                  <a:t> </a:t>
                </a:r>
              </a:p>
            </p:txBody>
          </p:sp>
        </mc:Fallback>
      </mc:AlternateContent>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20504" t="14622" r="19739" b="15028"/>
          <a:stretch/>
        </p:blipFill>
        <p:spPr>
          <a:xfrm>
            <a:off x="5456308" y="3391425"/>
            <a:ext cx="3476909" cy="2302403"/>
          </a:xfrm>
          <a:prstGeom prst="rect">
            <a:avLst/>
          </a:prstGeom>
        </p:spPr>
      </p:pic>
      <p:grpSp>
        <p:nvGrpSpPr>
          <p:cNvPr id="33" name="Group 32"/>
          <p:cNvGrpSpPr/>
          <p:nvPr/>
        </p:nvGrpSpPr>
        <p:grpSpPr>
          <a:xfrm>
            <a:off x="5231240" y="5210175"/>
            <a:ext cx="412323" cy="459793"/>
            <a:chOff x="5231240" y="5210175"/>
            <a:chExt cx="412323" cy="459793"/>
          </a:xfrm>
        </p:grpSpPr>
        <p:cxnSp>
          <p:nvCxnSpPr>
            <p:cNvPr id="23" name="Straight Arrow Connector 22"/>
            <p:cNvCxnSpPr/>
            <p:nvPr/>
          </p:nvCxnSpPr>
          <p:spPr>
            <a:xfrm flipH="1" flipV="1">
              <a:off x="5231240" y="5210175"/>
              <a:ext cx="3700" cy="45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31240" y="5667798"/>
              <a:ext cx="4123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TextBox 38"/>
              <p:cNvSpPr txBox="1"/>
              <p:nvPr/>
            </p:nvSpPr>
            <p:spPr>
              <a:xfrm>
                <a:off x="8002452" y="4522268"/>
                <a:ext cx="3254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8002452" y="4522268"/>
                <a:ext cx="325410" cy="369332"/>
              </a:xfrm>
              <a:prstGeom prst="rect">
                <a:avLst/>
              </a:prstGeom>
              <a:blipFill rotWithShape="0">
                <a:blip r:embed="rId5"/>
                <a:stretch>
                  <a:fillRect l="-18868" r="-16981"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8214988" y="4482266"/>
                <a:ext cx="58503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𝒘</m:t>
                          </m:r>
                        </m:e>
                        <m:sub>
                          <m:r>
                            <a:rPr lang="en-GB" sz="2000" b="0" i="1" smtClean="0">
                              <a:latin typeface="Cambria Math" panose="02040503050406030204" pitchFamily="18" charset="0"/>
                            </a:rPr>
                            <m:t>𝑏</m:t>
                          </m:r>
                        </m:sub>
                      </m:sSub>
                    </m:oMath>
                  </m:oMathPara>
                </a14:m>
                <a:endParaRPr lang="en-GB" sz="2000" dirty="0"/>
              </a:p>
            </p:txBody>
          </p:sp>
        </mc:Choice>
        <mc:Fallback xmlns="">
          <p:sp>
            <p:nvSpPr>
              <p:cNvPr id="40" name="Rectangle 39"/>
              <p:cNvSpPr>
                <a:spLocks noRot="1" noChangeAspect="1" noMove="1" noResize="1" noEditPoints="1" noAdjustHandles="1" noChangeArrowheads="1" noChangeShapeType="1" noTextEdit="1"/>
              </p:cNvSpPr>
              <p:nvPr/>
            </p:nvSpPr>
            <p:spPr>
              <a:xfrm>
                <a:off x="8214988" y="4482266"/>
                <a:ext cx="585032" cy="400110"/>
              </a:xfrm>
              <a:prstGeom prst="rect">
                <a:avLst/>
              </a:prstGeom>
              <a:blipFill rotWithShape="0">
                <a:blip r:embed="rId6"/>
                <a:stretch>
                  <a:fillRect b="-4545"/>
                </a:stretch>
              </a:blipFill>
            </p:spPr>
            <p:txBody>
              <a:bodyPr/>
              <a:lstStyle/>
              <a:p>
                <a:r>
                  <a:rPr lang="en-GB">
                    <a:noFill/>
                  </a:rPr>
                  <a:t> </a:t>
                </a:r>
              </a:p>
            </p:txBody>
          </p:sp>
        </mc:Fallback>
      </mc:AlternateContent>
      <p:cxnSp>
        <p:nvCxnSpPr>
          <p:cNvPr id="41" name="Straight Arrow Connector 40"/>
          <p:cNvCxnSpPr/>
          <p:nvPr/>
        </p:nvCxnSpPr>
        <p:spPr>
          <a:xfrm>
            <a:off x="6432550" y="4395448"/>
            <a:ext cx="344034" cy="11452"/>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6349112" y="3996587"/>
                <a:ext cx="54130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𝒗</m:t>
                          </m:r>
                        </m:e>
                        <m:sub>
                          <m:r>
                            <a:rPr lang="en-GB" sz="2000" b="0" i="1" smtClean="0">
                              <a:latin typeface="Cambria Math" panose="02040503050406030204" pitchFamily="18" charset="0"/>
                            </a:rPr>
                            <m:t>𝑎</m:t>
                          </m:r>
                        </m:sub>
                      </m:sSub>
                    </m:oMath>
                  </m:oMathPara>
                </a14:m>
                <a:endParaRPr lang="en-GB" sz="2000" dirty="0"/>
              </a:p>
            </p:txBody>
          </p:sp>
        </mc:Choice>
        <mc:Fallback xmlns="">
          <p:sp>
            <p:nvSpPr>
              <p:cNvPr id="44" name="Rectangle 43"/>
              <p:cNvSpPr>
                <a:spLocks noRot="1" noChangeAspect="1" noMove="1" noResize="1" noEditPoints="1" noAdjustHandles="1" noChangeArrowheads="1" noChangeShapeType="1" noTextEdit="1"/>
              </p:cNvSpPr>
              <p:nvPr/>
            </p:nvSpPr>
            <p:spPr>
              <a:xfrm>
                <a:off x="6349112" y="3996587"/>
                <a:ext cx="541302" cy="400110"/>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6565293" y="5154595"/>
                <a:ext cx="60221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𝑚</m:t>
                          </m:r>
                        </m:e>
                        <m:sub>
                          <m:r>
                            <a:rPr lang="en-GB" sz="2000" b="0" i="1" smtClean="0">
                              <a:latin typeface="Cambria Math" panose="02040503050406030204" pitchFamily="18" charset="0"/>
                            </a:rPr>
                            <m:t>𝑎</m:t>
                          </m:r>
                        </m:sub>
                      </m:sSub>
                    </m:oMath>
                  </m:oMathPara>
                </a14:m>
                <a:endParaRPr lang="en-GB" sz="2000" dirty="0"/>
              </a:p>
            </p:txBody>
          </p:sp>
        </mc:Choice>
        <mc:Fallback xmlns="">
          <p:sp>
            <p:nvSpPr>
              <p:cNvPr id="45" name="Rectangle 44"/>
              <p:cNvSpPr>
                <a:spLocks noRot="1" noChangeAspect="1" noMove="1" noResize="1" noEditPoints="1" noAdjustHandles="1" noChangeArrowheads="1" noChangeShapeType="1" noTextEdit="1"/>
              </p:cNvSpPr>
              <p:nvPr/>
            </p:nvSpPr>
            <p:spPr>
              <a:xfrm>
                <a:off x="6565293" y="5154595"/>
                <a:ext cx="602216" cy="400110"/>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8506596" y="5210175"/>
                <a:ext cx="4952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1" i="1" smtClean="0">
                              <a:latin typeface="Cambria Math" panose="02040503050406030204" pitchFamily="18" charset="0"/>
                            </a:rPr>
                            <m:t>𝑰</m:t>
                          </m:r>
                        </m:e>
                        <m:sub>
                          <m:r>
                            <a:rPr lang="en-GB" sz="2000" b="0" i="1" smtClean="0">
                              <a:latin typeface="Cambria Math" panose="02040503050406030204" pitchFamily="18" charset="0"/>
                            </a:rPr>
                            <m:t>𝑏</m:t>
                          </m:r>
                        </m:sub>
                      </m:sSub>
                    </m:oMath>
                  </m:oMathPara>
                </a14:m>
                <a:endParaRPr lang="en-GB" sz="2000" dirty="0"/>
              </a:p>
            </p:txBody>
          </p:sp>
        </mc:Choice>
        <mc:Fallback xmlns="">
          <p:sp>
            <p:nvSpPr>
              <p:cNvPr id="46" name="Rectangle 45"/>
              <p:cNvSpPr>
                <a:spLocks noRot="1" noChangeAspect="1" noMove="1" noResize="1" noEditPoints="1" noAdjustHandles="1" noChangeArrowheads="1" noChangeShapeType="1" noTextEdit="1"/>
              </p:cNvSpPr>
              <p:nvPr/>
            </p:nvSpPr>
            <p:spPr>
              <a:xfrm>
                <a:off x="8506596" y="5210175"/>
                <a:ext cx="495264" cy="400110"/>
              </a:xfrm>
              <a:prstGeom prst="rect">
                <a:avLst/>
              </a:prstGeom>
              <a:blipFill rotWithShape="0">
                <a:blip r:embed="rId9"/>
                <a:stretch>
                  <a:fillRect b="-46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102365" y="3835084"/>
                <a:ext cx="1815433"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smtClean="0">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𝑖</m:t>
                              </m:r>
                            </m:sub>
                          </m:sSub>
                          <m:sSup>
                            <m:sSupPr>
                              <m:ctrlPr>
                                <a:rPr lang="en-GB" sz="2000" i="1">
                                  <a:latin typeface="Cambria Math" panose="02040503050406030204" pitchFamily="18" charset="0"/>
                                </a:rPr>
                              </m:ctrlPr>
                            </m:sSupPr>
                            <m:e>
                              <m:sSubSup>
                                <m:sSubSupPr>
                                  <m:ctrlPr>
                                    <a:rPr lang="en-GB" sz="2000" b="1" i="1">
                                      <a:latin typeface="Cambria Math" panose="02040503050406030204" pitchFamily="18" charset="0"/>
                                    </a:rPr>
                                  </m:ctrlPr>
                                </m:sSubSupPr>
                                <m:e>
                                  <m:r>
                                    <a:rPr lang="en-GB" sz="2000" b="1" i="1">
                                      <a:latin typeface="Cambria Math" panose="02040503050406030204" pitchFamily="18" charset="0"/>
                                    </a:rPr>
                                    <m:t>𝒗</m:t>
                                  </m:r>
                                </m:e>
                                <m:sub>
                                  <m:r>
                                    <a:rPr lang="en-GB" sz="2000" i="1">
                                      <a:latin typeface="Cambria Math" panose="02040503050406030204" pitchFamily="18" charset="0"/>
                                    </a:rPr>
                                    <m:t>𝑖</m:t>
                                  </m:r>
                                </m:sub>
                                <m:sup>
                                  <m:r>
                                    <a:rPr lang="en-GB" sz="2000" i="1">
                                      <a:latin typeface="Cambria Math" panose="02040503050406030204" pitchFamily="18" charset="0"/>
                                    </a:rPr>
                                    <m:t>𝑝𝑟𝑒</m:t>
                                  </m:r>
                                </m:sup>
                              </m:sSubSup>
                            </m:e>
                            <m:sup>
                              <m:r>
                                <a:rPr lang="en-GB" sz="2000" i="1">
                                  <a:latin typeface="Cambria Math" panose="02040503050406030204" pitchFamily="18" charset="0"/>
                                </a:rPr>
                                <m:t>2</m:t>
                              </m:r>
                            </m:sup>
                          </m:sSup>
                        </m:e>
                      </m:nary>
                    </m:oMath>
                  </m:oMathPara>
                </a14:m>
                <a:endParaRPr lang="en-GB" sz="2000" dirty="0"/>
              </a:p>
            </p:txBody>
          </p:sp>
        </mc:Choice>
        <mc:Fallback xmlns="">
          <p:sp>
            <p:nvSpPr>
              <p:cNvPr id="47" name="Rectangle 46"/>
              <p:cNvSpPr>
                <a:spLocks noRot="1" noChangeAspect="1" noMove="1" noResize="1" noEditPoints="1" noAdjustHandles="1" noChangeArrowheads="1" noChangeShapeType="1" noTextEdit="1"/>
              </p:cNvSpPr>
              <p:nvPr/>
            </p:nvSpPr>
            <p:spPr>
              <a:xfrm>
                <a:off x="102365" y="3835084"/>
                <a:ext cx="1815433" cy="881460"/>
              </a:xfrm>
              <a:prstGeom prst="rect">
                <a:avLst/>
              </a:prstGeom>
              <a:blipFill rotWithShape="0">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1666511" y="3835084"/>
                <a:ext cx="2545377"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p>
                            <m:sSupPr>
                              <m:ctrlPr>
                                <a:rPr lang="en-GB" sz="2000" i="1" smtClean="0">
                                  <a:latin typeface="Cambria Math" panose="02040503050406030204" pitchFamily="18" charset="0"/>
                                </a:rPr>
                              </m:ctrlPr>
                            </m:sSupPr>
                            <m:e>
                              <m:sSubSup>
                                <m:sSubSupPr>
                                  <m:ctrlPr>
                                    <a:rPr lang="en-GB" sz="2000" b="1" i="1">
                                      <a:latin typeface="Cambria Math" panose="02040503050406030204" pitchFamily="18" charset="0"/>
                                    </a:rPr>
                                  </m:ctrlPr>
                                </m:sSubSupPr>
                                <m:e>
                                  <m:r>
                                    <a:rPr lang="en-GB" sz="2000" b="1" i="1">
                                      <a:latin typeface="Cambria Math" panose="02040503050406030204" pitchFamily="18" charset="0"/>
                                    </a:rPr>
                                    <m:t>𝒘</m:t>
                                  </m:r>
                                </m:e>
                                <m:sub>
                                  <m:r>
                                    <a:rPr lang="en-GB" sz="2000" i="1">
                                      <a:latin typeface="Cambria Math" panose="02040503050406030204" pitchFamily="18" charset="0"/>
                                    </a:rPr>
                                    <m:t>𝑖</m:t>
                                  </m:r>
                                </m:sub>
                                <m:sup>
                                  <m:r>
                                    <a:rPr lang="en-GB" sz="2000" i="1">
                                      <a:latin typeface="Cambria Math" panose="02040503050406030204" pitchFamily="18" charset="0"/>
                                    </a:rPr>
                                    <m:t>𝑝𝑟𝑒</m:t>
                                  </m:r>
                                </m:sup>
                              </m:sSubSup>
                            </m:e>
                            <m:sup>
                              <m:r>
                                <a:rPr lang="en-GB" sz="2000" b="0" i="1" smtClean="0">
                                  <a:latin typeface="Cambria Math" panose="02040503050406030204" pitchFamily="18" charset="0"/>
                                </a:rPr>
                                <m:t>𝑇</m:t>
                              </m:r>
                            </m:sup>
                          </m:sSup>
                          <m:sSub>
                            <m:sSubPr>
                              <m:ctrlPr>
                                <a:rPr lang="en-GB" sz="2000" i="1">
                                  <a:latin typeface="Cambria Math" panose="02040503050406030204" pitchFamily="18" charset="0"/>
                                </a:rPr>
                              </m:ctrlPr>
                            </m:sSubPr>
                            <m:e>
                              <m:r>
                                <a:rPr lang="en-GB" sz="2000" b="1" i="1">
                                  <a:latin typeface="Cambria Math" panose="02040503050406030204" pitchFamily="18" charset="0"/>
                                </a:rPr>
                                <m:t>𝑰</m:t>
                              </m:r>
                            </m:e>
                            <m:sub>
                              <m:r>
                                <a:rPr lang="en-GB" sz="2000" i="1">
                                  <a:latin typeface="Cambria Math" panose="02040503050406030204" pitchFamily="18" charset="0"/>
                                </a:rPr>
                                <m:t>𝑖</m:t>
                              </m:r>
                            </m:sub>
                          </m:sSub>
                          <m:sSubSup>
                            <m:sSubSupPr>
                              <m:ctrlPr>
                                <a:rPr lang="en-GB" sz="2000" b="1" i="1">
                                  <a:latin typeface="Cambria Math" panose="02040503050406030204" pitchFamily="18" charset="0"/>
                                </a:rPr>
                              </m:ctrlPr>
                            </m:sSubSupPr>
                            <m:e>
                              <m:r>
                                <a:rPr lang="en-GB" sz="2000" b="1" i="1">
                                  <a:latin typeface="Cambria Math" panose="02040503050406030204" pitchFamily="18" charset="0"/>
                                </a:rPr>
                                <m:t>𝒘</m:t>
                              </m:r>
                            </m:e>
                            <m:sub>
                              <m:r>
                                <a:rPr lang="en-GB" sz="2000" i="1">
                                  <a:latin typeface="Cambria Math" panose="02040503050406030204" pitchFamily="18" charset="0"/>
                                </a:rPr>
                                <m:t>𝑖</m:t>
                              </m:r>
                            </m:sub>
                            <m:sup>
                              <m:r>
                                <a:rPr lang="en-GB" sz="2000" i="1">
                                  <a:latin typeface="Cambria Math" panose="02040503050406030204" pitchFamily="18" charset="0"/>
                                </a:rPr>
                                <m:t>𝑝𝑟𝑒</m:t>
                              </m:r>
                            </m:sup>
                          </m:sSubSup>
                        </m:e>
                      </m:nary>
                    </m:oMath>
                  </m:oMathPara>
                </a14:m>
                <a:endParaRPr lang="en-GB" sz="2000" dirty="0"/>
              </a:p>
            </p:txBody>
          </p:sp>
        </mc:Choice>
        <mc:Fallback xmlns="">
          <p:sp>
            <p:nvSpPr>
              <p:cNvPr id="48" name="Rectangle 47"/>
              <p:cNvSpPr>
                <a:spLocks noRot="1" noChangeAspect="1" noMove="1" noResize="1" noEditPoints="1" noAdjustHandles="1" noChangeArrowheads="1" noChangeShapeType="1" noTextEdit="1"/>
              </p:cNvSpPr>
              <p:nvPr/>
            </p:nvSpPr>
            <p:spPr>
              <a:xfrm>
                <a:off x="1666511" y="3835084"/>
                <a:ext cx="2545377" cy="881460"/>
              </a:xfrm>
              <a:prstGeom prst="rect">
                <a:avLst/>
              </a:prstGeom>
              <a:blipFill rotWithShape="0">
                <a:blip r:embed="rId11"/>
                <a:stretch>
                  <a:fillRect/>
                </a:stretch>
              </a:blipFill>
            </p:spPr>
            <p:txBody>
              <a:bodyPr/>
              <a:lstStyle/>
              <a:p>
                <a:r>
                  <a:rPr lang="en-GB">
                    <a:noFill/>
                  </a:rPr>
                  <a:t> </a:t>
                </a:r>
              </a:p>
            </p:txBody>
          </p:sp>
        </mc:Fallback>
      </mc:AlternateContent>
      <p:sp>
        <p:nvSpPr>
          <p:cNvPr id="27" name="Text Placeholder 4"/>
          <p:cNvSpPr>
            <a:spLocks noGrp="1"/>
          </p:cNvSpPr>
          <p:nvPr>
            <p:ph type="body" idx="1"/>
          </p:nvPr>
        </p:nvSpPr>
        <p:spPr>
          <a:xfrm>
            <a:off x="152400" y="601126"/>
            <a:ext cx="4346576" cy="408894"/>
          </a:xfrm>
        </p:spPr>
        <p:txBody>
          <a:bodyPr/>
          <a:lstStyle/>
          <a:p>
            <a:r>
              <a:rPr lang="en-GB" sz="2800" dirty="0" smtClean="0"/>
              <a:t>At moment of collision</a:t>
            </a:r>
            <a:endParaRPr lang="en-GB" sz="2800" dirty="0"/>
          </a:p>
        </p:txBody>
      </p:sp>
      <p:sp>
        <p:nvSpPr>
          <p:cNvPr id="28" name="Content Placeholder 2"/>
          <p:cNvSpPr>
            <a:spLocks noGrp="1"/>
          </p:cNvSpPr>
          <p:nvPr>
            <p:ph sz="half" idx="2"/>
          </p:nvPr>
        </p:nvSpPr>
        <p:spPr>
          <a:xfrm>
            <a:off x="152400" y="1004695"/>
            <a:ext cx="4346576" cy="1684760"/>
          </a:xfrm>
          <a:noFill/>
        </p:spPr>
        <p:txBody>
          <a:bodyPr/>
          <a:lstStyle/>
          <a:p>
            <a:r>
              <a:rPr lang="en-GB" sz="2400" dirty="0"/>
              <a:t>Conservation </a:t>
            </a:r>
            <a:r>
              <a:rPr lang="en-GB" sz="2400" dirty="0" smtClean="0"/>
              <a:t>of momentum</a:t>
            </a:r>
          </a:p>
          <a:p>
            <a:pPr lvl="1"/>
            <a:r>
              <a:rPr lang="en-GB" sz="2000" dirty="0" smtClean="0"/>
              <a:t>Linear</a:t>
            </a:r>
          </a:p>
          <a:p>
            <a:pPr lvl="1"/>
            <a:r>
              <a:rPr lang="en-GB" sz="2000" dirty="0" smtClean="0"/>
              <a:t>Angular</a:t>
            </a:r>
            <a:endParaRPr lang="en-GB" sz="2400" dirty="0" smtClean="0"/>
          </a:p>
          <a:p>
            <a:r>
              <a:rPr lang="en-GB" sz="2400" dirty="0" smtClean="0"/>
              <a:t>Energy is not created</a:t>
            </a:r>
          </a:p>
        </p:txBody>
      </p:sp>
      <p:sp>
        <p:nvSpPr>
          <p:cNvPr id="30" name="Text Placeholder 5"/>
          <p:cNvSpPr>
            <a:spLocks noGrp="1"/>
          </p:cNvSpPr>
          <p:nvPr>
            <p:ph type="body" sz="quarter" idx="3"/>
          </p:nvPr>
        </p:nvSpPr>
        <p:spPr>
          <a:xfrm>
            <a:off x="4498974" y="601126"/>
            <a:ext cx="4017964" cy="408894"/>
          </a:xfrm>
        </p:spPr>
        <p:txBody>
          <a:bodyPr/>
          <a:lstStyle/>
          <a:p>
            <a:r>
              <a:rPr lang="en-GB" sz="2800" dirty="0" smtClean="0">
                <a:solidFill>
                  <a:schemeClr val="bg1">
                    <a:lumMod val="75000"/>
                  </a:schemeClr>
                </a:solidFill>
              </a:rPr>
              <a:t>Away from collision</a:t>
            </a:r>
            <a:endParaRPr lang="en-GB" sz="2800" dirty="0">
              <a:solidFill>
                <a:schemeClr val="bg1">
                  <a:lumMod val="75000"/>
                </a:schemeClr>
              </a:solidFill>
            </a:endParaRPr>
          </a:p>
        </p:txBody>
      </p:sp>
      <p:sp>
        <p:nvSpPr>
          <p:cNvPr id="31" name="Content Placeholder 3"/>
          <p:cNvSpPr>
            <a:spLocks noGrp="1"/>
          </p:cNvSpPr>
          <p:nvPr>
            <p:ph sz="quarter" idx="4"/>
          </p:nvPr>
        </p:nvSpPr>
        <p:spPr>
          <a:xfrm>
            <a:off x="4498975" y="1004695"/>
            <a:ext cx="4555218" cy="1684760"/>
          </a:xfrm>
        </p:spPr>
        <p:txBody>
          <a:bodyPr/>
          <a:lstStyle/>
          <a:p>
            <a:r>
              <a:rPr lang="en-GB" sz="2400" dirty="0" smtClean="0">
                <a:solidFill>
                  <a:schemeClr val="bg1">
                    <a:lumMod val="75000"/>
                  </a:schemeClr>
                </a:solidFill>
              </a:rPr>
              <a:t>Conservation </a:t>
            </a:r>
            <a:r>
              <a:rPr lang="en-GB" sz="2400" dirty="0">
                <a:solidFill>
                  <a:schemeClr val="bg1">
                    <a:lumMod val="75000"/>
                  </a:schemeClr>
                </a:solidFill>
              </a:rPr>
              <a:t>of </a:t>
            </a:r>
            <a:r>
              <a:rPr lang="en-GB" sz="2400" dirty="0" smtClean="0">
                <a:solidFill>
                  <a:schemeClr val="bg1">
                    <a:lumMod val="75000"/>
                  </a:schemeClr>
                </a:solidFill>
              </a:rPr>
              <a:t>momentum</a:t>
            </a:r>
          </a:p>
          <a:p>
            <a:pPr lvl="1"/>
            <a:r>
              <a:rPr lang="en-GB" sz="2000" dirty="0" smtClean="0">
                <a:solidFill>
                  <a:schemeClr val="bg1">
                    <a:lumMod val="75000"/>
                  </a:schemeClr>
                </a:solidFill>
              </a:rPr>
              <a:t>Linear (orthogonal to gravity)</a:t>
            </a:r>
          </a:p>
          <a:p>
            <a:pPr lvl="1"/>
            <a:r>
              <a:rPr lang="en-GB" sz="2000" dirty="0" smtClean="0">
                <a:solidFill>
                  <a:schemeClr val="bg1">
                    <a:lumMod val="75000"/>
                  </a:schemeClr>
                </a:solidFill>
              </a:rPr>
              <a:t>Angular</a:t>
            </a:r>
          </a:p>
        </p:txBody>
      </p:sp>
    </p:spTree>
    <p:extLst>
      <p:ext uri="{BB962C8B-B14F-4D97-AF65-F5344CB8AC3E}">
        <p14:creationId xmlns:p14="http://schemas.microsoft.com/office/powerpoint/2010/main" val="36747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0" y="0"/>
            <a:ext cx="8845550" cy="601126"/>
          </a:xfrm>
        </p:spPr>
        <p:txBody>
          <a:bodyPr/>
          <a:lstStyle/>
          <a:p>
            <a:r>
              <a:rPr lang="en-GB" dirty="0" smtClean="0"/>
              <a:t>Optimization – Kinetic energy term</a:t>
            </a:r>
            <a:endParaRPr lang="en-GB" dirty="0"/>
          </a:p>
        </p:txBody>
      </p:sp>
      <mc:AlternateContent xmlns:mc="http://schemas.openxmlformats.org/markup-compatibility/2006" xmlns:a14="http://schemas.microsoft.com/office/drawing/2010/main">
        <mc:Choice Requires="a14">
          <p:sp>
            <p:nvSpPr>
              <p:cNvPr id="32"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32"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446875"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33" name="Rectangle 32"/>
              <p:cNvSpPr>
                <a:spLocks noRot="1" noChangeAspect="1" noMove="1" noResize="1" noEditPoints="1" noAdjustHandles="1" noChangeArrowheads="1" noChangeShapeType="1" noTextEdit="1"/>
              </p:cNvSpPr>
              <p:nvPr/>
            </p:nvSpPr>
            <p:spPr>
              <a:xfrm>
                <a:off x="3446875" y="912891"/>
                <a:ext cx="878767" cy="461665"/>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156117" y="91289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xmlns="">
          <p:sp>
            <p:nvSpPr>
              <p:cNvPr id="34" name="Rectangle 33"/>
              <p:cNvSpPr>
                <a:spLocks noRot="1" noChangeAspect="1" noMove="1" noResize="1" noEditPoints="1" noAdjustHandles="1" noChangeArrowheads="1" noChangeShapeType="1" noTextEdit="1"/>
              </p:cNvSpPr>
              <p:nvPr/>
            </p:nvSpPr>
            <p:spPr>
              <a:xfrm>
                <a:off x="4156117" y="912890"/>
                <a:ext cx="1324530" cy="461665"/>
              </a:xfrm>
              <a:prstGeom prst="rect">
                <a:avLst/>
              </a:prstGeom>
              <a:blipFill rotWithShape="0">
                <a:blip r:embed="rId5"/>
                <a:stretch>
                  <a:fillRect b="-21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5287209" y="922143"/>
                <a:ext cx="1200008"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𝑖𝑚𝑝</m:t>
                          </m:r>
                        </m:sup>
                      </m:sSup>
                    </m:oMath>
                  </m:oMathPara>
                </a14:m>
                <a:endParaRPr lang="en-GB" sz="2400" dirty="0"/>
              </a:p>
            </p:txBody>
          </p:sp>
        </mc:Choice>
        <mc:Fallback xmlns="">
          <p:sp>
            <p:nvSpPr>
              <p:cNvPr id="35" name="Rectangle 34"/>
              <p:cNvSpPr>
                <a:spLocks noRot="1" noChangeAspect="1" noMove="1" noResize="1" noEditPoints="1" noAdjustHandles="1" noChangeArrowheads="1" noChangeShapeType="1" noTextEdit="1"/>
              </p:cNvSpPr>
              <p:nvPr/>
            </p:nvSpPr>
            <p:spPr>
              <a:xfrm>
                <a:off x="5287209" y="922143"/>
                <a:ext cx="1200008" cy="473591"/>
              </a:xfrm>
              <a:prstGeom prst="rect">
                <a:avLst/>
              </a:prstGeom>
              <a:blipFill rotWithShape="0">
                <a:blip r:embed="rId6"/>
                <a:stretch>
                  <a:fillRect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6418301" y="922143"/>
                <a:ext cx="1032527"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𝑘𝑒</m:t>
                          </m:r>
                        </m:sup>
                      </m:sSup>
                    </m:oMath>
                  </m:oMathPara>
                </a14:m>
                <a:endParaRPr lang="en-GB" sz="2400" dirty="0"/>
              </a:p>
            </p:txBody>
          </p:sp>
        </mc:Choice>
        <mc:Fallback xmlns="">
          <p:sp>
            <p:nvSpPr>
              <p:cNvPr id="37" name="Rectangle 36"/>
              <p:cNvSpPr>
                <a:spLocks noRot="1" noChangeAspect="1" noMove="1" noResize="1" noEditPoints="1" noAdjustHandles="1" noChangeArrowheads="1" noChangeShapeType="1" noTextEdit="1"/>
              </p:cNvSpPr>
              <p:nvPr/>
            </p:nvSpPr>
            <p:spPr>
              <a:xfrm>
                <a:off x="6418301" y="922143"/>
                <a:ext cx="1032527" cy="468205"/>
              </a:xfrm>
              <a:prstGeom prst="rect">
                <a:avLst/>
              </a:prstGeom>
              <a:blipFill rotWithShape="0">
                <a:blip r:embed="rId7"/>
                <a:stretch>
                  <a:fillRect b="-1948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red"/>
              <p:cNvSpPr/>
              <p:nvPr/>
            </p:nvSpPr>
            <p:spPr>
              <a:xfrm>
                <a:off x="4141826" y="3302427"/>
                <a:ext cx="5715000" cy="11892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smtClean="0">
                                  <a:solidFill>
                                    <a:srgbClr val="B48284"/>
                                  </a:solidFill>
                                  <a:latin typeface="Cambria Math" panose="02040503050406030204" pitchFamily="18" charset="0"/>
                                </a:rPr>
                              </m:ctrlPr>
                            </m:sSubPr>
                            <m:e>
                              <m:r>
                                <a:rPr lang="en-GB" sz="2000" i="1">
                                  <a:solidFill>
                                    <a:srgbClr val="B48284"/>
                                  </a:solidFill>
                                  <a:latin typeface="Cambria Math" panose="02040503050406030204" pitchFamily="18" charset="0"/>
                                </a:rPr>
                                <m:t>𝑚</m:t>
                              </m:r>
                            </m:e>
                            <m:sub>
                              <m:r>
                                <a:rPr lang="en-GB" sz="2000" i="1">
                                  <a:solidFill>
                                    <a:srgbClr val="B48284"/>
                                  </a:solidFill>
                                  <a:latin typeface="Cambria Math" panose="02040503050406030204" pitchFamily="18" charset="0"/>
                                </a:rPr>
                                <m:t>𝑖</m:t>
                              </m:r>
                            </m:sub>
                          </m:sSub>
                          <m:sSup>
                            <m:sSupPr>
                              <m:ctrlPr>
                                <a:rPr lang="en-GB" sz="2000" i="1">
                                  <a:solidFill>
                                    <a:srgbClr val="B48284"/>
                                  </a:solidFill>
                                  <a:latin typeface="Cambria Math" panose="02040503050406030204" pitchFamily="18" charset="0"/>
                                </a:rPr>
                              </m:ctrlPr>
                            </m:sSupPr>
                            <m:e>
                              <m:sSubSup>
                                <m:sSubSupPr>
                                  <m:ctrlPr>
                                    <a:rPr lang="en-GB" sz="2000" b="1"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𝒗</m:t>
                                  </m:r>
                                </m:e>
                                <m:sub>
                                  <m:r>
                                    <a:rPr lang="en-GB" sz="2000" i="1">
                                      <a:solidFill>
                                        <a:srgbClr val="B48284"/>
                                      </a:solidFill>
                                      <a:latin typeface="Cambria Math" panose="02040503050406030204" pitchFamily="18" charset="0"/>
                                    </a:rPr>
                                    <m:t>𝑖</m:t>
                                  </m:r>
                                </m:sub>
                                <m:sup>
                                  <m:r>
                                    <a:rPr lang="en-GB" sz="2000" i="1">
                                      <a:solidFill>
                                        <a:srgbClr val="B48284"/>
                                      </a:solidFill>
                                      <a:latin typeface="Cambria Math" panose="02040503050406030204" pitchFamily="18" charset="0"/>
                                    </a:rPr>
                                    <m:t>𝑝</m:t>
                                  </m:r>
                                  <m:r>
                                    <a:rPr lang="en-GB" sz="2000" b="0" i="1" smtClean="0">
                                      <a:solidFill>
                                        <a:srgbClr val="B48284"/>
                                      </a:solidFill>
                                      <a:latin typeface="Cambria Math" panose="02040503050406030204" pitchFamily="18" charset="0"/>
                                    </a:rPr>
                                    <m:t>𝑜𝑠𝑡</m:t>
                                  </m:r>
                                </m:sup>
                              </m:sSubSup>
                            </m:e>
                            <m:sup>
                              <m:r>
                                <a:rPr lang="en-GB" sz="2000" i="1">
                                  <a:solidFill>
                                    <a:srgbClr val="B48284"/>
                                  </a:solidFill>
                                  <a:latin typeface="Cambria Math" panose="02040503050406030204" pitchFamily="18" charset="0"/>
                                </a:rPr>
                                <m:t>2</m:t>
                              </m:r>
                            </m:sup>
                          </m:sSup>
                        </m:e>
                      </m:nary>
                      <m:r>
                        <a:rPr lang="en-GB" sz="2000" i="1">
                          <a:latin typeface="Cambria Math" panose="02040503050406030204" pitchFamily="18" charset="0"/>
                        </a:rPr>
                        <m:t>+</m:t>
                      </m:r>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p>
                            <m:sSupPr>
                              <m:ctrlPr>
                                <a:rPr lang="en-GB" sz="2000" i="1" smtClean="0">
                                  <a:solidFill>
                                    <a:srgbClr val="B48284"/>
                                  </a:solidFill>
                                  <a:latin typeface="Cambria Math" panose="02040503050406030204" pitchFamily="18" charset="0"/>
                                </a:rPr>
                              </m:ctrlPr>
                            </m:sSupPr>
                            <m:e>
                              <m:sSubSup>
                                <m:sSubSupPr>
                                  <m:ctrlPr>
                                    <a:rPr lang="en-GB" sz="2000" b="1"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𝒘</m:t>
                                  </m:r>
                                </m:e>
                                <m:sub>
                                  <m:r>
                                    <a:rPr lang="en-GB" sz="2000" i="1">
                                      <a:solidFill>
                                        <a:srgbClr val="B48284"/>
                                      </a:solidFill>
                                      <a:latin typeface="Cambria Math" panose="02040503050406030204" pitchFamily="18" charset="0"/>
                                    </a:rPr>
                                    <m:t>𝑖</m:t>
                                  </m:r>
                                </m:sub>
                                <m:sup>
                                  <m:r>
                                    <a:rPr lang="en-GB" sz="2000" i="1">
                                      <a:solidFill>
                                        <a:srgbClr val="B48284"/>
                                      </a:solidFill>
                                      <a:latin typeface="Cambria Math" panose="02040503050406030204" pitchFamily="18" charset="0"/>
                                    </a:rPr>
                                    <m:t>𝑝</m:t>
                                  </m:r>
                                  <m:r>
                                    <a:rPr lang="en-GB" sz="2000" b="0" i="1" smtClean="0">
                                      <a:solidFill>
                                        <a:srgbClr val="B48284"/>
                                      </a:solidFill>
                                      <a:latin typeface="Cambria Math" panose="02040503050406030204" pitchFamily="18" charset="0"/>
                                    </a:rPr>
                                    <m:t>𝑜𝑠𝑡</m:t>
                                  </m:r>
                                </m:sup>
                              </m:sSubSup>
                            </m:e>
                            <m:sup>
                              <m:r>
                                <a:rPr lang="en-GB" sz="2000" i="1">
                                  <a:solidFill>
                                    <a:srgbClr val="B48284"/>
                                  </a:solidFill>
                                  <a:latin typeface="Cambria Math" panose="02040503050406030204" pitchFamily="18" charset="0"/>
                                </a:rPr>
                                <m:t>𝑇</m:t>
                              </m:r>
                            </m:sup>
                          </m:sSup>
                          <m:sSub>
                            <m:sSubPr>
                              <m:ctrlPr>
                                <a:rPr lang="en-GB" sz="2000" i="1">
                                  <a:solidFill>
                                    <a:srgbClr val="B48284"/>
                                  </a:solidFill>
                                  <a:latin typeface="Cambria Math" panose="02040503050406030204" pitchFamily="18" charset="0"/>
                                </a:rPr>
                              </m:ctrlPr>
                            </m:sSubPr>
                            <m:e>
                              <m:r>
                                <a:rPr lang="en-GB" sz="2000" b="1" i="1">
                                  <a:solidFill>
                                    <a:srgbClr val="B48284"/>
                                  </a:solidFill>
                                  <a:latin typeface="Cambria Math" panose="02040503050406030204" pitchFamily="18" charset="0"/>
                                </a:rPr>
                                <m:t>𝑰</m:t>
                              </m:r>
                            </m:e>
                            <m:sub>
                              <m:r>
                                <a:rPr lang="en-GB" sz="2000" i="1">
                                  <a:solidFill>
                                    <a:srgbClr val="B48284"/>
                                  </a:solidFill>
                                  <a:latin typeface="Cambria Math" panose="02040503050406030204" pitchFamily="18" charset="0"/>
                                </a:rPr>
                                <m:t>𝑖</m:t>
                              </m:r>
                            </m:sub>
                          </m:sSub>
                          <m:sSubSup>
                            <m:sSubSupPr>
                              <m:ctrlPr>
                                <a:rPr lang="en-GB" sz="2000" b="1" i="1">
                                  <a:solidFill>
                                    <a:srgbClr val="B48284"/>
                                  </a:solidFill>
                                  <a:latin typeface="Cambria Math" panose="02040503050406030204" pitchFamily="18" charset="0"/>
                                </a:rPr>
                              </m:ctrlPr>
                            </m:sSubSupPr>
                            <m:e>
                              <m:r>
                                <a:rPr lang="en-GB" sz="2000" b="1" i="1">
                                  <a:solidFill>
                                    <a:srgbClr val="B48284"/>
                                  </a:solidFill>
                                  <a:latin typeface="Cambria Math" panose="02040503050406030204" pitchFamily="18" charset="0"/>
                                </a:rPr>
                                <m:t>𝒘</m:t>
                              </m:r>
                            </m:e>
                            <m:sub>
                              <m:r>
                                <a:rPr lang="en-GB" sz="2000" i="1">
                                  <a:solidFill>
                                    <a:srgbClr val="B48284"/>
                                  </a:solidFill>
                                  <a:latin typeface="Cambria Math" panose="02040503050406030204" pitchFamily="18" charset="0"/>
                                </a:rPr>
                                <m:t>𝑖</m:t>
                              </m:r>
                            </m:sub>
                            <m:sup>
                              <m:r>
                                <a:rPr lang="en-GB" sz="2000" i="1">
                                  <a:solidFill>
                                    <a:srgbClr val="B48284"/>
                                  </a:solidFill>
                                  <a:latin typeface="Cambria Math" panose="02040503050406030204" pitchFamily="18" charset="0"/>
                                </a:rPr>
                                <m:t>𝑝</m:t>
                              </m:r>
                              <m:r>
                                <a:rPr lang="en-GB" sz="2000" b="0" i="1" smtClean="0">
                                  <a:solidFill>
                                    <a:srgbClr val="B48284"/>
                                  </a:solidFill>
                                  <a:latin typeface="Cambria Math" panose="02040503050406030204" pitchFamily="18" charset="0"/>
                                </a:rPr>
                                <m:t>𝑜𝑠𝑡</m:t>
                              </m:r>
                            </m:sup>
                          </m:sSubSup>
                        </m:e>
                      </m:nary>
                    </m:oMath>
                  </m:oMathPara>
                </a14:m>
                <a:endParaRPr lang="en-GB" sz="2000" dirty="0"/>
              </a:p>
              <a:p>
                <a:endParaRPr lang="en-GB" sz="2000" dirty="0"/>
              </a:p>
            </p:txBody>
          </p:sp>
        </mc:Choice>
        <mc:Fallback>
          <p:sp>
            <p:nvSpPr>
              <p:cNvPr id="8" name="red"/>
              <p:cNvSpPr>
                <a:spLocks noRot="1" noChangeAspect="1" noMove="1" noResize="1" noEditPoints="1" noAdjustHandles="1" noChangeArrowheads="1" noChangeShapeType="1" noTextEdit="1"/>
              </p:cNvSpPr>
              <p:nvPr/>
            </p:nvSpPr>
            <p:spPr>
              <a:xfrm>
                <a:off x="4141826" y="3302427"/>
                <a:ext cx="5715000" cy="1189236"/>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lin pre"/>
              <p:cNvSpPr/>
              <p:nvPr/>
            </p:nvSpPr>
            <p:spPr>
              <a:xfrm>
                <a:off x="683390" y="3302426"/>
                <a:ext cx="1815433"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smtClean="0">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b>
                            <m:sSubPr>
                              <m:ctrlPr>
                                <a:rPr lang="en-GB" sz="2000" i="1" smtClean="0">
                                  <a:solidFill>
                                    <a:srgbClr val="4E81B9"/>
                                  </a:solidFill>
                                  <a:latin typeface="Cambria Math" panose="02040503050406030204" pitchFamily="18" charset="0"/>
                                </a:rPr>
                              </m:ctrlPr>
                            </m:sSubPr>
                            <m:e>
                              <m:r>
                                <a:rPr lang="en-GB" sz="2000" i="1">
                                  <a:solidFill>
                                    <a:srgbClr val="4E81B9"/>
                                  </a:solidFill>
                                  <a:latin typeface="Cambria Math" panose="02040503050406030204" pitchFamily="18" charset="0"/>
                                </a:rPr>
                                <m:t>𝑚</m:t>
                              </m:r>
                            </m:e>
                            <m:sub>
                              <m:r>
                                <a:rPr lang="en-GB" sz="2000" i="1">
                                  <a:solidFill>
                                    <a:srgbClr val="4E81B9"/>
                                  </a:solidFill>
                                  <a:latin typeface="Cambria Math" panose="02040503050406030204" pitchFamily="18" charset="0"/>
                                </a:rPr>
                                <m:t>𝑖</m:t>
                              </m:r>
                            </m:sub>
                          </m:sSub>
                          <m:sSup>
                            <m:sSupPr>
                              <m:ctrlPr>
                                <a:rPr lang="en-GB" sz="2000" i="1">
                                  <a:solidFill>
                                    <a:srgbClr val="4E81B9"/>
                                  </a:solidFill>
                                  <a:latin typeface="Cambria Math" panose="02040503050406030204" pitchFamily="18" charset="0"/>
                                </a:rPr>
                              </m:ctrlPr>
                            </m:sSupPr>
                            <m:e>
                              <m:sSubSup>
                                <m:sSubSupPr>
                                  <m:ctrlPr>
                                    <a:rPr lang="en-GB" sz="2000" b="1"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𝒗</m:t>
                                  </m:r>
                                </m:e>
                                <m:sub>
                                  <m:r>
                                    <a:rPr lang="en-GB" sz="2000" i="1">
                                      <a:solidFill>
                                        <a:srgbClr val="4E81B9"/>
                                      </a:solidFill>
                                      <a:latin typeface="Cambria Math" panose="02040503050406030204" pitchFamily="18" charset="0"/>
                                    </a:rPr>
                                    <m:t>𝑖</m:t>
                                  </m:r>
                                </m:sub>
                                <m:sup>
                                  <m:r>
                                    <a:rPr lang="en-GB" sz="2000" i="1">
                                      <a:solidFill>
                                        <a:srgbClr val="4E81B9"/>
                                      </a:solidFill>
                                      <a:latin typeface="Cambria Math" panose="02040503050406030204" pitchFamily="18" charset="0"/>
                                    </a:rPr>
                                    <m:t>𝑝𝑟𝑒</m:t>
                                  </m:r>
                                </m:sup>
                              </m:sSubSup>
                            </m:e>
                            <m:sup>
                              <m:r>
                                <a:rPr lang="en-GB" sz="2000" i="1">
                                  <a:solidFill>
                                    <a:srgbClr val="4E81B9"/>
                                  </a:solidFill>
                                  <a:latin typeface="Cambria Math" panose="02040503050406030204" pitchFamily="18" charset="0"/>
                                </a:rPr>
                                <m:t>2</m:t>
                              </m:r>
                            </m:sup>
                          </m:sSup>
                        </m:e>
                      </m:nary>
                    </m:oMath>
                  </m:oMathPara>
                </a14:m>
                <a:endParaRPr lang="en-GB" sz="2000" dirty="0"/>
              </a:p>
            </p:txBody>
          </p:sp>
        </mc:Choice>
        <mc:Fallback>
          <p:sp>
            <p:nvSpPr>
              <p:cNvPr id="9" name="lin pre"/>
              <p:cNvSpPr>
                <a:spLocks noRot="1" noChangeAspect="1" noMove="1" noResize="1" noEditPoints="1" noAdjustHandles="1" noChangeArrowheads="1" noChangeShapeType="1" noTextEdit="1"/>
              </p:cNvSpPr>
              <p:nvPr/>
            </p:nvSpPr>
            <p:spPr>
              <a:xfrm>
                <a:off x="683390" y="3302426"/>
                <a:ext cx="1815433" cy="881460"/>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426894" y="3302426"/>
                <a:ext cx="2310248" cy="881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grow m:val="on"/>
                          <m:supHide m:val="on"/>
                          <m:ctrlPr>
                            <a:rPr lang="en-GB" sz="2000" i="1">
                              <a:latin typeface="Cambria Math" panose="02040503050406030204" pitchFamily="18" charset="0"/>
                            </a:rPr>
                          </m:ctrlPr>
                        </m:naryPr>
                        <m:sub>
                          <m:d>
                            <m:dPr>
                              <m:begChr m:val=""/>
                              <m:endChr m:val="}"/>
                              <m:ctrlPr>
                                <a:rPr lang="en-GB" sz="2000" i="1">
                                  <a:latin typeface="Cambria Math" panose="02040503050406030204" pitchFamily="18" charset="0"/>
                                </a:rPr>
                              </m:ctrlPr>
                            </m:dPr>
                            <m:e>
                              <m:r>
                                <a:rPr lang="en-GB" sz="2000" i="1">
                                  <a:latin typeface="Cambria Math" panose="02040503050406030204" pitchFamily="18" charset="0"/>
                                </a:rPr>
                                <m:t>𝑖</m:t>
                              </m:r>
                              <m:r>
                                <a:rPr lang="en-GB" sz="2000">
                                  <a:latin typeface="Cambria Math" panose="02040503050406030204" pitchFamily="18" charset="0"/>
                                </a:rPr>
                                <m:t>∈{</m:t>
                              </m:r>
                              <m:r>
                                <a:rPr lang="en-GB" sz="2000" i="1">
                                  <a:latin typeface="Cambria Math" panose="02040503050406030204" pitchFamily="18" charset="0"/>
                                </a:rPr>
                                <m:t>𝑎</m:t>
                              </m:r>
                              <m:r>
                                <a:rPr lang="en-GB" sz="2000" i="1">
                                  <a:latin typeface="Cambria Math" panose="02040503050406030204" pitchFamily="18" charset="0"/>
                                </a:rPr>
                                <m:t>, </m:t>
                              </m:r>
                              <m:r>
                                <a:rPr lang="en-GB" sz="2000" i="1">
                                  <a:latin typeface="Cambria Math" panose="02040503050406030204" pitchFamily="18" charset="0"/>
                                </a:rPr>
                                <m:t>𝑏</m:t>
                              </m:r>
                            </m:e>
                          </m:d>
                        </m:sub>
                        <m:sup/>
                        <m:e>
                          <m:sSup>
                            <m:sSupPr>
                              <m:ctrlPr>
                                <a:rPr lang="en-GB" sz="2000" i="1" smtClean="0">
                                  <a:solidFill>
                                    <a:srgbClr val="4E81B9"/>
                                  </a:solidFill>
                                  <a:latin typeface="Cambria Math" panose="02040503050406030204" pitchFamily="18" charset="0"/>
                                </a:rPr>
                              </m:ctrlPr>
                            </m:sSupPr>
                            <m:e>
                              <m:sSubSup>
                                <m:sSubSupPr>
                                  <m:ctrlPr>
                                    <a:rPr lang="en-GB" sz="2000" b="1"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𝒘</m:t>
                                  </m:r>
                                </m:e>
                                <m:sub>
                                  <m:r>
                                    <a:rPr lang="en-GB" sz="2000" i="1">
                                      <a:solidFill>
                                        <a:srgbClr val="4E81B9"/>
                                      </a:solidFill>
                                      <a:latin typeface="Cambria Math" panose="02040503050406030204" pitchFamily="18" charset="0"/>
                                    </a:rPr>
                                    <m:t>𝑖</m:t>
                                  </m:r>
                                </m:sub>
                                <m:sup>
                                  <m:r>
                                    <a:rPr lang="en-GB" sz="2000" i="1">
                                      <a:solidFill>
                                        <a:srgbClr val="4E81B9"/>
                                      </a:solidFill>
                                      <a:latin typeface="Cambria Math" panose="02040503050406030204" pitchFamily="18" charset="0"/>
                                    </a:rPr>
                                    <m:t>𝑝𝑟𝑒</m:t>
                                  </m:r>
                                </m:sup>
                              </m:sSubSup>
                            </m:e>
                            <m:sup>
                              <m:r>
                                <a:rPr lang="en-GB" sz="2000" b="0" i="1" smtClean="0">
                                  <a:solidFill>
                                    <a:srgbClr val="4E81B9"/>
                                  </a:solidFill>
                                  <a:latin typeface="Cambria Math" panose="02040503050406030204" pitchFamily="18" charset="0"/>
                                </a:rPr>
                                <m:t>𝑇</m:t>
                              </m:r>
                            </m:sup>
                          </m:sSup>
                          <m:sSub>
                            <m:sSubPr>
                              <m:ctrlPr>
                                <a:rPr lang="en-GB" sz="2000" i="1">
                                  <a:solidFill>
                                    <a:srgbClr val="4E81B9"/>
                                  </a:solidFill>
                                  <a:latin typeface="Cambria Math" panose="02040503050406030204" pitchFamily="18" charset="0"/>
                                </a:rPr>
                              </m:ctrlPr>
                            </m:sSubPr>
                            <m:e>
                              <m:r>
                                <a:rPr lang="en-GB" sz="2000" b="1" i="1">
                                  <a:solidFill>
                                    <a:srgbClr val="4E81B9"/>
                                  </a:solidFill>
                                  <a:latin typeface="Cambria Math" panose="02040503050406030204" pitchFamily="18" charset="0"/>
                                </a:rPr>
                                <m:t>𝑰</m:t>
                              </m:r>
                            </m:e>
                            <m:sub>
                              <m:r>
                                <a:rPr lang="en-GB" sz="2000" i="1">
                                  <a:solidFill>
                                    <a:srgbClr val="4E81B9"/>
                                  </a:solidFill>
                                  <a:latin typeface="Cambria Math" panose="02040503050406030204" pitchFamily="18" charset="0"/>
                                </a:rPr>
                                <m:t>𝑖</m:t>
                              </m:r>
                            </m:sub>
                          </m:sSub>
                          <m:sSubSup>
                            <m:sSubSupPr>
                              <m:ctrlPr>
                                <a:rPr lang="en-GB" sz="2000" b="1" i="1">
                                  <a:solidFill>
                                    <a:srgbClr val="4E81B9"/>
                                  </a:solidFill>
                                  <a:latin typeface="Cambria Math" panose="02040503050406030204" pitchFamily="18" charset="0"/>
                                </a:rPr>
                              </m:ctrlPr>
                            </m:sSubSupPr>
                            <m:e>
                              <m:r>
                                <a:rPr lang="en-GB" sz="2000" b="1" i="1">
                                  <a:solidFill>
                                    <a:srgbClr val="4E81B9"/>
                                  </a:solidFill>
                                  <a:latin typeface="Cambria Math" panose="02040503050406030204" pitchFamily="18" charset="0"/>
                                </a:rPr>
                                <m:t>𝒘</m:t>
                              </m:r>
                            </m:e>
                            <m:sub>
                              <m:r>
                                <a:rPr lang="en-GB" sz="2000" i="1">
                                  <a:solidFill>
                                    <a:srgbClr val="4E81B9"/>
                                  </a:solidFill>
                                  <a:latin typeface="Cambria Math" panose="02040503050406030204" pitchFamily="18" charset="0"/>
                                </a:rPr>
                                <m:t>𝑖</m:t>
                              </m:r>
                            </m:sub>
                            <m:sup>
                              <m:r>
                                <a:rPr lang="en-GB" sz="2000" i="1">
                                  <a:solidFill>
                                    <a:srgbClr val="4E81B9"/>
                                  </a:solidFill>
                                  <a:latin typeface="Cambria Math" panose="02040503050406030204" pitchFamily="18" charset="0"/>
                                </a:rPr>
                                <m:t>𝑝𝑟𝑒</m:t>
                              </m:r>
                            </m:sup>
                          </m:sSubSup>
                        </m:e>
                      </m:nary>
                    </m:oMath>
                  </m:oMathPara>
                </a14:m>
                <a:endParaRPr lang="en-GB" sz="2000" dirty="0"/>
              </a:p>
            </p:txBody>
          </p:sp>
        </mc:Choice>
        <mc:Fallback>
          <p:sp>
            <p:nvSpPr>
              <p:cNvPr id="10" name="Rectangle 9"/>
              <p:cNvSpPr>
                <a:spLocks noRot="1" noChangeAspect="1" noMove="1" noResize="1" noEditPoints="1" noAdjustHandles="1" noChangeArrowheads="1" noChangeShapeType="1" noTextEdit="1"/>
              </p:cNvSpPr>
              <p:nvPr/>
            </p:nvSpPr>
            <p:spPr>
              <a:xfrm>
                <a:off x="2426894" y="3302426"/>
                <a:ext cx="2310248" cy="881460"/>
              </a:xfrm>
              <a:prstGeom prst="rect">
                <a:avLst/>
              </a:prstGeom>
              <a:blipFill rotWithShape="0">
                <a:blip r:embed="rId1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551719" y="3450770"/>
                <a:ext cx="50045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ea typeface="Cambria Math" panose="02040503050406030204" pitchFamily="18" charset="0"/>
                        </a:rPr>
                        <m:t>≥</m:t>
                      </m:r>
                    </m:oMath>
                  </m:oMathPara>
                </a14:m>
                <a:endParaRPr lang="en-GB" dirty="0"/>
              </a:p>
            </p:txBody>
          </p:sp>
        </mc:Choice>
        <mc:Fallback>
          <p:sp>
            <p:nvSpPr>
              <p:cNvPr id="3" name="Rectangle 2"/>
              <p:cNvSpPr>
                <a:spLocks noRot="1" noChangeAspect="1" noMove="1" noResize="1" noEditPoints="1" noAdjustHandles="1" noChangeArrowheads="1" noChangeShapeType="1" noTextEdit="1"/>
              </p:cNvSpPr>
              <p:nvPr/>
            </p:nvSpPr>
            <p:spPr>
              <a:xfrm>
                <a:off x="4551719" y="3450770"/>
                <a:ext cx="500457" cy="461665"/>
              </a:xfrm>
              <a:prstGeom prst="rect">
                <a:avLst/>
              </a:prstGeom>
              <a:blipFill rotWithShape="0">
                <a:blip r:embed="rId11"/>
                <a:stretch>
                  <a:fillRect b="-2632"/>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116825" y="3527712"/>
                <a:ext cx="4988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m:t>
                      </m:r>
                    </m:oMath>
                  </m:oMathPara>
                </a14:m>
                <a:endParaRPr lang="en-GB" sz="2400" dirty="0"/>
              </a:p>
            </p:txBody>
          </p:sp>
        </mc:Choice>
        <mc:Fallback>
          <p:sp>
            <p:nvSpPr>
              <p:cNvPr id="4" name="Rectangle 3"/>
              <p:cNvSpPr>
                <a:spLocks noRot="1" noChangeAspect="1" noMove="1" noResize="1" noEditPoints="1" noAdjustHandles="1" noChangeArrowheads="1" noChangeShapeType="1" noTextEdit="1"/>
              </p:cNvSpPr>
              <p:nvPr/>
            </p:nvSpPr>
            <p:spPr>
              <a:xfrm>
                <a:off x="2116825" y="3527712"/>
                <a:ext cx="498855" cy="461665"/>
              </a:xfrm>
              <a:prstGeom prst="rect">
                <a:avLst/>
              </a:prstGeom>
              <a:blipFill rotWithShape="0">
                <a:blip r:embed="rId12"/>
                <a:stretch>
                  <a:fillRect/>
                </a:stretch>
              </a:blipFill>
            </p:spPr>
            <p:txBody>
              <a:bodyPr/>
              <a:lstStyle/>
              <a:p>
                <a:r>
                  <a:rPr lang="en-GB">
                    <a:noFill/>
                  </a:rPr>
                  <a:t> </a:t>
                </a:r>
              </a:p>
            </p:txBody>
          </p:sp>
        </mc:Fallback>
      </mc:AlternateContent>
      <p:sp>
        <p:nvSpPr>
          <p:cNvPr id="13" name="Minus right"/>
          <p:cNvSpPr/>
          <p:nvPr/>
        </p:nvSpPr>
        <p:spPr>
          <a:xfrm>
            <a:off x="4658318" y="3435380"/>
            <a:ext cx="287258" cy="461665"/>
          </a:xfrm>
          <a:prstGeom prst="rect">
            <a:avLst/>
          </a:prstGeom>
        </p:spPr>
        <p:txBody>
          <a:bodyPr wrap="none">
            <a:spAutoFit/>
          </a:bodyPr>
          <a:lstStyle/>
          <a:p>
            <a:r>
              <a:rPr lang="en-GB" sz="2400" dirty="0" smtClean="0"/>
              <a:t>-</a:t>
            </a:r>
            <a:endParaRPr lang="en-GB" sz="2400" dirty="0"/>
          </a:p>
        </p:txBody>
      </p:sp>
      <p:sp>
        <p:nvSpPr>
          <p:cNvPr id="14" name="Minus middle"/>
          <p:cNvSpPr/>
          <p:nvPr/>
        </p:nvSpPr>
        <p:spPr>
          <a:xfrm>
            <a:off x="7450828" y="2479244"/>
            <a:ext cx="287258" cy="461665"/>
          </a:xfrm>
          <a:prstGeom prst="rect">
            <a:avLst/>
          </a:prstGeom>
        </p:spPr>
        <p:txBody>
          <a:bodyPr wrap="none">
            <a:spAutoFit/>
          </a:bodyPr>
          <a:lstStyle/>
          <a:p>
            <a:r>
              <a:rPr lang="en-GB" sz="2400" dirty="0" smtClean="0"/>
              <a:t>-</a:t>
            </a:r>
            <a:endParaRPr lang="en-GB" sz="2400" dirty="0"/>
          </a:p>
        </p:txBody>
      </p:sp>
      <mc:AlternateContent xmlns:mc="http://schemas.openxmlformats.org/markup-compatibility/2006">
        <mc:Choice xmlns:a14="http://schemas.microsoft.com/office/drawing/2010/main" Requires="a14">
          <p:sp>
            <p:nvSpPr>
              <p:cNvPr id="15" name="¦¦ ¦¦^2"/>
              <p:cNvSpPr/>
              <p:nvPr/>
            </p:nvSpPr>
            <p:spPr>
              <a:xfrm>
                <a:off x="6345557" y="3278574"/>
                <a:ext cx="142019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4400" i="1" smtClean="0">
                              <a:latin typeface="Cambria Math" panose="02040503050406030204" pitchFamily="18" charset="0"/>
                            </a:rPr>
                          </m:ctrlPr>
                        </m:sSupPr>
                        <m:e>
                          <m:d>
                            <m:dPr>
                              <m:begChr m:val=""/>
                              <m:endChr m:val="‖"/>
                              <m:ctrlPr>
                                <a:rPr lang="en-GB" sz="4400" i="1">
                                  <a:latin typeface="Cambria Math" panose="02040503050406030204" pitchFamily="18" charset="0"/>
                                </a:rPr>
                              </m:ctrlPr>
                            </m:dPr>
                            <m:e/>
                          </m:d>
                        </m:e>
                        <m:sup>
                          <m:r>
                            <a:rPr lang="en-GB" sz="4400" b="0" i="1" smtClean="0">
                              <a:latin typeface="Cambria Math" panose="02040503050406030204" pitchFamily="18" charset="0"/>
                            </a:rPr>
                            <m:t>2</m:t>
                          </m:r>
                        </m:sup>
                      </m:sSup>
                    </m:oMath>
                  </m:oMathPara>
                </a14:m>
                <a:endParaRPr lang="en-GB" sz="4400" dirty="0"/>
              </a:p>
            </p:txBody>
          </p:sp>
        </mc:Choice>
        <mc:Fallback>
          <p:sp>
            <p:nvSpPr>
              <p:cNvPr id="15" name="¦¦ ¦¦^2"/>
              <p:cNvSpPr>
                <a:spLocks noRot="1" noChangeAspect="1" noMove="1" noResize="1" noEditPoints="1" noAdjustHandles="1" noChangeArrowheads="1" noChangeShapeType="1" noTextEdit="1"/>
              </p:cNvSpPr>
              <p:nvPr/>
            </p:nvSpPr>
            <p:spPr>
              <a:xfrm>
                <a:off x="6345557" y="3278574"/>
                <a:ext cx="1420197" cy="769441"/>
              </a:xfrm>
              <a:prstGeom prst="rect">
                <a:avLst/>
              </a:prstGeom>
              <a:blipFill rotWithShape="0">
                <a:blip r:embed="rId1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3003204" y="2333445"/>
                <a:ext cx="973280"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4400" i="1" smtClean="0">
                              <a:latin typeface="Cambria Math" panose="02040503050406030204" pitchFamily="18" charset="0"/>
                            </a:rPr>
                          </m:ctrlPr>
                        </m:dPr>
                        <m:e/>
                      </m:d>
                    </m:oMath>
                  </m:oMathPara>
                </a14:m>
                <a:endParaRPr lang="en-GB" sz="4400" dirty="0"/>
              </a:p>
            </p:txBody>
          </p:sp>
        </mc:Choice>
        <mc:Fallback>
          <p:sp>
            <p:nvSpPr>
              <p:cNvPr id="5" name="TextBox 4"/>
              <p:cNvSpPr txBox="1">
                <a:spLocks noRot="1" noChangeAspect="1" noMove="1" noResize="1" noEditPoints="1" noAdjustHandles="1" noChangeArrowheads="1" noChangeShapeType="1" noTextEdit="1"/>
              </p:cNvSpPr>
              <p:nvPr/>
            </p:nvSpPr>
            <p:spPr>
              <a:xfrm>
                <a:off x="3003204" y="2333445"/>
                <a:ext cx="973280" cy="677108"/>
              </a:xfrm>
              <a:prstGeom prst="rect">
                <a:avLst/>
              </a:prstGeom>
              <a:blipFill rotWithShape="0">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7281678" y="922143"/>
                <a:ext cx="91961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𝑔</m:t>
                          </m:r>
                        </m:sup>
                      </m:sSup>
                    </m:oMath>
                  </m:oMathPara>
                </a14:m>
                <a:endParaRPr lang="en-GB" sz="2400" dirty="0"/>
              </a:p>
            </p:txBody>
          </p:sp>
        </mc:Choice>
        <mc:Fallback xmlns="">
          <p:sp>
            <p:nvSpPr>
              <p:cNvPr id="17" name="Rectangle 16"/>
              <p:cNvSpPr>
                <a:spLocks noRot="1" noChangeAspect="1" noMove="1" noResize="1" noEditPoints="1" noAdjustHandles="1" noChangeArrowheads="1" noChangeShapeType="1" noTextEdit="1"/>
              </p:cNvSpPr>
              <p:nvPr/>
            </p:nvSpPr>
            <p:spPr>
              <a:xfrm>
                <a:off x="7281678" y="922143"/>
                <a:ext cx="919611" cy="461665"/>
              </a:xfrm>
              <a:prstGeom prst="rect">
                <a:avLst/>
              </a:prstGeom>
              <a:blipFill rotWithShape="0">
                <a:blip r:embed="rId15"/>
                <a:stretch>
                  <a:fillRect b="-19737"/>
                </a:stretch>
              </a:blipFill>
            </p:spPr>
            <p:txBody>
              <a:bodyPr/>
              <a:lstStyle/>
              <a:p>
                <a:r>
                  <a:rPr lang="en-GB">
                    <a:noFill/>
                  </a:rPr>
                  <a:t> </a:t>
                </a:r>
              </a:p>
            </p:txBody>
          </p:sp>
        </mc:Fallback>
      </mc:AlternateContent>
      <p:grpSp>
        <p:nvGrpSpPr>
          <p:cNvPr id="18" name="g details"/>
          <p:cNvGrpSpPr/>
          <p:nvPr/>
        </p:nvGrpSpPr>
        <p:grpSpPr>
          <a:xfrm>
            <a:off x="86092" y="4326803"/>
            <a:ext cx="3403752" cy="779359"/>
            <a:chOff x="1453249" y="4664859"/>
            <a:chExt cx="3403752" cy="779359"/>
          </a:xfrm>
        </p:grpSpPr>
        <p:cxnSp>
          <p:nvCxnSpPr>
            <p:cNvPr id="19" name="g arrow"/>
            <p:cNvCxnSpPr/>
            <p:nvPr/>
          </p:nvCxnSpPr>
          <p:spPr>
            <a:xfrm flipH="1">
              <a:off x="3576703" y="4664859"/>
              <a:ext cx="18337" cy="77935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g eq"/>
                <p:cNvSpPr/>
                <p:nvPr/>
              </p:nvSpPr>
              <p:spPr>
                <a:xfrm>
                  <a:off x="1453249" y="4813931"/>
                  <a:ext cx="340375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sSup>
                              <m:sSupPr>
                                <m:ctrlPr>
                                  <a:rPr lang="en-GB" sz="2400" i="1">
                                    <a:latin typeface="Cambria Math" panose="02040503050406030204" pitchFamily="18" charset="0"/>
                                  </a:rPr>
                                </m:ctrlPr>
                              </m:sSupPr>
                              <m:e>
                                <m:r>
                                  <a:rPr lang="en-GB" sz="2400" i="1">
                                    <a:latin typeface="Cambria Math" panose="02040503050406030204" pitchFamily="18" charset="0"/>
                                  </a:rPr>
                                  <m:t>𝑓</m:t>
                                </m:r>
                              </m:e>
                              <m:sup>
                                <m:r>
                                  <a:rPr lang="en-GB" sz="2400" i="1">
                                    <a:latin typeface="Cambria Math" panose="02040503050406030204" pitchFamily="18" charset="0"/>
                                  </a:rPr>
                                  <m:t>𝑔</m:t>
                                </m:r>
                              </m:sup>
                            </m:sSup>
                            <m:r>
                              <a:rPr lang="en-GB" sz="2400" b="0" i="1" smtClean="0">
                                <a:latin typeface="Cambria Math" panose="02040503050406030204" pitchFamily="18" charset="0"/>
                              </a:rPr>
                              <m:t>=</m:t>
                            </m:r>
                            <m:d>
                              <m:dPr>
                                <m:ctrlPr>
                                  <a:rPr lang="en-GB" sz="2400" i="1">
                                    <a:latin typeface="Cambria Math" panose="02040503050406030204" pitchFamily="18" charset="0"/>
                                  </a:rPr>
                                </m:ctrlPr>
                              </m:dPr>
                              <m:e>
                                <m:r>
                                  <a:rPr lang="en-GB" sz="2400" i="1">
                                    <a:latin typeface="Cambria Math" panose="02040503050406030204" pitchFamily="18" charset="0"/>
                                  </a:rPr>
                                  <m:t>1−(</m:t>
                                </m:r>
                                <m:r>
                                  <a:rPr lang="en-GB" sz="2400" b="1" i="1">
                                    <a:latin typeface="Cambria Math" panose="02040503050406030204" pitchFamily="18" charset="0"/>
                                  </a:rPr>
                                  <m:t>𝑹</m:t>
                                </m:r>
                                <m:d>
                                  <m:dPr>
                                    <m:ctrlPr>
                                      <a:rPr lang="en-GB" sz="2400" i="1">
                                        <a:latin typeface="Cambria Math" panose="02040503050406030204" pitchFamily="18" charset="0"/>
                                      </a:rPr>
                                    </m:ctrlPr>
                                  </m:dPr>
                                  <m:e>
                                    <m:r>
                                      <a:rPr lang="en-GB" sz="2400" i="1">
                                        <a:latin typeface="Cambria Math" panose="02040503050406030204" pitchFamily="18" charset="0"/>
                                      </a:rPr>
                                      <m:t>    </m:t>
                                    </m:r>
                                  </m:e>
                                </m:d>
                                <m:r>
                                  <a:rPr lang="en-GB" sz="2400" b="0" i="1" smtClean="0">
                                    <a:latin typeface="Cambria Math" panose="02040503050406030204" pitchFamily="18" charset="0"/>
                                  </a:rPr>
                                  <m:t> </m:t>
                                </m:r>
                                <m:r>
                                  <a:rPr lang="en-GB" sz="2400" i="1">
                                    <a:latin typeface="Cambria Math" panose="02040503050406030204" pitchFamily="18" charset="0"/>
                                  </a:rPr>
                                  <m:t>.</m:t>
                                </m:r>
                                <m:r>
                                  <a:rPr lang="en-GB" sz="2400" b="0" i="1" smtClean="0">
                                    <a:latin typeface="Cambria Math" panose="02040503050406030204" pitchFamily="18" charset="0"/>
                                  </a:rPr>
                                  <m:t> </m:t>
                                </m:r>
                                <m:r>
                                  <a:rPr lang="en-GB" sz="2400" i="1">
                                    <a:latin typeface="Cambria Math" panose="02040503050406030204" pitchFamily="18" charset="0"/>
                                  </a:rPr>
                                  <m:t>    )</m:t>
                                </m:r>
                              </m:e>
                            </m:d>
                          </m:e>
                          <m:sup>
                            <m:r>
                              <a:rPr lang="en-GB" sz="2400" i="1">
                                <a:latin typeface="Cambria Math" panose="02040503050406030204" pitchFamily="18" charset="0"/>
                              </a:rPr>
                              <m:t>2</m:t>
                            </m:r>
                          </m:sup>
                        </m:sSup>
                      </m:oMath>
                    </m:oMathPara>
                  </a14:m>
                  <a:endParaRPr lang="en-GB" sz="2400" dirty="0"/>
                </a:p>
              </p:txBody>
            </p:sp>
          </mc:Choice>
          <mc:Fallback>
            <p:sp>
              <p:nvSpPr>
                <p:cNvPr id="20" name="g eq"/>
                <p:cNvSpPr>
                  <a:spLocks noRot="1" noChangeAspect="1" noMove="1" noResize="1" noEditPoints="1" noAdjustHandles="1" noChangeArrowheads="1" noChangeShapeType="1" noTextEdit="1"/>
                </p:cNvSpPr>
                <p:nvPr/>
              </p:nvSpPr>
              <p:spPr>
                <a:xfrm>
                  <a:off x="1453249" y="4813931"/>
                  <a:ext cx="3403752" cy="461665"/>
                </a:xfrm>
                <a:prstGeom prst="rect">
                  <a:avLst/>
                </a:prstGeom>
                <a:blipFill rotWithShape="0">
                  <a:blip r:embed="rId16"/>
                  <a:stretch>
                    <a:fillRect b="-19737"/>
                  </a:stretch>
                </a:blipFill>
              </p:spPr>
              <p:txBody>
                <a:bodyPr/>
                <a:lstStyle/>
                <a:p>
                  <a:r>
                    <a:rPr lang="en-GB">
                      <a:noFill/>
                    </a:rPr>
                    <a:t> </a:t>
                  </a:r>
                </a:p>
              </p:txBody>
            </p:sp>
          </mc:Fallback>
        </mc:AlternateContent>
        <p:cxnSp>
          <p:nvCxnSpPr>
            <p:cNvPr id="21" name="g arrow"/>
            <p:cNvCxnSpPr/>
            <p:nvPr/>
          </p:nvCxnSpPr>
          <p:spPr>
            <a:xfrm flipH="1">
              <a:off x="4173213" y="4664859"/>
              <a:ext cx="18337" cy="77935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24" name="Rectangle 23"/>
              <p:cNvSpPr/>
              <p:nvPr/>
            </p:nvSpPr>
            <p:spPr>
              <a:xfrm>
                <a:off x="0" y="2393315"/>
                <a:ext cx="3220558" cy="53097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p>
                        <m:sSupPr>
                          <m:ctrlPr>
                            <a:rPr lang="en-GB" sz="2400" i="1">
                              <a:latin typeface="Cambria Math" panose="02040503050406030204" pitchFamily="18" charset="0"/>
                            </a:rPr>
                          </m:ctrlPr>
                        </m:sSupPr>
                        <m:e>
                          <m:r>
                            <a:rPr lang="en-GB" sz="2400" i="1">
                              <a:latin typeface="Cambria Math" panose="02040503050406030204" pitchFamily="18" charset="0"/>
                            </a:rPr>
                            <m:t>𝑓</m:t>
                          </m:r>
                        </m:e>
                        <m:sup>
                          <m:r>
                            <a:rPr lang="en-GB" sz="2400" i="1">
                              <a:latin typeface="Cambria Math" panose="02040503050406030204" pitchFamily="18" charset="0"/>
                            </a:rPr>
                            <m:t>𝑘𝑒</m:t>
                          </m:r>
                        </m:sup>
                      </m:sSup>
                      <m:r>
                        <a:rPr lang="en-GB" sz="2400" i="1">
                          <a:latin typeface="Cambria Math" panose="02040503050406030204" pitchFamily="18" charset="0"/>
                        </a:rPr>
                        <m:t>=</m:t>
                      </m:r>
                      <m:r>
                        <a:rPr lang="en-GB" sz="2400" b="1" i="1" smtClean="0">
                          <a:latin typeface="Cambria Math" panose="02040503050406030204" pitchFamily="18" charset="0"/>
                        </a:rPr>
                        <m:t>𝟏</m:t>
                      </m:r>
                      <m:d>
                        <m:dPr>
                          <m:ctrlPr>
                            <a:rPr lang="en-GB" sz="2400" i="1" smtClean="0">
                              <a:latin typeface="Cambria Math" panose="02040503050406030204" pitchFamily="18" charset="0"/>
                            </a:rPr>
                          </m:ctrlPr>
                        </m:dPr>
                        <m:e>
                          <m:sSubSup>
                            <m:sSubSupPr>
                              <m:ctrlPr>
                                <a:rPr lang="en-GB" sz="2400" i="1" smtClean="0">
                                  <a:latin typeface="Cambria Math" panose="02040503050406030204" pitchFamily="18" charset="0"/>
                                </a:rPr>
                              </m:ctrlPr>
                            </m:sSubSupPr>
                            <m:e>
                              <m:r>
                                <a:rPr lang="en-GB" sz="2400" b="0" i="1" smtClean="0">
                                  <a:latin typeface="Cambria Math" panose="02040503050406030204" pitchFamily="18" charset="0"/>
                                </a:rPr>
                                <m:t>𝐸</m:t>
                              </m:r>
                            </m:e>
                            <m:sub>
                              <m:r>
                                <a:rPr lang="en-GB" sz="2400" b="0" i="1" smtClean="0">
                                  <a:latin typeface="Cambria Math" panose="02040503050406030204" pitchFamily="18" charset="0"/>
                                </a:rPr>
                                <m:t>𝑘𝑖𝑛</m:t>
                              </m:r>
                            </m:sub>
                            <m:sup>
                              <m:r>
                                <a:rPr lang="en-GB" sz="2400" b="0" i="1" smtClean="0">
                                  <a:latin typeface="Cambria Math" panose="02040503050406030204" pitchFamily="18" charset="0"/>
                                </a:rPr>
                                <m:t>𝑝𝑟𝑒</m:t>
                              </m:r>
                            </m:sup>
                          </m:sSubSup>
                          <m:r>
                            <a:rPr lang="en-GB" sz="2400" b="0" i="1" smtClean="0">
                              <a:latin typeface="Cambria Math" panose="02040503050406030204" pitchFamily="18" charset="0"/>
                            </a:rPr>
                            <m:t>&gt;</m:t>
                          </m:r>
                          <m:sSubSup>
                            <m:sSubSupPr>
                              <m:ctrlPr>
                                <a:rPr lang="en-GB" sz="2400" i="1">
                                  <a:latin typeface="Cambria Math" panose="02040503050406030204" pitchFamily="18" charset="0"/>
                                </a:rPr>
                              </m:ctrlPr>
                            </m:sSubSupPr>
                            <m:e>
                              <m:r>
                                <a:rPr lang="en-GB" sz="2400" i="1">
                                  <a:latin typeface="Cambria Math" panose="02040503050406030204" pitchFamily="18" charset="0"/>
                                </a:rPr>
                                <m:t>𝐸</m:t>
                              </m:r>
                            </m:e>
                            <m:sub>
                              <m:r>
                                <a:rPr lang="en-GB" sz="2400" i="1">
                                  <a:latin typeface="Cambria Math" panose="02040503050406030204" pitchFamily="18" charset="0"/>
                                </a:rPr>
                                <m:t>𝑘𝑖𝑛</m:t>
                              </m:r>
                            </m:sub>
                            <m:sup>
                              <m:r>
                                <a:rPr lang="en-GB" sz="2400" i="1">
                                  <a:latin typeface="Cambria Math" panose="02040503050406030204" pitchFamily="18" charset="0"/>
                                </a:rPr>
                                <m:t>𝑝𝑜𝑠𝑡</m:t>
                              </m:r>
                            </m:sup>
                          </m:sSubSup>
                        </m:e>
                      </m:d>
                    </m:oMath>
                  </m:oMathPara>
                </a14:m>
                <a:endParaRPr lang="en-GB" sz="2400" dirty="0"/>
              </a:p>
            </p:txBody>
          </p:sp>
        </mc:Choice>
        <mc:Fallback>
          <p:sp>
            <p:nvSpPr>
              <p:cNvPr id="24" name="Rectangle 23"/>
              <p:cNvSpPr>
                <a:spLocks noRot="1" noChangeAspect="1" noMove="1" noResize="1" noEditPoints="1" noAdjustHandles="1" noChangeArrowheads="1" noChangeShapeType="1" noTextEdit="1"/>
              </p:cNvSpPr>
              <p:nvPr/>
            </p:nvSpPr>
            <p:spPr>
              <a:xfrm>
                <a:off x="0" y="2393315"/>
                <a:ext cx="3220558" cy="530979"/>
              </a:xfrm>
              <a:prstGeom prst="rect">
                <a:avLst/>
              </a:prstGeom>
              <a:blipFill rotWithShape="0">
                <a:blip r:embed="rId1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8732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4.44444E-6 L -0.17222 -0.15463 " pathEditMode="relative" rAng="0" ptsTypes="AA">
                                      <p:cBhvr>
                                        <p:cTn id="6" dur="2000" fill="hold"/>
                                        <p:tgtEl>
                                          <p:spTgt spid="8"/>
                                        </p:tgtEl>
                                        <p:attrNameLst>
                                          <p:attrName>ppt_x</p:attrName>
                                          <p:attrName>ppt_y</p:attrName>
                                        </p:attrNameLst>
                                      </p:cBhvr>
                                      <p:rCtr x="-8611" y="-7731"/>
                                    </p:animMotion>
                                  </p:childTnLst>
                                </p:cTn>
                              </p:par>
                              <p:par>
                                <p:cTn id="7" presetID="10" presetClass="exit" presetSubtype="0" fill="hold" grpId="0" nodeType="withEffect">
                                  <p:stCondLst>
                                    <p:cond delay="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42" presetClass="path" presetSubtype="0" accel="50000" decel="50000" fill="hold" grpId="0" nodeType="withEffect">
                                  <p:stCondLst>
                                    <p:cond delay="0"/>
                                  </p:stCondLst>
                                  <p:childTnLst>
                                    <p:animMotion origin="layout" path="M 3.33333E-6 -3.33333E-6 L 0.25191 -3.33333E-6 " pathEditMode="relative" rAng="0" ptsTypes="AA">
                                      <p:cBhvr>
                                        <p:cTn id="11" dur="2000" fill="hold"/>
                                        <p:tgtEl>
                                          <p:spTgt spid="10"/>
                                        </p:tgtEl>
                                        <p:attrNameLst>
                                          <p:attrName>ppt_x</p:attrName>
                                          <p:attrName>ppt_y</p:attrName>
                                        </p:attrNameLst>
                                      </p:cBhvr>
                                      <p:rCtr x="12587" y="0"/>
                                    </p:animMotion>
                                  </p:childTnLst>
                                </p:cTn>
                              </p:par>
                              <p:par>
                                <p:cTn id="12" presetID="42" presetClass="path" presetSubtype="0" accel="50000" decel="50000" fill="hold" grpId="0" nodeType="withEffect">
                                  <p:stCondLst>
                                    <p:cond delay="0"/>
                                  </p:stCondLst>
                                  <p:childTnLst>
                                    <p:animMotion origin="layout" path="M 1.66667E-6 -3.33333E-6 L 0.22812 -3.33333E-6 " pathEditMode="relative" rAng="0" ptsTypes="AA">
                                      <p:cBhvr>
                                        <p:cTn id="13" dur="2000" fill="hold"/>
                                        <p:tgtEl>
                                          <p:spTgt spid="9"/>
                                        </p:tgtEl>
                                        <p:attrNameLst>
                                          <p:attrName>ppt_x</p:attrName>
                                          <p:attrName>ppt_y</p:attrName>
                                        </p:attrNameLst>
                                      </p:cBhvr>
                                      <p:rCtr x="11406" y="0"/>
                                    </p:animMotion>
                                  </p:childTnLst>
                                </p:cTn>
                              </p:par>
                              <p:par>
                                <p:cTn id="14" presetID="10" presetClass="exit" presetSubtype="0" fill="hold" grpId="0"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p:bldP spid="4" grpId="0"/>
      <p:bldP spid="13" grpId="0"/>
      <p:bldP spid="14" grpId="0"/>
      <p:bldP spid="15" grpId="0"/>
      <p:bldP spid="5" grpId="0"/>
      <p:bldP spid="17"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p:txBody>
          <a:bodyPr/>
          <a:lstStyle/>
          <a:p>
            <a:r>
              <a:rPr lang="en-GB" altLang="en-US" dirty="0" smtClean="0"/>
              <a:t>Analytic motion from video</a:t>
            </a:r>
            <a:endParaRPr lang="en-GB" altLang="en-US" dirty="0"/>
          </a:p>
        </p:txBody>
      </p:sp>
      <p:pic>
        <p:nvPicPr>
          <p:cNvPr id="2" name="teaserIn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77504"/>
            <a:ext cx="9144000" cy="51435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5572" r="62817" b="33099"/>
          <a:stretch/>
        </p:blipFill>
        <p:spPr>
          <a:xfrm>
            <a:off x="880349" y="4458510"/>
            <a:ext cx="2652765" cy="2059912"/>
          </a:xfrm>
          <a:prstGeom prst="rect">
            <a:avLst/>
          </a:prstGeom>
          <a:solidFill>
            <a:schemeClr val="bg1"/>
          </a:solidFill>
          <a:effectLst>
            <a:outerShdw blurRad="50800" dist="38100" algn="l"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1907" t="12601" r="3587" b="25703"/>
          <a:stretch/>
        </p:blipFill>
        <p:spPr>
          <a:xfrm>
            <a:off x="5694453" y="4458510"/>
            <a:ext cx="2641774" cy="2059912"/>
          </a:xfrm>
          <a:prstGeom prst="rect">
            <a:avLst/>
          </a:prstGeom>
          <a:solidFill>
            <a:schemeClr val="bg1"/>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35057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Optimization – Data term</a:t>
            </a:r>
            <a:endParaRPr lang="en-GB" dirty="0"/>
          </a:p>
        </p:txBody>
      </p:sp>
      <mc:AlternateContent xmlns:mc="http://schemas.openxmlformats.org/markup-compatibility/2006" xmlns:a14="http://schemas.microsoft.com/office/drawing/2010/main">
        <mc:Choice Requires="a14">
          <p:sp>
            <p:nvSpPr>
              <p:cNvPr id="18" name="f^pos"/>
              <p:cNvSpPr/>
              <p:nvPr/>
            </p:nvSpPr>
            <p:spPr>
              <a:xfrm>
                <a:off x="681269" y="2848376"/>
                <a:ext cx="4002762" cy="8909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rPr>
                            <m:t>𝑓</m:t>
                          </m:r>
                        </m:e>
                        <m:sup>
                          <m:r>
                            <a:rPr lang="en-GB" i="1">
                              <a:latin typeface="Cambria Math" panose="02040503050406030204" pitchFamily="18" charset="0"/>
                            </a:rPr>
                            <m:t>𝑝𝑜𝑠</m:t>
                          </m:r>
                        </m:sup>
                      </m:sSup>
                      <m:r>
                        <a:rPr lang="en-GB" b="1" i="1" smtClean="0">
                          <a:latin typeface="Cambria Math" panose="02040503050406030204" pitchFamily="18" charset="0"/>
                        </a:rPr>
                        <m:t>=</m:t>
                      </m:r>
                      <m:nary>
                        <m:naryPr>
                          <m:chr m:val="∑"/>
                          <m:ctrlPr>
                            <a:rPr lang="en-GB" b="1"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d>
                            <m:dPr>
                              <m:begChr m:val="|"/>
                              <m:endChr m:val="|"/>
                              <m:ctrlPr>
                                <a:rPr lang="en-GB" b="1" i="1" smtClean="0">
                                  <a:latin typeface="Cambria Math" panose="02040503050406030204" pitchFamily="18" charset="0"/>
                                </a:rPr>
                              </m:ctrlPr>
                            </m:dPr>
                            <m:e>
                              <m:d>
                                <m:dPr>
                                  <m:begChr m:val="{"/>
                                  <m:endChr m:val="}"/>
                                  <m:ctrlPr>
                                    <a:rPr lang="en-GB" b="1" i="1" smtClean="0">
                                      <a:latin typeface="Cambria Math" panose="02040503050406030204" pitchFamily="18" charset="0"/>
                                    </a:rPr>
                                  </m:ctrlPr>
                                </m:dPr>
                                <m:e>
                                  <m:r>
                                    <a:rPr lang="en-GB" b="0" i="1" smtClean="0">
                                      <a:latin typeface="Cambria Math" panose="02040503050406030204" pitchFamily="18" charset="0"/>
                                    </a:rPr>
                                    <m:t>𝑓𝑟𝑎𝑚𝑒𝑠</m:t>
                                  </m:r>
                                </m:e>
                              </m:d>
                            </m:e>
                          </m:d>
                        </m:sup>
                        <m:e>
                          <m:sSup>
                            <m:sSupPr>
                              <m:ctrlPr>
                                <a:rPr lang="en-GB" b="1" i="1">
                                  <a:latin typeface="Cambria Math" panose="02040503050406030204" pitchFamily="18" charset="0"/>
                                </a:rPr>
                              </m:ctrlPr>
                            </m:sSupPr>
                            <m:e>
                              <m:d>
                                <m:dPr>
                                  <m:begChr m:val="‖"/>
                                  <m:endChr m:val="‖"/>
                                  <m:ctrlPr>
                                    <a:rPr lang="en-GB" b="1" i="1">
                                      <a:latin typeface="Cambria Math" panose="02040503050406030204" pitchFamily="18" charset="0"/>
                                    </a:rPr>
                                  </m:ctrlPr>
                                </m:dPr>
                                <m:e>
                                  <m:r>
                                    <a:rPr lang="en-GB" b="1" i="1">
                                      <a:latin typeface="Cambria Math" panose="02040503050406030204" pitchFamily="18" charset="0"/>
                                    </a:rPr>
                                    <m:t>𝑲𝒑</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𝑖</m:t>
                                          </m:r>
                                        </m:sub>
                                      </m:sSub>
                                    </m:e>
                                  </m:d>
                                  <m:r>
                                    <a:rPr lang="en-GB" i="1">
                                      <a:latin typeface="Cambria Math" panose="02040503050406030204" pitchFamily="18" charset="0"/>
                                    </a:rPr>
                                    <m:t>−</m:t>
                                  </m:r>
                                  <m:sSup>
                                    <m:sSupPr>
                                      <m:ctrlPr>
                                        <a:rPr lang="en-GB" i="1">
                                          <a:latin typeface="Cambria Math" panose="02040503050406030204" pitchFamily="18" charset="0"/>
                                        </a:rPr>
                                      </m:ctrlPr>
                                    </m:sSupPr>
                                    <m:e>
                                      <m:r>
                                        <a:rPr lang="en-GB" b="1" i="1">
                                          <a:latin typeface="Cambria Math" panose="02040503050406030204" pitchFamily="18" charset="0"/>
                                        </a:rPr>
                                        <m:t>𝒑</m:t>
                                      </m:r>
                                    </m:e>
                                    <m:sup>
                                      <m:r>
                                        <a:rPr lang="en-GB" i="1">
                                          <a:latin typeface="Cambria Math" panose="02040503050406030204" pitchFamily="18" charset="0"/>
                                        </a:rPr>
                                        <m:t>𝑜𝑏𝑠</m:t>
                                      </m:r>
                                    </m:sup>
                                  </m:s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𝑖</m:t>
                                      </m:r>
                                    </m:sub>
                                  </m:sSub>
                                  <m:r>
                                    <a:rPr lang="en-GB" i="1">
                                      <a:latin typeface="Cambria Math" panose="02040503050406030204" pitchFamily="18" charset="0"/>
                                    </a:rPr>
                                    <m:t>)</m:t>
                                  </m:r>
                                  <m:r>
                                    <a:rPr lang="en-GB" b="1" i="1" smtClean="0">
                                      <a:latin typeface="Cambria Math" panose="02040503050406030204" pitchFamily="18" charset="0"/>
                                    </a:rPr>
                                    <m:t> </m:t>
                                  </m:r>
                                </m:e>
                              </m:d>
                            </m:e>
                            <m:sup>
                              <m:r>
                                <a:rPr lang="en-GB" i="1">
                                  <a:latin typeface="Cambria Math" panose="02040503050406030204" pitchFamily="18" charset="0"/>
                                </a:rPr>
                                <m:t>2</m:t>
                              </m:r>
                            </m:sup>
                          </m:sSup>
                        </m:e>
                      </m:nary>
                    </m:oMath>
                  </m:oMathPara>
                </a14:m>
                <a:endParaRPr lang="en-GB" dirty="0"/>
              </a:p>
            </p:txBody>
          </p:sp>
        </mc:Choice>
        <mc:Fallback xmlns="">
          <p:sp>
            <p:nvSpPr>
              <p:cNvPr id="18" name="f^pos"/>
              <p:cNvSpPr>
                <a:spLocks noRot="1" noChangeAspect="1" noMove="1" noResize="1" noEditPoints="1" noAdjustHandles="1" noChangeArrowheads="1" noChangeShapeType="1" noTextEdit="1"/>
              </p:cNvSpPr>
              <p:nvPr/>
            </p:nvSpPr>
            <p:spPr>
              <a:xfrm>
                <a:off x="681269" y="2848376"/>
                <a:ext cx="4002762" cy="890950"/>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f^ori"/>
              <p:cNvSpPr/>
              <p:nvPr/>
            </p:nvSpPr>
            <p:spPr>
              <a:xfrm>
                <a:off x="5104207" y="2708403"/>
                <a:ext cx="3576877" cy="10309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rPr>
                            <m:t>𝑓</m:t>
                          </m:r>
                        </m:e>
                        <m:sup>
                          <m:r>
                            <a:rPr lang="en-GB" b="0" i="1" smtClean="0">
                              <a:latin typeface="Cambria Math" panose="02040503050406030204" pitchFamily="18" charset="0"/>
                            </a:rPr>
                            <m:t>𝑜𝑟𝑖</m:t>
                          </m:r>
                        </m:sup>
                      </m:sSup>
                      <m:r>
                        <a:rPr lang="en-GB" b="1" i="1" smtClean="0">
                          <a:latin typeface="Cambria Math" panose="02040503050406030204" pitchFamily="18" charset="0"/>
                        </a:rPr>
                        <m:t>=</m:t>
                      </m:r>
                      <m:nary>
                        <m:naryPr>
                          <m:chr m:val="∑"/>
                          <m:ctrlPr>
                            <a:rPr lang="en-GB" b="1"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d>
                            <m:dPr>
                              <m:begChr m:val="|"/>
                              <m:endChr m:val="|"/>
                              <m:ctrlPr>
                                <a:rPr lang="en-GB" b="1" i="1" smtClean="0">
                                  <a:latin typeface="Cambria Math" panose="02040503050406030204" pitchFamily="18" charset="0"/>
                                </a:rPr>
                              </m:ctrlPr>
                            </m:dPr>
                            <m:e>
                              <m:d>
                                <m:dPr>
                                  <m:begChr m:val="{"/>
                                  <m:endChr m:val="}"/>
                                  <m:ctrlPr>
                                    <a:rPr lang="en-GB" b="1" i="1" smtClean="0">
                                      <a:latin typeface="Cambria Math" panose="02040503050406030204" pitchFamily="18" charset="0"/>
                                    </a:rPr>
                                  </m:ctrlPr>
                                </m:dPr>
                                <m:e>
                                  <m:sSubSup>
                                    <m:sSubSupPr>
                                      <m:ctrlPr>
                                        <a:rPr lang="en-GB" b="1" i="1">
                                          <a:latin typeface="Cambria Math" panose="02040503050406030204" pitchFamily="18" charset="0"/>
                                        </a:rPr>
                                      </m:ctrlPr>
                                    </m:sSubSupPr>
                                    <m:e>
                                      <m:r>
                                        <a:rPr lang="en-GB" b="1" i="1">
                                          <a:latin typeface="Cambria Math" panose="02040503050406030204" pitchFamily="18" charset="0"/>
                                        </a:rPr>
                                        <m:t>𝒒</m:t>
                                      </m:r>
                                    </m:e>
                                    <m:sub>
                                      <m:r>
                                        <a:rPr lang="en-GB" i="1">
                                          <a:latin typeface="Cambria Math" panose="02040503050406030204" pitchFamily="18" charset="0"/>
                                        </a:rPr>
                                        <m:t>𝑗</m:t>
                                      </m:r>
                                    </m:sub>
                                    <m:sup>
                                      <m:r>
                                        <a:rPr lang="en-GB" i="1">
                                          <a:latin typeface="Cambria Math" panose="02040503050406030204" pitchFamily="18" charset="0"/>
                                        </a:rPr>
                                        <m:t>𝑜𝑏𝑠</m:t>
                                      </m:r>
                                    </m:sup>
                                  </m:sSubSup>
                                </m:e>
                              </m:d>
                            </m:e>
                          </m:d>
                        </m:sup>
                        <m:e>
                          <m:sSup>
                            <m:sSupPr>
                              <m:ctrlPr>
                                <a:rPr lang="en-GB" b="1" i="1">
                                  <a:latin typeface="Cambria Math" panose="02040503050406030204" pitchFamily="18" charset="0"/>
                                </a:rPr>
                              </m:ctrlPr>
                            </m:sSupPr>
                            <m:e>
                              <m:d>
                                <m:dPr>
                                  <m:ctrlPr>
                                    <a:rPr lang="en-GB" b="1" i="1">
                                      <a:latin typeface="Cambria Math" panose="02040503050406030204" pitchFamily="18" charset="0"/>
                                    </a:rPr>
                                  </m:ctrlPr>
                                </m:dPr>
                                <m:e>
                                  <m:r>
                                    <a:rPr lang="en-GB" b="1" i="1" smtClean="0">
                                      <a:latin typeface="Cambria Math" panose="02040503050406030204" pitchFamily="18" charset="0"/>
                                    </a:rPr>
                                    <m:t>𝒒</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𝑗</m:t>
                                          </m:r>
                                        </m:sub>
                                      </m:sSub>
                                    </m:e>
                                  </m:d>
                                  <m:r>
                                    <a:rPr lang="en-GB" i="1">
                                      <a:latin typeface="Cambria Math" panose="02040503050406030204" pitchFamily="18" charset="0"/>
                                    </a:rPr>
                                    <m:t>−</m:t>
                                  </m:r>
                                  <m:sSup>
                                    <m:sSupPr>
                                      <m:ctrlPr>
                                        <a:rPr lang="en-GB" i="1">
                                          <a:latin typeface="Cambria Math" panose="02040503050406030204" pitchFamily="18" charset="0"/>
                                        </a:rPr>
                                      </m:ctrlPr>
                                    </m:sSupPr>
                                    <m:e>
                                      <m:r>
                                        <a:rPr lang="en-GB" b="1" i="1" smtClean="0">
                                          <a:latin typeface="Cambria Math" panose="02040503050406030204" pitchFamily="18" charset="0"/>
                                        </a:rPr>
                                        <m:t>𝒒</m:t>
                                      </m:r>
                                    </m:e>
                                    <m:sup>
                                      <m:r>
                                        <a:rPr lang="en-GB" i="1">
                                          <a:latin typeface="Cambria Math" panose="02040503050406030204" pitchFamily="18" charset="0"/>
                                        </a:rPr>
                                        <m:t>𝑜𝑏𝑠</m:t>
                                      </m:r>
                                    </m:sup>
                                  </m:s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𝑗</m:t>
                                      </m:r>
                                    </m:sub>
                                  </m:sSub>
                                  <m:r>
                                    <a:rPr lang="en-GB" i="1">
                                      <a:latin typeface="Cambria Math" panose="02040503050406030204" pitchFamily="18" charset="0"/>
                                    </a:rPr>
                                    <m:t>)</m:t>
                                  </m:r>
                                </m:e>
                              </m:d>
                            </m:e>
                            <m:sup>
                              <m:r>
                                <a:rPr lang="en-GB" i="1">
                                  <a:latin typeface="Cambria Math" panose="02040503050406030204" pitchFamily="18" charset="0"/>
                                </a:rPr>
                                <m:t>2</m:t>
                              </m:r>
                            </m:sup>
                          </m:sSup>
                        </m:e>
                      </m:nary>
                    </m:oMath>
                  </m:oMathPara>
                </a14:m>
                <a:endParaRPr lang="en-GB" dirty="0"/>
              </a:p>
            </p:txBody>
          </p:sp>
        </mc:Choice>
        <mc:Fallback xmlns="">
          <p:sp>
            <p:nvSpPr>
              <p:cNvPr id="42" name="f^ori"/>
              <p:cNvSpPr>
                <a:spLocks noRot="1" noChangeAspect="1" noMove="1" noResize="1" noEditPoints="1" noAdjustHandles="1" noChangeArrowheads="1" noChangeShapeType="1" noTextEdit="1"/>
              </p:cNvSpPr>
              <p:nvPr/>
            </p:nvSpPr>
            <p:spPr>
              <a:xfrm>
                <a:off x="5104207" y="2708403"/>
                <a:ext cx="3576877" cy="1030923"/>
              </a:xfrm>
              <a:prstGeom prst="rect">
                <a:avLst/>
              </a:prstGeom>
              <a:blipFill rotWithShape="0">
                <a:blip r:embed="rId4"/>
                <a:stretch>
                  <a:fillRect/>
                </a:stretch>
              </a:blipFill>
            </p:spPr>
            <p:txBody>
              <a:bodyPr/>
              <a:lstStyle/>
              <a:p>
                <a:r>
                  <a:rPr lang="en-GB">
                    <a:noFill/>
                  </a:rPr>
                  <a:t> </a:t>
                </a:r>
              </a:p>
            </p:txBody>
          </p:sp>
        </mc:Fallback>
      </mc:AlternateContent>
      <p:sp>
        <p:nvSpPr>
          <p:cNvPr id="43" name="TextBox 42"/>
          <p:cNvSpPr txBox="1"/>
          <p:nvPr/>
        </p:nvSpPr>
        <p:spPr>
          <a:xfrm>
            <a:off x="1470212" y="4544529"/>
            <a:ext cx="1898089" cy="830997"/>
          </a:xfrm>
          <a:prstGeom prst="rect">
            <a:avLst/>
          </a:prstGeom>
          <a:noFill/>
        </p:spPr>
        <p:txBody>
          <a:bodyPr wrap="square" rtlCol="0">
            <a:spAutoFit/>
          </a:bodyPr>
          <a:lstStyle/>
          <a:p>
            <a:pPr algn="ctr"/>
            <a:r>
              <a:rPr lang="en-US" sz="2400" dirty="0" smtClean="0"/>
              <a:t>3D position (estimated)</a:t>
            </a:r>
            <a:endParaRPr lang="en-US" sz="2400" dirty="0"/>
          </a:p>
        </p:txBody>
      </p:sp>
      <p:cxnSp>
        <p:nvCxnSpPr>
          <p:cNvPr id="44" name="Straight Arrow Connector 43"/>
          <p:cNvCxnSpPr>
            <a:stCxn id="43" idx="0"/>
          </p:cNvCxnSpPr>
          <p:nvPr/>
        </p:nvCxnSpPr>
        <p:spPr>
          <a:xfrm flipV="1">
            <a:off x="2419257" y="3479001"/>
            <a:ext cx="419359" cy="1065528"/>
          </a:xfrm>
          <a:prstGeom prst="straightConnector1">
            <a:avLst/>
          </a:prstGeom>
          <a:ln w="76200">
            <a:solidFill>
              <a:srgbClr val="59921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4667" y="4544529"/>
            <a:ext cx="1551957" cy="830997"/>
          </a:xfrm>
          <a:prstGeom prst="rect">
            <a:avLst/>
          </a:prstGeom>
          <a:noFill/>
        </p:spPr>
        <p:txBody>
          <a:bodyPr wrap="square" rtlCol="0">
            <a:spAutoFit/>
          </a:bodyPr>
          <a:lstStyle/>
          <a:p>
            <a:pPr algn="ctr"/>
            <a:r>
              <a:rPr lang="en-US" sz="2400" dirty="0" smtClean="0"/>
              <a:t>Projection matrix</a:t>
            </a:r>
            <a:endParaRPr lang="en-US" sz="2400" dirty="0"/>
          </a:p>
        </p:txBody>
      </p:sp>
      <p:cxnSp>
        <p:nvCxnSpPr>
          <p:cNvPr id="55" name="Straight Arrow Connector 54"/>
          <p:cNvCxnSpPr>
            <a:stCxn id="54" idx="0"/>
          </p:cNvCxnSpPr>
          <p:nvPr/>
        </p:nvCxnSpPr>
        <p:spPr>
          <a:xfrm flipV="1">
            <a:off x="860646" y="3447196"/>
            <a:ext cx="1731479" cy="1097333"/>
          </a:xfrm>
          <a:prstGeom prst="straightConnector1">
            <a:avLst/>
          </a:prstGeom>
          <a:ln w="76200">
            <a:solidFill>
              <a:srgbClr val="59921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109210" y="4575737"/>
            <a:ext cx="2199700" cy="830997"/>
          </a:xfrm>
          <a:prstGeom prst="rect">
            <a:avLst/>
          </a:prstGeom>
          <a:noFill/>
        </p:spPr>
        <p:txBody>
          <a:bodyPr wrap="square" rtlCol="0">
            <a:spAutoFit/>
          </a:bodyPr>
          <a:lstStyle/>
          <a:p>
            <a:pPr algn="ctr"/>
            <a:r>
              <a:rPr lang="en-US" sz="2400" dirty="0" smtClean="0"/>
              <a:t>2D position </a:t>
            </a:r>
            <a:br>
              <a:rPr lang="en-US" sz="2400" dirty="0" smtClean="0"/>
            </a:br>
            <a:r>
              <a:rPr lang="en-US" sz="2400" dirty="0" smtClean="0"/>
              <a:t>(observed)</a:t>
            </a:r>
            <a:endParaRPr lang="en-US" sz="2400" dirty="0"/>
          </a:p>
        </p:txBody>
      </p:sp>
      <p:cxnSp>
        <p:nvCxnSpPr>
          <p:cNvPr id="63" name="Straight Arrow Connector 62"/>
          <p:cNvCxnSpPr>
            <a:stCxn id="62" idx="0"/>
          </p:cNvCxnSpPr>
          <p:nvPr/>
        </p:nvCxnSpPr>
        <p:spPr>
          <a:xfrm flipH="1" flipV="1">
            <a:off x="3713260" y="3447197"/>
            <a:ext cx="495800" cy="1128540"/>
          </a:xfrm>
          <a:prstGeom prst="straightConnector1">
            <a:avLst/>
          </a:prstGeom>
          <a:ln w="76200">
            <a:solidFill>
              <a:srgbClr val="59921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177561" y="4588743"/>
            <a:ext cx="1898089" cy="830997"/>
          </a:xfrm>
          <a:prstGeom prst="rect">
            <a:avLst/>
          </a:prstGeom>
          <a:noFill/>
        </p:spPr>
        <p:txBody>
          <a:bodyPr wrap="square" rtlCol="0">
            <a:spAutoFit/>
          </a:bodyPr>
          <a:lstStyle/>
          <a:p>
            <a:pPr algn="ctr"/>
            <a:r>
              <a:rPr lang="en-US" sz="2400" dirty="0" smtClean="0"/>
              <a:t>Orientations</a:t>
            </a:r>
            <a:br>
              <a:rPr lang="en-US" sz="2400" dirty="0" smtClean="0"/>
            </a:br>
            <a:r>
              <a:rPr lang="en-US" sz="2400" dirty="0" smtClean="0"/>
              <a:t>(estimated)</a:t>
            </a:r>
            <a:endParaRPr lang="en-US" sz="2400" dirty="0"/>
          </a:p>
        </p:txBody>
      </p:sp>
      <p:cxnSp>
        <p:nvCxnSpPr>
          <p:cNvPr id="73" name="Straight Arrow Connector 72"/>
          <p:cNvCxnSpPr>
            <a:stCxn id="72" idx="0"/>
          </p:cNvCxnSpPr>
          <p:nvPr/>
        </p:nvCxnSpPr>
        <p:spPr>
          <a:xfrm flipV="1">
            <a:off x="6126606" y="3447196"/>
            <a:ext cx="654890" cy="1141547"/>
          </a:xfrm>
          <a:prstGeom prst="straightConnector1">
            <a:avLst/>
          </a:prstGeom>
          <a:ln w="76200">
            <a:solidFill>
              <a:srgbClr val="59921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947908" y="4599591"/>
            <a:ext cx="2199700" cy="830997"/>
          </a:xfrm>
          <a:prstGeom prst="rect">
            <a:avLst/>
          </a:prstGeom>
          <a:noFill/>
        </p:spPr>
        <p:txBody>
          <a:bodyPr wrap="square" rtlCol="0">
            <a:spAutoFit/>
          </a:bodyPr>
          <a:lstStyle/>
          <a:p>
            <a:pPr algn="ctr"/>
            <a:r>
              <a:rPr lang="en-US" sz="2400" dirty="0" smtClean="0"/>
              <a:t>Orientations</a:t>
            </a:r>
            <a:br>
              <a:rPr lang="en-US" sz="2400" dirty="0" smtClean="0"/>
            </a:br>
            <a:r>
              <a:rPr lang="en-US" sz="2400" dirty="0" smtClean="0"/>
              <a:t>(observed)</a:t>
            </a:r>
            <a:endParaRPr lang="en-US" sz="2400" dirty="0"/>
          </a:p>
        </p:txBody>
      </p:sp>
      <p:cxnSp>
        <p:nvCxnSpPr>
          <p:cNvPr id="75" name="Straight Arrow Connector 74"/>
          <p:cNvCxnSpPr>
            <a:stCxn id="74" idx="0"/>
          </p:cNvCxnSpPr>
          <p:nvPr/>
        </p:nvCxnSpPr>
        <p:spPr>
          <a:xfrm flipH="1" flipV="1">
            <a:off x="7667409" y="3437426"/>
            <a:ext cx="380349" cy="1162165"/>
          </a:xfrm>
          <a:prstGeom prst="straightConnector1">
            <a:avLst/>
          </a:prstGeom>
          <a:ln w="76200">
            <a:solidFill>
              <a:srgbClr val="59921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argmin"/>
              <p:cNvSpPr/>
              <p:nvPr/>
            </p:nvSpPr>
            <p:spPr>
              <a:xfrm>
                <a:off x="1172768" y="577273"/>
                <a:ext cx="2803716" cy="1163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𝑎𝑟𝑔𝑚𝑖𝑛</m:t>
                          </m:r>
                        </m:e>
                        <m:sub>
                          <m:r>
                            <a:rPr lang="en-GB" sz="2400" b="1" i="1">
                              <a:latin typeface="Cambria Math" panose="02040503050406030204" pitchFamily="18" charset="0"/>
                              <a:ea typeface="Cambria Math" panose="02040503050406030204" pitchFamily="18" charset="0"/>
                            </a:rPr>
                            <m:t>𝜽</m:t>
                          </m:r>
                        </m:sub>
                      </m:sSub>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ea typeface="Cambria Math" panose="02040503050406030204" pitchFamily="18" charset="0"/>
                            </a:rPr>
                            <m:t>𝜏</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𝑇𝑒𝑟𝑚𝑠</m:t>
                          </m:r>
                        </m:sub>
                        <m:sup/>
                        <m:e/>
                      </m:nary>
                    </m:oMath>
                  </m:oMathPara>
                </a14:m>
                <a:endParaRPr lang="en-GB" dirty="0"/>
              </a:p>
            </p:txBody>
          </p:sp>
        </mc:Choice>
        <mc:Fallback xmlns="">
          <p:sp>
            <p:nvSpPr>
              <p:cNvPr id="24" name="argmin"/>
              <p:cNvSpPr>
                <a:spLocks noRot="1" noChangeAspect="1" noMove="1" noResize="1" noEditPoints="1" noAdjustHandles="1" noChangeArrowheads="1" noChangeShapeType="1" noTextEdit="1"/>
              </p:cNvSpPr>
              <p:nvPr/>
            </p:nvSpPr>
            <p:spPr>
              <a:xfrm>
                <a:off x="1172768" y="577273"/>
                <a:ext cx="2803716" cy="1163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Data" hidden="1"/>
              <p:cNvSpPr/>
              <p:nvPr/>
            </p:nvSpPr>
            <p:spPr>
              <a:xfrm>
                <a:off x="3589750" y="912891"/>
                <a:ext cx="8787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GB" sz="2400">
                          <a:latin typeface="Cambria Math" panose="02040503050406030204" pitchFamily="18" charset="0"/>
                          <a:ea typeface="Cambria Math" panose="02040503050406030204" pitchFamily="18" charset="0"/>
                        </a:rPr>
                        <m:t>Data</m:t>
                      </m:r>
                    </m:oMath>
                  </m:oMathPara>
                </a14:m>
                <a:endParaRPr lang="en-GB" sz="2400" dirty="0"/>
              </a:p>
            </p:txBody>
          </p:sp>
        </mc:Choice>
        <mc:Fallback xmlns="">
          <p:sp>
            <p:nvSpPr>
              <p:cNvPr id="25" name="Data" hidden="1"/>
              <p:cNvSpPr>
                <a:spLocks noRot="1" noChangeAspect="1" noMove="1" noResize="1" noEditPoints="1" noAdjustHandles="1" noChangeArrowheads="1" noChangeShapeType="1" noTextEdit="1"/>
              </p:cNvSpPr>
              <p:nvPr/>
            </p:nvSpPr>
            <p:spPr>
              <a:xfrm>
                <a:off x="3589750" y="912891"/>
                <a:ext cx="878767" cy="461665"/>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4708567" y="931940"/>
                <a:ext cx="1324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i="1">
                              <a:latin typeface="Cambria Math" panose="02040503050406030204" pitchFamily="18" charset="0"/>
                            </a:rPr>
                            <m:t>𝑚𝑜𝑚</m:t>
                          </m:r>
                        </m:sup>
                      </m:sSup>
                    </m:oMath>
                  </m:oMathPara>
                </a14:m>
                <a:endParaRPr lang="en-GB" sz="2400" dirty="0"/>
              </a:p>
            </p:txBody>
          </p:sp>
        </mc:Choice>
        <mc:Fallback>
          <p:sp>
            <p:nvSpPr>
              <p:cNvPr id="26" name="Rectangle 25"/>
              <p:cNvSpPr>
                <a:spLocks noRot="1" noChangeAspect="1" noMove="1" noResize="1" noEditPoints="1" noAdjustHandles="1" noChangeArrowheads="1" noChangeShapeType="1" noTextEdit="1"/>
              </p:cNvSpPr>
              <p:nvPr/>
            </p:nvSpPr>
            <p:spPr>
              <a:xfrm>
                <a:off x="4708567" y="931940"/>
                <a:ext cx="1324530" cy="461665"/>
              </a:xfrm>
              <a:prstGeom prst="rect">
                <a:avLst/>
              </a:prstGeom>
              <a:blipFill rotWithShape="0">
                <a:blip r:embed="rId7"/>
                <a:stretch>
                  <a:fillRect b="-1973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5839659" y="941193"/>
                <a:ext cx="1200008"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𝑖𝑚𝑝</m:t>
                          </m:r>
                        </m:sup>
                      </m:sSup>
                    </m:oMath>
                  </m:oMathPara>
                </a14:m>
                <a:endParaRPr lang="en-GB" sz="2400" dirty="0"/>
              </a:p>
            </p:txBody>
          </p:sp>
        </mc:Choice>
        <mc:Fallback>
          <p:sp>
            <p:nvSpPr>
              <p:cNvPr id="27" name="Rectangle 26"/>
              <p:cNvSpPr>
                <a:spLocks noRot="1" noChangeAspect="1" noMove="1" noResize="1" noEditPoints="1" noAdjustHandles="1" noChangeArrowheads="1" noChangeShapeType="1" noTextEdit="1"/>
              </p:cNvSpPr>
              <p:nvPr/>
            </p:nvSpPr>
            <p:spPr>
              <a:xfrm>
                <a:off x="5839659" y="941193"/>
                <a:ext cx="1200008" cy="473591"/>
              </a:xfrm>
              <a:prstGeom prst="rect">
                <a:avLst/>
              </a:prstGeom>
              <a:blipFill rotWithShape="0">
                <a:blip r:embed="rId8"/>
                <a:stretch>
                  <a:fillRect b="-1923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6970751" y="941193"/>
                <a:ext cx="1032527"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𝑘𝑒</m:t>
                          </m:r>
                        </m:sup>
                      </m:sSup>
                    </m:oMath>
                  </m:oMathPara>
                </a14:m>
                <a:endParaRPr lang="en-GB" sz="2400" dirty="0"/>
              </a:p>
            </p:txBody>
          </p:sp>
        </mc:Choice>
        <mc:Fallback>
          <p:sp>
            <p:nvSpPr>
              <p:cNvPr id="28" name="Rectangle 27"/>
              <p:cNvSpPr>
                <a:spLocks noRot="1" noChangeAspect="1" noMove="1" noResize="1" noEditPoints="1" noAdjustHandles="1" noChangeArrowheads="1" noChangeShapeType="1" noTextEdit="1"/>
              </p:cNvSpPr>
              <p:nvPr/>
            </p:nvSpPr>
            <p:spPr>
              <a:xfrm>
                <a:off x="6970751" y="941193"/>
                <a:ext cx="1032527" cy="468205"/>
              </a:xfrm>
              <a:prstGeom prst="rect">
                <a:avLst/>
              </a:prstGeom>
              <a:blipFill rotWithShape="0">
                <a:blip r:embed="rId9"/>
                <a:stretch>
                  <a:fillRect b="-1948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7834128" y="941193"/>
                <a:ext cx="91961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i="1">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𝑔</m:t>
                          </m:r>
                        </m:sup>
                      </m:sSup>
                    </m:oMath>
                  </m:oMathPara>
                </a14:m>
                <a:endParaRPr lang="en-GB" sz="2400" dirty="0"/>
              </a:p>
            </p:txBody>
          </p:sp>
        </mc:Choice>
        <mc:Fallback>
          <p:sp>
            <p:nvSpPr>
              <p:cNvPr id="29" name="Rectangle 28"/>
              <p:cNvSpPr>
                <a:spLocks noRot="1" noChangeAspect="1" noMove="1" noResize="1" noEditPoints="1" noAdjustHandles="1" noChangeArrowheads="1" noChangeShapeType="1" noTextEdit="1"/>
              </p:cNvSpPr>
              <p:nvPr/>
            </p:nvSpPr>
            <p:spPr>
              <a:xfrm>
                <a:off x="7834128" y="941193"/>
                <a:ext cx="919611" cy="461665"/>
              </a:xfrm>
              <a:prstGeom prst="rect">
                <a:avLst/>
              </a:prstGeom>
              <a:blipFill rotWithShape="0">
                <a:blip r:embed="rId10"/>
                <a:stretch>
                  <a:fillRect b="-197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f^pos"/>
              <p:cNvSpPr/>
              <p:nvPr/>
            </p:nvSpPr>
            <p:spPr>
              <a:xfrm>
                <a:off x="3096622" y="919394"/>
                <a:ext cx="9261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𝑝𝑜𝑠</m:t>
                          </m:r>
                        </m:sup>
                      </m:sSup>
                    </m:oMath>
                  </m:oMathPara>
                </a14:m>
                <a:endParaRPr lang="en-GB" sz="2400" dirty="0"/>
              </a:p>
            </p:txBody>
          </p:sp>
        </mc:Choice>
        <mc:Fallback xmlns="">
          <p:sp>
            <p:nvSpPr>
              <p:cNvPr id="30" name="f^pos"/>
              <p:cNvSpPr>
                <a:spLocks noRot="1" noChangeAspect="1" noMove="1" noResize="1" noEditPoints="1" noAdjustHandles="1" noChangeArrowheads="1" noChangeShapeType="1" noTextEdit="1"/>
              </p:cNvSpPr>
              <p:nvPr/>
            </p:nvSpPr>
            <p:spPr>
              <a:xfrm>
                <a:off x="3096622" y="919394"/>
                <a:ext cx="926151" cy="461665"/>
              </a:xfrm>
              <a:prstGeom prst="rect">
                <a:avLst/>
              </a:prstGeom>
              <a:blipFill rotWithShape="0">
                <a:blip r:embed="rId11"/>
                <a:stretch>
                  <a:fillRect b="-197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f^ori"/>
              <p:cNvSpPr/>
              <p:nvPr/>
            </p:nvSpPr>
            <p:spPr>
              <a:xfrm>
                <a:off x="3852664" y="912226"/>
                <a:ext cx="1105559"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i="1" smtClean="0">
                              <a:latin typeface="Cambria Math" panose="02040503050406030204" pitchFamily="18" charset="0"/>
                            </a:rPr>
                          </m:ctrlPr>
                        </m:sSupPr>
                        <m:e>
                          <m:r>
                            <a:rPr lang="en-GB" sz="2400" b="0" i="1" smtClean="0">
                              <a:latin typeface="Cambria Math" panose="02040503050406030204" pitchFamily="18" charset="0"/>
                            </a:rPr>
                            <m:t>+ </m:t>
                          </m:r>
                          <m:r>
                            <a:rPr lang="en-GB" sz="2400" i="1">
                              <a:latin typeface="Cambria Math" panose="02040503050406030204" pitchFamily="18" charset="0"/>
                            </a:rPr>
                            <m:t>𝑓</m:t>
                          </m:r>
                        </m:e>
                        <m:sup>
                          <m:r>
                            <a:rPr lang="en-GB" sz="2400" b="0" i="1" smtClean="0">
                              <a:latin typeface="Cambria Math" panose="02040503050406030204" pitchFamily="18" charset="0"/>
                            </a:rPr>
                            <m:t>𝑜𝑟𝑖</m:t>
                          </m:r>
                        </m:sup>
                      </m:sSup>
                    </m:oMath>
                  </m:oMathPara>
                </a14:m>
                <a:endParaRPr lang="en-GB" sz="2400" dirty="0"/>
              </a:p>
            </p:txBody>
          </p:sp>
        </mc:Choice>
        <mc:Fallback xmlns="">
          <p:sp>
            <p:nvSpPr>
              <p:cNvPr id="31" name="f^ori"/>
              <p:cNvSpPr>
                <a:spLocks noRot="1" noChangeAspect="1" noMove="1" noResize="1" noEditPoints="1" noAdjustHandles="1" noChangeArrowheads="1" noChangeShapeType="1" noTextEdit="1"/>
              </p:cNvSpPr>
              <p:nvPr/>
            </p:nvSpPr>
            <p:spPr>
              <a:xfrm>
                <a:off x="3852664" y="912226"/>
                <a:ext cx="1105559" cy="473591"/>
              </a:xfrm>
              <a:prstGeom prst="rect">
                <a:avLst/>
              </a:prstGeom>
              <a:blipFill rotWithShape="0">
                <a:blip r:embed="rId12"/>
                <a:stretch>
                  <a:fillRect b="-20779"/>
                </a:stretch>
              </a:blipFill>
            </p:spPr>
            <p:txBody>
              <a:bodyPr/>
              <a:lstStyle/>
              <a:p>
                <a:r>
                  <a:rPr lang="en-GB">
                    <a:noFill/>
                  </a:rPr>
                  <a:t> </a:t>
                </a:r>
              </a:p>
            </p:txBody>
          </p:sp>
        </mc:Fallback>
      </mc:AlternateContent>
    </p:spTree>
    <p:extLst>
      <p:ext uri="{BB962C8B-B14F-4D97-AF65-F5344CB8AC3E}">
        <p14:creationId xmlns:p14="http://schemas.microsoft.com/office/powerpoint/2010/main" val="26632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2" grpId="0"/>
      <p:bldP spid="43" grpId="0"/>
      <p:bldP spid="54" grpId="0"/>
      <p:bldP spid="62" grpId="0"/>
      <p:bldP spid="72" grpId="0"/>
      <p:bldP spid="74" grpId="0"/>
      <p:bldP spid="25"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Modeling</a:t>
            </a:r>
            <a:r>
              <a:rPr lang="en-GB" dirty="0" smtClean="0"/>
              <a:t> - naive</a:t>
            </a:r>
            <a:endParaRPr lang="en-GB" dirty="0"/>
          </a:p>
        </p:txBody>
      </p:sp>
      <p:sp>
        <p:nvSpPr>
          <p:cNvPr id="27" name="TextBox 26"/>
          <p:cNvSpPr txBox="1"/>
          <p:nvPr/>
        </p:nvSpPr>
        <p:spPr>
          <a:xfrm>
            <a:off x="162050" y="611881"/>
            <a:ext cx="5641288" cy="830997"/>
          </a:xfrm>
          <a:prstGeom prst="rect">
            <a:avLst/>
          </a:prstGeom>
          <a:noFill/>
        </p:spPr>
        <p:txBody>
          <a:bodyPr wrap="none" rtlCol="0">
            <a:spAutoFit/>
          </a:bodyPr>
          <a:lstStyle/>
          <a:p>
            <a:pPr marL="285750" indent="-285750">
              <a:buFont typeface="Arial" panose="020B0604020202020204" pitchFamily="34" charset="0"/>
              <a:buChar char="•"/>
            </a:pPr>
            <a:r>
              <a:rPr lang="en-GB" sz="2400" dirty="0" smtClean="0"/>
              <a:t>6 degrees of freedom for each frame?</a:t>
            </a:r>
          </a:p>
          <a:p>
            <a:pPr marL="285750" indent="-285750">
              <a:buFont typeface="Arial" panose="020B0604020202020204" pitchFamily="34" charset="0"/>
              <a:buChar char="•"/>
            </a:pPr>
            <a:r>
              <a:rPr lang="en-GB" sz="2400" dirty="0" smtClean="0"/>
              <a:t>How to r</a:t>
            </a:r>
            <a:r>
              <a:rPr lang="en-GB" sz="2400" dirty="0" smtClean="0"/>
              <a:t>espect physics?</a:t>
            </a:r>
            <a:endParaRPr lang="en-GB" sz="2400" dirty="0"/>
          </a:p>
        </p:txBody>
      </p:sp>
      <p:sp>
        <p:nvSpPr>
          <p:cNvPr id="4" name="Arc 3"/>
          <p:cNvSpPr/>
          <p:nvPr/>
        </p:nvSpPr>
        <p:spPr>
          <a:xfrm rot="16200000">
            <a:off x="1068119" y="2470010"/>
            <a:ext cx="7722420" cy="6769053"/>
          </a:xfrm>
          <a:prstGeom prst="arc">
            <a:avLst>
              <a:gd name="adj1" fmla="val 16723555"/>
              <a:gd name="adj2" fmla="val 2908131"/>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Oval 5"/>
          <p:cNvSpPr/>
          <p:nvPr/>
        </p:nvSpPr>
        <p:spPr>
          <a:xfrm>
            <a:off x="1087174" y="5039393"/>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231236" y="3852428"/>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460049" y="2266618"/>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990301" y="2431076"/>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620520" y="1564302"/>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740431" y="2057561"/>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441842" y="2903729"/>
            <a:ext cx="457625" cy="457625"/>
          </a:xfrm>
          <a:prstGeom prst="ellipse">
            <a:avLst/>
          </a:prstGeom>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793820" y="2552677"/>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flipV="1">
            <a:off x="1239620" y="4473495"/>
            <a:ext cx="673732" cy="680606"/>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367879" y="3215858"/>
            <a:ext cx="383828" cy="645470"/>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037052" y="3777005"/>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830147" y="5039393"/>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p:nvPr/>
        </p:nvCxnSpPr>
        <p:spPr>
          <a:xfrm flipV="1">
            <a:off x="3240296" y="2347121"/>
            <a:ext cx="703319" cy="341358"/>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520927" y="1863305"/>
            <a:ext cx="698035" cy="281243"/>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080768" y="1973451"/>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p:cNvCxnSpPr/>
          <p:nvPr/>
        </p:nvCxnSpPr>
        <p:spPr>
          <a:xfrm>
            <a:off x="5781668" y="1816945"/>
            <a:ext cx="716010" cy="399033"/>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385378" y="1535701"/>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p:nvPr/>
        </p:nvCxnSpPr>
        <p:spPr>
          <a:xfrm>
            <a:off x="7013988" y="2524121"/>
            <a:ext cx="719365" cy="202603"/>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640608" y="2202264"/>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Arrow Connector 46"/>
          <p:cNvCxnSpPr/>
          <p:nvPr/>
        </p:nvCxnSpPr>
        <p:spPr>
          <a:xfrm>
            <a:off x="8293084" y="2889416"/>
            <a:ext cx="719365" cy="202603"/>
          </a:xfrm>
          <a:prstGeom prst="straightConnector1">
            <a:avLst/>
          </a:prstGeom>
          <a:ln w="76200">
            <a:solidFill>
              <a:srgbClr val="59921A"/>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856228" y="2591174"/>
            <a:ext cx="457625" cy="457625"/>
          </a:xfrm>
          <a:prstGeom prst="ellipse">
            <a:avLst/>
          </a:prstGeom>
          <a:solidFill>
            <a:srgbClr val="59921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4100660" y="2936449"/>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mc:Choice xmlns:a14="http://schemas.microsoft.com/office/drawing/2010/main" Requires="a14">
          <p:sp>
            <p:nvSpPr>
              <p:cNvPr id="50" name="TextBox 49"/>
              <p:cNvSpPr txBox="1"/>
              <p:nvPr/>
            </p:nvSpPr>
            <p:spPr>
              <a:xfrm>
                <a:off x="306926" y="1442050"/>
                <a:ext cx="2530567" cy="52950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𝑚𝑖𝑛</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𝑡</m:t>
                                      </m:r>
                                    </m:sub>
                                  </m:sSub>
                                  <m:sSub>
                                    <m:sSubPr>
                                      <m:ctrlPr>
                                        <a:rPr lang="en-GB" i="1">
                                          <a:latin typeface="Cambria Math" panose="02040503050406030204" pitchFamily="18" charset="0"/>
                                        </a:rPr>
                                      </m:ctrlPr>
                                    </m:sSubPr>
                                    <m:e>
                                      <m:r>
                                        <a:rPr lang="en-GB" i="1">
                                          <a:latin typeface="Cambria Math" panose="02040503050406030204" pitchFamily="18" charset="0"/>
                                        </a:rPr>
                                        <m:t>−</m:t>
                                      </m:r>
                                      <m:r>
                                        <a:rPr lang="en-GB" i="1">
                                          <a:latin typeface="Cambria Math" panose="02040503050406030204" pitchFamily="18" charset="0"/>
                                        </a:rPr>
                                        <m:t>𝑣</m:t>
                                      </m:r>
                                    </m:e>
                                    <m:sub>
                                      <m:r>
                                        <a:rPr lang="en-GB" i="1">
                                          <a:latin typeface="Cambria Math" panose="02040503050406030204" pitchFamily="18" charset="0"/>
                                        </a:rPr>
                                        <m:t>𝑡</m:t>
                                      </m:r>
                                      <m:r>
                                        <a:rPr lang="en-GB" i="1">
                                          <a:latin typeface="Cambria Math" panose="02040503050406030204" pitchFamily="18" charset="0"/>
                                        </a:rPr>
                                        <m:t>−1</m:t>
                                      </m:r>
                                    </m:sub>
                                  </m:sSub>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𝑔</m:t>
                              </m:r>
                            </m:e>
                          </m:d>
                        </m:e>
                        <m:sup>
                          <m:r>
                            <a:rPr lang="en-GB" b="0" i="1" smtClean="0">
                              <a:latin typeface="Cambria Math" panose="02040503050406030204" pitchFamily="18" charset="0"/>
                            </a:rPr>
                            <m:t>2</m:t>
                          </m:r>
                        </m:sup>
                      </m:sSup>
                    </m:oMath>
                  </m:oMathPara>
                </a14:m>
                <a:endParaRPr lang="en-GB" dirty="0"/>
              </a:p>
            </p:txBody>
          </p:sp>
        </mc:Choice>
        <mc:Fallback>
          <p:sp>
            <p:nvSpPr>
              <p:cNvPr id="50" name="TextBox 49"/>
              <p:cNvSpPr txBox="1">
                <a:spLocks noRot="1" noChangeAspect="1" noMove="1" noResize="1" noEditPoints="1" noAdjustHandles="1" noChangeArrowheads="1" noChangeShapeType="1" noTextEdit="1"/>
              </p:cNvSpPr>
              <p:nvPr/>
            </p:nvSpPr>
            <p:spPr>
              <a:xfrm>
                <a:off x="306926" y="1442050"/>
                <a:ext cx="2530567" cy="529504"/>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1" name="Rectangle 50"/>
              <p:cNvSpPr/>
              <p:nvPr/>
            </p:nvSpPr>
            <p:spPr>
              <a:xfrm>
                <a:off x="2534879" y="3445385"/>
                <a:ext cx="45935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𝑡</m:t>
                          </m:r>
                        </m:sub>
                      </m:sSub>
                    </m:oMath>
                  </m:oMathPara>
                </a14:m>
                <a:endParaRPr lang="en-GB" dirty="0"/>
              </a:p>
            </p:txBody>
          </p:sp>
        </mc:Choice>
        <mc:Fallback>
          <p:sp>
            <p:nvSpPr>
              <p:cNvPr id="51" name="Rectangle 50"/>
              <p:cNvSpPr>
                <a:spLocks noRot="1" noChangeAspect="1" noMove="1" noResize="1" noEditPoints="1" noAdjustHandles="1" noChangeArrowheads="1" noChangeShapeType="1" noTextEdit="1"/>
              </p:cNvSpPr>
              <p:nvPr/>
            </p:nvSpPr>
            <p:spPr>
              <a:xfrm>
                <a:off x="2534879" y="3445385"/>
                <a:ext cx="459357" cy="369332"/>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2" name="Rectangle 51"/>
              <p:cNvSpPr/>
              <p:nvPr/>
            </p:nvSpPr>
            <p:spPr>
              <a:xfrm>
                <a:off x="919222" y="4374997"/>
                <a:ext cx="678968"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𝑡</m:t>
                          </m:r>
                          <m:r>
                            <a:rPr lang="en-GB" b="0" i="1" smtClean="0">
                              <a:latin typeface="Cambria Math" panose="02040503050406030204" pitchFamily="18" charset="0"/>
                            </a:rPr>
                            <m:t>−1</m:t>
                          </m:r>
                        </m:sub>
                      </m:sSub>
                    </m:oMath>
                  </m:oMathPara>
                </a14:m>
                <a:endParaRPr lang="en-GB" dirty="0"/>
              </a:p>
            </p:txBody>
          </p:sp>
        </mc:Choice>
        <mc:Fallback>
          <p:sp>
            <p:nvSpPr>
              <p:cNvPr id="52" name="Rectangle 51"/>
              <p:cNvSpPr>
                <a:spLocks noRot="1" noChangeAspect="1" noMove="1" noResize="1" noEditPoints="1" noAdjustHandles="1" noChangeArrowheads="1" noChangeShapeType="1" noTextEdit="1"/>
              </p:cNvSpPr>
              <p:nvPr/>
            </p:nvSpPr>
            <p:spPr>
              <a:xfrm>
                <a:off x="919222" y="4374997"/>
                <a:ext cx="678968" cy="369332"/>
              </a:xfrm>
              <a:prstGeom prst="rect">
                <a:avLst/>
              </a:prstGeom>
              <a:blipFill rotWithShape="0">
                <a:blip r:embed="rId5"/>
                <a:stretch>
                  <a:fillRect b="-1667"/>
                </a:stretch>
              </a:blipFill>
            </p:spPr>
            <p:txBody>
              <a:bodyPr/>
              <a:lstStyle/>
              <a:p>
                <a:r>
                  <a:rPr lang="en-GB">
                    <a:noFill/>
                  </a:rPr>
                  <a:t> </a:t>
                </a:r>
              </a:p>
            </p:txBody>
          </p:sp>
        </mc:Fallback>
      </mc:AlternateContent>
    </p:spTree>
    <p:extLst>
      <p:ext uri="{BB962C8B-B14F-4D97-AF65-F5344CB8AC3E}">
        <p14:creationId xmlns:p14="http://schemas.microsoft.com/office/powerpoint/2010/main" val="15408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fade">
                                      <p:cBhvr>
                                        <p:cTn id="36" dur="500"/>
                                        <p:tgtEl>
                                          <p:spTgt spid="27">
                                            <p:txEl>
                                              <p:pRg st="0" end="0"/>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7">
                                            <p:txEl>
                                              <p:pRg st="1" end="1"/>
                                            </p:txEl>
                                          </p:spTgt>
                                        </p:tgtEl>
                                        <p:attrNameLst>
                                          <p:attrName>style.visibility</p:attrName>
                                        </p:attrNameLst>
                                      </p:cBhvr>
                                      <p:to>
                                        <p:strVal val="visible"/>
                                      </p:to>
                                    </p:set>
                                    <p:animEffect transition="in" filter="fade">
                                      <p:cBhvr>
                                        <p:cTn id="40" dur="500"/>
                                        <p:tgtEl>
                                          <p:spTgt spid="27">
                                            <p:txEl>
                                              <p:pRg st="1" end="1"/>
                                            </p:txEl>
                                          </p:spTgt>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2" presetClass="entr" presetSubtype="6"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1+#ppt_w/2"/>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par>
                          <p:cTn id="61" fill="hold">
                            <p:stCondLst>
                              <p:cond delay="1500"/>
                            </p:stCondLst>
                            <p:childTnLst>
                              <p:par>
                                <p:cTn id="62" presetID="2" presetClass="entr" presetSubtype="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par>
                          <p:cTn id="66" fill="hold">
                            <p:stCondLst>
                              <p:cond delay="2000"/>
                            </p:stCondLst>
                            <p:childTnLst>
                              <p:par>
                                <p:cTn id="67" presetID="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childTnLst>
                          </p:cTn>
                        </p:par>
                        <p:par>
                          <p:cTn id="71" fill="hold">
                            <p:stCondLst>
                              <p:cond delay="2500"/>
                            </p:stCondLst>
                            <p:childTnLst>
                              <p:par>
                                <p:cTn id="72" presetID="2" presetClass="entr" presetSubtype="12"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0-#ppt_w/2"/>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childTnLst>
                          </p:cTn>
                        </p:par>
                        <p:par>
                          <p:cTn id="76" fill="hold">
                            <p:stCondLst>
                              <p:cond delay="3000"/>
                            </p:stCondLst>
                            <p:childTnLst>
                              <p:par>
                                <p:cTn id="77" presetID="2" presetClass="entr" presetSubtype="12"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par>
                          <p:cTn id="81" fill="hold">
                            <p:stCondLst>
                              <p:cond delay="3500"/>
                            </p:stCondLst>
                            <p:childTnLst>
                              <p:par>
                                <p:cTn id="82" presetID="10" presetClass="entr" presetSubtype="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par>
                          <p:cTn id="85" fill="hold">
                            <p:stCondLst>
                              <p:cond delay="4000"/>
                            </p:stCondLst>
                            <p:childTnLst>
                              <p:par>
                                <p:cTn id="86" presetID="10" presetClass="entr" presetSubtype="0"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par>
                          <p:cTn id="89" fill="hold">
                            <p:stCondLst>
                              <p:cond delay="4500"/>
                            </p:stCondLst>
                            <p:childTnLst>
                              <p:par>
                                <p:cTn id="90" presetID="10" presetClass="entr" presetSubtype="0"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0"/>
                            </p:stCondLst>
                            <p:childTnLst>
                              <p:par>
                                <p:cTn id="94" presetID="10" presetClass="entr" presetSubtype="0"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childTnLst>
                          </p:cTn>
                        </p:par>
                        <p:par>
                          <p:cTn id="97" fill="hold">
                            <p:stCondLst>
                              <p:cond delay="5500"/>
                            </p:stCondLst>
                            <p:childTnLst>
                              <p:par>
                                <p:cTn id="98" presetID="10" presetClass="entr" presetSubtype="0" fill="hold" nodeType="after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par>
                          <p:cTn id="101" fill="hold">
                            <p:stCondLst>
                              <p:cond delay="60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6500"/>
                            </p:stCondLst>
                            <p:childTnLst>
                              <p:par>
                                <p:cTn id="106" presetID="10" presetClass="entr" presetSubtype="0" fill="hold"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childTnLst>
                          </p:cTn>
                        </p:par>
                        <p:par>
                          <p:cTn id="109" fill="hold">
                            <p:stCondLst>
                              <p:cond delay="7000"/>
                            </p:stCondLst>
                            <p:childTnLst>
                              <p:par>
                                <p:cTn id="110" presetID="10" presetClass="entr" presetSubtype="0" fill="hold" nodeType="after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childTnLst>
                          </p:cTn>
                        </p:par>
                        <p:par>
                          <p:cTn id="113" fill="hold">
                            <p:stCondLst>
                              <p:cond delay="7500"/>
                            </p:stCondLst>
                            <p:childTnLst>
                              <p:par>
                                <p:cTn id="114" presetID="10" presetClass="entr" presetSubtype="0" fill="hold" nodeType="after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21" grpId="0" animBg="1"/>
      <p:bldP spid="20" grpId="0" animBg="1"/>
      <p:bldP spid="13" grpId="0" animBg="1"/>
      <p:bldP spid="22" grpId="0" animBg="1"/>
      <p:bldP spid="23" grpId="0" animBg="1"/>
      <p:bldP spid="24" grpId="0" animBg="1"/>
      <p:bldP spid="25" grpId="0" animBg="1"/>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Naive"/>
          <p:cNvPicPr>
            <a:picLocks noChangeAspect="1"/>
          </p:cNvPicPr>
          <p:nvPr/>
        </p:nvPicPr>
        <p:blipFill>
          <a:blip r:embed="rId3">
            <a:lum contrast="-40000"/>
            <a:extLst>
              <a:ext uri="{28A0092B-C50C-407E-A947-70E740481C1C}">
                <a14:useLocalDpi xmlns:a14="http://schemas.microsoft.com/office/drawing/2010/main" val="0"/>
              </a:ext>
            </a:extLst>
          </a:blip>
          <a:stretch>
            <a:fillRect/>
          </a:stretch>
        </p:blipFill>
        <p:spPr>
          <a:xfrm>
            <a:off x="152914" y="3211791"/>
            <a:ext cx="8844521" cy="3110628"/>
          </a:xfrm>
          <a:prstGeom prst="rect">
            <a:avLst/>
          </a:prstGeom>
          <a:ln>
            <a:noFill/>
          </a:ln>
        </p:spPr>
      </p:pic>
      <mc:AlternateContent xmlns:mc="http://schemas.openxmlformats.org/markup-compatibility/2006" xmlns:a14="http://schemas.microsoft.com/office/drawing/2010/main">
        <mc:Choice Requires="a14">
          <p:sp>
            <p:nvSpPr>
              <p:cNvPr id="8" name="Rectangle 7"/>
              <p:cNvSpPr/>
              <p:nvPr/>
            </p:nvSpPr>
            <p:spPr>
              <a:xfrm>
                <a:off x="395024" y="5963746"/>
                <a:ext cx="2816156" cy="3859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𝒌</m:t>
                          </m:r>
                        </m:e>
                        <m:sub>
                          <m:r>
                            <a:rPr lang="en-GB" b="0" i="1" smtClean="0">
                              <a:latin typeface="Cambria Math" panose="02040503050406030204" pitchFamily="18" charset="0"/>
                            </a:rPr>
                            <m:t>𝑎</m:t>
                          </m:r>
                        </m:sub>
                        <m:sup>
                          <m:r>
                            <a:rPr lang="en-GB" b="0" i="1" smtClean="0">
                              <a:latin typeface="Cambria Math" panose="02040503050406030204" pitchFamily="18" charset="0"/>
                            </a:rPr>
                            <m:t>𝑝𝑟𝑒</m:t>
                          </m:r>
                        </m:sup>
                      </m:sSubSup>
                      <m:r>
                        <a:rPr lang="en-GB" b="0" i="1" smtClean="0">
                          <a:latin typeface="Cambria Math" panose="02040503050406030204" pitchFamily="18" charset="0"/>
                        </a:rPr>
                        <m:t>=</m:t>
                      </m:r>
                      <m:r>
                        <a:rPr lang="en-GB" b="1" i="1">
                          <a:latin typeface="Cambria Math" panose="02040503050406030204" pitchFamily="18" charset="0"/>
                        </a:rPr>
                        <m:t>𝑹</m:t>
                      </m:r>
                      <m:d>
                        <m:dPr>
                          <m:ctrlPr>
                            <a:rPr lang="en-GB" i="1">
                              <a:latin typeface="Cambria Math" panose="02040503050406030204" pitchFamily="18" charset="0"/>
                            </a:rPr>
                          </m:ctrlPr>
                        </m:dPr>
                        <m:e>
                          <m:r>
                            <a:rPr lang="en-GB" b="0" i="1">
                              <a:latin typeface="Cambria Math" panose="02040503050406030204" pitchFamily="18" charset="0"/>
                            </a:rPr>
                            <m:t>𝑡</m:t>
                          </m:r>
                        </m:e>
                      </m:d>
                      <m:sSubSup>
                        <m:sSubSupPr>
                          <m:ctrlPr>
                            <a:rPr lang="en-GB" i="1">
                              <a:latin typeface="Cambria Math" panose="02040503050406030204" pitchFamily="18" charset="0"/>
                            </a:rPr>
                          </m:ctrlPr>
                        </m:sSubSupPr>
                        <m:e>
                          <m:r>
                            <a:rPr lang="en-GB" b="1" i="1">
                              <a:latin typeface="Cambria Math" panose="02040503050406030204" pitchFamily="18" charset="0"/>
                            </a:rPr>
                            <m:t>𝑰</m:t>
                          </m:r>
                        </m:e>
                        <m:sub>
                          <m:r>
                            <a:rPr lang="en-GB" b="0" i="1">
                              <a:latin typeface="Cambria Math" panose="02040503050406030204" pitchFamily="18" charset="0"/>
                            </a:rPr>
                            <m:t>𝑎</m:t>
                          </m:r>
                        </m:sub>
                        <m:sup>
                          <m:r>
                            <a:rPr lang="en-GB" b="0" i="1">
                              <a:latin typeface="Cambria Math" panose="02040503050406030204" pitchFamily="18" charset="0"/>
                            </a:rPr>
                            <m:t>0</m:t>
                          </m:r>
                        </m:sup>
                      </m:sSubSup>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𝑇</m:t>
                          </m:r>
                        </m:sup>
                      </m:sSup>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1" i="1" smtClean="0">
                              <a:latin typeface="Cambria Math" panose="02040503050406030204" pitchFamily="18" charset="0"/>
                            </a:rPr>
                            <m:t>𝒘</m:t>
                          </m:r>
                        </m:e>
                        <m:sub>
                          <m:r>
                            <a:rPr lang="en-GB" b="0" i="1" smtClean="0">
                              <a:latin typeface="Cambria Math" panose="02040503050406030204" pitchFamily="18" charset="0"/>
                            </a:rPr>
                            <m:t>𝑎</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oMath>
                  </m:oMathPara>
                </a14:m>
                <a:endParaRPr lang="en-GB" dirty="0"/>
              </a:p>
            </p:txBody>
          </p:sp>
        </mc:Choice>
        <mc:Fallback xmlns="">
          <p:sp>
            <p:nvSpPr>
              <p:cNvPr id="8" name="Rectangle 7"/>
              <p:cNvSpPr>
                <a:spLocks noRot="1" noChangeAspect="1" noMove="1" noResize="1" noEditPoints="1" noAdjustHandles="1" noChangeArrowheads="1" noChangeShapeType="1" noTextEdit="1"/>
              </p:cNvSpPr>
              <p:nvPr/>
            </p:nvSpPr>
            <p:spPr>
              <a:xfrm>
                <a:off x="395024" y="5963746"/>
                <a:ext cx="2816156" cy="385939"/>
              </a:xfrm>
              <a:prstGeom prst="rect">
                <a:avLst/>
              </a:prstGeom>
              <a:blipFill rotWithShape="0">
                <a:blip r:embed="rId4"/>
                <a:stretch>
                  <a:fillRect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977907" y="3184525"/>
                <a:ext cx="2999539" cy="4051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𝒌</m:t>
                          </m:r>
                        </m:e>
                        <m:sub>
                          <m:r>
                            <a:rPr lang="en-GB" b="0" i="1" smtClean="0">
                              <a:latin typeface="Cambria Math" panose="02040503050406030204" pitchFamily="18" charset="0"/>
                            </a:rPr>
                            <m:t>𝑎</m:t>
                          </m:r>
                        </m:sub>
                        <m:sup>
                          <m:r>
                            <a:rPr lang="en-GB" b="0" i="1" smtClean="0">
                              <a:latin typeface="Cambria Math" panose="02040503050406030204" pitchFamily="18" charset="0"/>
                            </a:rPr>
                            <m:t>𝑝𝑜𝑠𝑡</m:t>
                          </m:r>
                        </m:sup>
                      </m:sSubSup>
                      <m:r>
                        <a:rPr lang="en-GB" b="0" i="1" smtClean="0">
                          <a:latin typeface="Cambria Math" panose="02040503050406030204" pitchFamily="18" charset="0"/>
                        </a:rPr>
                        <m:t>=</m:t>
                      </m:r>
                      <m:r>
                        <a:rPr lang="en-GB" b="1" i="1">
                          <a:latin typeface="Cambria Math" panose="02040503050406030204" pitchFamily="18" charset="0"/>
                        </a:rPr>
                        <m:t>𝑹</m:t>
                      </m:r>
                      <m:d>
                        <m:dPr>
                          <m:ctrlPr>
                            <a:rPr lang="en-GB" i="1">
                              <a:latin typeface="Cambria Math" panose="02040503050406030204" pitchFamily="18" charset="0"/>
                            </a:rPr>
                          </m:ctrlPr>
                        </m:dPr>
                        <m:e>
                          <m:r>
                            <a:rPr lang="en-GB" b="0" i="1">
                              <a:latin typeface="Cambria Math" panose="02040503050406030204" pitchFamily="18" charset="0"/>
                            </a:rPr>
                            <m:t>𝑡</m:t>
                          </m:r>
                        </m:e>
                      </m:d>
                      <m:sSubSup>
                        <m:sSubSupPr>
                          <m:ctrlPr>
                            <a:rPr lang="en-GB" i="1">
                              <a:latin typeface="Cambria Math" panose="02040503050406030204" pitchFamily="18" charset="0"/>
                            </a:rPr>
                          </m:ctrlPr>
                        </m:sSubSupPr>
                        <m:e>
                          <m:r>
                            <a:rPr lang="en-GB" b="1" i="1">
                              <a:latin typeface="Cambria Math" panose="02040503050406030204" pitchFamily="18" charset="0"/>
                            </a:rPr>
                            <m:t>𝑰</m:t>
                          </m:r>
                        </m:e>
                        <m:sub>
                          <m:r>
                            <a:rPr lang="en-GB" b="0" i="1">
                              <a:latin typeface="Cambria Math" panose="02040503050406030204" pitchFamily="18" charset="0"/>
                            </a:rPr>
                            <m:t>𝑎</m:t>
                          </m:r>
                        </m:sub>
                        <m:sup>
                          <m:r>
                            <a:rPr lang="en-GB" b="0" i="1">
                              <a:latin typeface="Cambria Math" panose="02040503050406030204" pitchFamily="18" charset="0"/>
                            </a:rPr>
                            <m:t>0</m:t>
                          </m:r>
                        </m:sup>
                      </m:sSubSup>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𝑇</m:t>
                          </m:r>
                        </m:sup>
                      </m:sSup>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1" i="1" smtClean="0">
                              <a:latin typeface="Cambria Math" panose="02040503050406030204" pitchFamily="18" charset="0"/>
                            </a:rPr>
                            <m:t>𝒘</m:t>
                          </m:r>
                        </m:e>
                        <m:sub>
                          <m:r>
                            <a:rPr lang="en-GB" b="0" i="1" smtClean="0">
                              <a:latin typeface="Cambria Math" panose="02040503050406030204" pitchFamily="18" charset="0"/>
                            </a:rPr>
                            <m:t>𝑎</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oMath>
                  </m:oMathPara>
                </a14:m>
                <a:endParaRPr lang="en-GB" dirty="0"/>
              </a:p>
            </p:txBody>
          </p:sp>
        </mc:Choice>
        <mc:Fallback xmlns="">
          <p:sp>
            <p:nvSpPr>
              <p:cNvPr id="12" name="Rectangle 11"/>
              <p:cNvSpPr>
                <a:spLocks noRot="1" noChangeAspect="1" noMove="1" noResize="1" noEditPoints="1" noAdjustHandles="1" noChangeArrowheads="1" noChangeShapeType="1" noTextEdit="1"/>
              </p:cNvSpPr>
              <p:nvPr/>
            </p:nvSpPr>
            <p:spPr>
              <a:xfrm>
                <a:off x="1977907" y="3184525"/>
                <a:ext cx="2999539" cy="405111"/>
              </a:xfrm>
              <a:prstGeom prst="rect">
                <a:avLst/>
              </a:prstGeom>
              <a:blipFill rotWithShape="0">
                <a:blip r:embed="rId5"/>
                <a:stretch>
                  <a:fillRect b="-1194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38869" y="5581105"/>
                <a:ext cx="2883353" cy="419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𝑹</m:t>
                      </m:r>
                      <m:d>
                        <m:dPr>
                          <m:ctrlPr>
                            <a:rPr lang="en-GB" i="1">
                              <a:latin typeface="Cambria Math" panose="02040503050406030204" pitchFamily="18" charset="0"/>
                            </a:rPr>
                          </m:ctrlPr>
                        </m:dPr>
                        <m:e>
                          <m:r>
                            <a:rPr lang="en-GB" b="0" i="1">
                              <a:latin typeface="Cambria Math" panose="02040503050406030204" pitchFamily="18" charset="0"/>
                            </a:rPr>
                            <m:t>𝑡</m:t>
                          </m:r>
                        </m:e>
                      </m:d>
                      <m:sSubSup>
                        <m:sSubSupPr>
                          <m:ctrlPr>
                            <a:rPr lang="en-GB" i="1">
                              <a:latin typeface="Cambria Math" panose="02040503050406030204" pitchFamily="18" charset="0"/>
                            </a:rPr>
                          </m:ctrlPr>
                        </m:sSubSupPr>
                        <m:e>
                          <m:r>
                            <a:rPr lang="en-GB" b="1" i="1">
                              <a:latin typeface="Cambria Math" panose="02040503050406030204" pitchFamily="18" charset="0"/>
                            </a:rPr>
                            <m:t>𝑰</m:t>
                          </m:r>
                        </m:e>
                        <m:sub>
                          <m:r>
                            <a:rPr lang="en-GB" b="0" i="1" smtClean="0">
                              <a:latin typeface="Cambria Math" panose="02040503050406030204" pitchFamily="18" charset="0"/>
                            </a:rPr>
                            <m:t>𝑏</m:t>
                          </m:r>
                        </m:sub>
                        <m:sup>
                          <m:r>
                            <a:rPr lang="en-GB" b="0" i="1">
                              <a:latin typeface="Cambria Math" panose="02040503050406030204" pitchFamily="18" charset="0"/>
                            </a:rPr>
                            <m:t>0</m:t>
                          </m:r>
                        </m:sup>
                      </m:sSubSup>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𝑇</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Sub>
                        <m:sSubPr>
                          <m:ctrlPr>
                            <a:rPr lang="en-GB" b="0" i="1" smtClean="0">
                              <a:latin typeface="Cambria Math" panose="02040503050406030204" pitchFamily="18" charset="0"/>
                            </a:rPr>
                          </m:ctrlPr>
                        </m:sSubPr>
                        <m:e>
                          <m:r>
                            <a:rPr lang="en-GB" b="1" i="1" smtClean="0">
                              <a:latin typeface="Cambria Math" panose="02040503050406030204" pitchFamily="18" charset="0"/>
                            </a:rPr>
                            <m:t>𝒘</m:t>
                          </m:r>
                        </m:e>
                        <m:sub>
                          <m:r>
                            <a:rPr lang="en-GB" b="0" i="1" smtClean="0">
                              <a:latin typeface="Cambria Math" panose="02040503050406030204" pitchFamily="18" charset="0"/>
                            </a:rPr>
                            <m:t>𝑏</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b="1" i="1">
                              <a:latin typeface="Cambria Math" panose="02040503050406030204" pitchFamily="18" charset="0"/>
                            </a:rPr>
                            <m:t>𝒌</m:t>
                          </m:r>
                        </m:e>
                        <m:sub>
                          <m:r>
                            <a:rPr lang="en-GB" i="1">
                              <a:latin typeface="Cambria Math" panose="02040503050406030204" pitchFamily="18" charset="0"/>
                            </a:rPr>
                            <m:t>𝑏</m:t>
                          </m:r>
                        </m:sub>
                        <m:sup>
                          <m:r>
                            <a:rPr lang="en-GB" i="1">
                              <a:latin typeface="Cambria Math" panose="02040503050406030204" pitchFamily="18" charset="0"/>
                            </a:rPr>
                            <m:t>𝑝𝑜𝑠𝑡</m:t>
                          </m:r>
                        </m:sup>
                      </m:sSubSup>
                    </m:oMath>
                  </m:oMathPara>
                </a14:m>
                <a:endParaRPr lang="en-GB" dirty="0"/>
              </a:p>
            </p:txBody>
          </p:sp>
        </mc:Choice>
        <mc:Fallback xmlns="">
          <p:sp>
            <p:nvSpPr>
              <p:cNvPr id="13" name="Rectangle 12"/>
              <p:cNvSpPr>
                <a:spLocks noRot="1" noChangeAspect="1" noMove="1" noResize="1" noEditPoints="1" noAdjustHandles="1" noChangeArrowheads="1" noChangeShapeType="1" noTextEdit="1"/>
              </p:cNvSpPr>
              <p:nvPr/>
            </p:nvSpPr>
            <p:spPr>
              <a:xfrm>
                <a:off x="5238869" y="5581105"/>
                <a:ext cx="2883353" cy="419282"/>
              </a:xfrm>
              <a:prstGeom prst="rect">
                <a:avLst/>
              </a:prstGeom>
              <a:blipFill rotWithShape="0">
                <a:blip r:embed="rId6"/>
                <a:stretch>
                  <a:fillRect b="-2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999051" y="2778067"/>
                <a:ext cx="2866169" cy="406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𝒌</m:t>
                          </m:r>
                        </m:e>
                        <m:sub>
                          <m:r>
                            <a:rPr lang="en-GB" b="0" i="1" smtClean="0">
                              <a:latin typeface="Cambria Math" panose="02040503050406030204" pitchFamily="18" charset="0"/>
                            </a:rPr>
                            <m:t>𝑏</m:t>
                          </m:r>
                        </m:sub>
                        <m:sup>
                          <m:r>
                            <a:rPr lang="en-GB" b="0" i="1" smtClean="0">
                              <a:latin typeface="Cambria Math" panose="02040503050406030204" pitchFamily="18" charset="0"/>
                            </a:rPr>
                            <m:t>𝑝𝑟𝑒</m:t>
                          </m:r>
                        </m:sup>
                      </m:sSubSup>
                      <m:r>
                        <a:rPr lang="en-GB" b="0" i="1" smtClean="0">
                          <a:latin typeface="Cambria Math" panose="02040503050406030204" pitchFamily="18" charset="0"/>
                        </a:rPr>
                        <m:t>=</m:t>
                      </m:r>
                      <m:r>
                        <a:rPr lang="en-GB" b="1" i="1">
                          <a:latin typeface="Cambria Math" panose="02040503050406030204" pitchFamily="18" charset="0"/>
                        </a:rPr>
                        <m:t>𝑹</m:t>
                      </m:r>
                      <m:d>
                        <m:dPr>
                          <m:ctrlPr>
                            <a:rPr lang="en-GB" i="1">
                              <a:latin typeface="Cambria Math" panose="02040503050406030204" pitchFamily="18" charset="0"/>
                            </a:rPr>
                          </m:ctrlPr>
                        </m:dPr>
                        <m:e>
                          <m:r>
                            <a:rPr lang="en-GB" b="0" i="1">
                              <a:latin typeface="Cambria Math" panose="02040503050406030204" pitchFamily="18" charset="0"/>
                            </a:rPr>
                            <m:t>𝑡</m:t>
                          </m:r>
                        </m:e>
                      </m:d>
                      <m:sSubSup>
                        <m:sSubSupPr>
                          <m:ctrlPr>
                            <a:rPr lang="en-GB" i="1">
                              <a:latin typeface="Cambria Math" panose="02040503050406030204" pitchFamily="18" charset="0"/>
                            </a:rPr>
                          </m:ctrlPr>
                        </m:sSubSupPr>
                        <m:e>
                          <m:r>
                            <a:rPr lang="en-GB" b="1" i="1">
                              <a:latin typeface="Cambria Math" panose="02040503050406030204" pitchFamily="18" charset="0"/>
                            </a:rPr>
                            <m:t>𝑰</m:t>
                          </m:r>
                        </m:e>
                        <m:sub>
                          <m:r>
                            <a:rPr lang="en-GB" b="0" i="1" smtClean="0">
                              <a:latin typeface="Cambria Math" panose="02040503050406030204" pitchFamily="18" charset="0"/>
                            </a:rPr>
                            <m:t>𝑏</m:t>
                          </m:r>
                        </m:sub>
                        <m:sup>
                          <m:r>
                            <a:rPr lang="en-GB" b="0" i="1">
                              <a:latin typeface="Cambria Math" panose="02040503050406030204" pitchFamily="18" charset="0"/>
                            </a:rPr>
                            <m:t>0</m:t>
                          </m:r>
                        </m:sup>
                      </m:sSubSup>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𝑇</m:t>
                          </m:r>
                        </m:sup>
                      </m:sSup>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1" i="1" smtClean="0">
                              <a:latin typeface="Cambria Math" panose="02040503050406030204" pitchFamily="18" charset="0"/>
                            </a:rPr>
                            <m:t>𝒘</m:t>
                          </m:r>
                        </m:e>
                        <m:sub>
                          <m:r>
                            <a:rPr lang="en-GB" b="0" i="1" smtClean="0">
                              <a:latin typeface="Cambria Math" panose="02040503050406030204" pitchFamily="18" charset="0"/>
                            </a:rPr>
                            <m:t>𝑏</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oMath>
                  </m:oMathPara>
                </a14:m>
                <a:endParaRPr lang="en-GB" dirty="0"/>
              </a:p>
            </p:txBody>
          </p:sp>
        </mc:Choice>
        <mc:Fallback xmlns="">
          <p:sp>
            <p:nvSpPr>
              <p:cNvPr id="14" name="Rectangle 13"/>
              <p:cNvSpPr>
                <a:spLocks noRot="1" noChangeAspect="1" noMove="1" noResize="1" noEditPoints="1" noAdjustHandles="1" noChangeArrowheads="1" noChangeShapeType="1" noTextEdit="1"/>
              </p:cNvSpPr>
              <p:nvPr/>
            </p:nvSpPr>
            <p:spPr>
              <a:xfrm>
                <a:off x="5999051" y="2778067"/>
                <a:ext cx="2866169" cy="406458"/>
              </a:xfrm>
              <a:prstGeom prst="rect">
                <a:avLst/>
              </a:prstGeom>
              <a:blipFill rotWithShape="0">
                <a:blip r:embed="rId7"/>
                <a:stretch>
                  <a:fillRect b="-7576"/>
                </a:stretch>
              </a:blipFill>
            </p:spPr>
            <p:txBody>
              <a:bodyPr/>
              <a:lstStyle/>
              <a:p>
                <a:r>
                  <a:rPr lang="en-GB">
                    <a:noFill/>
                  </a:rPr>
                  <a:t> </a:t>
                </a:r>
              </a:p>
            </p:txBody>
          </p:sp>
        </mc:Fallback>
      </mc:AlternateContent>
      <p:sp>
        <p:nvSpPr>
          <p:cNvPr id="11" name="TextBox 10"/>
          <p:cNvSpPr txBox="1"/>
          <p:nvPr/>
        </p:nvSpPr>
        <p:spPr>
          <a:xfrm>
            <a:off x="1698589" y="5323604"/>
            <a:ext cx="1056700" cy="369332"/>
          </a:xfrm>
          <a:prstGeom prst="rect">
            <a:avLst/>
          </a:prstGeom>
          <a:noFill/>
        </p:spPr>
        <p:txBody>
          <a:bodyPr wrap="none" rtlCol="0">
            <a:spAutoFit/>
          </a:bodyPr>
          <a:lstStyle/>
          <a:p>
            <a:r>
              <a:rPr lang="en-GB" dirty="0" smtClean="0"/>
              <a:t>constant</a:t>
            </a:r>
            <a:endParaRPr lang="en-GB" dirty="0"/>
          </a:p>
        </p:txBody>
      </p:sp>
      <p:cxnSp>
        <p:nvCxnSpPr>
          <p:cNvPr id="16" name="Straight Arrow Connector 15"/>
          <p:cNvCxnSpPr/>
          <p:nvPr/>
        </p:nvCxnSpPr>
        <p:spPr>
          <a:xfrm flipH="1">
            <a:off x="844337" y="5704299"/>
            <a:ext cx="1363435" cy="2857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2"/>
          </p:cNvCxnSpPr>
          <p:nvPr/>
        </p:nvCxnSpPr>
        <p:spPr>
          <a:xfrm flipH="1">
            <a:off x="1783229" y="5692936"/>
            <a:ext cx="443710" cy="354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hidden="1"/>
          <p:cNvGrpSpPr/>
          <p:nvPr/>
        </p:nvGrpSpPr>
        <p:grpSpPr>
          <a:xfrm>
            <a:off x="1300386" y="3426584"/>
            <a:ext cx="6543229" cy="3431415"/>
            <a:chOff x="2165202" y="2052059"/>
            <a:chExt cx="4473205" cy="2334639"/>
          </a:xfrm>
        </p:grpSpPr>
        <p:pic>
          <p:nvPicPr>
            <p:cNvPr id="25" name="Picture 24"/>
            <p:cNvPicPr>
              <a:picLocks noChangeAspect="1"/>
            </p:cNvPicPr>
            <p:nvPr/>
          </p:nvPicPr>
          <p:blipFill rotWithShape="1">
            <a:blip r:embed="rId8"/>
            <a:srcRect t="34702" r="49339" b="14656"/>
            <a:stretch/>
          </p:blipFill>
          <p:spPr>
            <a:xfrm>
              <a:off x="2165202" y="2052059"/>
              <a:ext cx="4473204" cy="2334639"/>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3235764" y="2851048"/>
                  <a:ext cx="2396383" cy="8099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𝒑</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r>
                          <a:rPr lang="en-GB" b="1" i="1" smtClean="0">
                            <a:latin typeface="Cambria Math" panose="02040503050406030204" pitchFamily="18" charset="0"/>
                          </a:rPr>
                          <m:t>𝑹</m:t>
                        </m:r>
                        <m:d>
                          <m:dPr>
                            <m:ctrlPr>
                              <a:rPr lang="en-GB" i="1" smtClean="0">
                                <a:latin typeface="Cambria Math" panose="02040503050406030204" pitchFamily="18" charset="0"/>
                              </a:rPr>
                            </m:ctrlPr>
                          </m:dPr>
                          <m:e>
                            <m:m>
                              <m:mPr>
                                <m:mcs>
                                  <m:mc>
                                    <m:mcPr>
                                      <m:count m:val="1"/>
                                      <m:mcJc m:val="center"/>
                                    </m:mcPr>
                                  </m:mc>
                                </m:mcs>
                                <m:ctrlPr>
                                  <a:rPr lang="en-GB" i="1">
                                    <a:latin typeface="Cambria Math" panose="02040503050406030204" pitchFamily="18" charset="0"/>
                                  </a:rPr>
                                </m:ctrlPr>
                              </m:mPr>
                              <m:mr>
                                <m:e>
                                  <m:sSub>
                                    <m:sSubPr>
                                      <m:ctrlPr>
                                        <a:rPr lang="en-GB" i="1">
                                          <a:latin typeface="Cambria Math" panose="02040503050406030204" pitchFamily="18" charset="0"/>
                                        </a:rPr>
                                      </m:ctrlPr>
                                    </m:sSubPr>
                                    <m:e>
                                      <m:r>
                                        <a:rPr lang="en-GB" i="1">
                                          <a:latin typeface="Cambria Math" panose="02040503050406030204" pitchFamily="18" charset="0"/>
                                        </a:rPr>
                                        <m:t>𝑏</m:t>
                                      </m:r>
                                    </m:e>
                                    <m:sub>
                                      <m:r>
                                        <a:rPr lang="en-GB" i="1">
                                          <a:latin typeface="Cambria Math" panose="02040503050406030204" pitchFamily="18" charset="0"/>
                                        </a:rPr>
                                        <m:t>1</m:t>
                                      </m:r>
                                    </m:sub>
                                  </m:sSub>
                                  <m:r>
                                    <a:rPr lang="en-GB" i="1">
                                      <a:latin typeface="Cambria Math" panose="02040503050406030204" pitchFamily="18" charset="0"/>
                                    </a:rPr>
                                    <m:t>𝑡</m:t>
                                  </m:r>
                                </m:e>
                              </m:mr>
                              <m:mr>
                                <m:e>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𝑔</m:t>
                                      </m:r>
                                    </m:num>
                                    <m:den>
                                      <m:r>
                                        <a:rPr lang="en-GB" i="1">
                                          <a:latin typeface="Cambria Math" panose="02040503050406030204" pitchFamily="18" charset="0"/>
                                        </a:rPr>
                                        <m:t>2</m:t>
                                      </m:r>
                                    </m:den>
                                  </m:f>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2</m:t>
                                      </m:r>
                                    </m:sup>
                                  </m:s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𝑏</m:t>
                                      </m:r>
                                    </m:e>
                                    <m:sub>
                                      <m:r>
                                        <a:rPr lang="en-GB" i="1">
                                          <a:latin typeface="Cambria Math" panose="02040503050406030204" pitchFamily="18" charset="0"/>
                                        </a:rPr>
                                        <m:t>2</m:t>
                                      </m:r>
                                    </m:sub>
                                  </m:sSub>
                                  <m:r>
                                    <a:rPr lang="en-GB" i="1">
                                      <a:latin typeface="Cambria Math" panose="02040503050406030204" pitchFamily="18" charset="0"/>
                                    </a:rPr>
                                    <m:t>𝑡</m:t>
                                  </m:r>
                                </m:e>
                              </m:mr>
                              <m:mr>
                                <m:e>
                                  <m:r>
                                    <a:rPr lang="en-GB" i="1">
                                      <a:latin typeface="Cambria Math" panose="02040503050406030204" pitchFamily="18" charset="0"/>
                                    </a:rPr>
                                    <m:t>0</m:t>
                                  </m:r>
                                </m:e>
                              </m:mr>
                            </m:m>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1" i="1" smtClean="0">
                                <a:latin typeface="Cambria Math" panose="02040503050406030204" pitchFamily="18" charset="0"/>
                              </a:rPr>
                              <m:t>𝒃</m:t>
                            </m:r>
                          </m:e>
                          <m:sub>
                            <m:r>
                              <a:rPr lang="en-GB" b="0" i="1" smtClean="0">
                                <a:latin typeface="Cambria Math" panose="02040503050406030204" pitchFamily="18" charset="0"/>
                              </a:rPr>
                              <m:t>3</m:t>
                            </m:r>
                          </m:sub>
                        </m:sSub>
                      </m:oMath>
                    </m:oMathPara>
                  </a14:m>
                  <a:endParaRPr lang="en-GB" dirty="0"/>
                </a:p>
              </p:txBody>
            </p:sp>
          </mc:Choice>
          <mc:Fallback xmlns="">
            <p:sp>
              <p:nvSpPr>
                <p:cNvPr id="23" name="TextBox 22"/>
                <p:cNvSpPr txBox="1">
                  <a:spLocks noRot="1" noChangeAspect="1" noMove="1" noResize="1" noEditPoints="1" noAdjustHandles="1" noChangeArrowheads="1" noChangeShapeType="1" noTextEdit="1"/>
                </p:cNvSpPr>
                <p:nvPr/>
              </p:nvSpPr>
              <p:spPr>
                <a:xfrm>
                  <a:off x="3235764" y="2851048"/>
                  <a:ext cx="2396383" cy="809954"/>
                </a:xfrm>
                <a:prstGeom prst="rect">
                  <a:avLst/>
                </a:prstGeom>
                <a:blipFill rotWithShape="0">
                  <a:blip r:embed="rId9"/>
                  <a:stretch>
                    <a:fillRect/>
                  </a:stretch>
                </a:blipFill>
              </p:spPr>
              <p:txBody>
                <a:bodyPr/>
                <a:lstStyle/>
                <a:p>
                  <a:r>
                    <a:rPr lang="en-GB">
                      <a:noFill/>
                    </a:rPr>
                    <a:t> </a:t>
                  </a:r>
                </a:p>
              </p:txBody>
            </p:sp>
          </mc:Fallback>
        </mc:AlternateContent>
        <p:sp>
          <p:nvSpPr>
            <p:cNvPr id="27" name="Rectangle 26"/>
            <p:cNvSpPr/>
            <p:nvPr/>
          </p:nvSpPr>
          <p:spPr>
            <a:xfrm>
              <a:off x="6452121" y="2052059"/>
              <a:ext cx="186286" cy="665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itle"/>
          <p:cNvSpPr txBox="1">
            <a:spLocks/>
          </p:cNvSpPr>
          <p:nvPr/>
        </p:nvSpPr>
        <p:spPr bwMode="auto">
          <a:xfrm>
            <a:off x="152400" y="-52732"/>
            <a:ext cx="8845550" cy="60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a:lstStyle>
          <a:p>
            <a:r>
              <a:rPr lang="en-GB" dirty="0"/>
              <a:t>Physics</a:t>
            </a:r>
          </a:p>
        </p:txBody>
      </p:sp>
      <p:sp>
        <p:nvSpPr>
          <p:cNvPr id="29" name="Text Placeholder 4"/>
          <p:cNvSpPr>
            <a:spLocks noGrp="1"/>
          </p:cNvSpPr>
          <p:nvPr>
            <p:ph type="body" idx="1"/>
          </p:nvPr>
        </p:nvSpPr>
        <p:spPr>
          <a:xfrm>
            <a:off x="185004" y="566567"/>
            <a:ext cx="3640159" cy="408894"/>
          </a:xfrm>
        </p:spPr>
        <p:txBody>
          <a:bodyPr/>
          <a:lstStyle/>
          <a:p>
            <a:r>
              <a:rPr lang="en-GB" sz="2800" dirty="0"/>
              <a:t>Away from collision</a:t>
            </a:r>
          </a:p>
        </p:txBody>
      </p:sp>
      <p:sp>
        <p:nvSpPr>
          <p:cNvPr id="30" name="Content Placeholder 2"/>
          <p:cNvSpPr>
            <a:spLocks noGrp="1"/>
          </p:cNvSpPr>
          <p:nvPr>
            <p:ph sz="half" idx="2"/>
          </p:nvPr>
        </p:nvSpPr>
        <p:spPr>
          <a:xfrm>
            <a:off x="4507258" y="1000025"/>
            <a:ext cx="4346576" cy="1684760"/>
          </a:xfrm>
          <a:noFill/>
        </p:spPr>
        <p:txBody>
          <a:bodyPr/>
          <a:lstStyle/>
          <a:p>
            <a:r>
              <a:rPr lang="en-GB" sz="2400" dirty="0">
                <a:solidFill>
                  <a:schemeClr val="bg1">
                    <a:lumMod val="85000"/>
                  </a:schemeClr>
                </a:solidFill>
              </a:rPr>
              <a:t>Conservation </a:t>
            </a:r>
            <a:r>
              <a:rPr lang="en-GB" sz="2400" dirty="0" smtClean="0">
                <a:solidFill>
                  <a:schemeClr val="bg1">
                    <a:lumMod val="85000"/>
                  </a:schemeClr>
                </a:solidFill>
              </a:rPr>
              <a:t>of momentum</a:t>
            </a:r>
          </a:p>
          <a:p>
            <a:pPr lvl="1"/>
            <a:r>
              <a:rPr lang="en-GB" sz="2000" dirty="0" smtClean="0">
                <a:solidFill>
                  <a:schemeClr val="bg1">
                    <a:lumMod val="85000"/>
                  </a:schemeClr>
                </a:solidFill>
              </a:rPr>
              <a:t>Linear</a:t>
            </a:r>
          </a:p>
          <a:p>
            <a:pPr lvl="1"/>
            <a:r>
              <a:rPr lang="en-GB" sz="2000" dirty="0" smtClean="0">
                <a:solidFill>
                  <a:schemeClr val="bg1">
                    <a:lumMod val="85000"/>
                  </a:schemeClr>
                </a:solidFill>
              </a:rPr>
              <a:t>Angular</a:t>
            </a:r>
            <a:endParaRPr lang="en-GB" sz="2400" dirty="0" smtClean="0">
              <a:solidFill>
                <a:schemeClr val="bg1">
                  <a:lumMod val="85000"/>
                </a:schemeClr>
              </a:solidFill>
            </a:endParaRPr>
          </a:p>
          <a:p>
            <a:r>
              <a:rPr lang="en-GB" sz="2400" dirty="0" smtClean="0">
                <a:solidFill>
                  <a:schemeClr val="bg1">
                    <a:lumMod val="85000"/>
                  </a:schemeClr>
                </a:solidFill>
              </a:rPr>
              <a:t>Energy is not created</a:t>
            </a:r>
          </a:p>
        </p:txBody>
      </p:sp>
      <p:sp>
        <p:nvSpPr>
          <p:cNvPr id="31" name="Text Placeholder 5"/>
          <p:cNvSpPr>
            <a:spLocks noGrp="1"/>
          </p:cNvSpPr>
          <p:nvPr>
            <p:ph type="body" sz="quarter" idx="3"/>
          </p:nvPr>
        </p:nvSpPr>
        <p:spPr>
          <a:xfrm>
            <a:off x="4507258" y="577498"/>
            <a:ext cx="4366246" cy="408894"/>
          </a:xfrm>
        </p:spPr>
        <p:txBody>
          <a:bodyPr/>
          <a:lstStyle/>
          <a:p>
            <a:r>
              <a:rPr lang="en-GB" sz="2800" dirty="0" smtClean="0">
                <a:solidFill>
                  <a:schemeClr val="bg1">
                    <a:lumMod val="85000"/>
                  </a:schemeClr>
                </a:solidFill>
              </a:rPr>
              <a:t>At </a:t>
            </a:r>
            <a:r>
              <a:rPr lang="en-GB" sz="2800" dirty="0">
                <a:solidFill>
                  <a:schemeClr val="bg1">
                    <a:lumMod val="85000"/>
                  </a:schemeClr>
                </a:solidFill>
              </a:rPr>
              <a:t>moment of </a:t>
            </a:r>
            <a:r>
              <a:rPr lang="en-GB" sz="2800" dirty="0" smtClean="0">
                <a:solidFill>
                  <a:schemeClr val="bg1">
                    <a:lumMod val="85000"/>
                  </a:schemeClr>
                </a:solidFill>
              </a:rPr>
              <a:t>collision</a:t>
            </a:r>
            <a:endParaRPr lang="en-GB" sz="2800" dirty="0">
              <a:solidFill>
                <a:schemeClr val="bg1">
                  <a:lumMod val="85000"/>
                </a:schemeClr>
              </a:solidFill>
            </a:endParaRPr>
          </a:p>
        </p:txBody>
      </p:sp>
      <p:sp>
        <p:nvSpPr>
          <p:cNvPr id="32" name="Content Placeholder 3"/>
          <p:cNvSpPr>
            <a:spLocks noGrp="1"/>
          </p:cNvSpPr>
          <p:nvPr>
            <p:ph sz="quarter" idx="4"/>
          </p:nvPr>
        </p:nvSpPr>
        <p:spPr>
          <a:xfrm>
            <a:off x="152400" y="1005061"/>
            <a:ext cx="4555218" cy="1684760"/>
          </a:xfrm>
        </p:spPr>
        <p:txBody>
          <a:bodyPr/>
          <a:lstStyle/>
          <a:p>
            <a:r>
              <a:rPr lang="en-GB" sz="2400" dirty="0" smtClean="0"/>
              <a:t>Conservation </a:t>
            </a:r>
            <a:r>
              <a:rPr lang="en-GB" sz="2400" dirty="0"/>
              <a:t>of </a:t>
            </a:r>
            <a:r>
              <a:rPr lang="en-GB" sz="2400" dirty="0" smtClean="0"/>
              <a:t>momentum</a:t>
            </a:r>
          </a:p>
          <a:p>
            <a:pPr lvl="1"/>
            <a:r>
              <a:rPr lang="en-GB" sz="2000" dirty="0" smtClean="0"/>
              <a:t>Linear (orthogonal to gravity)</a:t>
            </a:r>
          </a:p>
          <a:p>
            <a:pPr lvl="1"/>
            <a:r>
              <a:rPr lang="en-GB" sz="2000" dirty="0" smtClean="0">
                <a:solidFill>
                  <a:schemeClr val="bg1">
                    <a:lumMod val="75000"/>
                  </a:schemeClr>
                </a:solidFill>
              </a:rPr>
              <a:t>Angular</a:t>
            </a:r>
          </a:p>
        </p:txBody>
      </p:sp>
    </p:spTree>
    <p:extLst>
      <p:ext uri="{BB962C8B-B14F-4D97-AF65-F5344CB8AC3E}">
        <p14:creationId xmlns:p14="http://schemas.microsoft.com/office/powerpoint/2010/main" val="356571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iterate type="lt">
                                    <p:tmPct val="0"/>
                                  </p:iterate>
                                  <p:childTnLst>
                                    <p:animClr clrSpc="rgb" dir="cw">
                                      <p:cBhvr override="childStyle">
                                        <p:cTn id="16" dur="500" fill="hold"/>
                                        <p:tgtEl>
                                          <p:spTgt spid="32">
                                            <p:txEl>
                                              <p:pRg st="2" end="2"/>
                                            </p:txEl>
                                          </p:spTgt>
                                        </p:tgtEl>
                                        <p:attrNameLst>
                                          <p:attrName>style.color</p:attrName>
                                        </p:attrNameLst>
                                      </p:cBhvr>
                                      <p:to>
                                        <a:schemeClr val="tx1"/>
                                      </p:to>
                                    </p:animClr>
                                  </p:childTnLst>
                                </p:cTn>
                              </p:par>
                              <p:par>
                                <p:cTn id="17" presetID="10" presetClass="exit" presetSubtype="0" fill="hold"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Model</a:t>
            </a:r>
            <a:endParaRPr lang="en-GB" dirty="0"/>
          </a:p>
        </p:txBody>
      </p:sp>
      <p:sp>
        <p:nvSpPr>
          <p:cNvPr id="3" name="Text"/>
          <p:cNvSpPr>
            <a:spLocks noGrp="1"/>
          </p:cNvSpPr>
          <p:nvPr>
            <p:ph idx="1"/>
          </p:nvPr>
        </p:nvSpPr>
        <p:spPr>
          <a:xfrm>
            <a:off x="152401" y="621980"/>
            <a:ext cx="5164318" cy="4941118"/>
          </a:xfrm>
        </p:spPr>
        <p:txBody>
          <a:bodyPr/>
          <a:lstStyle/>
          <a:p>
            <a:r>
              <a:rPr lang="en-GB" dirty="0" smtClean="0"/>
              <a:t>Instantaneous collision:</a:t>
            </a:r>
          </a:p>
          <a:p>
            <a:pPr lvl="1"/>
            <a:r>
              <a:rPr lang="en-GB" dirty="0" smtClean="0"/>
              <a:t>Same object does not move</a:t>
            </a:r>
          </a:p>
          <a:p>
            <a:pPr lvl="1"/>
            <a:r>
              <a:rPr lang="en-GB" dirty="0" smtClean="0"/>
              <a:t>Same object does not rotate</a:t>
            </a:r>
          </a:p>
          <a:p>
            <a:r>
              <a:rPr lang="en-GB" dirty="0" smtClean="0"/>
              <a:t>Physically plausible</a:t>
            </a:r>
            <a:endParaRPr lang="en-GB" dirty="0"/>
          </a:p>
        </p:txBody>
      </p:sp>
      <p:pic>
        <p:nvPicPr>
          <p:cNvPr id="5" name="Image Incom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15" y="2224790"/>
            <a:ext cx="8834719" cy="4612821"/>
          </a:xfrm>
          <a:prstGeom prst="rect">
            <a:avLst/>
          </a:prstGeom>
          <a:ln>
            <a:noFill/>
          </a:ln>
        </p:spPr>
      </p:pic>
      <p:pic>
        <p:nvPicPr>
          <p:cNvPr id="4" name="Image Naive"/>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152914" y="2975886"/>
            <a:ext cx="8844521" cy="3110628"/>
          </a:xfrm>
          <a:prstGeom prst="rect">
            <a:avLst/>
          </a:prstGeom>
          <a:ln>
            <a:noFill/>
          </a:ln>
        </p:spPr>
      </p:pic>
      <p:pic>
        <p:nvPicPr>
          <p:cNvPr id="9" name="Image Same pla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87" y="2067289"/>
            <a:ext cx="8760574" cy="4927822"/>
          </a:xfrm>
          <a:prstGeom prst="rect">
            <a:avLst/>
          </a:prstGeom>
        </p:spPr>
      </p:pic>
      <p:pic>
        <p:nvPicPr>
          <p:cNvPr id="7" name="Image Fina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14" y="2046435"/>
            <a:ext cx="8834721" cy="4969531"/>
          </a:xfrm>
          <a:prstGeom prst="rect">
            <a:avLst/>
          </a:prstGeom>
          <a:ln>
            <a:noFill/>
          </a:ln>
        </p:spPr>
      </p:pic>
      <p:grpSp>
        <p:nvGrpSpPr>
          <p:cNvPr id="15" name="Group 14"/>
          <p:cNvGrpSpPr/>
          <p:nvPr/>
        </p:nvGrpSpPr>
        <p:grpSpPr>
          <a:xfrm>
            <a:off x="4131129" y="4275364"/>
            <a:ext cx="1118507" cy="933450"/>
            <a:chOff x="4131129" y="4275364"/>
            <a:chExt cx="1118507" cy="933450"/>
          </a:xfrm>
        </p:grpSpPr>
        <p:cxnSp>
          <p:nvCxnSpPr>
            <p:cNvPr id="8" name="Straight Arrow Connector 7"/>
            <p:cNvCxnSpPr/>
            <p:nvPr/>
          </p:nvCxnSpPr>
          <p:spPr>
            <a:xfrm>
              <a:off x="4131129" y="4294414"/>
              <a:ext cx="220435" cy="914400"/>
            </a:xfrm>
            <a:prstGeom prst="straightConnector1">
              <a:avLst/>
            </a:prstGeom>
            <a:ln w="28575">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89715" y="4275364"/>
              <a:ext cx="459921" cy="606879"/>
            </a:xfrm>
            <a:prstGeom prst="straightConnector1">
              <a:avLst/>
            </a:prstGeom>
            <a:ln w="28575">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237683" y="3854242"/>
            <a:ext cx="1321100" cy="1254001"/>
            <a:chOff x="4237683" y="3854242"/>
            <a:chExt cx="1321100" cy="1254001"/>
          </a:xfrm>
        </p:grpSpPr>
        <mc:AlternateContent xmlns:mc="http://schemas.openxmlformats.org/markup-compatibility/2006" xmlns:a14="http://schemas.microsoft.com/office/drawing/2010/main">
          <mc:Choice Requires="a14">
            <p:sp>
              <p:nvSpPr>
                <p:cNvPr id="16" name="TextBox 15"/>
                <p:cNvSpPr txBox="1"/>
                <p:nvPr/>
              </p:nvSpPr>
              <p:spPr>
                <a:xfrm>
                  <a:off x="4271776" y="3854242"/>
                  <a:ext cx="3254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271776" y="3854242"/>
                  <a:ext cx="325410" cy="369332"/>
                </a:xfrm>
                <a:prstGeom prst="rect">
                  <a:avLst/>
                </a:prstGeom>
                <a:blipFill rotWithShape="0">
                  <a:blip r:embed="rId7"/>
                  <a:stretch>
                    <a:fillRect l="-18868" r="-16981" b="-81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233373" y="3968067"/>
                  <a:ext cx="3254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233373" y="3968067"/>
                  <a:ext cx="325410" cy="369332"/>
                </a:xfrm>
                <a:prstGeom prst="rect">
                  <a:avLst/>
                </a:prstGeom>
                <a:blipFill rotWithShape="0">
                  <a:blip r:embed="rId8"/>
                  <a:stretch>
                    <a:fillRect l="-16667" r="-16667" b="-6557"/>
                  </a:stretch>
                </a:blipFill>
              </p:spPr>
              <p:txBody>
                <a:bodyPr/>
                <a:lstStyle/>
                <a:p>
                  <a:r>
                    <a:rPr lang="en-GB">
                      <a:noFill/>
                    </a:rPr>
                    <a:t> </a:t>
                  </a:r>
                </a:p>
              </p:txBody>
            </p:sp>
          </mc:Fallback>
        </mc:AlternateContent>
        <p:sp>
          <p:nvSpPr>
            <p:cNvPr id="20" name="Arc 19"/>
            <p:cNvSpPr/>
            <p:nvPr/>
          </p:nvSpPr>
          <p:spPr>
            <a:xfrm rot="20679255">
              <a:off x="4237683" y="4193843"/>
              <a:ext cx="433871" cy="914400"/>
            </a:xfrm>
            <a:prstGeom prst="arc">
              <a:avLst>
                <a:gd name="adj1" fmla="val 16200000"/>
                <a:gd name="adj2" fmla="val 5853348"/>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19157850">
              <a:off x="5000551" y="4099425"/>
              <a:ext cx="433871" cy="801999"/>
            </a:xfrm>
            <a:prstGeom prst="arc">
              <a:avLst>
                <a:gd name="adj1" fmla="val 16200000"/>
                <a:gd name="adj2" fmla="val 5853348"/>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30956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fade">
                                      <p:cBhvr>
                                        <p:cTn id="62" dur="500"/>
                                        <p:tgtEl>
                                          <p:spTgt spid="3">
                                            <p:txEl>
                                              <p:pRg st="3" end="3"/>
                                            </p:txEl>
                                          </p:spTgt>
                                        </p:tgtEl>
                                      </p:cBhvr>
                                    </p:animEffect>
                                  </p:childTnLst>
                                </p:cTn>
                              </p:par>
                              <p:par>
                                <p:cTn id="63" presetID="10" presetClass="exit" presetSubtype="0" fill="hold"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GB" dirty="0" smtClean="0"/>
              <a:t>Model</a:t>
            </a:r>
            <a:endParaRPr lang="en-GB" dirty="0"/>
          </a:p>
        </p:txBody>
      </p:sp>
      <p:sp>
        <p:nvSpPr>
          <p:cNvPr id="3" name="List"/>
          <p:cNvSpPr>
            <a:spLocks noGrp="1"/>
          </p:cNvSpPr>
          <p:nvPr>
            <p:ph idx="1"/>
          </p:nvPr>
        </p:nvSpPr>
        <p:spPr>
          <a:xfrm>
            <a:off x="-15533" y="1299088"/>
            <a:ext cx="4333876" cy="4941118"/>
          </a:xfrm>
        </p:spPr>
        <p:txBody>
          <a:bodyPr/>
          <a:lstStyle/>
          <a:p>
            <a:r>
              <a:rPr lang="en-GB" sz="2000" dirty="0" smtClean="0"/>
              <a:t>Gravity direction (2)</a:t>
            </a:r>
            <a:endParaRPr lang="en-GB" sz="2000" dirty="0" smtClean="0"/>
          </a:p>
          <a:p>
            <a:endParaRPr lang="en-GB" sz="2000" dirty="0" smtClean="0"/>
          </a:p>
          <a:p>
            <a:r>
              <a:rPr lang="en-GB" sz="2000" dirty="0"/>
              <a:t>C</a:t>
            </a:r>
            <a:r>
              <a:rPr lang="en-GB" sz="2000" dirty="0" smtClean="0"/>
              <a:t>ollision positions (</a:t>
            </a:r>
            <a:r>
              <a:rPr lang="en-GB" sz="2000" dirty="0" smtClean="0">
                <a:solidFill>
                  <a:srgbClr val="7030A0"/>
                </a:solidFill>
              </a:rPr>
              <a:t>2x</a:t>
            </a:r>
            <a:r>
              <a:rPr lang="en-GB" sz="2000" dirty="0" smtClean="0"/>
              <a:t>3)</a:t>
            </a:r>
            <a:endParaRPr lang="en-GB" sz="2000" dirty="0" smtClean="0"/>
          </a:p>
          <a:p>
            <a:r>
              <a:rPr lang="en-GB" sz="2000" dirty="0" smtClean="0"/>
              <a:t>Rotations around gravity (</a:t>
            </a:r>
            <a:r>
              <a:rPr lang="en-GB" sz="2000" dirty="0" smtClean="0">
                <a:solidFill>
                  <a:srgbClr val="FF9900"/>
                </a:solidFill>
              </a:rPr>
              <a:t>4x</a:t>
            </a:r>
            <a:r>
              <a:rPr lang="en-GB" sz="2000" dirty="0" smtClean="0"/>
              <a:t>1)</a:t>
            </a:r>
            <a:endParaRPr lang="en-GB" sz="2000" dirty="0" smtClean="0"/>
          </a:p>
          <a:p>
            <a:r>
              <a:rPr lang="en-GB" sz="2000" dirty="0" smtClean="0"/>
              <a:t>Parabola shape </a:t>
            </a:r>
            <a:r>
              <a:rPr lang="en-GB" sz="2000" dirty="0" smtClean="0"/>
              <a:t>(</a:t>
            </a:r>
            <a:r>
              <a:rPr lang="en-GB" sz="2000" dirty="0" smtClean="0">
                <a:solidFill>
                  <a:srgbClr val="FF9900"/>
                </a:solidFill>
              </a:rPr>
              <a:t>4x</a:t>
            </a:r>
            <a:r>
              <a:rPr lang="en-GB" sz="2000" dirty="0" smtClean="0"/>
              <a:t>2</a:t>
            </a:r>
            <a:r>
              <a:rPr lang="en-GB" sz="2000" dirty="0" smtClean="0"/>
              <a:t>)</a:t>
            </a:r>
            <a:r>
              <a:rPr lang="en-GB" sz="2000" dirty="0" smtClean="0"/>
              <a:t/>
            </a:r>
            <a:br>
              <a:rPr lang="en-GB" sz="2000" dirty="0" smtClean="0"/>
            </a:br>
            <a:endParaRPr lang="en-GB" sz="2000" dirty="0" smtClean="0"/>
          </a:p>
          <a:p>
            <a:r>
              <a:rPr lang="en-GB" sz="2000" dirty="0" smtClean="0"/>
              <a:t>Collision orientations (</a:t>
            </a:r>
            <a:r>
              <a:rPr lang="en-GB" sz="2000" dirty="0" smtClean="0">
                <a:solidFill>
                  <a:srgbClr val="7030A0"/>
                </a:solidFill>
              </a:rPr>
              <a:t>2x</a:t>
            </a:r>
            <a:r>
              <a:rPr lang="en-GB" sz="2000" dirty="0" smtClean="0"/>
              <a:t>4)</a:t>
            </a:r>
            <a:endParaRPr lang="en-GB" sz="2000" dirty="0" smtClean="0"/>
          </a:p>
          <a:p>
            <a:r>
              <a:rPr lang="en-GB" sz="2000" dirty="0" smtClean="0"/>
              <a:t>Momenta (</a:t>
            </a:r>
            <a:r>
              <a:rPr lang="en-GB" sz="2000" dirty="0" smtClean="0">
                <a:solidFill>
                  <a:srgbClr val="FF9900"/>
                </a:solidFill>
              </a:rPr>
              <a:t>4x</a:t>
            </a:r>
            <a:r>
              <a:rPr lang="en-GB" sz="2000" dirty="0" smtClean="0"/>
              <a:t>3)</a:t>
            </a:r>
            <a:r>
              <a:rPr lang="en-GB" sz="2000" dirty="0" smtClean="0"/>
              <a:t/>
            </a:r>
            <a:br>
              <a:rPr lang="en-GB" sz="2000" dirty="0" smtClean="0"/>
            </a:br>
            <a:endParaRPr lang="en-GB" sz="2000" dirty="0" smtClean="0"/>
          </a:p>
          <a:p>
            <a:r>
              <a:rPr lang="en-GB" sz="2000" dirty="0" smtClean="0"/>
              <a:t>Collision </a:t>
            </a:r>
            <a:r>
              <a:rPr lang="en-GB" sz="2000" dirty="0" smtClean="0"/>
              <a:t>time (1)</a:t>
            </a:r>
            <a:endParaRPr lang="en-GB" sz="2000" dirty="0" smtClean="0"/>
          </a:p>
          <a:p>
            <a:r>
              <a:rPr lang="en-GB" sz="2000" dirty="0" smtClean="0"/>
              <a:t>Collision </a:t>
            </a:r>
            <a:r>
              <a:rPr lang="en-GB" sz="2000" dirty="0" smtClean="0"/>
              <a:t>point (3)</a:t>
            </a:r>
            <a:endParaRPr lang="en-GB" sz="2000" dirty="0" smtClean="0"/>
          </a:p>
          <a:p>
            <a:r>
              <a:rPr lang="en-GB" sz="2000" dirty="0" smtClean="0"/>
              <a:t>Impulse (3)</a:t>
            </a:r>
          </a:p>
        </p:txBody>
      </p:sp>
      <p:pic>
        <p:nvPicPr>
          <p:cNvPr id="5" name="Image Final"/>
          <p:cNvPicPr>
            <a:picLocks noChangeAspect="1"/>
          </p:cNvPicPr>
          <p:nvPr/>
        </p:nvPicPr>
        <p:blipFill rotWithShape="1">
          <a:blip r:embed="rId3">
            <a:extLst>
              <a:ext uri="{28A0092B-C50C-407E-A947-70E740481C1C}">
                <a14:useLocalDpi xmlns:a14="http://schemas.microsoft.com/office/drawing/2010/main" val="0"/>
              </a:ext>
            </a:extLst>
          </a:blip>
          <a:srcRect l="7131" r="5376"/>
          <a:stretch/>
        </p:blipFill>
        <p:spPr>
          <a:xfrm>
            <a:off x="3911600" y="677068"/>
            <a:ext cx="5086350" cy="3270036"/>
          </a:xfrm>
          <a:prstGeom prst="rect">
            <a:avLst/>
          </a:prstGeom>
        </p:spPr>
      </p:pic>
      <p:grpSp>
        <p:nvGrpSpPr>
          <p:cNvPr id="6" name="gravityVector"/>
          <p:cNvGrpSpPr/>
          <p:nvPr/>
        </p:nvGrpSpPr>
        <p:grpSpPr>
          <a:xfrm>
            <a:off x="6419397" y="942168"/>
            <a:ext cx="325730" cy="816429"/>
            <a:chOff x="6419397" y="2180032"/>
            <a:chExt cx="325730" cy="816429"/>
          </a:xfrm>
        </p:grpSpPr>
        <p:cxnSp>
          <p:nvCxnSpPr>
            <p:cNvPr id="9" name="Straight Arrow Connector 8"/>
            <p:cNvCxnSpPr/>
            <p:nvPr/>
          </p:nvCxnSpPr>
          <p:spPr>
            <a:xfrm>
              <a:off x="6419397" y="2180032"/>
              <a:ext cx="0" cy="816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19397" y="2380541"/>
              <a:ext cx="325730" cy="369332"/>
            </a:xfrm>
            <a:prstGeom prst="rect">
              <a:avLst/>
            </a:prstGeom>
            <a:noFill/>
          </p:spPr>
          <p:txBody>
            <a:bodyPr wrap="none" rtlCol="0">
              <a:spAutoFit/>
            </a:bodyPr>
            <a:lstStyle/>
            <a:p>
              <a:r>
                <a:rPr lang="en-GB" b="1" dirty="0" smtClean="0"/>
                <a:t>g</a:t>
              </a:r>
              <a:endParaRPr lang="en-GB" b="1" dirty="0"/>
            </a:p>
          </p:txBody>
        </p:sp>
      </p:grpSp>
      <p:grpSp>
        <p:nvGrpSpPr>
          <p:cNvPr id="4" name="gravityPlane"/>
          <p:cNvGrpSpPr/>
          <p:nvPr/>
        </p:nvGrpSpPr>
        <p:grpSpPr>
          <a:xfrm>
            <a:off x="4659086" y="762705"/>
            <a:ext cx="3586390" cy="359078"/>
            <a:chOff x="4659086" y="2000569"/>
            <a:chExt cx="3586390" cy="359078"/>
          </a:xfrm>
        </p:grpSpPr>
        <p:sp>
          <p:nvSpPr>
            <p:cNvPr id="7" name="Parallelogram 6"/>
            <p:cNvSpPr/>
            <p:nvPr/>
          </p:nvSpPr>
          <p:spPr>
            <a:xfrm>
              <a:off x="4659086" y="2012425"/>
              <a:ext cx="3586390" cy="347222"/>
            </a:xfrm>
            <a:prstGeom prst="parallelogram">
              <a:avLst>
                <a:gd name="adj" fmla="val 93188"/>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TextBox 9"/>
                <p:cNvSpPr txBox="1"/>
                <p:nvPr/>
              </p:nvSpPr>
              <p:spPr>
                <a:xfrm>
                  <a:off x="4982485" y="2000569"/>
                  <a:ext cx="13495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𝑹</m:t>
                        </m:r>
                        <m:d>
                          <m:dPr>
                            <m:ctrlPr>
                              <a:rPr lang="en-GB" i="1" smtClean="0">
                                <a:latin typeface="Cambria Math" panose="02040503050406030204" pitchFamily="18" charset="0"/>
                              </a:rPr>
                            </m:ctrlPr>
                          </m:dPr>
                          <m:e>
                            <m:r>
                              <a:rPr lang="en-GB" b="0"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𝑋</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𝑌</m:t>
                                </m:r>
                                <m:r>
                                  <a:rPr lang="en-GB" b="0" i="1" smtClean="0">
                                    <a:latin typeface="Cambria Math" panose="02040503050406030204" pitchFamily="18" charset="0"/>
                                  </a:rPr>
                                  <m:t>1</m:t>
                                </m:r>
                              </m:sub>
                            </m:sSub>
                          </m:e>
                        </m:d>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4982485" y="2000569"/>
                  <a:ext cx="1349537" cy="276999"/>
                </a:xfrm>
                <a:prstGeom prst="rect">
                  <a:avLst/>
                </a:prstGeom>
                <a:blipFill rotWithShape="0">
                  <a:blip r:embed="rId4"/>
                  <a:stretch>
                    <a:fillRect l="-3153" b="-34783"/>
                  </a:stretch>
                </a:blipFill>
              </p:spPr>
              <p:txBody>
                <a:bodyPr/>
                <a:lstStyle/>
                <a:p>
                  <a:r>
                    <a:rPr lang="en-GB">
                      <a:noFill/>
                    </a:rPr>
                    <a:t> </a:t>
                  </a:r>
                </a:p>
              </p:txBody>
            </p:sp>
          </mc:Fallback>
        </mc:AlternateContent>
      </p:grpSp>
      <p:grpSp>
        <p:nvGrpSpPr>
          <p:cNvPr id="12" name="CoordinateSystem"/>
          <p:cNvGrpSpPr/>
          <p:nvPr/>
        </p:nvGrpSpPr>
        <p:grpSpPr>
          <a:xfrm>
            <a:off x="4486275" y="3378877"/>
            <a:ext cx="412323" cy="459793"/>
            <a:chOff x="5231240" y="5210175"/>
            <a:chExt cx="412323" cy="459793"/>
          </a:xfrm>
        </p:grpSpPr>
        <p:cxnSp>
          <p:nvCxnSpPr>
            <p:cNvPr id="13" name="Straight Arrow Connector 12"/>
            <p:cNvCxnSpPr/>
            <p:nvPr/>
          </p:nvCxnSpPr>
          <p:spPr>
            <a:xfrm flipH="1" flipV="1">
              <a:off x="5231240" y="5210175"/>
              <a:ext cx="3700" cy="459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31240" y="5667798"/>
              <a:ext cx="41232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b3"/>
          <p:cNvGrpSpPr/>
          <p:nvPr/>
        </p:nvGrpSpPr>
        <p:grpSpPr>
          <a:xfrm>
            <a:off x="4481513" y="2497374"/>
            <a:ext cx="2090737" cy="1336958"/>
            <a:chOff x="4481513" y="3735238"/>
            <a:chExt cx="2090737" cy="1336958"/>
          </a:xfrm>
        </p:grpSpPr>
        <p:cxnSp>
          <p:nvCxnSpPr>
            <p:cNvPr id="15" name="Straight Arrow Connector 14"/>
            <p:cNvCxnSpPr/>
            <p:nvPr/>
          </p:nvCxnSpPr>
          <p:spPr>
            <a:xfrm flipV="1">
              <a:off x="4486275" y="3735238"/>
              <a:ext cx="1751682" cy="1336958"/>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Rectangle 15"/>
                <p:cNvSpPr/>
                <p:nvPr/>
              </p:nvSpPr>
              <p:spPr>
                <a:xfrm>
                  <a:off x="5108264" y="3957187"/>
                  <a:ext cx="5077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solidFill>
                                  <a:srgbClr val="7030A0"/>
                                </a:solidFill>
                                <a:latin typeface="Cambria Math" panose="02040503050406030204" pitchFamily="18" charset="0"/>
                              </a:rPr>
                            </m:ctrlPr>
                          </m:sSubSupPr>
                          <m:e>
                            <m:r>
                              <a:rPr lang="en-GB" b="1" i="1">
                                <a:solidFill>
                                  <a:srgbClr val="7030A0"/>
                                </a:solidFill>
                                <a:latin typeface="Cambria Math" panose="02040503050406030204" pitchFamily="18" charset="0"/>
                              </a:rPr>
                              <m:t>𝒃</m:t>
                            </m:r>
                          </m:e>
                          <m:sub>
                            <m:r>
                              <a:rPr lang="en-GB" i="1">
                                <a:solidFill>
                                  <a:srgbClr val="7030A0"/>
                                </a:solidFill>
                                <a:latin typeface="Cambria Math" panose="02040503050406030204" pitchFamily="18" charset="0"/>
                              </a:rPr>
                              <m:t>3</m:t>
                            </m:r>
                          </m:sub>
                          <m:sup>
                            <m:r>
                              <a:rPr lang="en-GB" i="1">
                                <a:solidFill>
                                  <a:srgbClr val="7030A0"/>
                                </a:solidFill>
                                <a:latin typeface="Cambria Math" panose="02040503050406030204" pitchFamily="18" charset="0"/>
                              </a:rPr>
                              <m:t>𝑎</m:t>
                            </m:r>
                          </m:sup>
                        </m:sSubSup>
                      </m:oMath>
                    </m:oMathPara>
                  </a14:m>
                  <a:endParaRPr lang="en-GB" dirty="0">
                    <a:solidFill>
                      <a:srgbClr val="00CC00"/>
                    </a:solidFill>
                  </a:endParaRPr>
                </a:p>
              </p:txBody>
            </p:sp>
          </mc:Choice>
          <mc:Fallback>
            <p:sp>
              <p:nvSpPr>
                <p:cNvPr id="16" name="Rectangle 15"/>
                <p:cNvSpPr>
                  <a:spLocks noRot="1" noChangeAspect="1" noMove="1" noResize="1" noEditPoints="1" noAdjustHandles="1" noChangeArrowheads="1" noChangeShapeType="1" noTextEdit="1"/>
                </p:cNvSpPr>
                <p:nvPr/>
              </p:nvSpPr>
              <p:spPr>
                <a:xfrm>
                  <a:off x="5108264" y="3957187"/>
                  <a:ext cx="507703" cy="369332"/>
                </a:xfrm>
                <a:prstGeom prst="rect">
                  <a:avLst/>
                </a:prstGeom>
                <a:blipFill rotWithShape="0">
                  <a:blip r:embed="rId5"/>
                  <a:stretch>
                    <a:fillRect b="-1639"/>
                  </a:stretch>
                </a:blipFill>
              </p:spPr>
              <p:txBody>
                <a:bodyPr/>
                <a:lstStyle/>
                <a:p>
                  <a:r>
                    <a:rPr lang="en-GB">
                      <a:noFill/>
                    </a:rPr>
                    <a:t> </a:t>
                  </a:r>
                </a:p>
              </p:txBody>
            </p:sp>
          </mc:Fallback>
        </mc:AlternateContent>
        <p:cxnSp>
          <p:nvCxnSpPr>
            <p:cNvPr id="17" name="Straight Arrow Connector 16"/>
            <p:cNvCxnSpPr/>
            <p:nvPr/>
          </p:nvCxnSpPr>
          <p:spPr>
            <a:xfrm flipV="1">
              <a:off x="4481513" y="3754288"/>
              <a:ext cx="2090737" cy="131777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Rectangle 21"/>
                <p:cNvSpPr/>
                <p:nvPr/>
              </p:nvSpPr>
              <p:spPr>
                <a:xfrm>
                  <a:off x="5610221" y="4247409"/>
                  <a:ext cx="500393" cy="3870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solidFill>
                                  <a:srgbClr val="7030A0"/>
                                </a:solidFill>
                                <a:latin typeface="Cambria Math" panose="02040503050406030204" pitchFamily="18" charset="0"/>
                              </a:rPr>
                            </m:ctrlPr>
                          </m:sSubSupPr>
                          <m:e>
                            <m:r>
                              <a:rPr lang="en-GB" b="1" i="1">
                                <a:solidFill>
                                  <a:srgbClr val="7030A0"/>
                                </a:solidFill>
                                <a:latin typeface="Cambria Math" panose="02040503050406030204" pitchFamily="18" charset="0"/>
                              </a:rPr>
                              <m:t>𝒃</m:t>
                            </m:r>
                          </m:e>
                          <m:sub>
                            <m:r>
                              <a:rPr lang="en-GB" i="1">
                                <a:solidFill>
                                  <a:srgbClr val="7030A0"/>
                                </a:solidFill>
                                <a:latin typeface="Cambria Math" panose="02040503050406030204" pitchFamily="18" charset="0"/>
                              </a:rPr>
                              <m:t>3</m:t>
                            </m:r>
                          </m:sub>
                          <m:sup>
                            <m:r>
                              <a:rPr lang="en-GB" b="0" i="1" smtClean="0">
                                <a:solidFill>
                                  <a:srgbClr val="7030A0"/>
                                </a:solidFill>
                                <a:latin typeface="Cambria Math" panose="02040503050406030204" pitchFamily="18" charset="0"/>
                              </a:rPr>
                              <m:t>𝑏</m:t>
                            </m:r>
                          </m:sup>
                        </m:sSubSup>
                      </m:oMath>
                    </m:oMathPara>
                  </a14:m>
                  <a:endParaRPr lang="en-GB" dirty="0">
                    <a:solidFill>
                      <a:srgbClr val="00B050"/>
                    </a:solidFill>
                  </a:endParaRPr>
                </a:p>
              </p:txBody>
            </p:sp>
          </mc:Choice>
          <mc:Fallback>
            <p:sp>
              <p:nvSpPr>
                <p:cNvPr id="22" name="Rectangle 21"/>
                <p:cNvSpPr>
                  <a:spLocks noRot="1" noChangeAspect="1" noMove="1" noResize="1" noEditPoints="1" noAdjustHandles="1" noChangeArrowheads="1" noChangeShapeType="1" noTextEdit="1"/>
                </p:cNvSpPr>
                <p:nvPr/>
              </p:nvSpPr>
              <p:spPr>
                <a:xfrm>
                  <a:off x="5610221" y="4247409"/>
                  <a:ext cx="500393" cy="387029"/>
                </a:xfrm>
                <a:prstGeom prst="rect">
                  <a:avLst/>
                </a:prstGeom>
                <a:blipFill rotWithShape="0">
                  <a:blip r:embed="rId6"/>
                  <a:stretch>
                    <a:fillRect b="-1587"/>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28" name="R(-,-,-)"/>
              <p:cNvSpPr txBox="1"/>
              <p:nvPr/>
            </p:nvSpPr>
            <p:spPr>
              <a:xfrm>
                <a:off x="3270317" y="3891606"/>
                <a:ext cx="5935279" cy="89171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GB" b="1" i="1" smtClean="0">
                          <a:latin typeface="Cambria Math" panose="02040503050406030204" pitchFamily="18" charset="0"/>
                        </a:rPr>
                        <m:t>𝑹</m:t>
                      </m:r>
                      <m:d>
                        <m:dPr>
                          <m:ctrlPr>
                            <a:rPr lang="en-GB"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𝑌</m:t>
                              </m:r>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𝑋</m:t>
                              </m:r>
                            </m:sub>
                          </m:sSub>
                          <m:r>
                            <a:rPr lang="en-GB" b="0" i="1" smtClean="0">
                              <a:latin typeface="Cambria Math" panose="02040503050406030204" pitchFamily="18" charset="0"/>
                            </a:rPr>
                            <m:t>,</m:t>
                          </m:r>
                          <m:sSub>
                            <m:sSubPr>
                              <m:ctrlPr>
                                <a:rPr lang="en-GB" i="1" smtClean="0">
                                  <a:latin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𝑌</m:t>
                              </m:r>
                              <m:r>
                                <a:rPr lang="en-GB" b="0" i="1" smtClean="0">
                                  <a:latin typeface="Cambria Math" panose="02040503050406030204" pitchFamily="18" charset="0"/>
                                </a:rPr>
                                <m:t>1</m:t>
                              </m:r>
                            </m:sub>
                          </m:sSub>
                        </m:e>
                      </m:d>
                      <m:r>
                        <a:rPr lang="en-GB" b="0" i="1" smtClean="0">
                          <a:latin typeface="Cambria Math" panose="02040503050406030204" pitchFamily="18" charset="0"/>
                        </a:rPr>
                        <m:t>=</m:t>
                      </m:r>
                      <m:r>
                        <a:rPr lang="en-GB" b="1" i="1" smtClean="0">
                          <a:latin typeface="Cambria Math" panose="02040503050406030204" pitchFamily="18" charset="0"/>
                        </a:rPr>
                        <m:t>𝑹</m:t>
                      </m:r>
                      <m:d>
                        <m:dPr>
                          <m:ctrlPr>
                            <a:rPr lang="en-GB" b="1"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𝑌</m:t>
                              </m:r>
                              <m:r>
                                <a:rPr lang="en-GB" i="1">
                                  <a:latin typeface="Cambria Math" panose="02040503050406030204" pitchFamily="18" charset="0"/>
                                </a:rPr>
                                <m:t>1</m:t>
                              </m:r>
                            </m:sub>
                          </m:sSub>
                          <m:r>
                            <a:rPr lang="en-GB" i="1">
                              <a:latin typeface="Cambria Math" panose="02040503050406030204" pitchFamily="18" charset="0"/>
                            </a:rPr>
                            <m:t>,</m:t>
                          </m:r>
                          <m:d>
                            <m:dPr>
                              <m:ctrlPr>
                                <a:rPr lang="en-GB" i="1">
                                  <a:latin typeface="Cambria Math" panose="02040503050406030204" pitchFamily="18" charset="0"/>
                                </a:rPr>
                              </m:ctrlPr>
                            </m:dPr>
                            <m:e>
                              <m:m>
                                <m:mPr>
                                  <m:mcs>
                                    <m:mc>
                                      <m:mcPr>
                                        <m:count m:val="1"/>
                                        <m:mcJc m:val="center"/>
                                      </m:mcPr>
                                    </m:mc>
                                  </m:mcs>
                                  <m:ctrlPr>
                                    <a:rPr lang="en-GB" i="1">
                                      <a:latin typeface="Cambria Math" panose="02040503050406030204" pitchFamily="18" charset="0"/>
                                    </a:rPr>
                                  </m:ctrlPr>
                                </m:mPr>
                                <m:mr>
                                  <m:e>
                                    <m:r>
                                      <m:rPr>
                                        <m:brk m:alnAt="7"/>
                                      </m:rPr>
                                      <a:rPr lang="en-GB" i="1">
                                        <a:latin typeface="Cambria Math" panose="02040503050406030204" pitchFamily="18" charset="0"/>
                                      </a:rPr>
                                      <m:t>0</m:t>
                                    </m:r>
                                  </m:e>
                                </m:mr>
                                <m:mr>
                                  <m:e>
                                    <m:r>
                                      <a:rPr lang="en-GB" i="1">
                                        <a:latin typeface="Cambria Math" panose="02040503050406030204" pitchFamily="18" charset="0"/>
                                      </a:rPr>
                                      <m:t>1</m:t>
                                    </m:r>
                                  </m:e>
                                </m:mr>
                                <m:mr>
                                  <m:e>
                                    <m:r>
                                      <a:rPr lang="en-GB" i="1">
                                        <a:latin typeface="Cambria Math" panose="02040503050406030204" pitchFamily="18" charset="0"/>
                                      </a:rPr>
                                      <m:t>0</m:t>
                                    </m:r>
                                  </m:e>
                                </m:mr>
                              </m:m>
                            </m:e>
                          </m:d>
                        </m:e>
                      </m:d>
                      <m:r>
                        <a:rPr lang="en-GB" b="1" i="1">
                          <a:latin typeface="Cambria Math" panose="02040503050406030204" pitchFamily="18" charset="0"/>
                        </a:rPr>
                        <m:t>𝑹</m:t>
                      </m:r>
                      <m:d>
                        <m:dPr>
                          <m:ctrlPr>
                            <a:rPr lang="en-GB" b="1"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𝑋</m:t>
                              </m:r>
                            </m:sub>
                          </m:sSub>
                          <m:r>
                            <a:rPr lang="en-GB" i="1">
                              <a:latin typeface="Cambria Math" panose="02040503050406030204" pitchFamily="18" charset="0"/>
                            </a:rPr>
                            <m:t>,</m:t>
                          </m:r>
                          <m:d>
                            <m:dPr>
                              <m:ctrlPr>
                                <a:rPr lang="en-GB" i="1">
                                  <a:latin typeface="Cambria Math" panose="02040503050406030204" pitchFamily="18" charset="0"/>
                                </a:rPr>
                              </m:ctrlPr>
                            </m:dPr>
                            <m:e>
                              <m:m>
                                <m:mPr>
                                  <m:mcs>
                                    <m:mc>
                                      <m:mcPr>
                                        <m:count m:val="1"/>
                                        <m:mcJc m:val="center"/>
                                      </m:mcPr>
                                    </m:mc>
                                  </m:mcs>
                                  <m:ctrlPr>
                                    <a:rPr lang="en-GB" i="1">
                                      <a:latin typeface="Cambria Math" panose="02040503050406030204" pitchFamily="18" charset="0"/>
                                    </a:rPr>
                                  </m:ctrlPr>
                                </m:mPr>
                                <m:mr>
                                  <m:e>
                                    <m:r>
                                      <m:rPr>
                                        <m:brk m:alnAt="7"/>
                                      </m:rPr>
                                      <a:rPr lang="en-GB" b="0" i="1" smtClean="0">
                                        <a:latin typeface="Cambria Math" panose="02040503050406030204" pitchFamily="18" charset="0"/>
                                      </a:rPr>
                                      <m:t>1</m:t>
                                    </m:r>
                                  </m:e>
                                </m:mr>
                                <m:mr>
                                  <m:e>
                                    <m:r>
                                      <a:rPr lang="en-GB" b="0" i="1" smtClean="0">
                                        <a:latin typeface="Cambria Math" panose="02040503050406030204" pitchFamily="18" charset="0"/>
                                      </a:rPr>
                                      <m:t>0</m:t>
                                    </m:r>
                                  </m:e>
                                </m:mr>
                                <m:mr>
                                  <m:e>
                                    <m:r>
                                      <a:rPr lang="en-GB" i="1">
                                        <a:latin typeface="Cambria Math" panose="02040503050406030204" pitchFamily="18" charset="0"/>
                                      </a:rPr>
                                      <m:t>0</m:t>
                                    </m:r>
                                  </m:e>
                                </m:mr>
                              </m:m>
                            </m:e>
                          </m:d>
                        </m:e>
                      </m:d>
                      <m:r>
                        <a:rPr lang="en-GB" b="1" i="1">
                          <a:latin typeface="Cambria Math" panose="02040503050406030204" pitchFamily="18" charset="0"/>
                        </a:rPr>
                        <m:t>𝑹</m:t>
                      </m:r>
                      <m:d>
                        <m:dPr>
                          <m:ctrlPr>
                            <a:rPr lang="en-GB" b="1"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𝑌</m:t>
                              </m:r>
                              <m:r>
                                <a:rPr lang="en-GB" b="0" i="1" smtClean="0">
                                  <a:latin typeface="Cambria Math" panose="02040503050406030204" pitchFamily="18" charset="0"/>
                                </a:rPr>
                                <m:t>0</m:t>
                              </m:r>
                            </m:sub>
                          </m:sSub>
                          <m:r>
                            <a:rPr lang="en-GB" i="1">
                              <a:latin typeface="Cambria Math" panose="02040503050406030204" pitchFamily="18" charset="0"/>
                            </a:rPr>
                            <m:t>,</m:t>
                          </m:r>
                          <m:d>
                            <m:dPr>
                              <m:ctrlPr>
                                <a:rPr lang="en-GB" i="1">
                                  <a:latin typeface="Cambria Math" panose="02040503050406030204" pitchFamily="18" charset="0"/>
                                </a:rPr>
                              </m:ctrlPr>
                            </m:dPr>
                            <m:e>
                              <m:m>
                                <m:mPr>
                                  <m:mcs>
                                    <m:mc>
                                      <m:mcPr>
                                        <m:count m:val="1"/>
                                        <m:mcJc m:val="center"/>
                                      </m:mcPr>
                                    </m:mc>
                                  </m:mcs>
                                  <m:ctrlPr>
                                    <a:rPr lang="en-GB" i="1">
                                      <a:latin typeface="Cambria Math" panose="02040503050406030204" pitchFamily="18" charset="0"/>
                                    </a:rPr>
                                  </m:ctrlPr>
                                </m:mPr>
                                <m:mr>
                                  <m:e>
                                    <m:r>
                                      <m:rPr>
                                        <m:brk m:alnAt="7"/>
                                      </m:rPr>
                                      <a:rPr lang="en-GB" i="1">
                                        <a:latin typeface="Cambria Math" panose="02040503050406030204" pitchFamily="18" charset="0"/>
                                      </a:rPr>
                                      <m:t>0</m:t>
                                    </m:r>
                                  </m:e>
                                </m:mr>
                                <m:mr>
                                  <m:e>
                                    <m:r>
                                      <a:rPr lang="en-GB" i="1">
                                        <a:latin typeface="Cambria Math" panose="02040503050406030204" pitchFamily="18" charset="0"/>
                                      </a:rPr>
                                      <m:t>1</m:t>
                                    </m:r>
                                  </m:e>
                                </m:mr>
                                <m:mr>
                                  <m:e>
                                    <m:r>
                                      <a:rPr lang="en-GB" i="1">
                                        <a:latin typeface="Cambria Math" panose="02040503050406030204" pitchFamily="18" charset="0"/>
                                      </a:rPr>
                                      <m:t>0</m:t>
                                    </m:r>
                                  </m:e>
                                </m:mr>
                              </m:m>
                            </m:e>
                          </m:d>
                        </m:e>
                      </m:d>
                    </m:oMath>
                  </m:oMathPara>
                </a14:m>
                <a:endParaRPr lang="en-GB" dirty="0"/>
              </a:p>
            </p:txBody>
          </p:sp>
        </mc:Choice>
        <mc:Fallback>
          <p:sp>
            <p:nvSpPr>
              <p:cNvPr id="28" name="R(-,-,-)"/>
              <p:cNvSpPr txBox="1">
                <a:spLocks noRot="1" noChangeAspect="1" noMove="1" noResize="1" noEditPoints="1" noAdjustHandles="1" noChangeArrowheads="1" noChangeShapeType="1" noTextEdit="1"/>
              </p:cNvSpPr>
              <p:nvPr/>
            </p:nvSpPr>
            <p:spPr>
              <a:xfrm>
                <a:off x="3270317" y="3891606"/>
                <a:ext cx="5935279" cy="891719"/>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0" name="p(t)"/>
              <p:cNvSpPr txBox="1"/>
              <p:nvPr/>
            </p:nvSpPr>
            <p:spPr>
              <a:xfrm>
                <a:off x="3270317" y="4793078"/>
                <a:ext cx="5845176" cy="10346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𝒑</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r>
                        <a:rPr lang="en-GB" b="1" i="1">
                          <a:latin typeface="Cambria Math" panose="02040503050406030204" pitchFamily="18" charset="0"/>
                        </a:rPr>
                        <m:t>𝑹</m:t>
                      </m:r>
                      <m:d>
                        <m:dPr>
                          <m:ctrlPr>
                            <a:rPr lang="en-GB" i="1">
                              <a:latin typeface="Cambria Math" panose="02040503050406030204" pitchFamily="18" charset="0"/>
                            </a:rPr>
                          </m:ctrlPr>
                        </m:dPr>
                        <m:e>
                          <m:sSub>
                            <m:sSubPr>
                              <m:ctrlPr>
                                <a:rPr lang="en-GB" i="1" smtClean="0">
                                  <a:solidFill>
                                    <a:srgbClr val="FF9900"/>
                                  </a:solidFill>
                                  <a:latin typeface="Cambria Math" panose="02040503050406030204" pitchFamily="18" charset="0"/>
                                </a:rPr>
                              </m:ctrlPr>
                            </m:sSubPr>
                            <m:e>
                              <m:r>
                                <a:rPr lang="en-GB" i="1">
                                  <a:solidFill>
                                    <a:srgbClr val="FF9900"/>
                                  </a:solidFill>
                                  <a:latin typeface="Cambria Math" panose="02040503050406030204" pitchFamily="18" charset="0"/>
                                  <a:ea typeface="Cambria Math" panose="02040503050406030204" pitchFamily="18" charset="0"/>
                                </a:rPr>
                                <m:t>𝛽</m:t>
                              </m:r>
                            </m:e>
                            <m:sub>
                              <m:r>
                                <a:rPr lang="en-GB" i="1">
                                  <a:solidFill>
                                    <a:srgbClr val="FF9900"/>
                                  </a:solidFill>
                                  <a:latin typeface="Cambria Math" panose="02040503050406030204" pitchFamily="18" charset="0"/>
                                </a:rPr>
                                <m:t>𝑌</m:t>
                              </m:r>
                              <m:r>
                                <a:rPr lang="en-GB" i="1">
                                  <a:solidFill>
                                    <a:srgbClr val="FF9900"/>
                                  </a:solidFill>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𝑋</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𝑌</m:t>
                              </m:r>
                              <m:r>
                                <a:rPr lang="en-GB" i="1">
                                  <a:latin typeface="Cambria Math" panose="02040503050406030204" pitchFamily="18" charset="0"/>
                                </a:rPr>
                                <m:t>1</m:t>
                              </m:r>
                            </m:sub>
                          </m:sSub>
                        </m:e>
                      </m:d>
                      <m:d>
                        <m:dPr>
                          <m:ctrlPr>
                            <a:rPr lang="en-GB" i="1">
                              <a:latin typeface="Cambria Math" panose="02040503050406030204" pitchFamily="18" charset="0"/>
                            </a:rPr>
                          </m:ctrlPr>
                        </m:dPr>
                        <m:e>
                          <m:m>
                            <m:mPr>
                              <m:mcs>
                                <m:mc>
                                  <m:mcPr>
                                    <m:count m:val="1"/>
                                    <m:mcJc m:val="center"/>
                                  </m:mcPr>
                                </m:mc>
                              </m:mcs>
                              <m:ctrlPr>
                                <a:rPr lang="en-GB" i="1">
                                  <a:latin typeface="Cambria Math" panose="02040503050406030204" pitchFamily="18" charset="0"/>
                                </a:rPr>
                              </m:ctrlPr>
                            </m:mPr>
                            <m:mr>
                              <m:e>
                                <m:sSub>
                                  <m:sSubPr>
                                    <m:ctrlPr>
                                      <a:rPr lang="en-GB" i="1" smtClean="0">
                                        <a:solidFill>
                                          <a:srgbClr val="FF9900"/>
                                        </a:solidFill>
                                        <a:latin typeface="Cambria Math" panose="02040503050406030204" pitchFamily="18" charset="0"/>
                                      </a:rPr>
                                    </m:ctrlPr>
                                  </m:sSubPr>
                                  <m:e>
                                    <m:r>
                                      <a:rPr lang="en-GB" i="1">
                                        <a:solidFill>
                                          <a:srgbClr val="FF9900"/>
                                        </a:solidFill>
                                        <a:latin typeface="Cambria Math" panose="02040503050406030204" pitchFamily="18" charset="0"/>
                                      </a:rPr>
                                      <m:t>𝑏</m:t>
                                    </m:r>
                                  </m:e>
                                  <m:sub>
                                    <m:r>
                                      <a:rPr lang="en-GB" i="1">
                                        <a:solidFill>
                                          <a:srgbClr val="FF9900"/>
                                        </a:solidFill>
                                        <a:latin typeface="Cambria Math" panose="02040503050406030204" pitchFamily="18" charset="0"/>
                                      </a:rPr>
                                      <m:t>1</m:t>
                                    </m:r>
                                  </m:sub>
                                </m:sSub>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𝑐𝑜𝑙</m:t>
                                    </m:r>
                                  </m:sup>
                                </m:sSup>
                                <m:r>
                                  <a:rPr lang="en-GB" i="1">
                                    <a:latin typeface="Cambria Math" panose="02040503050406030204" pitchFamily="18" charset="0"/>
                                  </a:rPr>
                                  <m:t>)</m:t>
                                </m:r>
                              </m:e>
                            </m:mr>
                            <m:mr>
                              <m:e>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𝑔</m:t>
                                    </m:r>
                                  </m:num>
                                  <m:den>
                                    <m:r>
                                      <a:rPr lang="en-GB" i="1">
                                        <a:latin typeface="Cambria Math" panose="02040503050406030204" pitchFamily="18" charset="0"/>
                                      </a:rPr>
                                      <m:t>2</m:t>
                                    </m:r>
                                  </m:den>
                                </m:f>
                                <m:sSup>
                                  <m:sSupPr>
                                    <m:ctrlPr>
                                      <a:rPr lang="en-GB" i="1">
                                        <a:latin typeface="Cambria Math" panose="02040503050406030204" pitchFamily="18" charset="0"/>
                                      </a:rPr>
                                    </m:ctrlPr>
                                  </m:sSupPr>
                                  <m:e>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𝑐𝑜𝑙</m:t>
                                        </m:r>
                                      </m:sup>
                                    </m:sSup>
                                    <m:r>
                                      <a:rPr lang="en-GB" i="1">
                                        <a:latin typeface="Cambria Math" panose="02040503050406030204" pitchFamily="18" charset="0"/>
                                      </a:rPr>
                                      <m:t>)</m:t>
                                    </m:r>
                                  </m:e>
                                  <m:sup>
                                    <m:r>
                                      <a:rPr lang="en-GB" i="1">
                                        <a:latin typeface="Cambria Math" panose="02040503050406030204" pitchFamily="18" charset="0"/>
                                      </a:rPr>
                                      <m:t>2</m:t>
                                    </m:r>
                                  </m:sup>
                                </m:sSup>
                                <m:r>
                                  <a:rPr lang="en-GB" i="1">
                                    <a:latin typeface="Cambria Math" panose="02040503050406030204" pitchFamily="18" charset="0"/>
                                  </a:rPr>
                                  <m:t>+</m:t>
                                </m:r>
                                <m:sSub>
                                  <m:sSubPr>
                                    <m:ctrlPr>
                                      <a:rPr lang="en-GB" i="1" smtClean="0">
                                        <a:solidFill>
                                          <a:srgbClr val="FF9900"/>
                                        </a:solidFill>
                                        <a:latin typeface="Cambria Math" panose="02040503050406030204" pitchFamily="18" charset="0"/>
                                      </a:rPr>
                                    </m:ctrlPr>
                                  </m:sSubPr>
                                  <m:e>
                                    <m:r>
                                      <a:rPr lang="en-GB" i="1">
                                        <a:solidFill>
                                          <a:srgbClr val="FF9900"/>
                                        </a:solidFill>
                                        <a:latin typeface="Cambria Math" panose="02040503050406030204" pitchFamily="18" charset="0"/>
                                      </a:rPr>
                                      <m:t>𝑏</m:t>
                                    </m:r>
                                  </m:e>
                                  <m:sub>
                                    <m:r>
                                      <a:rPr lang="en-GB" i="1">
                                        <a:solidFill>
                                          <a:srgbClr val="FF9900"/>
                                        </a:solidFill>
                                        <a:latin typeface="Cambria Math" panose="02040503050406030204" pitchFamily="18" charset="0"/>
                                      </a:rPr>
                                      <m:t>2</m:t>
                                    </m:r>
                                  </m:sub>
                                </m:sSub>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𝑐𝑜𝑙</m:t>
                                    </m:r>
                                  </m:sup>
                                </m:sSup>
                                <m:r>
                                  <a:rPr lang="en-GB" i="1">
                                    <a:latin typeface="Cambria Math" panose="02040503050406030204" pitchFamily="18" charset="0"/>
                                  </a:rPr>
                                  <m:t>)</m:t>
                                </m:r>
                              </m:e>
                            </m:mr>
                            <m:mr>
                              <m:e>
                                <m:r>
                                  <a:rPr lang="en-GB" i="1">
                                    <a:latin typeface="Cambria Math" panose="02040503050406030204" pitchFamily="18" charset="0"/>
                                  </a:rPr>
                                  <m:t>0</m:t>
                                </m:r>
                              </m:e>
                            </m:mr>
                          </m:m>
                        </m:e>
                      </m:d>
                      <m:r>
                        <a:rPr lang="en-GB" i="1">
                          <a:latin typeface="Cambria Math" panose="02040503050406030204" pitchFamily="18" charset="0"/>
                        </a:rPr>
                        <m:t>+</m:t>
                      </m:r>
                      <m:sSub>
                        <m:sSubPr>
                          <m:ctrlPr>
                            <a:rPr lang="en-GB" i="1" smtClean="0">
                              <a:solidFill>
                                <a:srgbClr val="7030A0"/>
                              </a:solidFill>
                              <a:latin typeface="Cambria Math" panose="02040503050406030204" pitchFamily="18" charset="0"/>
                            </a:rPr>
                          </m:ctrlPr>
                        </m:sSubPr>
                        <m:e>
                          <m:r>
                            <a:rPr lang="en-GB" b="1" i="1">
                              <a:solidFill>
                                <a:srgbClr val="7030A0"/>
                              </a:solidFill>
                              <a:latin typeface="Cambria Math" panose="02040503050406030204" pitchFamily="18" charset="0"/>
                            </a:rPr>
                            <m:t>𝒃</m:t>
                          </m:r>
                        </m:e>
                        <m:sub>
                          <m:r>
                            <a:rPr lang="en-GB" i="1">
                              <a:solidFill>
                                <a:srgbClr val="7030A0"/>
                              </a:solidFill>
                              <a:latin typeface="Cambria Math" panose="02040503050406030204" pitchFamily="18" charset="0"/>
                            </a:rPr>
                            <m:t>3</m:t>
                          </m:r>
                        </m:sub>
                      </m:sSub>
                    </m:oMath>
                  </m:oMathPara>
                </a14:m>
                <a:endParaRPr lang="en-GB" dirty="0"/>
              </a:p>
            </p:txBody>
          </p:sp>
        </mc:Choice>
        <mc:Fallback>
          <p:sp>
            <p:nvSpPr>
              <p:cNvPr id="30" name="p(t)"/>
              <p:cNvSpPr txBox="1">
                <a:spLocks noRot="1" noChangeAspect="1" noMove="1" noResize="1" noEditPoints="1" noAdjustHandles="1" noChangeArrowheads="1" noChangeShapeType="1" noTextEdit="1"/>
              </p:cNvSpPr>
              <p:nvPr/>
            </p:nvSpPr>
            <p:spPr>
              <a:xfrm>
                <a:off x="3270317" y="4793078"/>
                <a:ext cx="5845176" cy="1034642"/>
              </a:xfrm>
              <a:prstGeom prst="rect">
                <a:avLst/>
              </a:prstGeom>
              <a:blipFill rotWithShape="0">
                <a:blip r:embed="rId8"/>
                <a:stretch>
                  <a:fillRect/>
                </a:stretch>
              </a:blipFill>
            </p:spPr>
            <p:txBody>
              <a:bodyPr/>
              <a:lstStyle/>
              <a:p>
                <a:r>
                  <a:rPr lang="en-GB">
                    <a:noFill/>
                  </a:rPr>
                  <a:t> </a:t>
                </a:r>
              </a:p>
            </p:txBody>
          </p:sp>
        </mc:Fallback>
      </mc:AlternateContent>
      <p:grpSp>
        <p:nvGrpSpPr>
          <p:cNvPr id="46" name="beta y0"/>
          <p:cNvGrpSpPr/>
          <p:nvPr/>
        </p:nvGrpSpPr>
        <p:grpSpPr>
          <a:xfrm>
            <a:off x="3660235" y="1268430"/>
            <a:ext cx="5390785" cy="1160094"/>
            <a:chOff x="3660235" y="1268430"/>
            <a:chExt cx="5390785" cy="1160094"/>
          </a:xfrm>
        </p:grpSpPr>
        <p:grpSp>
          <p:nvGrpSpPr>
            <p:cNvPr id="38" name="Group 37"/>
            <p:cNvGrpSpPr/>
            <p:nvPr/>
          </p:nvGrpSpPr>
          <p:grpSpPr>
            <a:xfrm>
              <a:off x="3660235" y="1282601"/>
              <a:ext cx="965367" cy="397545"/>
              <a:chOff x="3507835" y="1152531"/>
              <a:chExt cx="965367" cy="397545"/>
            </a:xfrm>
          </p:grpSpPr>
          <mc:AlternateContent xmlns:mc="http://schemas.openxmlformats.org/markup-compatibility/2006" xmlns:a14="http://schemas.microsoft.com/office/drawing/2010/main">
            <mc:Choice Requires="a14">
              <p:sp>
                <p:nvSpPr>
                  <p:cNvPr id="35" name="Rectangle 34"/>
                  <p:cNvSpPr/>
                  <p:nvPr/>
                </p:nvSpPr>
                <p:spPr>
                  <a:xfrm>
                    <a:off x="3507835" y="1152531"/>
                    <a:ext cx="841962" cy="3975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ea typeface="Cambria Math" panose="02040503050406030204" pitchFamily="18" charset="0"/>
                                </a:rPr>
                              </m:ctrlPr>
                            </m:sSubSupPr>
                            <m:e>
                              <m:r>
                                <a:rPr lang="en-GB" i="1">
                                  <a:solidFill>
                                    <a:srgbClr val="FF9900"/>
                                  </a:solidFill>
                                  <a:latin typeface="Cambria Math" panose="02040503050406030204" pitchFamily="18" charset="0"/>
                                  <a:ea typeface="Cambria Math" panose="02040503050406030204" pitchFamily="18" charset="0"/>
                                </a:rPr>
                                <m:t>𝛽</m:t>
                              </m:r>
                            </m:e>
                            <m:sub>
                              <m:r>
                                <a:rPr lang="en-GB" i="1">
                                  <a:solidFill>
                                    <a:srgbClr val="FF9900"/>
                                  </a:solidFill>
                                  <a:latin typeface="Cambria Math" panose="02040503050406030204" pitchFamily="18" charset="0"/>
                                </a:rPr>
                                <m:t>𝑌</m:t>
                              </m:r>
                              <m:r>
                                <a:rPr lang="en-GB" i="1">
                                  <a:solidFill>
                                    <a:srgbClr val="FF9900"/>
                                  </a:solidFill>
                                  <a:latin typeface="Cambria Math" panose="02040503050406030204" pitchFamily="18" charset="0"/>
                                </a:rPr>
                                <m:t>0</m:t>
                              </m:r>
                            </m:sub>
                            <m:sup>
                              <m:r>
                                <a:rPr lang="en-GB" i="1">
                                  <a:solidFill>
                                    <a:srgbClr val="FF9900"/>
                                  </a:solidFill>
                                  <a:latin typeface="Cambria Math" panose="02040503050406030204" pitchFamily="18" charset="0"/>
                                  <a:ea typeface="Cambria Math" panose="02040503050406030204" pitchFamily="18" charset="0"/>
                                </a:rPr>
                                <m:t>𝑎</m:t>
                              </m:r>
                              <m:r>
                                <a:rPr lang="en-GB" i="1">
                                  <a:solidFill>
                                    <a:srgbClr val="FF9900"/>
                                  </a:solidFill>
                                  <a:latin typeface="Cambria Math" panose="02040503050406030204" pitchFamily="18" charset="0"/>
                                  <a:ea typeface="Cambria Math" panose="02040503050406030204" pitchFamily="18" charset="0"/>
                                </a:rPr>
                                <m:t>,</m:t>
                              </m:r>
                              <m:r>
                                <a:rPr lang="en-GB" i="1">
                                  <a:solidFill>
                                    <a:srgbClr val="FF9900"/>
                                  </a:solidFill>
                                  <a:latin typeface="Cambria Math" panose="02040503050406030204" pitchFamily="18" charset="0"/>
                                  <a:ea typeface="Cambria Math" panose="02040503050406030204" pitchFamily="18" charset="0"/>
                                </a:rPr>
                                <m:t>𝑝𝑟𝑒</m:t>
                              </m:r>
                            </m:sup>
                          </m:sSubSup>
                        </m:oMath>
                      </m:oMathPara>
                    </a14:m>
                    <a:endParaRPr lang="en-GB" dirty="0">
                      <a:solidFill>
                        <a:srgbClr val="FF9900"/>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3507835" y="1152531"/>
                    <a:ext cx="841962" cy="397545"/>
                  </a:xfrm>
                  <a:prstGeom prst="rect">
                    <a:avLst/>
                  </a:prstGeom>
                  <a:blipFill rotWithShape="0">
                    <a:blip r:embed="rId9"/>
                    <a:stretch>
                      <a:fillRect b="-9091"/>
                    </a:stretch>
                  </a:blipFill>
                </p:spPr>
                <p:txBody>
                  <a:bodyPr/>
                  <a:lstStyle/>
                  <a:p>
                    <a:r>
                      <a:rPr lang="en-GB">
                        <a:noFill/>
                      </a:rPr>
                      <a:t> </a:t>
                    </a:r>
                  </a:p>
                </p:txBody>
              </p:sp>
            </mc:Fallback>
          </mc:AlternateContent>
          <p:sp>
            <p:nvSpPr>
              <p:cNvPr id="37" name="Curved Right Arrow 36"/>
              <p:cNvSpPr/>
              <p:nvPr/>
            </p:nvSpPr>
            <p:spPr>
              <a:xfrm>
                <a:off x="4251794" y="1159848"/>
                <a:ext cx="221408" cy="382910"/>
              </a:xfrm>
              <a:prstGeom prst="curvedRight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0" name="Group 39"/>
            <p:cNvGrpSpPr/>
            <p:nvPr/>
          </p:nvGrpSpPr>
          <p:grpSpPr>
            <a:xfrm>
              <a:off x="8062830" y="1268430"/>
              <a:ext cx="988190" cy="425886"/>
              <a:chOff x="7939005" y="1241220"/>
              <a:chExt cx="988190" cy="425886"/>
            </a:xfrm>
          </p:grpSpPr>
          <mc:AlternateContent xmlns:mc="http://schemas.openxmlformats.org/markup-compatibility/2006" xmlns:a14="http://schemas.microsoft.com/office/drawing/2010/main">
            <mc:Choice Requires="a14">
              <p:sp>
                <p:nvSpPr>
                  <p:cNvPr id="33" name="Rectangle 32"/>
                  <p:cNvSpPr/>
                  <p:nvPr/>
                </p:nvSpPr>
                <p:spPr>
                  <a:xfrm>
                    <a:off x="8089658" y="1241220"/>
                    <a:ext cx="837537" cy="425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ea typeface="Cambria Math" panose="02040503050406030204" pitchFamily="18" charset="0"/>
                                </a:rPr>
                              </m:ctrlPr>
                            </m:sSubSupPr>
                            <m:e>
                              <m:r>
                                <a:rPr lang="en-GB" i="1">
                                  <a:solidFill>
                                    <a:srgbClr val="FF9900"/>
                                  </a:solidFill>
                                  <a:latin typeface="Cambria Math" panose="02040503050406030204" pitchFamily="18" charset="0"/>
                                  <a:ea typeface="Cambria Math" panose="02040503050406030204" pitchFamily="18" charset="0"/>
                                </a:rPr>
                                <m:t>𝛽</m:t>
                              </m:r>
                            </m:e>
                            <m:sub>
                              <m:r>
                                <a:rPr lang="en-GB" i="1">
                                  <a:solidFill>
                                    <a:srgbClr val="FF9900"/>
                                  </a:solidFill>
                                  <a:latin typeface="Cambria Math" panose="02040503050406030204" pitchFamily="18" charset="0"/>
                                </a:rPr>
                                <m:t>𝑌</m:t>
                              </m:r>
                              <m:r>
                                <a:rPr lang="en-GB" i="1">
                                  <a:solidFill>
                                    <a:srgbClr val="FF9900"/>
                                  </a:solidFill>
                                  <a:latin typeface="Cambria Math" panose="02040503050406030204" pitchFamily="18" charset="0"/>
                                </a:rPr>
                                <m:t>0</m:t>
                              </m:r>
                            </m:sub>
                            <m:sup>
                              <m:r>
                                <a:rPr lang="en-GB" b="0" i="1" smtClean="0">
                                  <a:solidFill>
                                    <a:srgbClr val="FF9900"/>
                                  </a:solidFill>
                                  <a:latin typeface="Cambria Math" panose="02040503050406030204" pitchFamily="18" charset="0"/>
                                </a:rPr>
                                <m:t>𝑏</m:t>
                              </m:r>
                              <m:r>
                                <a:rPr lang="en-GB" i="1">
                                  <a:solidFill>
                                    <a:srgbClr val="FF9900"/>
                                  </a:solidFill>
                                  <a:latin typeface="Cambria Math" panose="02040503050406030204" pitchFamily="18" charset="0"/>
                                  <a:ea typeface="Cambria Math" panose="02040503050406030204" pitchFamily="18" charset="0"/>
                                </a:rPr>
                                <m:t>,</m:t>
                              </m:r>
                              <m:r>
                                <a:rPr lang="en-GB" i="1">
                                  <a:solidFill>
                                    <a:srgbClr val="FF9900"/>
                                  </a:solidFill>
                                  <a:latin typeface="Cambria Math" panose="02040503050406030204" pitchFamily="18" charset="0"/>
                                  <a:ea typeface="Cambria Math" panose="02040503050406030204" pitchFamily="18" charset="0"/>
                                </a:rPr>
                                <m:t>𝑝𝑟𝑒</m:t>
                              </m:r>
                            </m:sup>
                          </m:sSubSup>
                        </m:oMath>
                      </m:oMathPara>
                    </a14:m>
                    <a:endParaRPr lang="en-GB" dirty="0">
                      <a:solidFill>
                        <a:srgbClr val="FF9900"/>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8089658" y="1241220"/>
                    <a:ext cx="837537" cy="425886"/>
                  </a:xfrm>
                  <a:prstGeom prst="rect">
                    <a:avLst/>
                  </a:prstGeom>
                  <a:blipFill rotWithShape="0">
                    <a:blip r:embed="rId10"/>
                    <a:stretch>
                      <a:fillRect b="-10000"/>
                    </a:stretch>
                  </a:blipFill>
                </p:spPr>
                <p:txBody>
                  <a:bodyPr/>
                  <a:lstStyle/>
                  <a:p>
                    <a:r>
                      <a:rPr lang="en-GB">
                        <a:noFill/>
                      </a:rPr>
                      <a:t> </a:t>
                    </a:r>
                  </a:p>
                </p:txBody>
              </p:sp>
            </mc:Fallback>
          </mc:AlternateContent>
          <p:sp>
            <p:nvSpPr>
              <p:cNvPr id="39" name="Curved Right Arrow 38"/>
              <p:cNvSpPr/>
              <p:nvPr/>
            </p:nvSpPr>
            <p:spPr>
              <a:xfrm>
                <a:off x="7939005" y="1262708"/>
                <a:ext cx="221408" cy="382910"/>
              </a:xfrm>
              <a:prstGeom prst="curvedRight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 name="Group 41"/>
            <p:cNvGrpSpPr/>
            <p:nvPr/>
          </p:nvGrpSpPr>
          <p:grpSpPr>
            <a:xfrm>
              <a:off x="4755173" y="2011807"/>
              <a:ext cx="1026497" cy="416717"/>
              <a:chOff x="3817124" y="2335091"/>
              <a:chExt cx="1026497" cy="416717"/>
            </a:xfrm>
          </p:grpSpPr>
          <mc:AlternateContent xmlns:mc="http://schemas.openxmlformats.org/markup-compatibility/2006" xmlns:a14="http://schemas.microsoft.com/office/drawing/2010/main">
            <mc:Choice Requires="a14">
              <p:sp>
                <p:nvSpPr>
                  <p:cNvPr id="36" name="Rectangle 35"/>
                  <p:cNvSpPr/>
                  <p:nvPr/>
                </p:nvSpPr>
                <p:spPr>
                  <a:xfrm>
                    <a:off x="3817124" y="2335091"/>
                    <a:ext cx="915122" cy="416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ea typeface="Cambria Math" panose="02040503050406030204" pitchFamily="18" charset="0"/>
                                </a:rPr>
                              </m:ctrlPr>
                            </m:sSubSupPr>
                            <m:e>
                              <m:r>
                                <a:rPr lang="en-GB" i="1">
                                  <a:solidFill>
                                    <a:srgbClr val="FF9900"/>
                                  </a:solidFill>
                                  <a:latin typeface="Cambria Math" panose="02040503050406030204" pitchFamily="18" charset="0"/>
                                  <a:ea typeface="Cambria Math" panose="02040503050406030204" pitchFamily="18" charset="0"/>
                                </a:rPr>
                                <m:t>𝛽</m:t>
                              </m:r>
                            </m:e>
                            <m:sub>
                              <m:r>
                                <a:rPr lang="en-GB" i="1">
                                  <a:solidFill>
                                    <a:srgbClr val="FF9900"/>
                                  </a:solidFill>
                                  <a:latin typeface="Cambria Math" panose="02040503050406030204" pitchFamily="18" charset="0"/>
                                </a:rPr>
                                <m:t>𝑌</m:t>
                              </m:r>
                              <m:r>
                                <a:rPr lang="en-GB" i="1">
                                  <a:solidFill>
                                    <a:srgbClr val="FF9900"/>
                                  </a:solidFill>
                                  <a:latin typeface="Cambria Math" panose="02040503050406030204" pitchFamily="18" charset="0"/>
                                </a:rPr>
                                <m:t>0</m:t>
                              </m:r>
                            </m:sub>
                            <m:sup>
                              <m:r>
                                <a:rPr lang="en-GB" i="1">
                                  <a:solidFill>
                                    <a:srgbClr val="FF9900"/>
                                  </a:solidFill>
                                  <a:latin typeface="Cambria Math" panose="02040503050406030204" pitchFamily="18" charset="0"/>
                                  <a:ea typeface="Cambria Math" panose="02040503050406030204" pitchFamily="18" charset="0"/>
                                </a:rPr>
                                <m:t>𝑎</m:t>
                              </m:r>
                              <m:r>
                                <a:rPr lang="en-GB" i="1">
                                  <a:solidFill>
                                    <a:srgbClr val="FF9900"/>
                                  </a:solidFill>
                                  <a:latin typeface="Cambria Math" panose="02040503050406030204" pitchFamily="18" charset="0"/>
                                  <a:ea typeface="Cambria Math" panose="02040503050406030204" pitchFamily="18" charset="0"/>
                                </a:rPr>
                                <m:t>,</m:t>
                              </m:r>
                              <m:r>
                                <a:rPr lang="en-GB" i="1">
                                  <a:solidFill>
                                    <a:srgbClr val="FF9900"/>
                                  </a:solidFill>
                                  <a:latin typeface="Cambria Math" panose="02040503050406030204" pitchFamily="18" charset="0"/>
                                  <a:ea typeface="Cambria Math" panose="02040503050406030204" pitchFamily="18" charset="0"/>
                                </a:rPr>
                                <m:t>𝑝𝑜𝑠𝑡</m:t>
                              </m:r>
                            </m:sup>
                          </m:sSubSup>
                        </m:oMath>
                      </m:oMathPara>
                    </a14:m>
                    <a:endParaRPr lang="en-GB" dirty="0">
                      <a:solidFill>
                        <a:srgbClr val="FF9900"/>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3817124" y="2335091"/>
                    <a:ext cx="915122" cy="416717"/>
                  </a:xfrm>
                  <a:prstGeom prst="rect">
                    <a:avLst/>
                  </a:prstGeom>
                  <a:blipFill rotWithShape="0">
                    <a:blip r:embed="rId11"/>
                    <a:stretch>
                      <a:fillRect b="-10294"/>
                    </a:stretch>
                  </a:blipFill>
                </p:spPr>
                <p:txBody>
                  <a:bodyPr/>
                  <a:lstStyle/>
                  <a:p>
                    <a:r>
                      <a:rPr lang="en-GB">
                        <a:noFill/>
                      </a:rPr>
                      <a:t> </a:t>
                    </a:r>
                  </a:p>
                </p:txBody>
              </p:sp>
            </mc:Fallback>
          </mc:AlternateContent>
          <p:sp>
            <p:nvSpPr>
              <p:cNvPr id="41" name="Curved Right Arrow 40"/>
              <p:cNvSpPr/>
              <p:nvPr/>
            </p:nvSpPr>
            <p:spPr>
              <a:xfrm>
                <a:off x="4622213" y="2351994"/>
                <a:ext cx="221408" cy="382910"/>
              </a:xfrm>
              <a:prstGeom prst="curvedRight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3" name="Group 42"/>
            <p:cNvGrpSpPr/>
            <p:nvPr/>
          </p:nvGrpSpPr>
          <p:grpSpPr>
            <a:xfrm>
              <a:off x="6920844" y="1992229"/>
              <a:ext cx="1068357" cy="425886"/>
              <a:chOff x="3707091" y="2335091"/>
              <a:chExt cx="1068357" cy="425886"/>
            </a:xfrm>
          </p:grpSpPr>
          <mc:AlternateContent xmlns:mc="http://schemas.openxmlformats.org/markup-compatibility/2006" xmlns:a14="http://schemas.microsoft.com/office/drawing/2010/main">
            <mc:Choice Requires="a14">
              <p:sp>
                <p:nvSpPr>
                  <p:cNvPr id="44" name="Rectangle 43"/>
                  <p:cNvSpPr/>
                  <p:nvPr/>
                </p:nvSpPr>
                <p:spPr>
                  <a:xfrm>
                    <a:off x="3864749" y="2335091"/>
                    <a:ext cx="910699" cy="425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ea typeface="Cambria Math" panose="02040503050406030204" pitchFamily="18" charset="0"/>
                                </a:rPr>
                              </m:ctrlPr>
                            </m:sSubSupPr>
                            <m:e>
                              <m:r>
                                <a:rPr lang="en-GB" i="1">
                                  <a:solidFill>
                                    <a:srgbClr val="FF9900"/>
                                  </a:solidFill>
                                  <a:latin typeface="Cambria Math" panose="02040503050406030204" pitchFamily="18" charset="0"/>
                                  <a:ea typeface="Cambria Math" panose="02040503050406030204" pitchFamily="18" charset="0"/>
                                </a:rPr>
                                <m:t>𝛽</m:t>
                              </m:r>
                            </m:e>
                            <m:sub>
                              <m:r>
                                <a:rPr lang="en-GB" i="1">
                                  <a:solidFill>
                                    <a:srgbClr val="FF9900"/>
                                  </a:solidFill>
                                  <a:latin typeface="Cambria Math" panose="02040503050406030204" pitchFamily="18" charset="0"/>
                                </a:rPr>
                                <m:t>𝑌</m:t>
                              </m:r>
                              <m:r>
                                <a:rPr lang="en-GB" i="1">
                                  <a:solidFill>
                                    <a:srgbClr val="FF9900"/>
                                  </a:solidFill>
                                  <a:latin typeface="Cambria Math" panose="02040503050406030204" pitchFamily="18" charset="0"/>
                                </a:rPr>
                                <m:t>0</m:t>
                              </m:r>
                            </m:sub>
                            <m:sup>
                              <m:r>
                                <a:rPr lang="en-GB" b="0" i="1" smtClean="0">
                                  <a:solidFill>
                                    <a:srgbClr val="FF9900"/>
                                  </a:solidFill>
                                  <a:latin typeface="Cambria Math" panose="02040503050406030204" pitchFamily="18" charset="0"/>
                                </a:rPr>
                                <m:t>𝑏</m:t>
                              </m:r>
                              <m:r>
                                <a:rPr lang="en-GB" i="1">
                                  <a:solidFill>
                                    <a:srgbClr val="FF9900"/>
                                  </a:solidFill>
                                  <a:latin typeface="Cambria Math" panose="02040503050406030204" pitchFamily="18" charset="0"/>
                                  <a:ea typeface="Cambria Math" panose="02040503050406030204" pitchFamily="18" charset="0"/>
                                </a:rPr>
                                <m:t>,</m:t>
                              </m:r>
                              <m:r>
                                <a:rPr lang="en-GB" i="1">
                                  <a:solidFill>
                                    <a:srgbClr val="FF9900"/>
                                  </a:solidFill>
                                  <a:latin typeface="Cambria Math" panose="02040503050406030204" pitchFamily="18" charset="0"/>
                                  <a:ea typeface="Cambria Math" panose="02040503050406030204" pitchFamily="18" charset="0"/>
                                </a:rPr>
                                <m:t>𝑝𝑜𝑠𝑡</m:t>
                              </m:r>
                            </m:sup>
                          </m:sSubSup>
                        </m:oMath>
                      </m:oMathPara>
                    </a14:m>
                    <a:endParaRPr lang="en-GB" dirty="0">
                      <a:solidFill>
                        <a:srgbClr val="FF9900"/>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3864749" y="2335091"/>
                    <a:ext cx="910699" cy="425886"/>
                  </a:xfrm>
                  <a:prstGeom prst="rect">
                    <a:avLst/>
                  </a:prstGeom>
                  <a:blipFill rotWithShape="0">
                    <a:blip r:embed="rId12"/>
                    <a:stretch>
                      <a:fillRect b="-8571"/>
                    </a:stretch>
                  </a:blipFill>
                </p:spPr>
                <p:txBody>
                  <a:bodyPr/>
                  <a:lstStyle/>
                  <a:p>
                    <a:r>
                      <a:rPr lang="en-GB">
                        <a:noFill/>
                      </a:rPr>
                      <a:t> </a:t>
                    </a:r>
                  </a:p>
                </p:txBody>
              </p:sp>
            </mc:Fallback>
          </mc:AlternateContent>
          <p:sp>
            <p:nvSpPr>
              <p:cNvPr id="45" name="Curved Right Arrow 44"/>
              <p:cNvSpPr/>
              <p:nvPr/>
            </p:nvSpPr>
            <p:spPr>
              <a:xfrm>
                <a:off x="3707091" y="2356579"/>
                <a:ext cx="221408" cy="382910"/>
              </a:xfrm>
              <a:prstGeom prst="curvedRight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19" name="beta y0 highlight group"/>
          <p:cNvGrpSpPr/>
          <p:nvPr/>
        </p:nvGrpSpPr>
        <p:grpSpPr>
          <a:xfrm>
            <a:off x="3486911" y="4189127"/>
            <a:ext cx="428322" cy="655704"/>
            <a:chOff x="3486911" y="4108743"/>
            <a:chExt cx="428322" cy="655704"/>
          </a:xfrm>
        </p:grpSpPr>
        <p:sp>
          <p:nvSpPr>
            <p:cNvPr id="63" name="beta y0 highlight"/>
            <p:cNvSpPr/>
            <p:nvPr/>
          </p:nvSpPr>
          <p:spPr>
            <a:xfrm>
              <a:off x="3505200" y="4108743"/>
              <a:ext cx="384628" cy="308113"/>
            </a:xfrm>
            <a:prstGeom prst="roundRect">
              <a:avLst/>
            </a:prstGeom>
            <a:noFill/>
            <a:ln w="38100">
              <a:solidFill>
                <a:srgbClr val="59921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921A"/>
                </a:solidFill>
              </a:endParaRPr>
            </a:p>
          </p:txBody>
        </p:sp>
        <p:sp>
          <p:nvSpPr>
            <p:cNvPr id="18" name="Text x4"/>
            <p:cNvSpPr txBox="1"/>
            <p:nvPr/>
          </p:nvSpPr>
          <p:spPr>
            <a:xfrm>
              <a:off x="3486911" y="4395115"/>
              <a:ext cx="428322" cy="369332"/>
            </a:xfrm>
            <a:prstGeom prst="rect">
              <a:avLst/>
            </a:prstGeom>
            <a:noFill/>
            <a:ln>
              <a:noFill/>
            </a:ln>
          </p:spPr>
          <p:txBody>
            <a:bodyPr wrap="none" rtlCol="0">
              <a:spAutoFit/>
            </a:bodyPr>
            <a:lstStyle/>
            <a:p>
              <a:r>
                <a:rPr lang="en-GB" dirty="0" smtClean="0">
                  <a:solidFill>
                    <a:srgbClr val="FF9900"/>
                  </a:solidFill>
                </a:rPr>
                <a:t>x4</a:t>
              </a:r>
              <a:endParaRPr lang="en-GB" dirty="0">
                <a:solidFill>
                  <a:srgbClr val="FF9900"/>
                </a:solidFill>
              </a:endParaRPr>
            </a:p>
          </p:txBody>
        </p:sp>
      </p:grpSp>
      <p:grpSp>
        <p:nvGrpSpPr>
          <p:cNvPr id="64" name="beta x,y1 highlight group"/>
          <p:cNvGrpSpPr/>
          <p:nvPr/>
        </p:nvGrpSpPr>
        <p:grpSpPr>
          <a:xfrm>
            <a:off x="3935954" y="4191583"/>
            <a:ext cx="723131" cy="655704"/>
            <a:chOff x="3505199" y="4108743"/>
            <a:chExt cx="723131" cy="655704"/>
          </a:xfrm>
        </p:grpSpPr>
        <p:sp>
          <p:nvSpPr>
            <p:cNvPr id="65" name="beta x,y1 highlight"/>
            <p:cNvSpPr/>
            <p:nvPr/>
          </p:nvSpPr>
          <p:spPr>
            <a:xfrm>
              <a:off x="3505199" y="4108743"/>
              <a:ext cx="723131" cy="308113"/>
            </a:xfrm>
            <a:prstGeom prst="roundRect">
              <a:avLst/>
            </a:prstGeom>
            <a:noFill/>
            <a:ln w="38100">
              <a:solidFill>
                <a:srgbClr val="59921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921A"/>
                </a:solidFill>
              </a:endParaRPr>
            </a:p>
          </p:txBody>
        </p:sp>
        <p:sp>
          <p:nvSpPr>
            <p:cNvPr id="66" name="Text x1"/>
            <p:cNvSpPr txBox="1"/>
            <p:nvPr/>
          </p:nvSpPr>
          <p:spPr>
            <a:xfrm>
              <a:off x="3640372" y="4395115"/>
              <a:ext cx="428322" cy="369332"/>
            </a:xfrm>
            <a:prstGeom prst="rect">
              <a:avLst/>
            </a:prstGeom>
            <a:noFill/>
            <a:ln>
              <a:noFill/>
            </a:ln>
          </p:spPr>
          <p:txBody>
            <a:bodyPr wrap="none" rtlCol="0">
              <a:spAutoFit/>
            </a:bodyPr>
            <a:lstStyle/>
            <a:p>
              <a:r>
                <a:rPr lang="en-GB" dirty="0" smtClean="0"/>
                <a:t>x1</a:t>
              </a:r>
              <a:endParaRPr lang="en-GB" dirty="0"/>
            </a:p>
          </p:txBody>
        </p:sp>
      </p:grpSp>
      <p:grpSp>
        <p:nvGrpSpPr>
          <p:cNvPr id="51" name="b1,b2"/>
          <p:cNvGrpSpPr/>
          <p:nvPr/>
        </p:nvGrpSpPr>
        <p:grpSpPr>
          <a:xfrm>
            <a:off x="4647510" y="1212677"/>
            <a:ext cx="3669106" cy="1445714"/>
            <a:chOff x="4647510" y="1212677"/>
            <a:chExt cx="3669106" cy="1445714"/>
          </a:xfrm>
        </p:grpSpPr>
        <mc:AlternateContent xmlns:mc="http://schemas.openxmlformats.org/markup-compatibility/2006" xmlns:a14="http://schemas.microsoft.com/office/drawing/2010/main">
          <mc:Choice Requires="a14">
            <p:sp>
              <p:nvSpPr>
                <p:cNvPr id="47" name="Rectangle 46"/>
                <p:cNvSpPr/>
                <p:nvPr/>
              </p:nvSpPr>
              <p:spPr>
                <a:xfrm>
                  <a:off x="4647510" y="1220724"/>
                  <a:ext cx="1493486" cy="407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0" i="1" smtClean="0">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1</m:t>
                            </m:r>
                          </m:sub>
                          <m:sup>
                            <m:r>
                              <a:rPr lang="en-GB" b="0" i="1" smtClean="0">
                                <a:solidFill>
                                  <a:srgbClr val="FF9900"/>
                                </a:solidFill>
                                <a:latin typeface="Cambria Math" panose="02040503050406030204" pitchFamily="18" charset="0"/>
                              </a:rPr>
                              <m:t>𝑎</m:t>
                            </m:r>
                            <m:r>
                              <a:rPr lang="en-GB" b="0" i="1" smtClean="0">
                                <a:solidFill>
                                  <a:srgbClr val="FF9900"/>
                                </a:solidFill>
                                <a:latin typeface="Cambria Math" panose="02040503050406030204" pitchFamily="18" charset="0"/>
                              </a:rPr>
                              <m:t>,</m:t>
                            </m:r>
                            <m:r>
                              <a:rPr lang="en-GB" b="0" i="1" smtClean="0">
                                <a:solidFill>
                                  <a:srgbClr val="FF9900"/>
                                </a:solidFill>
                                <a:latin typeface="Cambria Math" panose="02040503050406030204" pitchFamily="18" charset="0"/>
                              </a:rPr>
                              <m:t>𝑝𝑟𝑒</m:t>
                            </m:r>
                          </m:sup>
                        </m:sSubSup>
                        <m:r>
                          <a:rPr lang="en-GB" b="0" i="1" smtClean="0">
                            <a:solidFill>
                              <a:srgbClr val="FF9900"/>
                            </a:solidFill>
                            <a:latin typeface="Cambria Math" panose="02040503050406030204" pitchFamily="18" charset="0"/>
                          </a:rPr>
                          <m:t>,</m:t>
                        </m:r>
                        <m:sSubSup>
                          <m:sSubSupPr>
                            <m:ctrlPr>
                              <a:rPr lang="en-GB" i="1">
                                <a:solidFill>
                                  <a:srgbClr val="FF9900"/>
                                </a:solidFill>
                                <a:latin typeface="Cambria Math" panose="02040503050406030204" pitchFamily="18" charset="0"/>
                              </a:rPr>
                            </m:ctrlPr>
                          </m:sSubSupPr>
                          <m:e>
                            <m:r>
                              <a:rPr lang="en-GB" i="1">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2</m:t>
                            </m:r>
                          </m:sub>
                          <m:sup>
                            <m:r>
                              <a:rPr lang="en-GB" i="1">
                                <a:solidFill>
                                  <a:srgbClr val="FF9900"/>
                                </a:solidFill>
                                <a:latin typeface="Cambria Math" panose="02040503050406030204" pitchFamily="18" charset="0"/>
                              </a:rPr>
                              <m:t>𝑎</m:t>
                            </m:r>
                            <m:r>
                              <a:rPr lang="en-GB" i="1">
                                <a:solidFill>
                                  <a:srgbClr val="FF9900"/>
                                </a:solidFill>
                                <a:latin typeface="Cambria Math" panose="02040503050406030204" pitchFamily="18" charset="0"/>
                              </a:rPr>
                              <m:t>,</m:t>
                            </m:r>
                            <m:r>
                              <a:rPr lang="en-GB" i="1">
                                <a:solidFill>
                                  <a:srgbClr val="FF9900"/>
                                </a:solidFill>
                                <a:latin typeface="Cambria Math" panose="02040503050406030204" pitchFamily="18" charset="0"/>
                              </a:rPr>
                              <m:t>𝑝𝑟𝑒</m:t>
                            </m:r>
                          </m:sup>
                        </m:sSubSup>
                      </m:oMath>
                    </m:oMathPara>
                  </a14:m>
                  <a:endParaRPr lang="en-GB" dirty="0">
                    <a:solidFill>
                      <a:srgbClr val="FF9900"/>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4647510" y="1220724"/>
                  <a:ext cx="1493486" cy="407997"/>
                </a:xfrm>
                <a:prstGeom prst="rect">
                  <a:avLst/>
                </a:prstGeom>
                <a:blipFill rotWithShape="0">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6831979" y="1212677"/>
                  <a:ext cx="1484637" cy="4240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0" i="1" smtClean="0">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1</m:t>
                            </m:r>
                          </m:sub>
                          <m:sup>
                            <m:r>
                              <a:rPr lang="en-GB" b="0" i="1" smtClean="0">
                                <a:solidFill>
                                  <a:srgbClr val="FF9900"/>
                                </a:solidFill>
                                <a:latin typeface="Cambria Math" panose="02040503050406030204" pitchFamily="18" charset="0"/>
                              </a:rPr>
                              <m:t>𝑏</m:t>
                            </m:r>
                            <m:r>
                              <a:rPr lang="en-GB" b="0" i="1" smtClean="0">
                                <a:solidFill>
                                  <a:srgbClr val="FF9900"/>
                                </a:solidFill>
                                <a:latin typeface="Cambria Math" panose="02040503050406030204" pitchFamily="18" charset="0"/>
                              </a:rPr>
                              <m:t>,</m:t>
                            </m:r>
                            <m:r>
                              <a:rPr lang="en-GB" b="0" i="1" smtClean="0">
                                <a:solidFill>
                                  <a:srgbClr val="FF9900"/>
                                </a:solidFill>
                                <a:latin typeface="Cambria Math" panose="02040503050406030204" pitchFamily="18" charset="0"/>
                              </a:rPr>
                              <m:t>𝑝𝑟𝑒</m:t>
                            </m:r>
                          </m:sup>
                        </m:sSubSup>
                        <m:r>
                          <a:rPr lang="en-GB" b="0" i="1" smtClean="0">
                            <a:solidFill>
                              <a:srgbClr val="FF9900"/>
                            </a:solidFill>
                            <a:latin typeface="Cambria Math" panose="02040503050406030204" pitchFamily="18" charset="0"/>
                          </a:rPr>
                          <m:t>,</m:t>
                        </m:r>
                        <m:sSubSup>
                          <m:sSubSupPr>
                            <m:ctrlPr>
                              <a:rPr lang="en-GB" i="1">
                                <a:solidFill>
                                  <a:srgbClr val="FF9900"/>
                                </a:solidFill>
                                <a:latin typeface="Cambria Math" panose="02040503050406030204" pitchFamily="18" charset="0"/>
                              </a:rPr>
                            </m:ctrlPr>
                          </m:sSubSupPr>
                          <m:e>
                            <m:r>
                              <a:rPr lang="en-GB" i="1">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2</m:t>
                            </m:r>
                          </m:sub>
                          <m:sup>
                            <m:r>
                              <a:rPr lang="en-GB" b="0" i="1" smtClean="0">
                                <a:solidFill>
                                  <a:srgbClr val="FF9900"/>
                                </a:solidFill>
                                <a:latin typeface="Cambria Math" panose="02040503050406030204" pitchFamily="18" charset="0"/>
                              </a:rPr>
                              <m:t>𝑏</m:t>
                            </m:r>
                            <m:r>
                              <a:rPr lang="en-GB" b="0" i="1" smtClean="0">
                                <a:solidFill>
                                  <a:srgbClr val="FF9900"/>
                                </a:solidFill>
                                <a:latin typeface="Cambria Math" panose="02040503050406030204" pitchFamily="18" charset="0"/>
                              </a:rPr>
                              <m:t>,</m:t>
                            </m:r>
                            <m:r>
                              <a:rPr lang="en-GB" i="1">
                                <a:solidFill>
                                  <a:srgbClr val="FF9900"/>
                                </a:solidFill>
                                <a:latin typeface="Cambria Math" panose="02040503050406030204" pitchFamily="18" charset="0"/>
                              </a:rPr>
                              <m:t>𝑝𝑟𝑒</m:t>
                            </m:r>
                          </m:sup>
                        </m:sSubSup>
                      </m:oMath>
                    </m:oMathPara>
                  </a14:m>
                  <a:endParaRPr lang="en-GB" dirty="0">
                    <a:solidFill>
                      <a:srgbClr val="FF9900"/>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6831979" y="1212677"/>
                  <a:ext cx="1484637" cy="424090"/>
                </a:xfrm>
                <a:prstGeom prst="rect">
                  <a:avLst/>
                </a:prstGeom>
                <a:blipFill rotWithShape="0">
                  <a:blip r:embed="rId14"/>
                  <a:stretch>
                    <a:fillRect b="-28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4647510" y="2238885"/>
                  <a:ext cx="1639808" cy="4149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0" i="1" smtClean="0">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1</m:t>
                            </m:r>
                          </m:sub>
                          <m:sup>
                            <m:r>
                              <a:rPr lang="en-GB" b="0" i="1" smtClean="0">
                                <a:solidFill>
                                  <a:srgbClr val="FF9900"/>
                                </a:solidFill>
                                <a:latin typeface="Cambria Math" panose="02040503050406030204" pitchFamily="18" charset="0"/>
                              </a:rPr>
                              <m:t>𝑎</m:t>
                            </m:r>
                            <m:r>
                              <a:rPr lang="en-GB" b="0" i="1" smtClean="0">
                                <a:solidFill>
                                  <a:srgbClr val="FF9900"/>
                                </a:solidFill>
                                <a:latin typeface="Cambria Math" panose="02040503050406030204" pitchFamily="18" charset="0"/>
                              </a:rPr>
                              <m:t>,</m:t>
                            </m:r>
                            <m:r>
                              <a:rPr lang="en-GB" b="0" i="1" smtClean="0">
                                <a:solidFill>
                                  <a:srgbClr val="FF9900"/>
                                </a:solidFill>
                                <a:latin typeface="Cambria Math" panose="02040503050406030204" pitchFamily="18" charset="0"/>
                              </a:rPr>
                              <m:t>𝑝𝑜𝑠𝑡</m:t>
                            </m:r>
                          </m:sup>
                        </m:sSubSup>
                        <m:r>
                          <a:rPr lang="en-GB" b="0" i="1" smtClean="0">
                            <a:solidFill>
                              <a:srgbClr val="FF9900"/>
                            </a:solidFill>
                            <a:latin typeface="Cambria Math" panose="02040503050406030204" pitchFamily="18" charset="0"/>
                          </a:rPr>
                          <m:t>,</m:t>
                        </m:r>
                        <m:sSubSup>
                          <m:sSubSupPr>
                            <m:ctrlPr>
                              <a:rPr lang="en-GB" i="1">
                                <a:solidFill>
                                  <a:srgbClr val="FF9900"/>
                                </a:solidFill>
                                <a:latin typeface="Cambria Math" panose="02040503050406030204" pitchFamily="18" charset="0"/>
                              </a:rPr>
                            </m:ctrlPr>
                          </m:sSubSupPr>
                          <m:e>
                            <m:r>
                              <a:rPr lang="en-GB" i="1">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2</m:t>
                            </m:r>
                          </m:sub>
                          <m:sup>
                            <m:r>
                              <a:rPr lang="en-GB" i="1">
                                <a:solidFill>
                                  <a:srgbClr val="FF9900"/>
                                </a:solidFill>
                                <a:latin typeface="Cambria Math" panose="02040503050406030204" pitchFamily="18" charset="0"/>
                              </a:rPr>
                              <m:t>𝑎</m:t>
                            </m:r>
                            <m:r>
                              <a:rPr lang="en-GB" i="1">
                                <a:solidFill>
                                  <a:srgbClr val="FF9900"/>
                                </a:solidFill>
                                <a:latin typeface="Cambria Math" panose="02040503050406030204" pitchFamily="18" charset="0"/>
                              </a:rPr>
                              <m:t>,</m:t>
                            </m:r>
                            <m:r>
                              <a:rPr lang="en-GB" i="1">
                                <a:solidFill>
                                  <a:srgbClr val="FF9900"/>
                                </a:solidFill>
                                <a:latin typeface="Cambria Math" panose="02040503050406030204" pitchFamily="18" charset="0"/>
                              </a:rPr>
                              <m:t>𝑝𝑜𝑠𝑡</m:t>
                            </m:r>
                          </m:sup>
                        </m:sSubSup>
                      </m:oMath>
                    </m:oMathPara>
                  </a14:m>
                  <a:endParaRPr lang="en-GB" dirty="0">
                    <a:solidFill>
                      <a:srgbClr val="FF9900"/>
                    </a:solidFill>
                  </a:endParaRPr>
                </a:p>
              </p:txBody>
            </p:sp>
          </mc:Choice>
          <mc:Fallback xmlns="">
            <p:sp>
              <p:nvSpPr>
                <p:cNvPr id="49" name="Rectangle 48"/>
                <p:cNvSpPr>
                  <a:spLocks noRot="1" noChangeAspect="1" noMove="1" noResize="1" noEditPoints="1" noAdjustHandles="1" noChangeArrowheads="1" noChangeShapeType="1" noTextEdit="1"/>
                </p:cNvSpPr>
                <p:nvPr/>
              </p:nvSpPr>
              <p:spPr>
                <a:xfrm>
                  <a:off x="4647510" y="2238885"/>
                  <a:ext cx="1639808" cy="414922"/>
                </a:xfrm>
                <a:prstGeom prst="rect">
                  <a:avLst/>
                </a:prstGeom>
                <a:blipFill rotWithShape="0">
                  <a:blip r:embed="rId15"/>
                  <a:stretch>
                    <a:fillRect b="-14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6685657" y="2234301"/>
                  <a:ext cx="1630959" cy="4240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0" i="1" smtClean="0">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1</m:t>
                            </m:r>
                          </m:sub>
                          <m:sup>
                            <m:r>
                              <a:rPr lang="en-GB" b="0" i="1" smtClean="0">
                                <a:solidFill>
                                  <a:srgbClr val="FF9900"/>
                                </a:solidFill>
                                <a:latin typeface="Cambria Math" panose="02040503050406030204" pitchFamily="18" charset="0"/>
                              </a:rPr>
                              <m:t>𝑏</m:t>
                            </m:r>
                            <m:r>
                              <a:rPr lang="en-GB" b="0" i="1" smtClean="0">
                                <a:solidFill>
                                  <a:srgbClr val="FF9900"/>
                                </a:solidFill>
                                <a:latin typeface="Cambria Math" panose="02040503050406030204" pitchFamily="18" charset="0"/>
                              </a:rPr>
                              <m:t>,</m:t>
                            </m:r>
                            <m:r>
                              <a:rPr lang="en-GB" b="0" i="1" smtClean="0">
                                <a:solidFill>
                                  <a:srgbClr val="FF9900"/>
                                </a:solidFill>
                                <a:latin typeface="Cambria Math" panose="02040503050406030204" pitchFamily="18" charset="0"/>
                              </a:rPr>
                              <m:t>𝑝𝑜𝑠𝑡</m:t>
                            </m:r>
                          </m:sup>
                        </m:sSubSup>
                        <m:r>
                          <a:rPr lang="en-GB" b="0" i="1" smtClean="0">
                            <a:solidFill>
                              <a:srgbClr val="FF9900"/>
                            </a:solidFill>
                            <a:latin typeface="Cambria Math" panose="02040503050406030204" pitchFamily="18" charset="0"/>
                          </a:rPr>
                          <m:t>,</m:t>
                        </m:r>
                        <m:sSubSup>
                          <m:sSubSupPr>
                            <m:ctrlPr>
                              <a:rPr lang="en-GB" i="1">
                                <a:solidFill>
                                  <a:srgbClr val="FF9900"/>
                                </a:solidFill>
                                <a:latin typeface="Cambria Math" panose="02040503050406030204" pitchFamily="18" charset="0"/>
                              </a:rPr>
                            </m:ctrlPr>
                          </m:sSubSupPr>
                          <m:e>
                            <m:r>
                              <a:rPr lang="en-GB" i="1">
                                <a:solidFill>
                                  <a:srgbClr val="FF9900"/>
                                </a:solidFill>
                                <a:latin typeface="Cambria Math" panose="02040503050406030204" pitchFamily="18" charset="0"/>
                              </a:rPr>
                              <m:t>𝑏</m:t>
                            </m:r>
                          </m:e>
                          <m:sub>
                            <m:r>
                              <a:rPr lang="en-GB" b="0" i="1" smtClean="0">
                                <a:solidFill>
                                  <a:srgbClr val="FF9900"/>
                                </a:solidFill>
                                <a:latin typeface="Cambria Math" panose="02040503050406030204" pitchFamily="18" charset="0"/>
                              </a:rPr>
                              <m:t>2</m:t>
                            </m:r>
                          </m:sub>
                          <m:sup>
                            <m:r>
                              <a:rPr lang="en-GB" b="0" i="1" smtClean="0">
                                <a:solidFill>
                                  <a:srgbClr val="FF9900"/>
                                </a:solidFill>
                                <a:latin typeface="Cambria Math" panose="02040503050406030204" pitchFamily="18" charset="0"/>
                              </a:rPr>
                              <m:t>𝑏</m:t>
                            </m:r>
                            <m:r>
                              <a:rPr lang="en-GB" b="0" i="1" smtClean="0">
                                <a:solidFill>
                                  <a:srgbClr val="FF9900"/>
                                </a:solidFill>
                                <a:latin typeface="Cambria Math" panose="02040503050406030204" pitchFamily="18" charset="0"/>
                              </a:rPr>
                              <m:t>,</m:t>
                            </m:r>
                            <m:r>
                              <a:rPr lang="en-GB" i="1">
                                <a:solidFill>
                                  <a:srgbClr val="FF9900"/>
                                </a:solidFill>
                                <a:latin typeface="Cambria Math" panose="02040503050406030204" pitchFamily="18" charset="0"/>
                              </a:rPr>
                              <m:t>𝑝</m:t>
                            </m:r>
                            <m:r>
                              <a:rPr lang="en-GB" b="0" i="1" smtClean="0">
                                <a:solidFill>
                                  <a:srgbClr val="FF9900"/>
                                </a:solidFill>
                                <a:latin typeface="Cambria Math" panose="02040503050406030204" pitchFamily="18" charset="0"/>
                              </a:rPr>
                              <m:t>𝑜𝑠𝑡</m:t>
                            </m:r>
                          </m:sup>
                        </m:sSubSup>
                      </m:oMath>
                    </m:oMathPara>
                  </a14:m>
                  <a:endParaRPr lang="en-GB" dirty="0">
                    <a:solidFill>
                      <a:srgbClr val="FF9900"/>
                    </a:solidFill>
                  </a:endParaRPr>
                </a:p>
              </p:txBody>
            </p:sp>
          </mc:Choice>
          <mc:Fallback xmlns="">
            <p:sp>
              <p:nvSpPr>
                <p:cNvPr id="50" name="Rectangle 49"/>
                <p:cNvSpPr>
                  <a:spLocks noRot="1" noChangeAspect="1" noMove="1" noResize="1" noEditPoints="1" noAdjustHandles="1" noChangeArrowheads="1" noChangeShapeType="1" noTextEdit="1"/>
                </p:cNvSpPr>
                <p:nvPr/>
              </p:nvSpPr>
              <p:spPr>
                <a:xfrm>
                  <a:off x="6685657" y="2234301"/>
                  <a:ext cx="1630959" cy="424090"/>
                </a:xfrm>
                <a:prstGeom prst="rect">
                  <a:avLst/>
                </a:prstGeom>
                <a:blipFill rotWithShape="0">
                  <a:blip r:embed="rId16"/>
                  <a:stretch>
                    <a:fillRect b="-2899"/>
                  </a:stretch>
                </a:blipFill>
              </p:spPr>
              <p:txBody>
                <a:bodyPr/>
                <a:lstStyle/>
                <a:p>
                  <a:r>
                    <a:rPr lang="en-GB">
                      <a:noFill/>
                    </a:rPr>
                    <a:t> </a:t>
                  </a:r>
                </a:p>
              </p:txBody>
            </p:sp>
          </mc:Fallback>
        </mc:AlternateContent>
      </p:grpSp>
      <p:grpSp>
        <p:nvGrpSpPr>
          <p:cNvPr id="54" name="qcol"/>
          <p:cNvGrpSpPr/>
          <p:nvPr/>
        </p:nvGrpSpPr>
        <p:grpSpPr>
          <a:xfrm>
            <a:off x="5478204" y="2157315"/>
            <a:ext cx="1993777" cy="431528"/>
            <a:chOff x="5478204" y="2157315"/>
            <a:chExt cx="1993777" cy="431528"/>
          </a:xfrm>
        </p:grpSpPr>
        <mc:AlternateContent xmlns:mc="http://schemas.openxmlformats.org/markup-compatibility/2006">
          <mc:Choice xmlns:a14="http://schemas.microsoft.com/office/drawing/2010/main" Requires="a14">
            <p:sp>
              <p:nvSpPr>
                <p:cNvPr id="52" name="Rectangle 51"/>
                <p:cNvSpPr/>
                <p:nvPr/>
              </p:nvSpPr>
              <p:spPr>
                <a:xfrm>
                  <a:off x="6688177" y="2157315"/>
                  <a:ext cx="783804" cy="4315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solidFill>
                                  <a:srgbClr val="7030A0"/>
                                </a:solidFill>
                                <a:latin typeface="Cambria Math" panose="02040503050406030204" pitchFamily="18" charset="0"/>
                              </a:rPr>
                            </m:ctrlPr>
                          </m:sSubSupPr>
                          <m:e>
                            <m:r>
                              <a:rPr lang="en-GB" b="1" i="1" smtClean="0">
                                <a:solidFill>
                                  <a:srgbClr val="7030A0"/>
                                </a:solidFill>
                                <a:latin typeface="Cambria Math" panose="02040503050406030204" pitchFamily="18" charset="0"/>
                              </a:rPr>
                              <m:t>𝒒</m:t>
                            </m:r>
                          </m:e>
                          <m:sub/>
                          <m:sup>
                            <m:r>
                              <a:rPr lang="en-GB" b="0" i="1" smtClean="0">
                                <a:solidFill>
                                  <a:srgbClr val="7030A0"/>
                                </a:solidFill>
                                <a:latin typeface="Cambria Math" panose="02040503050406030204" pitchFamily="18" charset="0"/>
                              </a:rPr>
                              <m:t>𝑏</m:t>
                            </m:r>
                            <m:r>
                              <a:rPr lang="en-GB" b="0" i="1" smtClean="0">
                                <a:solidFill>
                                  <a:srgbClr val="7030A0"/>
                                </a:solidFill>
                                <a:latin typeface="Cambria Math" panose="02040503050406030204" pitchFamily="18" charset="0"/>
                              </a:rPr>
                              <m:t>,</m:t>
                            </m:r>
                            <m:r>
                              <a:rPr lang="en-GB" b="0" i="1" smtClean="0">
                                <a:solidFill>
                                  <a:srgbClr val="7030A0"/>
                                </a:solidFill>
                                <a:latin typeface="Cambria Math" panose="02040503050406030204" pitchFamily="18" charset="0"/>
                              </a:rPr>
                              <m:t>𝑐𝑜𝑙</m:t>
                            </m:r>
                          </m:sup>
                        </m:sSubSup>
                      </m:oMath>
                    </m:oMathPara>
                  </a14:m>
                  <a:endParaRPr lang="en-GB" dirty="0">
                    <a:solidFill>
                      <a:srgbClr val="7030A0"/>
                    </a:solidFill>
                  </a:endParaRPr>
                </a:p>
              </p:txBody>
            </p:sp>
          </mc:Choice>
          <mc:Fallback>
            <p:sp>
              <p:nvSpPr>
                <p:cNvPr id="52" name="Rectangle 51"/>
                <p:cNvSpPr>
                  <a:spLocks noRot="1" noChangeAspect="1" noMove="1" noResize="1" noEditPoints="1" noAdjustHandles="1" noChangeArrowheads="1" noChangeShapeType="1" noTextEdit="1"/>
                </p:cNvSpPr>
                <p:nvPr/>
              </p:nvSpPr>
              <p:spPr>
                <a:xfrm>
                  <a:off x="6688177" y="2157315"/>
                  <a:ext cx="783804" cy="431528"/>
                </a:xfrm>
                <a:prstGeom prst="rect">
                  <a:avLst/>
                </a:prstGeom>
                <a:blipFill rotWithShape="0">
                  <a:blip r:embed="rId1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3" name="Rectangle 52"/>
                <p:cNvSpPr/>
                <p:nvPr/>
              </p:nvSpPr>
              <p:spPr>
                <a:xfrm>
                  <a:off x="5478204" y="2157315"/>
                  <a:ext cx="792396" cy="4260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solidFill>
                                  <a:srgbClr val="7030A0"/>
                                </a:solidFill>
                                <a:latin typeface="Cambria Math" panose="02040503050406030204" pitchFamily="18" charset="0"/>
                              </a:rPr>
                            </m:ctrlPr>
                          </m:sSubSupPr>
                          <m:e>
                            <m:r>
                              <a:rPr lang="en-GB" b="1" i="1" smtClean="0">
                                <a:solidFill>
                                  <a:srgbClr val="7030A0"/>
                                </a:solidFill>
                                <a:latin typeface="Cambria Math" panose="02040503050406030204" pitchFamily="18" charset="0"/>
                              </a:rPr>
                              <m:t>𝒒</m:t>
                            </m:r>
                          </m:e>
                          <m:sub/>
                          <m:sup>
                            <m:r>
                              <a:rPr lang="en-GB" b="0" i="1" smtClean="0">
                                <a:solidFill>
                                  <a:srgbClr val="7030A0"/>
                                </a:solidFill>
                                <a:latin typeface="Cambria Math" panose="02040503050406030204" pitchFamily="18" charset="0"/>
                              </a:rPr>
                              <m:t>𝑎</m:t>
                            </m:r>
                            <m:r>
                              <a:rPr lang="en-GB" b="0" i="1" smtClean="0">
                                <a:solidFill>
                                  <a:srgbClr val="7030A0"/>
                                </a:solidFill>
                                <a:latin typeface="Cambria Math" panose="02040503050406030204" pitchFamily="18" charset="0"/>
                              </a:rPr>
                              <m:t>,</m:t>
                            </m:r>
                            <m:r>
                              <a:rPr lang="en-GB" b="0" i="1" smtClean="0">
                                <a:solidFill>
                                  <a:srgbClr val="7030A0"/>
                                </a:solidFill>
                                <a:latin typeface="Cambria Math" panose="02040503050406030204" pitchFamily="18" charset="0"/>
                              </a:rPr>
                              <m:t>𝑐𝑜𝑙</m:t>
                            </m:r>
                          </m:sup>
                        </m:sSubSup>
                      </m:oMath>
                    </m:oMathPara>
                  </a14:m>
                  <a:endParaRPr lang="en-GB" dirty="0">
                    <a:solidFill>
                      <a:srgbClr val="7030A0"/>
                    </a:solidFill>
                  </a:endParaRPr>
                </a:p>
              </p:txBody>
            </p:sp>
          </mc:Choice>
          <mc:Fallback>
            <p:sp>
              <p:nvSpPr>
                <p:cNvPr id="53" name="Rectangle 52"/>
                <p:cNvSpPr>
                  <a:spLocks noRot="1" noChangeAspect="1" noMove="1" noResize="1" noEditPoints="1" noAdjustHandles="1" noChangeArrowheads="1" noChangeShapeType="1" noTextEdit="1"/>
                </p:cNvSpPr>
                <p:nvPr/>
              </p:nvSpPr>
              <p:spPr>
                <a:xfrm>
                  <a:off x="5478204" y="2157315"/>
                  <a:ext cx="792396" cy="426014"/>
                </a:xfrm>
                <a:prstGeom prst="rect">
                  <a:avLst/>
                </a:prstGeom>
                <a:blipFill rotWithShape="0">
                  <a:blip r:embed="rId18"/>
                  <a:stretch>
                    <a:fillRect b="-1429"/>
                  </a:stretch>
                </a:blipFill>
              </p:spPr>
              <p:txBody>
                <a:bodyPr/>
                <a:lstStyle/>
                <a:p>
                  <a:r>
                    <a:rPr lang="en-GB">
                      <a:noFill/>
                    </a:rPr>
                    <a:t> </a:t>
                  </a:r>
                </a:p>
              </p:txBody>
            </p:sp>
          </mc:Fallback>
        </mc:AlternateContent>
      </p:grpSp>
      <p:grpSp>
        <p:nvGrpSpPr>
          <p:cNvPr id="60" name="momenta k"/>
          <p:cNvGrpSpPr/>
          <p:nvPr/>
        </p:nvGrpSpPr>
        <p:grpSpPr>
          <a:xfrm>
            <a:off x="4526376" y="1405191"/>
            <a:ext cx="3893009" cy="1587289"/>
            <a:chOff x="4526376" y="1405191"/>
            <a:chExt cx="3893009" cy="1587289"/>
          </a:xfrm>
        </p:grpSpPr>
        <mc:AlternateContent xmlns:mc="http://schemas.openxmlformats.org/markup-compatibility/2006" xmlns:a14="http://schemas.microsoft.com/office/drawing/2010/main">
          <mc:Choice Requires="a14">
            <p:sp>
              <p:nvSpPr>
                <p:cNvPr id="56" name="Rectangle 55"/>
                <p:cNvSpPr/>
                <p:nvPr/>
              </p:nvSpPr>
              <p:spPr>
                <a:xfrm>
                  <a:off x="6590334" y="1405191"/>
                  <a:ext cx="824200" cy="4391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1" i="1">
                                <a:solidFill>
                                  <a:srgbClr val="FF9900"/>
                                </a:solidFill>
                                <a:latin typeface="Cambria Math" panose="02040503050406030204" pitchFamily="18" charset="0"/>
                              </a:rPr>
                              <m:t>𝒌</m:t>
                            </m:r>
                          </m:e>
                          <m:sub/>
                          <m:sup>
                            <m:r>
                              <a:rPr lang="en-GB" b="0" i="1" smtClean="0">
                                <a:solidFill>
                                  <a:srgbClr val="FF9900"/>
                                </a:solidFill>
                                <a:latin typeface="Cambria Math" panose="02040503050406030204" pitchFamily="18" charset="0"/>
                              </a:rPr>
                              <m:t>𝑏</m:t>
                            </m:r>
                            <m:r>
                              <a:rPr lang="en-GB" b="0" i="1" smtClean="0">
                                <a:solidFill>
                                  <a:srgbClr val="FF9900"/>
                                </a:solidFill>
                                <a:latin typeface="Cambria Math" panose="02040503050406030204" pitchFamily="18" charset="0"/>
                              </a:rPr>
                              <m:t>,</m:t>
                            </m:r>
                            <m:r>
                              <a:rPr lang="en-GB" b="0" i="1">
                                <a:solidFill>
                                  <a:srgbClr val="FF9900"/>
                                </a:solidFill>
                                <a:latin typeface="Cambria Math" panose="02040503050406030204" pitchFamily="18" charset="0"/>
                              </a:rPr>
                              <m:t>𝑝𝑟𝑒</m:t>
                            </m:r>
                          </m:sup>
                        </m:sSubSup>
                      </m:oMath>
                    </m:oMathPara>
                  </a14:m>
                  <a:endParaRPr lang="en-GB" dirty="0">
                    <a:solidFill>
                      <a:srgbClr val="FF9900"/>
                    </a:solidFill>
                  </a:endParaRPr>
                </a:p>
              </p:txBody>
            </p:sp>
          </mc:Choice>
          <mc:Fallback xmlns="">
            <p:sp>
              <p:nvSpPr>
                <p:cNvPr id="56" name="Rectangle 55"/>
                <p:cNvSpPr>
                  <a:spLocks noRot="1" noChangeAspect="1" noMove="1" noResize="1" noEditPoints="1" noAdjustHandles="1" noChangeArrowheads="1" noChangeShapeType="1" noTextEdit="1"/>
                </p:cNvSpPr>
                <p:nvPr/>
              </p:nvSpPr>
              <p:spPr>
                <a:xfrm>
                  <a:off x="6590334" y="1405191"/>
                  <a:ext cx="824200" cy="439159"/>
                </a:xfrm>
                <a:prstGeom prst="rect">
                  <a:avLst/>
                </a:prstGeom>
                <a:blipFill rotWithShape="0">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7514073" y="2556142"/>
                  <a:ext cx="905312" cy="4363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1" i="1">
                                <a:solidFill>
                                  <a:srgbClr val="FF9900"/>
                                </a:solidFill>
                                <a:latin typeface="Cambria Math" panose="02040503050406030204" pitchFamily="18" charset="0"/>
                              </a:rPr>
                              <m:t>𝒌</m:t>
                            </m:r>
                          </m:e>
                          <m:sub/>
                          <m:sup>
                            <m:r>
                              <a:rPr lang="en-GB" b="0" i="1" smtClean="0">
                                <a:solidFill>
                                  <a:srgbClr val="FF9900"/>
                                </a:solidFill>
                                <a:latin typeface="Cambria Math" panose="02040503050406030204" pitchFamily="18" charset="0"/>
                              </a:rPr>
                              <m:t>𝑏</m:t>
                            </m:r>
                            <m:r>
                              <a:rPr lang="en-GB" b="0" i="1" smtClean="0">
                                <a:solidFill>
                                  <a:srgbClr val="FF9900"/>
                                </a:solidFill>
                                <a:latin typeface="Cambria Math" panose="02040503050406030204" pitchFamily="18" charset="0"/>
                              </a:rPr>
                              <m:t>,</m:t>
                            </m:r>
                            <m:r>
                              <a:rPr lang="en-GB" b="0" i="1">
                                <a:solidFill>
                                  <a:srgbClr val="FF9900"/>
                                </a:solidFill>
                                <a:latin typeface="Cambria Math" panose="02040503050406030204" pitchFamily="18" charset="0"/>
                              </a:rPr>
                              <m:t>𝑝</m:t>
                            </m:r>
                            <m:r>
                              <a:rPr lang="en-GB" b="0" i="1" smtClean="0">
                                <a:solidFill>
                                  <a:srgbClr val="FF9900"/>
                                </a:solidFill>
                                <a:latin typeface="Cambria Math" panose="02040503050406030204" pitchFamily="18" charset="0"/>
                              </a:rPr>
                              <m:t>𝑜𝑠𝑡</m:t>
                            </m:r>
                          </m:sup>
                        </m:sSubSup>
                      </m:oMath>
                    </m:oMathPara>
                  </a14:m>
                  <a:endParaRPr lang="en-GB" dirty="0">
                    <a:solidFill>
                      <a:srgbClr val="FF9900"/>
                    </a:solidFill>
                  </a:endParaRPr>
                </a:p>
              </p:txBody>
            </p:sp>
          </mc:Choice>
          <mc:Fallback xmlns="">
            <p:sp>
              <p:nvSpPr>
                <p:cNvPr id="57" name="Rectangle 56"/>
                <p:cNvSpPr>
                  <a:spLocks noRot="1" noChangeAspect="1" noMove="1" noResize="1" noEditPoints="1" noAdjustHandles="1" noChangeArrowheads="1" noChangeShapeType="1" noTextEdit="1"/>
                </p:cNvSpPr>
                <p:nvPr/>
              </p:nvSpPr>
              <p:spPr>
                <a:xfrm>
                  <a:off x="7514073" y="2556142"/>
                  <a:ext cx="905312" cy="436338"/>
                </a:xfrm>
                <a:prstGeom prst="rect">
                  <a:avLst/>
                </a:prstGeom>
                <a:blipFill rotWithShape="0">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5610221" y="1420772"/>
                  <a:ext cx="836576" cy="407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1" i="1">
                                <a:solidFill>
                                  <a:srgbClr val="FF9900"/>
                                </a:solidFill>
                                <a:latin typeface="Cambria Math" panose="02040503050406030204" pitchFamily="18" charset="0"/>
                              </a:rPr>
                              <m:t>𝒌</m:t>
                            </m:r>
                          </m:e>
                          <m:sub/>
                          <m:sup>
                            <m:r>
                              <a:rPr lang="en-GB" b="0" i="1" smtClean="0">
                                <a:solidFill>
                                  <a:srgbClr val="FF9900"/>
                                </a:solidFill>
                                <a:latin typeface="Cambria Math" panose="02040503050406030204" pitchFamily="18" charset="0"/>
                              </a:rPr>
                              <m:t>𝑎</m:t>
                            </m:r>
                            <m:r>
                              <a:rPr lang="en-GB" b="0" i="1" smtClean="0">
                                <a:solidFill>
                                  <a:srgbClr val="FF9900"/>
                                </a:solidFill>
                                <a:latin typeface="Cambria Math" panose="02040503050406030204" pitchFamily="18" charset="0"/>
                              </a:rPr>
                              <m:t>,</m:t>
                            </m:r>
                            <m:r>
                              <a:rPr lang="en-GB" b="0" i="1">
                                <a:solidFill>
                                  <a:srgbClr val="FF9900"/>
                                </a:solidFill>
                                <a:latin typeface="Cambria Math" panose="02040503050406030204" pitchFamily="18" charset="0"/>
                              </a:rPr>
                              <m:t>𝑝𝑟𝑒</m:t>
                            </m:r>
                          </m:sup>
                        </m:sSubSup>
                      </m:oMath>
                    </m:oMathPara>
                  </a14:m>
                  <a:endParaRPr lang="en-GB" dirty="0">
                    <a:solidFill>
                      <a:srgbClr val="FF9900"/>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5610221" y="1420772"/>
                  <a:ext cx="836576" cy="407997"/>
                </a:xfrm>
                <a:prstGeom prst="rect">
                  <a:avLst/>
                </a:prstGeom>
                <a:blipFill rotWithShape="0">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4526376" y="2560727"/>
                  <a:ext cx="909736" cy="4271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9900"/>
                                </a:solidFill>
                                <a:latin typeface="Cambria Math" panose="02040503050406030204" pitchFamily="18" charset="0"/>
                              </a:rPr>
                            </m:ctrlPr>
                          </m:sSubSupPr>
                          <m:e>
                            <m:r>
                              <a:rPr lang="en-GB" b="1" i="1">
                                <a:solidFill>
                                  <a:srgbClr val="FF9900"/>
                                </a:solidFill>
                                <a:latin typeface="Cambria Math" panose="02040503050406030204" pitchFamily="18" charset="0"/>
                              </a:rPr>
                              <m:t>𝒌</m:t>
                            </m:r>
                          </m:e>
                          <m:sub/>
                          <m:sup>
                            <m:r>
                              <a:rPr lang="en-GB" b="0" i="1" smtClean="0">
                                <a:solidFill>
                                  <a:srgbClr val="FF9900"/>
                                </a:solidFill>
                                <a:latin typeface="Cambria Math" panose="02040503050406030204" pitchFamily="18" charset="0"/>
                              </a:rPr>
                              <m:t>𝑎</m:t>
                            </m:r>
                            <m:r>
                              <a:rPr lang="en-GB" b="0" i="1" smtClean="0">
                                <a:solidFill>
                                  <a:srgbClr val="FF9900"/>
                                </a:solidFill>
                                <a:latin typeface="Cambria Math" panose="02040503050406030204" pitchFamily="18" charset="0"/>
                              </a:rPr>
                              <m:t>,</m:t>
                            </m:r>
                            <m:r>
                              <a:rPr lang="en-GB" b="0" i="1">
                                <a:solidFill>
                                  <a:srgbClr val="FF9900"/>
                                </a:solidFill>
                                <a:latin typeface="Cambria Math" panose="02040503050406030204" pitchFamily="18" charset="0"/>
                              </a:rPr>
                              <m:t>𝑝</m:t>
                            </m:r>
                            <m:r>
                              <a:rPr lang="en-GB" b="0" i="1" smtClean="0">
                                <a:solidFill>
                                  <a:srgbClr val="FF9900"/>
                                </a:solidFill>
                                <a:latin typeface="Cambria Math" panose="02040503050406030204" pitchFamily="18" charset="0"/>
                              </a:rPr>
                              <m:t>𝑜𝑠𝑡</m:t>
                            </m:r>
                          </m:sup>
                        </m:sSubSup>
                      </m:oMath>
                    </m:oMathPara>
                  </a14:m>
                  <a:endParaRPr lang="en-GB" dirty="0">
                    <a:solidFill>
                      <a:srgbClr val="FF99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4526376" y="2560727"/>
                  <a:ext cx="909736" cy="427168"/>
                </a:xfrm>
                <a:prstGeom prst="rect">
                  <a:avLst/>
                </a:prstGeom>
                <a:blipFill rotWithShape="0">
                  <a:blip r:embed="rId22"/>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55" name="p(t)"/>
              <p:cNvSpPr txBox="1"/>
              <p:nvPr/>
            </p:nvSpPr>
            <p:spPr>
              <a:xfrm>
                <a:off x="3270317" y="5990645"/>
                <a:ext cx="3669331" cy="57810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GB" b="1" i="1" smtClean="0">
                          <a:latin typeface="Cambria Math" panose="02040503050406030204" pitchFamily="18" charset="0"/>
                        </a:rPr>
                        <m:t>𝒒</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p>
                        <m:sSupPr>
                          <m:ctrlPr>
                            <a:rPr lang="en-GB" i="1" smtClean="0">
                              <a:solidFill>
                                <a:srgbClr val="7030A0"/>
                              </a:solidFill>
                              <a:latin typeface="Cambria Math" panose="02040503050406030204" pitchFamily="18" charset="0"/>
                            </a:rPr>
                          </m:ctrlPr>
                        </m:sSupPr>
                        <m:e>
                          <m:r>
                            <a:rPr lang="en-GB" b="1" i="1" smtClean="0">
                              <a:solidFill>
                                <a:srgbClr val="7030A0"/>
                              </a:solidFill>
                              <a:latin typeface="Cambria Math" panose="02040503050406030204" pitchFamily="18" charset="0"/>
                            </a:rPr>
                            <m:t>𝒒</m:t>
                          </m:r>
                        </m:e>
                        <m:sup>
                          <m:r>
                            <a:rPr lang="en-GB" i="1">
                              <a:solidFill>
                                <a:srgbClr val="7030A0"/>
                              </a:solidFill>
                              <a:latin typeface="Cambria Math" panose="02040503050406030204" pitchFamily="18" charset="0"/>
                            </a:rPr>
                            <m:t>𝑐𝑜𝑙</m:t>
                          </m:r>
                        </m:sup>
                      </m:sSup>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𝑡</m:t>
                          </m:r>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𝑐𝑜𝑙</m:t>
                              </m:r>
                            </m:sup>
                          </m:sSup>
                        </m:num>
                        <m:den>
                          <m:r>
                            <a:rPr lang="en-GB" b="0" i="1" smtClean="0">
                              <a:latin typeface="Cambria Math" panose="02040503050406030204" pitchFamily="18" charset="0"/>
                            </a:rPr>
                            <m:t>2</m:t>
                          </m:r>
                        </m:den>
                      </m:f>
                      <m:d>
                        <m:dPr>
                          <m:ctrlPr>
                            <a:rPr lang="en-GB" b="0" i="1" smtClean="0">
                              <a:latin typeface="Cambria Math" panose="02040503050406030204" pitchFamily="18" charset="0"/>
                            </a:rPr>
                          </m:ctrlPr>
                        </m:dPr>
                        <m:e>
                          <m:m>
                            <m:mPr>
                              <m:mcs>
                                <m:mc>
                                  <m:mcPr>
                                    <m:count m:val="1"/>
                                    <m:mcJc m:val="center"/>
                                  </m:mcPr>
                                </m:mc>
                              </m:mcs>
                              <m:ctrlPr>
                                <a:rPr lang="en-GB" b="0" i="1" smtClean="0">
                                  <a:latin typeface="Cambria Math" panose="02040503050406030204" pitchFamily="18" charset="0"/>
                                </a:rPr>
                              </m:ctrlPr>
                            </m:mPr>
                            <m:mr>
                              <m:e>
                                <m:r>
                                  <m:rPr>
                                    <m:brk m:alnAt="7"/>
                                  </m:rPr>
                                  <a:rPr lang="en-GB" b="0" i="1" smtClean="0">
                                    <a:latin typeface="Cambria Math" panose="02040503050406030204" pitchFamily="18" charset="0"/>
                                  </a:rPr>
                                  <m:t>0</m:t>
                                </m:r>
                              </m:e>
                            </m:mr>
                            <m:mr>
                              <m:e>
                                <m:r>
                                  <a:rPr lang="en-GB" b="1" i="1" smtClean="0">
                                    <a:latin typeface="Cambria Math" panose="02040503050406030204" pitchFamily="18" charset="0"/>
                                  </a:rPr>
                                  <m:t>𝒘</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e>
                            </m:mr>
                          </m:m>
                        </m:e>
                      </m:d>
                      <m:r>
                        <a:rPr lang="en-GB" b="0" i="1" smtClean="0">
                          <a:latin typeface="Cambria Math" panose="02040503050406030204" pitchFamily="18" charset="0"/>
                          <a:ea typeface="Cambria Math" panose="02040503050406030204" pitchFamily="18" charset="0"/>
                        </a:rPr>
                        <m:t>⨂</m:t>
                      </m:r>
                      <m:sSup>
                        <m:sSupPr>
                          <m:ctrlPr>
                            <a:rPr lang="en-GB" i="1" smtClean="0">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𝒒</m:t>
                          </m:r>
                        </m:e>
                        <m:sup>
                          <m:r>
                            <a:rPr lang="en-GB" i="1">
                              <a:solidFill>
                                <a:srgbClr val="7030A0"/>
                              </a:solidFill>
                              <a:latin typeface="Cambria Math" panose="02040503050406030204" pitchFamily="18" charset="0"/>
                            </a:rPr>
                            <m:t>𝑐𝑜𝑙</m:t>
                          </m:r>
                        </m:sup>
                      </m:sSup>
                    </m:oMath>
                  </m:oMathPara>
                </a14:m>
                <a:endParaRPr lang="en-GB" dirty="0"/>
              </a:p>
            </p:txBody>
          </p:sp>
        </mc:Choice>
        <mc:Fallback>
          <p:sp>
            <p:nvSpPr>
              <p:cNvPr id="55" name="p(t)"/>
              <p:cNvSpPr txBox="1">
                <a:spLocks noRot="1" noChangeAspect="1" noMove="1" noResize="1" noEditPoints="1" noAdjustHandles="1" noChangeArrowheads="1" noChangeShapeType="1" noTextEdit="1"/>
              </p:cNvSpPr>
              <p:nvPr/>
            </p:nvSpPr>
            <p:spPr>
              <a:xfrm>
                <a:off x="3270317" y="5990645"/>
                <a:ext cx="3669331" cy="578107"/>
              </a:xfrm>
              <a:prstGeom prst="rect">
                <a:avLst/>
              </a:prstGeom>
              <a:blipFill rotWithShape="0">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745127" y="6199420"/>
                <a:ext cx="22902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  </m:t>
                      </m:r>
                      <m:r>
                        <a:rPr lang="en-GB" b="1" i="1" smtClean="0">
                          <a:latin typeface="Cambria Math" panose="02040503050406030204" pitchFamily="18" charset="0"/>
                        </a:rPr>
                        <m:t>𝒘</m:t>
                      </m:r>
                      <m:d>
                        <m:dPr>
                          <m:ctrlPr>
                            <a:rPr lang="en-GB" b="1" i="1">
                              <a:latin typeface="Cambria Math" panose="02040503050406030204" pitchFamily="18" charset="0"/>
                            </a:rPr>
                          </m:ctrlPr>
                        </m:dPr>
                        <m:e>
                          <m:r>
                            <a:rPr lang="en-GB" i="1">
                              <a:latin typeface="Cambria Math" panose="02040503050406030204" pitchFamily="18" charset="0"/>
                            </a:rPr>
                            <m:t>𝑡</m:t>
                          </m:r>
                        </m:e>
                      </m:d>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1" i="1" smtClean="0">
                              <a:latin typeface="Cambria Math" panose="02040503050406030204" pitchFamily="18" charset="0"/>
                            </a:rPr>
                            <m:t>𝑰</m:t>
                          </m:r>
                        </m:e>
                        <m:sup>
                          <m:r>
                            <a:rPr lang="en-GB" b="0" i="1" smtClean="0">
                              <a:latin typeface="Cambria Math" panose="02040503050406030204" pitchFamily="18" charset="0"/>
                            </a:rPr>
                            <m:t>−1</m:t>
                          </m:r>
                        </m:sup>
                      </m:sSup>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r>
                        <a:rPr lang="en-GB" b="1" i="1" smtClean="0">
                          <a:solidFill>
                            <a:srgbClr val="FF9900"/>
                          </a:solidFill>
                          <a:latin typeface="Cambria Math" panose="02040503050406030204" pitchFamily="18" charset="0"/>
                        </a:rPr>
                        <m:t>𝒌</m:t>
                      </m:r>
                    </m:oMath>
                  </m:oMathPara>
                </a14:m>
                <a:endParaRPr lang="en-GB" dirty="0"/>
              </a:p>
            </p:txBody>
          </p:sp>
        </mc:Choice>
        <mc:Fallback xmlns="">
          <p:sp>
            <p:nvSpPr>
              <p:cNvPr id="8" name="Rectangle 7"/>
              <p:cNvSpPr>
                <a:spLocks noRot="1" noChangeAspect="1" noMove="1" noResize="1" noEditPoints="1" noAdjustHandles="1" noChangeArrowheads="1" noChangeShapeType="1" noTextEdit="1"/>
              </p:cNvSpPr>
              <p:nvPr/>
            </p:nvSpPr>
            <p:spPr>
              <a:xfrm>
                <a:off x="6745127" y="6199420"/>
                <a:ext cx="2290242" cy="369332"/>
              </a:xfrm>
              <a:prstGeom prst="rect">
                <a:avLst/>
              </a:prstGeom>
              <a:blipFill rotWithShape="0">
                <a:blip r:embed="rId24"/>
                <a:stretch>
                  <a:fillRect b="-13115"/>
                </a:stretch>
              </a:blipFill>
            </p:spPr>
            <p:txBody>
              <a:bodyPr/>
              <a:lstStyle/>
              <a:p>
                <a:r>
                  <a:rPr lang="en-GB">
                    <a:noFill/>
                  </a:rPr>
                  <a:t> </a:t>
                </a:r>
              </a:p>
            </p:txBody>
          </p:sp>
        </mc:Fallback>
      </mc:AlternateContent>
      <p:cxnSp>
        <p:nvCxnSpPr>
          <p:cNvPr id="61" name="Straight Arrow Connector 60"/>
          <p:cNvCxnSpPr/>
          <p:nvPr/>
        </p:nvCxnSpPr>
        <p:spPr>
          <a:xfrm>
            <a:off x="6419397" y="2594875"/>
            <a:ext cx="482020" cy="199307"/>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6387374" y="2645264"/>
                <a:ext cx="4812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𝑗</m:t>
                      </m:r>
                      <m:r>
                        <a:rPr lang="en-GB" b="1" i="1" smtClean="0">
                          <a:latin typeface="Cambria Math" panose="02040503050406030204" pitchFamily="18" charset="0"/>
                        </a:rPr>
                        <m:t>𝒏</m:t>
                      </m:r>
                    </m:oMath>
                  </m:oMathPara>
                </a14:m>
                <a:endParaRPr lang="en-GB" dirty="0"/>
              </a:p>
            </p:txBody>
          </p:sp>
        </mc:Choice>
        <mc:Fallback xmlns="">
          <p:sp>
            <p:nvSpPr>
              <p:cNvPr id="62" name="Rectangle 61"/>
              <p:cNvSpPr>
                <a:spLocks noRot="1" noChangeAspect="1" noMove="1" noResize="1" noEditPoints="1" noAdjustHandles="1" noChangeArrowheads="1" noChangeShapeType="1" noTextEdit="1"/>
              </p:cNvSpPr>
              <p:nvPr/>
            </p:nvSpPr>
            <p:spPr>
              <a:xfrm>
                <a:off x="6387374" y="2645264"/>
                <a:ext cx="481222" cy="369332"/>
              </a:xfrm>
              <a:prstGeom prst="rect">
                <a:avLst/>
              </a:prstGeom>
              <a:blipFill rotWithShape="0">
                <a:blip r:embed="rId25"/>
                <a:stretch>
                  <a:fillRect b="-13115"/>
                </a:stretch>
              </a:blipFill>
            </p:spPr>
            <p:txBody>
              <a:bodyPr/>
              <a:lstStyle/>
              <a:p>
                <a:r>
                  <a:rPr lang="en-GB">
                    <a:noFill/>
                  </a:rPr>
                  <a:t> </a:t>
                </a:r>
              </a:p>
            </p:txBody>
          </p:sp>
        </mc:Fallback>
      </mc:AlternateContent>
      <p:sp>
        <p:nvSpPr>
          <p:cNvPr id="20" name="TextBox 19"/>
          <p:cNvSpPr txBox="1"/>
          <p:nvPr/>
        </p:nvSpPr>
        <p:spPr>
          <a:xfrm>
            <a:off x="3172919" y="3839454"/>
            <a:ext cx="1313245" cy="369332"/>
          </a:xfrm>
          <a:prstGeom prst="rect">
            <a:avLst/>
          </a:prstGeom>
          <a:noFill/>
        </p:spPr>
        <p:txBody>
          <a:bodyPr wrap="none" rtlCol="0">
            <a:spAutoFit/>
          </a:bodyPr>
          <a:lstStyle/>
          <a:p>
            <a:r>
              <a:rPr lang="en-GB" dirty="0" smtClean="0"/>
              <a:t>Euler-YXY:</a:t>
            </a:r>
            <a:endParaRPr lang="en-GB" dirty="0"/>
          </a:p>
        </p:txBody>
      </p:sp>
    </p:spTree>
    <p:extLst>
      <p:ext uri="{BB962C8B-B14F-4D97-AF65-F5344CB8AC3E}">
        <p14:creationId xmlns:p14="http://schemas.microsoft.com/office/powerpoint/2010/main" val="393389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par>
                                <p:cTn id="38" presetID="10" presetClass="exit" presetSubtype="0" fill="hold" nodeType="withEffect">
                                  <p:stCondLst>
                                    <p:cond delay="0"/>
                                  </p:stCondLst>
                                  <p:childTnLst>
                                    <p:animEffect transition="out" filter="fade">
                                      <p:cBhvr>
                                        <p:cTn id="39" dur="500"/>
                                        <p:tgtEl>
                                          <p:spTgt spid="64"/>
                                        </p:tgtEl>
                                      </p:cBhvr>
                                    </p:animEffect>
                                    <p:set>
                                      <p:cBhvr>
                                        <p:cTn id="40" dur="1" fill="hold">
                                          <p:stCondLst>
                                            <p:cond delay="499"/>
                                          </p:stCondLst>
                                        </p:cTn>
                                        <p:tgtEl>
                                          <p:spTgt spid="64"/>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par>
                                <p:cTn id="54" presetID="10" presetClass="exit" presetSubtype="0" fill="hold" nodeType="with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500"/>
                                        <p:tgtEl>
                                          <p:spTgt spid="3">
                                            <p:txEl>
                                              <p:pRg st="4" end="4"/>
                                            </p:txEl>
                                          </p:spTgt>
                                        </p:tgtEl>
                                      </p:cBhvr>
                                    </p:animEffect>
                                  </p:childTnLst>
                                </p:cTn>
                              </p:par>
                              <p:par>
                                <p:cTn id="70" presetID="10" presetClass="exit" presetSubtype="0" fill="hold" nodeType="withEffect">
                                  <p:stCondLst>
                                    <p:cond delay="0"/>
                                  </p:stCondLst>
                                  <p:childTnLst>
                                    <p:animEffect transition="out" filter="fade">
                                      <p:cBhvr>
                                        <p:cTn id="71" dur="500"/>
                                        <p:tgtEl>
                                          <p:spTgt spid="46"/>
                                        </p:tgtEl>
                                      </p:cBhvr>
                                    </p:animEffect>
                                    <p:set>
                                      <p:cBhvr>
                                        <p:cTn id="72" dur="1" fill="hold">
                                          <p:stCondLst>
                                            <p:cond delay="499"/>
                                          </p:stCondLst>
                                        </p:cTn>
                                        <p:tgtEl>
                                          <p:spTgt spid="4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xit" presetSubtype="0" fill="hold" nodeType="withEffect">
                                  <p:stCondLst>
                                    <p:cond delay="0"/>
                                  </p:stCondLst>
                                  <p:childTnLst>
                                    <p:animEffect transition="out" filter="fade">
                                      <p:cBhvr>
                                        <p:cTn id="86" dur="500"/>
                                        <p:tgtEl>
                                          <p:spTgt spid="51"/>
                                        </p:tgtEl>
                                      </p:cBhvr>
                                    </p:animEffect>
                                    <p:set>
                                      <p:cBhvr>
                                        <p:cTn id="87" dur="1" fill="hold">
                                          <p:stCondLst>
                                            <p:cond delay="499"/>
                                          </p:stCondLst>
                                        </p:cTn>
                                        <p:tgtEl>
                                          <p:spTgt spid="5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fade">
                                      <p:cBhvr>
                                        <p:cTn id="92" dur="500"/>
                                        <p:tgtEl>
                                          <p:spTgt spid="3">
                                            <p:txEl>
                                              <p:pRg st="5" end="5"/>
                                            </p:txEl>
                                          </p:spTgt>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animEffect transition="in" filter="fade">
                                      <p:cBhvr>
                                        <p:cTn id="101" dur="500"/>
                                        <p:tgtEl>
                                          <p:spTgt spid="3">
                                            <p:txEl>
                                              <p:pRg st="6" end="6"/>
                                            </p:txEl>
                                          </p:spTgt>
                                        </p:tgtEl>
                                      </p:cBhvr>
                                    </p:animEffect>
                                  </p:childTnLst>
                                </p:cTn>
                              </p:par>
                              <p:par>
                                <p:cTn id="102" presetID="10" presetClass="exit" presetSubtype="0" fill="hold" nodeType="withEffect">
                                  <p:stCondLst>
                                    <p:cond delay="0"/>
                                  </p:stCondLst>
                                  <p:childTnLst>
                                    <p:animEffect transition="out" filter="fade">
                                      <p:cBhvr>
                                        <p:cTn id="103" dur="500"/>
                                        <p:tgtEl>
                                          <p:spTgt spid="54"/>
                                        </p:tgtEl>
                                      </p:cBhvr>
                                    </p:animEffect>
                                    <p:set>
                                      <p:cBhvr>
                                        <p:cTn id="104" dur="1" fill="hold">
                                          <p:stCondLst>
                                            <p:cond delay="499"/>
                                          </p:stCondLst>
                                        </p:cTn>
                                        <p:tgtEl>
                                          <p:spTgt spid="54"/>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fade">
                                      <p:cBhvr>
                                        <p:cTn id="108" dur="500"/>
                                        <p:tgtEl>
                                          <p:spTgt spid="6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fade">
                                      <p:cBhvr>
                                        <p:cTn id="113" dur="500"/>
                                        <p:tgtEl>
                                          <p:spTgt spid="5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500"/>
                                        <p:tgtEl>
                                          <p:spTgt spid="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
                                            <p:txEl>
                                              <p:pRg st="7" end="7"/>
                                            </p:txEl>
                                          </p:spTgt>
                                        </p:tgtEl>
                                        <p:attrNameLst>
                                          <p:attrName>style.visibility</p:attrName>
                                        </p:attrNameLst>
                                      </p:cBhvr>
                                      <p:to>
                                        <p:strVal val="visible"/>
                                      </p:to>
                                    </p:set>
                                    <p:animEffect transition="in" filter="fade">
                                      <p:cBhvr>
                                        <p:cTn id="123" dur="500"/>
                                        <p:tgtEl>
                                          <p:spTgt spid="3">
                                            <p:txEl>
                                              <p:pRg st="7" end="7"/>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
                                            <p:txEl>
                                              <p:pRg st="8" end="8"/>
                                            </p:txEl>
                                          </p:spTgt>
                                        </p:tgtEl>
                                        <p:attrNameLst>
                                          <p:attrName>style.visibility</p:attrName>
                                        </p:attrNameLst>
                                      </p:cBhvr>
                                      <p:to>
                                        <p:strVal val="visible"/>
                                      </p:to>
                                    </p:set>
                                    <p:animEffect transition="in" filter="fade">
                                      <p:cBhvr>
                                        <p:cTn id="128" dur="500"/>
                                        <p:tgtEl>
                                          <p:spTgt spid="3">
                                            <p:txEl>
                                              <p:pRg st="8" end="8"/>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
                                            <p:txEl>
                                              <p:pRg st="9" end="9"/>
                                            </p:txEl>
                                          </p:spTgt>
                                        </p:tgtEl>
                                        <p:attrNameLst>
                                          <p:attrName>style.visibility</p:attrName>
                                        </p:attrNameLst>
                                      </p:cBhvr>
                                      <p:to>
                                        <p:strVal val="visible"/>
                                      </p:to>
                                    </p:set>
                                    <p:animEffect transition="in" filter="fade">
                                      <p:cBhvr>
                                        <p:cTn id="133" dur="500"/>
                                        <p:tgtEl>
                                          <p:spTgt spid="3">
                                            <p:txEl>
                                              <p:pRg st="9" end="9"/>
                                            </p:txEl>
                                          </p:spTgt>
                                        </p:tgtEl>
                                      </p:cBhvr>
                                    </p:animEffect>
                                  </p:childTnLst>
                                </p:cTn>
                              </p:par>
                            </p:childTnLst>
                          </p:cTn>
                        </p:par>
                        <p:par>
                          <p:cTn id="134" fill="hold">
                            <p:stCondLst>
                              <p:cond delay="500"/>
                            </p:stCondLst>
                            <p:childTnLst>
                              <p:par>
                                <p:cTn id="135" presetID="10" presetClass="entr" presetSubtype="0" fill="hold" nodeType="after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500"/>
                                        <p:tgtEl>
                                          <p:spTgt spid="61"/>
                                        </p:tgtEl>
                                      </p:cBhvr>
                                    </p:animEffect>
                                  </p:childTnLst>
                                </p:cTn>
                              </p:par>
                            </p:childTnLst>
                          </p:cTn>
                        </p:par>
                        <p:par>
                          <p:cTn id="138" fill="hold">
                            <p:stCondLst>
                              <p:cond delay="1000"/>
                            </p:stCondLst>
                            <p:childTnLst>
                              <p:par>
                                <p:cTn id="139" presetID="10" presetClass="entr" presetSubtype="0" fill="hold" grpId="0" nodeType="afterEffect">
                                  <p:stCondLst>
                                    <p:cond delay="0"/>
                                  </p:stCondLst>
                                  <p:childTnLst>
                                    <p:set>
                                      <p:cBhvr>
                                        <p:cTn id="140" dur="1" fill="hold">
                                          <p:stCondLst>
                                            <p:cond delay="0"/>
                                          </p:stCondLst>
                                        </p:cTn>
                                        <p:tgtEl>
                                          <p:spTgt spid="62"/>
                                        </p:tgtEl>
                                        <p:attrNameLst>
                                          <p:attrName>style.visibility</p:attrName>
                                        </p:attrNameLst>
                                      </p:cBhvr>
                                      <p:to>
                                        <p:strVal val="visible"/>
                                      </p:to>
                                    </p:set>
                                    <p:animEffect transition="in" filter="fade">
                                      <p:cBhvr>
                                        <p:cTn id="141" dur="500"/>
                                        <p:tgtEl>
                                          <p:spTgt spid="62"/>
                                        </p:tgtEl>
                                      </p:cBhvr>
                                    </p:animEffect>
                                  </p:childTnLst>
                                </p:cTn>
                              </p:par>
                              <p:par>
                                <p:cTn id="142" presetID="10" presetClass="exit" presetSubtype="0" fill="hold" nodeType="withEffect">
                                  <p:stCondLst>
                                    <p:cond delay="0"/>
                                  </p:stCondLst>
                                  <p:childTnLst>
                                    <p:animEffect transition="out" filter="fade">
                                      <p:cBhvr>
                                        <p:cTn id="143" dur="500"/>
                                        <p:tgtEl>
                                          <p:spTgt spid="64"/>
                                        </p:tgtEl>
                                      </p:cBhvr>
                                    </p:animEffect>
                                    <p:set>
                                      <p:cBhvr>
                                        <p:cTn id="144"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55" grpId="0"/>
      <p:bldP spid="8" grpId="0"/>
      <p:bldP spid="62"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Assumptions</a:t>
            </a:r>
            <a:endParaRPr lang="en-GB" dirty="0"/>
          </a:p>
        </p:txBody>
      </p:sp>
      <p:sp>
        <p:nvSpPr>
          <p:cNvPr id="3" name="Content Placeholder 2"/>
          <p:cNvSpPr>
            <a:spLocks noGrp="1"/>
          </p:cNvSpPr>
          <p:nvPr>
            <p:ph idx="1"/>
          </p:nvPr>
        </p:nvSpPr>
        <p:spPr/>
        <p:txBody>
          <a:bodyPr/>
          <a:lstStyle/>
          <a:p>
            <a:r>
              <a:rPr lang="en-GB" dirty="0" smtClean="0"/>
              <a:t>Rigid objects</a:t>
            </a:r>
          </a:p>
          <a:p>
            <a:r>
              <a:rPr lang="en-GB" dirty="0" smtClean="0"/>
              <a:t>Collision instantaneous (impulse model)</a:t>
            </a:r>
            <a:endParaRPr lang="en-GB" dirty="0"/>
          </a:p>
          <a:p>
            <a:r>
              <a:rPr lang="en-GB" dirty="0" smtClean="0"/>
              <a:t>Air drag negligible</a:t>
            </a:r>
          </a:p>
          <a:p>
            <a:r>
              <a:rPr lang="en-GB" dirty="0"/>
              <a:t>Friction </a:t>
            </a:r>
            <a:r>
              <a:rPr lang="en-GB" dirty="0" smtClean="0"/>
              <a:t>negligible</a:t>
            </a:r>
          </a:p>
          <a:p>
            <a:r>
              <a:rPr lang="en-GB" dirty="0" smtClean="0"/>
              <a:t>3D scans of objects available (to acquire orientation)</a:t>
            </a:r>
          </a:p>
          <a:p>
            <a:r>
              <a:rPr lang="en-GB" dirty="0" smtClean="0"/>
              <a:t>Motion approximately parallel to camera</a:t>
            </a:r>
          </a:p>
        </p:txBody>
      </p:sp>
    </p:spTree>
    <p:extLst>
      <p:ext uri="{BB962C8B-B14F-4D97-AF65-F5344CB8AC3E}">
        <p14:creationId xmlns:p14="http://schemas.microsoft.com/office/powerpoint/2010/main" val="121654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Elbow Connector 228"/>
          <p:cNvCxnSpPr/>
          <p:nvPr/>
        </p:nvCxnSpPr>
        <p:spPr>
          <a:xfrm>
            <a:off x="4197069" y="2016949"/>
            <a:ext cx="354993" cy="235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Elbow Connector 614"/>
          <p:cNvCxnSpPr/>
          <p:nvPr/>
        </p:nvCxnSpPr>
        <p:spPr>
          <a:xfrm>
            <a:off x="6677731" y="1147344"/>
            <a:ext cx="1307704" cy="374452"/>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Elbow Connector 203"/>
          <p:cNvCxnSpPr/>
          <p:nvPr/>
        </p:nvCxnSpPr>
        <p:spPr>
          <a:xfrm>
            <a:off x="2218260" y="1198429"/>
            <a:ext cx="1361539" cy="1666967"/>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Elbow Connector 620"/>
          <p:cNvCxnSpPr/>
          <p:nvPr/>
        </p:nvCxnSpPr>
        <p:spPr>
          <a:xfrm flipV="1">
            <a:off x="6714201" y="3850340"/>
            <a:ext cx="896081" cy="1008903"/>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12" idx="2"/>
            <a:endCxn id="629" idx="1"/>
          </p:cNvCxnSpPr>
          <p:nvPr/>
        </p:nvCxnSpPr>
        <p:spPr>
          <a:xfrm rot="16200000" flipH="1">
            <a:off x="3513443" y="3735009"/>
            <a:ext cx="1007216" cy="1241250"/>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p:cNvCxnSpPr/>
          <p:nvPr/>
        </p:nvCxnSpPr>
        <p:spPr>
          <a:xfrm flipV="1">
            <a:off x="1117078" y="3144382"/>
            <a:ext cx="0" cy="4852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smtClean="0"/>
              <a:t>System</a:t>
            </a:r>
            <a:endParaRPr lang="en-GB" dirty="0"/>
          </a:p>
        </p:txBody>
      </p:sp>
      <p:sp>
        <p:nvSpPr>
          <p:cNvPr id="11" name="InitPos"/>
          <p:cNvSpPr/>
          <p:nvPr/>
        </p:nvSpPr>
        <p:spPr>
          <a:xfrm>
            <a:off x="2589387" y="1530188"/>
            <a:ext cx="1620000" cy="973519"/>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Positions</a:t>
            </a:r>
            <a:endParaRPr lang="en-GB" dirty="0"/>
          </a:p>
        </p:txBody>
      </p:sp>
      <p:grpSp>
        <p:nvGrpSpPr>
          <p:cNvPr id="559" name="Group 558"/>
          <p:cNvGrpSpPr/>
          <p:nvPr/>
        </p:nvGrpSpPr>
        <p:grpSpPr>
          <a:xfrm>
            <a:off x="2340660" y="2865395"/>
            <a:ext cx="2502913" cy="986631"/>
            <a:chOff x="2296494" y="3426526"/>
            <a:chExt cx="2502913" cy="986631"/>
          </a:xfrm>
        </p:grpSpPr>
        <p:sp>
          <p:nvSpPr>
            <p:cNvPr id="536" name="InitOri - white"/>
            <p:cNvSpPr/>
            <p:nvPr/>
          </p:nvSpPr>
          <p:spPr>
            <a:xfrm>
              <a:off x="2296494" y="3426526"/>
              <a:ext cx="2502913" cy="9849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InitOri - BLUE"/>
            <p:cNvSpPr/>
            <p:nvPr/>
          </p:nvSpPr>
          <p:spPr>
            <a:xfrm>
              <a:off x="2542260" y="3433767"/>
              <a:ext cx="1620000" cy="979390"/>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Orientations</a:t>
              </a:r>
              <a:endParaRPr lang="en-GB" dirty="0"/>
            </a:p>
          </p:txBody>
        </p:sp>
      </p:grpSp>
      <p:grpSp>
        <p:nvGrpSpPr>
          <p:cNvPr id="565" name="Group 564"/>
          <p:cNvGrpSpPr/>
          <p:nvPr/>
        </p:nvGrpSpPr>
        <p:grpSpPr>
          <a:xfrm>
            <a:off x="6812600" y="1521795"/>
            <a:ext cx="2196428" cy="2328547"/>
            <a:chOff x="6887247" y="1633767"/>
            <a:chExt cx="2196428" cy="2328547"/>
          </a:xfrm>
        </p:grpSpPr>
        <p:sp>
          <p:nvSpPr>
            <p:cNvPr id="558" name="InitOri - white"/>
            <p:cNvSpPr/>
            <p:nvPr/>
          </p:nvSpPr>
          <p:spPr>
            <a:xfrm>
              <a:off x="6887247" y="1817226"/>
              <a:ext cx="1620000" cy="21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onstructCollisions"/>
            <p:cNvSpPr/>
            <p:nvPr/>
          </p:nvSpPr>
          <p:spPr>
            <a:xfrm>
              <a:off x="7061124" y="1633767"/>
              <a:ext cx="2022551" cy="2328547"/>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Reconstruct</a:t>
              </a:r>
            </a:p>
            <a:p>
              <a:pPr algn="ctr"/>
              <a:r>
                <a:rPr lang="en-GB" dirty="0" smtClean="0"/>
                <a:t>Collisions</a:t>
              </a:r>
              <a:endParaRPr lang="en-GB" dirty="0"/>
            </a:p>
          </p:txBody>
        </p:sp>
      </p:grpSp>
      <p:grpSp>
        <p:nvGrpSpPr>
          <p:cNvPr id="8" name="Group 7"/>
          <p:cNvGrpSpPr/>
          <p:nvPr/>
        </p:nvGrpSpPr>
        <p:grpSpPr>
          <a:xfrm>
            <a:off x="228679" y="690461"/>
            <a:ext cx="2001899" cy="1236020"/>
            <a:chOff x="76994" y="791080"/>
            <a:chExt cx="1424168" cy="879315"/>
          </a:xfrm>
        </p:grpSpPr>
        <p:pic>
          <p:nvPicPr>
            <p:cNvPr id="6" name="Picture 5"/>
            <p:cNvPicPr>
              <a:picLocks noChangeAspect="1"/>
            </p:cNvPicPr>
            <p:nvPr/>
          </p:nvPicPr>
          <p:blipFill>
            <a:blip r:embed="rId3"/>
            <a:stretch>
              <a:fillRect/>
            </a:stretch>
          </p:blipFill>
          <p:spPr>
            <a:xfrm>
              <a:off x="214696" y="791080"/>
              <a:ext cx="1286466" cy="722743"/>
            </a:xfrm>
            <a:prstGeom prst="rect">
              <a:avLst/>
            </a:prstGeom>
            <a:scene3d>
              <a:camera prst="isometricOffAxis2Left"/>
              <a:lightRig rig="threePt" dir="t"/>
            </a:scene3d>
          </p:spPr>
        </p:pic>
        <p:pic>
          <p:nvPicPr>
            <p:cNvPr id="45" name="Picture 44"/>
            <p:cNvPicPr>
              <a:picLocks noChangeAspect="1"/>
            </p:cNvPicPr>
            <p:nvPr/>
          </p:nvPicPr>
          <p:blipFill>
            <a:blip r:embed="rId3"/>
            <a:stretch>
              <a:fillRect/>
            </a:stretch>
          </p:blipFill>
          <p:spPr>
            <a:xfrm>
              <a:off x="145845" y="869366"/>
              <a:ext cx="1286466" cy="722743"/>
            </a:xfrm>
            <a:prstGeom prst="rect">
              <a:avLst/>
            </a:prstGeom>
            <a:scene3d>
              <a:camera prst="isometricOffAxis2Left"/>
              <a:lightRig rig="threePt" dir="t"/>
            </a:scene3d>
          </p:spPr>
        </p:pic>
        <p:pic>
          <p:nvPicPr>
            <p:cNvPr id="48" name="Picture 47"/>
            <p:cNvPicPr>
              <a:picLocks noChangeAspect="1"/>
            </p:cNvPicPr>
            <p:nvPr/>
          </p:nvPicPr>
          <p:blipFill>
            <a:blip r:embed="rId3"/>
            <a:stretch>
              <a:fillRect/>
            </a:stretch>
          </p:blipFill>
          <p:spPr>
            <a:xfrm>
              <a:off x="76994" y="947652"/>
              <a:ext cx="1286466" cy="722743"/>
            </a:xfrm>
            <a:prstGeom prst="rect">
              <a:avLst/>
            </a:prstGeom>
            <a:scene3d>
              <a:camera prst="isometricOffAxis2Left"/>
              <a:lightRig rig="threePt" dir="t"/>
            </a:scene3d>
          </p:spPr>
        </p:pic>
      </p:grpSp>
      <p:cxnSp>
        <p:nvCxnSpPr>
          <p:cNvPr id="105" name="Elbow Connector 104"/>
          <p:cNvCxnSpPr/>
          <p:nvPr/>
        </p:nvCxnSpPr>
        <p:spPr>
          <a:xfrm flipV="1">
            <a:off x="2136975" y="2016949"/>
            <a:ext cx="440094" cy="587531"/>
          </a:xfrm>
          <a:prstGeom prst="bentConnector3">
            <a:avLst>
              <a:gd name="adj1" fmla="val 37279"/>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p:cNvSpPr/>
          <p:nvPr/>
        </p:nvSpPr>
        <p:spPr>
          <a:xfrm>
            <a:off x="325460" y="2280538"/>
            <a:ext cx="1823833" cy="863843"/>
          </a:xfrm>
          <a:prstGeom prst="cube">
            <a:avLst/>
          </a:prstGeom>
          <a:solidFill>
            <a:schemeClr val="bg1">
              <a:alpha val="68000"/>
            </a:schemeClr>
          </a:solid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Bounding boxes</a:t>
            </a:r>
            <a:endParaRPr lang="en-GB" dirty="0">
              <a:solidFill>
                <a:schemeClr val="tx1"/>
              </a:solidFill>
            </a:endParaRPr>
          </a:p>
        </p:txBody>
      </p:sp>
      <p:cxnSp>
        <p:nvCxnSpPr>
          <p:cNvPr id="154" name="Elbow Connector 153"/>
          <p:cNvCxnSpPr/>
          <p:nvPr/>
        </p:nvCxnSpPr>
        <p:spPr>
          <a:xfrm rot="5400000">
            <a:off x="4781763" y="2541405"/>
            <a:ext cx="233272" cy="1408582"/>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Elbow Connector 285"/>
          <p:cNvCxnSpPr/>
          <p:nvPr/>
        </p:nvCxnSpPr>
        <p:spPr>
          <a:xfrm flipV="1">
            <a:off x="2136975" y="3362332"/>
            <a:ext cx="437133" cy="1285661"/>
          </a:xfrm>
          <a:prstGeom prst="bentConnector3">
            <a:avLst>
              <a:gd name="adj1" fmla="val 3932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62" name="Group 461"/>
          <p:cNvGrpSpPr/>
          <p:nvPr/>
        </p:nvGrpSpPr>
        <p:grpSpPr>
          <a:xfrm>
            <a:off x="325460" y="3636801"/>
            <a:ext cx="1823833" cy="2022382"/>
            <a:chOff x="-19295" y="3681709"/>
            <a:chExt cx="1823833" cy="2022382"/>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a:off x="274976" y="3744931"/>
              <a:ext cx="1233003" cy="957446"/>
            </a:xfrm>
            <a:prstGeom prst="rect">
              <a:avLst/>
            </a:prstGeom>
            <a:noFill/>
            <a:effectLst/>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a:off x="275161" y="4715680"/>
              <a:ext cx="1227895" cy="957446"/>
            </a:xfrm>
            <a:prstGeom prst="rect">
              <a:avLst/>
            </a:prstGeom>
            <a:noFill/>
            <a:effectLst/>
          </p:spPr>
        </p:pic>
        <p:sp>
          <p:nvSpPr>
            <p:cNvPr id="457" name="Rounded Rectangle 456"/>
            <p:cNvSpPr/>
            <p:nvPr/>
          </p:nvSpPr>
          <p:spPr>
            <a:xfrm>
              <a:off x="-19295" y="3681709"/>
              <a:ext cx="1823833" cy="20223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3" name="Group 542"/>
          <p:cNvGrpSpPr/>
          <p:nvPr/>
        </p:nvGrpSpPr>
        <p:grpSpPr>
          <a:xfrm>
            <a:off x="4549846" y="784806"/>
            <a:ext cx="2130323" cy="2344253"/>
            <a:chOff x="4431476" y="1247836"/>
            <a:chExt cx="2130323" cy="2344253"/>
          </a:xfrm>
        </p:grpSpPr>
        <p:grpSp>
          <p:nvGrpSpPr>
            <p:cNvPr id="113" name="Group 112"/>
            <p:cNvGrpSpPr/>
            <p:nvPr/>
          </p:nvGrpSpPr>
          <p:grpSpPr>
            <a:xfrm>
              <a:off x="4582500" y="1383987"/>
              <a:ext cx="1841238" cy="1035139"/>
              <a:chOff x="5251441" y="700037"/>
              <a:chExt cx="1841238" cy="1035139"/>
            </a:xfrm>
            <a:solidFill>
              <a:schemeClr val="tx1"/>
            </a:solidFill>
          </p:grpSpPr>
          <p:pic>
            <p:nvPicPr>
              <p:cNvPr id="110" name="Picture 109"/>
              <p:cNvPicPr>
                <a:picLocks noChangeAspect="1"/>
              </p:cNvPicPr>
              <p:nvPr/>
            </p:nvPicPr>
            <p:blipFill rotWithShape="1">
              <a:blip r:embed="rId5">
                <a:extLst>
                  <a:ext uri="{28A0092B-C50C-407E-A947-70E740481C1C}">
                    <a14:useLocalDpi xmlns:a14="http://schemas.microsoft.com/office/drawing/2010/main" val="0"/>
                  </a:ext>
                </a:extLst>
              </a:blip>
              <a:srcRect l="23827" t="21458" r="20019" b="22418"/>
              <a:stretch/>
            </p:blipFill>
            <p:spPr>
              <a:xfrm>
                <a:off x="5251441" y="700037"/>
                <a:ext cx="1841238" cy="1035139"/>
              </a:xfrm>
              <a:prstGeom prst="rect">
                <a:avLst/>
              </a:prstGeom>
              <a:grpFill/>
            </p:spPr>
          </p:pic>
          <p:sp>
            <p:nvSpPr>
              <p:cNvPr id="56" name="Labelled2D"/>
              <p:cNvSpPr txBox="1"/>
              <p:nvPr/>
            </p:nvSpPr>
            <p:spPr>
              <a:xfrm>
                <a:off x="5486582" y="1147469"/>
                <a:ext cx="1514843" cy="584775"/>
              </a:xfrm>
              <a:prstGeom prst="rect">
                <a:avLst/>
              </a:prstGeom>
              <a:grpFill/>
            </p:spPr>
            <p:txBody>
              <a:bodyPr wrap="square" rtlCol="0">
                <a:spAutoFit/>
              </a:bodyPr>
              <a:lstStyle/>
              <a:p>
                <a:r>
                  <a:rPr lang="en-GB" sz="1600" dirty="0" smtClean="0">
                    <a:solidFill>
                      <a:schemeClr val="bg1"/>
                    </a:solidFill>
                  </a:rPr>
                  <a:t>Labelled </a:t>
                </a:r>
                <a:r>
                  <a:rPr lang="en-GB" sz="1600" dirty="0" smtClean="0">
                    <a:solidFill>
                      <a:schemeClr val="bg1"/>
                    </a:solidFill>
                  </a:rPr>
                  <a:t> 2D </a:t>
                </a:r>
                <a:r>
                  <a:rPr lang="en-GB" sz="1600" dirty="0" smtClean="0">
                    <a:solidFill>
                      <a:schemeClr val="bg1"/>
                    </a:solidFill>
                  </a:rPr>
                  <a:t>positions</a:t>
                </a:r>
              </a:p>
            </p:txBody>
          </p:sp>
        </p:grpSp>
        <p:grpSp>
          <p:nvGrpSpPr>
            <p:cNvPr id="160" name="Group 159"/>
            <p:cNvGrpSpPr/>
            <p:nvPr/>
          </p:nvGrpSpPr>
          <p:grpSpPr>
            <a:xfrm>
              <a:off x="4582500" y="2455180"/>
              <a:ext cx="1841238" cy="1022814"/>
              <a:chOff x="4666852" y="2729242"/>
              <a:chExt cx="1841238" cy="1022814"/>
            </a:xfrm>
          </p:grpSpPr>
          <p:pic>
            <p:nvPicPr>
              <p:cNvPr id="135" name="Picture 134"/>
              <p:cNvPicPr>
                <a:picLocks noChangeAspect="1"/>
              </p:cNvPicPr>
              <p:nvPr/>
            </p:nvPicPr>
            <p:blipFill>
              <a:blip r:embed="rId6"/>
              <a:stretch>
                <a:fillRect/>
              </a:stretch>
            </p:blipFill>
            <p:spPr>
              <a:xfrm>
                <a:off x="4666852" y="2729242"/>
                <a:ext cx="1841238" cy="983388"/>
              </a:xfrm>
              <a:prstGeom prst="rect">
                <a:avLst/>
              </a:prstGeom>
              <a:solidFill>
                <a:schemeClr val="tx1"/>
              </a:solidFill>
            </p:spPr>
          </p:pic>
          <p:sp>
            <p:nvSpPr>
              <p:cNvPr id="46" name="InitParabolas"/>
              <p:cNvSpPr txBox="1"/>
              <p:nvPr/>
            </p:nvSpPr>
            <p:spPr>
              <a:xfrm>
                <a:off x="4947616" y="3167281"/>
                <a:ext cx="1108058" cy="584775"/>
              </a:xfrm>
              <a:prstGeom prst="rect">
                <a:avLst/>
              </a:prstGeom>
              <a:noFill/>
            </p:spPr>
            <p:txBody>
              <a:bodyPr wrap="square" rtlCol="0">
                <a:spAutoFit/>
              </a:bodyPr>
              <a:lstStyle/>
              <a:p>
                <a:r>
                  <a:rPr lang="en-GB" sz="1600" dirty="0">
                    <a:solidFill>
                      <a:schemeClr val="bg1"/>
                    </a:solidFill>
                  </a:rPr>
                  <a:t>Initial parabolas</a:t>
                </a:r>
              </a:p>
            </p:txBody>
          </p:sp>
        </p:grpSp>
        <p:sp>
          <p:nvSpPr>
            <p:cNvPr id="542" name="Rounded Rectangle 541"/>
            <p:cNvSpPr/>
            <p:nvPr/>
          </p:nvSpPr>
          <p:spPr>
            <a:xfrm>
              <a:off x="4431476" y="1247836"/>
              <a:ext cx="2130323" cy="234425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7" name="OriLabelledGroup"/>
          <p:cNvGrpSpPr/>
          <p:nvPr/>
        </p:nvGrpSpPr>
        <p:grpSpPr>
          <a:xfrm>
            <a:off x="4637676" y="4022161"/>
            <a:ext cx="2088843" cy="1637022"/>
            <a:chOff x="4637676" y="4077972"/>
            <a:chExt cx="2088843" cy="1637022"/>
          </a:xfrm>
        </p:grpSpPr>
        <p:pic>
          <p:nvPicPr>
            <p:cNvPr id="137" name="Picture 136"/>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rot="2763930">
              <a:off x="4635209" y="4205606"/>
              <a:ext cx="1142224" cy="886955"/>
            </a:xfrm>
            <a:prstGeom prst="rect">
              <a:avLst/>
            </a:prstGeom>
            <a:noFill/>
            <a:effectLst>
              <a:outerShdw blurRad="50800" dist="38100" sx="105000" sy="105000" algn="l" rotWithShape="0">
                <a:prstClr val="black">
                  <a:alpha val="40000"/>
                </a:prstClr>
              </a:outerShdw>
            </a:effectLst>
          </p:spPr>
        </p:pic>
        <p:pic>
          <p:nvPicPr>
            <p:cNvPr id="138" name="Picture 13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rot="5663786">
              <a:off x="5542078" y="4232880"/>
              <a:ext cx="1137493" cy="886955"/>
            </a:xfrm>
            <a:prstGeom prst="rect">
              <a:avLst/>
            </a:prstGeom>
            <a:noFill/>
            <a:effectLst>
              <a:outerShdw blurRad="50800" dist="38100" sx="105000" sy="105000" algn="l" rotWithShape="0">
                <a:prstClr val="black">
                  <a:alpha val="40000"/>
                </a:prstClr>
              </a:outerShdw>
            </a:effectLst>
          </p:spPr>
        </p:pic>
        <p:sp>
          <p:nvSpPr>
            <p:cNvPr id="57" name="Labelled3D"/>
            <p:cNvSpPr txBox="1"/>
            <p:nvPr/>
          </p:nvSpPr>
          <p:spPr>
            <a:xfrm>
              <a:off x="4759261" y="5130218"/>
              <a:ext cx="1837335" cy="584776"/>
            </a:xfrm>
            <a:prstGeom prst="rect">
              <a:avLst/>
            </a:prstGeom>
            <a:noFill/>
            <a:ln>
              <a:noFill/>
            </a:ln>
          </p:spPr>
          <p:txBody>
            <a:bodyPr wrap="square" rtlCol="0">
              <a:spAutoFit/>
            </a:bodyPr>
            <a:lstStyle/>
            <a:p>
              <a:pPr algn="ctr"/>
              <a:r>
                <a:rPr lang="en-GB" sz="1600" dirty="0" smtClean="0"/>
                <a:t>Labelled </a:t>
              </a:r>
              <a:r>
                <a:rPr lang="en-GB" sz="1600" dirty="0"/>
                <a:t>3D </a:t>
              </a:r>
              <a:r>
                <a:rPr lang="en-GB" sz="1600" dirty="0" smtClean="0"/>
                <a:t>orientations</a:t>
              </a:r>
            </a:p>
          </p:txBody>
        </p:sp>
        <p:sp>
          <p:nvSpPr>
            <p:cNvPr id="629" name="Rounded Rectangle 628"/>
            <p:cNvSpPr/>
            <p:nvPr/>
          </p:nvSpPr>
          <p:spPr>
            <a:xfrm>
              <a:off x="4637676" y="4115112"/>
              <a:ext cx="2088843" cy="15998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7" name="Elbow Connector 206"/>
          <p:cNvCxnSpPr/>
          <p:nvPr/>
        </p:nvCxnSpPr>
        <p:spPr>
          <a:xfrm>
            <a:off x="2218260" y="1198429"/>
            <a:ext cx="1168809" cy="331760"/>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InitPos"/>
          <p:cNvSpPr/>
          <p:nvPr/>
        </p:nvSpPr>
        <p:spPr>
          <a:xfrm>
            <a:off x="2541762" y="1530188"/>
            <a:ext cx="1729940" cy="2320151"/>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Observations</a:t>
            </a:r>
            <a:endParaRPr lang="en-GB" dirty="0"/>
          </a:p>
        </p:txBody>
      </p:sp>
    </p:spTree>
    <p:extLst>
      <p:ext uri="{BB962C8B-B14F-4D97-AF65-F5344CB8AC3E}">
        <p14:creationId xmlns:p14="http://schemas.microsoft.com/office/powerpoint/2010/main" val="417421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grpId="0" nodeType="withEffect">
                                  <p:stCondLst>
                                    <p:cond delay="0"/>
                                  </p:stCondLst>
                                  <p:childTnLst>
                                    <p:animEffect transition="out" filter="fade">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59"/>
                                        </p:tgtEl>
                                        <p:attrNameLst>
                                          <p:attrName>style.visibility</p:attrName>
                                        </p:attrNameLst>
                                      </p:cBhvr>
                                      <p:to>
                                        <p:strVal val="visible"/>
                                      </p:to>
                                    </p:set>
                                    <p:animEffect transition="in" filter="fade">
                                      <p:cBhvr>
                                        <p:cTn id="13" dur="500"/>
                                        <p:tgtEl>
                                          <p:spTgt spid="5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fade">
                                      <p:cBhvr>
                                        <p:cTn id="18" dur="500"/>
                                        <p:tgtEl>
                                          <p:spTgt spid="20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06"/>
                                        </p:tgtEl>
                                        <p:attrNameLst>
                                          <p:attrName>style.visibility</p:attrName>
                                        </p:attrNameLst>
                                      </p:cBhvr>
                                      <p:to>
                                        <p:strVal val="visible"/>
                                      </p:to>
                                    </p:set>
                                    <p:animEffect transition="in" filter="fade">
                                      <p:cBhvr>
                                        <p:cTn id="22" dur="500"/>
                                        <p:tgtEl>
                                          <p:spTgt spid="50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9"/>
                                        </p:tgtEl>
                                        <p:attrNameLst>
                                          <p:attrName>style.visibility</p:attrName>
                                        </p:attrNameLst>
                                      </p:cBhvr>
                                      <p:to>
                                        <p:strVal val="visible"/>
                                      </p:to>
                                    </p:set>
                                    <p:animEffect transition="in" filter="fade">
                                      <p:cBhvr>
                                        <p:cTn id="35" dur="500"/>
                                        <p:tgtEl>
                                          <p:spTgt spid="22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543"/>
                                        </p:tgtEl>
                                        <p:attrNameLst>
                                          <p:attrName>style.visibility</p:attrName>
                                        </p:attrNameLst>
                                      </p:cBhvr>
                                      <p:to>
                                        <p:strVal val="visible"/>
                                      </p:to>
                                    </p:set>
                                    <p:animEffect transition="in" filter="fade">
                                      <p:cBhvr>
                                        <p:cTn id="39" dur="500"/>
                                        <p:tgtEl>
                                          <p:spTgt spid="54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04"/>
                                        </p:tgtEl>
                                        <p:attrNameLst>
                                          <p:attrName>style.visibility</p:attrName>
                                        </p:attrNameLst>
                                      </p:cBhvr>
                                      <p:to>
                                        <p:strVal val="visible"/>
                                      </p:to>
                                    </p:set>
                                    <p:anim calcmode="lin" valueType="num">
                                      <p:cBhvr>
                                        <p:cTn id="44" dur="1000" fill="hold"/>
                                        <p:tgtEl>
                                          <p:spTgt spid="204"/>
                                        </p:tgtEl>
                                        <p:attrNameLst>
                                          <p:attrName>ppt_w</p:attrName>
                                        </p:attrNameLst>
                                      </p:cBhvr>
                                      <p:tavLst>
                                        <p:tav tm="0">
                                          <p:val>
                                            <p:fltVal val="0"/>
                                          </p:val>
                                        </p:tav>
                                        <p:tav tm="100000">
                                          <p:val>
                                            <p:strVal val="#ppt_w"/>
                                          </p:val>
                                        </p:tav>
                                      </p:tavLst>
                                    </p:anim>
                                    <p:anim calcmode="lin" valueType="num">
                                      <p:cBhvr>
                                        <p:cTn id="45" dur="1000" fill="hold"/>
                                        <p:tgtEl>
                                          <p:spTgt spid="204"/>
                                        </p:tgtEl>
                                        <p:attrNameLst>
                                          <p:attrName>ppt_h</p:attrName>
                                        </p:attrNameLst>
                                      </p:cBhvr>
                                      <p:tavLst>
                                        <p:tav tm="0">
                                          <p:val>
                                            <p:fltVal val="0"/>
                                          </p:val>
                                        </p:tav>
                                        <p:tav tm="100000">
                                          <p:val>
                                            <p:strVal val="#ppt_h"/>
                                          </p:val>
                                        </p:tav>
                                      </p:tavLst>
                                    </p:anim>
                                    <p:anim calcmode="lin" valueType="num">
                                      <p:cBhvr>
                                        <p:cTn id="46" dur="1000" fill="hold"/>
                                        <p:tgtEl>
                                          <p:spTgt spid="204"/>
                                        </p:tgtEl>
                                        <p:attrNameLst>
                                          <p:attrName>style.rotation</p:attrName>
                                        </p:attrNameLst>
                                      </p:cBhvr>
                                      <p:tavLst>
                                        <p:tav tm="0">
                                          <p:val>
                                            <p:fltVal val="90"/>
                                          </p:val>
                                        </p:tav>
                                        <p:tav tm="100000">
                                          <p:val>
                                            <p:fltVal val="0"/>
                                          </p:val>
                                        </p:tav>
                                      </p:tavLst>
                                    </p:anim>
                                    <p:animEffect transition="in" filter="fade">
                                      <p:cBhvr>
                                        <p:cTn id="47" dur="1000"/>
                                        <p:tgtEl>
                                          <p:spTgt spid="204"/>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86"/>
                                        </p:tgtEl>
                                        <p:attrNameLst>
                                          <p:attrName>style.visibility</p:attrName>
                                        </p:attrNameLst>
                                      </p:cBhvr>
                                      <p:to>
                                        <p:strVal val="visible"/>
                                      </p:to>
                                    </p:set>
                                    <p:animEffect transition="in" filter="fade">
                                      <p:cBhvr>
                                        <p:cTn id="51" dur="500"/>
                                        <p:tgtEl>
                                          <p:spTgt spid="286"/>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54"/>
                                        </p:tgtEl>
                                        <p:attrNameLst>
                                          <p:attrName>style.visibility</p:attrName>
                                        </p:attrNameLst>
                                      </p:cBhvr>
                                      <p:to>
                                        <p:strVal val="visible"/>
                                      </p:to>
                                    </p:set>
                                    <p:animEffect transition="in" filter="fade">
                                      <p:cBhvr>
                                        <p:cTn id="55" dur="500"/>
                                        <p:tgtEl>
                                          <p:spTgt spid="15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4"/>
                                        </p:tgtEl>
                                        <p:attrNameLst>
                                          <p:attrName>style.visibility</p:attrName>
                                        </p:attrNameLst>
                                      </p:cBhvr>
                                      <p:to>
                                        <p:strVal val="visible"/>
                                      </p:to>
                                    </p:set>
                                    <p:animEffect transition="in" filter="fade">
                                      <p:cBhvr>
                                        <p:cTn id="60" dur="500"/>
                                        <p:tgtEl>
                                          <p:spTgt spid="114"/>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637"/>
                                        </p:tgtEl>
                                        <p:attrNameLst>
                                          <p:attrName>style.visibility</p:attrName>
                                        </p:attrNameLst>
                                      </p:cBhvr>
                                      <p:to>
                                        <p:strVal val="visible"/>
                                      </p:to>
                                    </p:set>
                                    <p:animEffect transition="in" filter="fade">
                                      <p:cBhvr>
                                        <p:cTn id="64" dur="500"/>
                                        <p:tgtEl>
                                          <p:spTgt spid="637"/>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615"/>
                                        </p:tgtEl>
                                        <p:attrNameLst>
                                          <p:attrName>style.visibility</p:attrName>
                                        </p:attrNameLst>
                                      </p:cBhvr>
                                      <p:to>
                                        <p:strVal val="visible"/>
                                      </p:to>
                                    </p:set>
                                    <p:animEffect transition="in" filter="fade">
                                      <p:cBhvr>
                                        <p:cTn id="68" dur="500"/>
                                        <p:tgtEl>
                                          <p:spTgt spid="615"/>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621"/>
                                        </p:tgtEl>
                                        <p:attrNameLst>
                                          <p:attrName>style.visibility</p:attrName>
                                        </p:attrNameLst>
                                      </p:cBhvr>
                                      <p:to>
                                        <p:strVal val="visible"/>
                                      </p:to>
                                    </p:set>
                                    <p:animEffect transition="in" filter="fade">
                                      <p:cBhvr>
                                        <p:cTn id="72" dur="5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29" name="Elbow Connector 228"/>
          <p:cNvCxnSpPr/>
          <p:nvPr/>
        </p:nvCxnSpPr>
        <p:spPr>
          <a:xfrm>
            <a:off x="4197069" y="2016949"/>
            <a:ext cx="354993" cy="235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Elbow Connector 614"/>
          <p:cNvCxnSpPr/>
          <p:nvPr/>
        </p:nvCxnSpPr>
        <p:spPr>
          <a:xfrm>
            <a:off x="6677731" y="1147344"/>
            <a:ext cx="1307704" cy="374452"/>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Elbow Connector 203"/>
          <p:cNvCxnSpPr/>
          <p:nvPr/>
        </p:nvCxnSpPr>
        <p:spPr>
          <a:xfrm>
            <a:off x="2218260" y="1198429"/>
            <a:ext cx="1361539" cy="1666967"/>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Elbow Connector 620"/>
          <p:cNvCxnSpPr/>
          <p:nvPr/>
        </p:nvCxnSpPr>
        <p:spPr>
          <a:xfrm flipV="1">
            <a:off x="6714201" y="3850340"/>
            <a:ext cx="896081" cy="1008903"/>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12" idx="2"/>
            <a:endCxn id="629" idx="1"/>
          </p:cNvCxnSpPr>
          <p:nvPr/>
        </p:nvCxnSpPr>
        <p:spPr>
          <a:xfrm rot="16200000" flipH="1">
            <a:off x="3513443" y="3735009"/>
            <a:ext cx="1007216" cy="1241250"/>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p:cNvCxnSpPr/>
          <p:nvPr/>
        </p:nvCxnSpPr>
        <p:spPr>
          <a:xfrm flipV="1">
            <a:off x="1117078" y="3144382"/>
            <a:ext cx="0" cy="4852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smtClean="0"/>
              <a:t>System</a:t>
            </a:r>
            <a:endParaRPr lang="en-GB" dirty="0"/>
          </a:p>
        </p:txBody>
      </p:sp>
      <p:sp>
        <p:nvSpPr>
          <p:cNvPr id="11" name="InitPos"/>
          <p:cNvSpPr/>
          <p:nvPr/>
        </p:nvSpPr>
        <p:spPr>
          <a:xfrm>
            <a:off x="2589387" y="1530188"/>
            <a:ext cx="1620000" cy="973519"/>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Positions</a:t>
            </a:r>
            <a:endParaRPr lang="en-GB" dirty="0"/>
          </a:p>
        </p:txBody>
      </p:sp>
      <p:grpSp>
        <p:nvGrpSpPr>
          <p:cNvPr id="559" name="Group 558"/>
          <p:cNvGrpSpPr/>
          <p:nvPr/>
        </p:nvGrpSpPr>
        <p:grpSpPr>
          <a:xfrm>
            <a:off x="2340660" y="2865395"/>
            <a:ext cx="2502913" cy="986631"/>
            <a:chOff x="2296494" y="3426526"/>
            <a:chExt cx="2502913" cy="986631"/>
          </a:xfrm>
        </p:grpSpPr>
        <p:sp>
          <p:nvSpPr>
            <p:cNvPr id="536" name="InitOri - white"/>
            <p:cNvSpPr/>
            <p:nvPr/>
          </p:nvSpPr>
          <p:spPr>
            <a:xfrm>
              <a:off x="2296494" y="3426526"/>
              <a:ext cx="2502913" cy="9849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InitOri - BLUE"/>
            <p:cNvSpPr/>
            <p:nvPr/>
          </p:nvSpPr>
          <p:spPr>
            <a:xfrm>
              <a:off x="2542260" y="3433767"/>
              <a:ext cx="1620000" cy="979390"/>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Orientations</a:t>
              </a:r>
              <a:endParaRPr lang="en-GB" dirty="0"/>
            </a:p>
          </p:txBody>
        </p:sp>
      </p:grpSp>
      <p:grpSp>
        <p:nvGrpSpPr>
          <p:cNvPr id="565" name="Group 564"/>
          <p:cNvGrpSpPr/>
          <p:nvPr/>
        </p:nvGrpSpPr>
        <p:grpSpPr>
          <a:xfrm>
            <a:off x="6812600" y="1521795"/>
            <a:ext cx="2196428" cy="2328547"/>
            <a:chOff x="6887247" y="1633767"/>
            <a:chExt cx="2196428" cy="2328547"/>
          </a:xfrm>
        </p:grpSpPr>
        <p:sp>
          <p:nvSpPr>
            <p:cNvPr id="558" name="InitOri - white"/>
            <p:cNvSpPr/>
            <p:nvPr/>
          </p:nvSpPr>
          <p:spPr>
            <a:xfrm>
              <a:off x="6887247" y="1817226"/>
              <a:ext cx="1620000" cy="21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onstructCollisions"/>
            <p:cNvSpPr/>
            <p:nvPr/>
          </p:nvSpPr>
          <p:spPr>
            <a:xfrm>
              <a:off x="7061124" y="1633767"/>
              <a:ext cx="2022551" cy="2328547"/>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Reconstruct</a:t>
              </a:r>
            </a:p>
            <a:p>
              <a:pPr algn="ctr"/>
              <a:r>
                <a:rPr lang="en-GB" dirty="0" smtClean="0"/>
                <a:t>Collisions</a:t>
              </a:r>
              <a:endParaRPr lang="en-GB" dirty="0"/>
            </a:p>
          </p:txBody>
        </p:sp>
      </p:grpSp>
      <p:cxnSp>
        <p:nvCxnSpPr>
          <p:cNvPr id="40" name="Elbow Connector 39"/>
          <p:cNvCxnSpPr>
            <a:endCxn id="27" idx="0"/>
          </p:cNvCxnSpPr>
          <p:nvPr/>
        </p:nvCxnSpPr>
        <p:spPr>
          <a:xfrm rot="5400000">
            <a:off x="6186847" y="4402333"/>
            <a:ext cx="2350579" cy="1246600"/>
          </a:xfrm>
          <a:prstGeom prst="bentConnector3">
            <a:avLst>
              <a:gd name="adj1" fmla="val 8829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3" idx="2"/>
            <a:endCxn id="25" idx="0"/>
          </p:cNvCxnSpPr>
          <p:nvPr/>
        </p:nvCxnSpPr>
        <p:spPr>
          <a:xfrm rot="5400000">
            <a:off x="4272814" y="2452899"/>
            <a:ext cx="2327497" cy="5122382"/>
          </a:xfrm>
          <a:prstGeom prst="bentConnector3">
            <a:avLst>
              <a:gd name="adj1" fmla="val 88886"/>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13" idx="2"/>
            <a:endCxn id="26" idx="0"/>
          </p:cNvCxnSpPr>
          <p:nvPr/>
        </p:nvCxnSpPr>
        <p:spPr>
          <a:xfrm rot="5400000">
            <a:off x="5235602" y="3415687"/>
            <a:ext cx="2327497" cy="3196807"/>
          </a:xfrm>
          <a:prstGeom prst="bentConnector3">
            <a:avLst>
              <a:gd name="adj1" fmla="val 88886"/>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940645" y="4895132"/>
            <a:ext cx="2327497" cy="237917"/>
          </a:xfrm>
          <a:prstGeom prst="bentConnector3">
            <a:avLst>
              <a:gd name="adj1" fmla="val 888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3D positions"/>
          <p:cNvSpPr txBox="1"/>
          <p:nvPr/>
        </p:nvSpPr>
        <p:spPr>
          <a:xfrm>
            <a:off x="2055347" y="6177839"/>
            <a:ext cx="1640048" cy="646331"/>
          </a:xfrm>
          <a:prstGeom prst="rect">
            <a:avLst/>
          </a:prstGeom>
          <a:noFill/>
        </p:spPr>
        <p:txBody>
          <a:bodyPr wrap="square" rtlCol="0">
            <a:spAutoFit/>
          </a:bodyPr>
          <a:lstStyle/>
          <a:p>
            <a:pPr algn="ctr"/>
            <a:r>
              <a:rPr lang="en-GB" dirty="0" smtClean="0"/>
              <a:t>3D positions</a:t>
            </a:r>
            <a:br>
              <a:rPr lang="en-GB" dirty="0" smtClean="0"/>
            </a:br>
            <a:r>
              <a:rPr lang="en-GB" dirty="0" smtClean="0"/>
              <a:t>and velocities</a:t>
            </a:r>
            <a:endParaRPr lang="en-GB" dirty="0"/>
          </a:p>
        </p:txBody>
      </p:sp>
      <p:sp>
        <p:nvSpPr>
          <p:cNvPr id="26" name="3D orientations"/>
          <p:cNvSpPr txBox="1"/>
          <p:nvPr/>
        </p:nvSpPr>
        <p:spPr>
          <a:xfrm>
            <a:off x="3603716" y="6177839"/>
            <a:ext cx="2394460" cy="646331"/>
          </a:xfrm>
          <a:prstGeom prst="rect">
            <a:avLst/>
          </a:prstGeom>
          <a:noFill/>
        </p:spPr>
        <p:txBody>
          <a:bodyPr wrap="square" rtlCol="0">
            <a:spAutoFit/>
          </a:bodyPr>
          <a:lstStyle/>
          <a:p>
            <a:pPr algn="ctr"/>
            <a:r>
              <a:rPr lang="en-GB" dirty="0" smtClean="0"/>
              <a:t>3D orientations</a:t>
            </a:r>
            <a:br>
              <a:rPr lang="en-GB" dirty="0" smtClean="0"/>
            </a:br>
            <a:r>
              <a:rPr lang="en-GB" dirty="0" smtClean="0"/>
              <a:t>and angular velocities</a:t>
            </a:r>
            <a:endParaRPr lang="en-GB" dirty="0"/>
          </a:p>
        </p:txBody>
      </p:sp>
      <p:sp>
        <p:nvSpPr>
          <p:cNvPr id="27" name="RelativeMass"/>
          <p:cNvSpPr txBox="1"/>
          <p:nvPr/>
        </p:nvSpPr>
        <p:spPr>
          <a:xfrm>
            <a:off x="5921945" y="6200923"/>
            <a:ext cx="1633781" cy="369332"/>
          </a:xfrm>
          <a:prstGeom prst="rect">
            <a:avLst/>
          </a:prstGeom>
          <a:noFill/>
        </p:spPr>
        <p:txBody>
          <a:bodyPr wrap="square" rtlCol="0">
            <a:spAutoFit/>
          </a:bodyPr>
          <a:lstStyle/>
          <a:p>
            <a:pPr algn="ctr"/>
            <a:r>
              <a:rPr lang="en-GB" dirty="0" smtClean="0"/>
              <a:t>Relative </a:t>
            </a:r>
            <a:r>
              <a:rPr lang="en-GB" dirty="0" smtClean="0"/>
              <a:t>mass</a:t>
            </a:r>
            <a:endParaRPr lang="en-GB" dirty="0"/>
          </a:p>
        </p:txBody>
      </p:sp>
      <p:sp>
        <p:nvSpPr>
          <p:cNvPr id="30" name="CoR"/>
          <p:cNvSpPr txBox="1"/>
          <p:nvPr/>
        </p:nvSpPr>
        <p:spPr>
          <a:xfrm>
            <a:off x="7418779" y="6177839"/>
            <a:ext cx="1633781" cy="646331"/>
          </a:xfrm>
          <a:prstGeom prst="rect">
            <a:avLst/>
          </a:prstGeom>
          <a:noFill/>
        </p:spPr>
        <p:txBody>
          <a:bodyPr wrap="square" rtlCol="0">
            <a:spAutoFit/>
          </a:bodyPr>
          <a:lstStyle/>
          <a:p>
            <a:pPr algn="ctr"/>
            <a:r>
              <a:rPr lang="en-GB" dirty="0" smtClean="0"/>
              <a:t>Coefficient of </a:t>
            </a:r>
            <a:r>
              <a:rPr lang="en-GB" dirty="0" smtClean="0"/>
              <a:t>Restitution</a:t>
            </a:r>
            <a:endParaRPr lang="en-GB" dirty="0"/>
          </a:p>
        </p:txBody>
      </p:sp>
      <p:grpSp>
        <p:nvGrpSpPr>
          <p:cNvPr id="8" name="Group 7"/>
          <p:cNvGrpSpPr/>
          <p:nvPr/>
        </p:nvGrpSpPr>
        <p:grpSpPr>
          <a:xfrm>
            <a:off x="228679" y="690461"/>
            <a:ext cx="2001899" cy="1236020"/>
            <a:chOff x="76994" y="791080"/>
            <a:chExt cx="1424168" cy="879315"/>
          </a:xfrm>
        </p:grpSpPr>
        <p:pic>
          <p:nvPicPr>
            <p:cNvPr id="6" name="Picture 5"/>
            <p:cNvPicPr>
              <a:picLocks noChangeAspect="1"/>
            </p:cNvPicPr>
            <p:nvPr/>
          </p:nvPicPr>
          <p:blipFill>
            <a:blip r:embed="rId3"/>
            <a:stretch>
              <a:fillRect/>
            </a:stretch>
          </p:blipFill>
          <p:spPr>
            <a:xfrm>
              <a:off x="214696" y="791080"/>
              <a:ext cx="1286466" cy="722743"/>
            </a:xfrm>
            <a:prstGeom prst="rect">
              <a:avLst/>
            </a:prstGeom>
            <a:scene3d>
              <a:camera prst="isometricOffAxis2Left"/>
              <a:lightRig rig="threePt" dir="t"/>
            </a:scene3d>
          </p:spPr>
        </p:pic>
        <p:pic>
          <p:nvPicPr>
            <p:cNvPr id="45" name="Picture 44"/>
            <p:cNvPicPr>
              <a:picLocks noChangeAspect="1"/>
            </p:cNvPicPr>
            <p:nvPr/>
          </p:nvPicPr>
          <p:blipFill>
            <a:blip r:embed="rId3"/>
            <a:stretch>
              <a:fillRect/>
            </a:stretch>
          </p:blipFill>
          <p:spPr>
            <a:xfrm>
              <a:off x="145845" y="869366"/>
              <a:ext cx="1286466" cy="722743"/>
            </a:xfrm>
            <a:prstGeom prst="rect">
              <a:avLst/>
            </a:prstGeom>
            <a:scene3d>
              <a:camera prst="isometricOffAxis2Left"/>
              <a:lightRig rig="threePt" dir="t"/>
            </a:scene3d>
          </p:spPr>
        </p:pic>
        <p:pic>
          <p:nvPicPr>
            <p:cNvPr id="48" name="Picture 47"/>
            <p:cNvPicPr>
              <a:picLocks noChangeAspect="1"/>
            </p:cNvPicPr>
            <p:nvPr/>
          </p:nvPicPr>
          <p:blipFill>
            <a:blip r:embed="rId3"/>
            <a:stretch>
              <a:fillRect/>
            </a:stretch>
          </p:blipFill>
          <p:spPr>
            <a:xfrm>
              <a:off x="76994" y="947652"/>
              <a:ext cx="1286466" cy="722743"/>
            </a:xfrm>
            <a:prstGeom prst="rect">
              <a:avLst/>
            </a:prstGeom>
            <a:scene3d>
              <a:camera prst="isometricOffAxis2Left"/>
              <a:lightRig rig="threePt" dir="t"/>
            </a:scene3d>
          </p:spPr>
        </p:pic>
      </p:grpSp>
      <p:cxnSp>
        <p:nvCxnSpPr>
          <p:cNvPr id="105" name="Elbow Connector 104"/>
          <p:cNvCxnSpPr/>
          <p:nvPr/>
        </p:nvCxnSpPr>
        <p:spPr>
          <a:xfrm flipV="1">
            <a:off x="2136975" y="2016949"/>
            <a:ext cx="440094" cy="587531"/>
          </a:xfrm>
          <a:prstGeom prst="bentConnector3">
            <a:avLst>
              <a:gd name="adj1" fmla="val 37279"/>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p:cNvSpPr/>
          <p:nvPr/>
        </p:nvSpPr>
        <p:spPr>
          <a:xfrm>
            <a:off x="325460" y="2280538"/>
            <a:ext cx="1823833" cy="863843"/>
          </a:xfrm>
          <a:prstGeom prst="cube">
            <a:avLst/>
          </a:prstGeom>
          <a:solidFill>
            <a:schemeClr val="bg1">
              <a:alpha val="68000"/>
            </a:schemeClr>
          </a:solid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Bounding boxes</a:t>
            </a:r>
            <a:endParaRPr lang="en-GB" dirty="0">
              <a:solidFill>
                <a:schemeClr val="tx1"/>
              </a:solidFill>
            </a:endParaRPr>
          </a:p>
        </p:txBody>
      </p:sp>
      <p:cxnSp>
        <p:nvCxnSpPr>
          <p:cNvPr id="154" name="Elbow Connector 153"/>
          <p:cNvCxnSpPr/>
          <p:nvPr/>
        </p:nvCxnSpPr>
        <p:spPr>
          <a:xfrm rot="5400000">
            <a:off x="4781763" y="2541405"/>
            <a:ext cx="233272" cy="1408582"/>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Elbow Connector 285"/>
          <p:cNvCxnSpPr/>
          <p:nvPr/>
        </p:nvCxnSpPr>
        <p:spPr>
          <a:xfrm flipV="1">
            <a:off x="2136975" y="3362332"/>
            <a:ext cx="437133" cy="1285661"/>
          </a:xfrm>
          <a:prstGeom prst="bentConnector3">
            <a:avLst>
              <a:gd name="adj1" fmla="val 3932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62" name="Group 461"/>
          <p:cNvGrpSpPr/>
          <p:nvPr/>
        </p:nvGrpSpPr>
        <p:grpSpPr>
          <a:xfrm>
            <a:off x="325460" y="3636801"/>
            <a:ext cx="1823833" cy="2022382"/>
            <a:chOff x="-19295" y="3681709"/>
            <a:chExt cx="1823833" cy="2022382"/>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a:off x="274976" y="3744931"/>
              <a:ext cx="1233003" cy="957446"/>
            </a:xfrm>
            <a:prstGeom prst="rect">
              <a:avLst/>
            </a:prstGeom>
            <a:noFill/>
            <a:effectLst/>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a:off x="275161" y="4715680"/>
              <a:ext cx="1227895" cy="957446"/>
            </a:xfrm>
            <a:prstGeom prst="rect">
              <a:avLst/>
            </a:prstGeom>
            <a:noFill/>
            <a:effectLst/>
          </p:spPr>
        </p:pic>
        <p:sp>
          <p:nvSpPr>
            <p:cNvPr id="457" name="Rounded Rectangle 456"/>
            <p:cNvSpPr/>
            <p:nvPr/>
          </p:nvSpPr>
          <p:spPr>
            <a:xfrm>
              <a:off x="-19295" y="3681709"/>
              <a:ext cx="1823833" cy="20223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3" name="Group 542"/>
          <p:cNvGrpSpPr/>
          <p:nvPr/>
        </p:nvGrpSpPr>
        <p:grpSpPr>
          <a:xfrm>
            <a:off x="4549846" y="784806"/>
            <a:ext cx="2130323" cy="2344253"/>
            <a:chOff x="4431476" y="1247836"/>
            <a:chExt cx="2130323" cy="2344253"/>
          </a:xfrm>
        </p:grpSpPr>
        <p:grpSp>
          <p:nvGrpSpPr>
            <p:cNvPr id="113" name="Group 112"/>
            <p:cNvGrpSpPr/>
            <p:nvPr/>
          </p:nvGrpSpPr>
          <p:grpSpPr>
            <a:xfrm>
              <a:off x="4582500" y="1383987"/>
              <a:ext cx="1841238" cy="1035139"/>
              <a:chOff x="5251441" y="700037"/>
              <a:chExt cx="1841238" cy="1035139"/>
            </a:xfrm>
            <a:solidFill>
              <a:schemeClr val="tx1"/>
            </a:solidFill>
          </p:grpSpPr>
          <p:pic>
            <p:nvPicPr>
              <p:cNvPr id="110" name="Picture 109"/>
              <p:cNvPicPr>
                <a:picLocks noChangeAspect="1"/>
              </p:cNvPicPr>
              <p:nvPr/>
            </p:nvPicPr>
            <p:blipFill rotWithShape="1">
              <a:blip r:embed="rId5">
                <a:extLst>
                  <a:ext uri="{28A0092B-C50C-407E-A947-70E740481C1C}">
                    <a14:useLocalDpi xmlns:a14="http://schemas.microsoft.com/office/drawing/2010/main" val="0"/>
                  </a:ext>
                </a:extLst>
              </a:blip>
              <a:srcRect l="23827" t="21458" r="20019" b="22418"/>
              <a:stretch/>
            </p:blipFill>
            <p:spPr>
              <a:xfrm>
                <a:off x="5251441" y="700037"/>
                <a:ext cx="1841238" cy="1035139"/>
              </a:xfrm>
              <a:prstGeom prst="rect">
                <a:avLst/>
              </a:prstGeom>
              <a:grpFill/>
            </p:spPr>
          </p:pic>
          <p:sp>
            <p:nvSpPr>
              <p:cNvPr id="56" name="Labelled2D"/>
              <p:cNvSpPr txBox="1"/>
              <p:nvPr/>
            </p:nvSpPr>
            <p:spPr>
              <a:xfrm>
                <a:off x="5486582" y="1147469"/>
                <a:ext cx="1514843" cy="584775"/>
              </a:xfrm>
              <a:prstGeom prst="rect">
                <a:avLst/>
              </a:prstGeom>
              <a:grpFill/>
            </p:spPr>
            <p:txBody>
              <a:bodyPr wrap="square" rtlCol="0">
                <a:spAutoFit/>
              </a:bodyPr>
              <a:lstStyle/>
              <a:p>
                <a:r>
                  <a:rPr lang="en-GB" sz="1600" dirty="0" smtClean="0">
                    <a:solidFill>
                      <a:schemeClr val="bg1"/>
                    </a:solidFill>
                  </a:rPr>
                  <a:t>Labelled </a:t>
                </a:r>
                <a:r>
                  <a:rPr lang="en-GB" sz="1600" dirty="0" smtClean="0">
                    <a:solidFill>
                      <a:schemeClr val="bg1"/>
                    </a:solidFill>
                  </a:rPr>
                  <a:t> 2D </a:t>
                </a:r>
                <a:r>
                  <a:rPr lang="en-GB" sz="1600" dirty="0" smtClean="0">
                    <a:solidFill>
                      <a:schemeClr val="bg1"/>
                    </a:solidFill>
                  </a:rPr>
                  <a:t>positions</a:t>
                </a:r>
              </a:p>
            </p:txBody>
          </p:sp>
        </p:grpSp>
        <p:grpSp>
          <p:nvGrpSpPr>
            <p:cNvPr id="160" name="Group 159"/>
            <p:cNvGrpSpPr/>
            <p:nvPr/>
          </p:nvGrpSpPr>
          <p:grpSpPr>
            <a:xfrm>
              <a:off x="4582500" y="2455180"/>
              <a:ext cx="1841238" cy="1022814"/>
              <a:chOff x="4666852" y="2729242"/>
              <a:chExt cx="1841238" cy="1022814"/>
            </a:xfrm>
          </p:grpSpPr>
          <p:pic>
            <p:nvPicPr>
              <p:cNvPr id="135" name="Picture 134"/>
              <p:cNvPicPr>
                <a:picLocks noChangeAspect="1"/>
              </p:cNvPicPr>
              <p:nvPr/>
            </p:nvPicPr>
            <p:blipFill>
              <a:blip r:embed="rId6"/>
              <a:stretch>
                <a:fillRect/>
              </a:stretch>
            </p:blipFill>
            <p:spPr>
              <a:xfrm>
                <a:off x="4666852" y="2729242"/>
                <a:ext cx="1841238" cy="983388"/>
              </a:xfrm>
              <a:prstGeom prst="rect">
                <a:avLst/>
              </a:prstGeom>
              <a:solidFill>
                <a:schemeClr val="tx1"/>
              </a:solidFill>
            </p:spPr>
          </p:pic>
          <p:sp>
            <p:nvSpPr>
              <p:cNvPr id="46" name="InitParabolas"/>
              <p:cNvSpPr txBox="1"/>
              <p:nvPr/>
            </p:nvSpPr>
            <p:spPr>
              <a:xfrm>
                <a:off x="4947616" y="3167281"/>
                <a:ext cx="1108058" cy="584775"/>
              </a:xfrm>
              <a:prstGeom prst="rect">
                <a:avLst/>
              </a:prstGeom>
              <a:noFill/>
            </p:spPr>
            <p:txBody>
              <a:bodyPr wrap="square" rtlCol="0">
                <a:spAutoFit/>
              </a:bodyPr>
              <a:lstStyle/>
              <a:p>
                <a:r>
                  <a:rPr lang="en-GB" sz="1600" dirty="0">
                    <a:solidFill>
                      <a:schemeClr val="bg1"/>
                    </a:solidFill>
                  </a:rPr>
                  <a:t>Initial parabolas</a:t>
                </a:r>
              </a:p>
            </p:txBody>
          </p:sp>
        </p:grpSp>
        <p:sp>
          <p:nvSpPr>
            <p:cNvPr id="542" name="Rounded Rectangle 541"/>
            <p:cNvSpPr/>
            <p:nvPr/>
          </p:nvSpPr>
          <p:spPr>
            <a:xfrm>
              <a:off x="4431476" y="1247836"/>
              <a:ext cx="2130323" cy="234425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7" name="OriLabelledGroup"/>
          <p:cNvGrpSpPr/>
          <p:nvPr/>
        </p:nvGrpSpPr>
        <p:grpSpPr>
          <a:xfrm>
            <a:off x="4637676" y="4022161"/>
            <a:ext cx="2088843" cy="1637022"/>
            <a:chOff x="4637676" y="4077972"/>
            <a:chExt cx="2088843" cy="1637022"/>
          </a:xfrm>
        </p:grpSpPr>
        <p:pic>
          <p:nvPicPr>
            <p:cNvPr id="137" name="Picture 136"/>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rot="2763930">
              <a:off x="4635209" y="4205606"/>
              <a:ext cx="1142224" cy="886955"/>
            </a:xfrm>
            <a:prstGeom prst="rect">
              <a:avLst/>
            </a:prstGeom>
            <a:noFill/>
            <a:effectLst>
              <a:outerShdw blurRad="50800" dist="38100" sx="105000" sy="105000" algn="l" rotWithShape="0">
                <a:prstClr val="black">
                  <a:alpha val="40000"/>
                </a:prstClr>
              </a:outerShdw>
            </a:effectLst>
          </p:spPr>
        </p:pic>
        <p:pic>
          <p:nvPicPr>
            <p:cNvPr id="138" name="Picture 13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rot="5663786">
              <a:off x="5542078" y="4232880"/>
              <a:ext cx="1137493" cy="886955"/>
            </a:xfrm>
            <a:prstGeom prst="rect">
              <a:avLst/>
            </a:prstGeom>
            <a:noFill/>
            <a:effectLst>
              <a:outerShdw blurRad="50800" dist="38100" sx="105000" sy="105000" algn="l" rotWithShape="0">
                <a:prstClr val="black">
                  <a:alpha val="40000"/>
                </a:prstClr>
              </a:outerShdw>
            </a:effectLst>
          </p:spPr>
        </p:pic>
        <p:sp>
          <p:nvSpPr>
            <p:cNvPr id="57" name="Labelled3D"/>
            <p:cNvSpPr txBox="1"/>
            <p:nvPr/>
          </p:nvSpPr>
          <p:spPr>
            <a:xfrm>
              <a:off x="4759261" y="5130218"/>
              <a:ext cx="1837335" cy="584776"/>
            </a:xfrm>
            <a:prstGeom prst="rect">
              <a:avLst/>
            </a:prstGeom>
            <a:noFill/>
            <a:ln>
              <a:noFill/>
            </a:ln>
          </p:spPr>
          <p:txBody>
            <a:bodyPr wrap="square" rtlCol="0">
              <a:spAutoFit/>
            </a:bodyPr>
            <a:lstStyle/>
            <a:p>
              <a:pPr algn="ctr"/>
              <a:r>
                <a:rPr lang="en-GB" sz="1600" dirty="0" smtClean="0"/>
                <a:t>Labelled </a:t>
              </a:r>
              <a:r>
                <a:rPr lang="en-GB" sz="1600" dirty="0"/>
                <a:t>3D </a:t>
              </a:r>
              <a:r>
                <a:rPr lang="en-GB" sz="1600" dirty="0" smtClean="0"/>
                <a:t>orientations</a:t>
              </a:r>
            </a:p>
          </p:txBody>
        </p:sp>
        <p:sp>
          <p:nvSpPr>
            <p:cNvPr id="629" name="Rounded Rectangle 628"/>
            <p:cNvSpPr/>
            <p:nvPr/>
          </p:nvSpPr>
          <p:spPr>
            <a:xfrm>
              <a:off x="4637676" y="4115112"/>
              <a:ext cx="2088843" cy="15998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7" name="Elbow Connector 206"/>
          <p:cNvCxnSpPr/>
          <p:nvPr/>
        </p:nvCxnSpPr>
        <p:spPr>
          <a:xfrm>
            <a:off x="2218260" y="1198429"/>
            <a:ext cx="1168809" cy="331760"/>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InitPos"/>
          <p:cNvSpPr/>
          <p:nvPr/>
        </p:nvSpPr>
        <p:spPr>
          <a:xfrm>
            <a:off x="2541762" y="1530188"/>
            <a:ext cx="1729940" cy="2320151"/>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Observations</a:t>
            </a:r>
            <a:endParaRPr lang="en-GB" dirty="0"/>
          </a:p>
        </p:txBody>
      </p:sp>
    </p:spTree>
    <p:extLst>
      <p:ext uri="{BB962C8B-B14F-4D97-AF65-F5344CB8AC3E}">
        <p14:creationId xmlns:p14="http://schemas.microsoft.com/office/powerpoint/2010/main" val="211559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grpId="0" nodeType="withEffect">
                                  <p:stCondLst>
                                    <p:cond delay="0"/>
                                  </p:stCondLst>
                                  <p:childTnLst>
                                    <p:animEffect transition="out" filter="fade">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59"/>
                                        </p:tgtEl>
                                        <p:attrNameLst>
                                          <p:attrName>style.visibility</p:attrName>
                                        </p:attrNameLst>
                                      </p:cBhvr>
                                      <p:to>
                                        <p:strVal val="visible"/>
                                      </p:to>
                                    </p:set>
                                    <p:animEffect transition="in" filter="fade">
                                      <p:cBhvr>
                                        <p:cTn id="13" dur="500"/>
                                        <p:tgtEl>
                                          <p:spTgt spid="5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fade">
                                      <p:cBhvr>
                                        <p:cTn id="18" dur="500"/>
                                        <p:tgtEl>
                                          <p:spTgt spid="20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06"/>
                                        </p:tgtEl>
                                        <p:attrNameLst>
                                          <p:attrName>style.visibility</p:attrName>
                                        </p:attrNameLst>
                                      </p:cBhvr>
                                      <p:to>
                                        <p:strVal val="visible"/>
                                      </p:to>
                                    </p:set>
                                    <p:animEffect transition="in" filter="fade">
                                      <p:cBhvr>
                                        <p:cTn id="22" dur="500"/>
                                        <p:tgtEl>
                                          <p:spTgt spid="50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9"/>
                                        </p:tgtEl>
                                        <p:attrNameLst>
                                          <p:attrName>style.visibility</p:attrName>
                                        </p:attrNameLst>
                                      </p:cBhvr>
                                      <p:to>
                                        <p:strVal val="visible"/>
                                      </p:to>
                                    </p:set>
                                    <p:animEffect transition="in" filter="fade">
                                      <p:cBhvr>
                                        <p:cTn id="35" dur="500"/>
                                        <p:tgtEl>
                                          <p:spTgt spid="22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543"/>
                                        </p:tgtEl>
                                        <p:attrNameLst>
                                          <p:attrName>style.visibility</p:attrName>
                                        </p:attrNameLst>
                                      </p:cBhvr>
                                      <p:to>
                                        <p:strVal val="visible"/>
                                      </p:to>
                                    </p:set>
                                    <p:animEffect transition="in" filter="fade">
                                      <p:cBhvr>
                                        <p:cTn id="39" dur="500"/>
                                        <p:tgtEl>
                                          <p:spTgt spid="54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04"/>
                                        </p:tgtEl>
                                        <p:attrNameLst>
                                          <p:attrName>style.visibility</p:attrName>
                                        </p:attrNameLst>
                                      </p:cBhvr>
                                      <p:to>
                                        <p:strVal val="visible"/>
                                      </p:to>
                                    </p:set>
                                    <p:anim calcmode="lin" valueType="num">
                                      <p:cBhvr>
                                        <p:cTn id="44" dur="1000" fill="hold"/>
                                        <p:tgtEl>
                                          <p:spTgt spid="204"/>
                                        </p:tgtEl>
                                        <p:attrNameLst>
                                          <p:attrName>ppt_w</p:attrName>
                                        </p:attrNameLst>
                                      </p:cBhvr>
                                      <p:tavLst>
                                        <p:tav tm="0">
                                          <p:val>
                                            <p:fltVal val="0"/>
                                          </p:val>
                                        </p:tav>
                                        <p:tav tm="100000">
                                          <p:val>
                                            <p:strVal val="#ppt_w"/>
                                          </p:val>
                                        </p:tav>
                                      </p:tavLst>
                                    </p:anim>
                                    <p:anim calcmode="lin" valueType="num">
                                      <p:cBhvr>
                                        <p:cTn id="45" dur="1000" fill="hold"/>
                                        <p:tgtEl>
                                          <p:spTgt spid="204"/>
                                        </p:tgtEl>
                                        <p:attrNameLst>
                                          <p:attrName>ppt_h</p:attrName>
                                        </p:attrNameLst>
                                      </p:cBhvr>
                                      <p:tavLst>
                                        <p:tav tm="0">
                                          <p:val>
                                            <p:fltVal val="0"/>
                                          </p:val>
                                        </p:tav>
                                        <p:tav tm="100000">
                                          <p:val>
                                            <p:strVal val="#ppt_h"/>
                                          </p:val>
                                        </p:tav>
                                      </p:tavLst>
                                    </p:anim>
                                    <p:anim calcmode="lin" valueType="num">
                                      <p:cBhvr>
                                        <p:cTn id="46" dur="1000" fill="hold"/>
                                        <p:tgtEl>
                                          <p:spTgt spid="204"/>
                                        </p:tgtEl>
                                        <p:attrNameLst>
                                          <p:attrName>style.rotation</p:attrName>
                                        </p:attrNameLst>
                                      </p:cBhvr>
                                      <p:tavLst>
                                        <p:tav tm="0">
                                          <p:val>
                                            <p:fltVal val="90"/>
                                          </p:val>
                                        </p:tav>
                                        <p:tav tm="100000">
                                          <p:val>
                                            <p:fltVal val="0"/>
                                          </p:val>
                                        </p:tav>
                                      </p:tavLst>
                                    </p:anim>
                                    <p:animEffect transition="in" filter="fade">
                                      <p:cBhvr>
                                        <p:cTn id="47" dur="1000"/>
                                        <p:tgtEl>
                                          <p:spTgt spid="204"/>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86"/>
                                        </p:tgtEl>
                                        <p:attrNameLst>
                                          <p:attrName>style.visibility</p:attrName>
                                        </p:attrNameLst>
                                      </p:cBhvr>
                                      <p:to>
                                        <p:strVal val="visible"/>
                                      </p:to>
                                    </p:set>
                                    <p:animEffect transition="in" filter="fade">
                                      <p:cBhvr>
                                        <p:cTn id="51" dur="500"/>
                                        <p:tgtEl>
                                          <p:spTgt spid="286"/>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54"/>
                                        </p:tgtEl>
                                        <p:attrNameLst>
                                          <p:attrName>style.visibility</p:attrName>
                                        </p:attrNameLst>
                                      </p:cBhvr>
                                      <p:to>
                                        <p:strVal val="visible"/>
                                      </p:to>
                                    </p:set>
                                    <p:animEffect transition="in" filter="fade">
                                      <p:cBhvr>
                                        <p:cTn id="55" dur="500"/>
                                        <p:tgtEl>
                                          <p:spTgt spid="15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4"/>
                                        </p:tgtEl>
                                        <p:attrNameLst>
                                          <p:attrName>style.visibility</p:attrName>
                                        </p:attrNameLst>
                                      </p:cBhvr>
                                      <p:to>
                                        <p:strVal val="visible"/>
                                      </p:to>
                                    </p:set>
                                    <p:animEffect transition="in" filter="fade">
                                      <p:cBhvr>
                                        <p:cTn id="60" dur="500"/>
                                        <p:tgtEl>
                                          <p:spTgt spid="114"/>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637"/>
                                        </p:tgtEl>
                                        <p:attrNameLst>
                                          <p:attrName>style.visibility</p:attrName>
                                        </p:attrNameLst>
                                      </p:cBhvr>
                                      <p:to>
                                        <p:strVal val="visible"/>
                                      </p:to>
                                    </p:set>
                                    <p:animEffect transition="in" filter="fade">
                                      <p:cBhvr>
                                        <p:cTn id="64" dur="500"/>
                                        <p:tgtEl>
                                          <p:spTgt spid="637"/>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615"/>
                                        </p:tgtEl>
                                        <p:attrNameLst>
                                          <p:attrName>style.visibility</p:attrName>
                                        </p:attrNameLst>
                                      </p:cBhvr>
                                      <p:to>
                                        <p:strVal val="visible"/>
                                      </p:to>
                                    </p:set>
                                    <p:animEffect transition="in" filter="fade">
                                      <p:cBhvr>
                                        <p:cTn id="68" dur="500"/>
                                        <p:tgtEl>
                                          <p:spTgt spid="615"/>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621"/>
                                        </p:tgtEl>
                                        <p:attrNameLst>
                                          <p:attrName>style.visibility</p:attrName>
                                        </p:attrNameLst>
                                      </p:cBhvr>
                                      <p:to>
                                        <p:strVal val="visible"/>
                                      </p:to>
                                    </p:set>
                                    <p:animEffect transition="in" filter="fade">
                                      <p:cBhvr>
                                        <p:cTn id="72" dur="500"/>
                                        <p:tgtEl>
                                          <p:spTgt spid="6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par>
                          <p:cTn id="90" fill="hold">
                            <p:stCondLst>
                              <p:cond delay="2000"/>
                            </p:stCondLst>
                            <p:childTnLst>
                              <p:par>
                                <p:cTn id="91" presetID="10" presetClass="entr" presetSubtype="0" fill="hold"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par>
                          <p:cTn id="98" fill="hold">
                            <p:stCondLst>
                              <p:cond delay="3000"/>
                            </p:stCondLst>
                            <p:childTnLst>
                              <p:par>
                                <p:cTn id="99" presetID="10" presetClass="entr" presetSubtype="0" fill="hold" nodeType="after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par>
                          <p:cTn id="102" fill="hold">
                            <p:stCondLst>
                              <p:cond delay="3500"/>
                            </p:stCondLst>
                            <p:childTnLst>
                              <p:par>
                                <p:cTn id="103" presetID="10" presetClass="entr" presetSubtype="0" fill="hold" grpId="0"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p:bldP spid="26" grpId="0"/>
      <p:bldP spid="27" grpId="0"/>
      <p:bldP spid="30" grpId="0"/>
      <p:bldP spid="36"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Initialize positions</a:t>
            </a:r>
            <a:endParaRPr lang="en-GB" dirty="0"/>
          </a:p>
        </p:txBody>
      </p:sp>
      <p:pic>
        <p:nvPicPr>
          <p:cNvPr id="5" name="0882-16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4" name="Rectangle 3"/>
          <p:cNvSpPr/>
          <p:nvPr/>
        </p:nvSpPr>
        <p:spPr>
          <a:xfrm>
            <a:off x="1771988" y="6072208"/>
            <a:ext cx="6233501" cy="369332"/>
          </a:xfrm>
          <a:prstGeom prst="rect">
            <a:avLst/>
          </a:prstGeom>
        </p:spPr>
        <p:txBody>
          <a:bodyPr wrap="none">
            <a:spAutoFit/>
          </a:bodyPr>
          <a:lstStyle/>
          <a:p>
            <a:r>
              <a:rPr lang="en-GB" dirty="0" smtClean="0"/>
              <a:t>Segmentation: [Zivkovic04</a:t>
            </a:r>
            <a:r>
              <a:rPr lang="en-GB" dirty="0" smtClean="0"/>
              <a:t>, </a:t>
            </a:r>
            <a:r>
              <a:rPr lang="en-GB" dirty="0" err="1" smtClean="0"/>
              <a:t>Teh</a:t>
            </a:r>
            <a:r>
              <a:rPr lang="en-GB" dirty="0" smtClean="0"/>
              <a:t> and Chin89</a:t>
            </a:r>
            <a:r>
              <a:rPr lang="en-GB" dirty="0" smtClean="0"/>
              <a:t>]    (in </a:t>
            </a:r>
            <a:r>
              <a:rPr lang="en-GB" dirty="0" err="1" smtClean="0"/>
              <a:t>OpenCV</a:t>
            </a:r>
            <a:r>
              <a:rPr lang="en-GB" dirty="0" smtClean="0"/>
              <a:t>)</a:t>
            </a:r>
            <a:endParaRPr lang="en-GB" dirty="0"/>
          </a:p>
        </p:txBody>
      </p:sp>
      <p:sp>
        <p:nvSpPr>
          <p:cNvPr id="6" name="Rectangle 5"/>
          <p:cNvSpPr/>
          <p:nvPr/>
        </p:nvSpPr>
        <p:spPr>
          <a:xfrm>
            <a:off x="1943438" y="6488668"/>
            <a:ext cx="3608680" cy="369332"/>
          </a:xfrm>
          <a:prstGeom prst="rect">
            <a:avLst/>
          </a:prstGeom>
        </p:spPr>
        <p:txBody>
          <a:bodyPr wrap="none">
            <a:spAutoFit/>
          </a:bodyPr>
          <a:lstStyle/>
          <a:p>
            <a:r>
              <a:rPr lang="en-GB" dirty="0" smtClean="0"/>
              <a:t>Orientations: [</a:t>
            </a:r>
            <a:r>
              <a:rPr lang="en-GB" dirty="0" err="1" smtClean="0"/>
              <a:t>Loper</a:t>
            </a:r>
            <a:r>
              <a:rPr lang="en-GB" dirty="0" smtClean="0"/>
              <a:t> </a:t>
            </a:r>
            <a:r>
              <a:rPr lang="en-GB" dirty="0" smtClean="0"/>
              <a:t>and Black00]</a:t>
            </a:r>
            <a:endParaRPr lang="en-GB" dirty="0"/>
          </a:p>
        </p:txBody>
      </p:sp>
    </p:spTree>
    <p:extLst>
      <p:ext uri="{BB962C8B-B14F-4D97-AF65-F5344CB8AC3E}">
        <p14:creationId xmlns:p14="http://schemas.microsoft.com/office/powerpoint/2010/main" val="33224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6" fill="hold"/>
                                        <p:tgtEl>
                                          <p:spTgt spid="5"/>
                                        </p:tgtEl>
                                      </p:cBhvr>
                                    </p:cmd>
                                  </p:childTnLst>
                                </p:cTn>
                              </p:par>
                              <p:par>
                                <p:cTn id="7" presetID="10" presetClass="entr" presetSubtype="0" fill="hold" grpId="0" nodeType="withEffect">
                                  <p:stCondLst>
                                    <p:cond delay="6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par>
                          <p:cTn id="10" fill="hold">
                            <p:stCondLst>
                              <p:cond delay="31916"/>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Initialize orientations</a:t>
            </a:r>
            <a:endParaRPr lang="en-GB" dirty="0"/>
          </a:p>
        </p:txBody>
      </p:sp>
      <p:pic>
        <p:nvPicPr>
          <p:cNvPr id="7" name="Picture 6"/>
          <p:cNvPicPr>
            <a:picLocks noChangeAspect="1"/>
          </p:cNvPicPr>
          <p:nvPr/>
        </p:nvPicPr>
        <p:blipFill rotWithShape="1">
          <a:blip r:embed="rId2"/>
          <a:srcRect r="75336" b="50081"/>
          <a:stretch/>
        </p:blipFill>
        <p:spPr>
          <a:xfrm>
            <a:off x="0" y="1170320"/>
            <a:ext cx="2269524" cy="2334880"/>
          </a:xfrm>
          <a:prstGeom prst="rect">
            <a:avLst/>
          </a:prstGeom>
        </p:spPr>
      </p:pic>
      <p:pic>
        <p:nvPicPr>
          <p:cNvPr id="6" name="Picture 5"/>
          <p:cNvPicPr>
            <a:picLocks noChangeAspect="1"/>
          </p:cNvPicPr>
          <p:nvPr/>
        </p:nvPicPr>
        <p:blipFill rotWithShape="1">
          <a:blip r:embed="rId2"/>
          <a:srcRect l="24933" b="50434"/>
          <a:stretch/>
        </p:blipFill>
        <p:spPr>
          <a:xfrm>
            <a:off x="2294238" y="1186795"/>
            <a:ext cx="6907427" cy="2318405"/>
          </a:xfrm>
          <a:prstGeom prst="rect">
            <a:avLst/>
          </a:prstGeom>
        </p:spPr>
      </p:pic>
      <p:pic>
        <p:nvPicPr>
          <p:cNvPr id="4" name="Picture 3"/>
          <p:cNvPicPr>
            <a:picLocks noChangeAspect="1"/>
          </p:cNvPicPr>
          <p:nvPr/>
        </p:nvPicPr>
        <p:blipFill rotWithShape="1">
          <a:blip r:embed="rId2"/>
          <a:srcRect t="50006" r="75112"/>
          <a:stretch/>
        </p:blipFill>
        <p:spPr>
          <a:xfrm>
            <a:off x="0" y="3525793"/>
            <a:ext cx="2290119" cy="2338387"/>
          </a:xfrm>
          <a:prstGeom prst="rect">
            <a:avLst/>
          </a:prstGeom>
        </p:spPr>
      </p:pic>
      <p:pic>
        <p:nvPicPr>
          <p:cNvPr id="8" name="Picture 7"/>
          <p:cNvPicPr>
            <a:picLocks noChangeAspect="1"/>
          </p:cNvPicPr>
          <p:nvPr/>
        </p:nvPicPr>
        <p:blipFill rotWithShape="1">
          <a:blip r:embed="rId2"/>
          <a:srcRect l="24888" t="50271" b="-1"/>
          <a:stretch/>
        </p:blipFill>
        <p:spPr>
          <a:xfrm>
            <a:off x="2290119" y="3538151"/>
            <a:ext cx="6911546" cy="2326030"/>
          </a:xfrm>
          <a:prstGeom prst="rect">
            <a:avLst/>
          </a:prstGeom>
        </p:spPr>
      </p:pic>
      <p:sp>
        <p:nvSpPr>
          <p:cNvPr id="9" name="Rectangle 8"/>
          <p:cNvSpPr/>
          <p:nvPr/>
        </p:nvSpPr>
        <p:spPr>
          <a:xfrm>
            <a:off x="6965155" y="5897132"/>
            <a:ext cx="2236510" cy="369332"/>
          </a:xfrm>
          <a:prstGeom prst="rect">
            <a:avLst/>
          </a:prstGeom>
        </p:spPr>
        <p:txBody>
          <a:bodyPr wrap="none">
            <a:spAutoFit/>
          </a:bodyPr>
          <a:lstStyle/>
          <a:p>
            <a:r>
              <a:rPr lang="en-GB" dirty="0" smtClean="0"/>
              <a:t>[</a:t>
            </a:r>
            <a:r>
              <a:rPr lang="en-GB" dirty="0" err="1" smtClean="0"/>
              <a:t>Loper</a:t>
            </a:r>
            <a:r>
              <a:rPr lang="en-GB" dirty="0" smtClean="0"/>
              <a:t> and Black00]</a:t>
            </a:r>
            <a:endParaRPr lang="en-GB" dirty="0"/>
          </a:p>
        </p:txBody>
      </p:sp>
    </p:spTree>
    <p:extLst>
      <p:ext uri="{BB962C8B-B14F-4D97-AF65-F5344CB8AC3E}">
        <p14:creationId xmlns:p14="http://schemas.microsoft.com/office/powerpoint/2010/main" val="2611189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p:txBody>
          <a:bodyPr/>
          <a:lstStyle/>
          <a:p>
            <a:r>
              <a:rPr lang="en-GB" altLang="en-US" dirty="0" smtClean="0"/>
              <a:t>Analytic motion from video</a:t>
            </a:r>
            <a:endParaRPr lang="en-GB" altLang="en-US" dirty="0"/>
          </a:p>
        </p:txBody>
      </p:sp>
      <p:pic>
        <p:nvPicPr>
          <p:cNvPr id="5" name="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00018"/>
            <a:ext cx="9144000" cy="5143500"/>
          </a:xfrm>
          <a:prstGeom prst="rect">
            <a:avLst/>
          </a:prstGeom>
        </p:spPr>
      </p:pic>
    </p:spTree>
    <p:extLst>
      <p:ext uri="{BB962C8B-B14F-4D97-AF65-F5344CB8AC3E}">
        <p14:creationId xmlns:p14="http://schemas.microsoft.com/office/powerpoint/2010/main" val="228050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663"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Elbow Connector 228"/>
          <p:cNvCxnSpPr/>
          <p:nvPr/>
        </p:nvCxnSpPr>
        <p:spPr>
          <a:xfrm>
            <a:off x="4197069" y="2016949"/>
            <a:ext cx="354993" cy="235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5" name="Elbow Connector 614"/>
          <p:cNvCxnSpPr/>
          <p:nvPr/>
        </p:nvCxnSpPr>
        <p:spPr>
          <a:xfrm>
            <a:off x="6677731" y="1147344"/>
            <a:ext cx="1307704" cy="374452"/>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Elbow Connector 203"/>
          <p:cNvCxnSpPr/>
          <p:nvPr/>
        </p:nvCxnSpPr>
        <p:spPr>
          <a:xfrm>
            <a:off x="2218260" y="1198429"/>
            <a:ext cx="1361539" cy="1666967"/>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Elbow Connector 620"/>
          <p:cNvCxnSpPr/>
          <p:nvPr/>
        </p:nvCxnSpPr>
        <p:spPr>
          <a:xfrm flipV="1">
            <a:off x="6714201" y="3850340"/>
            <a:ext cx="896081" cy="1008903"/>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12" idx="2"/>
            <a:endCxn id="629" idx="1"/>
          </p:cNvCxnSpPr>
          <p:nvPr/>
        </p:nvCxnSpPr>
        <p:spPr>
          <a:xfrm rot="16200000" flipH="1">
            <a:off x="3513443" y="3735009"/>
            <a:ext cx="1007216" cy="1241250"/>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p:cNvCxnSpPr/>
          <p:nvPr/>
        </p:nvCxnSpPr>
        <p:spPr>
          <a:xfrm flipV="1">
            <a:off x="1117078" y="3144382"/>
            <a:ext cx="0" cy="4852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smtClean="0"/>
              <a:t>System</a:t>
            </a:r>
            <a:endParaRPr lang="en-GB" dirty="0"/>
          </a:p>
        </p:txBody>
      </p:sp>
      <p:sp>
        <p:nvSpPr>
          <p:cNvPr id="11" name="InitPos"/>
          <p:cNvSpPr/>
          <p:nvPr/>
        </p:nvSpPr>
        <p:spPr>
          <a:xfrm>
            <a:off x="2589387" y="1530188"/>
            <a:ext cx="1620000" cy="973519"/>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Positions</a:t>
            </a:r>
            <a:endParaRPr lang="en-GB" dirty="0"/>
          </a:p>
        </p:txBody>
      </p:sp>
      <p:grpSp>
        <p:nvGrpSpPr>
          <p:cNvPr id="559" name="Group 558"/>
          <p:cNvGrpSpPr/>
          <p:nvPr/>
        </p:nvGrpSpPr>
        <p:grpSpPr>
          <a:xfrm>
            <a:off x="2340660" y="2865395"/>
            <a:ext cx="2502913" cy="986631"/>
            <a:chOff x="2296494" y="3426526"/>
            <a:chExt cx="2502913" cy="986631"/>
          </a:xfrm>
        </p:grpSpPr>
        <p:sp>
          <p:nvSpPr>
            <p:cNvPr id="536" name="InitOri - white"/>
            <p:cNvSpPr/>
            <p:nvPr/>
          </p:nvSpPr>
          <p:spPr>
            <a:xfrm>
              <a:off x="2296494" y="3426526"/>
              <a:ext cx="2502913" cy="9849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InitOri - BLUE"/>
            <p:cNvSpPr/>
            <p:nvPr/>
          </p:nvSpPr>
          <p:spPr>
            <a:xfrm>
              <a:off x="2542260" y="3433767"/>
              <a:ext cx="1620000" cy="979390"/>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Orientations</a:t>
              </a:r>
              <a:endParaRPr lang="en-GB" dirty="0"/>
            </a:p>
          </p:txBody>
        </p:sp>
      </p:grpSp>
      <p:grpSp>
        <p:nvGrpSpPr>
          <p:cNvPr id="565" name="Group 564"/>
          <p:cNvGrpSpPr/>
          <p:nvPr/>
        </p:nvGrpSpPr>
        <p:grpSpPr>
          <a:xfrm>
            <a:off x="6812600" y="1521795"/>
            <a:ext cx="2196428" cy="2328547"/>
            <a:chOff x="6887247" y="1633767"/>
            <a:chExt cx="2196428" cy="2328547"/>
          </a:xfrm>
        </p:grpSpPr>
        <p:sp>
          <p:nvSpPr>
            <p:cNvPr id="558" name="InitOri - white"/>
            <p:cNvSpPr/>
            <p:nvPr/>
          </p:nvSpPr>
          <p:spPr>
            <a:xfrm>
              <a:off x="6887247" y="1817226"/>
              <a:ext cx="1620000" cy="21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onstructCollisions"/>
            <p:cNvSpPr/>
            <p:nvPr/>
          </p:nvSpPr>
          <p:spPr>
            <a:xfrm>
              <a:off x="7061124" y="1633767"/>
              <a:ext cx="2022551" cy="2328547"/>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Reconstruct</a:t>
              </a:r>
            </a:p>
            <a:p>
              <a:pPr algn="ctr"/>
              <a:r>
                <a:rPr lang="en-GB" dirty="0" smtClean="0"/>
                <a:t>Collisions</a:t>
              </a:r>
              <a:endParaRPr lang="en-GB" dirty="0"/>
            </a:p>
          </p:txBody>
        </p:sp>
      </p:grpSp>
      <p:cxnSp>
        <p:nvCxnSpPr>
          <p:cNvPr id="40" name="Elbow Connector 39"/>
          <p:cNvCxnSpPr>
            <a:endCxn id="27" idx="0"/>
          </p:cNvCxnSpPr>
          <p:nvPr/>
        </p:nvCxnSpPr>
        <p:spPr>
          <a:xfrm rot="5400000">
            <a:off x="6186847" y="4402333"/>
            <a:ext cx="2350579" cy="1246600"/>
          </a:xfrm>
          <a:prstGeom prst="bentConnector3">
            <a:avLst>
              <a:gd name="adj1" fmla="val 8829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3" idx="2"/>
            <a:endCxn id="25" idx="0"/>
          </p:cNvCxnSpPr>
          <p:nvPr/>
        </p:nvCxnSpPr>
        <p:spPr>
          <a:xfrm rot="5400000">
            <a:off x="4272814" y="2452899"/>
            <a:ext cx="2327497" cy="5122382"/>
          </a:xfrm>
          <a:prstGeom prst="bentConnector3">
            <a:avLst>
              <a:gd name="adj1" fmla="val 88886"/>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13" idx="2"/>
            <a:endCxn id="26" idx="0"/>
          </p:cNvCxnSpPr>
          <p:nvPr/>
        </p:nvCxnSpPr>
        <p:spPr>
          <a:xfrm rot="5400000">
            <a:off x="5235602" y="3415687"/>
            <a:ext cx="2327497" cy="3196807"/>
          </a:xfrm>
          <a:prstGeom prst="bentConnector3">
            <a:avLst>
              <a:gd name="adj1" fmla="val 88886"/>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940645" y="4895132"/>
            <a:ext cx="2327497" cy="237917"/>
          </a:xfrm>
          <a:prstGeom prst="bentConnector3">
            <a:avLst>
              <a:gd name="adj1" fmla="val 888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3D positions"/>
          <p:cNvSpPr txBox="1"/>
          <p:nvPr/>
        </p:nvSpPr>
        <p:spPr>
          <a:xfrm>
            <a:off x="2055347" y="6177839"/>
            <a:ext cx="1640048" cy="646331"/>
          </a:xfrm>
          <a:prstGeom prst="rect">
            <a:avLst/>
          </a:prstGeom>
          <a:noFill/>
        </p:spPr>
        <p:txBody>
          <a:bodyPr wrap="square" rtlCol="0">
            <a:spAutoFit/>
          </a:bodyPr>
          <a:lstStyle/>
          <a:p>
            <a:pPr algn="ctr"/>
            <a:r>
              <a:rPr lang="en-GB" dirty="0" smtClean="0"/>
              <a:t>3D positions</a:t>
            </a:r>
            <a:br>
              <a:rPr lang="en-GB" dirty="0" smtClean="0"/>
            </a:br>
            <a:r>
              <a:rPr lang="en-GB" dirty="0" smtClean="0"/>
              <a:t>and velocities</a:t>
            </a:r>
            <a:endParaRPr lang="en-GB" dirty="0"/>
          </a:p>
        </p:txBody>
      </p:sp>
      <p:sp>
        <p:nvSpPr>
          <p:cNvPr id="26" name="3D orientations"/>
          <p:cNvSpPr txBox="1"/>
          <p:nvPr/>
        </p:nvSpPr>
        <p:spPr>
          <a:xfrm>
            <a:off x="3603716" y="6177839"/>
            <a:ext cx="2394460" cy="646331"/>
          </a:xfrm>
          <a:prstGeom prst="rect">
            <a:avLst/>
          </a:prstGeom>
          <a:noFill/>
        </p:spPr>
        <p:txBody>
          <a:bodyPr wrap="square" rtlCol="0">
            <a:spAutoFit/>
          </a:bodyPr>
          <a:lstStyle/>
          <a:p>
            <a:pPr algn="ctr"/>
            <a:r>
              <a:rPr lang="en-GB" dirty="0" smtClean="0"/>
              <a:t>3D orientations</a:t>
            </a:r>
            <a:br>
              <a:rPr lang="en-GB" dirty="0" smtClean="0"/>
            </a:br>
            <a:r>
              <a:rPr lang="en-GB" dirty="0" smtClean="0"/>
              <a:t>and angular velocities</a:t>
            </a:r>
            <a:endParaRPr lang="en-GB" dirty="0"/>
          </a:p>
        </p:txBody>
      </p:sp>
      <p:sp>
        <p:nvSpPr>
          <p:cNvPr id="27" name="RelativeMass"/>
          <p:cNvSpPr txBox="1"/>
          <p:nvPr/>
        </p:nvSpPr>
        <p:spPr>
          <a:xfrm>
            <a:off x="5921945" y="6200923"/>
            <a:ext cx="1633781" cy="369332"/>
          </a:xfrm>
          <a:prstGeom prst="rect">
            <a:avLst/>
          </a:prstGeom>
          <a:noFill/>
        </p:spPr>
        <p:txBody>
          <a:bodyPr wrap="square" rtlCol="0">
            <a:spAutoFit/>
          </a:bodyPr>
          <a:lstStyle/>
          <a:p>
            <a:pPr algn="ctr"/>
            <a:r>
              <a:rPr lang="en-GB" dirty="0" smtClean="0"/>
              <a:t>Relative mass</a:t>
            </a:r>
            <a:endParaRPr lang="en-GB" dirty="0"/>
          </a:p>
        </p:txBody>
      </p:sp>
      <p:sp>
        <p:nvSpPr>
          <p:cNvPr id="30" name="CoR"/>
          <p:cNvSpPr txBox="1"/>
          <p:nvPr/>
        </p:nvSpPr>
        <p:spPr>
          <a:xfrm>
            <a:off x="7418779" y="6177839"/>
            <a:ext cx="1633781" cy="646331"/>
          </a:xfrm>
          <a:prstGeom prst="rect">
            <a:avLst/>
          </a:prstGeom>
          <a:noFill/>
        </p:spPr>
        <p:txBody>
          <a:bodyPr wrap="square" rtlCol="0">
            <a:spAutoFit/>
          </a:bodyPr>
          <a:lstStyle/>
          <a:p>
            <a:pPr algn="ctr"/>
            <a:r>
              <a:rPr lang="en-GB" dirty="0" smtClean="0"/>
              <a:t>Coefficient of Restitution</a:t>
            </a:r>
            <a:endParaRPr lang="en-GB" dirty="0"/>
          </a:p>
        </p:txBody>
      </p:sp>
      <p:grpSp>
        <p:nvGrpSpPr>
          <p:cNvPr id="8" name="Group 7"/>
          <p:cNvGrpSpPr/>
          <p:nvPr/>
        </p:nvGrpSpPr>
        <p:grpSpPr>
          <a:xfrm>
            <a:off x="228679" y="690461"/>
            <a:ext cx="2001899" cy="1236020"/>
            <a:chOff x="76994" y="791080"/>
            <a:chExt cx="1424168" cy="879315"/>
          </a:xfrm>
        </p:grpSpPr>
        <p:pic>
          <p:nvPicPr>
            <p:cNvPr id="6" name="Picture 5"/>
            <p:cNvPicPr>
              <a:picLocks noChangeAspect="1"/>
            </p:cNvPicPr>
            <p:nvPr/>
          </p:nvPicPr>
          <p:blipFill>
            <a:blip r:embed="rId3"/>
            <a:stretch>
              <a:fillRect/>
            </a:stretch>
          </p:blipFill>
          <p:spPr>
            <a:xfrm>
              <a:off x="214696" y="791080"/>
              <a:ext cx="1286466" cy="722743"/>
            </a:xfrm>
            <a:prstGeom prst="rect">
              <a:avLst/>
            </a:prstGeom>
            <a:scene3d>
              <a:camera prst="isometricOffAxis2Left"/>
              <a:lightRig rig="threePt" dir="t"/>
            </a:scene3d>
          </p:spPr>
        </p:pic>
        <p:pic>
          <p:nvPicPr>
            <p:cNvPr id="45" name="Picture 44"/>
            <p:cNvPicPr>
              <a:picLocks noChangeAspect="1"/>
            </p:cNvPicPr>
            <p:nvPr/>
          </p:nvPicPr>
          <p:blipFill>
            <a:blip r:embed="rId3"/>
            <a:stretch>
              <a:fillRect/>
            </a:stretch>
          </p:blipFill>
          <p:spPr>
            <a:xfrm>
              <a:off x="145845" y="869366"/>
              <a:ext cx="1286466" cy="722743"/>
            </a:xfrm>
            <a:prstGeom prst="rect">
              <a:avLst/>
            </a:prstGeom>
            <a:scene3d>
              <a:camera prst="isometricOffAxis2Left"/>
              <a:lightRig rig="threePt" dir="t"/>
            </a:scene3d>
          </p:spPr>
        </p:pic>
        <p:pic>
          <p:nvPicPr>
            <p:cNvPr id="48" name="Picture 47"/>
            <p:cNvPicPr>
              <a:picLocks noChangeAspect="1"/>
            </p:cNvPicPr>
            <p:nvPr/>
          </p:nvPicPr>
          <p:blipFill>
            <a:blip r:embed="rId3"/>
            <a:stretch>
              <a:fillRect/>
            </a:stretch>
          </p:blipFill>
          <p:spPr>
            <a:xfrm>
              <a:off x="76994" y="947652"/>
              <a:ext cx="1286466" cy="722743"/>
            </a:xfrm>
            <a:prstGeom prst="rect">
              <a:avLst/>
            </a:prstGeom>
            <a:scene3d>
              <a:camera prst="isometricOffAxis2Left"/>
              <a:lightRig rig="threePt" dir="t"/>
            </a:scene3d>
          </p:spPr>
        </p:pic>
      </p:grpSp>
      <p:cxnSp>
        <p:nvCxnSpPr>
          <p:cNvPr id="105" name="Elbow Connector 104"/>
          <p:cNvCxnSpPr/>
          <p:nvPr/>
        </p:nvCxnSpPr>
        <p:spPr>
          <a:xfrm flipV="1">
            <a:off x="2136975" y="2016949"/>
            <a:ext cx="440094" cy="587531"/>
          </a:xfrm>
          <a:prstGeom prst="bentConnector3">
            <a:avLst>
              <a:gd name="adj1" fmla="val 37279"/>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p:cNvSpPr/>
          <p:nvPr/>
        </p:nvSpPr>
        <p:spPr>
          <a:xfrm>
            <a:off x="325460" y="2280538"/>
            <a:ext cx="1823833" cy="863843"/>
          </a:xfrm>
          <a:prstGeom prst="cube">
            <a:avLst/>
          </a:prstGeom>
          <a:solidFill>
            <a:schemeClr val="bg1">
              <a:alpha val="68000"/>
            </a:schemeClr>
          </a:solid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Bounding boxes</a:t>
            </a:r>
            <a:endParaRPr lang="en-GB" dirty="0">
              <a:solidFill>
                <a:schemeClr val="tx1"/>
              </a:solidFill>
            </a:endParaRPr>
          </a:p>
        </p:txBody>
      </p:sp>
      <p:cxnSp>
        <p:nvCxnSpPr>
          <p:cNvPr id="154" name="Elbow Connector 153"/>
          <p:cNvCxnSpPr/>
          <p:nvPr/>
        </p:nvCxnSpPr>
        <p:spPr>
          <a:xfrm rot="5400000">
            <a:off x="4781763" y="2541405"/>
            <a:ext cx="233272" cy="1408582"/>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Elbow Connector 285"/>
          <p:cNvCxnSpPr/>
          <p:nvPr/>
        </p:nvCxnSpPr>
        <p:spPr>
          <a:xfrm flipV="1">
            <a:off x="2136975" y="3362332"/>
            <a:ext cx="437133" cy="1285661"/>
          </a:xfrm>
          <a:prstGeom prst="bentConnector3">
            <a:avLst>
              <a:gd name="adj1" fmla="val 3932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62" name="Group 461"/>
          <p:cNvGrpSpPr/>
          <p:nvPr/>
        </p:nvGrpSpPr>
        <p:grpSpPr>
          <a:xfrm>
            <a:off x="325460" y="3636801"/>
            <a:ext cx="1823833" cy="2022382"/>
            <a:chOff x="-19295" y="3681709"/>
            <a:chExt cx="1823833" cy="2022382"/>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a:off x="274976" y="3744931"/>
              <a:ext cx="1233003" cy="957446"/>
            </a:xfrm>
            <a:prstGeom prst="rect">
              <a:avLst/>
            </a:prstGeom>
            <a:noFill/>
            <a:effectLst/>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a:off x="275161" y="4715680"/>
              <a:ext cx="1227895" cy="957446"/>
            </a:xfrm>
            <a:prstGeom prst="rect">
              <a:avLst/>
            </a:prstGeom>
            <a:noFill/>
            <a:effectLst/>
          </p:spPr>
        </p:pic>
        <p:sp>
          <p:nvSpPr>
            <p:cNvPr id="457" name="Rounded Rectangle 456"/>
            <p:cNvSpPr/>
            <p:nvPr/>
          </p:nvSpPr>
          <p:spPr>
            <a:xfrm>
              <a:off x="-19295" y="3681709"/>
              <a:ext cx="1823833" cy="20223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3" name="Group 542"/>
          <p:cNvGrpSpPr/>
          <p:nvPr/>
        </p:nvGrpSpPr>
        <p:grpSpPr>
          <a:xfrm>
            <a:off x="4549846" y="784806"/>
            <a:ext cx="2130323" cy="2344253"/>
            <a:chOff x="4431476" y="1247836"/>
            <a:chExt cx="2130323" cy="2344253"/>
          </a:xfrm>
        </p:grpSpPr>
        <p:grpSp>
          <p:nvGrpSpPr>
            <p:cNvPr id="113" name="Group 112"/>
            <p:cNvGrpSpPr/>
            <p:nvPr/>
          </p:nvGrpSpPr>
          <p:grpSpPr>
            <a:xfrm>
              <a:off x="4582500" y="1383987"/>
              <a:ext cx="1841238" cy="1035139"/>
              <a:chOff x="5251441" y="700037"/>
              <a:chExt cx="1841238" cy="1035139"/>
            </a:xfrm>
            <a:solidFill>
              <a:schemeClr val="tx1"/>
            </a:solidFill>
          </p:grpSpPr>
          <p:pic>
            <p:nvPicPr>
              <p:cNvPr id="110" name="Picture 109"/>
              <p:cNvPicPr>
                <a:picLocks noChangeAspect="1"/>
              </p:cNvPicPr>
              <p:nvPr/>
            </p:nvPicPr>
            <p:blipFill rotWithShape="1">
              <a:blip r:embed="rId5">
                <a:extLst>
                  <a:ext uri="{28A0092B-C50C-407E-A947-70E740481C1C}">
                    <a14:useLocalDpi xmlns:a14="http://schemas.microsoft.com/office/drawing/2010/main" val="0"/>
                  </a:ext>
                </a:extLst>
              </a:blip>
              <a:srcRect l="23827" t="21458" r="20019" b="22418"/>
              <a:stretch/>
            </p:blipFill>
            <p:spPr>
              <a:xfrm>
                <a:off x="5251441" y="700037"/>
                <a:ext cx="1841238" cy="1035139"/>
              </a:xfrm>
              <a:prstGeom prst="rect">
                <a:avLst/>
              </a:prstGeom>
              <a:grpFill/>
            </p:spPr>
          </p:pic>
          <p:sp>
            <p:nvSpPr>
              <p:cNvPr id="56" name="Labelled2D"/>
              <p:cNvSpPr txBox="1"/>
              <p:nvPr/>
            </p:nvSpPr>
            <p:spPr>
              <a:xfrm>
                <a:off x="5486582" y="1147469"/>
                <a:ext cx="1514843" cy="584775"/>
              </a:xfrm>
              <a:prstGeom prst="rect">
                <a:avLst/>
              </a:prstGeom>
              <a:grpFill/>
            </p:spPr>
            <p:txBody>
              <a:bodyPr wrap="square" rtlCol="0">
                <a:spAutoFit/>
              </a:bodyPr>
              <a:lstStyle/>
              <a:p>
                <a:r>
                  <a:rPr lang="en-GB" sz="1600" dirty="0" smtClean="0">
                    <a:solidFill>
                      <a:schemeClr val="bg1"/>
                    </a:solidFill>
                  </a:rPr>
                  <a:t>Labelled </a:t>
                </a:r>
                <a:r>
                  <a:rPr lang="en-GB" sz="1600" dirty="0" smtClean="0">
                    <a:solidFill>
                      <a:schemeClr val="bg1"/>
                    </a:solidFill>
                  </a:rPr>
                  <a:t> 2D </a:t>
                </a:r>
                <a:r>
                  <a:rPr lang="en-GB" sz="1600" dirty="0" smtClean="0">
                    <a:solidFill>
                      <a:schemeClr val="bg1"/>
                    </a:solidFill>
                  </a:rPr>
                  <a:t>positions</a:t>
                </a:r>
              </a:p>
            </p:txBody>
          </p:sp>
        </p:grpSp>
        <p:grpSp>
          <p:nvGrpSpPr>
            <p:cNvPr id="160" name="Group 159"/>
            <p:cNvGrpSpPr/>
            <p:nvPr/>
          </p:nvGrpSpPr>
          <p:grpSpPr>
            <a:xfrm>
              <a:off x="4582500" y="2455180"/>
              <a:ext cx="1841238" cy="1022814"/>
              <a:chOff x="4666852" y="2729242"/>
              <a:chExt cx="1841238" cy="1022814"/>
            </a:xfrm>
          </p:grpSpPr>
          <p:pic>
            <p:nvPicPr>
              <p:cNvPr id="135" name="Picture 134"/>
              <p:cNvPicPr>
                <a:picLocks noChangeAspect="1"/>
              </p:cNvPicPr>
              <p:nvPr/>
            </p:nvPicPr>
            <p:blipFill>
              <a:blip r:embed="rId6"/>
              <a:stretch>
                <a:fillRect/>
              </a:stretch>
            </p:blipFill>
            <p:spPr>
              <a:xfrm>
                <a:off x="4666852" y="2729242"/>
                <a:ext cx="1841238" cy="983388"/>
              </a:xfrm>
              <a:prstGeom prst="rect">
                <a:avLst/>
              </a:prstGeom>
              <a:solidFill>
                <a:schemeClr val="tx1"/>
              </a:solidFill>
            </p:spPr>
          </p:pic>
          <p:sp>
            <p:nvSpPr>
              <p:cNvPr id="46" name="InitParabolas"/>
              <p:cNvSpPr txBox="1"/>
              <p:nvPr/>
            </p:nvSpPr>
            <p:spPr>
              <a:xfrm>
                <a:off x="4947616" y="3167281"/>
                <a:ext cx="1108058" cy="584775"/>
              </a:xfrm>
              <a:prstGeom prst="rect">
                <a:avLst/>
              </a:prstGeom>
              <a:noFill/>
            </p:spPr>
            <p:txBody>
              <a:bodyPr wrap="square" rtlCol="0">
                <a:spAutoFit/>
              </a:bodyPr>
              <a:lstStyle/>
              <a:p>
                <a:r>
                  <a:rPr lang="en-GB" sz="1600" dirty="0">
                    <a:solidFill>
                      <a:schemeClr val="bg1"/>
                    </a:solidFill>
                  </a:rPr>
                  <a:t>Initial parabolas</a:t>
                </a:r>
              </a:p>
            </p:txBody>
          </p:sp>
        </p:grpSp>
        <p:sp>
          <p:nvSpPr>
            <p:cNvPr id="542" name="Rounded Rectangle 541"/>
            <p:cNvSpPr/>
            <p:nvPr/>
          </p:nvSpPr>
          <p:spPr>
            <a:xfrm>
              <a:off x="4431476" y="1247836"/>
              <a:ext cx="2130323" cy="234425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7" name="OriLabelledGroup"/>
          <p:cNvGrpSpPr/>
          <p:nvPr/>
        </p:nvGrpSpPr>
        <p:grpSpPr>
          <a:xfrm>
            <a:off x="4637676" y="4022161"/>
            <a:ext cx="2088843" cy="1637022"/>
            <a:chOff x="4637676" y="4077972"/>
            <a:chExt cx="2088843" cy="1637022"/>
          </a:xfrm>
        </p:grpSpPr>
        <p:pic>
          <p:nvPicPr>
            <p:cNvPr id="137" name="Picture 136"/>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rot="2763930">
              <a:off x="4635209" y="4205606"/>
              <a:ext cx="1142224" cy="886955"/>
            </a:xfrm>
            <a:prstGeom prst="rect">
              <a:avLst/>
            </a:prstGeom>
            <a:noFill/>
            <a:effectLst>
              <a:outerShdw blurRad="50800" dist="38100" sx="105000" sy="105000" algn="l" rotWithShape="0">
                <a:prstClr val="black">
                  <a:alpha val="40000"/>
                </a:prstClr>
              </a:outerShdw>
            </a:effectLst>
          </p:spPr>
        </p:pic>
        <p:pic>
          <p:nvPicPr>
            <p:cNvPr id="138" name="Picture 13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rot="5663786">
              <a:off x="5542078" y="4232880"/>
              <a:ext cx="1137493" cy="886955"/>
            </a:xfrm>
            <a:prstGeom prst="rect">
              <a:avLst/>
            </a:prstGeom>
            <a:noFill/>
            <a:effectLst>
              <a:outerShdw blurRad="50800" dist="38100" sx="105000" sy="105000" algn="l" rotWithShape="0">
                <a:prstClr val="black">
                  <a:alpha val="40000"/>
                </a:prstClr>
              </a:outerShdw>
            </a:effectLst>
          </p:spPr>
        </p:pic>
        <p:sp>
          <p:nvSpPr>
            <p:cNvPr id="57" name="Labelled3D"/>
            <p:cNvSpPr txBox="1"/>
            <p:nvPr/>
          </p:nvSpPr>
          <p:spPr>
            <a:xfrm>
              <a:off x="4759261" y="5130218"/>
              <a:ext cx="1837335" cy="584776"/>
            </a:xfrm>
            <a:prstGeom prst="rect">
              <a:avLst/>
            </a:prstGeom>
            <a:noFill/>
            <a:ln>
              <a:noFill/>
            </a:ln>
          </p:spPr>
          <p:txBody>
            <a:bodyPr wrap="square" rtlCol="0">
              <a:spAutoFit/>
            </a:bodyPr>
            <a:lstStyle/>
            <a:p>
              <a:pPr algn="ctr"/>
              <a:r>
                <a:rPr lang="en-GB" sz="1600" dirty="0" smtClean="0"/>
                <a:t>Labelled </a:t>
              </a:r>
              <a:r>
                <a:rPr lang="en-GB" sz="1600" dirty="0"/>
                <a:t>3D </a:t>
              </a:r>
              <a:r>
                <a:rPr lang="en-GB" sz="1600" dirty="0" smtClean="0"/>
                <a:t>orientations</a:t>
              </a:r>
            </a:p>
          </p:txBody>
        </p:sp>
        <p:sp>
          <p:nvSpPr>
            <p:cNvPr id="629" name="Rounded Rectangle 628"/>
            <p:cNvSpPr/>
            <p:nvPr/>
          </p:nvSpPr>
          <p:spPr>
            <a:xfrm>
              <a:off x="4637676" y="4115112"/>
              <a:ext cx="2088843" cy="15998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7" name="Elbow Connector 206"/>
          <p:cNvCxnSpPr/>
          <p:nvPr/>
        </p:nvCxnSpPr>
        <p:spPr>
          <a:xfrm>
            <a:off x="2218260" y="1198429"/>
            <a:ext cx="1168809" cy="331760"/>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InitPos"/>
          <p:cNvSpPr/>
          <p:nvPr/>
        </p:nvSpPr>
        <p:spPr>
          <a:xfrm>
            <a:off x="2541762" y="1530188"/>
            <a:ext cx="1729940" cy="2320151"/>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Observations</a:t>
            </a:r>
            <a:endParaRPr lang="en-GB" dirty="0"/>
          </a:p>
        </p:txBody>
      </p:sp>
    </p:spTree>
    <p:extLst>
      <p:ext uri="{BB962C8B-B14F-4D97-AF65-F5344CB8AC3E}">
        <p14:creationId xmlns:p14="http://schemas.microsoft.com/office/powerpoint/2010/main" val="123667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Coefficient of restitution</a:t>
            </a:r>
            <a:endParaRPr lang="en-GB" dirty="0"/>
          </a:p>
        </p:txBody>
      </p:sp>
      <p:sp>
        <p:nvSpPr>
          <p:cNvPr id="3" name="Content Placeholder 2"/>
          <p:cNvSpPr>
            <a:spLocks noGrp="1"/>
          </p:cNvSpPr>
          <p:nvPr>
            <p:ph idx="1"/>
          </p:nvPr>
        </p:nvSpPr>
        <p:spPr>
          <a:xfrm>
            <a:off x="152400" y="621151"/>
            <a:ext cx="8845550" cy="1404168"/>
          </a:xfrm>
        </p:spPr>
        <p:txBody>
          <a:bodyPr/>
          <a:lstStyle/>
          <a:p>
            <a:r>
              <a:rPr lang="en-GB" dirty="0" smtClean="0"/>
              <a:t>Ratio of kinetic energy retained after collision</a:t>
            </a:r>
          </a:p>
          <a:p>
            <a:r>
              <a:rPr lang="en-GB" dirty="0" smtClean="0"/>
              <a:t>Energy is transformed to heat, sound and deformation energy</a:t>
            </a:r>
            <a:endParaRPr lang="en-GB" dirty="0"/>
          </a:p>
        </p:txBody>
      </p:sp>
      <mc:AlternateContent xmlns:mc="http://schemas.openxmlformats.org/markup-compatibility/2006" xmlns:a14="http://schemas.microsoft.com/office/drawing/2010/main">
        <mc:Choice Requires="a14">
          <p:sp>
            <p:nvSpPr>
              <p:cNvPr id="25" name="TextBox 24"/>
              <p:cNvSpPr txBox="1"/>
              <p:nvPr/>
            </p:nvSpPr>
            <p:spPr>
              <a:xfrm>
                <a:off x="1764013" y="5094309"/>
                <a:ext cx="3042062" cy="9804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𝑐</m:t>
                      </m:r>
                      <m:r>
                        <a:rPr lang="en-GB" sz="2400" b="0" i="1" smtClean="0">
                          <a:latin typeface="Cambria Math" panose="02040503050406030204" pitchFamily="18" charset="0"/>
                        </a:rPr>
                        <m:t>=   </m:t>
                      </m:r>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𝑏</m:t>
                              </m:r>
                              <m:r>
                                <a:rPr lang="en-GB" sz="2400" b="0" i="1" smtClean="0">
                                  <a:latin typeface="Cambria Math" panose="02040503050406030204" pitchFamily="18" charset="0"/>
                                </a:rPr>
                                <m:t>,</m:t>
                              </m:r>
                              <m:r>
                                <a:rPr lang="en-GB" sz="2400" i="1">
                                  <a:latin typeface="Cambria Math" panose="02040503050406030204" pitchFamily="18" charset="0"/>
                                </a:rPr>
                                <m:t>𝑝</m:t>
                              </m:r>
                              <m:r>
                                <a:rPr lang="en-GB" sz="2400" b="0" i="1" smtClean="0">
                                  <a:latin typeface="Cambria Math" panose="02040503050406030204" pitchFamily="18" charset="0"/>
                                </a:rPr>
                                <m:t>𝑜𝑠𝑡</m:t>
                              </m:r>
                            </m:sup>
                          </m:sSubSup>
                          <m:r>
                            <a:rPr lang="en-GB" sz="2400" b="1" i="1">
                              <a:latin typeface="Cambria Math" panose="02040503050406030204" pitchFamily="18" charset="0"/>
                            </a:rPr>
                            <m:t>−</m:t>
                          </m:r>
                          <m:sSubSup>
                            <m:sSubSupPr>
                              <m:ctrlPr>
                                <a:rPr lang="en-GB" sz="2400" i="1">
                                  <a:latin typeface="Cambria Math" panose="02040503050406030204" pitchFamily="18" charset="0"/>
                                </a:rPr>
                              </m:ctrlPr>
                            </m:sSubSupPr>
                            <m:e>
                              <m:r>
                                <a:rPr lang="en-GB" sz="2400" b="1" i="1" smtClean="0">
                                  <a:latin typeface="Cambria Math" panose="02040503050406030204" pitchFamily="18" charset="0"/>
                                </a:rPr>
                                <m:t>𝒗</m:t>
                              </m:r>
                            </m:e>
                            <m:sub/>
                            <m:sup>
                              <m:r>
                                <a:rPr lang="en-GB" sz="2400" b="0" i="1" smtClean="0">
                                  <a:latin typeface="Cambria Math" panose="02040503050406030204" pitchFamily="18" charset="0"/>
                                </a:rPr>
                                <m:t>𝑎</m:t>
                              </m:r>
                              <m:r>
                                <a:rPr lang="en-GB" sz="2400" b="0" i="1" smtClean="0">
                                  <a:latin typeface="Cambria Math" panose="02040503050406030204" pitchFamily="18" charset="0"/>
                                </a:rPr>
                                <m:t>,</m:t>
                              </m:r>
                              <m:r>
                                <a:rPr lang="en-GB" sz="2400" b="0" i="1" smtClean="0">
                                  <a:latin typeface="Cambria Math" panose="02040503050406030204" pitchFamily="18" charset="0"/>
                                </a:rPr>
                                <m:t>𝑝𝑜𝑠𝑡</m:t>
                              </m:r>
                            </m:sup>
                          </m:sSubSup>
                        </m:num>
                        <m:den>
                          <m:sSubSup>
                            <m:sSubSupPr>
                              <m:ctrlPr>
                                <a:rPr lang="en-GB" sz="2400" i="1">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𝑎</m:t>
                              </m:r>
                              <m:r>
                                <a:rPr lang="en-GB" sz="2400" b="0" i="1" smtClean="0">
                                  <a:latin typeface="Cambria Math" panose="02040503050406030204" pitchFamily="18" charset="0"/>
                                </a:rPr>
                                <m:t>,</m:t>
                              </m:r>
                              <m:r>
                                <a:rPr lang="en-GB" sz="2400" i="1">
                                  <a:latin typeface="Cambria Math" panose="02040503050406030204" pitchFamily="18" charset="0"/>
                                </a:rPr>
                                <m:t>𝑝</m:t>
                              </m:r>
                              <m:r>
                                <a:rPr lang="en-GB" sz="2400" b="0" i="1" smtClean="0">
                                  <a:latin typeface="Cambria Math" panose="02040503050406030204" pitchFamily="18" charset="0"/>
                                </a:rPr>
                                <m:t>𝑟𝑒</m:t>
                              </m:r>
                            </m:sup>
                          </m:sSubSup>
                          <m:r>
                            <a:rPr lang="en-GB" sz="2400" b="1" i="1">
                              <a:latin typeface="Cambria Math" panose="02040503050406030204" pitchFamily="18" charset="0"/>
                            </a:rPr>
                            <m:t>−</m:t>
                          </m:r>
                          <m:sSubSup>
                            <m:sSubSupPr>
                              <m:ctrlPr>
                                <a:rPr lang="en-GB" sz="2400" i="1">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𝑏</m:t>
                              </m:r>
                              <m:r>
                                <a:rPr lang="en-GB" sz="2400" i="1">
                                  <a:latin typeface="Cambria Math" panose="02040503050406030204" pitchFamily="18" charset="0"/>
                                </a:rPr>
                                <m:t>,</m:t>
                              </m:r>
                              <m:r>
                                <a:rPr lang="en-GB" sz="2400" i="1">
                                  <a:latin typeface="Cambria Math" panose="02040503050406030204" pitchFamily="18" charset="0"/>
                                </a:rPr>
                                <m:t>𝑝𝑟𝑒</m:t>
                              </m:r>
                            </m:sup>
                          </m:sSubSup>
                        </m:den>
                      </m:f>
                    </m:oMath>
                  </m:oMathPara>
                </a14:m>
                <a:endParaRPr lang="en-GB"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1764013" y="5094309"/>
                <a:ext cx="3042062" cy="980461"/>
              </a:xfrm>
              <a:prstGeom prst="rect">
                <a:avLst/>
              </a:prstGeom>
              <a:blipFill rotWithShape="0">
                <a:blip r:embed="rId3"/>
                <a:stretch>
                  <a:fillRect/>
                </a:stretch>
              </a:blipFill>
            </p:spPr>
            <p:txBody>
              <a:bodyPr/>
              <a:lstStyle/>
              <a:p>
                <a:r>
                  <a:rPr lang="en-GB">
                    <a:noFill/>
                  </a:rPr>
                  <a:t> </a:t>
                </a:r>
              </a:p>
            </p:txBody>
          </p:sp>
        </mc:Fallback>
      </mc:AlternateContent>
      <p:sp>
        <p:nvSpPr>
          <p:cNvPr id="5" name="Oval 4"/>
          <p:cNvSpPr/>
          <p:nvPr/>
        </p:nvSpPr>
        <p:spPr>
          <a:xfrm>
            <a:off x="825822" y="3071799"/>
            <a:ext cx="547007" cy="547007"/>
          </a:xfrm>
          <a:prstGeom prst="ellipse">
            <a:avLst/>
          </a:prstGeom>
          <a:solidFill>
            <a:schemeClr val="accent2">
              <a:lumMod val="75000"/>
              <a:lumOff val="2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sz="2400" dirty="0"/>
          </a:p>
        </p:txBody>
      </p:sp>
      <p:sp>
        <p:nvSpPr>
          <p:cNvPr id="6" name="Oval 5"/>
          <p:cNvSpPr/>
          <p:nvPr/>
        </p:nvSpPr>
        <p:spPr>
          <a:xfrm>
            <a:off x="1753830" y="3071800"/>
            <a:ext cx="547007" cy="547007"/>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0" name="Straight Arrow Connector 9"/>
          <p:cNvCxnSpPr/>
          <p:nvPr/>
        </p:nvCxnSpPr>
        <p:spPr>
          <a:xfrm>
            <a:off x="1103408" y="3345303"/>
            <a:ext cx="3810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879941" y="2587819"/>
                <a:ext cx="863377" cy="420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i="1" smtClean="0">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𝑎</m:t>
                          </m:r>
                          <m:r>
                            <a:rPr lang="en-GB" sz="2400" b="0" i="1" smtClean="0">
                              <a:latin typeface="Cambria Math" panose="02040503050406030204" pitchFamily="18" charset="0"/>
                            </a:rPr>
                            <m:t>,</m:t>
                          </m:r>
                          <m:r>
                            <a:rPr lang="en-GB" sz="2400" i="1">
                              <a:latin typeface="Cambria Math" panose="02040503050406030204" pitchFamily="18" charset="0"/>
                            </a:rPr>
                            <m:t>𝑝</m:t>
                          </m:r>
                          <m:r>
                            <a:rPr lang="en-GB" sz="2400" b="0" i="1" smtClean="0">
                              <a:latin typeface="Cambria Math" panose="02040503050406030204" pitchFamily="18" charset="0"/>
                            </a:rPr>
                            <m:t>𝑟𝑒</m:t>
                          </m:r>
                        </m:sup>
                      </m:sSubSup>
                    </m:oMath>
                  </m:oMathPara>
                </a14:m>
                <a:endParaRPr lang="en-GB"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879941" y="2587819"/>
                <a:ext cx="863377" cy="420949"/>
              </a:xfrm>
              <a:prstGeom prst="rect">
                <a:avLst/>
              </a:prstGeom>
              <a:blipFill rotWithShape="0">
                <a:blip r:embed="rId4"/>
                <a:stretch>
                  <a:fillRect/>
                </a:stretch>
              </a:blipFill>
            </p:spPr>
            <p:txBody>
              <a:bodyPr/>
              <a:lstStyle/>
              <a:p>
                <a:r>
                  <a:rPr lang="en-GB">
                    <a:noFill/>
                  </a:rPr>
                  <a:t> </a:t>
                </a:r>
              </a:p>
            </p:txBody>
          </p:sp>
        </mc:Fallback>
      </mc:AlternateContent>
      <p:sp>
        <p:nvSpPr>
          <p:cNvPr id="17" name="Oval 16"/>
          <p:cNvSpPr/>
          <p:nvPr/>
        </p:nvSpPr>
        <p:spPr>
          <a:xfrm>
            <a:off x="4044302" y="3071803"/>
            <a:ext cx="547007" cy="547007"/>
          </a:xfrm>
          <a:prstGeom prst="ellipse">
            <a:avLst/>
          </a:prstGeom>
          <a:solidFill>
            <a:schemeClr val="accent2">
              <a:lumMod val="75000"/>
              <a:lumOff val="2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sz="2400" dirty="0"/>
          </a:p>
        </p:txBody>
      </p:sp>
      <p:sp>
        <p:nvSpPr>
          <p:cNvPr id="18" name="Oval 17"/>
          <p:cNvSpPr/>
          <p:nvPr/>
        </p:nvSpPr>
        <p:spPr>
          <a:xfrm>
            <a:off x="4605470" y="3071803"/>
            <a:ext cx="547007" cy="547007"/>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Oval 21"/>
          <p:cNvSpPr/>
          <p:nvPr/>
        </p:nvSpPr>
        <p:spPr>
          <a:xfrm>
            <a:off x="7056515" y="3071800"/>
            <a:ext cx="547007" cy="547007"/>
          </a:xfrm>
          <a:prstGeom prst="ellipse">
            <a:avLst/>
          </a:prstGeom>
          <a:solidFill>
            <a:schemeClr val="accent2">
              <a:lumMod val="75000"/>
              <a:lumOff val="2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sz="2400" dirty="0"/>
          </a:p>
        </p:txBody>
      </p:sp>
      <p:sp>
        <p:nvSpPr>
          <p:cNvPr id="23" name="Oval 22"/>
          <p:cNvSpPr/>
          <p:nvPr/>
        </p:nvSpPr>
        <p:spPr>
          <a:xfrm>
            <a:off x="7771171" y="3071799"/>
            <a:ext cx="547007" cy="547007"/>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9" name="Straight Arrow Connector 18"/>
          <p:cNvCxnSpPr/>
          <p:nvPr/>
        </p:nvCxnSpPr>
        <p:spPr>
          <a:xfrm flipH="1">
            <a:off x="6888866" y="3345301"/>
            <a:ext cx="428365" cy="133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6807574" y="2580661"/>
                <a:ext cx="963597" cy="4465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i="1" smtClean="0">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𝑎</m:t>
                          </m:r>
                          <m:r>
                            <a:rPr lang="en-GB" sz="2400" b="0" i="1" smtClean="0">
                              <a:latin typeface="Cambria Math" panose="02040503050406030204" pitchFamily="18" charset="0"/>
                            </a:rPr>
                            <m:t>,</m:t>
                          </m:r>
                          <m:r>
                            <a:rPr lang="en-GB" sz="2400" i="1">
                              <a:latin typeface="Cambria Math" panose="02040503050406030204" pitchFamily="18" charset="0"/>
                            </a:rPr>
                            <m:t>𝑝</m:t>
                          </m:r>
                          <m:r>
                            <a:rPr lang="en-GB" sz="2400" b="0" i="1" smtClean="0">
                              <a:latin typeface="Cambria Math" panose="02040503050406030204" pitchFamily="18" charset="0"/>
                            </a:rPr>
                            <m:t>𝑜𝑠𝑡</m:t>
                          </m:r>
                        </m:sup>
                      </m:sSubSup>
                    </m:oMath>
                  </m:oMathPara>
                </a14:m>
                <a:endParaRPr lang="en-GB" sz="2400" dirty="0"/>
              </a:p>
            </p:txBody>
          </p:sp>
        </mc:Choice>
        <mc:Fallback xmlns="">
          <p:sp>
            <p:nvSpPr>
              <p:cNvPr id="26" name="TextBox 25"/>
              <p:cNvSpPr txBox="1">
                <a:spLocks noRot="1" noChangeAspect="1" noMove="1" noResize="1" noEditPoints="1" noAdjustHandles="1" noChangeArrowheads="1" noChangeShapeType="1" noTextEdit="1"/>
              </p:cNvSpPr>
              <p:nvPr/>
            </p:nvSpPr>
            <p:spPr>
              <a:xfrm>
                <a:off x="6807574" y="2580661"/>
                <a:ext cx="963597" cy="446532"/>
              </a:xfrm>
              <a:prstGeom prst="rect">
                <a:avLst/>
              </a:prstGeom>
              <a:blipFill rotWithShape="0">
                <a:blip r:embed="rId5"/>
                <a:stretch>
                  <a:fillRect/>
                </a:stretch>
              </a:blipFill>
            </p:spPr>
            <p:txBody>
              <a:bodyPr/>
              <a:lstStyle/>
              <a:p>
                <a:r>
                  <a:rPr lang="en-GB">
                    <a:noFill/>
                  </a:rPr>
                  <a:t> </a:t>
                </a:r>
              </a:p>
            </p:txBody>
          </p:sp>
        </mc:Fallback>
      </mc:AlternateContent>
      <p:sp>
        <p:nvSpPr>
          <p:cNvPr id="20" name="TextBox 19"/>
          <p:cNvSpPr txBox="1"/>
          <p:nvPr/>
        </p:nvSpPr>
        <p:spPr>
          <a:xfrm>
            <a:off x="2820414" y="3249160"/>
            <a:ext cx="543739" cy="523220"/>
          </a:xfrm>
          <a:prstGeom prst="rect">
            <a:avLst/>
          </a:prstGeom>
          <a:noFill/>
        </p:spPr>
        <p:txBody>
          <a:bodyPr wrap="none" rtlCol="0">
            <a:spAutoFit/>
          </a:bodyPr>
          <a:lstStyle/>
          <a:p>
            <a:r>
              <a:rPr lang="en-GB" sz="2800" b="1" dirty="0" smtClean="0"/>
              <a:t>…</a:t>
            </a:r>
            <a:endParaRPr lang="en-GB" sz="2800" b="1" dirty="0"/>
          </a:p>
        </p:txBody>
      </p:sp>
      <p:sp>
        <p:nvSpPr>
          <p:cNvPr id="21" name="TextBox 20"/>
          <p:cNvSpPr txBox="1"/>
          <p:nvPr/>
        </p:nvSpPr>
        <p:spPr>
          <a:xfrm>
            <a:off x="5829359" y="3097076"/>
            <a:ext cx="543739" cy="523220"/>
          </a:xfrm>
          <a:prstGeom prst="rect">
            <a:avLst/>
          </a:prstGeom>
          <a:noFill/>
        </p:spPr>
        <p:txBody>
          <a:bodyPr wrap="none" rtlCol="0">
            <a:spAutoFit/>
          </a:bodyPr>
          <a:lstStyle/>
          <a:p>
            <a:r>
              <a:rPr lang="en-GB" sz="2800" b="1" dirty="0" smtClean="0"/>
              <a:t>…</a:t>
            </a:r>
            <a:endParaRPr lang="en-GB" sz="2800" b="1" dirty="0"/>
          </a:p>
        </p:txBody>
      </p:sp>
      <p:cxnSp>
        <p:nvCxnSpPr>
          <p:cNvPr id="24" name="Straight Arrow Connector 23"/>
          <p:cNvCxnSpPr/>
          <p:nvPr/>
        </p:nvCxnSpPr>
        <p:spPr>
          <a:xfrm flipH="1">
            <a:off x="1634087" y="3345301"/>
            <a:ext cx="3787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1764013" y="2568967"/>
                <a:ext cx="857542" cy="458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i="1" smtClean="0">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𝑏</m:t>
                          </m:r>
                          <m:r>
                            <a:rPr lang="en-GB" sz="2400" b="0" i="1" smtClean="0">
                              <a:latin typeface="Cambria Math" panose="02040503050406030204" pitchFamily="18" charset="0"/>
                            </a:rPr>
                            <m:t>,</m:t>
                          </m:r>
                          <m:r>
                            <a:rPr lang="en-GB" sz="2400" i="1">
                              <a:latin typeface="Cambria Math" panose="02040503050406030204" pitchFamily="18" charset="0"/>
                            </a:rPr>
                            <m:t>𝑝</m:t>
                          </m:r>
                          <m:r>
                            <a:rPr lang="en-GB" sz="2400" b="0" i="1" smtClean="0">
                              <a:latin typeface="Cambria Math" panose="02040503050406030204" pitchFamily="18" charset="0"/>
                            </a:rPr>
                            <m:t>𝑟𝑒</m:t>
                          </m:r>
                        </m:sup>
                      </m:sSubSup>
                    </m:oMath>
                  </m:oMathPara>
                </a14:m>
                <a:endParaRPr lang="en-GB" sz="24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764013" y="2568967"/>
                <a:ext cx="857542" cy="458652"/>
              </a:xfrm>
              <a:prstGeom prst="rect">
                <a:avLst/>
              </a:prstGeom>
              <a:blipFill rotWithShape="0">
                <a:blip r:embed="rId6"/>
                <a:stretch>
                  <a:fillRect/>
                </a:stretch>
              </a:blipFill>
            </p:spPr>
            <p:txBody>
              <a:bodyPr/>
              <a:lstStyle/>
              <a:p>
                <a:r>
                  <a:rPr lang="en-GB">
                    <a:noFill/>
                  </a:rPr>
                  <a:t> </a:t>
                </a:r>
              </a:p>
            </p:txBody>
          </p:sp>
        </mc:Fallback>
      </mc:AlternateContent>
      <p:sp>
        <p:nvSpPr>
          <p:cNvPr id="11" name="Explosion 1 10"/>
          <p:cNvSpPr/>
          <p:nvPr/>
        </p:nvSpPr>
        <p:spPr>
          <a:xfrm>
            <a:off x="4317805" y="3051774"/>
            <a:ext cx="561168" cy="561168"/>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8" name="TextBox 27"/>
              <p:cNvSpPr txBox="1"/>
              <p:nvPr/>
            </p:nvSpPr>
            <p:spPr>
              <a:xfrm>
                <a:off x="7771171" y="2575854"/>
                <a:ext cx="957763" cy="458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i="1" smtClean="0">
                              <a:latin typeface="Cambria Math" panose="02040503050406030204" pitchFamily="18" charset="0"/>
                            </a:rPr>
                          </m:ctrlPr>
                        </m:sSubSupPr>
                        <m:e>
                          <m:r>
                            <a:rPr lang="en-GB" sz="2400" b="1" i="1">
                              <a:latin typeface="Cambria Math" panose="02040503050406030204" pitchFamily="18" charset="0"/>
                            </a:rPr>
                            <m:t>𝒗</m:t>
                          </m:r>
                        </m:e>
                        <m:sub/>
                        <m:sup>
                          <m:r>
                            <a:rPr lang="en-GB" sz="2400" b="0" i="1" smtClean="0">
                              <a:latin typeface="Cambria Math" panose="02040503050406030204" pitchFamily="18" charset="0"/>
                            </a:rPr>
                            <m:t>𝑏</m:t>
                          </m:r>
                          <m:r>
                            <a:rPr lang="en-GB" sz="2400" b="0" i="1" smtClean="0">
                              <a:latin typeface="Cambria Math" panose="02040503050406030204" pitchFamily="18" charset="0"/>
                            </a:rPr>
                            <m:t>,</m:t>
                          </m:r>
                          <m:r>
                            <a:rPr lang="en-GB" sz="2400" i="1">
                              <a:latin typeface="Cambria Math" panose="02040503050406030204" pitchFamily="18" charset="0"/>
                            </a:rPr>
                            <m:t>𝑝</m:t>
                          </m:r>
                          <m:r>
                            <a:rPr lang="en-GB" sz="2400" b="0" i="1" smtClean="0">
                              <a:latin typeface="Cambria Math" panose="02040503050406030204" pitchFamily="18" charset="0"/>
                            </a:rPr>
                            <m:t>𝑜𝑠𝑡</m:t>
                          </m:r>
                        </m:sup>
                      </m:sSubSup>
                    </m:oMath>
                  </m:oMathPara>
                </a14:m>
                <a:endParaRPr lang="en-GB"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771171" y="2575854"/>
                <a:ext cx="957763" cy="458652"/>
              </a:xfrm>
              <a:prstGeom prst="rect">
                <a:avLst/>
              </a:prstGeom>
              <a:blipFill rotWithShape="0">
                <a:blip r:embed="rId7"/>
                <a:stretch>
                  <a:fillRect/>
                </a:stretch>
              </a:blipFill>
            </p:spPr>
            <p:txBody>
              <a:bodyPr/>
              <a:lstStyle/>
              <a:p>
                <a:r>
                  <a:rPr lang="en-GB">
                    <a:noFill/>
                  </a:rPr>
                  <a:t> </a:t>
                </a:r>
              </a:p>
            </p:txBody>
          </p:sp>
        </mc:Fallback>
      </mc:AlternateContent>
      <p:cxnSp>
        <p:nvCxnSpPr>
          <p:cNvPr id="31" name="Straight Arrow Connector 30"/>
          <p:cNvCxnSpPr/>
          <p:nvPr/>
        </p:nvCxnSpPr>
        <p:spPr>
          <a:xfrm>
            <a:off x="8036237" y="3358686"/>
            <a:ext cx="3810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5262881" y="5039422"/>
                <a:ext cx="1635448" cy="10021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rPr>
                        <m:t>=−</m:t>
                      </m:r>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b="1" i="1">
                                  <a:latin typeface="Cambria Math" panose="02040503050406030204" pitchFamily="18" charset="0"/>
                                </a:rPr>
                                <m:t>𝒗</m:t>
                              </m:r>
                            </m:e>
                            <m:sub>
                              <m:r>
                                <a:rPr lang="en-GB" sz="2400" i="1">
                                  <a:latin typeface="Cambria Math" panose="02040503050406030204" pitchFamily="18" charset="0"/>
                                </a:rPr>
                                <m:t>𝑟𝑒𝑙</m:t>
                              </m:r>
                            </m:sub>
                            <m:sup>
                              <m:r>
                                <a:rPr lang="en-GB" sz="2400" i="1">
                                  <a:latin typeface="Cambria Math" panose="02040503050406030204" pitchFamily="18" charset="0"/>
                                </a:rPr>
                                <m:t>𝑝𝑜𝑠𝑡</m:t>
                              </m:r>
                            </m:sup>
                          </m:sSubSup>
                          <m:r>
                            <m:rPr>
                              <m:nor/>
                            </m:rPr>
                            <a:rPr lang="en-GB" sz="2400" b="1" dirty="0"/>
                            <m:t> </m:t>
                          </m:r>
                        </m:num>
                        <m:den>
                          <m:sSubSup>
                            <m:sSubSupPr>
                              <m:ctrlPr>
                                <a:rPr lang="en-GB" sz="2400" i="1">
                                  <a:latin typeface="Cambria Math" panose="02040503050406030204" pitchFamily="18" charset="0"/>
                                </a:rPr>
                              </m:ctrlPr>
                            </m:sSubSupPr>
                            <m:e>
                              <m:r>
                                <a:rPr lang="en-GB" sz="2400" b="1" i="1">
                                  <a:latin typeface="Cambria Math" panose="02040503050406030204" pitchFamily="18" charset="0"/>
                                </a:rPr>
                                <m:t>𝒗</m:t>
                              </m:r>
                            </m:e>
                            <m:sub>
                              <m:r>
                                <a:rPr lang="en-GB" sz="2400" i="1">
                                  <a:latin typeface="Cambria Math" panose="02040503050406030204" pitchFamily="18" charset="0"/>
                                </a:rPr>
                                <m:t>𝑟𝑒𝑙</m:t>
                              </m:r>
                            </m:sub>
                            <m:sup>
                              <m:r>
                                <a:rPr lang="en-GB" sz="2400" i="1">
                                  <a:latin typeface="Cambria Math" panose="02040503050406030204" pitchFamily="18" charset="0"/>
                                </a:rPr>
                                <m:t>𝑝𝑟𝑒</m:t>
                              </m:r>
                            </m:sup>
                          </m:sSubSup>
                          <m:r>
                            <m:rPr>
                              <m:nor/>
                            </m:rPr>
                            <a:rPr lang="en-GB" sz="2400" b="1" dirty="0"/>
                            <m:t> </m:t>
                          </m:r>
                        </m:den>
                      </m:f>
                    </m:oMath>
                  </m:oMathPara>
                </a14:m>
                <a:endParaRPr lang="en-GB" dirty="0"/>
              </a:p>
            </p:txBody>
          </p:sp>
        </mc:Choice>
        <mc:Fallback xmlns="">
          <p:sp>
            <p:nvSpPr>
              <p:cNvPr id="14" name="Rectangle 13"/>
              <p:cNvSpPr>
                <a:spLocks noRot="1" noChangeAspect="1" noMove="1" noResize="1" noEditPoints="1" noAdjustHandles="1" noChangeArrowheads="1" noChangeShapeType="1" noTextEdit="1"/>
              </p:cNvSpPr>
              <p:nvPr/>
            </p:nvSpPr>
            <p:spPr>
              <a:xfrm>
                <a:off x="5262881" y="5039422"/>
                <a:ext cx="1635448" cy="1002134"/>
              </a:xfrm>
              <a:prstGeom prst="rect">
                <a:avLst/>
              </a:prstGeom>
              <a:blipFill rotWithShape="0">
                <a:blip r:embed="rId8"/>
                <a:stretch>
                  <a:fillRect/>
                </a:stretch>
              </a:blipFill>
            </p:spPr>
            <p:txBody>
              <a:bodyPr/>
              <a:lstStyle/>
              <a:p>
                <a:r>
                  <a:rPr lang="en-GB">
                    <a:noFill/>
                  </a:rPr>
                  <a:t> </a:t>
                </a:r>
              </a:p>
            </p:txBody>
          </p:sp>
        </mc:Fallback>
      </mc:AlternateContent>
      <p:sp>
        <p:nvSpPr>
          <p:cNvPr id="16" name="TextBox 15"/>
          <p:cNvSpPr txBox="1"/>
          <p:nvPr/>
        </p:nvSpPr>
        <p:spPr>
          <a:xfrm>
            <a:off x="4007922" y="3444445"/>
            <a:ext cx="65" cy="276999"/>
          </a:xfrm>
          <a:prstGeom prst="rect">
            <a:avLst/>
          </a:prstGeom>
          <a:noFill/>
        </p:spPr>
        <p:txBody>
          <a:bodyPr wrap="none" lIns="0" tIns="0" rIns="0" bIns="0" rtlCol="0">
            <a:spAutoFit/>
          </a:bodyPr>
          <a:lstStyle/>
          <a:p>
            <a:endParaRPr lang="en-GB"/>
          </a:p>
        </p:txBody>
      </p:sp>
      <mc:AlternateContent xmlns:mc="http://schemas.openxmlformats.org/markup-compatibility/2006" xmlns:a14="http://schemas.microsoft.com/office/drawing/2010/main">
        <mc:Choice Requires="a14">
          <p:sp>
            <p:nvSpPr>
              <p:cNvPr id="32" name="TextBox 31"/>
              <p:cNvSpPr txBox="1"/>
              <p:nvPr/>
            </p:nvSpPr>
            <p:spPr>
              <a:xfrm>
                <a:off x="2278280" y="5171157"/>
                <a:ext cx="321848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2400" b="1" i="1" smtClean="0">
                              <a:latin typeface="Cambria Math" panose="02040503050406030204" pitchFamily="18" charset="0"/>
                            </a:rPr>
                          </m:ctrlPr>
                        </m:dPr>
                        <m:e>
                          <m:r>
                            <a:rPr lang="en-GB" sz="2400" b="1" i="1" smtClean="0">
                              <a:latin typeface="Cambria Math" panose="02040503050406030204" pitchFamily="18" charset="0"/>
                            </a:rPr>
                            <m:t>                               </m:t>
                          </m:r>
                        </m:e>
                      </m:d>
                      <m:r>
                        <a:rPr lang="en-GB" sz="2400" b="1" i="1" smtClean="0">
                          <a:latin typeface="Cambria Math" panose="02040503050406030204" pitchFamily="18" charset="0"/>
                          <a:ea typeface="Cambria Math" panose="02040503050406030204" pitchFamily="18" charset="0"/>
                        </a:rPr>
                        <m:t>∙</m:t>
                      </m:r>
                      <m:r>
                        <a:rPr lang="en-GB" sz="2400" b="1" i="1" smtClean="0">
                          <a:latin typeface="Cambria Math" panose="02040503050406030204" pitchFamily="18" charset="0"/>
                          <a:ea typeface="Cambria Math" panose="02040503050406030204" pitchFamily="18" charset="0"/>
                        </a:rPr>
                        <m:t>𝒏</m:t>
                      </m:r>
                    </m:oMath>
                  </m:oMathPara>
                </a14:m>
                <a:endParaRPr lang="en-GB" b="1" dirty="0"/>
              </a:p>
            </p:txBody>
          </p:sp>
        </mc:Choice>
        <mc:Fallback xmlns="">
          <p:sp>
            <p:nvSpPr>
              <p:cNvPr id="32" name="TextBox 31"/>
              <p:cNvSpPr txBox="1">
                <a:spLocks noRot="1" noChangeAspect="1" noMove="1" noResize="1" noEditPoints="1" noAdjustHandles="1" noChangeArrowheads="1" noChangeShapeType="1" noTextEdit="1"/>
              </p:cNvSpPr>
              <p:nvPr/>
            </p:nvSpPr>
            <p:spPr>
              <a:xfrm>
                <a:off x="2278280" y="5171157"/>
                <a:ext cx="3218481" cy="369332"/>
              </a:xfrm>
              <a:prstGeom prst="rect">
                <a:avLst/>
              </a:prstGeom>
              <a:blipFill rotWithShape="0">
                <a:blip r:embed="rId9"/>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278279" y="5610568"/>
                <a:ext cx="321848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2400" b="1" i="1" smtClean="0">
                              <a:latin typeface="Cambria Math" panose="02040503050406030204" pitchFamily="18" charset="0"/>
                            </a:rPr>
                          </m:ctrlPr>
                        </m:dPr>
                        <m:e>
                          <m:r>
                            <a:rPr lang="en-GB" sz="2400" b="1" i="1" smtClean="0">
                              <a:latin typeface="Cambria Math" panose="02040503050406030204" pitchFamily="18" charset="0"/>
                            </a:rPr>
                            <m:t>                               </m:t>
                          </m:r>
                        </m:e>
                      </m:d>
                      <m:r>
                        <a:rPr lang="en-GB" sz="2400" b="1" i="1" smtClean="0">
                          <a:latin typeface="Cambria Math" panose="02040503050406030204" pitchFamily="18" charset="0"/>
                          <a:ea typeface="Cambria Math" panose="02040503050406030204" pitchFamily="18" charset="0"/>
                        </a:rPr>
                        <m:t>∙</m:t>
                      </m:r>
                      <m:r>
                        <a:rPr lang="en-GB" sz="2400" b="1" i="1" smtClean="0">
                          <a:latin typeface="Cambria Math" panose="02040503050406030204" pitchFamily="18" charset="0"/>
                          <a:ea typeface="Cambria Math" panose="02040503050406030204" pitchFamily="18" charset="0"/>
                        </a:rPr>
                        <m:t>𝒏</m:t>
                      </m:r>
                    </m:oMath>
                  </m:oMathPara>
                </a14:m>
                <a:endParaRPr lang="en-GB"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2278279" y="5610568"/>
                <a:ext cx="3218481" cy="369332"/>
              </a:xfrm>
              <a:prstGeom prst="rect">
                <a:avLst/>
              </a:prstGeom>
              <a:blipFill rotWithShape="0">
                <a:blip r:embed="rId10"/>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640886" y="5101127"/>
                <a:ext cx="6233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a:latin typeface="Cambria Math" panose="02040503050406030204" pitchFamily="18" charset="0"/>
                          <a:ea typeface="Cambria Math" panose="02040503050406030204" pitchFamily="18" charset="0"/>
                        </a:rPr>
                        <m:t>∙</m:t>
                      </m:r>
                      <m:r>
                        <a:rPr lang="en-GB" sz="2400" b="1" i="1">
                          <a:latin typeface="Cambria Math" panose="02040503050406030204" pitchFamily="18" charset="0"/>
                          <a:ea typeface="Cambria Math" panose="02040503050406030204" pitchFamily="18" charset="0"/>
                        </a:rPr>
                        <m:t>𝒏</m:t>
                      </m:r>
                    </m:oMath>
                  </m:oMathPara>
                </a14:m>
                <a:endParaRPr lang="en-GB" sz="2400" dirty="0"/>
              </a:p>
            </p:txBody>
          </p:sp>
        </mc:Choice>
        <mc:Fallback xmlns="">
          <p:sp>
            <p:nvSpPr>
              <p:cNvPr id="34" name="Rectangle 33"/>
              <p:cNvSpPr>
                <a:spLocks noRot="1" noChangeAspect="1" noMove="1" noResize="1" noEditPoints="1" noAdjustHandles="1" noChangeArrowheads="1" noChangeShapeType="1" noTextEdit="1"/>
              </p:cNvSpPr>
              <p:nvPr/>
            </p:nvSpPr>
            <p:spPr>
              <a:xfrm>
                <a:off x="6640886" y="5101127"/>
                <a:ext cx="623376" cy="461665"/>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6640886" y="5624497"/>
                <a:ext cx="6233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a:latin typeface="Cambria Math" panose="02040503050406030204" pitchFamily="18" charset="0"/>
                          <a:ea typeface="Cambria Math" panose="02040503050406030204" pitchFamily="18" charset="0"/>
                        </a:rPr>
                        <m:t>∙</m:t>
                      </m:r>
                      <m:r>
                        <a:rPr lang="en-GB" sz="2400" b="1" i="1">
                          <a:latin typeface="Cambria Math" panose="02040503050406030204" pitchFamily="18" charset="0"/>
                          <a:ea typeface="Cambria Math" panose="02040503050406030204" pitchFamily="18" charset="0"/>
                        </a:rPr>
                        <m:t>𝒏</m:t>
                      </m:r>
                    </m:oMath>
                  </m:oMathPara>
                </a14:m>
                <a:endParaRPr lang="en-GB" sz="2400" dirty="0"/>
              </a:p>
            </p:txBody>
          </p:sp>
        </mc:Choice>
        <mc:Fallback xmlns="">
          <p:sp>
            <p:nvSpPr>
              <p:cNvPr id="35" name="Rectangle 34"/>
              <p:cNvSpPr>
                <a:spLocks noRot="1" noChangeAspect="1" noMove="1" noResize="1" noEditPoints="1" noAdjustHandles="1" noChangeArrowheads="1" noChangeShapeType="1" noTextEdit="1"/>
              </p:cNvSpPr>
              <p:nvPr/>
            </p:nvSpPr>
            <p:spPr>
              <a:xfrm>
                <a:off x="6640886" y="5624497"/>
                <a:ext cx="623376" cy="461665"/>
              </a:xfrm>
              <a:prstGeom prst="rect">
                <a:avLst/>
              </a:prstGeom>
              <a:blipFill rotWithShape="0">
                <a:blip r:embed="rId12"/>
                <a:stretch>
                  <a:fillRect/>
                </a:stretch>
              </a:blipFill>
            </p:spPr>
            <p:txBody>
              <a:bodyPr/>
              <a:lstStyle/>
              <a:p>
                <a:r>
                  <a:rPr lang="en-GB">
                    <a:noFill/>
                  </a:rPr>
                  <a:t> </a:t>
                </a:r>
              </a:p>
            </p:txBody>
          </p:sp>
        </mc:Fallback>
      </mc:AlternateContent>
      <p:cxnSp>
        <p:nvCxnSpPr>
          <p:cNvPr id="37" name="Straight Arrow Connector 36"/>
          <p:cNvCxnSpPr/>
          <p:nvPr/>
        </p:nvCxnSpPr>
        <p:spPr>
          <a:xfrm>
            <a:off x="4575175" y="3351993"/>
            <a:ext cx="3810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Rectangle 37"/>
              <p:cNvSpPr/>
              <p:nvPr/>
            </p:nvSpPr>
            <p:spPr>
              <a:xfrm>
                <a:off x="4524400" y="2675646"/>
                <a:ext cx="4683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1" i="1">
                          <a:latin typeface="Cambria Math" panose="02040503050406030204" pitchFamily="18" charset="0"/>
                          <a:ea typeface="Cambria Math" panose="02040503050406030204" pitchFamily="18" charset="0"/>
                        </a:rPr>
                        <m:t>𝒏</m:t>
                      </m:r>
                    </m:oMath>
                  </m:oMathPara>
                </a14:m>
                <a:endParaRPr lang="en-GB" dirty="0"/>
              </a:p>
            </p:txBody>
          </p:sp>
        </mc:Choice>
        <mc:Fallback xmlns="">
          <p:sp>
            <p:nvSpPr>
              <p:cNvPr id="38" name="Rectangle 37"/>
              <p:cNvSpPr>
                <a:spLocks noRot="1" noChangeAspect="1" noMove="1" noResize="1" noEditPoints="1" noAdjustHandles="1" noChangeArrowheads="1" noChangeShapeType="1" noTextEdit="1"/>
              </p:cNvSpPr>
              <p:nvPr/>
            </p:nvSpPr>
            <p:spPr>
              <a:xfrm>
                <a:off x="4524400" y="2675646"/>
                <a:ext cx="468397" cy="461665"/>
              </a:xfrm>
              <a:prstGeom prst="rect">
                <a:avLst/>
              </a:prstGeom>
              <a:blipFill rotWithShape="0">
                <a:blip r:embed="rId13"/>
                <a:stretch>
                  <a:fillRect/>
                </a:stretch>
              </a:blipFill>
            </p:spPr>
            <p:txBody>
              <a:bodyPr/>
              <a:lstStyle/>
              <a:p>
                <a:r>
                  <a:rPr lang="en-GB">
                    <a:noFill/>
                  </a:rPr>
                  <a:t> </a:t>
                </a:r>
              </a:p>
            </p:txBody>
          </p:sp>
        </mc:Fallback>
      </mc:AlternateContent>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51754" y="3490900"/>
            <a:ext cx="1986255" cy="1997781"/>
          </a:xfrm>
          <a:prstGeom prst="rect">
            <a:avLst/>
          </a:prstGeom>
        </p:spPr>
      </p:pic>
    </p:spTree>
    <p:extLst>
      <p:ext uri="{BB962C8B-B14F-4D97-AF65-F5344CB8AC3E}">
        <p14:creationId xmlns:p14="http://schemas.microsoft.com/office/powerpoint/2010/main" val="1076050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5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500"/>
                                        <p:tgtEl>
                                          <p:spTgt spid="3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5" grpId="0"/>
      <p:bldP spid="5" grpId="0" animBg="1"/>
      <p:bldP spid="6" grpId="0" animBg="1"/>
      <p:bldP spid="15" grpId="0"/>
      <p:bldP spid="17" grpId="0" animBg="1"/>
      <p:bldP spid="18" grpId="0" animBg="1"/>
      <p:bldP spid="22" grpId="0" animBg="1"/>
      <p:bldP spid="23" grpId="0" animBg="1"/>
      <p:bldP spid="26" grpId="0"/>
      <p:bldP spid="20" grpId="0"/>
      <p:bldP spid="21" grpId="0"/>
      <p:bldP spid="27" grpId="0"/>
      <p:bldP spid="11" grpId="0" animBg="1"/>
      <p:bldP spid="28" grpId="0"/>
      <p:bldP spid="14" grpId="0"/>
      <p:bldP spid="32" grpId="0"/>
      <p:bldP spid="33" grpId="0"/>
      <p:bldP spid="34" grpId="0"/>
      <p:bldP spid="35"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a:t>
            </a:r>
            <a:endParaRPr lang="en-GB" dirty="0"/>
          </a:p>
        </p:txBody>
      </p:sp>
      <p:cxnSp>
        <p:nvCxnSpPr>
          <p:cNvPr id="17" name="Straight Arrow Connector 16"/>
          <p:cNvCxnSpPr/>
          <p:nvPr/>
        </p:nvCxnSpPr>
        <p:spPr>
          <a:xfrm flipH="1">
            <a:off x="2270312" y="1125893"/>
            <a:ext cx="1627618" cy="131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2258993" y="1812795"/>
            <a:ext cx="1637617" cy="22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2278989" y="2318234"/>
            <a:ext cx="1617621" cy="4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InitPos"/>
          <p:cNvSpPr/>
          <p:nvPr/>
        </p:nvSpPr>
        <p:spPr>
          <a:xfrm>
            <a:off x="327247" y="740156"/>
            <a:ext cx="1951742" cy="2279314"/>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Initialize Positions</a:t>
            </a:r>
            <a:endParaRPr lang="en-GB" dirty="0"/>
          </a:p>
        </p:txBody>
      </p:sp>
      <p:sp>
        <p:nvSpPr>
          <p:cNvPr id="14" name="Input video"/>
          <p:cNvSpPr/>
          <p:nvPr/>
        </p:nvSpPr>
        <p:spPr>
          <a:xfrm>
            <a:off x="3896610" y="759220"/>
            <a:ext cx="1350781" cy="73334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Video</a:t>
            </a:r>
            <a:endParaRPr lang="en-GB" dirty="0"/>
          </a:p>
        </p:txBody>
      </p:sp>
      <p:sp>
        <p:nvSpPr>
          <p:cNvPr id="15" name="Scan1"/>
          <p:cNvSpPr/>
          <p:nvPr/>
        </p:nvSpPr>
        <p:spPr>
          <a:xfrm>
            <a:off x="3896610" y="1604775"/>
            <a:ext cx="1350781" cy="42057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3D Scan 1</a:t>
            </a:r>
            <a:endParaRPr lang="en-GB" dirty="0"/>
          </a:p>
        </p:txBody>
      </p:sp>
      <p:sp>
        <p:nvSpPr>
          <p:cNvPr id="29" name="Scan2"/>
          <p:cNvSpPr/>
          <p:nvPr/>
        </p:nvSpPr>
        <p:spPr>
          <a:xfrm>
            <a:off x="3896610" y="2107948"/>
            <a:ext cx="1350781" cy="42057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3D Scan 2</a:t>
            </a:r>
            <a:endParaRPr lang="en-GB" dirty="0"/>
          </a:p>
        </p:txBody>
      </p:sp>
      <p:sp>
        <p:nvSpPr>
          <p:cNvPr id="56" name="Labelled2D"/>
          <p:cNvSpPr txBox="1"/>
          <p:nvPr/>
        </p:nvSpPr>
        <p:spPr>
          <a:xfrm>
            <a:off x="1283121" y="3441399"/>
            <a:ext cx="2003775" cy="584775"/>
          </a:xfrm>
          <a:prstGeom prst="rect">
            <a:avLst/>
          </a:prstGeom>
          <a:noFill/>
        </p:spPr>
        <p:txBody>
          <a:bodyPr wrap="square" rtlCol="0">
            <a:spAutoFit/>
          </a:bodyPr>
          <a:lstStyle/>
          <a:p>
            <a:r>
              <a:rPr lang="en-GB" sz="1600" dirty="0" smtClean="0"/>
              <a:t>Labelled 2D positions</a:t>
            </a:r>
          </a:p>
        </p:txBody>
      </p:sp>
      <p:sp>
        <p:nvSpPr>
          <p:cNvPr id="16" name="BoundingBox1"/>
          <p:cNvSpPr txBox="1"/>
          <p:nvPr/>
        </p:nvSpPr>
        <p:spPr>
          <a:xfrm>
            <a:off x="2399373" y="1474241"/>
            <a:ext cx="1497237" cy="338554"/>
          </a:xfrm>
          <a:prstGeom prst="rect">
            <a:avLst/>
          </a:prstGeom>
          <a:noFill/>
        </p:spPr>
        <p:txBody>
          <a:bodyPr wrap="square" rtlCol="0">
            <a:spAutoFit/>
          </a:bodyPr>
          <a:lstStyle/>
          <a:p>
            <a:r>
              <a:rPr lang="en-GB" sz="1600" dirty="0" smtClean="0"/>
              <a:t>Bounding box</a:t>
            </a:r>
            <a:endParaRPr lang="en-GB" sz="1600" dirty="0"/>
          </a:p>
        </p:txBody>
      </p:sp>
      <p:sp>
        <p:nvSpPr>
          <p:cNvPr id="96" name="BoundingBox2"/>
          <p:cNvSpPr txBox="1"/>
          <p:nvPr/>
        </p:nvSpPr>
        <p:spPr>
          <a:xfrm>
            <a:off x="2399373" y="1948536"/>
            <a:ext cx="1497237" cy="338554"/>
          </a:xfrm>
          <a:prstGeom prst="rect">
            <a:avLst/>
          </a:prstGeom>
          <a:noFill/>
        </p:spPr>
        <p:txBody>
          <a:bodyPr wrap="square" rtlCol="0">
            <a:spAutoFit/>
          </a:bodyPr>
          <a:lstStyle/>
          <a:p>
            <a:r>
              <a:rPr lang="en-GB" sz="1600" dirty="0" smtClean="0"/>
              <a:t>Bounding box</a:t>
            </a:r>
            <a:endParaRPr lang="en-GB" sz="1600" dirty="0"/>
          </a:p>
        </p:txBody>
      </p:sp>
      <p:sp>
        <p:nvSpPr>
          <p:cNvPr id="46" name="InitParabolas"/>
          <p:cNvSpPr txBox="1"/>
          <p:nvPr/>
        </p:nvSpPr>
        <p:spPr>
          <a:xfrm>
            <a:off x="4567662" y="2750929"/>
            <a:ext cx="1619354" cy="338554"/>
          </a:xfrm>
          <a:prstGeom prst="rect">
            <a:avLst/>
          </a:prstGeom>
          <a:noFill/>
        </p:spPr>
        <p:txBody>
          <a:bodyPr wrap="none" rtlCol="0">
            <a:spAutoFit/>
          </a:bodyPr>
          <a:lstStyle/>
          <a:p>
            <a:r>
              <a:rPr lang="en-GB" sz="1600" dirty="0"/>
              <a:t>Initial parabolas</a:t>
            </a:r>
          </a:p>
        </p:txBody>
      </p:sp>
      <p:cxnSp>
        <p:nvCxnSpPr>
          <p:cNvPr id="116" name="Elbow Connector 115"/>
          <p:cNvCxnSpPr>
            <a:stCxn id="11" idx="2"/>
          </p:cNvCxnSpPr>
          <p:nvPr/>
        </p:nvCxnSpPr>
        <p:spPr>
          <a:xfrm rot="16200000" flipH="1">
            <a:off x="1625516" y="2697072"/>
            <a:ext cx="1612810" cy="225760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270312" y="2712183"/>
            <a:ext cx="4594700" cy="161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3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fade">
                                      <p:cBhvr>
                                        <p:cTn id="33" dur="500"/>
                                        <p:tgtEl>
                                          <p:spTgt spid="1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9" grpId="0" animBg="1"/>
      <p:bldP spid="56" grpId="0"/>
      <p:bldP spid="16" grpId="0"/>
      <p:bldP spid="96"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a:t>
            </a:r>
            <a:endParaRPr lang="en-GB" dirty="0"/>
          </a:p>
        </p:txBody>
      </p:sp>
      <p:cxnSp>
        <p:nvCxnSpPr>
          <p:cNvPr id="97" name="Straight Arrow Connector 96"/>
          <p:cNvCxnSpPr/>
          <p:nvPr/>
        </p:nvCxnSpPr>
        <p:spPr>
          <a:xfrm>
            <a:off x="2270312" y="2712183"/>
            <a:ext cx="4594700" cy="161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270312" y="1125893"/>
            <a:ext cx="1627618" cy="131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2258993" y="1812795"/>
            <a:ext cx="1637617" cy="22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2278989" y="2318234"/>
            <a:ext cx="1617621" cy="4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InitPos"/>
          <p:cNvSpPr/>
          <p:nvPr/>
        </p:nvSpPr>
        <p:spPr>
          <a:xfrm>
            <a:off x="327247" y="740156"/>
            <a:ext cx="1951742" cy="2279314"/>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Initialize Positions</a:t>
            </a:r>
            <a:endParaRPr lang="en-GB" dirty="0"/>
          </a:p>
        </p:txBody>
      </p:sp>
      <p:sp>
        <p:nvSpPr>
          <p:cNvPr id="12" name="InitOri"/>
          <p:cNvSpPr/>
          <p:nvPr/>
        </p:nvSpPr>
        <p:spPr>
          <a:xfrm>
            <a:off x="6865012" y="759221"/>
            <a:ext cx="1951742" cy="2242738"/>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Initialize </a:t>
            </a:r>
            <a:r>
              <a:rPr lang="en-GB" dirty="0" smtClean="0"/>
              <a:t>Orientations</a:t>
            </a:r>
            <a:endParaRPr lang="en-GB" dirty="0"/>
          </a:p>
        </p:txBody>
      </p:sp>
      <p:sp>
        <p:nvSpPr>
          <p:cNvPr id="14" name="Input video"/>
          <p:cNvSpPr/>
          <p:nvPr/>
        </p:nvSpPr>
        <p:spPr>
          <a:xfrm>
            <a:off x="3896610" y="759220"/>
            <a:ext cx="1350781" cy="73334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Video</a:t>
            </a:r>
            <a:endParaRPr lang="en-GB" dirty="0"/>
          </a:p>
        </p:txBody>
      </p:sp>
      <p:sp>
        <p:nvSpPr>
          <p:cNvPr id="15" name="Scan1"/>
          <p:cNvSpPr/>
          <p:nvPr/>
        </p:nvSpPr>
        <p:spPr>
          <a:xfrm>
            <a:off x="3896610" y="1604775"/>
            <a:ext cx="1350781" cy="42057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3D Scan 1</a:t>
            </a:r>
            <a:endParaRPr lang="en-GB" dirty="0"/>
          </a:p>
        </p:txBody>
      </p:sp>
      <p:sp>
        <p:nvSpPr>
          <p:cNvPr id="29" name="Scan2"/>
          <p:cNvSpPr/>
          <p:nvPr/>
        </p:nvSpPr>
        <p:spPr>
          <a:xfrm>
            <a:off x="3896610" y="2107948"/>
            <a:ext cx="1350781" cy="42057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3D Scan 2</a:t>
            </a:r>
            <a:endParaRPr lang="en-GB" dirty="0"/>
          </a:p>
        </p:txBody>
      </p:sp>
      <p:sp>
        <p:nvSpPr>
          <p:cNvPr id="56" name="Labelled2D"/>
          <p:cNvSpPr txBox="1"/>
          <p:nvPr/>
        </p:nvSpPr>
        <p:spPr>
          <a:xfrm>
            <a:off x="1283121" y="3441399"/>
            <a:ext cx="1268693" cy="584775"/>
          </a:xfrm>
          <a:prstGeom prst="rect">
            <a:avLst/>
          </a:prstGeom>
          <a:noFill/>
        </p:spPr>
        <p:txBody>
          <a:bodyPr wrap="square" rtlCol="0">
            <a:spAutoFit/>
          </a:bodyPr>
          <a:lstStyle/>
          <a:p>
            <a:r>
              <a:rPr lang="en-GB" sz="1600" dirty="0" smtClean="0"/>
              <a:t>Labelled 2D positions</a:t>
            </a:r>
          </a:p>
        </p:txBody>
      </p:sp>
      <p:sp>
        <p:nvSpPr>
          <p:cNvPr id="57" name="Labelled3D"/>
          <p:cNvSpPr txBox="1"/>
          <p:nvPr/>
        </p:nvSpPr>
        <p:spPr>
          <a:xfrm>
            <a:off x="6583411" y="3436109"/>
            <a:ext cx="1394236" cy="584775"/>
          </a:xfrm>
          <a:prstGeom prst="rect">
            <a:avLst/>
          </a:prstGeom>
          <a:noFill/>
        </p:spPr>
        <p:txBody>
          <a:bodyPr wrap="square" rtlCol="0">
            <a:spAutoFit/>
          </a:bodyPr>
          <a:lstStyle/>
          <a:p>
            <a:r>
              <a:rPr lang="en-GB" sz="1600" dirty="0" smtClean="0"/>
              <a:t>Labelled 3D orientations</a:t>
            </a:r>
            <a:endParaRPr lang="en-GB" sz="1600" dirty="0"/>
          </a:p>
        </p:txBody>
      </p:sp>
      <p:sp>
        <p:nvSpPr>
          <p:cNvPr id="16" name="BoundingBox1"/>
          <p:cNvSpPr txBox="1"/>
          <p:nvPr/>
        </p:nvSpPr>
        <p:spPr>
          <a:xfrm>
            <a:off x="2399373" y="1474241"/>
            <a:ext cx="1497237" cy="338554"/>
          </a:xfrm>
          <a:prstGeom prst="rect">
            <a:avLst/>
          </a:prstGeom>
          <a:noFill/>
        </p:spPr>
        <p:txBody>
          <a:bodyPr wrap="square" rtlCol="0">
            <a:spAutoFit/>
          </a:bodyPr>
          <a:lstStyle/>
          <a:p>
            <a:r>
              <a:rPr lang="en-GB" sz="1600" dirty="0" smtClean="0"/>
              <a:t>Bounding box</a:t>
            </a:r>
            <a:endParaRPr lang="en-GB" sz="1600" dirty="0"/>
          </a:p>
        </p:txBody>
      </p:sp>
      <p:sp>
        <p:nvSpPr>
          <p:cNvPr id="96" name="BoundingBox2"/>
          <p:cNvSpPr txBox="1"/>
          <p:nvPr/>
        </p:nvSpPr>
        <p:spPr>
          <a:xfrm>
            <a:off x="2399373" y="1948536"/>
            <a:ext cx="1497237" cy="338554"/>
          </a:xfrm>
          <a:prstGeom prst="rect">
            <a:avLst/>
          </a:prstGeom>
          <a:noFill/>
        </p:spPr>
        <p:txBody>
          <a:bodyPr wrap="square" rtlCol="0">
            <a:spAutoFit/>
          </a:bodyPr>
          <a:lstStyle/>
          <a:p>
            <a:r>
              <a:rPr lang="en-GB" sz="1600" dirty="0" smtClean="0"/>
              <a:t>Bounding box</a:t>
            </a:r>
            <a:endParaRPr lang="en-GB" sz="1600" dirty="0"/>
          </a:p>
        </p:txBody>
      </p:sp>
      <p:sp>
        <p:nvSpPr>
          <p:cNvPr id="46" name="InitParabolas"/>
          <p:cNvSpPr txBox="1"/>
          <p:nvPr/>
        </p:nvSpPr>
        <p:spPr>
          <a:xfrm>
            <a:off x="4567662" y="2750929"/>
            <a:ext cx="1619354" cy="338554"/>
          </a:xfrm>
          <a:prstGeom prst="rect">
            <a:avLst/>
          </a:prstGeom>
          <a:noFill/>
        </p:spPr>
        <p:txBody>
          <a:bodyPr wrap="none" rtlCol="0">
            <a:spAutoFit/>
          </a:bodyPr>
          <a:lstStyle/>
          <a:p>
            <a:r>
              <a:rPr lang="en-GB" sz="1600" dirty="0"/>
              <a:t>Initial parabolas</a:t>
            </a:r>
          </a:p>
        </p:txBody>
      </p:sp>
      <p:cxnSp>
        <p:nvCxnSpPr>
          <p:cNvPr id="103" name="Straight Arrow Connector 102"/>
          <p:cNvCxnSpPr/>
          <p:nvPr/>
        </p:nvCxnSpPr>
        <p:spPr>
          <a:xfrm>
            <a:off x="5247391" y="1125894"/>
            <a:ext cx="1617621" cy="131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12" idx="2"/>
          </p:cNvCxnSpPr>
          <p:nvPr/>
        </p:nvCxnSpPr>
        <p:spPr>
          <a:xfrm rot="5400000">
            <a:off x="5896919" y="2688315"/>
            <a:ext cx="1630321" cy="225760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p:cNvCxnSpPr>
            <a:stCxn id="11" idx="2"/>
          </p:cNvCxnSpPr>
          <p:nvPr/>
        </p:nvCxnSpPr>
        <p:spPr>
          <a:xfrm rot="16200000" flipH="1">
            <a:off x="1625516" y="2697072"/>
            <a:ext cx="1612810" cy="225760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247391" y="1840650"/>
            <a:ext cx="1617621" cy="131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247391" y="2305077"/>
            <a:ext cx="1617621" cy="131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Labelled2D"/>
              <p:cNvSpPr txBox="1"/>
              <p:nvPr/>
            </p:nvSpPr>
            <p:spPr>
              <a:xfrm>
                <a:off x="1303118" y="3942680"/>
                <a:ext cx="2093761" cy="5623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d>
                            <m:dPr>
                              <m:begChr m:val="{"/>
                              <m:endChr m:val="}"/>
                              <m:ctrlPr>
                                <a:rPr lang="en-GB" sz="1600" i="1">
                                  <a:latin typeface="Cambria Math" panose="02040503050406030204" pitchFamily="18" charset="0"/>
                                </a:rPr>
                              </m:ctrlPr>
                            </m:dPr>
                            <m:e>
                              <m:d>
                                <m:dPr>
                                  <m:begChr m:val="{"/>
                                  <m:endChr m:val="}"/>
                                  <m:ctrlPr>
                                    <a:rPr lang="en-GB"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b="1" i="1">
                                          <a:latin typeface="Cambria Math" charset="0"/>
                                        </a:rPr>
                                        <m:t>𝒑</m:t>
                                      </m:r>
                                    </m:e>
                                    <m:sub>
                                      <m:r>
                                        <a:rPr lang="en-US" sz="1600" i="1">
                                          <a:latin typeface="Cambria Math" charset="0"/>
                                        </a:rPr>
                                        <m:t>𝑖</m:t>
                                      </m:r>
                                    </m:sub>
                                    <m:sup>
                                      <m:r>
                                        <m:rPr>
                                          <m:sty m:val="p"/>
                                        </m:rPr>
                                        <a:rPr lang="en-US" sz="1600">
                                          <a:latin typeface="Cambria Math" charset="0"/>
                                        </a:rPr>
                                        <m:t>obs</m:t>
                                      </m:r>
                                    </m:sup>
                                  </m:sSubSup>
                                  <m:r>
                                    <a:rPr lang="en-US" sz="1600" i="1">
                                      <a:latin typeface="Cambria Math" charset="0"/>
                                    </a:rPr>
                                    <m:t>,</m:t>
                                  </m:r>
                                  <m:sSubSup>
                                    <m:sSubSupPr>
                                      <m:ctrlPr>
                                        <a:rPr lang="en-US" sz="1600" i="1">
                                          <a:latin typeface="Cambria Math" panose="02040503050406030204" pitchFamily="18" charset="0"/>
                                        </a:rPr>
                                      </m:ctrlPr>
                                    </m:sSubSupPr>
                                    <m:e>
                                      <m:r>
                                        <a:rPr lang="en-US" sz="1600" i="1">
                                          <a:latin typeface="Cambria Math" charset="0"/>
                                        </a:rPr>
                                        <m:t>𝑡</m:t>
                                      </m:r>
                                    </m:e>
                                    <m:sub>
                                      <m:r>
                                        <a:rPr lang="en-US" sz="1600" i="1">
                                          <a:latin typeface="Cambria Math" charset="0"/>
                                        </a:rPr>
                                        <m:t>𝑖</m:t>
                                      </m:r>
                                    </m:sub>
                                    <m:sup>
                                      <m:r>
                                        <m:rPr>
                                          <m:sty m:val="p"/>
                                        </m:rPr>
                                        <a:rPr lang="en-US" sz="1600">
                                          <a:latin typeface="Cambria Math" charset="0"/>
                                        </a:rPr>
                                        <m:t>obs</m:t>
                                      </m:r>
                                    </m:sup>
                                  </m:sSubSup>
                                </m:e>
                              </m:d>
                            </m:e>
                          </m:d>
                        </m:e>
                        <m:sub>
                          <m:r>
                            <a:rPr lang="en-US" sz="1600" b="0" i="1" smtClean="0">
                              <a:latin typeface="Cambria Math" charset="0"/>
                            </a:rPr>
                            <m:t>𝑖</m:t>
                          </m:r>
                          <m:r>
                            <a:rPr lang="en-US" sz="1600" b="0" i="1" smtClean="0">
                              <a:latin typeface="Cambria Math" charset="0"/>
                            </a:rPr>
                            <m:t>=1</m:t>
                          </m:r>
                        </m:sub>
                        <m:sup>
                          <m:r>
                            <a:rPr lang="en-US" sz="1600" b="0" i="1" smtClean="0">
                              <a:latin typeface="Cambria Math" charset="0"/>
                            </a:rPr>
                            <m:t>|</m:t>
                          </m:r>
                          <m:d>
                            <m:dPr>
                              <m:begChr m:val="{"/>
                              <m:endChr m:val="}"/>
                              <m:ctrlPr>
                                <a:rPr lang="en-US" sz="1600" b="0" i="1" smtClean="0">
                                  <a:latin typeface="Cambria Math" panose="02040503050406030204" pitchFamily="18" charset="0"/>
                                </a:rPr>
                              </m:ctrlPr>
                            </m:dPr>
                            <m:e>
                              <m:r>
                                <a:rPr lang="en-US" sz="1600" b="0" i="1" smtClean="0">
                                  <a:latin typeface="Cambria Math" charset="0"/>
                                </a:rPr>
                                <m:t>𝑓𝑟𝑎𝑚𝑒𝑠</m:t>
                              </m:r>
                            </m:e>
                          </m:d>
                          <m:r>
                            <a:rPr lang="en-US" sz="1600" b="0" i="1" smtClean="0">
                              <a:latin typeface="Cambria Math" charset="0"/>
                            </a:rPr>
                            <m:t>|</m:t>
                          </m:r>
                        </m:sup>
                      </m:sSubSup>
                    </m:oMath>
                  </m:oMathPara>
                </a14:m>
                <a:endParaRPr lang="en-GB" sz="1600" dirty="0" smtClean="0"/>
              </a:p>
            </p:txBody>
          </p:sp>
        </mc:Choice>
        <mc:Fallback xmlns="">
          <p:sp>
            <p:nvSpPr>
              <p:cNvPr id="22" name="Labelled2D"/>
              <p:cNvSpPr txBox="1">
                <a:spLocks noRot="1" noChangeAspect="1" noMove="1" noResize="1" noEditPoints="1" noAdjustHandles="1" noChangeArrowheads="1" noChangeShapeType="1" noTextEdit="1"/>
              </p:cNvSpPr>
              <p:nvPr/>
            </p:nvSpPr>
            <p:spPr>
              <a:xfrm>
                <a:off x="1303118" y="3942680"/>
                <a:ext cx="2093761" cy="562398"/>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07112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fade">
                                      <p:cBhvr>
                                        <p:cTn id="29" dur="500"/>
                                        <p:tgtEl>
                                          <p:spTgt spid="11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7" grpId="0"/>
      <p:bldP spid="22" grpId="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a:t>
            </a:r>
            <a:endParaRPr lang="en-GB" dirty="0"/>
          </a:p>
        </p:txBody>
      </p:sp>
      <p:cxnSp>
        <p:nvCxnSpPr>
          <p:cNvPr id="97" name="Straight Arrow Connector 96"/>
          <p:cNvCxnSpPr/>
          <p:nvPr/>
        </p:nvCxnSpPr>
        <p:spPr>
          <a:xfrm>
            <a:off x="2270312" y="2712183"/>
            <a:ext cx="4594700" cy="161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p:cNvCxnSpPr>
            <a:endCxn id="13" idx="0"/>
          </p:cNvCxnSpPr>
          <p:nvPr/>
        </p:nvCxnSpPr>
        <p:spPr>
          <a:xfrm>
            <a:off x="2278989" y="2717855"/>
            <a:ext cx="2293011" cy="1204823"/>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270312" y="1125893"/>
            <a:ext cx="1627618" cy="131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2258993" y="1812795"/>
            <a:ext cx="1637617" cy="22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2278989" y="2318234"/>
            <a:ext cx="1617621" cy="49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InitPos"/>
          <p:cNvSpPr/>
          <p:nvPr/>
        </p:nvSpPr>
        <p:spPr>
          <a:xfrm>
            <a:off x="327247" y="740156"/>
            <a:ext cx="1951742" cy="2279314"/>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Initialize Positions</a:t>
            </a:r>
            <a:endParaRPr lang="en-GB" dirty="0"/>
          </a:p>
        </p:txBody>
      </p:sp>
      <p:sp>
        <p:nvSpPr>
          <p:cNvPr id="12" name="InitOri"/>
          <p:cNvSpPr/>
          <p:nvPr/>
        </p:nvSpPr>
        <p:spPr>
          <a:xfrm>
            <a:off x="6865012" y="759221"/>
            <a:ext cx="1951742" cy="2242738"/>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Initialize </a:t>
            </a:r>
            <a:r>
              <a:rPr lang="en-GB" dirty="0" smtClean="0"/>
              <a:t>Orientations</a:t>
            </a:r>
            <a:endParaRPr lang="en-GB" dirty="0"/>
          </a:p>
        </p:txBody>
      </p:sp>
      <p:sp>
        <p:nvSpPr>
          <p:cNvPr id="13" name="ReconstructCollisions"/>
          <p:cNvSpPr/>
          <p:nvPr/>
        </p:nvSpPr>
        <p:spPr>
          <a:xfrm>
            <a:off x="3560724" y="3922678"/>
            <a:ext cx="2022551" cy="1419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Reconstruct</a:t>
            </a:r>
          </a:p>
          <a:p>
            <a:pPr algn="ctr"/>
            <a:r>
              <a:rPr lang="en-GB" dirty="0" smtClean="0"/>
              <a:t>Collisions</a:t>
            </a:r>
            <a:endParaRPr lang="en-GB" dirty="0"/>
          </a:p>
        </p:txBody>
      </p:sp>
      <p:sp>
        <p:nvSpPr>
          <p:cNvPr id="14" name="Input video"/>
          <p:cNvSpPr/>
          <p:nvPr/>
        </p:nvSpPr>
        <p:spPr>
          <a:xfrm>
            <a:off x="3896610" y="759220"/>
            <a:ext cx="1350781" cy="733347"/>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Video</a:t>
            </a:r>
            <a:endParaRPr lang="en-GB" dirty="0"/>
          </a:p>
        </p:txBody>
      </p:sp>
      <p:sp>
        <p:nvSpPr>
          <p:cNvPr id="15" name="Scan1"/>
          <p:cNvSpPr/>
          <p:nvPr/>
        </p:nvSpPr>
        <p:spPr>
          <a:xfrm>
            <a:off x="3896610" y="1604775"/>
            <a:ext cx="1350781" cy="42057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3D Scan 1</a:t>
            </a:r>
            <a:endParaRPr lang="en-GB" dirty="0"/>
          </a:p>
        </p:txBody>
      </p:sp>
      <p:sp>
        <p:nvSpPr>
          <p:cNvPr id="29" name="Scan2"/>
          <p:cNvSpPr/>
          <p:nvPr/>
        </p:nvSpPr>
        <p:spPr>
          <a:xfrm>
            <a:off x="3896610" y="2107948"/>
            <a:ext cx="1350781" cy="42057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3D Scan 2</a:t>
            </a:r>
            <a:endParaRPr lang="en-GB" dirty="0"/>
          </a:p>
        </p:txBody>
      </p:sp>
      <p:sp>
        <p:nvSpPr>
          <p:cNvPr id="56" name="Labelled2D"/>
          <p:cNvSpPr txBox="1"/>
          <p:nvPr/>
        </p:nvSpPr>
        <p:spPr>
          <a:xfrm>
            <a:off x="1283121" y="3441399"/>
            <a:ext cx="2003775" cy="584775"/>
          </a:xfrm>
          <a:prstGeom prst="rect">
            <a:avLst/>
          </a:prstGeom>
          <a:noFill/>
        </p:spPr>
        <p:txBody>
          <a:bodyPr wrap="square" rtlCol="0">
            <a:spAutoFit/>
          </a:bodyPr>
          <a:lstStyle/>
          <a:p>
            <a:r>
              <a:rPr lang="en-GB" sz="1600" dirty="0" smtClean="0"/>
              <a:t>Labelled 2D positions</a:t>
            </a:r>
          </a:p>
        </p:txBody>
      </p:sp>
      <p:sp>
        <p:nvSpPr>
          <p:cNvPr id="57" name="Labelled3D"/>
          <p:cNvSpPr txBox="1"/>
          <p:nvPr/>
        </p:nvSpPr>
        <p:spPr>
          <a:xfrm>
            <a:off x="6583411" y="3436109"/>
            <a:ext cx="1394236" cy="584775"/>
          </a:xfrm>
          <a:prstGeom prst="rect">
            <a:avLst/>
          </a:prstGeom>
          <a:noFill/>
        </p:spPr>
        <p:txBody>
          <a:bodyPr wrap="square" rtlCol="0">
            <a:spAutoFit/>
          </a:bodyPr>
          <a:lstStyle/>
          <a:p>
            <a:r>
              <a:rPr lang="en-GB" sz="1600" dirty="0" smtClean="0"/>
              <a:t>Labelled 3D orientations</a:t>
            </a:r>
            <a:endParaRPr lang="en-GB" sz="1600" dirty="0"/>
          </a:p>
        </p:txBody>
      </p:sp>
      <p:sp>
        <p:nvSpPr>
          <p:cNvPr id="16" name="BoundingBox1"/>
          <p:cNvSpPr txBox="1"/>
          <p:nvPr/>
        </p:nvSpPr>
        <p:spPr>
          <a:xfrm>
            <a:off x="2399373" y="1474241"/>
            <a:ext cx="1497237" cy="338554"/>
          </a:xfrm>
          <a:prstGeom prst="rect">
            <a:avLst/>
          </a:prstGeom>
          <a:noFill/>
        </p:spPr>
        <p:txBody>
          <a:bodyPr wrap="square" rtlCol="0">
            <a:spAutoFit/>
          </a:bodyPr>
          <a:lstStyle/>
          <a:p>
            <a:r>
              <a:rPr lang="en-GB" sz="1600" dirty="0" smtClean="0"/>
              <a:t>Bounding box</a:t>
            </a:r>
            <a:endParaRPr lang="en-GB" sz="1600" dirty="0"/>
          </a:p>
        </p:txBody>
      </p:sp>
      <p:sp>
        <p:nvSpPr>
          <p:cNvPr id="96" name="BoundingBox2"/>
          <p:cNvSpPr txBox="1"/>
          <p:nvPr/>
        </p:nvSpPr>
        <p:spPr>
          <a:xfrm>
            <a:off x="2399373" y="1948536"/>
            <a:ext cx="1497237" cy="338554"/>
          </a:xfrm>
          <a:prstGeom prst="rect">
            <a:avLst/>
          </a:prstGeom>
          <a:noFill/>
        </p:spPr>
        <p:txBody>
          <a:bodyPr wrap="square" rtlCol="0">
            <a:spAutoFit/>
          </a:bodyPr>
          <a:lstStyle/>
          <a:p>
            <a:r>
              <a:rPr lang="en-GB" sz="1600" dirty="0" smtClean="0"/>
              <a:t>Bounding box</a:t>
            </a:r>
            <a:endParaRPr lang="en-GB" sz="1600" dirty="0"/>
          </a:p>
        </p:txBody>
      </p:sp>
      <p:sp>
        <p:nvSpPr>
          <p:cNvPr id="46" name="InitParabolas"/>
          <p:cNvSpPr txBox="1"/>
          <p:nvPr/>
        </p:nvSpPr>
        <p:spPr>
          <a:xfrm>
            <a:off x="4567662" y="2750929"/>
            <a:ext cx="1619354" cy="338554"/>
          </a:xfrm>
          <a:prstGeom prst="rect">
            <a:avLst/>
          </a:prstGeom>
          <a:noFill/>
        </p:spPr>
        <p:txBody>
          <a:bodyPr wrap="none" rtlCol="0">
            <a:spAutoFit/>
          </a:bodyPr>
          <a:lstStyle/>
          <a:p>
            <a:r>
              <a:rPr lang="en-GB" sz="1600" dirty="0"/>
              <a:t>Initial parabolas</a:t>
            </a:r>
          </a:p>
        </p:txBody>
      </p:sp>
      <p:cxnSp>
        <p:nvCxnSpPr>
          <p:cNvPr id="103" name="Straight Arrow Connector 102"/>
          <p:cNvCxnSpPr/>
          <p:nvPr/>
        </p:nvCxnSpPr>
        <p:spPr>
          <a:xfrm>
            <a:off x="5247391" y="1125894"/>
            <a:ext cx="1617621" cy="131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4" name="Elbow Connector 113"/>
          <p:cNvCxnSpPr>
            <a:stCxn id="12" idx="2"/>
            <a:endCxn id="13" idx="3"/>
          </p:cNvCxnSpPr>
          <p:nvPr/>
        </p:nvCxnSpPr>
        <p:spPr>
          <a:xfrm rot="5400000">
            <a:off x="5896919" y="2688315"/>
            <a:ext cx="1630321" cy="225760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p:cNvCxnSpPr>
            <a:stCxn id="11" idx="2"/>
            <a:endCxn id="13" idx="1"/>
          </p:cNvCxnSpPr>
          <p:nvPr/>
        </p:nvCxnSpPr>
        <p:spPr>
          <a:xfrm rot="16200000" flipH="1">
            <a:off x="1625516" y="2697072"/>
            <a:ext cx="1612810" cy="225760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247391" y="1840650"/>
            <a:ext cx="1617621" cy="131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247391" y="2305077"/>
            <a:ext cx="1617621" cy="131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3" idx="2"/>
            <a:endCxn id="25" idx="0"/>
          </p:cNvCxnSpPr>
          <p:nvPr/>
        </p:nvCxnSpPr>
        <p:spPr>
          <a:xfrm rot="5400000">
            <a:off x="2519423" y="3967593"/>
            <a:ext cx="678288" cy="3426866"/>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3" idx="2"/>
            <a:endCxn id="26" idx="0"/>
          </p:cNvCxnSpPr>
          <p:nvPr/>
        </p:nvCxnSpPr>
        <p:spPr>
          <a:xfrm rot="5400000">
            <a:off x="3726313" y="5174483"/>
            <a:ext cx="678288" cy="1013087"/>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13" idx="2"/>
            <a:endCxn id="27" idx="0"/>
          </p:cNvCxnSpPr>
          <p:nvPr/>
        </p:nvCxnSpPr>
        <p:spPr>
          <a:xfrm rot="16200000" flipH="1">
            <a:off x="4931635" y="4982246"/>
            <a:ext cx="678288" cy="1397559"/>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3" idx="2"/>
            <a:endCxn id="30" idx="0"/>
          </p:cNvCxnSpPr>
          <p:nvPr/>
        </p:nvCxnSpPr>
        <p:spPr>
          <a:xfrm rot="16200000" flipH="1">
            <a:off x="5946788" y="3967094"/>
            <a:ext cx="678288" cy="3427864"/>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3D positions"/>
          <p:cNvSpPr txBox="1"/>
          <p:nvPr/>
        </p:nvSpPr>
        <p:spPr>
          <a:xfrm>
            <a:off x="325110" y="6020170"/>
            <a:ext cx="1640048" cy="646331"/>
          </a:xfrm>
          <a:prstGeom prst="rect">
            <a:avLst/>
          </a:prstGeom>
          <a:noFill/>
        </p:spPr>
        <p:txBody>
          <a:bodyPr wrap="square" rtlCol="0">
            <a:spAutoFit/>
          </a:bodyPr>
          <a:lstStyle/>
          <a:p>
            <a:pPr algn="ctr"/>
            <a:r>
              <a:rPr lang="en-GB" dirty="0" smtClean="0"/>
              <a:t>3D positions</a:t>
            </a:r>
            <a:br>
              <a:rPr lang="en-GB" dirty="0" smtClean="0"/>
            </a:br>
            <a:r>
              <a:rPr lang="en-GB" dirty="0" smtClean="0"/>
              <a:t>and velocities</a:t>
            </a:r>
            <a:endParaRPr lang="en-GB" dirty="0"/>
          </a:p>
        </p:txBody>
      </p:sp>
      <p:sp>
        <p:nvSpPr>
          <p:cNvPr id="26" name="3D orientations"/>
          <p:cNvSpPr txBox="1"/>
          <p:nvPr/>
        </p:nvSpPr>
        <p:spPr>
          <a:xfrm>
            <a:off x="2361683" y="6020170"/>
            <a:ext cx="2394460" cy="646331"/>
          </a:xfrm>
          <a:prstGeom prst="rect">
            <a:avLst/>
          </a:prstGeom>
          <a:noFill/>
        </p:spPr>
        <p:txBody>
          <a:bodyPr wrap="square" rtlCol="0">
            <a:spAutoFit/>
          </a:bodyPr>
          <a:lstStyle/>
          <a:p>
            <a:pPr algn="ctr"/>
            <a:r>
              <a:rPr lang="en-GB" dirty="0" smtClean="0"/>
              <a:t>3D orientations</a:t>
            </a:r>
            <a:br>
              <a:rPr lang="en-GB" dirty="0" smtClean="0"/>
            </a:br>
            <a:r>
              <a:rPr lang="en-GB" dirty="0" smtClean="0"/>
              <a:t>and angular velocities</a:t>
            </a:r>
            <a:endParaRPr lang="en-GB" dirty="0"/>
          </a:p>
        </p:txBody>
      </p:sp>
      <p:sp>
        <p:nvSpPr>
          <p:cNvPr id="27" name="RelativeMass"/>
          <p:cNvSpPr txBox="1"/>
          <p:nvPr/>
        </p:nvSpPr>
        <p:spPr>
          <a:xfrm>
            <a:off x="5152668" y="6020170"/>
            <a:ext cx="1633781" cy="369332"/>
          </a:xfrm>
          <a:prstGeom prst="rect">
            <a:avLst/>
          </a:prstGeom>
          <a:noFill/>
        </p:spPr>
        <p:txBody>
          <a:bodyPr wrap="square" rtlCol="0">
            <a:spAutoFit/>
          </a:bodyPr>
          <a:lstStyle/>
          <a:p>
            <a:pPr algn="ctr"/>
            <a:r>
              <a:rPr lang="en-GB" dirty="0" smtClean="0"/>
              <a:t>Relative mass</a:t>
            </a:r>
            <a:endParaRPr lang="en-GB" dirty="0"/>
          </a:p>
        </p:txBody>
      </p:sp>
      <p:sp>
        <p:nvSpPr>
          <p:cNvPr id="30" name="CoR"/>
          <p:cNvSpPr txBox="1"/>
          <p:nvPr/>
        </p:nvSpPr>
        <p:spPr>
          <a:xfrm>
            <a:off x="7182973" y="6020170"/>
            <a:ext cx="1633781" cy="646331"/>
          </a:xfrm>
          <a:prstGeom prst="rect">
            <a:avLst/>
          </a:prstGeom>
          <a:noFill/>
        </p:spPr>
        <p:txBody>
          <a:bodyPr wrap="square" rtlCol="0">
            <a:spAutoFit/>
          </a:bodyPr>
          <a:lstStyle/>
          <a:p>
            <a:pPr algn="ctr"/>
            <a:r>
              <a:rPr lang="en-GB" dirty="0" smtClean="0"/>
              <a:t>Coefficient of Restitution</a:t>
            </a:r>
            <a:endParaRPr lang="en-GB" dirty="0"/>
          </a:p>
        </p:txBody>
      </p:sp>
      <mc:AlternateContent xmlns:mc="http://schemas.openxmlformats.org/markup-compatibility/2006" xmlns:a14="http://schemas.microsoft.com/office/drawing/2010/main">
        <mc:Choice Requires="a14">
          <p:sp>
            <p:nvSpPr>
              <p:cNvPr id="34" name="Labelled2D"/>
              <p:cNvSpPr txBox="1"/>
              <p:nvPr/>
            </p:nvSpPr>
            <p:spPr>
              <a:xfrm>
                <a:off x="1303118" y="3942680"/>
                <a:ext cx="2093761" cy="5623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d>
                            <m:dPr>
                              <m:begChr m:val="{"/>
                              <m:endChr m:val="}"/>
                              <m:ctrlPr>
                                <a:rPr lang="en-GB" sz="1600" i="1">
                                  <a:latin typeface="Cambria Math" panose="02040503050406030204" pitchFamily="18" charset="0"/>
                                </a:rPr>
                              </m:ctrlPr>
                            </m:dPr>
                            <m:e>
                              <m:d>
                                <m:dPr>
                                  <m:begChr m:val="{"/>
                                  <m:endChr m:val="}"/>
                                  <m:ctrlPr>
                                    <a:rPr lang="en-GB"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b="1" i="1">
                                          <a:latin typeface="Cambria Math" charset="0"/>
                                        </a:rPr>
                                        <m:t>𝒑</m:t>
                                      </m:r>
                                    </m:e>
                                    <m:sub>
                                      <m:r>
                                        <a:rPr lang="en-US" sz="1600" i="1">
                                          <a:latin typeface="Cambria Math" charset="0"/>
                                        </a:rPr>
                                        <m:t>𝑖</m:t>
                                      </m:r>
                                    </m:sub>
                                    <m:sup>
                                      <m:r>
                                        <m:rPr>
                                          <m:sty m:val="p"/>
                                        </m:rPr>
                                        <a:rPr lang="en-US" sz="1600">
                                          <a:latin typeface="Cambria Math" charset="0"/>
                                        </a:rPr>
                                        <m:t>obs</m:t>
                                      </m:r>
                                    </m:sup>
                                  </m:sSubSup>
                                  <m:r>
                                    <a:rPr lang="en-US" sz="1600" i="1">
                                      <a:latin typeface="Cambria Math" charset="0"/>
                                    </a:rPr>
                                    <m:t>,</m:t>
                                  </m:r>
                                  <m:sSubSup>
                                    <m:sSubSupPr>
                                      <m:ctrlPr>
                                        <a:rPr lang="en-US" sz="1600" i="1">
                                          <a:latin typeface="Cambria Math" panose="02040503050406030204" pitchFamily="18" charset="0"/>
                                        </a:rPr>
                                      </m:ctrlPr>
                                    </m:sSubSupPr>
                                    <m:e>
                                      <m:r>
                                        <a:rPr lang="en-US" sz="1600" i="1">
                                          <a:latin typeface="Cambria Math" charset="0"/>
                                        </a:rPr>
                                        <m:t>𝑡</m:t>
                                      </m:r>
                                    </m:e>
                                    <m:sub>
                                      <m:r>
                                        <a:rPr lang="en-US" sz="1600" i="1">
                                          <a:latin typeface="Cambria Math" charset="0"/>
                                        </a:rPr>
                                        <m:t>𝑖</m:t>
                                      </m:r>
                                    </m:sub>
                                    <m:sup>
                                      <m:r>
                                        <m:rPr>
                                          <m:sty m:val="p"/>
                                        </m:rPr>
                                        <a:rPr lang="en-US" sz="1600">
                                          <a:latin typeface="Cambria Math" charset="0"/>
                                        </a:rPr>
                                        <m:t>obs</m:t>
                                      </m:r>
                                    </m:sup>
                                  </m:sSubSup>
                                </m:e>
                              </m:d>
                            </m:e>
                          </m:d>
                        </m:e>
                        <m:sub>
                          <m:r>
                            <a:rPr lang="en-US" sz="1600" b="0" i="1" smtClean="0">
                              <a:latin typeface="Cambria Math" charset="0"/>
                            </a:rPr>
                            <m:t>𝑖</m:t>
                          </m:r>
                          <m:r>
                            <a:rPr lang="en-US" sz="1600" b="0" i="1" smtClean="0">
                              <a:latin typeface="Cambria Math" charset="0"/>
                            </a:rPr>
                            <m:t>=1</m:t>
                          </m:r>
                        </m:sub>
                        <m:sup>
                          <m:r>
                            <a:rPr lang="en-US" sz="1600" b="0" i="1" smtClean="0">
                              <a:latin typeface="Cambria Math" charset="0"/>
                            </a:rPr>
                            <m:t>|</m:t>
                          </m:r>
                          <m:d>
                            <m:dPr>
                              <m:begChr m:val="{"/>
                              <m:endChr m:val="}"/>
                              <m:ctrlPr>
                                <a:rPr lang="en-US" sz="1600" b="0" i="1" smtClean="0">
                                  <a:latin typeface="Cambria Math" panose="02040503050406030204" pitchFamily="18" charset="0"/>
                                </a:rPr>
                              </m:ctrlPr>
                            </m:dPr>
                            <m:e>
                              <m:r>
                                <a:rPr lang="en-US" sz="1600" b="0" i="1" smtClean="0">
                                  <a:latin typeface="Cambria Math" charset="0"/>
                                </a:rPr>
                                <m:t>𝑓𝑟𝑎𝑚𝑒𝑠</m:t>
                              </m:r>
                            </m:e>
                          </m:d>
                          <m:r>
                            <a:rPr lang="en-US" sz="1600" b="0" i="1" smtClean="0">
                              <a:latin typeface="Cambria Math" charset="0"/>
                            </a:rPr>
                            <m:t>|</m:t>
                          </m:r>
                        </m:sup>
                      </m:sSubSup>
                    </m:oMath>
                  </m:oMathPara>
                </a14:m>
                <a:endParaRPr lang="en-GB" sz="1600" dirty="0" smtClean="0"/>
              </a:p>
            </p:txBody>
          </p:sp>
        </mc:Choice>
        <mc:Fallback xmlns="">
          <p:sp>
            <p:nvSpPr>
              <p:cNvPr id="34" name="Labelled2D"/>
              <p:cNvSpPr txBox="1">
                <a:spLocks noRot="1" noChangeAspect="1" noMove="1" noResize="1" noEditPoints="1" noAdjustHandles="1" noChangeArrowheads="1" noChangeShapeType="1" noTextEdit="1"/>
              </p:cNvSpPr>
              <p:nvPr/>
            </p:nvSpPr>
            <p:spPr>
              <a:xfrm>
                <a:off x="1303118" y="3942680"/>
                <a:ext cx="2093761" cy="56239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Labelled2D"/>
              <p:cNvSpPr txBox="1"/>
              <p:nvPr/>
            </p:nvSpPr>
            <p:spPr>
              <a:xfrm>
                <a:off x="6283842" y="3973349"/>
                <a:ext cx="1544729" cy="5582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d>
                            <m:dPr>
                              <m:begChr m:val="{"/>
                              <m:endChr m:val="}"/>
                              <m:ctrlPr>
                                <a:rPr lang="en-GB" sz="1600" i="1">
                                  <a:latin typeface="Cambria Math" panose="02040503050406030204" pitchFamily="18" charset="0"/>
                                </a:rPr>
                              </m:ctrlPr>
                            </m:dPr>
                            <m:e>
                              <m:d>
                                <m:dPr>
                                  <m:begChr m:val="{"/>
                                  <m:endChr m:val="}"/>
                                  <m:ctrlPr>
                                    <a:rPr lang="en-GB"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b="1" i="1" smtClean="0">
                                          <a:latin typeface="Cambria Math" charset="0"/>
                                        </a:rPr>
                                        <m:t>𝒒</m:t>
                                      </m:r>
                                    </m:e>
                                    <m:sub>
                                      <m:r>
                                        <a:rPr lang="en-US" sz="1600" i="1">
                                          <a:latin typeface="Cambria Math" charset="0"/>
                                        </a:rPr>
                                        <m:t>𝑖</m:t>
                                      </m:r>
                                    </m:sub>
                                    <m:sup>
                                      <m:r>
                                        <m:rPr>
                                          <m:sty m:val="p"/>
                                        </m:rPr>
                                        <a:rPr lang="en-US" sz="1600">
                                          <a:latin typeface="Cambria Math" charset="0"/>
                                        </a:rPr>
                                        <m:t>obs</m:t>
                                      </m:r>
                                    </m:sup>
                                  </m:sSubSup>
                                  <m:r>
                                    <a:rPr lang="en-US" sz="1600" i="1">
                                      <a:latin typeface="Cambria Math" charset="0"/>
                                    </a:rPr>
                                    <m:t>,</m:t>
                                  </m:r>
                                  <m:sSubSup>
                                    <m:sSubSupPr>
                                      <m:ctrlPr>
                                        <a:rPr lang="en-US" sz="1600" i="1">
                                          <a:latin typeface="Cambria Math" panose="02040503050406030204" pitchFamily="18" charset="0"/>
                                        </a:rPr>
                                      </m:ctrlPr>
                                    </m:sSubSupPr>
                                    <m:e>
                                      <m:r>
                                        <a:rPr lang="en-US" sz="1600" i="1">
                                          <a:latin typeface="Cambria Math" charset="0"/>
                                        </a:rPr>
                                        <m:t>𝑡</m:t>
                                      </m:r>
                                    </m:e>
                                    <m:sub>
                                      <m:r>
                                        <a:rPr lang="en-US" sz="1600" i="1">
                                          <a:latin typeface="Cambria Math" charset="0"/>
                                        </a:rPr>
                                        <m:t>𝑖</m:t>
                                      </m:r>
                                    </m:sub>
                                    <m:sup>
                                      <m:r>
                                        <m:rPr>
                                          <m:sty m:val="p"/>
                                        </m:rPr>
                                        <a:rPr lang="en-US" sz="1600">
                                          <a:latin typeface="Cambria Math" charset="0"/>
                                        </a:rPr>
                                        <m:t>obs</m:t>
                                      </m:r>
                                    </m:sup>
                                  </m:sSubSup>
                                </m:e>
                              </m:d>
                            </m:e>
                          </m:d>
                        </m:e>
                        <m:sub>
                          <m:r>
                            <a:rPr lang="en-US" sz="1600" b="0" i="1" smtClean="0">
                              <a:latin typeface="Cambria Math" charset="0"/>
                            </a:rPr>
                            <m:t>𝑖</m:t>
                          </m:r>
                          <m:r>
                            <a:rPr lang="en-US" sz="1600" b="0" i="1" smtClean="0">
                              <a:latin typeface="Cambria Math" charset="0"/>
                            </a:rPr>
                            <m:t>=1</m:t>
                          </m:r>
                        </m:sub>
                        <m:sup>
                          <m:r>
                            <a:rPr lang="en-US" sz="1600" b="0" i="1" smtClean="0">
                              <a:latin typeface="Cambria Math" charset="0"/>
                            </a:rPr>
                            <m:t>8</m:t>
                          </m:r>
                          <m:r>
                            <a:rPr lang="en-US" sz="1600" b="0" i="1" smtClean="0">
                              <a:latin typeface="Cambria Math" charset="0"/>
                              <a:ea typeface="Cambria Math" charset="0"/>
                              <a:cs typeface="Cambria Math" charset="0"/>
                            </a:rPr>
                            <m:t>≤</m:t>
                          </m:r>
                        </m:sup>
                      </m:sSubSup>
                    </m:oMath>
                  </m:oMathPara>
                </a14:m>
                <a:endParaRPr lang="en-GB" sz="1600" dirty="0" smtClean="0"/>
              </a:p>
            </p:txBody>
          </p:sp>
        </mc:Choice>
        <mc:Fallback xmlns="">
          <p:sp>
            <p:nvSpPr>
              <p:cNvPr id="35" name="Labelled2D"/>
              <p:cNvSpPr txBox="1">
                <a:spLocks noRot="1" noChangeAspect="1" noMove="1" noResize="1" noEditPoints="1" noAdjustHandles="1" noChangeArrowheads="1" noChangeShapeType="1" noTextEdit="1"/>
              </p:cNvSpPr>
              <p:nvPr/>
            </p:nvSpPr>
            <p:spPr>
              <a:xfrm>
                <a:off x="6283842" y="3973349"/>
                <a:ext cx="1544729" cy="55829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67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p:bldP spid="30" grpId="0"/>
      <p:bldP spid="3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5" name="doddle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6274"/>
            <a:ext cx="9144000" cy="5143500"/>
          </a:xfrm>
          <a:prstGeom prst="rect">
            <a:avLst/>
          </a:prstGeom>
        </p:spPr>
      </p:pic>
      <p:cxnSp>
        <p:nvCxnSpPr>
          <p:cNvPr id="4" name="Straight Arrow Connector 3"/>
          <p:cNvCxnSpPr/>
          <p:nvPr/>
        </p:nvCxnSpPr>
        <p:spPr>
          <a:xfrm flipH="1">
            <a:off x="3153247" y="763001"/>
            <a:ext cx="1531088" cy="667817"/>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84335" y="566005"/>
            <a:ext cx="1691489" cy="461665"/>
          </a:xfrm>
          <a:prstGeom prst="rect">
            <a:avLst/>
          </a:prstGeom>
          <a:noFill/>
        </p:spPr>
        <p:txBody>
          <a:bodyPr wrap="none" rtlCol="0">
            <a:spAutoFit/>
          </a:bodyPr>
          <a:lstStyle/>
          <a:p>
            <a:r>
              <a:rPr lang="en-US" sz="2400" dirty="0" smtClean="0"/>
              <a:t>Input video</a:t>
            </a:r>
            <a:endParaRPr lang="en-US" sz="2400" dirty="0"/>
          </a:p>
        </p:txBody>
      </p:sp>
      <p:cxnSp>
        <p:nvCxnSpPr>
          <p:cNvPr id="7" name="Straight Arrow Connector 6"/>
          <p:cNvCxnSpPr>
            <a:stCxn id="8" idx="0"/>
          </p:cNvCxnSpPr>
          <p:nvPr/>
        </p:nvCxnSpPr>
        <p:spPr>
          <a:xfrm flipH="1" flipV="1">
            <a:off x="5416826" y="5377070"/>
            <a:ext cx="504964" cy="876951"/>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45629" y="6254021"/>
            <a:ext cx="6152321" cy="461665"/>
          </a:xfrm>
          <a:prstGeom prst="rect">
            <a:avLst/>
          </a:prstGeom>
          <a:noFill/>
        </p:spPr>
        <p:txBody>
          <a:bodyPr wrap="square" rtlCol="0">
            <a:spAutoFit/>
          </a:bodyPr>
          <a:lstStyle/>
          <a:p>
            <a:r>
              <a:rPr lang="en-US" sz="2400" dirty="0" smtClean="0"/>
              <a:t>Collision reconstruction (no physics engine)</a:t>
            </a:r>
            <a:endParaRPr lang="en-US" sz="2400" dirty="0"/>
          </a:p>
        </p:txBody>
      </p:sp>
    </p:spTree>
    <p:extLst>
      <p:ext uri="{BB962C8B-B14F-4D97-AF65-F5344CB8AC3E}">
        <p14:creationId xmlns:p14="http://schemas.microsoft.com/office/powerpoint/2010/main" val="26990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(real)</a:t>
            </a:r>
            <a:endParaRPr lang="en-GB" dirty="0"/>
          </a:p>
        </p:txBody>
      </p:sp>
      <p:pic>
        <p:nvPicPr>
          <p:cNvPr id="15" name="tennis5In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43464" r="30709"/>
          <a:stretch>
            <a:fillRect/>
          </a:stretch>
        </p:blipFill>
        <p:spPr>
          <a:xfrm>
            <a:off x="0" y="1040950"/>
            <a:ext cx="2361600" cy="5143500"/>
          </a:xfrm>
          <a:prstGeom prst="rect">
            <a:avLst/>
          </a:prstGeom>
        </p:spPr>
      </p:pic>
      <p:pic>
        <p:nvPicPr>
          <p:cNvPr id="14" name="rugby6Inpu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43484" r="16870"/>
          <a:stretch>
            <a:fillRect/>
          </a:stretch>
        </p:blipFill>
        <p:spPr>
          <a:xfrm>
            <a:off x="5522400" y="1040950"/>
            <a:ext cx="3625200" cy="5143500"/>
          </a:xfrm>
          <a:prstGeom prst="rect">
            <a:avLst/>
          </a:prstGeom>
        </p:spPr>
      </p:pic>
      <p:pic>
        <p:nvPicPr>
          <p:cNvPr id="18" name="football0Input">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8740" r="27244"/>
          <a:stretch>
            <a:fillRect/>
          </a:stretch>
        </p:blipFill>
        <p:spPr>
          <a:xfrm>
            <a:off x="2386800" y="1040950"/>
            <a:ext cx="3110400" cy="5143500"/>
          </a:xfrm>
          <a:prstGeom prst="rect">
            <a:avLst/>
          </a:prstGeom>
        </p:spPr>
      </p:pic>
    </p:spTree>
    <p:extLst>
      <p:ext uri="{BB962C8B-B14F-4D97-AF65-F5344CB8AC3E}">
        <p14:creationId xmlns:p14="http://schemas.microsoft.com/office/powerpoint/2010/main" val="121860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29" fill="hold"/>
                                        <p:tgtEl>
                                          <p:spTgt spid="15"/>
                                        </p:tgtEl>
                                      </p:cBhvr>
                                    </p:cmd>
                                  </p:childTnLst>
                                </p:cTn>
                              </p:par>
                              <p:par>
                                <p:cTn id="7" presetID="1" presetClass="mediacall" presetSubtype="0" fill="hold" nodeType="withEffect">
                                  <p:stCondLst>
                                    <p:cond delay="0"/>
                                  </p:stCondLst>
                                  <p:childTnLst>
                                    <p:cmd type="call" cmd="playFrom(0.0)">
                                      <p:cBhvr>
                                        <p:cTn id="8" dur="10913" fill="hold"/>
                                        <p:tgtEl>
                                          <p:spTgt spid="14"/>
                                        </p:tgtEl>
                                      </p:cBhvr>
                                    </p:cmd>
                                  </p:childTnLst>
                                </p:cTn>
                              </p:par>
                              <p:par>
                                <p:cTn id="9" presetID="1" presetClass="mediacall" presetSubtype="0" fill="hold" nodeType="withEffect">
                                  <p:stCondLst>
                                    <p:cond delay="0"/>
                                  </p:stCondLst>
                                  <p:childTnLst>
                                    <p:cmd type="call" cmd="playFrom(0.0)">
                                      <p:cBhvr>
                                        <p:cTn id="10" dur="1116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video>
              <p:cMediaNode vol="80000">
                <p:cTn id="12" fill="hold" display="0">
                  <p:stCondLst>
                    <p:cond delay="indefinite"/>
                  </p:stCondLst>
                </p:cTn>
                <p:tgtEl>
                  <p:spTgt spid="15"/>
                </p:tgtEl>
              </p:cMediaNode>
            </p:video>
            <p:video>
              <p:cMediaNode vol="80000">
                <p:cTn id="13" fill="hold" display="0">
                  <p:stCondLst>
                    <p:cond delay="indefinite"/>
                  </p:stCondLst>
                </p:cTn>
                <p:tgtEl>
                  <p:spTgt spid="18"/>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(real)</a:t>
            </a:r>
            <a:endParaRPr lang="en-GB" dirty="0"/>
          </a:p>
        </p:txBody>
      </p:sp>
      <p:pic>
        <p:nvPicPr>
          <p:cNvPr id="8" name="tennis5Diffu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43458" r="30708"/>
          <a:stretch>
            <a:fillRect/>
          </a:stretch>
        </p:blipFill>
        <p:spPr>
          <a:xfrm>
            <a:off x="0" y="1040950"/>
            <a:ext cx="2362200" cy="5143500"/>
          </a:xfrm>
          <a:prstGeom prst="rect">
            <a:avLst/>
          </a:prstGeom>
        </p:spPr>
      </p:pic>
      <p:pic>
        <p:nvPicPr>
          <p:cNvPr id="6" name="rugby6Diffus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43500" r="16875"/>
          <a:stretch>
            <a:fillRect/>
          </a:stretch>
        </p:blipFill>
        <p:spPr>
          <a:xfrm>
            <a:off x="5520690" y="1040950"/>
            <a:ext cx="3623310" cy="5143500"/>
          </a:xfrm>
          <a:prstGeom prst="rect">
            <a:avLst/>
          </a:prstGeom>
        </p:spPr>
      </p:pic>
      <p:pic>
        <p:nvPicPr>
          <p:cNvPr id="17" name="footballDiffus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8715" r="27257"/>
          <a:stretch>
            <a:fillRect/>
          </a:stretch>
        </p:blipFill>
        <p:spPr>
          <a:xfrm>
            <a:off x="2387600" y="1040950"/>
            <a:ext cx="3111500" cy="5143500"/>
          </a:xfrm>
          <a:prstGeom prst="rect">
            <a:avLst/>
          </a:prstGeom>
        </p:spPr>
      </p:pic>
    </p:spTree>
    <p:extLst>
      <p:ext uri="{BB962C8B-B14F-4D97-AF65-F5344CB8AC3E}">
        <p14:creationId xmlns:p14="http://schemas.microsoft.com/office/powerpoint/2010/main" val="86214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9" fill="hold"/>
                                        <p:tgtEl>
                                          <p:spTgt spid="8"/>
                                        </p:tgtEl>
                                      </p:cBhvr>
                                    </p:cmd>
                                  </p:childTnLst>
                                </p:cTn>
                              </p:par>
                              <p:par>
                                <p:cTn id="7" presetID="1" presetClass="mediacall" presetSubtype="0" fill="hold" nodeType="withEffect">
                                  <p:stCondLst>
                                    <p:cond delay="0"/>
                                  </p:stCondLst>
                                  <p:childTnLst>
                                    <p:cmd type="call" cmd="playFrom(0.0)">
                                      <p:cBhvr>
                                        <p:cTn id="8" dur="10913" fill="hold"/>
                                        <p:tgtEl>
                                          <p:spTgt spid="6"/>
                                        </p:tgtEl>
                                      </p:cBhvr>
                                    </p:cmd>
                                  </p:childTnLst>
                                </p:cTn>
                              </p:par>
                              <p:par>
                                <p:cTn id="9" presetID="1" presetClass="mediacall" presetSubtype="0" fill="hold" nodeType="withEffect">
                                  <p:stCondLst>
                                    <p:cond delay="0"/>
                                  </p:stCondLst>
                                  <p:childTnLst>
                                    <p:cmd type="call" cmd="playFrom(0.0)">
                                      <p:cBhvr>
                                        <p:cTn id="10" dur="1154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8"/>
                </p:tgtEl>
              </p:cMediaNode>
            </p:video>
            <p:video>
              <p:cMediaNode vol="80000">
                <p:cTn id="13" fill="hold" display="0">
                  <p:stCondLst>
                    <p:cond delay="indefinite"/>
                  </p:stCondLst>
                </p:cTn>
                <p:tgtEl>
                  <p:spTgt spid="1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(real)</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1350"/>
            <a:ext cx="9144000" cy="5566650"/>
          </a:xfrm>
          <a:prstGeom prst="rect">
            <a:avLst/>
          </a:prstGeom>
        </p:spPr>
      </p:pic>
      <p:sp>
        <p:nvSpPr>
          <p:cNvPr id="3" name="TextBox 2"/>
          <p:cNvSpPr txBox="1"/>
          <p:nvPr/>
        </p:nvSpPr>
        <p:spPr>
          <a:xfrm>
            <a:off x="7600126" y="501707"/>
            <a:ext cx="1587294" cy="646331"/>
          </a:xfrm>
          <a:prstGeom prst="rect">
            <a:avLst/>
          </a:prstGeom>
          <a:noFill/>
        </p:spPr>
        <p:txBody>
          <a:bodyPr wrap="none" rtlCol="0">
            <a:spAutoFit/>
          </a:bodyPr>
          <a:lstStyle/>
          <a:p>
            <a:r>
              <a:rPr lang="en-GB" dirty="0" smtClean="0"/>
              <a:t>approximate</a:t>
            </a:r>
            <a:br>
              <a:rPr lang="en-GB" dirty="0" smtClean="0"/>
            </a:br>
            <a:r>
              <a:rPr lang="en-GB" dirty="0" smtClean="0"/>
              <a:t>“ground truth”</a:t>
            </a:r>
            <a:endParaRPr lang="en-GB" dirty="0"/>
          </a:p>
        </p:txBody>
      </p:sp>
      <p:sp>
        <p:nvSpPr>
          <p:cNvPr id="5" name="TextBox 4"/>
          <p:cNvSpPr txBox="1"/>
          <p:nvPr/>
        </p:nvSpPr>
        <p:spPr>
          <a:xfrm>
            <a:off x="6774259" y="634242"/>
            <a:ext cx="825867" cy="369332"/>
          </a:xfrm>
          <a:prstGeom prst="rect">
            <a:avLst/>
          </a:prstGeom>
          <a:noFill/>
        </p:spPr>
        <p:txBody>
          <a:bodyPr wrap="none" rtlCol="0">
            <a:spAutoFit/>
          </a:bodyPr>
          <a:lstStyle/>
          <a:p>
            <a:r>
              <a:rPr lang="en-GB" dirty="0" smtClean="0"/>
              <a:t>output</a:t>
            </a:r>
            <a:endParaRPr lang="en-GB" dirty="0"/>
          </a:p>
        </p:txBody>
      </p:sp>
      <p:cxnSp>
        <p:nvCxnSpPr>
          <p:cNvPr id="7" name="Straight Arrow Connector 6"/>
          <p:cNvCxnSpPr>
            <a:stCxn id="5" idx="2"/>
          </p:cNvCxnSpPr>
          <p:nvPr/>
        </p:nvCxnSpPr>
        <p:spPr>
          <a:xfrm>
            <a:off x="7187193" y="1003574"/>
            <a:ext cx="161563" cy="4980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2"/>
          </p:cNvCxnSpPr>
          <p:nvPr/>
        </p:nvCxnSpPr>
        <p:spPr>
          <a:xfrm>
            <a:off x="8393773" y="1148038"/>
            <a:ext cx="70719" cy="3535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10897" y="757137"/>
            <a:ext cx="4333103" cy="6113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83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Synthetic evaluation</a:t>
            </a:r>
            <a:endParaRPr lang="en-GB" dirty="0"/>
          </a:p>
        </p:txBody>
      </p:sp>
      <p:sp>
        <p:nvSpPr>
          <p:cNvPr id="9" name="TextBox 8"/>
          <p:cNvSpPr txBox="1"/>
          <p:nvPr/>
        </p:nvSpPr>
        <p:spPr>
          <a:xfrm>
            <a:off x="0" y="601126"/>
            <a:ext cx="2872409" cy="1938992"/>
          </a:xfrm>
          <a:prstGeom prst="rect">
            <a:avLst/>
          </a:prstGeom>
          <a:noFill/>
        </p:spPr>
        <p:txBody>
          <a:bodyPr wrap="square" rtlCol="0">
            <a:spAutoFit/>
          </a:bodyPr>
          <a:lstStyle/>
          <a:p>
            <a:pPr marL="285750" indent="-285750">
              <a:buFont typeface="Arial" charset="0"/>
              <a:buChar char="•"/>
            </a:pPr>
            <a:r>
              <a:rPr lang="en-US" sz="2400" dirty="0" smtClean="0"/>
              <a:t>Bullet </a:t>
            </a:r>
            <a:r>
              <a:rPr lang="en-US" sz="2400" smtClean="0"/>
              <a:t>physics engine</a:t>
            </a:r>
            <a:endParaRPr lang="en-US" sz="2400" dirty="0" smtClean="0"/>
          </a:p>
          <a:p>
            <a:pPr marL="285750" indent="-285750">
              <a:buFont typeface="Arial" charset="0"/>
              <a:buChar char="•"/>
            </a:pPr>
            <a:r>
              <a:rPr lang="en-US" sz="2400" dirty="0"/>
              <a:t>&gt;2000 experiments</a:t>
            </a:r>
          </a:p>
          <a:p>
            <a:pPr marL="285750" indent="-285750">
              <a:buFont typeface="Arial" charset="0"/>
              <a:buChar char="•"/>
            </a:pPr>
            <a:endParaRPr lang="en-US" sz="2400" dirty="0"/>
          </a:p>
        </p:txBody>
      </p:sp>
      <p:pic>
        <p:nvPicPr>
          <p:cNvPr id="15" name="Img-N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800" y="586800"/>
            <a:ext cx="6271200" cy="6271200"/>
          </a:xfrm>
          <a:prstGeom prst="rect">
            <a:avLst/>
          </a:prstGeom>
        </p:spPr>
      </p:pic>
      <p:pic>
        <p:nvPicPr>
          <p:cNvPr id="14" name="Img-NoPhy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800" y="586800"/>
            <a:ext cx="6271200" cy="6271200"/>
          </a:xfrm>
          <a:prstGeom prst="rect">
            <a:avLst/>
          </a:prstGeom>
        </p:spPr>
      </p:pic>
      <p:pic>
        <p:nvPicPr>
          <p:cNvPr id="13" name="Img-Impul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800" y="586800"/>
            <a:ext cx="6271200" cy="6271200"/>
          </a:xfrm>
          <a:prstGeom prst="rect">
            <a:avLst/>
          </a:prstGeom>
        </p:spPr>
      </p:pic>
      <p:pic>
        <p:nvPicPr>
          <p:cNvPr id="12" name="Img-Conserva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2800" y="586800"/>
            <a:ext cx="6271200" cy="6271200"/>
          </a:xfrm>
          <a:prstGeom prst="rect">
            <a:avLst/>
          </a:prstGeom>
        </p:spPr>
      </p:pic>
      <p:pic>
        <p:nvPicPr>
          <p:cNvPr id="11" name="Img-Co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2800" y="586800"/>
            <a:ext cx="6271200" cy="6271200"/>
          </a:xfrm>
          <a:prstGeom prst="rect">
            <a:avLst/>
          </a:prstGeom>
        </p:spPr>
      </p:pic>
      <p:pic>
        <p:nvPicPr>
          <p:cNvPr id="10" name="Img-K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2409" y="586409"/>
            <a:ext cx="6271591" cy="6271591"/>
          </a:xfrm>
          <a:prstGeom prst="rect">
            <a:avLst/>
          </a:prstGeom>
        </p:spPr>
      </p:pic>
      <p:pic>
        <p:nvPicPr>
          <p:cNvPr id="5" name="Img-Al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2800" y="586800"/>
            <a:ext cx="6271200" cy="6271200"/>
          </a:xfrm>
          <a:prstGeom prst="rect">
            <a:avLst/>
          </a:prstGeom>
        </p:spPr>
      </p:pic>
      <p:sp>
        <p:nvSpPr>
          <p:cNvPr id="8" name="TextBox 7"/>
          <p:cNvSpPr txBox="1"/>
          <p:nvPr/>
        </p:nvSpPr>
        <p:spPr>
          <a:xfrm>
            <a:off x="7020737" y="2550142"/>
            <a:ext cx="1479892" cy="369332"/>
          </a:xfrm>
          <a:prstGeom prst="rect">
            <a:avLst/>
          </a:prstGeom>
          <a:noFill/>
        </p:spPr>
        <p:txBody>
          <a:bodyPr wrap="none" rtlCol="0">
            <a:spAutoFit/>
          </a:bodyPr>
          <a:lstStyle/>
          <a:p>
            <a:r>
              <a:rPr lang="en-US" dirty="0" smtClean="0"/>
              <a:t>Ground truth</a:t>
            </a:r>
            <a:endParaRPr lang="en-US" dirty="0"/>
          </a:p>
        </p:txBody>
      </p:sp>
      <p:sp>
        <p:nvSpPr>
          <p:cNvPr id="4" name="Rounded Rectangle 3"/>
          <p:cNvSpPr/>
          <p:nvPr/>
        </p:nvSpPr>
        <p:spPr>
          <a:xfrm>
            <a:off x="5592263" y="2161659"/>
            <a:ext cx="2126974" cy="225942"/>
          </a:xfrm>
          <a:prstGeom prst="roundRect">
            <a:avLst/>
          </a:prstGeom>
          <a:noFill/>
          <a:ln w="38100">
            <a:solidFill>
              <a:srgbClr val="59921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6184900" y="2923658"/>
            <a:ext cx="1671674" cy="746642"/>
          </a:xfrm>
          <a:prstGeom prst="straightConnector1">
            <a:avLst/>
          </a:prstGeom>
          <a:ln w="76200">
            <a:solidFill>
              <a:srgbClr val="59921A"/>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765800" y="3081276"/>
            <a:ext cx="585304" cy="1389124"/>
          </a:xfrm>
          <a:prstGeom prst="roundRect">
            <a:avLst/>
          </a:prstGeom>
          <a:noFill/>
          <a:ln w="38100">
            <a:solidFill>
              <a:srgbClr val="59921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5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8" grpId="0"/>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Goal</a:t>
            </a:r>
            <a:endParaRPr lang="en-GB" dirty="0"/>
          </a:p>
        </p:txBody>
      </p:sp>
      <p:sp>
        <p:nvSpPr>
          <p:cNvPr id="3" name="Content Placeholder 2"/>
          <p:cNvSpPr>
            <a:spLocks noGrp="1"/>
          </p:cNvSpPr>
          <p:nvPr>
            <p:ph idx="1"/>
          </p:nvPr>
        </p:nvSpPr>
        <p:spPr>
          <a:xfrm>
            <a:off x="149225" y="601126"/>
            <a:ext cx="8845550" cy="4941118"/>
          </a:xfrm>
        </p:spPr>
        <p:txBody>
          <a:bodyPr/>
          <a:lstStyle/>
          <a:p>
            <a:r>
              <a:rPr lang="en-GB" dirty="0" smtClean="0"/>
              <a:t>Reconstruction of pairwise collisions in 3D</a:t>
            </a:r>
          </a:p>
          <a:p>
            <a:pPr lvl="1"/>
            <a:r>
              <a:rPr lang="en-GB" dirty="0" smtClean="0"/>
              <a:t>Position, velocity</a:t>
            </a:r>
          </a:p>
          <a:p>
            <a:pPr lvl="1"/>
            <a:r>
              <a:rPr lang="en-GB" dirty="0" smtClean="0"/>
              <a:t>Orientation, angular velocity</a:t>
            </a:r>
          </a:p>
          <a:p>
            <a:pPr lvl="1"/>
            <a:r>
              <a:rPr lang="en-GB" dirty="0" smtClean="0"/>
              <a:t>Relative mass</a:t>
            </a:r>
          </a:p>
          <a:p>
            <a:pPr lvl="1"/>
            <a:r>
              <a:rPr lang="en-GB" dirty="0" smtClean="0"/>
              <a:t>Coefficient of restitution</a:t>
            </a:r>
          </a:p>
          <a:p>
            <a:r>
              <a:rPr lang="en-GB" dirty="0" smtClean="0"/>
              <a:t>Can be retrieved without observing the exact moment of collision (collision detection)</a:t>
            </a:r>
          </a:p>
        </p:txBody>
      </p:sp>
      <p:cxnSp>
        <p:nvCxnSpPr>
          <p:cNvPr id="6" name="Straight Connector 5"/>
          <p:cNvCxnSpPr/>
          <p:nvPr/>
        </p:nvCxnSpPr>
        <p:spPr>
          <a:xfrm>
            <a:off x="3848042" y="3455299"/>
            <a:ext cx="2869580" cy="30480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860324" y="1165550"/>
            <a:ext cx="2266534" cy="716692"/>
            <a:chOff x="2529016" y="1960606"/>
            <a:chExt cx="2266534" cy="716692"/>
          </a:xfrm>
        </p:grpSpPr>
        <p:sp>
          <p:nvSpPr>
            <p:cNvPr id="4" name="Right Brace 3"/>
            <p:cNvSpPr/>
            <p:nvPr/>
          </p:nvSpPr>
          <p:spPr>
            <a:xfrm>
              <a:off x="2529016" y="1960606"/>
              <a:ext cx="337752" cy="716692"/>
            </a:xfrm>
            <a:prstGeom prst="rightBrace">
              <a:avLst>
                <a:gd name="adj1" fmla="val 3766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3105664" y="2088119"/>
              <a:ext cx="1689886" cy="461665"/>
            </a:xfrm>
            <a:prstGeom prst="rect">
              <a:avLst/>
            </a:prstGeom>
            <a:noFill/>
          </p:spPr>
          <p:txBody>
            <a:bodyPr wrap="none" rtlCol="0">
              <a:spAutoFit/>
            </a:bodyPr>
            <a:lstStyle/>
            <a:p>
              <a:r>
                <a:rPr lang="en-GB" sz="2400" dirty="0">
                  <a:latin typeface="+mn-lt"/>
                </a:rPr>
                <a:t>At all times</a:t>
              </a:r>
            </a:p>
          </p:txBody>
        </p:sp>
      </p:grpSp>
    </p:spTree>
    <p:extLst>
      <p:ext uri="{BB962C8B-B14F-4D97-AF65-F5344CB8AC3E}">
        <p14:creationId xmlns:p14="http://schemas.microsoft.com/office/powerpoint/2010/main" val="36211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Synthetic evaluation</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 y="1113973"/>
            <a:ext cx="8020050" cy="5686425"/>
          </a:xfrm>
          <a:prstGeom prst="rect">
            <a:avLst/>
          </a:prstGeom>
        </p:spPr>
      </p:pic>
      <p:sp>
        <p:nvSpPr>
          <p:cNvPr id="7" name="Rounded Rectangle 6"/>
          <p:cNvSpPr/>
          <p:nvPr/>
        </p:nvSpPr>
        <p:spPr>
          <a:xfrm>
            <a:off x="4224130" y="1685884"/>
            <a:ext cx="678070" cy="1717716"/>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28892" y="1316552"/>
            <a:ext cx="1479892" cy="369332"/>
          </a:xfrm>
          <a:prstGeom prst="rect">
            <a:avLst/>
          </a:prstGeom>
          <a:noFill/>
        </p:spPr>
        <p:txBody>
          <a:bodyPr wrap="none" rtlCol="0">
            <a:spAutoFit/>
          </a:bodyPr>
          <a:lstStyle/>
          <a:p>
            <a:r>
              <a:rPr lang="en-US" dirty="0" smtClean="0"/>
              <a:t>Ground truth</a:t>
            </a:r>
            <a:endParaRPr lang="en-US" dirty="0"/>
          </a:p>
        </p:txBody>
      </p:sp>
      <p:sp>
        <p:nvSpPr>
          <p:cNvPr id="4" name="Rounded Rectangle 3"/>
          <p:cNvSpPr/>
          <p:nvPr/>
        </p:nvSpPr>
        <p:spPr>
          <a:xfrm>
            <a:off x="5287617" y="4726056"/>
            <a:ext cx="2126974" cy="308113"/>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4622800" y="1602858"/>
            <a:ext cx="1671674" cy="746642"/>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601126"/>
            <a:ext cx="2640466" cy="923330"/>
          </a:xfrm>
          <a:prstGeom prst="rect">
            <a:avLst/>
          </a:prstGeom>
          <a:noFill/>
        </p:spPr>
        <p:txBody>
          <a:bodyPr wrap="none" rtlCol="0">
            <a:spAutoFit/>
          </a:bodyPr>
          <a:lstStyle/>
          <a:p>
            <a:pPr marL="285750" indent="-285750">
              <a:buFont typeface="Arial" charset="0"/>
              <a:buChar char="•"/>
            </a:pPr>
            <a:r>
              <a:rPr lang="en-US" dirty="0" smtClean="0"/>
              <a:t>Bullet physics engine</a:t>
            </a:r>
          </a:p>
          <a:p>
            <a:pPr marL="285750" indent="-285750">
              <a:buFont typeface="Arial" charset="0"/>
              <a:buChar char="•"/>
            </a:pPr>
            <a:r>
              <a:rPr lang="en-US" dirty="0"/>
              <a:t>&gt;2000 experiments</a:t>
            </a:r>
          </a:p>
          <a:p>
            <a:pPr marL="285750" indent="-285750">
              <a:buFont typeface="Arial" charset="0"/>
              <a:buChar char="•"/>
            </a:pPr>
            <a:endParaRPr lang="en-US" dirty="0"/>
          </a:p>
        </p:txBody>
      </p:sp>
    </p:spTree>
    <p:extLst>
      <p:ext uri="{BB962C8B-B14F-4D97-AF65-F5344CB8AC3E}">
        <p14:creationId xmlns:p14="http://schemas.microsoft.com/office/powerpoint/2010/main" val="18209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4" grpId="0" animBg="1"/>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4" name="helmetDuck">
            <a:hlinkClick r:id="" action="ppaction://media"/>
          </p:cNvPr>
          <p:cNvPicPr>
            <a:picLocks noChangeAspect="1"/>
          </p:cNvPicPr>
          <p:nvPr>
            <a:videoFile r:link="rId1"/>
            <p:extLst>
              <p:ext uri="{DAA4B4D4-6D71-4841-9C94-3DE7FCFB9230}">
                <p14:media xmlns:p14="http://schemas.microsoft.com/office/powerpoint/2010/main" r:embed="rId2">
                  <p14:trim st="655"/>
                </p14:media>
              </p:ext>
            </p:extLst>
          </p:nvPr>
        </p:nvPicPr>
        <p:blipFill>
          <a:blip r:embed="rId6"/>
          <a:stretch>
            <a:fillRect/>
          </a:stretch>
        </p:blipFill>
        <p:spPr>
          <a:xfrm>
            <a:off x="3064001" y="9525"/>
            <a:ext cx="6079999" cy="3420000"/>
          </a:xfrm>
          <a:prstGeom prst="rect">
            <a:avLst/>
          </a:prstGeom>
        </p:spPr>
      </p:pic>
      <p:pic>
        <p:nvPicPr>
          <p:cNvPr id="5" name="duckElephant">
            <a:hlinkClick r:id="" action="ppaction://media"/>
          </p:cNvPr>
          <p:cNvPicPr>
            <a:picLocks noChangeAspect="1"/>
          </p:cNvPicPr>
          <p:nvPr>
            <a:videoFile r:link="rId1"/>
            <p:extLst>
              <p:ext uri="{DAA4B4D4-6D71-4841-9C94-3DE7FCFB9230}">
                <p14:media xmlns:p14="http://schemas.microsoft.com/office/powerpoint/2010/main" r:embed="rId3">
                  <p14:trim st="654"/>
                </p14:media>
              </p:ext>
            </p:extLst>
          </p:nvPr>
        </p:nvPicPr>
        <p:blipFill>
          <a:blip r:embed="rId7"/>
          <a:stretch>
            <a:fillRect/>
          </a:stretch>
        </p:blipFill>
        <p:spPr>
          <a:xfrm>
            <a:off x="0" y="3428475"/>
            <a:ext cx="6079999" cy="3420000"/>
          </a:xfrm>
          <a:prstGeom prst="rect">
            <a:avLst/>
          </a:prstGeom>
        </p:spPr>
      </p:pic>
    </p:spTree>
    <p:extLst>
      <p:ext uri="{BB962C8B-B14F-4D97-AF65-F5344CB8AC3E}">
        <p14:creationId xmlns:p14="http://schemas.microsoft.com/office/powerpoint/2010/main" val="2682356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3" fill="hold"/>
                                        <p:tgtEl>
                                          <p:spTgt spid="4"/>
                                        </p:tgtEl>
                                      </p:cBhvr>
                                    </p:cmd>
                                  </p:childTnLst>
                                </p:cTn>
                              </p:par>
                              <p:par>
                                <p:cTn id="7" presetID="1" presetClass="mediacall" presetSubtype="0" fill="hold" nodeType="withEffect">
                                  <p:stCondLst>
                                    <p:cond delay="0"/>
                                  </p:stCondLst>
                                  <p:childTnLst>
                                    <p:cmd type="call" cmd="playFrom(0.0)">
                                      <p:cBhvr>
                                        <p:cTn id="8" dur="21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4" name="helmetDuck">
            <a:hlinkClick r:id="" action="ppaction://media"/>
          </p:cNvPr>
          <p:cNvPicPr>
            <a:picLocks noChangeAspect="1"/>
          </p:cNvPicPr>
          <p:nvPr>
            <a:videoFile r:link="rId1"/>
            <p:extLst>
              <p:ext uri="{DAA4B4D4-6D71-4841-9C94-3DE7FCFB9230}">
                <p14:media xmlns:p14="http://schemas.microsoft.com/office/powerpoint/2010/main" r:embed="rId2">
                  <p14:trim st="655"/>
                </p14:media>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523370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4" name="duckElephant">
            <a:hlinkClick r:id="" action="ppaction://media"/>
          </p:cNvPr>
          <p:cNvPicPr>
            <a:picLocks noChangeAspect="1"/>
          </p:cNvPicPr>
          <p:nvPr>
            <a:videoFile r:link="rId1"/>
            <p:extLst>
              <p:ext uri="{DAA4B4D4-6D71-4841-9C94-3DE7FCFB9230}">
                <p14:media xmlns:p14="http://schemas.microsoft.com/office/powerpoint/2010/main" r:embed="rId2">
                  <p14:trim st="654"/>
                </p14:media>
              </p:ext>
            </p:extLst>
          </p:nvPr>
        </p:nvPicPr>
        <p:blipFill>
          <a:blip r:embed="rId4"/>
          <a:stretch>
            <a:fillRect/>
          </a:stretch>
        </p:blipFill>
        <p:spPr>
          <a:xfrm>
            <a:off x="0" y="1028700"/>
            <a:ext cx="9147175" cy="5143500"/>
          </a:xfrm>
          <a:prstGeom prst="rect">
            <a:avLst/>
          </a:prstGeom>
        </p:spPr>
      </p:pic>
    </p:spTree>
    <p:extLst>
      <p:ext uri="{BB962C8B-B14F-4D97-AF65-F5344CB8AC3E}">
        <p14:creationId xmlns:p14="http://schemas.microsoft.com/office/powerpoint/2010/main" val="2444530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6" name="curtai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5575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Application</a:t>
            </a:r>
            <a:endParaRPr lang="en-GB" dirty="0"/>
          </a:p>
        </p:txBody>
      </p:sp>
      <p:pic>
        <p:nvPicPr>
          <p:cNvPr id="5" name="authoring">
            <a:hlinkClick r:id="" action="ppaction://media"/>
          </p:cNvPr>
          <p:cNvPicPr>
            <a:picLocks noChangeAspect="1"/>
          </p:cNvPicPr>
          <p:nvPr>
            <a:videoFile r:link="rId1"/>
            <p:extLst>
              <p:ext uri="{DAA4B4D4-6D71-4841-9C94-3DE7FCFB9230}">
                <p14:media xmlns:p14="http://schemas.microsoft.com/office/powerpoint/2010/main" r:embed="rId2">
                  <p14:trim st="5887"/>
                </p14:media>
              </p:ext>
            </p:extLst>
          </p:nvPr>
        </p:nvPicPr>
        <p:blipFill>
          <a:blip r:embed="rId5"/>
          <a:stretch>
            <a:fillRect/>
          </a:stretch>
        </p:blipFill>
        <p:spPr>
          <a:xfrm>
            <a:off x="0" y="857250"/>
            <a:ext cx="9144000" cy="5143500"/>
          </a:xfrm>
          <a:prstGeom prst="rect">
            <a:avLst/>
          </a:prstGeom>
        </p:spPr>
      </p:pic>
      <p:cxnSp>
        <p:nvCxnSpPr>
          <p:cNvPr id="8" name="Elbow Connector 7"/>
          <p:cNvCxnSpPr/>
          <p:nvPr/>
        </p:nvCxnSpPr>
        <p:spPr>
          <a:xfrm>
            <a:off x="4621161" y="6858000"/>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3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Limitations and future work</a:t>
            </a:r>
            <a:endParaRPr lang="en-GB" dirty="0"/>
          </a:p>
        </p:txBody>
      </p:sp>
      <p:sp>
        <p:nvSpPr>
          <p:cNvPr id="3" name="Content Placeholder 2"/>
          <p:cNvSpPr>
            <a:spLocks noGrp="1"/>
          </p:cNvSpPr>
          <p:nvPr>
            <p:ph idx="1"/>
          </p:nvPr>
        </p:nvSpPr>
        <p:spPr/>
        <p:txBody>
          <a:bodyPr numCol="1"/>
          <a:lstStyle/>
          <a:p>
            <a:pPr marL="0" indent="0">
              <a:buNone/>
            </a:pPr>
            <a:r>
              <a:rPr lang="en-GB" dirty="0" smtClean="0"/>
              <a:t>Limitations</a:t>
            </a:r>
          </a:p>
          <a:p>
            <a:r>
              <a:rPr lang="en-GB" dirty="0" smtClean="0"/>
              <a:t>Rigid bodies only</a:t>
            </a:r>
          </a:p>
          <a:p>
            <a:r>
              <a:rPr lang="en-GB" dirty="0"/>
              <a:t>Orientations require user </a:t>
            </a:r>
            <a:r>
              <a:rPr lang="en-GB" dirty="0" smtClean="0"/>
              <a:t>input</a:t>
            </a:r>
          </a:p>
          <a:p>
            <a:r>
              <a:rPr lang="en-GB" dirty="0" smtClean="0"/>
              <a:t>Friction not modelled</a:t>
            </a:r>
          </a:p>
          <a:p>
            <a:r>
              <a:rPr lang="en-GB" dirty="0" smtClean="0"/>
              <a:t>Possible intersections (no collision detection)</a:t>
            </a:r>
          </a:p>
          <a:p>
            <a:endParaRPr lang="en-GB" dirty="0"/>
          </a:p>
          <a:p>
            <a:endParaRPr lang="en-GB" dirty="0" smtClean="0"/>
          </a:p>
          <a:p>
            <a:endParaRPr lang="en-GB" dirty="0" smtClean="0"/>
          </a:p>
          <a:p>
            <a:pPr marL="0" indent="0">
              <a:buNone/>
            </a:pPr>
            <a:endParaRPr lang="en-GB" dirty="0" smtClean="0"/>
          </a:p>
        </p:txBody>
      </p:sp>
      <p:sp>
        <p:nvSpPr>
          <p:cNvPr id="5" name="Content Placeholder 2"/>
          <p:cNvSpPr txBox="1">
            <a:spLocks/>
          </p:cNvSpPr>
          <p:nvPr/>
        </p:nvSpPr>
        <p:spPr bwMode="auto">
          <a:xfrm>
            <a:off x="152400" y="3478722"/>
            <a:ext cx="8845550" cy="285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smtClean="0"/>
              <a:t>Future work</a:t>
            </a:r>
          </a:p>
          <a:p>
            <a:r>
              <a:rPr lang="en-GB" dirty="0" smtClean="0"/>
              <a:t>Other internal parameters: </a:t>
            </a:r>
            <a:r>
              <a:rPr lang="en-GB" i="1" dirty="0" smtClean="0"/>
              <a:t>e.g.</a:t>
            </a:r>
            <a:r>
              <a:rPr lang="en-GB" dirty="0" smtClean="0"/>
              <a:t>, inertia tensor</a:t>
            </a:r>
          </a:p>
          <a:p>
            <a:r>
              <a:rPr lang="en-GB" dirty="0" smtClean="0"/>
              <a:t>Fully automatic orientations</a:t>
            </a:r>
          </a:p>
          <a:p>
            <a:r>
              <a:rPr lang="en-GB" dirty="0" smtClean="0"/>
              <a:t>Deformable objects</a:t>
            </a:r>
            <a:endParaRPr lang="en-GB" dirty="0"/>
          </a:p>
        </p:txBody>
      </p:sp>
    </p:spTree>
    <p:extLst>
      <p:ext uri="{BB962C8B-B14F-4D97-AF65-F5344CB8AC3E}">
        <p14:creationId xmlns:p14="http://schemas.microsoft.com/office/powerpoint/2010/main" val="27139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45550" cy="601126"/>
          </a:xfrm>
        </p:spPr>
        <p:txBody>
          <a:bodyPr/>
          <a:lstStyle/>
          <a:p>
            <a:r>
              <a:rPr lang="en-GB" dirty="0" smtClean="0"/>
              <a:t>Violation of rigid body assumption</a:t>
            </a:r>
            <a:endParaRPr lang="en-GB" dirty="0"/>
          </a:p>
        </p:txBody>
      </p:sp>
      <p:pic>
        <p:nvPicPr>
          <p:cNvPr id="4" name="3211-35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9928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12" name="Content Placeholder 11"/>
          <p:cNvSpPr>
            <a:spLocks noGrp="1"/>
          </p:cNvSpPr>
          <p:nvPr>
            <p:ph idx="1"/>
          </p:nvPr>
        </p:nvSpPr>
        <p:spPr>
          <a:xfrm>
            <a:off x="152400" y="601126"/>
            <a:ext cx="8845550" cy="6278066"/>
          </a:xfrm>
        </p:spPr>
        <p:txBody>
          <a:bodyPr/>
          <a:lstStyle/>
          <a:p>
            <a:pPr marL="0" lvl="0" indent="0">
              <a:buNone/>
            </a:pPr>
            <a:r>
              <a:rPr lang="en-GB" sz="2400" dirty="0" smtClean="0"/>
              <a:t>Partially funded by</a:t>
            </a:r>
            <a:endParaRPr lang="en-GB" sz="2400" dirty="0"/>
          </a:p>
          <a:p>
            <a:r>
              <a:rPr lang="en-GB" sz="2400" dirty="0"/>
              <a:t>Google PhD </a:t>
            </a:r>
            <a:r>
              <a:rPr lang="en-GB" sz="2400" dirty="0" smtClean="0"/>
              <a:t>Fellowship</a:t>
            </a:r>
            <a:endParaRPr lang="en-GB" sz="2400" dirty="0"/>
          </a:p>
          <a:p>
            <a:pPr lvl="0"/>
            <a:r>
              <a:rPr lang="en-GB" sz="2400" dirty="0" smtClean="0"/>
              <a:t>ERC Starting Grant </a:t>
            </a:r>
            <a:r>
              <a:rPr lang="en-GB" sz="2400" dirty="0" err="1" smtClean="0"/>
              <a:t>SmartGeometry</a:t>
            </a:r>
            <a:r>
              <a:rPr lang="en-GB" sz="2400" dirty="0" smtClean="0"/>
              <a:t> (StG-2013-335373)</a:t>
            </a:r>
          </a:p>
          <a:p>
            <a:r>
              <a:rPr lang="en-GB" sz="2400" dirty="0"/>
              <a:t>ERC Starting Grant </a:t>
            </a:r>
            <a:r>
              <a:rPr lang="en-GB" sz="2400" dirty="0" err="1"/>
              <a:t>realFlow</a:t>
            </a:r>
            <a:r>
              <a:rPr lang="en-GB" sz="2400" dirty="0"/>
              <a:t> (StG-2015-637014</a:t>
            </a:r>
            <a:r>
              <a:rPr lang="en-GB" sz="2400" dirty="0" smtClean="0"/>
              <a:t>)</a:t>
            </a:r>
          </a:p>
          <a:p>
            <a:pPr lvl="0"/>
            <a:r>
              <a:rPr lang="en-GB" sz="2400" dirty="0" smtClean="0"/>
              <a:t>UCL Impact</a:t>
            </a:r>
          </a:p>
          <a:p>
            <a:r>
              <a:rPr lang="en-GB" sz="2400" dirty="0"/>
              <a:t>Gifts from </a:t>
            </a:r>
            <a:r>
              <a:rPr lang="en-GB" sz="2400" dirty="0" smtClean="0"/>
              <a:t>Adobe</a:t>
            </a:r>
          </a:p>
        </p:txBody>
      </p:sp>
      <p:pic>
        <p:nvPicPr>
          <p:cNvPr id="6" name="Shape 1014"/>
          <p:cNvPicPr preferRelativeResize="0"/>
          <p:nvPr/>
        </p:nvPicPr>
        <p:blipFill rotWithShape="1">
          <a:blip r:embed="rId2">
            <a:alphaModFix/>
          </a:blip>
          <a:srcRect l="15141" t="4218" r="15879" b="24874"/>
          <a:stretch/>
        </p:blipFill>
        <p:spPr>
          <a:xfrm>
            <a:off x="3669810" y="3935618"/>
            <a:ext cx="1528182" cy="1498461"/>
          </a:xfrm>
          <a:prstGeom prst="rect">
            <a:avLst/>
          </a:prstGeom>
          <a:noFill/>
          <a:ln>
            <a:noFill/>
          </a:ln>
        </p:spPr>
      </p:pic>
      <p:pic>
        <p:nvPicPr>
          <p:cNvPr id="3" name="Picture 2"/>
          <p:cNvPicPr>
            <a:picLocks noChangeAspect="1"/>
          </p:cNvPicPr>
          <p:nvPr/>
        </p:nvPicPr>
        <p:blipFill>
          <a:blip r:embed="rId3"/>
          <a:stretch>
            <a:fillRect/>
          </a:stretch>
        </p:blipFill>
        <p:spPr>
          <a:xfrm>
            <a:off x="6546260" y="3903377"/>
            <a:ext cx="1849507" cy="1537403"/>
          </a:xfrm>
          <a:prstGeom prst="rect">
            <a:avLst/>
          </a:prstGeom>
        </p:spPr>
      </p:pic>
      <p:pic>
        <p:nvPicPr>
          <p:cNvPr id="5" name="Picture 4"/>
          <p:cNvPicPr>
            <a:picLocks noChangeAspect="1"/>
          </p:cNvPicPr>
          <p:nvPr/>
        </p:nvPicPr>
        <p:blipFill>
          <a:blip r:embed="rId4"/>
          <a:stretch>
            <a:fillRect/>
          </a:stretch>
        </p:blipFill>
        <p:spPr>
          <a:xfrm>
            <a:off x="797542" y="3910079"/>
            <a:ext cx="1524000" cy="1524000"/>
          </a:xfrm>
          <a:prstGeom prst="rect">
            <a:avLst/>
          </a:prstGeom>
        </p:spPr>
      </p:pic>
    </p:spTree>
    <p:extLst>
      <p:ext uri="{BB962C8B-B14F-4D97-AF65-F5344CB8AC3E}">
        <p14:creationId xmlns:p14="http://schemas.microsoft.com/office/powerpoint/2010/main" val="249978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742410"/>
            <a:ext cx="8845550" cy="874105"/>
          </a:xfrm>
        </p:spPr>
        <p:txBody>
          <a:bodyPr/>
          <a:lstStyle/>
          <a:p>
            <a:pPr marL="0" indent="0" algn="ctr">
              <a:buNone/>
            </a:pPr>
            <a:r>
              <a:rPr lang="en-GB" dirty="0" smtClean="0"/>
              <a:t>Thanks! Code and data available at </a:t>
            </a:r>
            <a:r>
              <a:rPr lang="en-GB" dirty="0" smtClean="0">
                <a:hlinkClick r:id="rId5"/>
              </a:rPr>
              <a:t>http://geometry.cs.ucl.ac.uk/projects/2016/smash</a:t>
            </a:r>
            <a:endParaRPr lang="en-GB" dirty="0"/>
          </a:p>
        </p:txBody>
      </p:sp>
      <p:pic>
        <p:nvPicPr>
          <p:cNvPr id="5" name="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00018"/>
            <a:ext cx="9144000" cy="5143500"/>
          </a:xfrm>
          <a:prstGeom prst="rect">
            <a:avLst/>
          </a:prstGeom>
        </p:spPr>
      </p:pic>
    </p:spTree>
    <p:extLst>
      <p:ext uri="{BB962C8B-B14F-4D97-AF65-F5344CB8AC3E}">
        <p14:creationId xmlns:p14="http://schemas.microsoft.com/office/powerpoint/2010/main" val="15400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indefinite" fill="hold" nodeType="withEffect">
                                  <p:stCondLst>
                                    <p:cond delay="0"/>
                                  </p:stCondLst>
                                  <p:childTnLst>
                                    <p:cmd type="call" cmd="playFrom(0.0)">
                                      <p:cBhvr>
                                        <p:cTn id="6" dur="15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000-02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
        <p:nvSpPr>
          <p:cNvPr id="3" name="Text"/>
          <p:cNvSpPr>
            <a:spLocks noGrp="1"/>
          </p:cNvSpPr>
          <p:nvPr>
            <p:ph idx="1"/>
          </p:nvPr>
        </p:nvSpPr>
        <p:spPr>
          <a:xfrm>
            <a:off x="152401" y="601126"/>
            <a:ext cx="6163558" cy="1001431"/>
          </a:xfrm>
        </p:spPr>
        <p:txBody>
          <a:bodyPr/>
          <a:lstStyle/>
          <a:p>
            <a:r>
              <a:rPr lang="en-GB" dirty="0" smtClean="0"/>
              <a:t>Internal properties are not visible</a:t>
            </a:r>
          </a:p>
          <a:p>
            <a:r>
              <a:rPr lang="en-GB" dirty="0" smtClean="0"/>
              <a:t>Occlusion at collision time</a:t>
            </a:r>
            <a:endParaRPr lang="en-GB" dirty="0"/>
          </a:p>
        </p:txBody>
      </p:sp>
      <p:sp>
        <p:nvSpPr>
          <p:cNvPr id="2" name="Title"/>
          <p:cNvSpPr>
            <a:spLocks noGrp="1"/>
          </p:cNvSpPr>
          <p:nvPr>
            <p:ph type="title"/>
          </p:nvPr>
        </p:nvSpPr>
        <p:spPr/>
        <p:txBody>
          <a:bodyPr/>
          <a:lstStyle/>
          <a:p>
            <a:r>
              <a:rPr lang="en-GB" sz="2400" dirty="0" smtClean="0">
                <a:solidFill>
                  <a:schemeClr val="tx1"/>
                </a:solidFill>
              </a:rPr>
              <a:t>Collision reconstruction under-constrained</a:t>
            </a:r>
            <a:endParaRPr lang="en-GB" sz="2400" dirty="0">
              <a:solidFill>
                <a:schemeClr val="tx1"/>
              </a:solidFill>
            </a:endParaRPr>
          </a:p>
        </p:txBody>
      </p:sp>
      <p:sp>
        <p:nvSpPr>
          <p:cNvPr id="6" name="Oval 5"/>
          <p:cNvSpPr/>
          <p:nvPr/>
        </p:nvSpPr>
        <p:spPr>
          <a:xfrm rot="20846482">
            <a:off x="6300895" y="641080"/>
            <a:ext cx="2701452" cy="1113374"/>
          </a:xfrm>
          <a:prstGeom prst="ellipse">
            <a:avLst/>
          </a:prstGeom>
          <a:noFill/>
          <a:ln w="38100">
            <a:solidFill>
              <a:srgbClr val="59921A"/>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buNone/>
            </a:pPr>
            <a:r>
              <a:rPr lang="en-GB" sz="2400" dirty="0">
                <a:ln>
                  <a:solidFill>
                    <a:schemeClr val="tx1"/>
                  </a:solidFill>
                </a:ln>
                <a:solidFill>
                  <a:schemeClr val="tx1"/>
                </a:solidFill>
              </a:rPr>
              <a:t>Physics as </a:t>
            </a:r>
            <a:r>
              <a:rPr lang="en-GB" sz="2400" dirty="0" err="1">
                <a:ln>
                  <a:solidFill>
                    <a:schemeClr val="tx1"/>
                  </a:solidFill>
                </a:ln>
                <a:solidFill>
                  <a:schemeClr val="tx1"/>
                </a:solidFill>
              </a:rPr>
              <a:t>regularizer</a:t>
            </a:r>
            <a:r>
              <a:rPr lang="en-GB" sz="2400" dirty="0">
                <a:ln>
                  <a:solidFill>
                    <a:schemeClr val="tx1"/>
                  </a:solidFill>
                </a:ln>
                <a:solidFill>
                  <a:schemeClr val="tx1"/>
                </a:solidFill>
              </a:rPr>
              <a:t>!</a:t>
            </a:r>
          </a:p>
        </p:txBody>
      </p:sp>
    </p:spTree>
    <p:extLst>
      <p:ext uri="{BB962C8B-B14F-4D97-AF65-F5344CB8AC3E}">
        <p14:creationId xmlns:p14="http://schemas.microsoft.com/office/powerpoint/2010/main" val="15952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0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3" grpId="0" uiExpand="1" build="p"/>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lstStyle/>
          <a:p>
            <a:r>
              <a:rPr lang="en-GB" sz="2000" dirty="0" smtClean="0"/>
              <a:t>[Popovic00</a:t>
            </a:r>
            <a:r>
              <a:rPr lang="en-GB" sz="2000" dirty="0"/>
              <a:t>] </a:t>
            </a:r>
            <a:r>
              <a:rPr lang="en-GB" sz="2000" dirty="0" err="1" smtClean="0"/>
              <a:t>Popovic</a:t>
            </a:r>
            <a:r>
              <a:rPr lang="en-GB" sz="2000" dirty="0" smtClean="0"/>
              <a:t>, Seitz, Erdmann, </a:t>
            </a:r>
            <a:r>
              <a:rPr lang="en-GB" sz="2000" dirty="0" err="1" smtClean="0"/>
              <a:t>Popovic</a:t>
            </a:r>
            <a:r>
              <a:rPr lang="en-GB" sz="2000" dirty="0" smtClean="0"/>
              <a:t>, and </a:t>
            </a:r>
            <a:r>
              <a:rPr lang="en-GB" sz="2000" dirty="0" err="1" smtClean="0"/>
              <a:t>Witkin</a:t>
            </a:r>
            <a:r>
              <a:rPr lang="en-GB" sz="2000" dirty="0" smtClean="0"/>
              <a:t>: Interactive </a:t>
            </a:r>
            <a:r>
              <a:rPr lang="en-GB" sz="2000" dirty="0"/>
              <a:t>Manipulation of Rigid Body </a:t>
            </a:r>
            <a:r>
              <a:rPr lang="en-GB" sz="2000" dirty="0" smtClean="0"/>
              <a:t>Simulations, SIGGRAPH 2000</a:t>
            </a:r>
          </a:p>
          <a:p>
            <a:r>
              <a:rPr lang="en-GB" sz="2000" dirty="0" smtClean="0"/>
              <a:t>[Salzman11] </a:t>
            </a:r>
            <a:r>
              <a:rPr lang="en-GB" sz="2000" dirty="0" err="1" smtClean="0"/>
              <a:t>Salzman</a:t>
            </a:r>
            <a:r>
              <a:rPr lang="en-GB" sz="2000" dirty="0" smtClean="0"/>
              <a:t> </a:t>
            </a:r>
            <a:r>
              <a:rPr lang="en-GB" sz="2000" dirty="0"/>
              <a:t>and </a:t>
            </a:r>
            <a:r>
              <a:rPr lang="en-GB" sz="2000" dirty="0" err="1"/>
              <a:t>Urtasun</a:t>
            </a:r>
            <a:r>
              <a:rPr lang="en-GB" sz="2000" dirty="0"/>
              <a:t>: Physically-based Motion Models for 3D Tracking: A Convex Formulation, ICCV 2011</a:t>
            </a:r>
            <a:endParaRPr lang="en-GB" sz="2000" dirty="0" smtClean="0"/>
          </a:p>
          <a:p>
            <a:r>
              <a:rPr lang="en-GB" sz="2000" dirty="0" smtClean="0"/>
              <a:t>[Wu15] Wu, </a:t>
            </a:r>
            <a:r>
              <a:rPr lang="en-GB" sz="2000" dirty="0" err="1" smtClean="0"/>
              <a:t>Yildirim</a:t>
            </a:r>
            <a:r>
              <a:rPr lang="en-GB" sz="2000" dirty="0" smtClean="0"/>
              <a:t>, Lim, Freeman, and </a:t>
            </a:r>
            <a:r>
              <a:rPr lang="en-GB" sz="2000" dirty="0" err="1" smtClean="0"/>
              <a:t>Tenenbaum</a:t>
            </a:r>
            <a:r>
              <a:rPr lang="en-GB" sz="2000" dirty="0" smtClean="0"/>
              <a:t>: Galileo</a:t>
            </a:r>
            <a:r>
              <a:rPr lang="en-GB" sz="2000" dirty="0"/>
              <a:t>: Perceiving Physical Object Properties </a:t>
            </a:r>
            <a:r>
              <a:rPr lang="en-GB" sz="2000" dirty="0" smtClean="0"/>
              <a:t>by Integrating </a:t>
            </a:r>
            <a:r>
              <a:rPr lang="en-GB" sz="2000" dirty="0"/>
              <a:t>a Physics Engine with Deep </a:t>
            </a:r>
            <a:r>
              <a:rPr lang="en-GB" sz="2000" dirty="0" smtClean="0"/>
              <a:t>Learning, NIPS 2015</a:t>
            </a:r>
          </a:p>
          <a:p>
            <a:r>
              <a:rPr lang="en-GB" sz="2000" dirty="0"/>
              <a:t>[Lerer16] </a:t>
            </a:r>
            <a:r>
              <a:rPr lang="en-GB" sz="2000" dirty="0" err="1" smtClean="0"/>
              <a:t>Lerer</a:t>
            </a:r>
            <a:r>
              <a:rPr lang="en-GB" sz="2000" dirty="0" smtClean="0"/>
              <a:t>, Gross, and Fergus: Learning </a:t>
            </a:r>
            <a:r>
              <a:rPr lang="en-GB" sz="2000" dirty="0"/>
              <a:t>Physical Intuition of Block Towers by </a:t>
            </a:r>
            <a:r>
              <a:rPr lang="en-GB" sz="2000" dirty="0" smtClean="0"/>
              <a:t>Example, </a:t>
            </a:r>
            <a:r>
              <a:rPr lang="en-GB" sz="2000" dirty="0" err="1" smtClean="0"/>
              <a:t>CoRR</a:t>
            </a:r>
            <a:r>
              <a:rPr lang="en-GB" sz="2000" dirty="0" smtClean="0"/>
              <a:t> 2016</a:t>
            </a:r>
            <a:endParaRPr lang="en-GB" sz="2000" dirty="0"/>
          </a:p>
        </p:txBody>
      </p:sp>
    </p:spTree>
    <p:extLst>
      <p:ext uri="{BB962C8B-B14F-4D97-AF65-F5344CB8AC3E}">
        <p14:creationId xmlns:p14="http://schemas.microsoft.com/office/powerpoint/2010/main" val="19772806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Scene understanding with unseen priors</a:t>
            </a:r>
            <a:endParaRPr lang="en-GB" dirty="0"/>
          </a:p>
        </p:txBody>
      </p:sp>
      <p:sp>
        <p:nvSpPr>
          <p:cNvPr id="3" name="Content Placeholder 2"/>
          <p:cNvSpPr>
            <a:spLocks noGrp="1"/>
          </p:cNvSpPr>
          <p:nvPr>
            <p:ph idx="1"/>
          </p:nvPr>
        </p:nvSpPr>
        <p:spPr>
          <a:xfrm>
            <a:off x="152400" y="5294581"/>
            <a:ext cx="8845550" cy="1563419"/>
          </a:xfrm>
        </p:spPr>
        <p:txBody>
          <a:bodyPr/>
          <a:lstStyle/>
          <a:p>
            <a:pPr marL="0" indent="0" algn="ctr">
              <a:buNone/>
            </a:pPr>
            <a:r>
              <a:rPr lang="en-GB" dirty="0" smtClean="0"/>
              <a:t>Thanks!</a:t>
            </a:r>
          </a:p>
          <a:p>
            <a:pPr marL="0" indent="0" algn="ctr">
              <a:buNone/>
            </a:pPr>
            <a:r>
              <a:rPr lang="en-GB" dirty="0" smtClean="0"/>
              <a:t>Code and data available at </a:t>
            </a:r>
            <a:r>
              <a:rPr lang="en-GB" dirty="0" smtClean="0">
                <a:hlinkClick r:id="rId5"/>
              </a:rPr>
              <a:t>http://geometry.cs.ucl.ac.uk/projects/2016/smash</a:t>
            </a:r>
            <a:endParaRPr lang="en-GB" dirty="0"/>
          </a:p>
        </p:txBody>
      </p:sp>
      <p:pic>
        <p:nvPicPr>
          <p:cNvPr id="6" name="curtai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296" y="695915"/>
            <a:ext cx="8175409" cy="4598667"/>
          </a:xfrm>
          <a:prstGeom prst="rect">
            <a:avLst/>
          </a:prstGeom>
        </p:spPr>
      </p:pic>
    </p:spTree>
    <p:extLst>
      <p:ext uri="{BB962C8B-B14F-4D97-AF65-F5344CB8AC3E}">
        <p14:creationId xmlns:p14="http://schemas.microsoft.com/office/powerpoint/2010/main" val="406270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66" fill="hold"/>
                                        <p:tgtEl>
                                          <p:spTgt spid="6"/>
                                        </p:tgtEl>
                                      </p:cBhvr>
                                    </p:cmd>
                                  </p:childTnLst>
                                </p:cTn>
                              </p:par>
                            </p:childTnLst>
                          </p:cTn>
                        </p:par>
                        <p:par>
                          <p:cTn id="7" fill="hold">
                            <p:stCondLst>
                              <p:cond delay="7666"/>
                            </p:stCondLst>
                            <p:childTnLst>
                              <p:par>
                                <p:cTn id="8" presetID="1" presetClass="mediacall" presetSubtype="0" fill="hold" nodeType="afterEffect">
                                  <p:stCondLst>
                                    <p:cond delay="0"/>
                                  </p:stCondLst>
                                  <p:childTnLst>
                                    <p:cmd type="call" cmd="playFrom(0.0)">
                                      <p:cBhvr>
                                        <p:cTn id="9" dur="7666" fill="hold"/>
                                        <p:tgtEl>
                                          <p:spTgt spid="6"/>
                                        </p:tgtEl>
                                      </p:cBhvr>
                                    </p:cmd>
                                  </p:childTnLst>
                                </p:cTn>
                              </p:par>
                            </p:childTnLst>
                          </p:cTn>
                        </p:par>
                        <p:par>
                          <p:cTn id="10" fill="hold">
                            <p:stCondLst>
                              <p:cond delay="15332"/>
                            </p:stCondLst>
                            <p:childTnLst>
                              <p:par>
                                <p:cTn id="11" presetID="1" presetClass="mediacall" presetSubtype="0" fill="hold" nodeType="afterEffect">
                                  <p:stCondLst>
                                    <p:cond delay="0"/>
                                  </p:stCondLst>
                                  <p:childTnLst>
                                    <p:cmd type="call" cmd="playFrom(0.0)">
                                      <p:cBhvr>
                                        <p:cTn id="12" dur="7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Synthetic evaluation - </a:t>
            </a:r>
            <a:r>
              <a:rPr lang="en-GB" dirty="0" err="1" smtClean="0"/>
              <a:t>CoR</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9851"/>
          <a:stretch/>
        </p:blipFill>
        <p:spPr>
          <a:xfrm>
            <a:off x="0" y="1974056"/>
            <a:ext cx="9140362" cy="3468992"/>
          </a:xfrm>
          <a:prstGeom prst="rect">
            <a:avLst/>
          </a:prstGeom>
        </p:spPr>
      </p:pic>
    </p:spTree>
    <p:extLst>
      <p:ext uri="{BB962C8B-B14F-4D97-AF65-F5344CB8AC3E}">
        <p14:creationId xmlns:p14="http://schemas.microsoft.com/office/powerpoint/2010/main" val="355591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Synthetic evaluation - </a:t>
            </a:r>
            <a:r>
              <a:rPr lang="en-GB" dirty="0" err="1" smtClean="0"/>
              <a:t>CoR</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835" y="1527521"/>
            <a:ext cx="7043490" cy="5330479"/>
          </a:xfrm>
          <a:prstGeom prst="rect">
            <a:avLst/>
          </a:prstGeom>
        </p:spPr>
      </p:pic>
    </p:spTree>
    <p:extLst>
      <p:ext uri="{BB962C8B-B14F-4D97-AF65-F5344CB8AC3E}">
        <p14:creationId xmlns:p14="http://schemas.microsoft.com/office/powerpoint/2010/main" val="305429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Synthetic evaluation - </a:t>
            </a:r>
            <a:r>
              <a:rPr lang="en-GB" dirty="0" err="1" smtClean="0"/>
              <a:t>CoR</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612" r="49674"/>
          <a:stretch/>
        </p:blipFill>
        <p:spPr>
          <a:xfrm>
            <a:off x="838372" y="1894759"/>
            <a:ext cx="7473606" cy="4801822"/>
          </a:xfrm>
          <a:prstGeom prst="rect">
            <a:avLst/>
          </a:prstGeom>
        </p:spPr>
      </p:pic>
    </p:spTree>
    <p:extLst>
      <p:ext uri="{BB962C8B-B14F-4D97-AF65-F5344CB8AC3E}">
        <p14:creationId xmlns:p14="http://schemas.microsoft.com/office/powerpoint/2010/main" val="36794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Synthetic evaluation - Mass</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034" t="6873"/>
          <a:stretch/>
        </p:blipFill>
        <p:spPr>
          <a:xfrm>
            <a:off x="387349" y="1448650"/>
            <a:ext cx="8375652" cy="5405098"/>
          </a:xfrm>
          <a:prstGeom prst="rect">
            <a:avLst/>
          </a:prstGeom>
        </p:spPr>
      </p:pic>
    </p:spTree>
    <p:extLst>
      <p:ext uri="{BB962C8B-B14F-4D97-AF65-F5344CB8AC3E}">
        <p14:creationId xmlns:p14="http://schemas.microsoft.com/office/powerpoint/2010/main" val="302433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Goal</a:t>
            </a:r>
            <a:endParaRPr lang="en-GB" dirty="0"/>
          </a:p>
        </p:txBody>
      </p:sp>
      <p:sp>
        <p:nvSpPr>
          <p:cNvPr id="3" name="Content Placeholder 2"/>
          <p:cNvSpPr>
            <a:spLocks noGrp="1"/>
          </p:cNvSpPr>
          <p:nvPr>
            <p:ph idx="1"/>
          </p:nvPr>
        </p:nvSpPr>
        <p:spPr>
          <a:xfrm>
            <a:off x="149225" y="601126"/>
            <a:ext cx="8845550" cy="3447243"/>
          </a:xfrm>
        </p:spPr>
        <p:txBody>
          <a:bodyPr/>
          <a:lstStyle/>
          <a:p>
            <a:r>
              <a:rPr lang="en-GB" dirty="0" smtClean="0"/>
              <a:t>Reconstruction of pairwise collisions in 3D</a:t>
            </a:r>
          </a:p>
          <a:p>
            <a:pPr lvl="1"/>
            <a:r>
              <a:rPr lang="en-GB" dirty="0" smtClean="0"/>
              <a:t>Position, velocity</a:t>
            </a:r>
          </a:p>
          <a:p>
            <a:pPr lvl="1"/>
            <a:r>
              <a:rPr lang="en-GB" dirty="0" smtClean="0"/>
              <a:t>Orientation, angular velocity</a:t>
            </a:r>
          </a:p>
          <a:p>
            <a:pPr lvl="1"/>
            <a:r>
              <a:rPr lang="en-GB" dirty="0" smtClean="0"/>
              <a:t>Relative mass</a:t>
            </a:r>
          </a:p>
          <a:p>
            <a:pPr lvl="1"/>
            <a:r>
              <a:rPr lang="en-GB" dirty="0" smtClean="0"/>
              <a:t>Coefficient of restitution</a:t>
            </a:r>
          </a:p>
          <a:p>
            <a:r>
              <a:rPr lang="en-GB" dirty="0" smtClean="0"/>
              <a:t>Can be retrieved without observing the exact moment of collision (collision detection)</a:t>
            </a:r>
          </a:p>
        </p:txBody>
      </p:sp>
      <p:cxnSp>
        <p:nvCxnSpPr>
          <p:cNvPr id="6" name="Straight Connector 5"/>
          <p:cNvCxnSpPr/>
          <p:nvPr/>
        </p:nvCxnSpPr>
        <p:spPr>
          <a:xfrm>
            <a:off x="3848042" y="3455299"/>
            <a:ext cx="2869580" cy="30480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860324" y="1165550"/>
            <a:ext cx="2266534" cy="716692"/>
            <a:chOff x="2529016" y="1960606"/>
            <a:chExt cx="2266534" cy="716692"/>
          </a:xfrm>
        </p:grpSpPr>
        <p:sp>
          <p:nvSpPr>
            <p:cNvPr id="4" name="Right Brace 3"/>
            <p:cNvSpPr/>
            <p:nvPr/>
          </p:nvSpPr>
          <p:spPr>
            <a:xfrm>
              <a:off x="2529016" y="1960606"/>
              <a:ext cx="337752" cy="716692"/>
            </a:xfrm>
            <a:prstGeom prst="rightBrace">
              <a:avLst>
                <a:gd name="adj1" fmla="val 3766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3105664" y="2088119"/>
              <a:ext cx="1689886" cy="461665"/>
            </a:xfrm>
            <a:prstGeom prst="rect">
              <a:avLst/>
            </a:prstGeom>
            <a:noFill/>
          </p:spPr>
          <p:txBody>
            <a:bodyPr wrap="none" rtlCol="0">
              <a:spAutoFit/>
            </a:bodyPr>
            <a:lstStyle/>
            <a:p>
              <a:r>
                <a:rPr lang="en-GB" sz="2400" dirty="0">
                  <a:latin typeface="+mn-lt"/>
                </a:rPr>
                <a:t>At all times</a:t>
              </a:r>
            </a:p>
          </p:txBody>
        </p:sp>
      </p:grpSp>
      <p:sp>
        <p:nvSpPr>
          <p:cNvPr id="8" name="Rounded Rectangle 7"/>
          <p:cNvSpPr/>
          <p:nvPr/>
        </p:nvSpPr>
        <p:spPr>
          <a:xfrm>
            <a:off x="206073" y="4376615"/>
            <a:ext cx="3587262" cy="20554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smtClean="0"/>
              <a:t>Acquisition of internal physical properties</a:t>
            </a:r>
            <a:endParaRPr lang="en-GB" sz="2400" dirty="0"/>
          </a:p>
        </p:txBody>
      </p:sp>
      <p:sp>
        <p:nvSpPr>
          <p:cNvPr id="9" name="Rounded Rectangle 8"/>
          <p:cNvSpPr/>
          <p:nvPr/>
        </p:nvSpPr>
        <p:spPr>
          <a:xfrm>
            <a:off x="5260597" y="4376615"/>
            <a:ext cx="3587262" cy="20554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smtClean="0"/>
              <a:t>Reconstruction of collision (motion)</a:t>
            </a:r>
            <a:endParaRPr lang="en-GB" sz="2400" dirty="0"/>
          </a:p>
        </p:txBody>
      </p:sp>
      <p:sp>
        <p:nvSpPr>
          <p:cNvPr id="11" name="Left-Right Arrow 10"/>
          <p:cNvSpPr/>
          <p:nvPr/>
        </p:nvSpPr>
        <p:spPr>
          <a:xfrm>
            <a:off x="3848043" y="4999892"/>
            <a:ext cx="1350034" cy="8088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07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work</a:t>
            </a:r>
            <a:endParaRPr lang="en-GB" dirty="0"/>
          </a:p>
        </p:txBody>
      </p:sp>
      <p:sp>
        <p:nvSpPr>
          <p:cNvPr id="7" name="Rectangle 6"/>
          <p:cNvSpPr/>
          <p:nvPr/>
        </p:nvSpPr>
        <p:spPr>
          <a:xfrm>
            <a:off x="7590546" y="5881866"/>
            <a:ext cx="1449949" cy="369332"/>
          </a:xfrm>
          <a:prstGeom prst="rect">
            <a:avLst/>
          </a:prstGeom>
        </p:spPr>
        <p:txBody>
          <a:bodyPr wrap="none">
            <a:spAutoFit/>
          </a:bodyPr>
          <a:lstStyle/>
          <a:p>
            <a:r>
              <a:rPr lang="en-GB" dirty="0" smtClean="0"/>
              <a:t>[Salzman11]</a:t>
            </a:r>
            <a:endParaRPr lang="en-GB" dirty="0"/>
          </a:p>
        </p:txBody>
      </p:sp>
      <p:grpSp>
        <p:nvGrpSpPr>
          <p:cNvPr id="5" name="Group 4"/>
          <p:cNvGrpSpPr/>
          <p:nvPr/>
        </p:nvGrpSpPr>
        <p:grpSpPr>
          <a:xfrm>
            <a:off x="4575175" y="1985135"/>
            <a:ext cx="4465320" cy="3827737"/>
            <a:chOff x="4564380" y="2284929"/>
            <a:chExt cx="4465320" cy="3827737"/>
          </a:xfrm>
        </p:grpSpPr>
        <p:pic>
          <p:nvPicPr>
            <p:cNvPr id="10" name="Picture 9"/>
            <p:cNvPicPr>
              <a:picLocks noChangeAspect="1"/>
            </p:cNvPicPr>
            <p:nvPr/>
          </p:nvPicPr>
          <p:blipFill rotWithShape="1">
            <a:blip r:embed="rId3"/>
            <a:srcRect l="7446" t="8955" r="44079" b="2334"/>
            <a:stretch/>
          </p:blipFill>
          <p:spPr>
            <a:xfrm>
              <a:off x="4575175" y="2284929"/>
              <a:ext cx="4454525" cy="1720076"/>
            </a:xfrm>
            <a:prstGeom prst="rect">
              <a:avLst/>
            </a:prstGeom>
          </p:spPr>
        </p:pic>
        <p:pic>
          <p:nvPicPr>
            <p:cNvPr id="8" name="Picture 7"/>
            <p:cNvPicPr>
              <a:picLocks noChangeAspect="1"/>
            </p:cNvPicPr>
            <p:nvPr/>
          </p:nvPicPr>
          <p:blipFill rotWithShape="1">
            <a:blip r:embed="rId3"/>
            <a:srcRect l="63175" t="10739" b="4375"/>
            <a:stretch/>
          </p:blipFill>
          <p:spPr>
            <a:xfrm>
              <a:off x="4564380" y="3982145"/>
              <a:ext cx="4380230" cy="2130521"/>
            </a:xfrm>
            <a:prstGeom prst="rect">
              <a:avLst/>
            </a:prstGeom>
          </p:spPr>
        </p:pic>
      </p:grpSp>
      <p:grpSp>
        <p:nvGrpSpPr>
          <p:cNvPr id="4" name="Group 3"/>
          <p:cNvGrpSpPr/>
          <p:nvPr/>
        </p:nvGrpSpPr>
        <p:grpSpPr>
          <a:xfrm>
            <a:off x="152400" y="1975505"/>
            <a:ext cx="3305175" cy="4091027"/>
            <a:chOff x="231087" y="2238375"/>
            <a:chExt cx="3305175" cy="4091027"/>
          </a:xfrm>
        </p:grpSpPr>
        <p:pic>
          <p:nvPicPr>
            <p:cNvPr id="11" name="Picture 10"/>
            <p:cNvPicPr>
              <a:picLocks noChangeAspect="1"/>
            </p:cNvPicPr>
            <p:nvPr/>
          </p:nvPicPr>
          <p:blipFill rotWithShape="1">
            <a:blip r:embed="rId4"/>
            <a:srcRect l="53432"/>
            <a:stretch/>
          </p:blipFill>
          <p:spPr>
            <a:xfrm>
              <a:off x="316515" y="4122772"/>
              <a:ext cx="3219747" cy="2206630"/>
            </a:xfrm>
            <a:prstGeom prst="rect">
              <a:avLst/>
            </a:prstGeom>
          </p:spPr>
        </p:pic>
        <p:pic>
          <p:nvPicPr>
            <p:cNvPr id="9" name="Picture 8"/>
            <p:cNvPicPr>
              <a:picLocks noChangeAspect="1"/>
            </p:cNvPicPr>
            <p:nvPr/>
          </p:nvPicPr>
          <p:blipFill rotWithShape="1">
            <a:blip r:embed="rId4"/>
            <a:srcRect l="1688" t="11476" r="50508"/>
            <a:stretch/>
          </p:blipFill>
          <p:spPr>
            <a:xfrm>
              <a:off x="231087" y="2238375"/>
              <a:ext cx="3305175" cy="1953390"/>
            </a:xfrm>
            <a:prstGeom prst="rect">
              <a:avLst/>
            </a:prstGeom>
          </p:spPr>
        </p:pic>
      </p:grpSp>
      <p:sp>
        <p:nvSpPr>
          <p:cNvPr id="6" name="Rectangle 5"/>
          <p:cNvSpPr/>
          <p:nvPr/>
        </p:nvSpPr>
        <p:spPr>
          <a:xfrm>
            <a:off x="2067451" y="5881866"/>
            <a:ext cx="1390124" cy="369332"/>
          </a:xfrm>
          <a:prstGeom prst="rect">
            <a:avLst/>
          </a:prstGeom>
        </p:spPr>
        <p:txBody>
          <a:bodyPr wrap="none">
            <a:spAutoFit/>
          </a:bodyPr>
          <a:lstStyle/>
          <a:p>
            <a:r>
              <a:rPr lang="en-GB" dirty="0" smtClean="0"/>
              <a:t>[Popovic00]</a:t>
            </a:r>
            <a:endParaRPr lang="en-GB" dirty="0"/>
          </a:p>
        </p:txBody>
      </p:sp>
      <p:sp>
        <p:nvSpPr>
          <p:cNvPr id="3" name="TextBox 2"/>
          <p:cNvSpPr txBox="1"/>
          <p:nvPr/>
        </p:nvSpPr>
        <p:spPr>
          <a:xfrm>
            <a:off x="402433" y="872817"/>
            <a:ext cx="2890535" cy="830997"/>
          </a:xfrm>
          <a:prstGeom prst="rect">
            <a:avLst/>
          </a:prstGeom>
          <a:noFill/>
        </p:spPr>
        <p:txBody>
          <a:bodyPr wrap="none" rtlCol="0">
            <a:spAutoFit/>
          </a:bodyPr>
          <a:lstStyle/>
          <a:p>
            <a:pPr algn="ctr"/>
            <a:r>
              <a:rPr lang="en-GB" sz="2400" dirty="0" smtClean="0"/>
              <a:t>Animation</a:t>
            </a:r>
            <a:br>
              <a:rPr lang="en-GB" sz="2400" dirty="0" smtClean="0"/>
            </a:br>
            <a:r>
              <a:rPr lang="en-GB" sz="2400" dirty="0" smtClean="0"/>
              <a:t>(forward simulation)</a:t>
            </a:r>
            <a:endParaRPr lang="en-GB" sz="2400" dirty="0"/>
          </a:p>
        </p:txBody>
      </p:sp>
      <p:sp>
        <p:nvSpPr>
          <p:cNvPr id="12" name="TextBox 11"/>
          <p:cNvSpPr txBox="1"/>
          <p:nvPr/>
        </p:nvSpPr>
        <p:spPr>
          <a:xfrm>
            <a:off x="6087957" y="872824"/>
            <a:ext cx="1354666" cy="461665"/>
          </a:xfrm>
          <a:prstGeom prst="rect">
            <a:avLst/>
          </a:prstGeom>
          <a:noFill/>
        </p:spPr>
        <p:txBody>
          <a:bodyPr wrap="none" rtlCol="0">
            <a:spAutoFit/>
          </a:bodyPr>
          <a:lstStyle/>
          <a:p>
            <a:pPr algn="ctr"/>
            <a:r>
              <a:rPr lang="en-GB" sz="2400" dirty="0" smtClean="0"/>
              <a:t>Tracking</a:t>
            </a:r>
            <a:endParaRPr lang="en-GB" sz="2400" dirty="0"/>
          </a:p>
        </p:txBody>
      </p:sp>
    </p:spTree>
    <p:extLst>
      <p:ext uri="{BB962C8B-B14F-4D97-AF65-F5344CB8AC3E}">
        <p14:creationId xmlns:p14="http://schemas.microsoft.com/office/powerpoint/2010/main" val="15475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work</a:t>
            </a:r>
            <a:endParaRPr lang="en-GB" dirty="0"/>
          </a:p>
        </p:txBody>
      </p:sp>
      <p:pic>
        <p:nvPicPr>
          <p:cNvPr id="4" name="Content Placeholder 3"/>
          <p:cNvPicPr>
            <a:picLocks noGrp="1" noChangeAspect="1"/>
          </p:cNvPicPr>
          <p:nvPr>
            <p:ph idx="1"/>
          </p:nvPr>
        </p:nvPicPr>
        <p:blipFill>
          <a:blip r:embed="rId3"/>
          <a:stretch>
            <a:fillRect/>
          </a:stretch>
        </p:blipFill>
        <p:spPr>
          <a:xfrm>
            <a:off x="149225" y="3907000"/>
            <a:ext cx="8845550" cy="2951000"/>
          </a:xfrm>
          <a:prstGeom prst="rect">
            <a:avLst/>
          </a:prstGeom>
        </p:spPr>
      </p:pic>
      <p:pic>
        <p:nvPicPr>
          <p:cNvPr id="5" name="Picture 4"/>
          <p:cNvPicPr>
            <a:picLocks noChangeAspect="1"/>
          </p:cNvPicPr>
          <p:nvPr/>
        </p:nvPicPr>
        <p:blipFill>
          <a:blip r:embed="rId4"/>
          <a:stretch>
            <a:fillRect/>
          </a:stretch>
        </p:blipFill>
        <p:spPr>
          <a:xfrm>
            <a:off x="149225" y="1310385"/>
            <a:ext cx="8845549" cy="2286841"/>
          </a:xfrm>
          <a:prstGeom prst="rect">
            <a:avLst/>
          </a:prstGeom>
        </p:spPr>
      </p:pic>
      <p:sp>
        <p:nvSpPr>
          <p:cNvPr id="6" name="Rectangle 5"/>
          <p:cNvSpPr/>
          <p:nvPr/>
        </p:nvSpPr>
        <p:spPr>
          <a:xfrm>
            <a:off x="8161044" y="1139404"/>
            <a:ext cx="911468" cy="369332"/>
          </a:xfrm>
          <a:prstGeom prst="rect">
            <a:avLst/>
          </a:prstGeom>
        </p:spPr>
        <p:txBody>
          <a:bodyPr wrap="none">
            <a:spAutoFit/>
          </a:bodyPr>
          <a:lstStyle/>
          <a:p>
            <a:r>
              <a:rPr lang="en-GB" dirty="0"/>
              <a:t>[Wu15]</a:t>
            </a:r>
          </a:p>
        </p:txBody>
      </p:sp>
      <p:sp>
        <p:nvSpPr>
          <p:cNvPr id="7" name="Rectangle 6"/>
          <p:cNvSpPr/>
          <p:nvPr/>
        </p:nvSpPr>
        <p:spPr>
          <a:xfrm>
            <a:off x="7997757" y="3537668"/>
            <a:ext cx="1107996" cy="369332"/>
          </a:xfrm>
          <a:prstGeom prst="rect">
            <a:avLst/>
          </a:prstGeom>
        </p:spPr>
        <p:txBody>
          <a:bodyPr wrap="none">
            <a:spAutoFit/>
          </a:bodyPr>
          <a:lstStyle/>
          <a:p>
            <a:r>
              <a:rPr lang="en-GB" dirty="0" smtClean="0"/>
              <a:t>[Lerer16]</a:t>
            </a:r>
            <a:endParaRPr lang="en-GB" dirty="0"/>
          </a:p>
        </p:txBody>
      </p:sp>
    </p:spTree>
    <p:extLst>
      <p:ext uri="{BB962C8B-B14F-4D97-AF65-F5344CB8AC3E}">
        <p14:creationId xmlns:p14="http://schemas.microsoft.com/office/powerpoint/2010/main" val="110335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a:t>
            </a:r>
            <a:endParaRPr lang="en-GB" dirty="0"/>
          </a:p>
        </p:txBody>
      </p:sp>
      <p:sp>
        <p:nvSpPr>
          <p:cNvPr id="11" name="InitPos"/>
          <p:cNvSpPr/>
          <p:nvPr/>
        </p:nvSpPr>
        <p:spPr>
          <a:xfrm>
            <a:off x="2589387" y="1530188"/>
            <a:ext cx="1729940" cy="2320151"/>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Extract</a:t>
            </a:r>
          </a:p>
          <a:p>
            <a:pPr algn="ctr"/>
            <a:r>
              <a:rPr lang="en-GB" dirty="0" smtClean="0"/>
              <a:t>Observations</a:t>
            </a:r>
            <a:endParaRPr lang="en-GB" dirty="0"/>
          </a:p>
        </p:txBody>
      </p:sp>
      <p:grpSp>
        <p:nvGrpSpPr>
          <p:cNvPr id="565" name="Group 564"/>
          <p:cNvGrpSpPr/>
          <p:nvPr/>
        </p:nvGrpSpPr>
        <p:grpSpPr>
          <a:xfrm>
            <a:off x="6812600" y="1521795"/>
            <a:ext cx="2196428" cy="2328547"/>
            <a:chOff x="6887247" y="1633767"/>
            <a:chExt cx="2196428" cy="2328547"/>
          </a:xfrm>
        </p:grpSpPr>
        <p:sp>
          <p:nvSpPr>
            <p:cNvPr id="558" name="InitOri - white"/>
            <p:cNvSpPr/>
            <p:nvPr/>
          </p:nvSpPr>
          <p:spPr>
            <a:xfrm>
              <a:off x="6887247" y="1817226"/>
              <a:ext cx="1620000" cy="214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onstructCollisions"/>
            <p:cNvSpPr/>
            <p:nvPr/>
          </p:nvSpPr>
          <p:spPr>
            <a:xfrm>
              <a:off x="7061124" y="1633767"/>
              <a:ext cx="2022551" cy="2328547"/>
            </a:xfrm>
            <a:prstGeom prst="round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Reconstruct</a:t>
              </a:r>
            </a:p>
            <a:p>
              <a:pPr algn="ctr"/>
              <a:r>
                <a:rPr lang="en-GB" dirty="0" smtClean="0"/>
                <a:t>Collisions</a:t>
              </a:r>
              <a:endParaRPr lang="en-GB" dirty="0"/>
            </a:p>
          </p:txBody>
        </p:sp>
      </p:grpSp>
      <p:cxnSp>
        <p:nvCxnSpPr>
          <p:cNvPr id="40" name="Elbow Connector 39"/>
          <p:cNvCxnSpPr>
            <a:endCxn id="27" idx="0"/>
          </p:cNvCxnSpPr>
          <p:nvPr/>
        </p:nvCxnSpPr>
        <p:spPr>
          <a:xfrm rot="5400000">
            <a:off x="6186847" y="4402333"/>
            <a:ext cx="2350579" cy="1246600"/>
          </a:xfrm>
          <a:prstGeom prst="bentConnector3">
            <a:avLst>
              <a:gd name="adj1" fmla="val 8829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3" idx="2"/>
            <a:endCxn id="25" idx="0"/>
          </p:cNvCxnSpPr>
          <p:nvPr/>
        </p:nvCxnSpPr>
        <p:spPr>
          <a:xfrm rot="5400000">
            <a:off x="4272814" y="2452899"/>
            <a:ext cx="2327497" cy="5122382"/>
          </a:xfrm>
          <a:prstGeom prst="bentConnector3">
            <a:avLst>
              <a:gd name="adj1" fmla="val 88886"/>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13" idx="2"/>
            <a:endCxn id="26" idx="0"/>
          </p:cNvCxnSpPr>
          <p:nvPr/>
        </p:nvCxnSpPr>
        <p:spPr>
          <a:xfrm rot="5400000">
            <a:off x="5235602" y="3415687"/>
            <a:ext cx="2327497" cy="3196807"/>
          </a:xfrm>
          <a:prstGeom prst="bentConnector3">
            <a:avLst>
              <a:gd name="adj1" fmla="val 88886"/>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p:nvPr/>
        </p:nvCxnSpPr>
        <p:spPr>
          <a:xfrm rot="16200000" flipH="1">
            <a:off x="6940645" y="4895132"/>
            <a:ext cx="2327497" cy="237917"/>
          </a:xfrm>
          <a:prstGeom prst="bentConnector3">
            <a:avLst>
              <a:gd name="adj1" fmla="val 89287"/>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3D positions"/>
          <p:cNvSpPr txBox="1"/>
          <p:nvPr/>
        </p:nvSpPr>
        <p:spPr>
          <a:xfrm>
            <a:off x="2055347" y="6177839"/>
            <a:ext cx="1640048" cy="646331"/>
          </a:xfrm>
          <a:prstGeom prst="rect">
            <a:avLst/>
          </a:prstGeom>
          <a:noFill/>
        </p:spPr>
        <p:txBody>
          <a:bodyPr wrap="square" rtlCol="0">
            <a:spAutoFit/>
          </a:bodyPr>
          <a:lstStyle/>
          <a:p>
            <a:pPr algn="ctr"/>
            <a:r>
              <a:rPr lang="en-GB" dirty="0" smtClean="0"/>
              <a:t>3D positions</a:t>
            </a:r>
            <a:br>
              <a:rPr lang="en-GB" dirty="0" smtClean="0"/>
            </a:br>
            <a:r>
              <a:rPr lang="en-GB" dirty="0" smtClean="0"/>
              <a:t>and velocities</a:t>
            </a:r>
            <a:endParaRPr lang="en-GB" dirty="0"/>
          </a:p>
        </p:txBody>
      </p:sp>
      <p:sp>
        <p:nvSpPr>
          <p:cNvPr id="26" name="3D orientations"/>
          <p:cNvSpPr txBox="1"/>
          <p:nvPr/>
        </p:nvSpPr>
        <p:spPr>
          <a:xfrm>
            <a:off x="3603716" y="6177839"/>
            <a:ext cx="2394460" cy="646331"/>
          </a:xfrm>
          <a:prstGeom prst="rect">
            <a:avLst/>
          </a:prstGeom>
          <a:noFill/>
        </p:spPr>
        <p:txBody>
          <a:bodyPr wrap="square" rtlCol="0">
            <a:spAutoFit/>
          </a:bodyPr>
          <a:lstStyle/>
          <a:p>
            <a:pPr algn="ctr"/>
            <a:r>
              <a:rPr lang="en-GB" dirty="0" smtClean="0"/>
              <a:t>3D orientations</a:t>
            </a:r>
            <a:br>
              <a:rPr lang="en-GB" dirty="0" smtClean="0"/>
            </a:br>
            <a:r>
              <a:rPr lang="en-GB" dirty="0" smtClean="0"/>
              <a:t>and angular velocities</a:t>
            </a:r>
            <a:endParaRPr lang="en-GB" dirty="0"/>
          </a:p>
        </p:txBody>
      </p:sp>
      <p:sp>
        <p:nvSpPr>
          <p:cNvPr id="27" name="RelativeMass"/>
          <p:cNvSpPr txBox="1"/>
          <p:nvPr/>
        </p:nvSpPr>
        <p:spPr>
          <a:xfrm>
            <a:off x="5921945" y="6200923"/>
            <a:ext cx="1633781" cy="369332"/>
          </a:xfrm>
          <a:prstGeom prst="rect">
            <a:avLst/>
          </a:prstGeom>
          <a:noFill/>
        </p:spPr>
        <p:txBody>
          <a:bodyPr wrap="square" rtlCol="0">
            <a:spAutoFit/>
          </a:bodyPr>
          <a:lstStyle/>
          <a:p>
            <a:pPr algn="ctr"/>
            <a:r>
              <a:rPr lang="en-GB" dirty="0" smtClean="0"/>
              <a:t>Relative mass</a:t>
            </a:r>
            <a:endParaRPr lang="en-GB" dirty="0"/>
          </a:p>
        </p:txBody>
      </p:sp>
      <p:sp>
        <p:nvSpPr>
          <p:cNvPr id="30" name="CoR"/>
          <p:cNvSpPr txBox="1"/>
          <p:nvPr/>
        </p:nvSpPr>
        <p:spPr>
          <a:xfrm>
            <a:off x="7418779" y="6177839"/>
            <a:ext cx="1633781" cy="646331"/>
          </a:xfrm>
          <a:prstGeom prst="rect">
            <a:avLst/>
          </a:prstGeom>
          <a:noFill/>
        </p:spPr>
        <p:txBody>
          <a:bodyPr wrap="square" rtlCol="0">
            <a:spAutoFit/>
          </a:bodyPr>
          <a:lstStyle/>
          <a:p>
            <a:pPr algn="ctr"/>
            <a:r>
              <a:rPr lang="en-GB" dirty="0" smtClean="0"/>
              <a:t>Coefficient of Restitution</a:t>
            </a:r>
            <a:endParaRPr lang="en-GB" dirty="0"/>
          </a:p>
        </p:txBody>
      </p:sp>
      <p:grpSp>
        <p:nvGrpSpPr>
          <p:cNvPr id="8" name="Group 7"/>
          <p:cNvGrpSpPr/>
          <p:nvPr/>
        </p:nvGrpSpPr>
        <p:grpSpPr>
          <a:xfrm>
            <a:off x="228679" y="690461"/>
            <a:ext cx="2001899" cy="1236020"/>
            <a:chOff x="76994" y="791080"/>
            <a:chExt cx="1424168" cy="879315"/>
          </a:xfrm>
        </p:grpSpPr>
        <p:pic>
          <p:nvPicPr>
            <p:cNvPr id="6" name="Picture 5"/>
            <p:cNvPicPr>
              <a:picLocks noChangeAspect="1"/>
            </p:cNvPicPr>
            <p:nvPr/>
          </p:nvPicPr>
          <p:blipFill>
            <a:blip r:embed="rId3"/>
            <a:stretch>
              <a:fillRect/>
            </a:stretch>
          </p:blipFill>
          <p:spPr>
            <a:xfrm>
              <a:off x="214696" y="791080"/>
              <a:ext cx="1286466" cy="722743"/>
            </a:xfrm>
            <a:prstGeom prst="rect">
              <a:avLst/>
            </a:prstGeom>
            <a:scene3d>
              <a:camera prst="isometricOffAxis2Left"/>
              <a:lightRig rig="threePt" dir="t"/>
            </a:scene3d>
          </p:spPr>
        </p:pic>
        <p:pic>
          <p:nvPicPr>
            <p:cNvPr id="45" name="Picture 44"/>
            <p:cNvPicPr>
              <a:picLocks noChangeAspect="1"/>
            </p:cNvPicPr>
            <p:nvPr/>
          </p:nvPicPr>
          <p:blipFill>
            <a:blip r:embed="rId3"/>
            <a:stretch>
              <a:fillRect/>
            </a:stretch>
          </p:blipFill>
          <p:spPr>
            <a:xfrm>
              <a:off x="145845" y="869366"/>
              <a:ext cx="1286466" cy="722743"/>
            </a:xfrm>
            <a:prstGeom prst="rect">
              <a:avLst/>
            </a:prstGeom>
            <a:scene3d>
              <a:camera prst="isometricOffAxis2Left"/>
              <a:lightRig rig="threePt" dir="t"/>
            </a:scene3d>
          </p:spPr>
        </p:pic>
        <p:pic>
          <p:nvPicPr>
            <p:cNvPr id="48" name="Picture 47"/>
            <p:cNvPicPr>
              <a:picLocks noChangeAspect="1"/>
            </p:cNvPicPr>
            <p:nvPr/>
          </p:nvPicPr>
          <p:blipFill>
            <a:blip r:embed="rId3"/>
            <a:stretch>
              <a:fillRect/>
            </a:stretch>
          </p:blipFill>
          <p:spPr>
            <a:xfrm>
              <a:off x="76994" y="947652"/>
              <a:ext cx="1286466" cy="722743"/>
            </a:xfrm>
            <a:prstGeom prst="rect">
              <a:avLst/>
            </a:prstGeom>
            <a:scene3d>
              <a:camera prst="isometricOffAxis2Left"/>
              <a:lightRig rig="threePt" dir="t"/>
            </a:scene3d>
          </p:spPr>
        </p:pic>
      </p:grpSp>
      <p:grpSp>
        <p:nvGrpSpPr>
          <p:cNvPr id="462" name="Group 461"/>
          <p:cNvGrpSpPr/>
          <p:nvPr/>
        </p:nvGrpSpPr>
        <p:grpSpPr>
          <a:xfrm>
            <a:off x="220685" y="3636801"/>
            <a:ext cx="1823833" cy="2022382"/>
            <a:chOff x="-19295" y="3681709"/>
            <a:chExt cx="1823833" cy="2022382"/>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t="15572" r="62817" b="33099"/>
            <a:stretch/>
          </p:blipFill>
          <p:spPr>
            <a:xfrm>
              <a:off x="274976" y="3744931"/>
              <a:ext cx="1233003" cy="957446"/>
            </a:xfrm>
            <a:prstGeom prst="rect">
              <a:avLst/>
            </a:prstGeom>
            <a:noFill/>
            <a:effectLst/>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51907" t="12601" r="3587" b="25703"/>
            <a:stretch/>
          </p:blipFill>
          <p:spPr>
            <a:xfrm>
              <a:off x="275161" y="4715680"/>
              <a:ext cx="1227895" cy="957446"/>
            </a:xfrm>
            <a:prstGeom prst="rect">
              <a:avLst/>
            </a:prstGeom>
            <a:noFill/>
            <a:effectLst/>
          </p:spPr>
        </p:pic>
        <p:sp>
          <p:nvSpPr>
            <p:cNvPr id="457" name="Rounded Rectangle 456"/>
            <p:cNvSpPr/>
            <p:nvPr/>
          </p:nvSpPr>
          <p:spPr>
            <a:xfrm>
              <a:off x="-19295" y="3681709"/>
              <a:ext cx="1823833" cy="202238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0" name="Elbow Connector 49"/>
          <p:cNvCxnSpPr>
            <a:stCxn id="48" idx="2"/>
            <a:endCxn id="11" idx="1"/>
          </p:cNvCxnSpPr>
          <p:nvPr/>
        </p:nvCxnSpPr>
        <p:spPr>
          <a:xfrm rot="16200000" flipH="1">
            <a:off x="1479226" y="1580102"/>
            <a:ext cx="763783" cy="1456539"/>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57" idx="0"/>
            <a:endCxn id="11" idx="1"/>
          </p:cNvCxnSpPr>
          <p:nvPr/>
        </p:nvCxnSpPr>
        <p:spPr>
          <a:xfrm rot="5400000" flipH="1" flipV="1">
            <a:off x="1387726" y="2435141"/>
            <a:ext cx="946537" cy="1456785"/>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11" idx="3"/>
            <a:endCxn id="13" idx="1"/>
          </p:cNvCxnSpPr>
          <p:nvPr/>
        </p:nvCxnSpPr>
        <p:spPr>
          <a:xfrm flipV="1">
            <a:off x="4319327" y="2686069"/>
            <a:ext cx="2667150" cy="419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812600" y="1308471"/>
            <a:ext cx="2331400" cy="2777754"/>
          </a:xfrm>
          <a:prstGeom prst="roundRect">
            <a:avLst/>
          </a:prstGeom>
          <a:noFill/>
          <a:ln w="38100">
            <a:solidFill>
              <a:srgbClr val="599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31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65"/>
                                        </p:tgtEl>
                                        <p:attrNameLst>
                                          <p:attrName>style.visibility</p:attrName>
                                        </p:attrNameLst>
                                      </p:cBhvr>
                                      <p:to>
                                        <p:strVal val="visible"/>
                                      </p:to>
                                    </p:set>
                                    <p:animEffect transition="in" filter="fade">
                                      <p:cBhvr>
                                        <p:cTn id="23" dur="500"/>
                                        <p:tgtEl>
                                          <p:spTgt spid="5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p:bldP spid="26" grpId="0"/>
      <p:bldP spid="27" grpId="0"/>
      <p:bldP spid="30" grpId="0"/>
      <p:bldP spid="15" grpId="0" animBg="1"/>
    </p:bldLst>
  </p:timing>
</p:sld>
</file>

<file path=ppt/theme/theme1.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9359</TotalTime>
  <Words>1567</Words>
  <Application>Microsoft Office PowerPoint</Application>
  <PresentationFormat>On-screen Show (4:3)</PresentationFormat>
  <Paragraphs>553</Paragraphs>
  <Slides>55</Slides>
  <Notes>41</Notes>
  <HiddenSlides>16</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Cambria Math</vt:lpstr>
      <vt:lpstr>Custom Design</vt:lpstr>
      <vt:lpstr>SMASH: Physics-guided Reconstruction of Collisions from Videos</vt:lpstr>
      <vt:lpstr>Analytic motion from video</vt:lpstr>
      <vt:lpstr>Analytic motion from video</vt:lpstr>
      <vt:lpstr>Goal</vt:lpstr>
      <vt:lpstr>Collision reconstruction under-constrained</vt:lpstr>
      <vt:lpstr>Goal</vt:lpstr>
      <vt:lpstr>Related work</vt:lpstr>
      <vt:lpstr>Related work</vt:lpstr>
      <vt:lpstr>System</vt:lpstr>
      <vt:lpstr>PowerPoint Presentation</vt:lpstr>
      <vt:lpstr>Optimization</vt:lpstr>
      <vt:lpstr>PowerPoint Presentation</vt:lpstr>
      <vt:lpstr>Optimization – Momentum term</vt:lpstr>
      <vt:lpstr>Optimization – Impulse term</vt:lpstr>
      <vt:lpstr>PowerPoint Presentation</vt:lpstr>
      <vt:lpstr>Optimization – Impulse term</vt:lpstr>
      <vt:lpstr>Optimization – Kinetic energy term</vt:lpstr>
      <vt:lpstr>PowerPoint Presentation</vt:lpstr>
      <vt:lpstr>Optimization – Kinetic energy term</vt:lpstr>
      <vt:lpstr>Optimization – Data term</vt:lpstr>
      <vt:lpstr>Modeling - naive</vt:lpstr>
      <vt:lpstr>PowerPoint Presentation</vt:lpstr>
      <vt:lpstr>Model</vt:lpstr>
      <vt:lpstr>Model</vt:lpstr>
      <vt:lpstr>Assumptions</vt:lpstr>
      <vt:lpstr>System</vt:lpstr>
      <vt:lpstr>System</vt:lpstr>
      <vt:lpstr>Initialize positions</vt:lpstr>
      <vt:lpstr>Initialize orientations</vt:lpstr>
      <vt:lpstr>System</vt:lpstr>
      <vt:lpstr>Coefficient of restitution</vt:lpstr>
      <vt:lpstr>System</vt:lpstr>
      <vt:lpstr>System</vt:lpstr>
      <vt:lpstr>System</vt:lpstr>
      <vt:lpstr>Results</vt:lpstr>
      <vt:lpstr>Evaluation (real)</vt:lpstr>
      <vt:lpstr>Evaluation (real)</vt:lpstr>
      <vt:lpstr>Evaluation (real)</vt:lpstr>
      <vt:lpstr>Synthetic evaluation</vt:lpstr>
      <vt:lpstr>Synthetic evaluation</vt:lpstr>
      <vt:lpstr>Results</vt:lpstr>
      <vt:lpstr>Results</vt:lpstr>
      <vt:lpstr>Results</vt:lpstr>
      <vt:lpstr>Results</vt:lpstr>
      <vt:lpstr>Application</vt:lpstr>
      <vt:lpstr>Limitations and future work</vt:lpstr>
      <vt:lpstr>Violation of rigid body assumption</vt:lpstr>
      <vt:lpstr>Acknowledgements</vt:lpstr>
      <vt:lpstr>PowerPoint Presentation</vt:lpstr>
      <vt:lpstr>References</vt:lpstr>
      <vt:lpstr>Scene understanding with unseen priors</vt:lpstr>
      <vt:lpstr>Synthetic evaluation - CoR</vt:lpstr>
      <vt:lpstr>Synthetic evaluation - CoR</vt:lpstr>
      <vt:lpstr>Synthetic evaluation - CoR</vt:lpstr>
      <vt:lpstr>Synthetic evaluation - Mass</vt:lpstr>
    </vt:vector>
  </TitlesOfParts>
  <Company>ӳ倀Ԏ蛼/㵤뿿췠ԣ爰]翘ӳ꛼뿿췐</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Resources</dc:creator>
  <cp:lastModifiedBy>Aron Monszpart</cp:lastModifiedBy>
  <cp:revision>143</cp:revision>
  <dcterms:created xsi:type="dcterms:W3CDTF">2006-10-09T10:09:05Z</dcterms:created>
  <dcterms:modified xsi:type="dcterms:W3CDTF">2016-12-06T18:25:54Z</dcterms:modified>
</cp:coreProperties>
</file>